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93" r:id="rId4"/>
    <p:sldId id="258" r:id="rId5"/>
    <p:sldId id="259" r:id="rId6"/>
    <p:sldId id="268" r:id="rId7"/>
    <p:sldId id="260" r:id="rId8"/>
    <p:sldId id="297" r:id="rId9"/>
    <p:sldId id="266" r:id="rId10"/>
    <p:sldId id="262" r:id="rId11"/>
    <p:sldId id="263" r:id="rId12"/>
    <p:sldId id="287" r:id="rId13"/>
    <p:sldId id="264" r:id="rId14"/>
    <p:sldId id="288" r:id="rId15"/>
    <p:sldId id="289" r:id="rId16"/>
    <p:sldId id="290" r:id="rId17"/>
    <p:sldId id="265" r:id="rId18"/>
    <p:sldId id="295" r:id="rId19"/>
    <p:sldId id="269" r:id="rId20"/>
    <p:sldId id="270" r:id="rId21"/>
    <p:sldId id="271" r:id="rId22"/>
    <p:sldId id="272" r:id="rId23"/>
    <p:sldId id="273" r:id="rId24"/>
    <p:sldId id="278" r:id="rId25"/>
    <p:sldId id="279" r:id="rId26"/>
    <p:sldId id="280" r:id="rId27"/>
    <p:sldId id="302" r:id="rId28"/>
    <p:sldId id="303" r:id="rId29"/>
    <p:sldId id="304" r:id="rId30"/>
    <p:sldId id="305" r:id="rId31"/>
    <p:sldId id="281" r:id="rId32"/>
    <p:sldId id="282" r:id="rId33"/>
    <p:sldId id="299" r:id="rId34"/>
    <p:sldId id="300" r:id="rId35"/>
    <p:sldId id="301" r:id="rId36"/>
    <p:sldId id="306" r:id="rId37"/>
    <p:sldId id="307" r:id="rId38"/>
    <p:sldId id="308" r:id="rId39"/>
    <p:sldId id="310" r:id="rId40"/>
    <p:sldId id="311" r:id="rId41"/>
    <p:sldId id="309" r:id="rId42"/>
    <p:sldId id="312" r:id="rId43"/>
    <p:sldId id="313" r:id="rId44"/>
    <p:sldId id="315" r:id="rId45"/>
    <p:sldId id="316" r:id="rId46"/>
    <p:sldId id="317" r:id="rId47"/>
    <p:sldId id="318" r:id="rId48"/>
    <p:sldId id="319" r:id="rId49"/>
    <p:sldId id="320" r:id="rId5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92" autoAdjust="0"/>
    <p:restoredTop sz="94660"/>
  </p:normalViewPr>
  <p:slideViewPr>
    <p:cSldViewPr snapToGrid="0">
      <p:cViewPr varScale="1">
        <p:scale>
          <a:sx n="89" d="100"/>
          <a:sy n="89" d="100"/>
        </p:scale>
        <p:origin x="162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5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800575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42205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209069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935869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40782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736400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9196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266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13708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66287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51997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A6A24F-3551-4329-9B9B-776CEEBFB27D}" type="datetimeFigureOut">
              <a:rPr lang="cs-CZ" smtClean="0"/>
              <a:t>26.11.2018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629D40-A5F1-42B1-A20B-028FCC35210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723750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Výchova ke zdraví</a:t>
            </a:r>
            <a:br>
              <a:rPr lang="cs-CZ" dirty="0" smtClean="0"/>
            </a:br>
            <a:r>
              <a:rPr lang="cs-CZ" dirty="0" smtClean="0"/>
              <a:t>Projekty podporující zdraví</a:t>
            </a:r>
            <a:br>
              <a:rPr lang="cs-CZ" dirty="0" smtClean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/>
              <a:t>Výchova ke zdraví je </a:t>
            </a:r>
            <a:r>
              <a:rPr lang="cs-CZ" dirty="0" smtClean="0"/>
              <a:t>obor, </a:t>
            </a:r>
            <a:r>
              <a:rPr lang="cs-CZ" dirty="0"/>
              <a:t>který využívá poznatků z vědních oborů – lékařských, </a:t>
            </a:r>
            <a:r>
              <a:rPr lang="cs-CZ" dirty="0" smtClean="0"/>
              <a:t>sociálních, </a:t>
            </a:r>
            <a:r>
              <a:rPr lang="cs-CZ" dirty="0"/>
              <a:t>psychologických a </a:t>
            </a:r>
            <a:r>
              <a:rPr lang="cs-CZ" dirty="0" smtClean="0"/>
              <a:t>pedagogických</a:t>
            </a:r>
          </a:p>
          <a:p>
            <a:r>
              <a:rPr lang="cs-CZ" dirty="0"/>
              <a:t> </a:t>
            </a:r>
            <a:r>
              <a:rPr lang="cs-CZ" dirty="0" smtClean="0"/>
              <a:t>je součástí péče o zdraví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28549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	Postoj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Postoj je predispozicí k určitému jednání  a chování a zpětně ovlivňuje tvorbu dalších vztahů</a:t>
            </a:r>
          </a:p>
          <a:p>
            <a:r>
              <a:rPr lang="cs-CZ" dirty="0" smtClean="0"/>
              <a:t>Samotné rozpoznání a porozumění hodnot nevede k jednání – musíme se k některé z nich přiklonit- výsledkem je odpovědné rozhodnutí- pohotovost k volnímu aktu- rozhodnutí – volba – zaujetí postoje- odhodlání věnovat svou energii – připravenost- pohotovost k činu (nově získaný postoj ) své rozhodnutí – uvést do praktického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63089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Zdraví patří k nejvýznamnějším hodnotám života každého člověka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Vím ( co</a:t>
            </a:r>
            <a:r>
              <a:rPr lang="cs-CZ" dirty="0"/>
              <a:t>) = </a:t>
            </a:r>
            <a:r>
              <a:rPr lang="cs-CZ" u="sng" dirty="0"/>
              <a:t>INFORMACE, ZNALOST</a:t>
            </a:r>
            <a:r>
              <a:rPr lang="cs-CZ" dirty="0"/>
              <a:t> </a:t>
            </a:r>
            <a:r>
              <a:rPr lang="cs-CZ" dirty="0" smtClean="0"/>
              <a:t>– co je zdraví prospěšné a co mu škodí</a:t>
            </a:r>
          </a:p>
          <a:p>
            <a:r>
              <a:rPr lang="cs-CZ" dirty="0" smtClean="0"/>
              <a:t>Chci ( proč) = </a:t>
            </a:r>
            <a:r>
              <a:rPr lang="cs-CZ" u="sng" dirty="0" smtClean="0"/>
              <a:t>POSTOJ, MOTIVACE</a:t>
            </a:r>
            <a:r>
              <a:rPr lang="cs-CZ" dirty="0" smtClean="0"/>
              <a:t> – zdraví šetřit a upevňovat a eliminovat škodlivé faktory</a:t>
            </a:r>
          </a:p>
          <a:p>
            <a:r>
              <a:rPr lang="cs-CZ" dirty="0" smtClean="0"/>
              <a:t>Umím (jak) = </a:t>
            </a:r>
            <a:r>
              <a:rPr lang="cs-CZ" u="sng" dirty="0" smtClean="0"/>
              <a:t>DOVEDNOST + návyky</a:t>
            </a:r>
          </a:p>
          <a:p>
            <a:r>
              <a:rPr lang="cs-CZ" dirty="0"/>
              <a:t> </a:t>
            </a:r>
            <a:r>
              <a:rPr lang="cs-CZ" dirty="0" smtClean="0"/>
              <a:t>Mám vytvořené </a:t>
            </a:r>
            <a:r>
              <a:rPr lang="cs-CZ" u="sng" dirty="0" smtClean="0"/>
              <a:t>PODMÍNKY</a:t>
            </a:r>
            <a:r>
              <a:rPr lang="cs-CZ" dirty="0" smtClean="0"/>
              <a:t>  k realizaci zdravého způsobu života</a:t>
            </a:r>
          </a:p>
          <a:p>
            <a:pPr marL="0" indent="0">
              <a:buNone/>
            </a:pPr>
            <a:r>
              <a:rPr lang="cs-CZ" dirty="0" smtClean="0"/>
              <a:t>Determinanty zdraví </a:t>
            </a:r>
            <a:r>
              <a:rPr lang="cs-CZ" b="1" dirty="0" smtClean="0"/>
              <a:t>vnitřní</a:t>
            </a:r>
            <a:r>
              <a:rPr lang="cs-CZ" dirty="0" smtClean="0"/>
              <a:t> ( </a:t>
            </a:r>
            <a:r>
              <a:rPr lang="cs-CZ" u="sng" dirty="0" smtClean="0"/>
              <a:t>genetické faktory </a:t>
            </a:r>
            <a:r>
              <a:rPr lang="cs-CZ" dirty="0" smtClean="0"/>
              <a:t>20 %)</a:t>
            </a:r>
          </a:p>
          <a:p>
            <a:pPr marL="0" indent="0">
              <a:buNone/>
            </a:pPr>
            <a:r>
              <a:rPr lang="cs-CZ" b="1" dirty="0" smtClean="0"/>
              <a:t>Zevní </a:t>
            </a:r>
            <a:r>
              <a:rPr lang="cs-CZ" u="sng" dirty="0" smtClean="0"/>
              <a:t>životní styl </a:t>
            </a:r>
            <a:r>
              <a:rPr lang="cs-CZ" dirty="0" smtClean="0"/>
              <a:t>(50 %) kvalita </a:t>
            </a:r>
            <a:r>
              <a:rPr lang="cs-CZ" u="sng" dirty="0" smtClean="0"/>
              <a:t>životní  a pracovního prostředí </a:t>
            </a:r>
            <a:r>
              <a:rPr lang="cs-CZ" dirty="0" smtClean="0"/>
              <a:t>(20 %)</a:t>
            </a:r>
          </a:p>
          <a:p>
            <a:pPr marL="0" indent="0">
              <a:buNone/>
            </a:pPr>
            <a:r>
              <a:rPr lang="cs-CZ" u="sng" dirty="0"/>
              <a:t> </a:t>
            </a:r>
            <a:r>
              <a:rPr lang="cs-CZ" u="sng" dirty="0" smtClean="0"/>
              <a:t>zdravotnické služby </a:t>
            </a:r>
            <a:r>
              <a:rPr lang="cs-CZ" dirty="0" smtClean="0"/>
              <a:t>(kvalita a úroveň zdravotní péče 10  %)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69098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Hlavní zásady výchovy ke zdraví k dosažení efektivity musí být: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Soustavná, systematická, komplexní a důkladně promyšlená</a:t>
            </a:r>
          </a:p>
          <a:p>
            <a:r>
              <a:rPr lang="cs-CZ" dirty="0" smtClean="0"/>
              <a:t>Cílená vzhledem k věku, vzdělání a konkrétním problémům jedince v oblasti zdravotní, psychické, sociální a společenské</a:t>
            </a:r>
          </a:p>
          <a:p>
            <a:r>
              <a:rPr lang="cs-CZ" dirty="0" smtClean="0"/>
              <a:t>Aktualizovaná nejnovějšími poznatky z oblasti vědy a výzkumu</a:t>
            </a:r>
          </a:p>
          <a:p>
            <a:r>
              <a:rPr lang="cs-CZ" dirty="0"/>
              <a:t> </a:t>
            </a:r>
            <a:r>
              <a:rPr lang="cs-CZ" dirty="0" smtClean="0"/>
              <a:t>Respektující </a:t>
            </a:r>
            <a:r>
              <a:rPr lang="cs-CZ" dirty="0" smtClean="0"/>
              <a:t>životní prostředí jedince</a:t>
            </a:r>
          </a:p>
          <a:p>
            <a:r>
              <a:rPr lang="cs-CZ" dirty="0" smtClean="0"/>
              <a:t>Založená na osobní zainteresovanosti každého jedince- tzn. pochopení osobní zodpovědnosti za vlastní zdraví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4171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 KE ZDRAVÍ JE CÍLENA: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Na </a:t>
            </a:r>
            <a:r>
              <a:rPr lang="cs-CZ" b="1" dirty="0" smtClean="0"/>
              <a:t>jednotlivce </a:t>
            </a:r>
            <a:r>
              <a:rPr lang="cs-CZ" dirty="0" smtClean="0"/>
              <a:t>– zdravé, nemocné nebo ohrožené na zdraví</a:t>
            </a:r>
          </a:p>
          <a:p>
            <a:r>
              <a:rPr lang="cs-CZ" dirty="0" smtClean="0"/>
              <a:t>Na </a:t>
            </a:r>
            <a:r>
              <a:rPr lang="cs-CZ" b="1" dirty="0" smtClean="0"/>
              <a:t>skupiny</a:t>
            </a:r>
            <a:r>
              <a:rPr lang="cs-CZ" dirty="0" smtClean="0"/>
              <a:t> obyvatelstva – s ohledem na věkové skupiny (děti, mládež senioři)- skupiny pacientů s určitou diagnózou – speciální problematiku žen- lidi pracující či žijící v určitém rizikovém prostředí</a:t>
            </a:r>
          </a:p>
          <a:p>
            <a:r>
              <a:rPr lang="cs-CZ" dirty="0" smtClean="0"/>
              <a:t>Na </a:t>
            </a:r>
            <a:r>
              <a:rPr lang="cs-CZ" b="1" dirty="0" smtClean="0"/>
              <a:t>komunitu </a:t>
            </a:r>
            <a:r>
              <a:rPr lang="cs-CZ" dirty="0" smtClean="0"/>
              <a:t>– problematika jednotlivých typů škol- pracovníci v oblasti stravovacích služeb</a:t>
            </a:r>
          </a:p>
          <a:p>
            <a:r>
              <a:rPr lang="cs-CZ" dirty="0" smtClean="0"/>
              <a:t>Na celou populaci – využití celostátních , regionálních a místních veřejných sdělovacích prostředků (Šance pro 3 milióny)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66571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Psychické zvláštnosti dětského věku-rysy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err="1" smtClean="0"/>
              <a:t>Egocetrismus</a:t>
            </a:r>
            <a:r>
              <a:rPr lang="cs-CZ" dirty="0" smtClean="0"/>
              <a:t>- dítě jedná tak, jako by bylo středem všeho dění – uspokojování vlastních potřeb</a:t>
            </a:r>
          </a:p>
          <a:p>
            <a:r>
              <a:rPr lang="cs-CZ" dirty="0" smtClean="0"/>
              <a:t>Citová labilita – střídání nálad</a:t>
            </a:r>
          </a:p>
          <a:p>
            <a:r>
              <a:rPr lang="cs-CZ" dirty="0" smtClean="0"/>
              <a:t>Sugestibilita – snadná ovlivnitelnost a nekritické přejímání cizích názorů</a:t>
            </a:r>
          </a:p>
          <a:p>
            <a:r>
              <a:rPr lang="cs-CZ" dirty="0" err="1" smtClean="0"/>
              <a:t>Konkretismu</a:t>
            </a:r>
            <a:r>
              <a:rPr lang="cs-CZ" dirty="0" smtClean="0"/>
              <a:t>- vazba na konkrétní vnímané jevy a situace ( abstraktní myšlení se uplatňuje  později)</a:t>
            </a:r>
          </a:p>
          <a:p>
            <a:r>
              <a:rPr lang="cs-CZ" dirty="0" err="1" smtClean="0"/>
              <a:t>Prezentismus</a:t>
            </a:r>
            <a:r>
              <a:rPr lang="cs-CZ" dirty="0" smtClean="0"/>
              <a:t>- dítě žije pouze přítomností, nechápe pojmy minulost, budoucnost</a:t>
            </a:r>
          </a:p>
          <a:p>
            <a:r>
              <a:rPr lang="cs-CZ" dirty="0" err="1" smtClean="0"/>
              <a:t>Eidetismus</a:t>
            </a:r>
            <a:r>
              <a:rPr lang="cs-CZ" dirty="0" smtClean="0"/>
              <a:t>- chybění ostrých hranic mezi reálným světem a fantazii- svět pohádek, personifikace hraček</a:t>
            </a:r>
          </a:p>
          <a:p>
            <a:r>
              <a:rPr lang="cs-CZ" dirty="0"/>
              <a:t> </a:t>
            </a:r>
            <a:r>
              <a:rPr lang="cs-CZ" dirty="0" smtClean="0"/>
              <a:t>nízká úroveň pocitu osobní imunity</a:t>
            </a:r>
          </a:p>
          <a:p>
            <a:r>
              <a:rPr lang="cs-CZ" dirty="0"/>
              <a:t> </a:t>
            </a:r>
            <a:r>
              <a:rPr lang="cs-CZ" dirty="0" smtClean="0"/>
              <a:t>stimulační výchova převažuje nad inhibiční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473853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Psychické zvláštnosti </a:t>
            </a:r>
            <a:r>
              <a:rPr lang="cs-CZ" dirty="0" smtClean="0"/>
              <a:t>puberty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Citová lability, pocit nepochopení, křivdy, vzdor, nepochopení, </a:t>
            </a:r>
          </a:p>
          <a:p>
            <a:r>
              <a:rPr lang="cs-CZ" dirty="0" smtClean="0"/>
              <a:t>Negativismus, hyperkritičnost, konflikty</a:t>
            </a:r>
          </a:p>
          <a:p>
            <a:r>
              <a:rPr lang="cs-CZ" dirty="0" smtClean="0"/>
              <a:t>Touha po osamostatnění, nezávislosti</a:t>
            </a:r>
          </a:p>
          <a:p>
            <a:r>
              <a:rPr lang="cs-CZ" dirty="0" smtClean="0"/>
              <a:t>Přeceňování schopnosti, podceňování rizik</a:t>
            </a:r>
          </a:p>
          <a:p>
            <a:r>
              <a:rPr lang="cs-CZ" dirty="0" smtClean="0"/>
              <a:t>Vysoká </a:t>
            </a:r>
            <a:r>
              <a:rPr lang="cs-CZ" dirty="0"/>
              <a:t>úroveň pocitu osobní </a:t>
            </a:r>
            <a:r>
              <a:rPr lang="cs-CZ" dirty="0" smtClean="0"/>
              <a:t>imunity</a:t>
            </a:r>
          </a:p>
          <a:p>
            <a:r>
              <a:rPr lang="cs-CZ" dirty="0" smtClean="0"/>
              <a:t>Podléhání vlivu vrstevníků</a:t>
            </a:r>
          </a:p>
          <a:p>
            <a:r>
              <a:rPr lang="cs-CZ" dirty="0" smtClean="0"/>
              <a:t>Masochistické sklony, zájem o sex</a:t>
            </a:r>
          </a:p>
          <a:p>
            <a:r>
              <a:rPr lang="cs-CZ" dirty="0" smtClean="0"/>
              <a:t>Nemoc se jeví jako něco příliš neskutečného, nepřipouští si jakékoliv starosti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4098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Děti jako cílová skupina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 hlediska efektu výchovy ke zdraví a intervenčních programů jsou nejvhodnější částí populace - dlouhodobá návratnost</a:t>
            </a:r>
          </a:p>
          <a:p>
            <a:r>
              <a:rPr lang="cs-CZ" dirty="0" smtClean="0"/>
              <a:t>Dětí  jako cílová skupina intervencí – prostředníky k vrstevníkům, </a:t>
            </a:r>
          </a:p>
          <a:p>
            <a:pPr marL="0" indent="0">
              <a:buNone/>
            </a:pPr>
            <a:r>
              <a:rPr lang="cs-CZ" dirty="0"/>
              <a:t> </a:t>
            </a:r>
            <a:r>
              <a:rPr lang="cs-CZ" dirty="0" smtClean="0"/>
              <a:t> k rodičům, k učitelům a k jiným dospělým,  jsou prostředníky mezi </a:t>
            </a:r>
          </a:p>
          <a:p>
            <a:pPr marL="0" indent="0">
              <a:buNone/>
            </a:pPr>
            <a:r>
              <a:rPr lang="cs-CZ" dirty="0" smtClean="0"/>
              <a:t>  školou a komunitou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120635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Metody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93352"/>
            <a:ext cx="10515600" cy="4351338"/>
          </a:xfrm>
        </p:spPr>
        <p:txBody>
          <a:bodyPr/>
          <a:lstStyle/>
          <a:p>
            <a:r>
              <a:rPr lang="cs-CZ" dirty="0" smtClean="0"/>
              <a:t>Upoutání pozornosti k danému problému</a:t>
            </a:r>
          </a:p>
          <a:p>
            <a:r>
              <a:rPr lang="cs-CZ" dirty="0" smtClean="0"/>
              <a:t>Sdělení základních informací</a:t>
            </a:r>
          </a:p>
          <a:p>
            <a:r>
              <a:rPr lang="cs-CZ" dirty="0" smtClean="0"/>
              <a:t>Sdělení obsažnějších informací</a:t>
            </a:r>
          </a:p>
          <a:p>
            <a:r>
              <a:rPr lang="cs-CZ" dirty="0" smtClean="0"/>
              <a:t>Motivace ke změně chování </a:t>
            </a:r>
          </a:p>
          <a:p>
            <a:r>
              <a:rPr lang="cs-CZ" dirty="0" smtClean="0"/>
              <a:t>Prostředky oslovení- motivační jednorázové akce – Den zdraví, Den nekouření</a:t>
            </a:r>
          </a:p>
          <a:p>
            <a:r>
              <a:rPr lang="cs-CZ" dirty="0"/>
              <a:t> </a:t>
            </a:r>
            <a:r>
              <a:rPr lang="cs-CZ" dirty="0" smtClean="0"/>
              <a:t>kampaně – Přestaň a vyhraj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3769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199" y="1032734"/>
            <a:ext cx="11070515" cy="9326335"/>
          </a:xfrm>
        </p:spPr>
      </p:pic>
    </p:spTree>
    <p:extLst>
      <p:ext uri="{BB962C8B-B14F-4D97-AF65-F5344CB8AC3E}">
        <p14:creationId xmlns:p14="http://schemas.microsoft.com/office/powerpoint/2010/main" val="4015194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Sociální marketing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Efektivní metoda prosazování v prosazování iniciativ v oblasti péče o zdraví</a:t>
            </a:r>
          </a:p>
          <a:p>
            <a:r>
              <a:rPr lang="cs-CZ" dirty="0" smtClean="0"/>
              <a:t>Vznik ve 30. letech 20. století, v 70. letech v USA se rozvinul z marketingu výrobků a služeb </a:t>
            </a:r>
          </a:p>
          <a:p>
            <a:r>
              <a:rPr lang="cs-CZ" dirty="0" smtClean="0"/>
              <a:t>Cíleně působí na vybrané skupiny obyvatel se záměrem propagovat, ovlivňovat a měnit postoje občanů k sociálním hodnotám- správnému chování ke svému zdraví ( velkoplošná reklama, plakáty, televizní spoty, letáky, brožury, upomínkové předměty…)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295944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Výchova ke zdraví zahrnuje činnosti: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Poskytnout dostatek </a:t>
            </a:r>
            <a:r>
              <a:rPr lang="cs-CZ" b="1" dirty="0" smtClean="0"/>
              <a:t>informací</a:t>
            </a:r>
          </a:p>
          <a:p>
            <a:r>
              <a:rPr lang="cs-CZ" dirty="0" smtClean="0"/>
              <a:t>Zlepšit</a:t>
            </a:r>
            <a:r>
              <a:rPr lang="cs-CZ" b="1" dirty="0" smtClean="0"/>
              <a:t> znalosti</a:t>
            </a:r>
          </a:p>
          <a:p>
            <a:r>
              <a:rPr lang="cs-CZ" b="1" dirty="0" smtClean="0"/>
              <a:t>Motivovat</a:t>
            </a:r>
          </a:p>
          <a:p>
            <a:r>
              <a:rPr lang="cs-CZ" dirty="0" smtClean="0"/>
              <a:t>Ovlivnit </a:t>
            </a:r>
            <a:r>
              <a:rPr lang="cs-CZ" b="1" dirty="0" smtClean="0"/>
              <a:t>postoje</a:t>
            </a:r>
            <a:r>
              <a:rPr lang="cs-CZ" dirty="0" smtClean="0"/>
              <a:t> – aktivní zájem o své zdraví</a:t>
            </a:r>
          </a:p>
          <a:p>
            <a:r>
              <a:rPr lang="cs-CZ" dirty="0" smtClean="0"/>
              <a:t>Změnit </a:t>
            </a:r>
            <a:r>
              <a:rPr lang="cs-CZ" b="1" dirty="0" smtClean="0"/>
              <a:t>chování</a:t>
            </a:r>
            <a:r>
              <a:rPr lang="cs-CZ" dirty="0" smtClean="0"/>
              <a:t> – posílení  CELKOVÉ ÚROVNĚ ZDRAVÍ ( HEALTH PROMOTION)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12845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Peer výchova- </a:t>
            </a:r>
            <a:r>
              <a:rPr lang="cs-CZ" sz="2400" dirty="0" smtClean="0">
                <a:latin typeface="+mn-lt"/>
              </a:rPr>
              <a:t>významnou roli hraje nejen věk, ale blízké či podobné sociální zázemí  či zaměstnání</a:t>
            </a:r>
            <a:endParaRPr lang="cs-CZ" sz="2400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Posílit účast a omezit nerovnocenné postavení učitel/žák se snaží tzv. peer vrstevnické programy</a:t>
            </a:r>
          </a:p>
          <a:p>
            <a:r>
              <a:rPr lang="cs-CZ" dirty="0" smtClean="0"/>
              <a:t>jsou zaměřeny především na mladé lidi, jejichž chování je značně ovlivňováno vrstevníky</a:t>
            </a:r>
          </a:p>
          <a:p>
            <a:r>
              <a:rPr lang="cs-CZ" dirty="0" smtClean="0"/>
              <a:t>Snížení věkových rozdílů mezi aktéry dochází ke zlepšení přenosu informací, jsou vstřícněji vnímány, snadněji akceptovány</a:t>
            </a:r>
          </a:p>
          <a:p>
            <a:r>
              <a:rPr lang="cs-CZ" dirty="0" smtClean="0"/>
              <a:t>Přenos dovedností a postojů získaných v programu je pro vyškolené peery do běžného života poměrně snadný, cílová populace se dostává do podobných situací a může se porovnat s nabízenými modely jednání</a:t>
            </a:r>
          </a:p>
          <a:p>
            <a:r>
              <a:rPr lang="cs-CZ" dirty="0" smtClean="0"/>
              <a:t>Snižuje se distance „učitele“</a:t>
            </a:r>
          </a:p>
          <a:p>
            <a:r>
              <a:rPr lang="cs-CZ" dirty="0" smtClean="0"/>
              <a:t>Jedinci cílové skupiny jsou citlivější a lépe reagují</a:t>
            </a:r>
          </a:p>
          <a:p>
            <a:r>
              <a:rPr lang="cs-CZ" dirty="0" smtClean="0"/>
              <a:t>Etnické minority- člen téže skupiny „snadněji“ předá zdravější styl života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84895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Účinné metody respektují specifické zájmy a priority dané věkové skupiny a její sociální skladby. Základní metodou implikace znalostí a dovedností je příběh.</a:t>
            </a:r>
          </a:p>
          <a:p>
            <a:r>
              <a:rPr lang="cs-CZ" dirty="0"/>
              <a:t> </a:t>
            </a:r>
            <a:r>
              <a:rPr lang="cs-CZ" dirty="0" smtClean="0"/>
              <a:t>Mladší děti osloví příběh o jejich oblíbených hrdinech nebo vlastní figurka vzniklá pro účel projektu. Děti mají obrovskou schopnost prožitku a ztotožní se s oblíbenými hrdiny. Je schopno akceptovat problém , jestliže se sním totožní</a:t>
            </a:r>
          </a:p>
          <a:p>
            <a:r>
              <a:rPr lang="cs-CZ" dirty="0"/>
              <a:t> </a:t>
            </a:r>
            <a:r>
              <a:rPr lang="cs-CZ" dirty="0" smtClean="0"/>
              <a:t>Starší děti pak akceptují příběhy o svých vrstevnících.</a:t>
            </a:r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785070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Hrou proti AIDS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Cesty přenosu HIV</a:t>
            </a:r>
          </a:p>
          <a:p>
            <a:r>
              <a:rPr lang="cs-CZ" dirty="0" smtClean="0"/>
              <a:t>Láska , sexualita a ochrana před HIV</a:t>
            </a:r>
          </a:p>
          <a:p>
            <a:r>
              <a:rPr lang="cs-CZ" dirty="0" smtClean="0"/>
              <a:t>Zábrana nechtěného těhotenství , STD a HIV</a:t>
            </a:r>
          </a:p>
          <a:p>
            <a:r>
              <a:rPr lang="cs-CZ" dirty="0" smtClean="0"/>
              <a:t>Sexualita řečí těla</a:t>
            </a:r>
          </a:p>
          <a:p>
            <a:r>
              <a:rPr lang="cs-CZ" dirty="0" smtClean="0"/>
              <a:t>Život s HIV/AISD</a:t>
            </a:r>
          </a:p>
          <a:p>
            <a:endParaRPr lang="cs-CZ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3011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Informace je třeba aktivně zpracovat a tím ji zařadit do modelu vlastních hodnot a životních postojů-</a:t>
            </a:r>
          </a:p>
          <a:p>
            <a:r>
              <a:rPr lang="cs-CZ" dirty="0" smtClean="0"/>
              <a:t>Tradiční výpověď je kresba, eseje, tradiční tiskoviny, audiovizuální pořady počítačové hry</a:t>
            </a:r>
          </a:p>
          <a:p>
            <a:r>
              <a:rPr lang="cs-CZ" dirty="0"/>
              <a:t> </a:t>
            </a:r>
            <a:r>
              <a:rPr lang="cs-CZ" dirty="0" smtClean="0"/>
              <a:t>face to face</a:t>
            </a:r>
          </a:p>
          <a:p>
            <a:r>
              <a:rPr lang="cs-CZ" dirty="0"/>
              <a:t> </a:t>
            </a:r>
            <a:r>
              <a:rPr lang="cs-CZ" dirty="0" smtClean="0"/>
              <a:t>informace z prostředí dítěte (televize, časopisy, internet..) – pomáhat dětem třídit, zařazovat , orientovat se  nich, korigovat</a:t>
            </a:r>
          </a:p>
          <a:p>
            <a:r>
              <a:rPr lang="cs-CZ" dirty="0" smtClean="0"/>
              <a:t>Na základě informací vybavit děti schopnostmi využít vědomostí k vlastnímu rozhodnutí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5783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                   PROJEKTY PODPORY ZDRAVÍ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dirty="0" smtClean="0"/>
              <a:t>Národní program zdraví  ČR byl schválen v roce 1991 jako česká varianta evropské strategie  „</a:t>
            </a:r>
            <a:r>
              <a:rPr lang="cs-CZ" b="1" dirty="0" smtClean="0"/>
              <a:t>Zdraví pro všechny do roku 2000</a:t>
            </a:r>
            <a:r>
              <a:rPr lang="cs-CZ" dirty="0" smtClean="0"/>
              <a:t>“</a:t>
            </a:r>
          </a:p>
          <a:p>
            <a:r>
              <a:rPr lang="cs-CZ" b="1" dirty="0" smtClean="0"/>
              <a:t>ZDRAVÍ PRO VŠECHNY V  21. STOLETÍ </a:t>
            </a:r>
            <a:r>
              <a:rPr lang="cs-CZ" dirty="0" smtClean="0"/>
              <a:t>(ZDRAVÍ 21)</a:t>
            </a:r>
          </a:p>
          <a:p>
            <a:r>
              <a:rPr lang="cs-CZ" dirty="0"/>
              <a:t>Jeho hlavními cíli je ochrana a rozvoj zdraví lidí po jejich celý </a:t>
            </a:r>
            <a:r>
              <a:rPr lang="cs-CZ" dirty="0" smtClean="0"/>
              <a:t>život </a:t>
            </a:r>
            <a:r>
              <a:rPr lang="cs-CZ" dirty="0"/>
              <a:t>a </a:t>
            </a:r>
            <a:r>
              <a:rPr lang="cs-CZ" dirty="0" smtClean="0"/>
              <a:t>snížení výskytu nemocí </a:t>
            </a:r>
            <a:r>
              <a:rPr lang="cs-CZ" dirty="0"/>
              <a:t>i úrazů a omezení strádání, které lidem přinášejí</a:t>
            </a:r>
            <a:r>
              <a:rPr lang="cs-CZ" dirty="0" smtClean="0"/>
              <a:t>.</a:t>
            </a:r>
            <a:r>
              <a:rPr lang="cs-CZ" dirty="0"/>
              <a:t> </a:t>
            </a:r>
            <a:endParaRPr lang="cs-CZ" dirty="0" smtClean="0"/>
          </a:p>
          <a:p>
            <a:r>
              <a:rPr lang="cs-CZ" dirty="0" smtClean="0"/>
              <a:t>Vláda ČR si je vědoma, že </a:t>
            </a:r>
            <a:r>
              <a:rPr lang="cs-CZ" dirty="0"/>
              <a:t>zdraví obyvatelstva patří mezi nejvýznamnější priority její činnosti </a:t>
            </a:r>
            <a:r>
              <a:rPr lang="cs-CZ" dirty="0" smtClean="0"/>
              <a:t>a činnosti </a:t>
            </a:r>
            <a:r>
              <a:rPr lang="cs-CZ" dirty="0"/>
              <a:t>všech resortů.</a:t>
            </a:r>
          </a:p>
          <a:p>
            <a:r>
              <a:rPr lang="cs-CZ" dirty="0"/>
              <a:t>Význam dlouhodobého programu zlepšování zdravotního stavu obyvatelstva </a:t>
            </a:r>
            <a:r>
              <a:rPr lang="cs-CZ" dirty="0" smtClean="0"/>
              <a:t>České republiky </a:t>
            </a:r>
            <a:r>
              <a:rPr lang="cs-CZ" dirty="0"/>
              <a:t>- Zdraví pro všechny v 21. století </a:t>
            </a:r>
            <a:r>
              <a:rPr lang="cs-CZ" dirty="0" smtClean="0"/>
              <a:t>je </a:t>
            </a:r>
            <a:r>
              <a:rPr lang="cs-CZ" dirty="0"/>
              <a:t>v tom, </a:t>
            </a:r>
            <a:r>
              <a:rPr lang="cs-CZ" dirty="0" smtClean="0"/>
              <a:t>že představuje racionální</a:t>
            </a:r>
            <a:r>
              <a:rPr lang="cs-CZ" dirty="0"/>
              <a:t>, dobře strukturovaný model komplexní péče společnosti o zdraví a jeho </a:t>
            </a:r>
            <a:r>
              <a:rPr lang="cs-CZ" dirty="0" smtClean="0"/>
              <a:t>rozvoj, vypracovaný </a:t>
            </a:r>
            <a:r>
              <a:rPr lang="cs-CZ" dirty="0"/>
              <a:t>týmy předních světových odborníků z medicínských oborů a odborníků </a:t>
            </a:r>
            <a:r>
              <a:rPr lang="cs-CZ" dirty="0" smtClean="0"/>
              <a:t>pro zdravotní </a:t>
            </a:r>
            <a:r>
              <a:rPr lang="cs-CZ" dirty="0"/>
              <a:t>politiku a ekonomiku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55665627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 členské státy Světové zdravotnické organizace je</a:t>
            </a:r>
          </a:p>
          <a:p>
            <a:r>
              <a:rPr lang="cs-CZ" dirty="0"/>
              <a:t>ZDRAVÍ 21 podnětem a návodem k vlastnímu řešení otázek péče o zdraví, k </a:t>
            </a:r>
            <a:r>
              <a:rPr lang="cs-CZ" dirty="0" smtClean="0"/>
              <a:t>vlastním cestám</a:t>
            </a:r>
            <a:r>
              <a:rPr lang="cs-CZ" dirty="0"/>
              <a:t>, jak dosáhnout 21 cílů společného evropského programu k povznesení </a:t>
            </a:r>
            <a:r>
              <a:rPr lang="cs-CZ" dirty="0" smtClean="0"/>
              <a:t>zdravotního stavu </a:t>
            </a:r>
            <a:r>
              <a:rPr lang="cs-CZ" dirty="0"/>
              <a:t>národů a regionu. </a:t>
            </a:r>
            <a:r>
              <a:rPr lang="cs-CZ" dirty="0" smtClean="0"/>
              <a:t>Protože </a:t>
            </a:r>
            <a:r>
              <a:rPr lang="cs-CZ" dirty="0"/>
              <a:t>cíle vesměs nejsou stanoveny v absolutních ukazatelích, </a:t>
            </a:r>
            <a:r>
              <a:rPr lang="cs-CZ" dirty="0" smtClean="0"/>
              <a:t>ale koncipovány </a:t>
            </a:r>
            <a:r>
              <a:rPr lang="cs-CZ" dirty="0"/>
              <a:t>jako zlepšení současných národních úrovní, jsou stejně náročné pro státy </a:t>
            </a:r>
            <a:r>
              <a:rPr lang="cs-CZ" dirty="0" smtClean="0"/>
              <a:t>s různou </a:t>
            </a:r>
            <a:r>
              <a:rPr lang="cs-CZ" dirty="0"/>
              <a:t>výchozí úrovní zdraví obyvatelstva.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04884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REALIZAČNÍ FORMOU Národního programu zdraví jsou tzv. Projekty podpory zdraví (MZČR)</a:t>
            </a:r>
          </a:p>
          <a:p>
            <a:r>
              <a:rPr lang="cs-CZ" dirty="0"/>
              <a:t> </a:t>
            </a:r>
            <a:r>
              <a:rPr lang="cs-CZ" dirty="0" smtClean="0"/>
              <a:t>Projekty podpory zdraví jsou intervenčními projekty a jejich cílem je po příznivě ovlivňovat životní podmínky a výchovu ke zdravému způsobu života v rodinách, školách, podnicích, obcích a jiných společenství nebo případně na regionální či celostátní úrovni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8524778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Zdraví 2020 – Národní strategie ochrany a podpory zdraví a prevence nemocí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Zdraví 2020 – Národní strategie ochrany a podpory zdraví a prevence nemocí (dále jen „Národní strategie“) je rámcovým souhrnem opatření pro rozvoj veřejného zdraví v ČR. Je rovněž nástrojem pro implementaci programu WHO Zdraví 2020, který byl schválen 62. zasedáním Regionálního výboru Světové zdravotnické organizace pro Evropu v září 2012.</a:t>
            </a:r>
          </a:p>
        </p:txBody>
      </p:sp>
    </p:spTree>
    <p:extLst>
      <p:ext uri="{BB962C8B-B14F-4D97-AF65-F5344CB8AC3E}">
        <p14:creationId xmlns:p14="http://schemas.microsoft.com/office/powerpoint/2010/main" val="237220085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Účelem Národní strategie je především stabilizace systému prevence nemocí a ochrany a podpory zdraví a nastartování účinných a dlouhodobě udržitelných mechanismů ke zlepšení zdravotního stavu populace. Rozpracovává vizi systému veřejného zdraví jako dynamické sítě zainteresovaných subjektů na všech úrovních společnosti a je tedy určena nejen institucím veřejné správy, ale také všem ostatním složkám – jedincům, komunitám, neziskovému a soukromému sektoru, vzdělávacím, vědeckým a dalším institucím.</a:t>
            </a:r>
          </a:p>
        </p:txBody>
      </p:sp>
    </p:spTree>
    <p:extLst>
      <p:ext uri="{BB962C8B-B14F-4D97-AF65-F5344CB8AC3E}">
        <p14:creationId xmlns:p14="http://schemas.microsoft.com/office/powerpoint/2010/main" val="34806457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Národní strategie vychází především z „Hodnotící zprávy plnění cílů Dlouhodobého programu zlepšování zdravotního stavu obyvatelstva ČR v letech 2003 – 2012“ a rovněž z „Koncepce hygienické služby a primární prevence v ochraně veřejného zdraví“, která byla přijata Ministerstvem zdravotnictví ČR v roce 2013. Realizaci Národní strategie podpořila i vláda České republiky svým usnesením č. 23 ze dne 8. ledna 2014.</a:t>
            </a:r>
          </a:p>
          <a:p>
            <a:r>
              <a:rPr lang="cs-CZ" dirty="0"/>
              <a:t>Jako rámcový souhrn opatření bude Národní strategie dále rozpracována do jednotlivých implementačních dokumentů dle stanovených témat ochrany a podpory veřejného zdraví a prevence nemocí, zdravotního stavu obyvatelstva ČR a dalších témat veřejného zdravotnictví a organizace zdravotní péče.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83855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PODPORA </a:t>
            </a:r>
            <a:r>
              <a:rPr lang="cs-CZ" dirty="0" smtClean="0"/>
              <a:t>ZDRAVÍ: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AKTIVITA </a:t>
            </a:r>
            <a:r>
              <a:rPr lang="cs-CZ" dirty="0"/>
              <a:t>PRO ZDRAVÍ- ZAHRNUJE JAK </a:t>
            </a:r>
            <a:r>
              <a:rPr lang="cs-CZ" u="sng" dirty="0" smtClean="0"/>
              <a:t>PREVENCI</a:t>
            </a:r>
            <a:r>
              <a:rPr lang="cs-CZ" dirty="0" smtClean="0"/>
              <a:t>  (zaměřena proti obecným příčinám nemocí)- PRIMÁRNÍ, SEKUNDÁRNÍ, TERCIÁRNÍ</a:t>
            </a:r>
          </a:p>
          <a:p>
            <a:r>
              <a:rPr lang="cs-CZ" u="sng" dirty="0" smtClean="0"/>
              <a:t>VÝCHOVA KE ZDRAVÍ</a:t>
            </a:r>
          </a:p>
          <a:p>
            <a:r>
              <a:rPr lang="cs-CZ" u="sng" dirty="0" smtClean="0"/>
              <a:t>KOMUNITNÍ AKTIVITY </a:t>
            </a:r>
            <a:r>
              <a:rPr lang="cs-CZ" dirty="0" smtClean="0"/>
              <a:t>( ZDRAVÁ ŠKOLA , ZDRAVÉ MĚSTO…)</a:t>
            </a:r>
          </a:p>
          <a:p>
            <a:r>
              <a:rPr lang="cs-CZ" dirty="0" smtClean="0"/>
              <a:t>TVORBA CELKOVĚ </a:t>
            </a:r>
            <a:r>
              <a:rPr lang="cs-CZ" u="sng" dirty="0" smtClean="0"/>
              <a:t>PŘÍZNIVÉHO PROSTŘEDÍ</a:t>
            </a:r>
            <a:endParaRPr lang="cs-CZ" u="sng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128503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Hlavní důraz bude dále kladen na prevenci rizikového chování, zainteresovanost občana na péči o vlastní zdraví, zvládání infekčních onemocnění a </a:t>
            </a:r>
            <a:r>
              <a:rPr lang="cs-CZ" dirty="0" err="1"/>
              <a:t>provakcinační</a:t>
            </a:r>
            <a:r>
              <a:rPr lang="cs-CZ" dirty="0"/>
              <a:t> strategii, podporu a ochranu duševního zdraví, zlepšení dostupnosti zdravotní péče včetně péče následné a dlouhodobé a další témata k posílení primární a sekundární prevence a kvality a efektivity poskytované péče.</a:t>
            </a:r>
          </a:p>
        </p:txBody>
      </p:sp>
    </p:spTree>
    <p:extLst>
      <p:ext uri="{BB962C8B-B14F-4D97-AF65-F5344CB8AC3E}">
        <p14:creationId xmlns:p14="http://schemas.microsoft.com/office/powerpoint/2010/main" val="174031545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Příprava projektů podpory zdraví vždy zahrnuje</a:t>
            </a:r>
            <a:r>
              <a:rPr lang="cs-CZ" dirty="0" smtClean="0"/>
              <a:t>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600" dirty="0" smtClean="0"/>
              <a:t>1. Hodnocení současného zdravotního stavu cílové populace.</a:t>
            </a:r>
          </a:p>
          <a:p>
            <a:r>
              <a:rPr lang="cs-CZ" sz="3600" dirty="0" smtClean="0"/>
              <a:t>2. Stanovení žádoucího zdravotního stavu cílové populace.</a:t>
            </a:r>
          </a:p>
          <a:p>
            <a:r>
              <a:rPr lang="cs-CZ" sz="3600" dirty="0" smtClean="0"/>
              <a:t>3. Upřesnění aktivit programu, které ovlivní nezbytné změny k dosažení žádoucího stavu cílové populace (postup intervence, využívané metody, metody hodnocení efektu)</a:t>
            </a:r>
          </a:p>
          <a:p>
            <a:endParaRPr lang="cs-CZ" sz="3600" dirty="0"/>
          </a:p>
        </p:txBody>
      </p:sp>
    </p:spTree>
    <p:extLst>
      <p:ext uri="{BB962C8B-B14F-4D97-AF65-F5344CB8AC3E}">
        <p14:creationId xmlns:p14="http://schemas.microsoft.com/office/powerpoint/2010/main" val="256802792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Projekt podpory zdraví se může</a:t>
            </a:r>
            <a:br>
              <a:rPr lang="cs-CZ" dirty="0" smtClean="0"/>
            </a:br>
            <a:r>
              <a:rPr lang="cs-CZ" dirty="0" smtClean="0"/>
              <a:t> soustředit na: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Dosažení změn u jednotlivce nebo přesně definované populační skupiny (znalosti</a:t>
            </a:r>
            <a:r>
              <a:rPr lang="cs-CZ" smtClean="0"/>
              <a:t>, postoje, </a:t>
            </a:r>
            <a:r>
              <a:rPr lang="cs-CZ" dirty="0" smtClean="0"/>
              <a:t>dovednosti, chování, zdravotní stav)</a:t>
            </a:r>
          </a:p>
          <a:p>
            <a:r>
              <a:rPr lang="cs-CZ" dirty="0" smtClean="0"/>
              <a:t>Dosažení změn v organizaci ( náklady, dostupnost, kvalita služeb)</a:t>
            </a:r>
          </a:p>
          <a:p>
            <a:r>
              <a:rPr lang="cs-CZ" dirty="0" smtClean="0"/>
              <a:t>Dosažení změn v sociálních, právních a ekonomických charakteristikách prostředí, v němž lidé žijí a pracují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4732136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009" y="785308"/>
            <a:ext cx="9757185" cy="8920462"/>
          </a:xfrm>
        </p:spPr>
      </p:pic>
    </p:spTree>
    <p:extLst>
      <p:ext uri="{BB962C8B-B14F-4D97-AF65-F5344CB8AC3E}">
        <p14:creationId xmlns:p14="http://schemas.microsoft.com/office/powerpoint/2010/main" val="338964840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430" y="683046"/>
            <a:ext cx="8471970" cy="9408404"/>
          </a:xfrm>
        </p:spPr>
      </p:pic>
    </p:spTree>
    <p:extLst>
      <p:ext uri="{BB962C8B-B14F-4D97-AF65-F5344CB8AC3E}">
        <p14:creationId xmlns:p14="http://schemas.microsoft.com/office/powerpoint/2010/main" val="418242671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50503" y="-83396"/>
            <a:ext cx="12707858" cy="10577527"/>
          </a:xfrm>
        </p:spPr>
      </p:pic>
    </p:spTree>
    <p:extLst>
      <p:ext uri="{BB962C8B-B14F-4D97-AF65-F5344CB8AC3E}">
        <p14:creationId xmlns:p14="http://schemas.microsoft.com/office/powerpoint/2010/main" val="35969929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Tématické</a:t>
            </a:r>
            <a:r>
              <a:rPr lang="cs-CZ" dirty="0" smtClean="0"/>
              <a:t> okruhy PPZ 1993-2000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400" dirty="0" smtClean="0"/>
              <a:t>Prevence rizikových faktorů:</a:t>
            </a:r>
          </a:p>
          <a:p>
            <a:r>
              <a:rPr lang="cs-CZ" sz="2400" dirty="0" smtClean="0"/>
              <a:t>Ozdravění výživy</a:t>
            </a:r>
          </a:p>
          <a:p>
            <a:r>
              <a:rPr lang="cs-CZ" sz="2400" dirty="0" smtClean="0"/>
              <a:t>Podpora kojení</a:t>
            </a:r>
          </a:p>
          <a:p>
            <a:r>
              <a:rPr lang="cs-CZ" sz="2400" dirty="0" smtClean="0"/>
              <a:t>Omezování kuřáctví</a:t>
            </a:r>
          </a:p>
          <a:p>
            <a:r>
              <a:rPr lang="cs-CZ" sz="2400" dirty="0" smtClean="0"/>
              <a:t>Omezování a zvládání nadměrného stresu</a:t>
            </a:r>
          </a:p>
          <a:p>
            <a:r>
              <a:rPr lang="cs-CZ" sz="2400" dirty="0" smtClean="0"/>
              <a:t>Zlepšení reprodukčního zdraví</a:t>
            </a:r>
          </a:p>
          <a:p>
            <a:r>
              <a:rPr lang="cs-CZ" sz="2400" dirty="0" smtClean="0"/>
              <a:t>Omezování spotřeby alkoholu</a:t>
            </a:r>
          </a:p>
          <a:p>
            <a:r>
              <a:rPr lang="cs-CZ" sz="2400" dirty="0" smtClean="0"/>
              <a:t>Optimalizace pohybové aktivity</a:t>
            </a:r>
          </a:p>
          <a:p>
            <a:r>
              <a:rPr lang="cs-CZ" sz="2400" dirty="0" smtClean="0"/>
              <a:t>Prevence škodlivého užívání drog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0235869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Prevence nemocí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Projekty zaměřené na prevenci kardiovaskulárních nemocí</a:t>
            </a:r>
          </a:p>
          <a:p>
            <a:r>
              <a:rPr lang="cs-CZ" dirty="0"/>
              <a:t>Projekty zaměřené na </a:t>
            </a:r>
            <a:r>
              <a:rPr lang="cs-CZ" dirty="0" smtClean="0"/>
              <a:t>prevenci HIV/AIDS</a:t>
            </a:r>
          </a:p>
          <a:p>
            <a:r>
              <a:rPr lang="cs-CZ" dirty="0" smtClean="0"/>
              <a:t>Projekty </a:t>
            </a:r>
            <a:r>
              <a:rPr lang="cs-CZ" dirty="0"/>
              <a:t>zaměřené na </a:t>
            </a:r>
            <a:r>
              <a:rPr lang="cs-CZ" dirty="0" smtClean="0"/>
              <a:t>prevenci nádorových onemocnění</a:t>
            </a:r>
          </a:p>
          <a:p>
            <a:r>
              <a:rPr lang="cs-CZ" dirty="0"/>
              <a:t>Projekty zaměřené na </a:t>
            </a:r>
            <a:r>
              <a:rPr lang="cs-CZ" dirty="0" smtClean="0"/>
              <a:t>prevenci metabolických onemocnění</a:t>
            </a:r>
          </a:p>
          <a:p>
            <a:r>
              <a:rPr lang="cs-CZ" dirty="0"/>
              <a:t>Projekty zaměřené na </a:t>
            </a:r>
            <a:r>
              <a:rPr lang="cs-CZ" dirty="0" smtClean="0"/>
              <a:t>prevenci infekčních onemocnění</a:t>
            </a:r>
          </a:p>
          <a:p>
            <a:r>
              <a:rPr lang="cs-CZ" dirty="0"/>
              <a:t>Projekty zaměřené na </a:t>
            </a:r>
            <a:r>
              <a:rPr lang="cs-CZ" dirty="0" smtClean="0"/>
              <a:t>prevenci ostatních (alergické, dýchací, pohybové atd.) onemocnění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4490459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Komunitní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Životní a pracovní prostředí</a:t>
            </a:r>
          </a:p>
          <a:p>
            <a:r>
              <a:rPr lang="cs-CZ" dirty="0" smtClean="0"/>
              <a:t>Zdravé město</a:t>
            </a:r>
          </a:p>
          <a:p>
            <a:r>
              <a:rPr lang="cs-CZ" dirty="0" smtClean="0"/>
              <a:t>Zdravá škola – škola podporující zdraví</a:t>
            </a:r>
          </a:p>
          <a:p>
            <a:r>
              <a:rPr lang="cs-CZ" dirty="0" smtClean="0"/>
              <a:t>Zdravý podnik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59342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ZÁSADY  PROGRAMU ZDRAVÍ VE ŠKOLE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1. </a:t>
            </a:r>
            <a:r>
              <a:rPr lang="cs-CZ" sz="3200" b="1" dirty="0" smtClean="0"/>
              <a:t>POHODA PROSTŘED</a:t>
            </a:r>
            <a:r>
              <a:rPr lang="cs-CZ" dirty="0" smtClean="0"/>
              <a:t>Í</a:t>
            </a:r>
          </a:p>
          <a:p>
            <a:r>
              <a:rPr lang="cs-CZ" dirty="0" smtClean="0"/>
              <a:t>POHODA VĚCNÉHO PROSTŘEDÍ</a:t>
            </a:r>
          </a:p>
          <a:p>
            <a:r>
              <a:rPr lang="cs-CZ" dirty="0" smtClean="0"/>
              <a:t>POHODA SOCIÁLNÍHO PROSTŘEDÍ</a:t>
            </a:r>
          </a:p>
          <a:p>
            <a:r>
              <a:rPr lang="cs-CZ" dirty="0" smtClean="0"/>
              <a:t>POHODA ORGANIZAČNÍHO PROSTŘEDÍ</a:t>
            </a:r>
          </a:p>
          <a:p>
            <a:r>
              <a:rPr lang="cs-CZ" sz="3200" b="1" dirty="0" smtClean="0"/>
              <a:t>2. ZDRAVÉ UČENÍ</a:t>
            </a:r>
          </a:p>
          <a:p>
            <a:r>
              <a:rPr lang="cs-CZ" dirty="0" smtClean="0"/>
              <a:t>SMYSLUPLNOST</a:t>
            </a:r>
          </a:p>
          <a:p>
            <a:r>
              <a:rPr lang="cs-CZ" dirty="0" smtClean="0"/>
              <a:t>MOŽNOST VÝBĚRU, PŘIMĚŘENOST</a:t>
            </a:r>
          </a:p>
          <a:p>
            <a:r>
              <a:rPr lang="cs-CZ" dirty="0" smtClean="0"/>
              <a:t>SPOLUÚČAST A SPOLUPRÁCE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399715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Sdělovaná informace musí navrhovat řešení a musí zbavovat strachu a obav z nebezpečí</a:t>
            </a:r>
          </a:p>
          <a:p>
            <a:r>
              <a:rPr lang="cs-CZ" sz="3200" dirty="0" smtClean="0"/>
              <a:t>Veškeré informace by měly zdůrazňovat přínosy než zápory – </a:t>
            </a:r>
            <a:r>
              <a:rPr lang="cs-CZ" sz="3200" b="1" dirty="0" smtClean="0"/>
              <a:t>pozitivní motivace</a:t>
            </a:r>
            <a:endParaRPr lang="cs-CZ" sz="3200" b="1" dirty="0"/>
          </a:p>
        </p:txBody>
      </p:sp>
    </p:spTree>
    <p:extLst>
      <p:ext uri="{BB962C8B-B14F-4D97-AF65-F5344CB8AC3E}">
        <p14:creationId xmlns:p14="http://schemas.microsoft.com/office/powerpoint/2010/main" val="9684867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3200" b="1" dirty="0"/>
              <a:t>2. ZDRAVÉ UČENÍ</a:t>
            </a:r>
          </a:p>
          <a:p>
            <a:r>
              <a:rPr lang="cs-CZ" dirty="0"/>
              <a:t>SMYSLUPLNOST</a:t>
            </a:r>
          </a:p>
          <a:p>
            <a:r>
              <a:rPr lang="cs-CZ" dirty="0"/>
              <a:t>MOŽNOST VÝBĚRU, PŘIMĚŘENOST</a:t>
            </a:r>
          </a:p>
          <a:p>
            <a:r>
              <a:rPr lang="cs-CZ" dirty="0"/>
              <a:t>SPOLUÚČAST A </a:t>
            </a:r>
            <a:r>
              <a:rPr lang="cs-CZ" dirty="0" smtClean="0"/>
              <a:t>SPOLUPRÁCE</a:t>
            </a:r>
          </a:p>
          <a:p>
            <a:r>
              <a:rPr lang="cs-CZ" dirty="0" smtClean="0"/>
              <a:t>MOTIVUJÍCÍ HODNOCENÍ</a:t>
            </a:r>
          </a:p>
          <a:p>
            <a:r>
              <a:rPr lang="cs-CZ" sz="3200" b="1" dirty="0" smtClean="0"/>
              <a:t>3. OVĚŘENÉ PARTNERSTVÍ</a:t>
            </a:r>
          </a:p>
          <a:p>
            <a:r>
              <a:rPr lang="cs-CZ" dirty="0" smtClean="0"/>
              <a:t>ŠKOLA-MODELDEMOKRATICKÉ SPOLEČNOSTI</a:t>
            </a:r>
          </a:p>
          <a:p>
            <a:r>
              <a:rPr lang="cs-CZ" dirty="0" smtClean="0"/>
              <a:t>ŠKOLA-KULTURNÍ A VZDĚLÁVACÍ STŘEDISKO OBCE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874906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Komplexní projekty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Komplexní programy – ediční část</a:t>
            </a:r>
          </a:p>
          <a:p>
            <a:r>
              <a:rPr lang="cs-CZ" dirty="0" smtClean="0"/>
              <a:t>Komplexní programy řešící více tematických okruhů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68694209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Všeobecné podmínky pro poskytnutí dotace</a:t>
            </a:r>
            <a:r>
              <a:rPr lang="cs-CZ" dirty="0"/>
              <a:t/>
            </a:r>
            <a:br>
              <a:rPr lang="cs-CZ" dirty="0"/>
            </a:br>
            <a:r>
              <a:rPr lang="cs-CZ" dirty="0" smtClean="0"/>
              <a:t>PPZ -2019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Dotaci lze žadateli poskytnout pouze na realizaci projektů, které jsou založeny na všeobecně uznávaných </a:t>
            </a:r>
            <a:r>
              <a:rPr lang="cs-CZ" b="1" dirty="0"/>
              <a:t>odborných postupech a vědeckých poznatcích, u kterých je založen důvodný předpoklad jejich </a:t>
            </a:r>
            <a:r>
              <a:rPr lang="cs-CZ" dirty="0"/>
              <a:t>pozitivního vlivu na cílovou skupinu projektu a které:</a:t>
            </a:r>
          </a:p>
          <a:p>
            <a:pPr lvl="0"/>
            <a:r>
              <a:rPr lang="cs-CZ" dirty="0"/>
              <a:t>jsou konkrétní,  jasně formulované a cíleně zaměřené,</a:t>
            </a:r>
          </a:p>
          <a:p>
            <a:pPr lvl="0"/>
            <a:r>
              <a:rPr lang="cs-CZ" dirty="0"/>
              <a:t>mají navrženy minimálně </a:t>
            </a:r>
            <a:r>
              <a:rPr lang="cs-CZ" b="1" dirty="0"/>
              <a:t>3 specifické indikátory pro vyhodnocení </a:t>
            </a:r>
            <a:r>
              <a:rPr lang="cs-CZ" dirty="0"/>
              <a:t>efektu dle Čl. 14 Výzvy projektu splňující následující podmínky:</a:t>
            </a:r>
          </a:p>
          <a:p>
            <a:pPr lvl="0"/>
            <a:r>
              <a:rPr lang="cs-CZ" dirty="0"/>
              <a:t>jsou </a:t>
            </a:r>
            <a:r>
              <a:rPr lang="cs-CZ" b="1" dirty="0"/>
              <a:t>objektivní, realistické, měřitelné</a:t>
            </a:r>
            <a:r>
              <a:rPr lang="cs-CZ" dirty="0"/>
              <a:t>,</a:t>
            </a:r>
          </a:p>
          <a:p>
            <a:pPr lvl="0"/>
            <a:r>
              <a:rPr lang="cs-CZ" dirty="0"/>
              <a:t>zachycující </a:t>
            </a:r>
            <a:r>
              <a:rPr lang="cs-CZ" b="1" dirty="0"/>
              <a:t>změnu</a:t>
            </a:r>
            <a:r>
              <a:rPr lang="cs-CZ" dirty="0"/>
              <a:t> sledovaného parametru vůči výchozímu stavu,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02443369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mají </a:t>
            </a:r>
            <a:r>
              <a:rPr lang="cs-CZ" b="1" dirty="0"/>
              <a:t>edukační a intervenční charakter</a:t>
            </a:r>
            <a:r>
              <a:rPr lang="cs-CZ" dirty="0"/>
              <a:t> se zaměřením </a:t>
            </a:r>
            <a:r>
              <a:rPr lang="cs-CZ" b="1" dirty="0"/>
              <a:t>na primární prevenci nemocí</a:t>
            </a:r>
            <a:r>
              <a:rPr lang="cs-CZ" dirty="0"/>
              <a:t> </a:t>
            </a:r>
            <a:br>
              <a:rPr lang="cs-CZ" dirty="0"/>
            </a:br>
            <a:r>
              <a:rPr lang="cs-CZ" dirty="0"/>
              <a:t>a zdravotních rizik se současným zaměřením na podporu a posilování </a:t>
            </a:r>
            <a:r>
              <a:rPr lang="cs-CZ" dirty="0" smtClean="0"/>
              <a:t>zdraví</a:t>
            </a:r>
          </a:p>
          <a:p>
            <a:r>
              <a:rPr lang="cs-CZ" dirty="0"/>
              <a:t>Dotační program NPZ – PPZ je přednostně určen k podpoře projektů realizovaných na celorepublikové, mezikrajské či krajské úrovni.</a:t>
            </a:r>
          </a:p>
          <a:p>
            <a:r>
              <a:rPr lang="cs-CZ" dirty="0" smtClean="0"/>
              <a:t>Výzkumně </a:t>
            </a:r>
            <a:r>
              <a:rPr lang="cs-CZ" dirty="0"/>
              <a:t>zaměřené projekty </a:t>
            </a:r>
            <a:r>
              <a:rPr lang="cs-CZ" b="1" dirty="0" smtClean="0"/>
              <a:t>nejsou</a:t>
            </a:r>
            <a:r>
              <a:rPr lang="cs-CZ" dirty="0" smtClean="0"/>
              <a:t> </a:t>
            </a:r>
            <a:r>
              <a:rPr lang="cs-CZ" dirty="0"/>
              <a:t>předmětem dotační </a:t>
            </a:r>
            <a:r>
              <a:rPr lang="cs-CZ" dirty="0" smtClean="0"/>
              <a:t>podpory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0399078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Tematické moduly 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1.Ozdravění </a:t>
            </a:r>
            <a:r>
              <a:rPr lang="cs-CZ" b="1" dirty="0"/>
              <a:t>výživy a optimalizace pohybové aktivity, zejména prevence nadváhy a obezity </a:t>
            </a:r>
            <a:endParaRPr lang="cs-CZ" b="1" dirty="0" smtClean="0"/>
          </a:p>
          <a:p>
            <a:r>
              <a:rPr lang="cs-CZ" u="sng" dirty="0"/>
              <a:t>Charakteristika požadavků na věcný obsah projektu</a:t>
            </a:r>
            <a:endParaRPr lang="cs-CZ" dirty="0"/>
          </a:p>
          <a:p>
            <a:r>
              <a:rPr lang="cs-CZ" dirty="0"/>
              <a:t>Cílem projektu je dosažení příznivé změny stravovacích návyků u dospělých i dětí, dosažení změn ve výživové spotřebě a výživovém stavu. Vhodným prvkem je propojení zásad správné výživy s podporou pohybových aktivit a tím zajištění rovnováhy mezi energetickým příjmem a výdejem jako jednoho z předpokladů prevence vzniku nadváhy a obezity a dalších chronických neinfekčních onemocnění.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03508603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Projekty je třeba směřovat na propagaci hlavních zásad správné výživy, na pestrost a vyváženost stravy, optimalizaci energetického příjmu, pitný režim a na změny stravovacích návyků (tj. např. na snížení spotřeby nasycených tuků </a:t>
            </a:r>
            <a:r>
              <a:rPr lang="cs-CZ" dirty="0" smtClean="0"/>
              <a:t>a </a:t>
            </a:r>
            <a:r>
              <a:rPr lang="cs-CZ" dirty="0"/>
              <a:t>cukrů, a tím i snížení energetické hodnoty stravy, snížení spotřeby soli, na zvýšení spotřeby ovoce a zeleniny, luštěnin, celozrnných výrobků, ryb a mořských produktů, mléka a mléčných produktů se sníženým obsahem tuku atd.). Projekty mohou být zaměřeny také na pozitivní změny ve společném stravování. Součástí intervence by měla být nutriční výchova a důraz na zvyšování či optimalizaci pohybové aktivity u široké veřejnosti nebo u definovaných cílových skupin, a to u předškolních a školních dětí, dospívající mládeže, těhotných a kojících žen </a:t>
            </a:r>
            <a:r>
              <a:rPr lang="cs-CZ" dirty="0" smtClean="0"/>
              <a:t>a </a:t>
            </a:r>
            <a:r>
              <a:rPr lang="cs-CZ" dirty="0"/>
              <a:t>seniorů. </a:t>
            </a:r>
            <a:endParaRPr lang="cs-CZ" dirty="0" smtClean="0"/>
          </a:p>
          <a:p>
            <a:r>
              <a:rPr lang="cs-CZ" dirty="0" smtClean="0"/>
              <a:t>Součástí </a:t>
            </a:r>
            <a:r>
              <a:rPr lang="cs-CZ" dirty="0"/>
              <a:t>podpory správné výživy je i podpora zubního zdraví a prevence zubního kazu.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6101058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Primární prevence infekčních onemocnění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Projekt je zaměřen na zvýšení informovanosti laické i odborné veřejnosti v primární prevenci infekčních nemocí a akcentuje důležitost a význam očkování. Dále se zaměřuje především na nejdůležitější a nejčastěji se vyskytující infekce, na onemocnění, proti kterým existuje očkování, a to jak povinné, tak i dobrovolné. Projekty mohou být orientovány na různé skupiny obyvatelstva, avšak musí být koncipovány s ohledem na specifika dané cílové skupiny včetně behaviorálních a hygienických opatření, jak infekčním onemocněním předcházet v návaznosti na způsob jejich přenosu.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8733548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Prevence užívání tabáku a alkoholu</a:t>
            </a:r>
            <a:r>
              <a:rPr lang="cs-CZ" dirty="0"/>
              <a:t/>
            </a:r>
            <a:br>
              <a:rPr lang="cs-CZ" dirty="0"/>
            </a:br>
            <a:r>
              <a:rPr lang="cs-CZ" sz="2400" dirty="0" smtClean="0"/>
              <a:t>(dotační program </a:t>
            </a:r>
            <a:r>
              <a:rPr lang="cs-CZ" sz="2400" dirty="0"/>
              <a:t>„Protidrogová politika </a:t>
            </a:r>
            <a:r>
              <a:rPr lang="cs-CZ" sz="2400" dirty="0" smtClean="0"/>
              <a:t>MZ- jiný zdroj)</a:t>
            </a:r>
            <a:endParaRPr lang="cs-CZ" sz="24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/>
              <a:t>Projekt je zaměřen prostřednictvím intervenčních aktivit na zvýšení informovanosti veřejnosti o zdravotních rizicích spojených s užíváním tabáku a závislostí na nikotinu </a:t>
            </a:r>
            <a:r>
              <a:rPr lang="cs-CZ" dirty="0" smtClean="0"/>
              <a:t>a </a:t>
            </a:r>
            <a:r>
              <a:rPr lang="cs-CZ" dirty="0"/>
              <a:t>škodlivou konzumací alkoholických nápojů a na změnu postojů a chování ve prospěch zdravého způsobu života. Projekty mohou být orientovány na různé skupiny obyvatelstva, avšak koncipovány s ohledem na specifika dané cílové skupiny. Projekty mohou být zaměřeny i na další vzdělávání odborných pracovníků (zejména zdravotnických pracovníků, pedagogů, psychologů, sociálních pracovníků apod.) v prevenci a v pomoci při odvykání užívání tabáku či při problémech s rizikovou konzumací alkoholu. Mohou být předkládány projekty se zaměřením na podporu nekuřáckého prostředí (pracoviště, domácí prostředí atd.) a zvyšování povědomí o škodlivosti pasivního kouření.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0195631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Komplexní projekt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/>
              <a:t>Cílem komplexních projektů je snížit výskyt různých rizikových faktorů v intervenovaných populačních skupinách ovlivňováním způsobu života cílových skupin populace ve vztahu ke zdraví a zlepšením podmínek prostředí, ve kterém lidé žijí či pracují. Prioritou těchto projektů je zvyšovat znalosti o možnostech primární prevence nemocí a motivace ke změně chování cílových skupin populace a rozvoj odpovídajících dovedností. Projekty musí využívat komplexní přístup k řešení výskytu rizikových faktorů chronických neinfekčních onemocnění, vč. intervence rizikových faktorů chování, jakými jsou zejména nesprávná výživa, nízká pohybová aktivita, nadváha a obezita, užívání tabáku, škodlivé užívání alkoholu, prevence úrazů a otrav či stres.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53655971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Komplexní projekty je vhodné propojit i s programy jako např. „Škola podporující zdraví“ </a:t>
            </a:r>
            <a:br>
              <a:rPr lang="cs-CZ" dirty="0"/>
            </a:br>
            <a:r>
              <a:rPr lang="cs-CZ" dirty="0"/>
              <a:t>a „Podnik podporující zdraví“, jejichž koordinátorem a garantem je Státní zdravotní ústav se sídlem v Praze, dále „Zdravá města, obce“, který koordinuje a reprezentuje mezinárodně certifikovaná asociace Národní síť Zdravých měst ČR nebo projektem WHO „Zdravá nemocnice“, jehož prostřednictvím lze realizovat principy podpory zdraví v nemocnicích.</a:t>
            </a:r>
          </a:p>
          <a:p>
            <a:pPr marL="0" indent="0">
              <a:buNone/>
            </a:pPr>
            <a:r>
              <a:rPr lang="cs-CZ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596132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68656"/>
            <a:ext cx="10515600" cy="4351338"/>
          </a:xfrm>
        </p:spPr>
        <p:txBody>
          <a:bodyPr>
            <a:normAutofit fontScale="25000" lnSpcReduction="20000"/>
          </a:bodyPr>
          <a:lstStyle/>
          <a:p>
            <a:r>
              <a:rPr lang="cs-CZ" sz="9600" b="1" dirty="0" err="1"/>
              <a:t>Movere</a:t>
            </a:r>
            <a:r>
              <a:rPr lang="cs-CZ" sz="9600" dirty="0"/>
              <a:t> – hýbati, pohybovati</a:t>
            </a:r>
          </a:p>
          <a:p>
            <a:pPr marL="0" indent="0">
              <a:buNone/>
            </a:pPr>
            <a:r>
              <a:rPr lang="cs-CZ" sz="9600" dirty="0"/>
              <a:t> </a:t>
            </a:r>
          </a:p>
          <a:p>
            <a:r>
              <a:rPr lang="cs-CZ" sz="9600" dirty="0"/>
              <a:t>Motivace- souhrn hybných momentů v činnostech, prožívání, chování </a:t>
            </a:r>
          </a:p>
          <a:p>
            <a:pPr marL="0" indent="0">
              <a:buNone/>
            </a:pPr>
            <a:r>
              <a:rPr lang="cs-CZ" sz="9600" dirty="0"/>
              <a:t> </a:t>
            </a:r>
          </a:p>
          <a:p>
            <a:r>
              <a:rPr lang="cs-CZ" sz="9600" dirty="0"/>
              <a:t>Výsledkem motivace je pohyb</a:t>
            </a:r>
          </a:p>
          <a:p>
            <a:pPr marL="0" indent="0">
              <a:buNone/>
            </a:pPr>
            <a:r>
              <a:rPr lang="cs-CZ" sz="9600" dirty="0"/>
              <a:t> </a:t>
            </a:r>
          </a:p>
          <a:p>
            <a:r>
              <a:rPr lang="cs-CZ" sz="9600" b="1" dirty="0"/>
              <a:t>Motivace </a:t>
            </a:r>
            <a:r>
              <a:rPr lang="cs-CZ" sz="9600" dirty="0"/>
              <a:t> představuje vnitřní energetizující síly, které stojí za každým jednáním, dává podnět k nastartování lidské činnosti, určuje </a:t>
            </a:r>
            <a:r>
              <a:rPr lang="cs-CZ" sz="9600" dirty="0" smtClean="0"/>
              <a:t>směr, </a:t>
            </a:r>
            <a:r>
              <a:rPr lang="cs-CZ" sz="9600" dirty="0"/>
              <a:t>intenzitu motivované činnosti a je zodpovědná za délku jejího trvání</a:t>
            </a:r>
          </a:p>
          <a:p>
            <a:endParaRPr lang="cs-CZ" sz="9600" dirty="0"/>
          </a:p>
          <a:p>
            <a:r>
              <a:rPr lang="cs-CZ" sz="9600" dirty="0"/>
              <a:t>Zdroje motivace - vnitřní potřeby (motivy)</a:t>
            </a:r>
          </a:p>
          <a:p>
            <a:pPr marL="0" indent="0">
              <a:buNone/>
            </a:pPr>
            <a:r>
              <a:rPr lang="cs-CZ" sz="9600" dirty="0"/>
              <a:t>                           </a:t>
            </a:r>
            <a:r>
              <a:rPr lang="cs-CZ" sz="9600" dirty="0" smtClean="0"/>
              <a:t>      - </a:t>
            </a:r>
            <a:r>
              <a:rPr lang="cs-CZ" sz="9600" dirty="0"/>
              <a:t>vnější pobídky (úkoly)</a:t>
            </a:r>
          </a:p>
          <a:p>
            <a:pPr marL="0" indent="0">
              <a:buNone/>
            </a:pPr>
            <a:r>
              <a:rPr lang="cs-CZ" sz="9600" dirty="0"/>
              <a:t> </a:t>
            </a:r>
          </a:p>
          <a:p>
            <a:pPr marL="0" indent="0">
              <a:buNone/>
            </a:pPr>
            <a:r>
              <a:rPr lang="cs-CZ" sz="5100" dirty="0"/>
              <a:t> 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08436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Motivace k redukci hmotnosti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 smtClean="0"/>
              <a:t>Vnější požadavek- </a:t>
            </a:r>
            <a:r>
              <a:rPr lang="cs-CZ" dirty="0" smtClean="0"/>
              <a:t>mělo by se – z okolí nebo vnější tlak společenskými normami</a:t>
            </a:r>
          </a:p>
          <a:p>
            <a:r>
              <a:rPr lang="cs-CZ" dirty="0"/>
              <a:t> </a:t>
            </a:r>
            <a:r>
              <a:rPr lang="cs-CZ" b="1" dirty="0" smtClean="0"/>
              <a:t>vnitřní požadavky</a:t>
            </a:r>
          </a:p>
          <a:p>
            <a:r>
              <a:rPr lang="cs-CZ" dirty="0"/>
              <a:t> </a:t>
            </a:r>
            <a:r>
              <a:rPr lang="cs-CZ" dirty="0" smtClean="0"/>
              <a:t>strach o zdraví- bolesti kloubů- nepohodlí, nespokojenost- </a:t>
            </a:r>
            <a:r>
              <a:rPr lang="cs-CZ" b="1" dirty="0" smtClean="0"/>
              <a:t>musím</a:t>
            </a:r>
            <a:r>
              <a:rPr lang="cs-CZ" dirty="0" smtClean="0"/>
              <a:t>- aktuální stav – není stálé vědomé rozhodnutí</a:t>
            </a:r>
          </a:p>
          <a:p>
            <a:r>
              <a:rPr lang="cs-CZ" dirty="0" smtClean="0"/>
              <a:t>Částečné rozhodnutí – </a:t>
            </a:r>
            <a:r>
              <a:rPr lang="cs-CZ" b="1" dirty="0" smtClean="0"/>
              <a:t>chtěl bych, ale nemůžu, protože</a:t>
            </a:r>
            <a:r>
              <a:rPr lang="cs-CZ" dirty="0" smtClean="0"/>
              <a:t>…</a:t>
            </a:r>
          </a:p>
          <a:p>
            <a:pPr marL="0" indent="0">
              <a:buNone/>
            </a:pPr>
            <a:r>
              <a:rPr lang="cs-CZ" dirty="0" smtClean="0"/>
              <a:t>  nevyhraněný</a:t>
            </a:r>
          </a:p>
          <a:p>
            <a:r>
              <a:rPr lang="cs-CZ" b="1" dirty="0" smtClean="0"/>
              <a:t>Já chci zhubnout, protože cítím, že je to pro mne dobré a správné - </a:t>
            </a:r>
            <a:r>
              <a:rPr lang="cs-CZ" dirty="0" smtClean="0"/>
              <a:t>jen málo  pacientů/klientů s vlastním rozhodnutím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62488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Motivace principem slasti je výrazně účinnější než motivace využívající strach</a:t>
            </a:r>
            <a:br>
              <a:rPr lang="cs-CZ" sz="3600" b="1" dirty="0" smtClean="0"/>
            </a:b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cs-CZ" sz="3200" b="1" dirty="0">
                <a:latin typeface="+mj-lt"/>
              </a:rPr>
              <a:t>Hédonistická teorie motivace </a:t>
            </a:r>
            <a:r>
              <a:rPr lang="cs-CZ" sz="3200" dirty="0">
                <a:latin typeface="+mj-lt"/>
              </a:rPr>
              <a:t>zdůrazňuje skutečnost, že člověk se v životě snaží dělat to, co je mu příjemné, vyvolávat pozitivní emoce a vyhýbat se tomu, co je pro něj nepříjemné, snaží se nevyvolávat negativní </a:t>
            </a:r>
            <a:r>
              <a:rPr lang="cs-CZ" sz="3200" dirty="0" smtClean="0">
                <a:latin typeface="+mj-lt"/>
              </a:rPr>
              <a:t>emoce</a:t>
            </a:r>
          </a:p>
          <a:p>
            <a:r>
              <a:rPr lang="cs-CZ" sz="3200" dirty="0" smtClean="0">
                <a:latin typeface="+mj-lt"/>
              </a:rPr>
              <a:t>motivační rozhovory-</a:t>
            </a:r>
            <a:r>
              <a:rPr lang="cs-CZ" sz="3200" b="1" dirty="0" smtClean="0">
                <a:latin typeface="+mj-lt"/>
              </a:rPr>
              <a:t>rozpor</a:t>
            </a:r>
            <a:r>
              <a:rPr lang="cs-CZ" sz="3200" dirty="0" smtClean="0">
                <a:latin typeface="+mj-lt"/>
              </a:rPr>
              <a:t>-princip motivačních rozhovorů- uvědomit si následky</a:t>
            </a:r>
          </a:p>
          <a:p>
            <a:r>
              <a:rPr lang="cs-CZ" sz="3200" dirty="0" smtClean="0">
                <a:latin typeface="+mj-lt"/>
              </a:rPr>
              <a:t>Rozpor mezi stávajícím chováním a důležitými životními cíli motivuje ke změně</a:t>
            </a:r>
          </a:p>
          <a:p>
            <a:r>
              <a:rPr lang="cs-CZ" sz="3200" dirty="0" smtClean="0">
                <a:latin typeface="+mj-lt"/>
              </a:rPr>
              <a:t>Způsob chování v rozporu s osobními cíli – zdraví, úspěch, rodinné štěstí…argumenty pro změnu by měl uvádět sám klient</a:t>
            </a:r>
          </a:p>
          <a:p>
            <a:r>
              <a:rPr lang="cs-CZ" sz="3200" dirty="0" smtClean="0">
                <a:latin typeface="+mj-lt"/>
              </a:rPr>
              <a:t>Klíčový princip motivačních rozhovorů</a:t>
            </a:r>
            <a:endParaRPr lang="cs-CZ" sz="3200" dirty="0">
              <a:latin typeface="+mj-lt"/>
            </a:endParaRPr>
          </a:p>
          <a:p>
            <a:endParaRPr lang="cs-CZ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10249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 strachu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Výzvy , které používají zastrašení, nespočívají v nahnání strachu veřejnosti</a:t>
            </a:r>
          </a:p>
          <a:p>
            <a:r>
              <a:rPr lang="cs-CZ" dirty="0" smtClean="0"/>
              <a:t>Ukázat lidem i drastickým způsobem, jaké nechtěné důsledky může mít zanedbání určitého chování- motivace k odpovídajícímu chování</a:t>
            </a:r>
          </a:p>
          <a:p>
            <a:r>
              <a:rPr lang="cs-CZ" dirty="0" smtClean="0"/>
              <a:t>Intenzita strachu</a:t>
            </a:r>
          </a:p>
          <a:p>
            <a:r>
              <a:rPr lang="cs-CZ" dirty="0"/>
              <a:t> </a:t>
            </a:r>
            <a:r>
              <a:rPr lang="cs-CZ" dirty="0" smtClean="0"/>
              <a:t>kontrolovatelnost nebezpečí nebo možnost se mu vyhnout</a:t>
            </a:r>
          </a:p>
          <a:p>
            <a:r>
              <a:rPr lang="cs-CZ" dirty="0"/>
              <a:t> </a:t>
            </a:r>
            <a:r>
              <a:rPr lang="cs-CZ" dirty="0" smtClean="0"/>
              <a:t>pokud chybí informace , jak nebezpečí odvrátit , je apel založená na strachu neúčinný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7675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Motiv strachu</a:t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1988- Aids zabíjí. Používej kondom.(nezodpovědné chování X společenský problém)USA</a:t>
            </a:r>
          </a:p>
          <a:p>
            <a:r>
              <a:rPr lang="cs-CZ" dirty="0" smtClean="0"/>
              <a:t>1993-Radost ze sexu s kondomem.( KONTROLOVATELNOST)</a:t>
            </a:r>
          </a:p>
          <a:p>
            <a:r>
              <a:rPr lang="cs-CZ" dirty="0"/>
              <a:t> </a:t>
            </a:r>
            <a:r>
              <a:rPr lang="cs-CZ" dirty="0" smtClean="0"/>
              <a:t>Rozkoš bez lítosti – s kondomem</a:t>
            </a:r>
          </a:p>
          <a:p>
            <a:r>
              <a:rPr lang="cs-CZ" dirty="0" smtClean="0"/>
              <a:t>Kondomy chrání – nebo snad jezdíte autem bez brzd?</a:t>
            </a:r>
          </a:p>
          <a:p>
            <a:r>
              <a:rPr lang="cs-CZ" dirty="0" smtClean="0"/>
              <a:t>Prezervativy chrání – nebo snad skočíte z letadla bez padáku? POZITIVNÍ OBRAZY ZODPOVĚDNÝCH PARTNERŮ ( NĚMECKO)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7649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519</TotalTime>
  <Words>2387</Words>
  <Application>Microsoft Office PowerPoint</Application>
  <PresentationFormat>Širokoúhlá obrazovka</PresentationFormat>
  <Paragraphs>222</Paragraphs>
  <Slides>49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49</vt:i4>
      </vt:variant>
    </vt:vector>
  </HeadingPairs>
  <TitlesOfParts>
    <vt:vector size="53" baseType="lpstr">
      <vt:lpstr>Arial</vt:lpstr>
      <vt:lpstr>Calibri</vt:lpstr>
      <vt:lpstr>Calibri Light</vt:lpstr>
      <vt:lpstr>Motiv Office</vt:lpstr>
      <vt:lpstr>Výchova ke zdraví Projekty podporující zdraví </vt:lpstr>
      <vt:lpstr>Výchova ke zdraví zahrnuje činnosti:</vt:lpstr>
      <vt:lpstr>PODPORA ZDRAVÍ:</vt:lpstr>
      <vt:lpstr>Prezentace aplikace PowerPoint</vt:lpstr>
      <vt:lpstr>Motivace</vt:lpstr>
      <vt:lpstr>Motivace k redukci hmotnosti</vt:lpstr>
      <vt:lpstr>Motivace principem slasti je výrazně účinnější než motivace využívající strach </vt:lpstr>
      <vt:lpstr>Motiv strachu </vt:lpstr>
      <vt:lpstr>Motiv strachu </vt:lpstr>
      <vt:lpstr> Postoj</vt:lpstr>
      <vt:lpstr>Zdraví patří k nejvýznamnějším hodnotám života každého člověka</vt:lpstr>
      <vt:lpstr>Hlavní zásady výchovy ke zdraví k dosažení efektivity musí být:</vt:lpstr>
      <vt:lpstr>VÝCHOVA KE ZDRAVÍ JE CÍLENA:</vt:lpstr>
      <vt:lpstr>Psychické zvláštnosti dětského věku-rysy</vt:lpstr>
      <vt:lpstr>Psychické zvláštnosti puberty</vt:lpstr>
      <vt:lpstr>Děti jako cílová skupina</vt:lpstr>
      <vt:lpstr>Metody</vt:lpstr>
      <vt:lpstr>Prezentace aplikace PowerPoint</vt:lpstr>
      <vt:lpstr>Sociální marketing</vt:lpstr>
      <vt:lpstr>Peer výchova- významnou roli hraje nejen věk, ale blízké či podobné sociální zázemí  či zaměstnání</vt:lpstr>
      <vt:lpstr>Prezentace aplikace PowerPoint</vt:lpstr>
      <vt:lpstr>Hrou proti AIDS</vt:lpstr>
      <vt:lpstr>Prezentace aplikace PowerPoint</vt:lpstr>
      <vt:lpstr>                   PROJEKTY PODPORY ZDRAVÍ</vt:lpstr>
      <vt:lpstr>Prezentace aplikace PowerPoint</vt:lpstr>
      <vt:lpstr>Prezentace aplikace PowerPoint</vt:lpstr>
      <vt:lpstr>Zdraví 2020 – Národní strategie ochrany a podpory zdraví a prevence nemocí</vt:lpstr>
      <vt:lpstr>Prezentace aplikace PowerPoint</vt:lpstr>
      <vt:lpstr>Prezentace aplikace PowerPoint</vt:lpstr>
      <vt:lpstr>Prezentace aplikace PowerPoint</vt:lpstr>
      <vt:lpstr>Příprava projektů podpory zdraví vždy zahrnuje:</vt:lpstr>
      <vt:lpstr>Projekt podpory zdraví se může  soustředit na:</vt:lpstr>
      <vt:lpstr>Prezentace aplikace PowerPoint</vt:lpstr>
      <vt:lpstr>Prezentace aplikace PowerPoint</vt:lpstr>
      <vt:lpstr>Prezentace aplikace PowerPoint</vt:lpstr>
      <vt:lpstr>Tématické okruhy PPZ 1993-2000</vt:lpstr>
      <vt:lpstr>Prevence nemocí</vt:lpstr>
      <vt:lpstr>Komunitní projekty</vt:lpstr>
      <vt:lpstr>ZÁSADY  PROGRAMU ZDRAVÍ VE ŠKOLE</vt:lpstr>
      <vt:lpstr>Prezentace aplikace PowerPoint</vt:lpstr>
      <vt:lpstr>Komplexní projekty</vt:lpstr>
      <vt:lpstr>Všeobecné podmínky pro poskytnutí dotace PPZ -2019</vt:lpstr>
      <vt:lpstr>Prezentace aplikace PowerPoint</vt:lpstr>
      <vt:lpstr>Tematické moduly  </vt:lpstr>
      <vt:lpstr>Prezentace aplikace PowerPoint</vt:lpstr>
      <vt:lpstr>Primární prevence infekčních onemocnění </vt:lpstr>
      <vt:lpstr>Prevence užívání tabáku a alkoholu (dotační program „Protidrogová politika MZ- jiný zdroj)</vt:lpstr>
      <vt:lpstr>Komplexní projekt </vt:lpstr>
      <vt:lpstr>Prezentace aplikace PowerPoint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Výchova ke zdraví Projekty podporující zdraví</dc:title>
  <dc:creator>Halina Matějová</dc:creator>
  <cp:lastModifiedBy>Halina Matějová</cp:lastModifiedBy>
  <cp:revision>46</cp:revision>
  <dcterms:created xsi:type="dcterms:W3CDTF">2018-11-16T14:49:55Z</dcterms:created>
  <dcterms:modified xsi:type="dcterms:W3CDTF">2018-11-26T08:56:59Z</dcterms:modified>
</cp:coreProperties>
</file>