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handoutMasterIdLst>
    <p:handoutMasterId r:id="rId99"/>
  </p:handoutMasterIdLst>
  <p:sldIdLst>
    <p:sldId id="256" r:id="rId2"/>
    <p:sldId id="280" r:id="rId3"/>
    <p:sldId id="378" r:id="rId4"/>
    <p:sldId id="417" r:id="rId5"/>
    <p:sldId id="284" r:id="rId6"/>
    <p:sldId id="288" r:id="rId7"/>
    <p:sldId id="289" r:id="rId8"/>
    <p:sldId id="290" r:id="rId9"/>
    <p:sldId id="297" r:id="rId10"/>
    <p:sldId id="291" r:id="rId11"/>
    <p:sldId id="292" r:id="rId12"/>
    <p:sldId id="294" r:id="rId13"/>
    <p:sldId id="457" r:id="rId14"/>
    <p:sldId id="458" r:id="rId15"/>
    <p:sldId id="302" r:id="rId16"/>
    <p:sldId id="298" r:id="rId17"/>
    <p:sldId id="299" r:id="rId18"/>
    <p:sldId id="442" r:id="rId19"/>
    <p:sldId id="443" r:id="rId20"/>
    <p:sldId id="419" r:id="rId21"/>
    <p:sldId id="428" r:id="rId22"/>
    <p:sldId id="430" r:id="rId23"/>
    <p:sldId id="432" r:id="rId24"/>
    <p:sldId id="434" r:id="rId25"/>
    <p:sldId id="295" r:id="rId26"/>
    <p:sldId id="273" r:id="rId27"/>
    <p:sldId id="380" r:id="rId28"/>
    <p:sldId id="382" r:id="rId29"/>
    <p:sldId id="386" r:id="rId30"/>
    <p:sldId id="387" r:id="rId31"/>
    <p:sldId id="394" r:id="rId32"/>
    <p:sldId id="402" r:id="rId33"/>
    <p:sldId id="338" r:id="rId34"/>
    <p:sldId id="449" r:id="rId35"/>
    <p:sldId id="436" r:id="rId36"/>
    <p:sldId id="396" r:id="rId37"/>
    <p:sldId id="258" r:id="rId38"/>
    <p:sldId id="259" r:id="rId39"/>
    <p:sldId id="260" r:id="rId40"/>
    <p:sldId id="451" r:id="rId41"/>
    <p:sldId id="453" r:id="rId42"/>
    <p:sldId id="446" r:id="rId43"/>
    <p:sldId id="444" r:id="rId44"/>
    <p:sldId id="455" r:id="rId45"/>
    <p:sldId id="329" r:id="rId46"/>
    <p:sldId id="424" r:id="rId47"/>
    <p:sldId id="439" r:id="rId48"/>
    <p:sldId id="426" r:id="rId49"/>
    <p:sldId id="355" r:id="rId50"/>
    <p:sldId id="357" r:id="rId51"/>
    <p:sldId id="359" r:id="rId52"/>
    <p:sldId id="361" r:id="rId53"/>
    <p:sldId id="363" r:id="rId54"/>
    <p:sldId id="365" r:id="rId55"/>
    <p:sldId id="367" r:id="rId56"/>
    <p:sldId id="369" r:id="rId57"/>
    <p:sldId id="332" r:id="rId58"/>
    <p:sldId id="336" r:id="rId59"/>
    <p:sldId id="350" r:id="rId60"/>
    <p:sldId id="351" r:id="rId61"/>
    <p:sldId id="353" r:id="rId62"/>
    <p:sldId id="262" r:id="rId63"/>
    <p:sldId id="263" r:id="rId64"/>
    <p:sldId id="440" r:id="rId65"/>
    <p:sldId id="410" r:id="rId66"/>
    <p:sldId id="371" r:id="rId67"/>
    <p:sldId id="376" r:id="rId68"/>
    <p:sldId id="377" r:id="rId69"/>
    <p:sldId id="374" r:id="rId70"/>
    <p:sldId id="264" r:id="rId71"/>
    <p:sldId id="265" r:id="rId72"/>
    <p:sldId id="266" r:id="rId73"/>
    <p:sldId id="412" r:id="rId74"/>
    <p:sldId id="413" r:id="rId75"/>
    <p:sldId id="322" r:id="rId76"/>
    <p:sldId id="325" r:id="rId77"/>
    <p:sldId id="324" r:id="rId78"/>
    <p:sldId id="327" r:id="rId79"/>
    <p:sldId id="456" r:id="rId80"/>
    <p:sldId id="267" r:id="rId81"/>
    <p:sldId id="268" r:id="rId82"/>
    <p:sldId id="269" r:id="rId83"/>
    <p:sldId id="270" r:id="rId84"/>
    <p:sldId id="398" r:id="rId85"/>
    <p:sldId id="308" r:id="rId86"/>
    <p:sldId id="314" r:id="rId87"/>
    <p:sldId id="315" r:id="rId88"/>
    <p:sldId id="318" r:id="rId89"/>
    <p:sldId id="319" r:id="rId90"/>
    <p:sldId id="272" r:id="rId91"/>
    <p:sldId id="303" r:id="rId92"/>
    <p:sldId id="445" r:id="rId93"/>
    <p:sldId id="375" r:id="rId94"/>
    <p:sldId id="441" r:id="rId95"/>
    <p:sldId id="330" r:id="rId96"/>
    <p:sldId id="408" r:id="rId97"/>
  </p:sldIdLst>
  <p:sldSz cx="9144000" cy="6858000" type="screen4x3"/>
  <p:notesSz cx="7010400" cy="9296400"/>
  <p:defaultTextStyle>
    <a:defPPr>
      <a:defRPr lang="cs-CZ"/>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84" d="100"/>
          <a:sy n="84" d="100"/>
        </p:scale>
        <p:origin x="11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cs-CZ"/>
          </a:p>
        </p:txBody>
      </p:sp>
      <p:sp>
        <p:nvSpPr>
          <p:cNvPr id="3" name="Zástupný symbol pro datum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4303729-39E6-41B8-A171-E55B2EA222F3}" type="datetimeFigureOut">
              <a:rPr lang="cs-CZ" smtClean="0"/>
              <a:t>10.12.2018</a:t>
            </a:fld>
            <a:endParaRPr lang="cs-CZ"/>
          </a:p>
        </p:txBody>
      </p:sp>
      <p:sp>
        <p:nvSpPr>
          <p:cNvPr id="4" name="Zástupný symbol pro zápatí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08422B3-B299-4EA0-B206-A10AC6BDC52B}" type="slidenum">
              <a:rPr lang="cs-CZ" smtClean="0"/>
              <a:t>‹#›</a:t>
            </a:fld>
            <a:endParaRPr lang="cs-CZ"/>
          </a:p>
        </p:txBody>
      </p:sp>
    </p:spTree>
    <p:extLst>
      <p:ext uri="{BB962C8B-B14F-4D97-AF65-F5344CB8AC3E}">
        <p14:creationId xmlns:p14="http://schemas.microsoft.com/office/powerpoint/2010/main" val="2754126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b="0"/>
            </a:lvl1pPr>
          </a:lstStyle>
          <a:p>
            <a:pPr>
              <a:defRPr/>
            </a:pPr>
            <a:endParaRPr lang="cs-CZ" altLang="cs-CZ"/>
          </a:p>
        </p:txBody>
      </p:sp>
      <p:sp>
        <p:nvSpPr>
          <p:cNvPr id="55299"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b="0"/>
            </a:lvl1pPr>
          </a:lstStyle>
          <a:p>
            <a:pPr>
              <a:defRPr/>
            </a:pPr>
            <a:endParaRPr lang="cs-CZ" altLang="cs-CZ"/>
          </a:p>
        </p:txBody>
      </p:sp>
      <p:sp>
        <p:nvSpPr>
          <p:cNvPr id="20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cs-CZ" altLang="cs-CZ" noProof="0" smtClean="0"/>
              <a:t>Klepnutím lze upravit styly předlohy textu.</a:t>
            </a:r>
          </a:p>
          <a:p>
            <a:pPr lvl="1"/>
            <a:r>
              <a:rPr lang="cs-CZ" altLang="cs-CZ" noProof="0" smtClean="0"/>
              <a:t>Druhá úroveň</a:t>
            </a:r>
          </a:p>
          <a:p>
            <a:pPr lvl="2"/>
            <a:r>
              <a:rPr lang="cs-CZ" altLang="cs-CZ" noProof="0" smtClean="0"/>
              <a:t>Třetí úroveň</a:t>
            </a:r>
          </a:p>
          <a:p>
            <a:pPr lvl="3"/>
            <a:r>
              <a:rPr lang="cs-CZ" altLang="cs-CZ" noProof="0" smtClean="0"/>
              <a:t>Čtvrtá úroveň</a:t>
            </a:r>
          </a:p>
          <a:p>
            <a:pPr lvl="4"/>
            <a:r>
              <a:rPr lang="cs-CZ" altLang="cs-CZ" noProof="0" smtClean="0"/>
              <a:t>Pátá úroveň</a:t>
            </a:r>
          </a:p>
        </p:txBody>
      </p:sp>
      <p:sp>
        <p:nvSpPr>
          <p:cNvPr id="55302"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b="0"/>
            </a:lvl1pPr>
          </a:lstStyle>
          <a:p>
            <a:pPr>
              <a:defRPr/>
            </a:pPr>
            <a:endParaRPr lang="cs-CZ" altLang="cs-CZ"/>
          </a:p>
        </p:txBody>
      </p:sp>
      <p:sp>
        <p:nvSpPr>
          <p:cNvPr id="55303"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b="0"/>
            </a:lvl1pPr>
          </a:lstStyle>
          <a:p>
            <a:pPr>
              <a:defRPr/>
            </a:pPr>
            <a:fld id="{B421F08A-7520-4C2F-B742-F7BF2749EF20}" type="slidenum">
              <a:rPr lang="cs-CZ" altLang="cs-CZ"/>
              <a:pPr>
                <a:defRPr/>
              </a:pPr>
              <a:t>‹#›</a:t>
            </a:fld>
            <a:endParaRPr lang="cs-CZ" altLang="cs-CZ"/>
          </a:p>
        </p:txBody>
      </p:sp>
    </p:spTree>
    <p:extLst>
      <p:ext uri="{BB962C8B-B14F-4D97-AF65-F5344CB8AC3E}">
        <p14:creationId xmlns:p14="http://schemas.microsoft.com/office/powerpoint/2010/main" val="3341656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A952A19-5C1E-46D7-811D-E49415290713}" type="slidenum">
              <a:rPr lang="cs-CZ" altLang="cs-CZ" b="0" smtClean="0"/>
              <a:pPr/>
              <a:t>1</a:t>
            </a:fld>
            <a:endParaRPr lang="cs-CZ" altLang="cs-CZ" b="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084024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033574D8-8954-4F19-AA6A-A791B7E843A7}" type="slidenum">
              <a:rPr lang="cs-CZ" altLang="cs-CZ" b="0" smtClean="0"/>
              <a:pPr/>
              <a:t>11</a:t>
            </a:fld>
            <a:endParaRPr lang="cs-CZ" altLang="cs-CZ" b="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71414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B53D217-ADD1-4F02-A035-F862FEE99D7A}" type="slidenum">
              <a:rPr lang="cs-CZ" altLang="cs-CZ" b="0" smtClean="0"/>
              <a:pPr/>
              <a:t>12</a:t>
            </a:fld>
            <a:endParaRPr lang="cs-CZ" altLang="cs-CZ" b="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138981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D2A61C6-FDCA-4008-912A-8C3F69BBA433}" type="slidenum">
              <a:rPr lang="cs-CZ" altLang="cs-CZ" b="0" smtClean="0"/>
              <a:pPr/>
              <a:t>15</a:t>
            </a:fld>
            <a:endParaRPr lang="cs-CZ" altLang="cs-CZ" b="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280727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07B2968-C96E-4D66-9A1A-6974B7267E70}" type="slidenum">
              <a:rPr lang="cs-CZ" altLang="cs-CZ" b="0" smtClean="0"/>
              <a:pPr/>
              <a:t>16</a:t>
            </a:fld>
            <a:endParaRPr lang="cs-CZ" altLang="cs-CZ" b="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993510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320B86B-ECB9-4BC6-A0E9-B84A0A81A2A1}" type="slidenum">
              <a:rPr lang="cs-CZ" altLang="cs-CZ" b="0" smtClean="0"/>
              <a:pPr/>
              <a:t>17</a:t>
            </a:fld>
            <a:endParaRPr lang="cs-CZ" altLang="cs-CZ" b="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338556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76202E4-38AF-4CDF-8261-6657B2DD6CA3}" type="slidenum">
              <a:rPr lang="cs-CZ" altLang="cs-CZ" b="0" smtClean="0"/>
              <a:pPr/>
              <a:t>25</a:t>
            </a:fld>
            <a:endParaRPr lang="cs-CZ" altLang="cs-CZ" b="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905874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80E02F7-E12D-4A84-8D79-854B0751F77A}" type="slidenum">
              <a:rPr lang="cs-CZ" altLang="cs-CZ" b="0" smtClean="0"/>
              <a:pPr/>
              <a:t>26</a:t>
            </a:fld>
            <a:endParaRPr lang="cs-CZ" altLang="cs-CZ" b="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042418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9B31D22E-D886-4A29-B0CB-5AADAB6B0EDA}" type="slidenum">
              <a:rPr lang="en-US" altLang="cs-CZ" b="0" smtClean="0">
                <a:latin typeface="Times New Roman" panose="02020603050405020304" pitchFamily="18" charset="0"/>
              </a:rPr>
              <a:pPr/>
              <a:t>27</a:t>
            </a:fld>
            <a:endParaRPr lang="en-US" altLang="cs-CZ" b="0" smtClean="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3341688" y="530225"/>
            <a:ext cx="3454400" cy="2590800"/>
          </a:xfrm>
          <a:ln/>
        </p:spPr>
      </p:sp>
      <p:sp>
        <p:nvSpPr>
          <p:cNvPr id="36868" name="Rectangle 3"/>
          <p:cNvSpPr>
            <a:spLocks noGrp="1" noChangeArrowheads="1"/>
          </p:cNvSpPr>
          <p:nvPr>
            <p:ph type="body" idx="1"/>
          </p:nvPr>
        </p:nvSpPr>
        <p:spPr>
          <a:xfrm>
            <a:off x="1015859" y="3282792"/>
            <a:ext cx="8115512" cy="31100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cs-CZ" smtClean="0"/>
          </a:p>
        </p:txBody>
      </p:sp>
    </p:spTree>
    <p:extLst>
      <p:ext uri="{BB962C8B-B14F-4D97-AF65-F5344CB8AC3E}">
        <p14:creationId xmlns:p14="http://schemas.microsoft.com/office/powerpoint/2010/main" val="1937737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D77AAFF-ACB3-46FF-A9AE-3775C9CF1715}" type="slidenum">
              <a:rPr lang="en-US" altLang="cs-CZ" b="0" smtClean="0">
                <a:latin typeface="Times New Roman" panose="02020603050405020304" pitchFamily="18" charset="0"/>
              </a:rPr>
              <a:pPr/>
              <a:t>28</a:t>
            </a:fld>
            <a:endParaRPr lang="en-US" altLang="cs-CZ" b="0" smtClean="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1353396" y="3284406"/>
            <a:ext cx="7440437" cy="31084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33" tIns="47916" rIns="95833" bIns="47916"/>
          <a:lstStyle/>
          <a:p>
            <a:pPr eaLnBrk="1" hangingPunct="1"/>
            <a:endParaRPr lang="sk-SK" altLang="cs-CZ" smtClean="0"/>
          </a:p>
        </p:txBody>
      </p:sp>
    </p:spTree>
    <p:extLst>
      <p:ext uri="{BB962C8B-B14F-4D97-AF65-F5344CB8AC3E}">
        <p14:creationId xmlns:p14="http://schemas.microsoft.com/office/powerpoint/2010/main" val="3128542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7B527CB2-7FE2-41AA-85B1-FEBE372DA658}" type="slidenum">
              <a:rPr lang="en-US" altLang="cs-CZ" b="0" smtClean="0">
                <a:latin typeface="Times New Roman" panose="02020603050405020304" pitchFamily="18" charset="0"/>
              </a:rPr>
              <a:pPr/>
              <a:t>29</a:t>
            </a:fld>
            <a:endParaRPr lang="en-US" altLang="cs-CZ" b="0" smtClean="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3359150" y="522288"/>
            <a:ext cx="3444875" cy="2582862"/>
          </a:xfrm>
          <a:ln/>
        </p:spPr>
      </p:sp>
      <p:sp>
        <p:nvSpPr>
          <p:cNvPr id="40964" name="Rectangle 3"/>
          <p:cNvSpPr>
            <a:spLocks noGrp="1" noChangeArrowheads="1"/>
          </p:cNvSpPr>
          <p:nvPr>
            <p:ph type="body" idx="1"/>
          </p:nvPr>
        </p:nvSpPr>
        <p:spPr>
          <a:xfrm>
            <a:off x="1353396" y="3284406"/>
            <a:ext cx="7440437" cy="31084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33" tIns="47916" rIns="95833" bIns="47916"/>
          <a:lstStyle/>
          <a:p>
            <a:pPr eaLnBrk="1" hangingPunct="1"/>
            <a:endParaRPr lang="sk-SK" altLang="cs-CZ" smtClean="0"/>
          </a:p>
        </p:txBody>
      </p:sp>
    </p:spTree>
    <p:extLst>
      <p:ext uri="{BB962C8B-B14F-4D97-AF65-F5344CB8AC3E}">
        <p14:creationId xmlns:p14="http://schemas.microsoft.com/office/powerpoint/2010/main" val="61746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0D6B220-E190-4271-91B8-83674D3D24E7}" type="slidenum">
              <a:rPr lang="cs-CZ" altLang="cs-CZ" b="0" smtClean="0"/>
              <a:pPr/>
              <a:t>2</a:t>
            </a:fld>
            <a:endParaRPr lang="cs-CZ" altLang="cs-CZ" b="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426048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C8C4028-C68C-4D2D-8974-A8BD94EF7257}" type="slidenum">
              <a:rPr lang="cs-CZ" altLang="cs-CZ" b="0" smtClean="0"/>
              <a:pPr/>
              <a:t>33</a:t>
            </a:fld>
            <a:endParaRPr lang="cs-CZ" altLang="cs-CZ" b="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138835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38E08DA-D148-4AFC-8E6F-EBA5A0B774E9}" type="slidenum">
              <a:rPr lang="cs-CZ" altLang="cs-CZ" b="0" smtClean="0"/>
              <a:pPr/>
              <a:t>34</a:t>
            </a:fld>
            <a:endParaRPr lang="cs-CZ" altLang="cs-CZ" b="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930235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C630EA99-DFCF-45BD-B07C-8086C91D2B1D}" type="slidenum">
              <a:rPr lang="en-US" altLang="cs-CZ" b="0" smtClean="0">
                <a:latin typeface="Times New Roman" panose="02020603050405020304" pitchFamily="18" charset="0"/>
              </a:rPr>
              <a:pPr/>
              <a:t>35</a:t>
            </a:fld>
            <a:endParaRPr lang="en-US" altLang="cs-CZ" b="0" smtClean="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3352800" y="533400"/>
            <a:ext cx="3424238" cy="2566988"/>
          </a:xfrm>
          <a:ln/>
        </p:spPr>
      </p:sp>
      <p:sp>
        <p:nvSpPr>
          <p:cNvPr id="45060" name="Rectangle 3"/>
          <p:cNvSpPr>
            <a:spLocks noGrp="1" noChangeArrowheads="1"/>
          </p:cNvSpPr>
          <p:nvPr>
            <p:ph type="body" idx="1"/>
          </p:nvPr>
        </p:nvSpPr>
        <p:spPr>
          <a:xfrm>
            <a:off x="1363133" y="3258583"/>
            <a:ext cx="7394999" cy="31520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cs-CZ" smtClean="0"/>
              <a:t>The metabolites of linoleic acid (la) and alpha-linolenic acid (lna) are involved in various metabolic processes. The conversion of lna to EPA and DHA is lower than the conversion of la to AA. Both processes are tightly controlled and rely on the same desaturase enzymes. The affinity of the desaturase enzymes is higher for n-3 PUFA than for n-6. Dietary EPA and DHA have larger effects on their levels in tissue lipids than dietary lna.</a:t>
            </a:r>
          </a:p>
          <a:p>
            <a:pPr eaLnBrk="1" hangingPunct="1"/>
            <a:r>
              <a:rPr lang="en-GB" altLang="cs-CZ" smtClean="0"/>
              <a:t>Linoleic acid is the precursor of arachidonic acid (AA), which serves vital structural functions in membrane lipids and is itself the precursor of the n-6 eicosanoid. Eicosanoids have hormone-like functions. The n-3 eicosanoids have different properties to the n-6 eicosanoids. The importance of this is not clear.</a:t>
            </a:r>
          </a:p>
          <a:p>
            <a:pPr eaLnBrk="1" hangingPunct="1"/>
            <a:r>
              <a:rPr lang="en-GB" altLang="cs-CZ" smtClean="0"/>
              <a:t>EPA and DHA are not essential as lna can be converted to EPA and DHA in the body. DHA is the major functional constituent of brain and retinal lipids. In addition, EPA and DHA are thought to be responsible for the beneficial effects of fatty fish consumption on heart health.</a:t>
            </a:r>
          </a:p>
          <a:p>
            <a:pPr eaLnBrk="1" hangingPunct="1"/>
            <a:r>
              <a:rPr lang="en-GB" altLang="cs-CZ" smtClean="0"/>
              <a:t>Although the mechanism is unknown, the beneficial effects of alpha-linolenic acid wrt. heart health are thought to be independent from EPA and DHA. Therefore, separate dietary recommendations are being set for these fatty acids. </a:t>
            </a:r>
          </a:p>
          <a:p>
            <a:pPr eaLnBrk="1" hangingPunct="1"/>
            <a:endParaRPr lang="en-GB" altLang="cs-CZ" smtClean="0">
              <a:solidFill>
                <a:srgbClr val="000000"/>
              </a:solidFill>
            </a:endParaRPr>
          </a:p>
        </p:txBody>
      </p:sp>
    </p:spTree>
    <p:extLst>
      <p:ext uri="{BB962C8B-B14F-4D97-AF65-F5344CB8AC3E}">
        <p14:creationId xmlns:p14="http://schemas.microsoft.com/office/powerpoint/2010/main" val="2475874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B1CA4F8-A6D6-4A27-B434-C8F8B14FC8F8}" type="slidenum">
              <a:rPr lang="cs-CZ" altLang="cs-CZ" b="0" smtClean="0"/>
              <a:pPr/>
              <a:t>36</a:t>
            </a:fld>
            <a:endParaRPr lang="cs-CZ" altLang="cs-CZ" b="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cs-CZ" altLang="cs-CZ" dirty="0" smtClean="0"/>
          </a:p>
        </p:txBody>
      </p:sp>
    </p:spTree>
    <p:extLst>
      <p:ext uri="{BB962C8B-B14F-4D97-AF65-F5344CB8AC3E}">
        <p14:creationId xmlns:p14="http://schemas.microsoft.com/office/powerpoint/2010/main" val="845983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C31D0E9-EC43-43A1-8CD9-1458A23BA6BD}" type="slidenum">
              <a:rPr lang="cs-CZ" altLang="cs-CZ" b="0" smtClean="0"/>
              <a:pPr/>
              <a:t>37</a:t>
            </a:fld>
            <a:endParaRPr lang="cs-CZ" altLang="cs-CZ" b="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038483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31E26C2-6E83-421D-9DAF-40F3FF3771A3}" type="slidenum">
              <a:rPr lang="cs-CZ" altLang="cs-CZ" b="0" smtClean="0"/>
              <a:pPr/>
              <a:t>38</a:t>
            </a:fld>
            <a:endParaRPr lang="cs-CZ" altLang="cs-CZ" b="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235135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4C76A71-C810-47C4-A254-EE32642E3470}" type="slidenum">
              <a:rPr lang="cs-CZ" altLang="cs-CZ" b="0" smtClean="0"/>
              <a:pPr/>
              <a:t>39</a:t>
            </a:fld>
            <a:endParaRPr lang="cs-CZ" altLang="cs-CZ" b="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186807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C1769D17-DD2C-477A-896A-2B93A9CAA69F}" type="slidenum">
              <a:rPr lang="cs-CZ" altLang="cs-CZ" b="0" smtClean="0"/>
              <a:pPr/>
              <a:t>40</a:t>
            </a:fld>
            <a:endParaRPr lang="cs-CZ" altLang="cs-CZ" b="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986054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054C2384-00A9-4B15-9741-C56D858BE754}" type="slidenum">
              <a:rPr lang="cs-CZ" altLang="cs-CZ" b="0" smtClean="0"/>
              <a:pPr/>
              <a:t>41</a:t>
            </a:fld>
            <a:endParaRPr lang="cs-CZ" altLang="cs-CZ" b="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1381304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85E6650-DC6D-4298-81DB-A1C0CC8039A0}" type="slidenum">
              <a:rPr lang="cs-CZ" altLang="cs-CZ" b="0" smtClean="0"/>
              <a:pPr/>
              <a:t>45</a:t>
            </a:fld>
            <a:endParaRPr lang="cs-CZ" altLang="cs-CZ" b="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7334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D86C29C-3EFF-438D-8E5D-5C161194ADFA}" type="slidenum">
              <a:rPr lang="cs-CZ" altLang="cs-CZ" b="0" smtClean="0"/>
              <a:pPr/>
              <a:t>3</a:t>
            </a:fld>
            <a:endParaRPr lang="cs-CZ" altLang="cs-CZ" b="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139501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9AF5DBD3-A255-4408-8F36-FB1291056D0E}" type="slidenum">
              <a:rPr lang="cs-CZ" altLang="cs-CZ" b="0" smtClean="0"/>
              <a:pPr/>
              <a:t>49</a:t>
            </a:fld>
            <a:endParaRPr lang="cs-CZ" altLang="cs-CZ" b="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3353017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E2DACCCC-0A19-4E60-A55C-C4967AEAD3B9}" type="slidenum">
              <a:rPr lang="cs-CZ" altLang="cs-CZ" b="0" smtClean="0"/>
              <a:pPr/>
              <a:t>50</a:t>
            </a:fld>
            <a:endParaRPr lang="cs-CZ" altLang="cs-CZ" b="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3829572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A81A693-01BC-450F-8E26-82D4D73CFE3A}" type="slidenum">
              <a:rPr lang="cs-CZ" altLang="cs-CZ" b="0" smtClean="0"/>
              <a:pPr/>
              <a:t>51</a:t>
            </a:fld>
            <a:endParaRPr lang="cs-CZ" altLang="cs-CZ" b="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130553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E01FAD1-07E1-455F-AF18-533BBD298494}" type="slidenum">
              <a:rPr lang="cs-CZ" altLang="cs-CZ" b="0" smtClean="0"/>
              <a:pPr/>
              <a:t>52</a:t>
            </a:fld>
            <a:endParaRPr lang="cs-CZ" altLang="cs-CZ" b="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34720" y="4415790"/>
            <a:ext cx="5140960" cy="4183380"/>
          </a:xfrm>
          <a:noFill/>
        </p:spPr>
        <p:txBody>
          <a:bodyPr/>
          <a:lstStyle/>
          <a:p>
            <a:pPr eaLnBrk="1" hangingPunct="1"/>
            <a:endParaRPr lang="cs-CZ" altLang="cs-CZ" smtClean="0"/>
          </a:p>
        </p:txBody>
      </p:sp>
    </p:spTree>
    <p:extLst>
      <p:ext uri="{BB962C8B-B14F-4D97-AF65-F5344CB8AC3E}">
        <p14:creationId xmlns:p14="http://schemas.microsoft.com/office/powerpoint/2010/main" val="3976684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B20885A-AD0C-421C-8AF2-0288CD27BF63}" type="slidenum">
              <a:rPr lang="cs-CZ" altLang="cs-CZ" b="0" smtClean="0"/>
              <a:pPr/>
              <a:t>53</a:t>
            </a:fld>
            <a:endParaRPr lang="cs-CZ" altLang="cs-CZ" b="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306218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D8642E2-3582-4C0A-A231-5B39DD1DFA4C}" type="slidenum">
              <a:rPr lang="cs-CZ" altLang="cs-CZ" b="0" smtClean="0"/>
              <a:pPr/>
              <a:t>54</a:t>
            </a:fld>
            <a:endParaRPr lang="cs-CZ" altLang="cs-CZ" b="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112854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D43DD9C-984A-46BA-8DD5-0B00BBE5A575}" type="slidenum">
              <a:rPr lang="cs-CZ" altLang="cs-CZ" b="0" smtClean="0"/>
              <a:pPr/>
              <a:t>55</a:t>
            </a:fld>
            <a:endParaRPr lang="cs-CZ" altLang="cs-CZ" b="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347087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73CF57C-44E2-4678-97BF-6FF2A99BFC50}" type="slidenum">
              <a:rPr lang="cs-CZ" altLang="cs-CZ" b="0" smtClean="0"/>
              <a:pPr/>
              <a:t>56</a:t>
            </a:fld>
            <a:endParaRPr lang="cs-CZ" altLang="cs-CZ" b="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389159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7750E86-6A71-47EE-88C1-AB1EED5A66DD}" type="slidenum">
              <a:rPr lang="cs-CZ" altLang="cs-CZ" b="0" smtClean="0"/>
              <a:pPr/>
              <a:t>57</a:t>
            </a:fld>
            <a:endParaRPr lang="cs-CZ" altLang="cs-CZ" b="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231621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9C756E5-466D-4DC4-A01E-9E827CE643F0}" type="slidenum">
              <a:rPr lang="cs-CZ" altLang="cs-CZ" b="0" smtClean="0"/>
              <a:pPr/>
              <a:t>58</a:t>
            </a:fld>
            <a:endParaRPr lang="cs-CZ" altLang="cs-CZ" b="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67764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AD7B0861-D889-42F7-9A05-8DC28E072B5D}" type="slidenum">
              <a:rPr lang="cs-CZ" altLang="cs-CZ" b="0" smtClean="0"/>
              <a:pPr/>
              <a:t>5</a:t>
            </a:fld>
            <a:endParaRPr lang="cs-CZ" altLang="cs-CZ" b="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606725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5956F8F-C27B-4BCA-A8D1-52EE9304EF58}" type="slidenum">
              <a:rPr lang="cs-CZ" altLang="cs-CZ" b="0" smtClean="0"/>
              <a:pPr/>
              <a:t>59</a:t>
            </a:fld>
            <a:endParaRPr lang="cs-CZ" altLang="cs-CZ" b="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213462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88E205B-384A-4E20-83EE-AE2D23D0CBA0}" type="slidenum">
              <a:rPr lang="cs-CZ" altLang="cs-CZ" b="0" smtClean="0"/>
              <a:pPr/>
              <a:t>60</a:t>
            </a:fld>
            <a:endParaRPr lang="cs-CZ" altLang="cs-CZ" b="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3228051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99C8185-1C51-4867-924D-FD7DE58C474F}" type="slidenum">
              <a:rPr lang="cs-CZ" altLang="cs-CZ" b="0" smtClean="0"/>
              <a:pPr/>
              <a:t>61</a:t>
            </a:fld>
            <a:endParaRPr lang="cs-CZ" altLang="cs-CZ" b="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33098" y="4417404"/>
            <a:ext cx="5144206" cy="4181766"/>
          </a:xfrm>
          <a:noFill/>
        </p:spPr>
        <p:txBody>
          <a:bodyPr/>
          <a:lstStyle/>
          <a:p>
            <a:pPr eaLnBrk="1" hangingPunct="1"/>
            <a:endParaRPr lang="cs-CZ" altLang="cs-CZ" smtClean="0"/>
          </a:p>
        </p:txBody>
      </p:sp>
    </p:spTree>
    <p:extLst>
      <p:ext uri="{BB962C8B-B14F-4D97-AF65-F5344CB8AC3E}">
        <p14:creationId xmlns:p14="http://schemas.microsoft.com/office/powerpoint/2010/main" val="37537101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6FA347A6-88D1-4D01-B4D6-EC97A71A2108}" type="slidenum">
              <a:rPr lang="cs-CZ" altLang="cs-CZ" b="0" smtClean="0"/>
              <a:pPr/>
              <a:t>62</a:t>
            </a:fld>
            <a:endParaRPr lang="cs-CZ" altLang="cs-CZ" b="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071754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61728B8-C44E-46F3-B171-1AF1809F32FE}" type="slidenum">
              <a:rPr lang="cs-CZ" altLang="cs-CZ" b="0" smtClean="0"/>
              <a:pPr/>
              <a:t>63</a:t>
            </a:fld>
            <a:endParaRPr lang="cs-CZ" altLang="cs-CZ" b="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8313497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AC16A4D-21B0-4BF3-AA6C-B6434EE0E246}" type="slidenum">
              <a:rPr lang="cs-CZ" altLang="cs-CZ" b="0" smtClean="0"/>
              <a:pPr/>
              <a:t>66</a:t>
            </a:fld>
            <a:endParaRPr lang="cs-CZ" altLang="cs-CZ" b="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3723587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F6CD0CAF-2DD9-4F8C-99FB-BC4568A661B6}" type="slidenum">
              <a:rPr lang="cs-CZ" altLang="cs-CZ" b="0" smtClean="0"/>
              <a:pPr/>
              <a:t>67</a:t>
            </a:fld>
            <a:endParaRPr lang="cs-CZ" altLang="cs-CZ" b="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2722720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99258FD-40EE-46FA-9E03-F85D40A7F795}" type="slidenum">
              <a:rPr lang="cs-CZ" altLang="cs-CZ" b="0" smtClean="0"/>
              <a:pPr/>
              <a:t>68</a:t>
            </a:fld>
            <a:endParaRPr lang="cs-CZ" altLang="cs-CZ" b="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8112868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343B5FF-2682-47AF-BC0B-9FC8CCF8CCA7}" type="slidenum">
              <a:rPr lang="cs-CZ" altLang="cs-CZ" b="0" smtClean="0"/>
              <a:pPr/>
              <a:t>69</a:t>
            </a:fld>
            <a:endParaRPr lang="cs-CZ" altLang="cs-CZ" b="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608274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FC9472F3-FDC7-408B-BBF8-C76BACC3D469}" type="slidenum">
              <a:rPr lang="cs-CZ" altLang="cs-CZ" b="0" smtClean="0"/>
              <a:pPr/>
              <a:t>70</a:t>
            </a:fld>
            <a:endParaRPr lang="cs-CZ" altLang="cs-CZ" b="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504530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76D54081-FD52-4DA6-8B1D-9C495831E419}" type="slidenum">
              <a:rPr lang="cs-CZ" altLang="cs-CZ" b="0" smtClean="0"/>
              <a:pPr/>
              <a:t>6</a:t>
            </a:fld>
            <a:endParaRPr lang="cs-CZ" altLang="cs-CZ" b="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4784090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68C7D58-96D1-4722-9E31-71065B91B67B}" type="slidenum">
              <a:rPr lang="cs-CZ" altLang="cs-CZ" b="0" smtClean="0"/>
              <a:pPr/>
              <a:t>71</a:t>
            </a:fld>
            <a:endParaRPr lang="cs-CZ" altLang="cs-CZ" b="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5714859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E21F2B7-B13E-43BB-9318-A2343B950ECF}" type="slidenum">
              <a:rPr lang="cs-CZ" altLang="cs-CZ" b="0" smtClean="0"/>
              <a:pPr/>
              <a:t>72</a:t>
            </a:fld>
            <a:endParaRPr lang="cs-CZ" altLang="cs-CZ" b="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6887055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0BAB183-B53B-4564-9FC2-DB00F9A2FCB9}" type="slidenum">
              <a:rPr lang="cs-CZ" altLang="cs-CZ" b="0" smtClean="0"/>
              <a:pPr/>
              <a:t>75</a:t>
            </a:fld>
            <a:endParaRPr lang="cs-CZ" altLang="cs-CZ" b="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51502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F522DE6-FC23-48DA-9EF5-85FB2EE709F9}" type="slidenum">
              <a:rPr lang="cs-CZ" altLang="cs-CZ" b="0" smtClean="0"/>
              <a:pPr/>
              <a:t>76</a:t>
            </a:fld>
            <a:endParaRPr lang="cs-CZ" altLang="cs-CZ" b="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34720" y="4415790"/>
            <a:ext cx="5140960" cy="4183380"/>
          </a:xfrm>
          <a:noFill/>
        </p:spPr>
        <p:txBody>
          <a:bodyPr/>
          <a:lstStyle/>
          <a:p>
            <a:pPr eaLnBrk="1" hangingPunct="1"/>
            <a:endParaRPr lang="cs-CZ" altLang="cs-CZ" smtClean="0"/>
          </a:p>
        </p:txBody>
      </p:sp>
    </p:spTree>
    <p:extLst>
      <p:ext uri="{BB962C8B-B14F-4D97-AF65-F5344CB8AC3E}">
        <p14:creationId xmlns:p14="http://schemas.microsoft.com/office/powerpoint/2010/main" val="26054055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D74F37FE-17EB-48B1-98BD-686D59169C03}" type="slidenum">
              <a:rPr lang="cs-CZ" altLang="cs-CZ" b="0" smtClean="0"/>
              <a:pPr/>
              <a:t>77</a:t>
            </a:fld>
            <a:endParaRPr lang="cs-CZ" altLang="cs-CZ" b="0" smtClean="0"/>
          </a:p>
        </p:txBody>
      </p:sp>
      <p:sp>
        <p:nvSpPr>
          <p:cNvPr id="118787"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35908FD0-97C2-41AB-A0C2-F22ABFD83010}" type="slidenum">
              <a:rPr lang="cs-CZ" altLang="cs-CZ" sz="1200" b="0">
                <a:latin typeface="Tahoma" panose="020B0604030504040204" pitchFamily="34" charset="0"/>
              </a:rPr>
              <a:pPr algn="r" eaLnBrk="1" hangingPunct="1"/>
              <a:t>77</a:t>
            </a:fld>
            <a:endParaRPr lang="cs-CZ" altLang="cs-CZ" sz="1200" b="0">
              <a:latin typeface="Tahoma" panose="020B0604030504040204" pitchFamily="34" charset="0"/>
            </a:endParaRPr>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xfrm>
            <a:off x="934720" y="4415790"/>
            <a:ext cx="5140960" cy="4183380"/>
          </a:xfrm>
          <a:noFill/>
        </p:spPr>
        <p:txBody>
          <a:bodyPr/>
          <a:lstStyle/>
          <a:p>
            <a:pPr eaLnBrk="1" hangingPunct="1"/>
            <a:r>
              <a:rPr lang="cs-CZ" altLang="cs-CZ" b="1" smtClean="0"/>
              <a:t>vyjádřena jako ekvivalent vitaminu E</a:t>
            </a:r>
            <a:r>
              <a:rPr lang="cs-CZ" altLang="cs-CZ" smtClean="0"/>
              <a:t> </a:t>
            </a:r>
          </a:p>
        </p:txBody>
      </p:sp>
    </p:spTree>
    <p:extLst>
      <p:ext uri="{BB962C8B-B14F-4D97-AF65-F5344CB8AC3E}">
        <p14:creationId xmlns:p14="http://schemas.microsoft.com/office/powerpoint/2010/main" val="1743681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F592CC7B-22AE-4398-A174-AFEBB7C6372C}" type="slidenum">
              <a:rPr lang="cs-CZ" altLang="cs-CZ" b="0" smtClean="0"/>
              <a:pPr/>
              <a:t>78</a:t>
            </a:fld>
            <a:endParaRPr lang="cs-CZ" altLang="cs-CZ" b="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34720" y="4415790"/>
            <a:ext cx="5140960" cy="4183380"/>
          </a:xfrm>
          <a:noFill/>
        </p:spPr>
        <p:txBody>
          <a:bodyPr/>
          <a:lstStyle/>
          <a:p>
            <a:pPr eaLnBrk="1" hangingPunct="1"/>
            <a:endParaRPr lang="cs-CZ" altLang="cs-CZ" smtClean="0"/>
          </a:p>
        </p:txBody>
      </p:sp>
    </p:spTree>
    <p:extLst>
      <p:ext uri="{BB962C8B-B14F-4D97-AF65-F5344CB8AC3E}">
        <p14:creationId xmlns:p14="http://schemas.microsoft.com/office/powerpoint/2010/main" val="39344370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6F140AB-57EE-4D11-A3A3-95E3463C7994}" type="slidenum">
              <a:rPr lang="cs-CZ" altLang="cs-CZ" b="0" smtClean="0"/>
              <a:pPr/>
              <a:t>80</a:t>
            </a:fld>
            <a:endParaRPr lang="cs-CZ" altLang="cs-CZ" b="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4339090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36C91EB8-C51B-4AFD-8A5B-FF078D33AA38}" type="slidenum">
              <a:rPr lang="cs-CZ" altLang="cs-CZ" b="0" smtClean="0"/>
              <a:pPr/>
              <a:t>81</a:t>
            </a:fld>
            <a:endParaRPr lang="cs-CZ" altLang="cs-CZ" b="0"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3907515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786E7289-B503-420C-AD2C-01C8FB4AF04B}" type="slidenum">
              <a:rPr lang="cs-CZ" altLang="cs-CZ" b="0" smtClean="0"/>
              <a:pPr/>
              <a:t>82</a:t>
            </a:fld>
            <a:endParaRPr lang="cs-CZ" altLang="cs-CZ" b="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4091078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9E2C8CC8-8854-49B1-945E-B1815B5BB95D}" type="slidenum">
              <a:rPr lang="cs-CZ" altLang="cs-CZ" b="0" smtClean="0"/>
              <a:pPr/>
              <a:t>83</a:t>
            </a:fld>
            <a:endParaRPr lang="cs-CZ" altLang="cs-CZ" b="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22216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FD693D25-9E23-4377-91C5-84188FCED0DF}" type="slidenum">
              <a:rPr lang="cs-CZ" altLang="cs-CZ" b="0" smtClean="0"/>
              <a:pPr/>
              <a:t>7</a:t>
            </a:fld>
            <a:endParaRPr lang="cs-CZ" altLang="cs-CZ" b="0"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585521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EEDC5181-E388-4E3E-9BEB-E4CF91B4C069}" type="slidenum">
              <a:rPr lang="cs-CZ" altLang="cs-CZ" b="0" smtClean="0"/>
              <a:pPr/>
              <a:t>85</a:t>
            </a:fld>
            <a:endParaRPr lang="cs-CZ" altLang="cs-CZ" b="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cs-CZ" altLang="cs-CZ" dirty="0" smtClean="0"/>
          </a:p>
        </p:txBody>
      </p:sp>
    </p:spTree>
    <p:extLst>
      <p:ext uri="{BB962C8B-B14F-4D97-AF65-F5344CB8AC3E}">
        <p14:creationId xmlns:p14="http://schemas.microsoft.com/office/powerpoint/2010/main" val="6192276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8149A44F-7809-4304-8CB5-15BFB44CACBD}" type="slidenum">
              <a:rPr lang="cs-CZ" altLang="cs-CZ" b="0" smtClean="0"/>
              <a:pPr/>
              <a:t>86</a:t>
            </a:fld>
            <a:endParaRPr lang="cs-CZ" altLang="cs-CZ" b="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9368030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98416DA-3761-453F-BB34-1DC9743C9348}" type="slidenum">
              <a:rPr lang="cs-CZ" altLang="cs-CZ" b="0" smtClean="0"/>
              <a:pPr/>
              <a:t>87</a:t>
            </a:fld>
            <a:endParaRPr lang="cs-CZ" altLang="cs-CZ" b="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5427429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9FEB801-EF19-4BDA-B246-293EC29A9E92}" type="slidenum">
              <a:rPr lang="cs-CZ" altLang="cs-CZ" b="0" smtClean="0"/>
              <a:pPr/>
              <a:t>88</a:t>
            </a:fld>
            <a:endParaRPr lang="cs-CZ" altLang="cs-CZ" b="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2934209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D451E616-00B9-49DC-90D5-D3FE91F574BC}" type="slidenum">
              <a:rPr lang="cs-CZ" altLang="cs-CZ" b="0" smtClean="0"/>
              <a:pPr/>
              <a:t>89</a:t>
            </a:fld>
            <a:endParaRPr lang="cs-CZ" altLang="cs-CZ" b="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8403623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2420CB5-ABE2-4081-8209-D79487C0E644}" type="slidenum">
              <a:rPr lang="cs-CZ" altLang="cs-CZ" b="0" smtClean="0"/>
              <a:pPr/>
              <a:t>90</a:t>
            </a:fld>
            <a:endParaRPr lang="cs-CZ" altLang="cs-CZ" b="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40885684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6B8BE15-6E7E-4286-B40E-1340FD5812F7}" type="slidenum">
              <a:rPr lang="cs-CZ" altLang="cs-CZ" b="0" smtClean="0"/>
              <a:pPr/>
              <a:t>91</a:t>
            </a:fld>
            <a:endParaRPr lang="cs-CZ" altLang="cs-CZ" b="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6717706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2D5F36E7-7B91-4CCD-A2F7-57F9EE14EE20}" type="slidenum">
              <a:rPr lang="cs-CZ" altLang="cs-CZ" b="0" smtClean="0"/>
              <a:pPr/>
              <a:t>93</a:t>
            </a:fld>
            <a:endParaRPr lang="cs-CZ" altLang="cs-CZ" b="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36845910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1AAFF9D1-FE5B-4F32-BD4D-586EB5CC1EE1}" type="slidenum">
              <a:rPr lang="cs-CZ" altLang="cs-CZ" b="0" smtClean="0"/>
              <a:pPr/>
              <a:t>95</a:t>
            </a:fld>
            <a:endParaRPr lang="cs-CZ" altLang="cs-CZ" b="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616032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4464F70C-B982-4434-974F-3576071384B0}" type="slidenum">
              <a:rPr lang="cs-CZ" altLang="cs-CZ" b="0" smtClean="0"/>
              <a:pPr/>
              <a:t>8</a:t>
            </a:fld>
            <a:endParaRPr lang="cs-CZ" altLang="cs-CZ" b="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86519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CE986CE-E51F-41F6-BA7E-E2D702276088}" type="slidenum">
              <a:rPr lang="cs-CZ" altLang="cs-CZ" b="0" smtClean="0"/>
              <a:pPr/>
              <a:t>9</a:t>
            </a:fld>
            <a:endParaRPr lang="cs-CZ" altLang="cs-CZ" b="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00950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defRPr>
            </a:lvl1pPr>
            <a:lvl2pPr marL="757066" indent="-291179">
              <a:defRPr b="1">
                <a:solidFill>
                  <a:schemeClr val="tx1"/>
                </a:solidFill>
                <a:latin typeface="Arial" panose="020B0604020202020204" pitchFamily="34" charset="0"/>
              </a:defRPr>
            </a:lvl2pPr>
            <a:lvl3pPr marL="1164717" indent="-232943">
              <a:defRPr b="1">
                <a:solidFill>
                  <a:schemeClr val="tx1"/>
                </a:solidFill>
                <a:latin typeface="Arial" panose="020B0604020202020204" pitchFamily="34" charset="0"/>
              </a:defRPr>
            </a:lvl3pPr>
            <a:lvl4pPr marL="1630604" indent="-232943">
              <a:defRPr b="1">
                <a:solidFill>
                  <a:schemeClr val="tx1"/>
                </a:solidFill>
                <a:latin typeface="Arial" panose="020B0604020202020204" pitchFamily="34" charset="0"/>
              </a:defRPr>
            </a:lvl4pPr>
            <a:lvl5pPr marL="2096491" indent="-232943">
              <a:defRPr b="1">
                <a:solidFill>
                  <a:schemeClr val="tx1"/>
                </a:solidFill>
                <a:latin typeface="Arial" panose="020B0604020202020204" pitchFamily="34" charset="0"/>
              </a:defRPr>
            </a:lvl5pPr>
            <a:lvl6pPr marL="2562377" indent="-232943" eaLnBrk="0" fontAlgn="base" hangingPunct="0">
              <a:spcBef>
                <a:spcPct val="0"/>
              </a:spcBef>
              <a:spcAft>
                <a:spcPct val="0"/>
              </a:spcAft>
              <a:defRPr b="1">
                <a:solidFill>
                  <a:schemeClr val="tx1"/>
                </a:solidFill>
                <a:latin typeface="Arial" panose="020B0604020202020204" pitchFamily="34" charset="0"/>
              </a:defRPr>
            </a:lvl6pPr>
            <a:lvl7pPr marL="3028264" indent="-232943" eaLnBrk="0" fontAlgn="base" hangingPunct="0">
              <a:spcBef>
                <a:spcPct val="0"/>
              </a:spcBef>
              <a:spcAft>
                <a:spcPct val="0"/>
              </a:spcAft>
              <a:defRPr b="1">
                <a:solidFill>
                  <a:schemeClr val="tx1"/>
                </a:solidFill>
                <a:latin typeface="Arial" panose="020B0604020202020204" pitchFamily="34" charset="0"/>
              </a:defRPr>
            </a:lvl7pPr>
            <a:lvl8pPr marL="3494151" indent="-232943" eaLnBrk="0" fontAlgn="base" hangingPunct="0">
              <a:spcBef>
                <a:spcPct val="0"/>
              </a:spcBef>
              <a:spcAft>
                <a:spcPct val="0"/>
              </a:spcAft>
              <a:defRPr b="1">
                <a:solidFill>
                  <a:schemeClr val="tx1"/>
                </a:solidFill>
                <a:latin typeface="Arial" panose="020B0604020202020204" pitchFamily="34" charset="0"/>
              </a:defRPr>
            </a:lvl8pPr>
            <a:lvl9pPr marL="3960038" indent="-232943" eaLnBrk="0" fontAlgn="base" hangingPunct="0">
              <a:spcBef>
                <a:spcPct val="0"/>
              </a:spcBef>
              <a:spcAft>
                <a:spcPct val="0"/>
              </a:spcAft>
              <a:defRPr b="1">
                <a:solidFill>
                  <a:schemeClr val="tx1"/>
                </a:solidFill>
                <a:latin typeface="Arial" panose="020B0604020202020204" pitchFamily="34" charset="0"/>
              </a:defRPr>
            </a:lvl9pPr>
          </a:lstStyle>
          <a:p>
            <a:fld id="{BAECD578-C0FF-42EC-9935-126D2CB136A5}" type="slidenum">
              <a:rPr lang="cs-CZ" altLang="cs-CZ" b="0" smtClean="0"/>
              <a:pPr/>
              <a:t>10</a:t>
            </a:fld>
            <a:endParaRPr lang="cs-CZ" altLang="cs-CZ" b="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1176795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58949294-0230-4A3A-BBB3-310565D9F0E6}" type="slidenum">
              <a:rPr lang="cs-CZ" altLang="cs-CZ"/>
              <a:pPr>
                <a:defRPr/>
              </a:pPr>
              <a:t>‹#›</a:t>
            </a:fld>
            <a:endParaRPr lang="cs-CZ" altLang="cs-CZ"/>
          </a:p>
        </p:txBody>
      </p:sp>
    </p:spTree>
    <p:extLst>
      <p:ext uri="{BB962C8B-B14F-4D97-AF65-F5344CB8AC3E}">
        <p14:creationId xmlns:p14="http://schemas.microsoft.com/office/powerpoint/2010/main" val="191764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997CEB08-3F1D-4F93-9D24-5FA685F0E632}" type="slidenum">
              <a:rPr lang="cs-CZ" altLang="cs-CZ"/>
              <a:pPr>
                <a:defRPr/>
              </a:pPr>
              <a:t>‹#›</a:t>
            </a:fld>
            <a:endParaRPr lang="cs-CZ" altLang="cs-CZ"/>
          </a:p>
        </p:txBody>
      </p:sp>
    </p:spTree>
    <p:extLst>
      <p:ext uri="{BB962C8B-B14F-4D97-AF65-F5344CB8AC3E}">
        <p14:creationId xmlns:p14="http://schemas.microsoft.com/office/powerpoint/2010/main" val="123300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EB31B924-0D2B-4A8B-A623-65658B07190F}" type="slidenum">
              <a:rPr lang="cs-CZ" altLang="cs-CZ"/>
              <a:pPr>
                <a:defRPr/>
              </a:pPr>
              <a:t>‹#›</a:t>
            </a:fld>
            <a:endParaRPr lang="cs-CZ" altLang="cs-CZ"/>
          </a:p>
        </p:txBody>
      </p:sp>
    </p:spTree>
    <p:extLst>
      <p:ext uri="{BB962C8B-B14F-4D97-AF65-F5344CB8AC3E}">
        <p14:creationId xmlns:p14="http://schemas.microsoft.com/office/powerpoint/2010/main" val="2614650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562F9777-B704-4299-9CFE-D44E9E302888}" type="slidenum">
              <a:rPr lang="cs-CZ" altLang="cs-CZ"/>
              <a:pPr>
                <a:defRPr/>
              </a:pPr>
              <a:t>‹#›</a:t>
            </a:fld>
            <a:endParaRPr lang="cs-CZ" altLang="cs-CZ"/>
          </a:p>
        </p:txBody>
      </p:sp>
    </p:spTree>
    <p:extLst>
      <p:ext uri="{BB962C8B-B14F-4D97-AF65-F5344CB8AC3E}">
        <p14:creationId xmlns:p14="http://schemas.microsoft.com/office/powerpoint/2010/main" val="340957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38"/>
            <a:ext cx="8229600" cy="58515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pPr>
              <a:defRPr/>
            </a:pPr>
            <a:fld id="{4C126D86-E13F-4A42-BE22-C886C1A75F84}" type="slidenum">
              <a:rPr lang="cs-CZ" altLang="cs-CZ"/>
              <a:pPr>
                <a:defRPr/>
              </a:pPr>
              <a:t>‹#›</a:t>
            </a:fld>
            <a:endParaRPr lang="cs-CZ" altLang="cs-CZ"/>
          </a:p>
        </p:txBody>
      </p:sp>
    </p:spTree>
    <p:extLst>
      <p:ext uri="{BB962C8B-B14F-4D97-AF65-F5344CB8AC3E}">
        <p14:creationId xmlns:p14="http://schemas.microsoft.com/office/powerpoint/2010/main" val="221032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38588"/>
            <a:ext cx="4038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8" name="Rectangle 6"/>
          <p:cNvSpPr>
            <a:spLocks noGrp="1" noChangeArrowheads="1"/>
          </p:cNvSpPr>
          <p:nvPr>
            <p:ph type="sldNum" sz="quarter" idx="12"/>
          </p:nvPr>
        </p:nvSpPr>
        <p:spPr>
          <a:ln/>
        </p:spPr>
        <p:txBody>
          <a:bodyPr/>
          <a:lstStyle>
            <a:lvl1pPr>
              <a:defRPr/>
            </a:lvl1pPr>
          </a:lstStyle>
          <a:p>
            <a:pPr>
              <a:defRPr/>
            </a:pPr>
            <a:fld id="{DC54F6F7-D11B-4F1D-B0F2-F713AD557149}" type="slidenum">
              <a:rPr lang="cs-CZ" altLang="cs-CZ"/>
              <a:pPr>
                <a:defRPr/>
              </a:pPr>
              <a:t>‹#›</a:t>
            </a:fld>
            <a:endParaRPr lang="cs-CZ" altLang="cs-CZ"/>
          </a:p>
        </p:txBody>
      </p:sp>
    </p:spTree>
    <p:extLst>
      <p:ext uri="{BB962C8B-B14F-4D97-AF65-F5344CB8AC3E}">
        <p14:creationId xmlns:p14="http://schemas.microsoft.com/office/powerpoint/2010/main" val="163002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4533C7CB-EC9A-493C-8340-5BB5657B3FFD}" type="slidenum">
              <a:rPr lang="cs-CZ" altLang="cs-CZ"/>
              <a:pPr>
                <a:defRPr/>
              </a:pPr>
              <a:t>‹#›</a:t>
            </a:fld>
            <a:endParaRPr lang="cs-CZ" altLang="cs-CZ"/>
          </a:p>
        </p:txBody>
      </p:sp>
    </p:spTree>
    <p:extLst>
      <p:ext uri="{BB962C8B-B14F-4D97-AF65-F5344CB8AC3E}">
        <p14:creationId xmlns:p14="http://schemas.microsoft.com/office/powerpoint/2010/main" val="362103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4E253256-C7FB-4510-BAA1-F083AF1479CF}" type="slidenum">
              <a:rPr lang="cs-CZ" altLang="cs-CZ"/>
              <a:pPr>
                <a:defRPr/>
              </a:pPr>
              <a:t>‹#›</a:t>
            </a:fld>
            <a:endParaRPr lang="cs-CZ" altLang="cs-CZ"/>
          </a:p>
        </p:txBody>
      </p:sp>
    </p:spTree>
    <p:extLst>
      <p:ext uri="{BB962C8B-B14F-4D97-AF65-F5344CB8AC3E}">
        <p14:creationId xmlns:p14="http://schemas.microsoft.com/office/powerpoint/2010/main" val="383074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3B8B4483-A1A0-4B0B-9024-4724CC2B83E7}" type="slidenum">
              <a:rPr lang="cs-CZ" altLang="cs-CZ"/>
              <a:pPr>
                <a:defRPr/>
              </a:pPr>
              <a:t>‹#›</a:t>
            </a:fld>
            <a:endParaRPr lang="cs-CZ" altLang="cs-CZ"/>
          </a:p>
        </p:txBody>
      </p:sp>
    </p:spTree>
    <p:extLst>
      <p:ext uri="{BB962C8B-B14F-4D97-AF65-F5344CB8AC3E}">
        <p14:creationId xmlns:p14="http://schemas.microsoft.com/office/powerpoint/2010/main" val="357668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p:cNvSpPr>
            <a:spLocks noGrp="1" noChangeArrowheads="1"/>
          </p:cNvSpPr>
          <p:nvPr>
            <p:ph type="sldNum" sz="quarter" idx="12"/>
          </p:nvPr>
        </p:nvSpPr>
        <p:spPr>
          <a:ln/>
        </p:spPr>
        <p:txBody>
          <a:bodyPr/>
          <a:lstStyle>
            <a:lvl1pPr>
              <a:defRPr/>
            </a:lvl1pPr>
          </a:lstStyle>
          <a:p>
            <a:pPr>
              <a:defRPr/>
            </a:pPr>
            <a:fld id="{A7BEC554-B371-4A3E-B62A-A1C1C830FB13}" type="slidenum">
              <a:rPr lang="cs-CZ" altLang="cs-CZ"/>
              <a:pPr>
                <a:defRPr/>
              </a:pPr>
              <a:t>‹#›</a:t>
            </a:fld>
            <a:endParaRPr lang="cs-CZ" altLang="cs-CZ"/>
          </a:p>
        </p:txBody>
      </p:sp>
    </p:spTree>
    <p:extLst>
      <p:ext uri="{BB962C8B-B14F-4D97-AF65-F5344CB8AC3E}">
        <p14:creationId xmlns:p14="http://schemas.microsoft.com/office/powerpoint/2010/main" val="166543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pPr>
              <a:defRPr/>
            </a:pPr>
            <a:fld id="{C94B7A82-5CBB-403E-8F89-264AC00D747F}" type="slidenum">
              <a:rPr lang="cs-CZ" altLang="cs-CZ"/>
              <a:pPr>
                <a:defRPr/>
              </a:pPr>
              <a:t>‹#›</a:t>
            </a:fld>
            <a:endParaRPr lang="cs-CZ" altLang="cs-CZ"/>
          </a:p>
        </p:txBody>
      </p:sp>
    </p:spTree>
    <p:extLst>
      <p:ext uri="{BB962C8B-B14F-4D97-AF65-F5344CB8AC3E}">
        <p14:creationId xmlns:p14="http://schemas.microsoft.com/office/powerpoint/2010/main" val="291171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p:cNvSpPr>
            <a:spLocks noGrp="1" noChangeArrowheads="1"/>
          </p:cNvSpPr>
          <p:nvPr>
            <p:ph type="sldNum" sz="quarter" idx="12"/>
          </p:nvPr>
        </p:nvSpPr>
        <p:spPr>
          <a:ln/>
        </p:spPr>
        <p:txBody>
          <a:bodyPr/>
          <a:lstStyle>
            <a:lvl1pPr>
              <a:defRPr/>
            </a:lvl1pPr>
          </a:lstStyle>
          <a:p>
            <a:pPr>
              <a:defRPr/>
            </a:pPr>
            <a:fld id="{9EEC5AC2-1F78-4059-B588-66F079BC4631}" type="slidenum">
              <a:rPr lang="cs-CZ" altLang="cs-CZ"/>
              <a:pPr>
                <a:defRPr/>
              </a:pPr>
              <a:t>‹#›</a:t>
            </a:fld>
            <a:endParaRPr lang="cs-CZ" altLang="cs-CZ"/>
          </a:p>
        </p:txBody>
      </p:sp>
    </p:spTree>
    <p:extLst>
      <p:ext uri="{BB962C8B-B14F-4D97-AF65-F5344CB8AC3E}">
        <p14:creationId xmlns:p14="http://schemas.microsoft.com/office/powerpoint/2010/main" val="344956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ACD3649B-27DF-45A7-89A2-750CA6344071}" type="slidenum">
              <a:rPr lang="cs-CZ" altLang="cs-CZ"/>
              <a:pPr>
                <a:defRPr/>
              </a:pPr>
              <a:t>‹#›</a:t>
            </a:fld>
            <a:endParaRPr lang="cs-CZ" altLang="cs-CZ"/>
          </a:p>
        </p:txBody>
      </p:sp>
    </p:spTree>
    <p:extLst>
      <p:ext uri="{BB962C8B-B14F-4D97-AF65-F5344CB8AC3E}">
        <p14:creationId xmlns:p14="http://schemas.microsoft.com/office/powerpoint/2010/main" val="176223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D80CB93A-6B90-4065-B4B3-BF1ECD5FDBCE}" type="slidenum">
              <a:rPr lang="cs-CZ" altLang="cs-CZ"/>
              <a:pPr>
                <a:defRPr/>
              </a:pPr>
              <a:t>‹#›</a:t>
            </a:fld>
            <a:endParaRPr lang="cs-CZ" altLang="cs-CZ"/>
          </a:p>
        </p:txBody>
      </p:sp>
    </p:spTree>
    <p:extLst>
      <p:ext uri="{BB962C8B-B14F-4D97-AF65-F5344CB8AC3E}">
        <p14:creationId xmlns:p14="http://schemas.microsoft.com/office/powerpoint/2010/main" val="2686800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cs-CZ" alt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cs-CZ" alt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6036E5FE-6D27-41D7-A59D-EF5D4BB00363}"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hyperlink" Target="http://www.chemievjidle.cz/musli-tycinky/corny-linea" TargetMode="External"/><Relationship Id="rId3" Type="http://schemas.openxmlformats.org/officeDocument/2006/relationships/image" Target="../media/image27.wmf"/><Relationship Id="rId7" Type="http://schemas.openxmlformats.org/officeDocument/2006/relationships/image" Target="../media/image29.jpeg"/><Relationship Id="rId2" Type="http://schemas.openxmlformats.org/officeDocument/2006/relationships/notesSlide" Target="../notesSlides/notesSlide60.xml"/><Relationship Id="rId1" Type="http://schemas.openxmlformats.org/officeDocument/2006/relationships/slideLayout" Target="../slideLayouts/slideLayout14.xml"/><Relationship Id="rId6" Type="http://schemas.openxmlformats.org/officeDocument/2006/relationships/hyperlink" Target="http://www.zbozi.cz/vyrobek/corny-big-musli-tycinka-oriskova-50g/" TargetMode="External"/><Relationship Id="rId11" Type="http://schemas.openxmlformats.org/officeDocument/2006/relationships/image" Target="../media/image31.jpeg"/><Relationship Id="rId5" Type="http://schemas.openxmlformats.org/officeDocument/2006/relationships/image" Target="../media/image28.jpeg"/><Relationship Id="rId10" Type="http://schemas.openxmlformats.org/officeDocument/2006/relationships/hyperlink" Target="http://www.chemievjidle.cz/musli-tycinky/cereo-musli-tycinka-s-kousky-visni-v-jogurtove-poleve-tesco" TargetMode="External"/><Relationship Id="rId4" Type="http://schemas.openxmlformats.org/officeDocument/2006/relationships/hyperlink" Target="http://images.zbozi.cz/zbozi-images/4f5741ab4d555eb0821b0000.jpg" TargetMode="External"/><Relationship Id="rId9" Type="http://schemas.openxmlformats.org/officeDocument/2006/relationships/image" Target="../media/image30.jpe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3.xml"/><Relationship Id="rId1" Type="http://schemas.openxmlformats.org/officeDocument/2006/relationships/slideLayout" Target="../slideLayouts/slideLayout14.xml"/><Relationship Id="rId5" Type="http://schemas.openxmlformats.org/officeDocument/2006/relationships/image" Target="../media/image34.jpeg"/><Relationship Id="rId4" Type="http://schemas.openxmlformats.org/officeDocument/2006/relationships/image" Target="../media/image33.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nchor="ctr"/>
          <a:lstStyle/>
          <a:p>
            <a:pPr eaLnBrk="1" hangingPunct="1"/>
            <a:r>
              <a:rPr lang="cs-CZ" altLang="cs-CZ" sz="4000" smtClean="0"/>
              <a:t>Výživa v prevenci kardiovaskulárních onemocnění</a:t>
            </a:r>
          </a:p>
        </p:txBody>
      </p:sp>
      <p:sp>
        <p:nvSpPr>
          <p:cNvPr id="3075" name="Rectangle 3"/>
          <p:cNvSpPr>
            <a:spLocks noGrp="1" noChangeArrowheads="1"/>
          </p:cNvSpPr>
          <p:nvPr>
            <p:ph type="subTitle" idx="1"/>
          </p:nvPr>
        </p:nvSpPr>
        <p:spPr>
          <a:xfrm>
            <a:off x="1371600" y="3886200"/>
            <a:ext cx="6400800" cy="1752600"/>
          </a:xfrm>
        </p:spPr>
        <p:txBody>
          <a:bodyPr/>
          <a:lstStyle/>
          <a:p>
            <a:pPr eaLnBrk="1" hangingPunct="1"/>
            <a:endParaRPr lang="cs-CZ" altLang="cs-CZ" sz="18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sz="4000" smtClean="0"/>
              <a:t>Rizikové faktory KVO </a:t>
            </a:r>
            <a:br>
              <a:rPr lang="cs-CZ" altLang="cs-CZ" sz="4000" smtClean="0"/>
            </a:br>
            <a:endParaRPr lang="cs-CZ" altLang="cs-CZ" sz="4000" smtClean="0"/>
          </a:p>
        </p:txBody>
      </p:sp>
      <p:sp>
        <p:nvSpPr>
          <p:cNvPr id="19459" name="Rectangle 3"/>
          <p:cNvSpPr>
            <a:spLocks noGrp="1" noChangeArrowheads="1"/>
          </p:cNvSpPr>
          <p:nvPr>
            <p:ph type="body" idx="1"/>
          </p:nvPr>
        </p:nvSpPr>
        <p:spPr/>
        <p:txBody>
          <a:bodyPr/>
          <a:lstStyle/>
          <a:p>
            <a:pPr eaLnBrk="1" hangingPunct="1">
              <a:lnSpc>
                <a:spcPct val="90000"/>
              </a:lnSpc>
              <a:buFontTx/>
              <a:buNone/>
            </a:pPr>
            <a:r>
              <a:rPr lang="cs-CZ" altLang="cs-CZ" dirty="0" smtClean="0"/>
              <a:t>Neovlivnitelné rizikové faktory KVO:</a:t>
            </a:r>
          </a:p>
          <a:p>
            <a:pPr eaLnBrk="1" hangingPunct="1">
              <a:lnSpc>
                <a:spcPct val="90000"/>
              </a:lnSpc>
              <a:buFontTx/>
              <a:buNone/>
            </a:pPr>
            <a:r>
              <a:rPr lang="cs-CZ" altLang="cs-CZ" dirty="0" smtClean="0"/>
              <a:t>1. věk (muži nad 55 , ženy nad 65 let) </a:t>
            </a:r>
          </a:p>
          <a:p>
            <a:pPr eaLnBrk="1" hangingPunct="1">
              <a:lnSpc>
                <a:spcPct val="90000"/>
              </a:lnSpc>
              <a:buFontTx/>
              <a:buNone/>
            </a:pPr>
            <a:r>
              <a:rPr lang="cs-CZ" altLang="cs-CZ" dirty="0" smtClean="0"/>
              <a:t>2. KVO v rodinné anamnéze </a:t>
            </a:r>
          </a:p>
          <a:p>
            <a:pPr eaLnBrk="1" hangingPunct="1">
              <a:lnSpc>
                <a:spcPct val="90000"/>
              </a:lnSpc>
              <a:buFontTx/>
              <a:buNone/>
            </a:pPr>
            <a:r>
              <a:rPr lang="cs-CZ" altLang="cs-CZ" dirty="0" smtClean="0"/>
              <a:t>3. genetické faktory (genotyp - lipidový metabolismus, somatotyp, rasa)</a:t>
            </a:r>
          </a:p>
          <a:p>
            <a:pPr eaLnBrk="1" hangingPunct="1">
              <a:lnSpc>
                <a:spcPct val="90000"/>
              </a:lnSpc>
              <a:buFontTx/>
              <a:buNone/>
            </a:pPr>
            <a:r>
              <a:rPr lang="cs-CZ" altLang="cs-CZ" dirty="0" smtClean="0"/>
              <a:t>4. mužské pohlaví </a:t>
            </a:r>
          </a:p>
          <a:p>
            <a:pPr eaLnBrk="1" hangingPunct="1">
              <a:lnSpc>
                <a:spcPct val="90000"/>
              </a:lnSpc>
              <a:buFontTx/>
              <a:buNone/>
            </a:pPr>
            <a:r>
              <a:rPr lang="cs-CZ" altLang="cs-CZ" dirty="0" smtClean="0"/>
              <a:t>5. socioekonomický status</a:t>
            </a:r>
          </a:p>
          <a:p>
            <a:pPr eaLnBrk="1" hangingPunct="1">
              <a:lnSpc>
                <a:spcPct val="90000"/>
              </a:lnSpc>
              <a:buFontTx/>
              <a:buNone/>
            </a:pPr>
            <a:r>
              <a:rPr lang="cs-CZ" altLang="cs-CZ" dirty="0" smtClean="0"/>
              <a:t> </a:t>
            </a:r>
          </a:p>
          <a:p>
            <a:pPr eaLnBrk="1" hangingPunct="1">
              <a:lnSpc>
                <a:spcPct val="90000"/>
              </a:lnSpc>
              <a:buFontTx/>
              <a:buNone/>
            </a:pPr>
            <a:r>
              <a:rPr lang="cs-CZ" altLang="cs-CZ" dirty="0" smtClean="0"/>
              <a:t> </a:t>
            </a:r>
          </a:p>
          <a:p>
            <a:pPr eaLnBrk="1" hangingPunct="1">
              <a:lnSpc>
                <a:spcPct val="90000"/>
              </a:lnSpc>
            </a:pPr>
            <a:endParaRPr lang="cs-CZ" altLang="cs-CZ"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sz="3200" smtClean="0"/>
              <a:t>Ovlivnitelné rizikové faktory KVO: </a:t>
            </a:r>
            <a:br>
              <a:rPr lang="cs-CZ" altLang="cs-CZ" sz="3200" smtClean="0"/>
            </a:br>
            <a:r>
              <a:rPr lang="cs-CZ" altLang="cs-CZ" sz="3200" smtClean="0"/>
              <a:t> </a:t>
            </a:r>
            <a:br>
              <a:rPr lang="cs-CZ" altLang="cs-CZ" sz="3200" smtClean="0"/>
            </a:br>
            <a:endParaRPr lang="cs-CZ" altLang="cs-CZ" sz="3200" smtClean="0"/>
          </a:p>
        </p:txBody>
      </p:sp>
      <p:sp>
        <p:nvSpPr>
          <p:cNvPr id="21507" name="Rectangle 3"/>
          <p:cNvSpPr>
            <a:spLocks noGrp="1" noChangeArrowheads="1"/>
          </p:cNvSpPr>
          <p:nvPr>
            <p:ph type="body" idx="1"/>
          </p:nvPr>
        </p:nvSpPr>
        <p:spPr/>
        <p:txBody>
          <a:bodyPr/>
          <a:lstStyle/>
          <a:p>
            <a:pPr eaLnBrk="1" hangingPunct="1">
              <a:buFontTx/>
              <a:buNone/>
            </a:pPr>
            <a:r>
              <a:rPr lang="cs-CZ" altLang="cs-CZ" sz="2800" dirty="0" smtClean="0"/>
              <a:t>1. vysoký krevní tlak (arteriální hypertenze) </a:t>
            </a:r>
          </a:p>
          <a:p>
            <a:pPr eaLnBrk="1" hangingPunct="1">
              <a:buFontTx/>
              <a:buNone/>
            </a:pPr>
            <a:r>
              <a:rPr lang="cs-CZ" altLang="cs-CZ" sz="2800" dirty="0" smtClean="0"/>
              <a:t>2. poruchy krevních tuků (</a:t>
            </a:r>
            <a:r>
              <a:rPr lang="cs-CZ" altLang="cs-CZ" sz="2800" dirty="0" err="1" smtClean="0"/>
              <a:t>dyslipidemie</a:t>
            </a:r>
            <a:r>
              <a:rPr lang="cs-CZ" altLang="cs-CZ" sz="2800" dirty="0" smtClean="0"/>
              <a:t>) </a:t>
            </a:r>
          </a:p>
          <a:p>
            <a:pPr eaLnBrk="1" hangingPunct="1">
              <a:buFontTx/>
              <a:buNone/>
            </a:pPr>
            <a:r>
              <a:rPr lang="cs-CZ" altLang="cs-CZ" sz="2800" dirty="0" smtClean="0"/>
              <a:t>3. cukrovka (diabetes </a:t>
            </a:r>
            <a:r>
              <a:rPr lang="cs-CZ" altLang="cs-CZ" sz="2800" dirty="0" err="1" smtClean="0"/>
              <a:t>mellitus</a:t>
            </a:r>
            <a:r>
              <a:rPr lang="cs-CZ" altLang="cs-CZ" sz="2800" dirty="0" smtClean="0"/>
              <a:t>) 2. typu ,  (inzulinová rezistence)</a:t>
            </a:r>
          </a:p>
          <a:p>
            <a:pPr eaLnBrk="1" hangingPunct="1">
              <a:buFontTx/>
              <a:buNone/>
            </a:pPr>
            <a:r>
              <a:rPr lang="cs-CZ" altLang="cs-CZ" sz="2800" dirty="0" smtClean="0"/>
              <a:t>4. metabolický syndrom </a:t>
            </a:r>
          </a:p>
          <a:p>
            <a:pPr eaLnBrk="1" hangingPunct="1">
              <a:buFontTx/>
              <a:buNone/>
            </a:pPr>
            <a:r>
              <a:rPr lang="cs-CZ" altLang="cs-CZ" sz="2800" dirty="0" smtClean="0"/>
              <a:t>5. nadváha a obezita  (abdominální)</a:t>
            </a:r>
          </a:p>
          <a:p>
            <a:pPr eaLnBrk="1" hangingPunct="1">
              <a:buFontTx/>
              <a:buNone/>
            </a:pPr>
            <a:r>
              <a:rPr lang="cs-CZ" altLang="cs-CZ" sz="2800" dirty="0" smtClean="0"/>
              <a:t>6. kouření </a:t>
            </a:r>
          </a:p>
          <a:p>
            <a:pPr eaLnBrk="1" hangingPunct="1">
              <a:buFontTx/>
              <a:buNone/>
            </a:pPr>
            <a:r>
              <a:rPr lang="cs-CZ" altLang="cs-CZ" sz="2800" dirty="0" smtClean="0"/>
              <a:t>7. nízká fyzická aktivita </a:t>
            </a:r>
          </a:p>
          <a:p>
            <a:pPr eaLnBrk="1" hangingPunct="1">
              <a:buFontTx/>
              <a:buNone/>
            </a:pPr>
            <a:r>
              <a:rPr lang="cs-CZ" altLang="cs-CZ" sz="2800" dirty="0" smtClean="0"/>
              <a:t>8. Psychosociální stres –deprese, sociální izolace</a:t>
            </a:r>
          </a:p>
          <a:p>
            <a:pPr eaLnBrk="1" hangingPunct="1"/>
            <a:endParaRPr lang="cs-CZ" altLang="cs-CZ"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z="2800" dirty="0" smtClean="0"/>
              <a:t>Možnosti ovlivnění rizikových faktorů -</a:t>
            </a:r>
            <a:br>
              <a:rPr lang="cs-CZ" altLang="cs-CZ" sz="2800" dirty="0" smtClean="0"/>
            </a:br>
            <a:r>
              <a:rPr lang="cs-CZ" altLang="cs-CZ" sz="2800" dirty="0" smtClean="0"/>
              <a:t>prevence</a:t>
            </a:r>
          </a:p>
        </p:txBody>
      </p:sp>
      <p:sp>
        <p:nvSpPr>
          <p:cNvPr id="23555" name="Rectangle 3"/>
          <p:cNvSpPr>
            <a:spLocks noGrp="1" noChangeArrowheads="1"/>
          </p:cNvSpPr>
          <p:nvPr>
            <p:ph type="body" idx="1"/>
          </p:nvPr>
        </p:nvSpPr>
        <p:spPr/>
        <p:txBody>
          <a:bodyPr/>
          <a:lstStyle/>
          <a:p>
            <a:pPr eaLnBrk="1" hangingPunct="1">
              <a:lnSpc>
                <a:spcPct val="80000"/>
              </a:lnSpc>
              <a:buFontTx/>
              <a:buNone/>
            </a:pPr>
            <a:r>
              <a:rPr lang="cs-CZ" altLang="cs-CZ" sz="2400" dirty="0" smtClean="0"/>
              <a:t>Souvislost mezi rizikovými faktory, životním stylem a rizikem srdečních chorob prokázala řada studií </a:t>
            </a:r>
          </a:p>
          <a:p>
            <a:pPr eaLnBrk="1" hangingPunct="1">
              <a:lnSpc>
                <a:spcPct val="80000"/>
              </a:lnSpc>
              <a:buNone/>
            </a:pPr>
            <a:r>
              <a:rPr lang="cs-CZ" altLang="cs-CZ" sz="2400" dirty="0" smtClean="0"/>
              <a:t>Většinu rizikových faktorů lze pozitivně ovlivnit nejen </a:t>
            </a:r>
            <a:r>
              <a:rPr lang="cs-CZ" altLang="cs-CZ" sz="2400" dirty="0" smtClean="0">
                <a:solidFill>
                  <a:srgbClr val="FF0000"/>
                </a:solidFill>
              </a:rPr>
              <a:t>léčbou, ale již </a:t>
            </a:r>
            <a:r>
              <a:rPr lang="cs-CZ" altLang="cs-CZ" sz="2400" b="1" dirty="0" smtClean="0">
                <a:solidFill>
                  <a:srgbClr val="FF0000"/>
                </a:solidFill>
              </a:rPr>
              <a:t>prevencí</a:t>
            </a:r>
            <a:r>
              <a:rPr lang="cs-CZ" altLang="cs-CZ" sz="2400" dirty="0" smtClean="0">
                <a:solidFill>
                  <a:srgbClr val="FF0000"/>
                </a:solidFill>
              </a:rPr>
              <a:t> </a:t>
            </a:r>
            <a:r>
              <a:rPr lang="cs-CZ" altLang="cs-CZ" sz="2400" dirty="0" smtClean="0"/>
              <a:t>(</a:t>
            </a:r>
            <a:r>
              <a:rPr lang="cs-CZ" altLang="cs-CZ" sz="2400" dirty="0" smtClean="0">
                <a:solidFill>
                  <a:srgbClr val="FF0000"/>
                </a:solidFill>
              </a:rPr>
              <a:t>1.kontrola hypertenze, 2.dyslipidemie a 3.diabetu , 4.zanechání kouření a </a:t>
            </a:r>
            <a:r>
              <a:rPr lang="cs-CZ" altLang="cs-CZ" sz="2400" dirty="0">
                <a:solidFill>
                  <a:srgbClr val="FF0000"/>
                </a:solidFill>
              </a:rPr>
              <a:t>5.předcházení obezity 6. zvýšení fyzické </a:t>
            </a:r>
            <a:r>
              <a:rPr lang="cs-CZ" altLang="cs-CZ" sz="2400" dirty="0" smtClean="0">
                <a:solidFill>
                  <a:srgbClr val="FF0000"/>
                </a:solidFill>
              </a:rPr>
              <a:t>aktivity,</a:t>
            </a:r>
          </a:p>
          <a:p>
            <a:pPr eaLnBrk="1" hangingPunct="1">
              <a:lnSpc>
                <a:spcPct val="80000"/>
              </a:lnSpc>
              <a:buNone/>
            </a:pPr>
            <a:r>
              <a:rPr lang="cs-CZ" altLang="cs-CZ" sz="2400" dirty="0" smtClean="0">
                <a:solidFill>
                  <a:srgbClr val="FF0000"/>
                </a:solidFill>
              </a:rPr>
              <a:t>7. správná volba potravin)</a:t>
            </a:r>
            <a:r>
              <a:rPr lang="cs-CZ" altLang="cs-CZ" sz="2400" dirty="0" smtClean="0"/>
              <a:t>, která je nejúčinnější a nejlevnější cestou ke snižování mortality a morbidity na tato onemocnění</a:t>
            </a:r>
            <a:endParaRPr lang="cs-CZ" altLang="cs-CZ" sz="2400" dirty="0">
              <a:solidFill>
                <a:srgbClr val="FF0000"/>
              </a:solidFill>
            </a:endParaRPr>
          </a:p>
          <a:p>
            <a:pPr eaLnBrk="1" hangingPunct="1">
              <a:lnSpc>
                <a:spcPct val="80000"/>
              </a:lnSpc>
              <a:buFont typeface="Arial" panose="020B0604020202020204" pitchFamily="34" charset="0"/>
              <a:buChar char="•"/>
            </a:pPr>
            <a:r>
              <a:rPr lang="cs-CZ" altLang="cs-CZ" sz="2400" dirty="0" smtClean="0">
                <a:solidFill>
                  <a:srgbClr val="FF0000"/>
                </a:solidFill>
              </a:rPr>
              <a:t>znát svůj krevní tlak (TK), koncentraci cholesterolu </a:t>
            </a:r>
          </a:p>
          <a:p>
            <a:pPr eaLnBrk="1" hangingPunct="1">
              <a:lnSpc>
                <a:spcPct val="80000"/>
              </a:lnSpc>
              <a:buFont typeface="Arial" panose="020B0604020202020204" pitchFamily="34" charset="0"/>
              <a:buChar char="•"/>
            </a:pPr>
            <a:r>
              <a:rPr lang="cs-CZ" altLang="cs-CZ" sz="2400" dirty="0" smtClean="0">
                <a:solidFill>
                  <a:srgbClr val="FF0000"/>
                </a:solidFill>
              </a:rPr>
              <a:t>KVO je částečně dědičná</a:t>
            </a:r>
            <a:r>
              <a:rPr lang="cs-CZ" altLang="cs-CZ" sz="2400" dirty="0" smtClean="0"/>
              <a:t>, pokud se srdeční infarkt nebo mozková mrtvice objevila u našich rodičů nebo sourozenců před 60. rokem věku, je naše vlastní riziko zvýšené </a:t>
            </a:r>
          </a:p>
          <a:p>
            <a:pPr eaLnBrk="1" hangingPunct="1">
              <a:lnSpc>
                <a:spcPct val="80000"/>
              </a:lnSpc>
              <a:buFontTx/>
              <a:buNone/>
            </a:pPr>
            <a:r>
              <a:rPr lang="cs-CZ" altLang="cs-CZ" sz="2400"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PREVENCE - ŽIVOTNÍ STYL-DOPORUČNÍ  PŘI ZVÝŠENÉM RIZIKU KVO</a:t>
            </a:r>
            <a:endParaRPr lang="cs-CZ" sz="2800" dirty="0"/>
          </a:p>
        </p:txBody>
      </p:sp>
      <p:sp>
        <p:nvSpPr>
          <p:cNvPr id="3" name="Zástupný symbol pro obsah 2"/>
          <p:cNvSpPr>
            <a:spLocks noGrp="1"/>
          </p:cNvSpPr>
          <p:nvPr>
            <p:ph idx="1"/>
          </p:nvPr>
        </p:nvSpPr>
        <p:spPr/>
        <p:txBody>
          <a:bodyPr/>
          <a:lstStyle/>
          <a:p>
            <a:r>
              <a:rPr lang="cs-CZ" dirty="0" smtClean="0"/>
              <a:t>ZANECHÁNÍ KOUŘENÍ</a:t>
            </a:r>
          </a:p>
          <a:p>
            <a:r>
              <a:rPr lang="cs-CZ" dirty="0" smtClean="0"/>
              <a:t>ZVÝŠENÍ FYZICKÉ AKTIVITY</a:t>
            </a:r>
          </a:p>
          <a:p>
            <a:r>
              <a:rPr lang="cs-CZ" dirty="0" smtClean="0"/>
              <a:t>LÉČBA KREVNÍHO TLAKU</a:t>
            </a:r>
          </a:p>
          <a:p>
            <a:r>
              <a:rPr lang="cs-CZ" dirty="0" smtClean="0"/>
              <a:t>LÉČBA DIABETU</a:t>
            </a:r>
          </a:p>
          <a:p>
            <a:r>
              <a:rPr lang="cs-CZ" dirty="0" smtClean="0"/>
              <a:t>LÉČBA ZVÝŠENÉ HLADINY LIPIDŮ</a:t>
            </a:r>
          </a:p>
          <a:p>
            <a:r>
              <a:rPr lang="cs-CZ" dirty="0" smtClean="0"/>
              <a:t>SPRÁVNÝ VÝBĚR POTRAVIN</a:t>
            </a:r>
          </a:p>
          <a:p>
            <a:r>
              <a:rPr lang="cs-CZ" dirty="0" smtClean="0"/>
              <a:t>LÉČBA OBEZITY A  CENTRÁLNÍHO TYPU OBEZITY</a:t>
            </a:r>
            <a:endParaRPr lang="cs-CZ" dirty="0"/>
          </a:p>
        </p:txBody>
      </p:sp>
    </p:spTree>
    <p:extLst>
      <p:ext uri="{BB962C8B-B14F-4D97-AF65-F5344CB8AC3E}">
        <p14:creationId xmlns:p14="http://schemas.microsoft.com/office/powerpoint/2010/main" val="357638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Kardioprotektivní</a:t>
            </a:r>
            <a:r>
              <a:rPr lang="cs-CZ" dirty="0" smtClean="0"/>
              <a:t> dieta ovlivnění rizikových faktorů</a:t>
            </a:r>
            <a:endParaRPr lang="cs-CZ" dirty="0"/>
          </a:p>
        </p:txBody>
      </p:sp>
      <p:sp>
        <p:nvSpPr>
          <p:cNvPr id="3" name="Zástupný symbol pro obsah 2"/>
          <p:cNvSpPr>
            <a:spLocks noGrp="1"/>
          </p:cNvSpPr>
          <p:nvPr>
            <p:ph idx="1"/>
          </p:nvPr>
        </p:nvSpPr>
        <p:spPr/>
        <p:txBody>
          <a:bodyPr/>
          <a:lstStyle/>
          <a:p>
            <a:r>
              <a:rPr lang="cs-CZ" dirty="0" smtClean="0"/>
              <a:t>Krevní tlak, oxidace lipidů a zánět( snížení poškození srdečních cév)</a:t>
            </a:r>
          </a:p>
          <a:p>
            <a:r>
              <a:rPr lang="cs-CZ" dirty="0" smtClean="0"/>
              <a:t>Lipidový profil, hladiny </a:t>
            </a:r>
            <a:r>
              <a:rPr lang="cs-CZ" dirty="0" err="1" smtClean="0"/>
              <a:t>homocysteinu</a:t>
            </a:r>
            <a:r>
              <a:rPr lang="cs-CZ" dirty="0" smtClean="0"/>
              <a:t> a inzulinová rezistence (snížení tvorby fibrózních plaků)</a:t>
            </a:r>
          </a:p>
          <a:p>
            <a:r>
              <a:rPr lang="cs-CZ" dirty="0" smtClean="0"/>
              <a:t>Srážecí faktory, agregace krevních destiček a arytmie (snížení výskytu trombózy vedoucí </a:t>
            </a:r>
            <a:r>
              <a:rPr lang="cs-CZ" dirty="0" err="1" smtClean="0"/>
              <a:t>CMPa</a:t>
            </a:r>
            <a:r>
              <a:rPr lang="cs-CZ" dirty="0" smtClean="0"/>
              <a:t> IM)</a:t>
            </a:r>
            <a:endParaRPr lang="cs-CZ" dirty="0"/>
          </a:p>
        </p:txBody>
      </p:sp>
    </p:spTree>
    <p:extLst>
      <p:ext uri="{BB962C8B-B14F-4D97-AF65-F5344CB8AC3E}">
        <p14:creationId xmlns:p14="http://schemas.microsoft.com/office/powerpoint/2010/main" val="1531763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cs-CZ" altLang="cs-CZ" smtClean="0"/>
          </a:p>
        </p:txBody>
      </p:sp>
      <p:sp>
        <p:nvSpPr>
          <p:cNvPr id="25603" name="Rectangle 3"/>
          <p:cNvSpPr>
            <a:spLocks noGrp="1" noChangeArrowheads="1"/>
          </p:cNvSpPr>
          <p:nvPr>
            <p:ph type="body" idx="1"/>
          </p:nvPr>
        </p:nvSpPr>
        <p:spPr/>
        <p:txBody>
          <a:bodyPr/>
          <a:lstStyle/>
          <a:p>
            <a:pPr eaLnBrk="1" hangingPunct="1">
              <a:buFontTx/>
              <a:buNone/>
            </a:pPr>
            <a:r>
              <a:rPr lang="cs-CZ" altLang="cs-CZ" smtClean="0"/>
              <a:t>K posouzení rizika nebo úspěšnosti intervence jsou používány tzv. </a:t>
            </a:r>
            <a:r>
              <a:rPr lang="cs-CZ" altLang="cs-CZ" b="1" smtClean="0"/>
              <a:t>cílové hodnoty - </a:t>
            </a:r>
            <a:r>
              <a:rPr lang="cs-CZ" altLang="cs-CZ" smtClean="0"/>
              <a:t>definované odbornými společnostmi a zakotvené v jejich doporučeních. </a:t>
            </a:r>
          </a:p>
          <a:p>
            <a:pPr eaLnBrk="1" hangingPunct="1">
              <a:buFontTx/>
              <a:buNone/>
            </a:pPr>
            <a:r>
              <a:rPr lang="cs-CZ" altLang="cs-CZ" smtClean="0"/>
              <a:t>Pro diabetiky a pacienty s manifestním KVO jsou cílové hodnoty přísnější než pro ostatní populaci.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cs-CZ" altLang="cs-CZ" smtClean="0"/>
          </a:p>
        </p:txBody>
      </p:sp>
      <p:sp>
        <p:nvSpPr>
          <p:cNvPr id="27651" name="Rectangle 3"/>
          <p:cNvSpPr>
            <a:spLocks noGrp="1" noChangeArrowheads="1"/>
          </p:cNvSpPr>
          <p:nvPr>
            <p:ph type="body" idx="1"/>
          </p:nvPr>
        </p:nvSpPr>
        <p:spPr/>
        <p:txBody>
          <a:bodyPr/>
          <a:lstStyle/>
          <a:p>
            <a:pPr eaLnBrk="1" hangingPunct="1">
              <a:buFontTx/>
              <a:buNone/>
            </a:pPr>
            <a:r>
              <a:rPr lang="cs-CZ" altLang="cs-CZ" sz="2800" dirty="0" smtClean="0"/>
              <a:t>   Za hypertenzi považujeme opakované zvýšení krevního tlaku na hodnoty 140/90 </a:t>
            </a:r>
            <a:r>
              <a:rPr lang="cs-CZ" altLang="cs-CZ" sz="2800" dirty="0" err="1" smtClean="0"/>
              <a:t>mmHg</a:t>
            </a:r>
            <a:r>
              <a:rPr lang="cs-CZ" altLang="cs-CZ" sz="2800" dirty="0" smtClean="0"/>
              <a:t> </a:t>
            </a:r>
          </a:p>
          <a:p>
            <a:pPr eaLnBrk="1" hangingPunct="1">
              <a:buFontTx/>
              <a:buNone/>
            </a:pPr>
            <a:r>
              <a:rPr lang="cs-CZ" altLang="cs-CZ" sz="2800" dirty="0" smtClean="0"/>
              <a:t>   (milimetrů sloupce rtuti) a více při vyšetření rtuťovým tlakoměrem nebo tonometrem u lékaře </a:t>
            </a:r>
          </a:p>
          <a:p>
            <a:pPr eaLnBrk="1" hangingPunct="1">
              <a:buFontTx/>
              <a:buNone/>
            </a:pPr>
            <a:r>
              <a:rPr lang="cs-CZ" altLang="cs-CZ" sz="2800" dirty="0" smtClean="0"/>
              <a:t>   při nejméně dvou návštěvách. </a:t>
            </a:r>
          </a:p>
          <a:p>
            <a:pPr eaLnBrk="1" hangingPunct="1">
              <a:buFontTx/>
              <a:buNone/>
            </a:pPr>
            <a:r>
              <a:rPr lang="cs-CZ" altLang="cs-CZ" sz="2800" dirty="0" smtClean="0"/>
              <a:t>   Hypertenze je ve většině případů chronickým onemocněním s nutností celoživotní léčby</a:t>
            </a:r>
          </a:p>
          <a:p>
            <a:pPr eaLnBrk="1" hangingPunct="1">
              <a:buFontTx/>
              <a:buNone/>
            </a:pPr>
            <a:r>
              <a:rPr lang="cs-CZ" altLang="cs-CZ" sz="2800" dirty="0" smtClean="0"/>
              <a:t>   Optimální  KT 120/80 </a:t>
            </a:r>
            <a:r>
              <a:rPr lang="cs-CZ" altLang="cs-CZ" sz="2800" dirty="0" err="1" smtClean="0"/>
              <a:t>mmHg</a:t>
            </a:r>
            <a:r>
              <a:rPr lang="cs-CZ" altLang="cs-CZ" sz="28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ltLang="cs-CZ" sz="4000" smtClean="0"/>
              <a:t>Cílové hodnoty krevních tuků a markery KV rizika</a:t>
            </a:r>
          </a:p>
        </p:txBody>
      </p:sp>
      <p:sp>
        <p:nvSpPr>
          <p:cNvPr id="29699" name="Rectangle 3"/>
          <p:cNvSpPr>
            <a:spLocks noGrp="1" noChangeArrowheads="1"/>
          </p:cNvSpPr>
          <p:nvPr>
            <p:ph type="body" idx="1"/>
          </p:nvPr>
        </p:nvSpPr>
        <p:spPr/>
        <p:txBody>
          <a:bodyPr/>
          <a:lstStyle/>
          <a:p>
            <a:pPr eaLnBrk="1" hangingPunct="1">
              <a:lnSpc>
                <a:spcPct val="90000"/>
              </a:lnSpc>
              <a:buFontTx/>
              <a:buNone/>
            </a:pPr>
            <a:r>
              <a:rPr lang="cs-CZ" altLang="cs-CZ" sz="2400" dirty="0" smtClean="0"/>
              <a:t>Celkový cholesterol v plazmě má být nižší než </a:t>
            </a:r>
            <a:r>
              <a:rPr lang="cs-CZ" altLang="cs-CZ" sz="2400" dirty="0" smtClean="0">
                <a:solidFill>
                  <a:srgbClr val="FF0000"/>
                </a:solidFill>
              </a:rPr>
              <a:t>5 </a:t>
            </a:r>
            <a:r>
              <a:rPr lang="cs-CZ" altLang="cs-CZ" sz="2400" dirty="0" err="1" smtClean="0">
                <a:solidFill>
                  <a:srgbClr val="FF0000"/>
                </a:solidFill>
              </a:rPr>
              <a:t>mmol</a:t>
            </a:r>
            <a:r>
              <a:rPr lang="cs-CZ" altLang="cs-CZ" sz="2400" dirty="0" smtClean="0">
                <a:solidFill>
                  <a:srgbClr val="FF0000"/>
                </a:solidFill>
              </a:rPr>
              <a:t>/l</a:t>
            </a:r>
            <a:r>
              <a:rPr lang="cs-CZ" altLang="cs-CZ" sz="2400" dirty="0" smtClean="0"/>
              <a:t> a hodnoty LDL-cholesterolu by neměly překročit </a:t>
            </a:r>
            <a:r>
              <a:rPr lang="cs-CZ" altLang="cs-CZ" sz="2400" dirty="0" smtClean="0">
                <a:solidFill>
                  <a:srgbClr val="FF0000"/>
                </a:solidFill>
              </a:rPr>
              <a:t>3 </a:t>
            </a:r>
            <a:r>
              <a:rPr lang="cs-CZ" altLang="cs-CZ" sz="2400" dirty="0" err="1" smtClean="0">
                <a:solidFill>
                  <a:srgbClr val="FF0000"/>
                </a:solidFill>
              </a:rPr>
              <a:t>mmol</a:t>
            </a:r>
            <a:r>
              <a:rPr lang="cs-CZ" altLang="cs-CZ" sz="2400" dirty="0" smtClean="0">
                <a:solidFill>
                  <a:srgbClr val="FF0000"/>
                </a:solidFill>
              </a:rPr>
              <a:t>/l. </a:t>
            </a:r>
          </a:p>
          <a:p>
            <a:pPr eaLnBrk="1" hangingPunct="1">
              <a:lnSpc>
                <a:spcPct val="90000"/>
              </a:lnSpc>
              <a:buFontTx/>
              <a:buNone/>
            </a:pPr>
            <a:r>
              <a:rPr lang="cs-CZ" altLang="cs-CZ" sz="2400" dirty="0" smtClean="0"/>
              <a:t> Pro HDL-cholesterol a </a:t>
            </a:r>
            <a:r>
              <a:rPr lang="cs-CZ" altLang="cs-CZ" sz="2400" dirty="0" err="1" smtClean="0"/>
              <a:t>triacylglyceroly</a:t>
            </a:r>
            <a:r>
              <a:rPr lang="cs-CZ" altLang="cs-CZ" sz="2400" dirty="0" smtClean="0"/>
              <a:t> nejsou definovány žádné cílové hodnoty, ale koncentrace HDL-cholesterolu a </a:t>
            </a:r>
            <a:r>
              <a:rPr lang="cs-CZ" altLang="cs-CZ" sz="2400" dirty="0" err="1" smtClean="0"/>
              <a:t>triacylglycerolů</a:t>
            </a:r>
            <a:r>
              <a:rPr lang="cs-CZ" altLang="cs-CZ" sz="2400" dirty="0" smtClean="0"/>
              <a:t> se používají jako </a:t>
            </a:r>
            <a:r>
              <a:rPr lang="cs-CZ" altLang="cs-CZ" sz="2400" dirty="0" err="1" smtClean="0"/>
              <a:t>markery</a:t>
            </a:r>
            <a:r>
              <a:rPr lang="cs-CZ" altLang="cs-CZ" sz="2400" dirty="0" smtClean="0"/>
              <a:t> zvýšeného rizika </a:t>
            </a:r>
          </a:p>
          <a:p>
            <a:pPr eaLnBrk="1" hangingPunct="1">
              <a:lnSpc>
                <a:spcPct val="90000"/>
              </a:lnSpc>
              <a:buFontTx/>
              <a:buNone/>
            </a:pPr>
            <a:r>
              <a:rPr lang="cs-CZ" altLang="cs-CZ" sz="2400" dirty="0" smtClean="0"/>
              <a:t> HDL-cholesterolu </a:t>
            </a:r>
            <a:r>
              <a:rPr lang="cs-CZ" altLang="cs-CZ" sz="2400" dirty="0" smtClean="0">
                <a:solidFill>
                  <a:srgbClr val="FF0000"/>
                </a:solidFill>
              </a:rPr>
              <a:t>&lt; 1,0 </a:t>
            </a:r>
            <a:r>
              <a:rPr lang="cs-CZ" altLang="cs-CZ" sz="2400" dirty="0" err="1" smtClean="0">
                <a:solidFill>
                  <a:srgbClr val="FF0000"/>
                </a:solidFill>
              </a:rPr>
              <a:t>mmol</a:t>
            </a:r>
            <a:r>
              <a:rPr lang="cs-CZ" altLang="cs-CZ" sz="2400" dirty="0" smtClean="0">
                <a:solidFill>
                  <a:srgbClr val="FF0000"/>
                </a:solidFill>
              </a:rPr>
              <a:t>/l u mužů a  &lt; 1,2 </a:t>
            </a:r>
            <a:r>
              <a:rPr lang="cs-CZ" altLang="cs-CZ" sz="2400" dirty="0" err="1" smtClean="0">
                <a:solidFill>
                  <a:srgbClr val="FF0000"/>
                </a:solidFill>
              </a:rPr>
              <a:t>mmol</a:t>
            </a:r>
            <a:r>
              <a:rPr lang="cs-CZ" altLang="cs-CZ" sz="2400" dirty="0" smtClean="0">
                <a:solidFill>
                  <a:srgbClr val="FF0000"/>
                </a:solidFill>
              </a:rPr>
              <a:t>/l </a:t>
            </a:r>
            <a:r>
              <a:rPr lang="cs-CZ" altLang="cs-CZ" sz="2400" dirty="0" smtClean="0"/>
              <a:t>u žen </a:t>
            </a:r>
          </a:p>
          <a:p>
            <a:pPr eaLnBrk="1" hangingPunct="1">
              <a:lnSpc>
                <a:spcPct val="90000"/>
              </a:lnSpc>
              <a:buFontTx/>
              <a:buNone/>
            </a:pPr>
            <a:r>
              <a:rPr lang="cs-CZ" altLang="cs-CZ" sz="2400" dirty="0" smtClean="0"/>
              <a:t> koncentrace </a:t>
            </a:r>
            <a:r>
              <a:rPr lang="cs-CZ" altLang="cs-CZ" sz="2400" dirty="0" err="1" smtClean="0"/>
              <a:t>triacylglycerolů</a:t>
            </a:r>
            <a:r>
              <a:rPr lang="cs-CZ" altLang="cs-CZ" sz="2400" dirty="0" smtClean="0"/>
              <a:t> nalačno </a:t>
            </a:r>
            <a:r>
              <a:rPr lang="cs-CZ" altLang="cs-CZ" sz="2400" dirty="0" smtClean="0">
                <a:solidFill>
                  <a:srgbClr val="FF0000"/>
                </a:solidFill>
              </a:rPr>
              <a:t>&gt; 1,7 </a:t>
            </a:r>
            <a:r>
              <a:rPr lang="cs-CZ" altLang="cs-CZ" sz="2400" dirty="0" err="1" smtClean="0">
                <a:solidFill>
                  <a:srgbClr val="FF0000"/>
                </a:solidFill>
              </a:rPr>
              <a:t>mmol</a:t>
            </a:r>
            <a:r>
              <a:rPr lang="cs-CZ" altLang="cs-CZ" sz="2400" dirty="0" smtClean="0">
                <a:solidFill>
                  <a:srgbClr val="FF0000"/>
                </a:solidFill>
              </a:rPr>
              <a:t>/l. </a:t>
            </a:r>
          </a:p>
          <a:p>
            <a:pPr eaLnBrk="1" hangingPunct="1">
              <a:lnSpc>
                <a:spcPct val="90000"/>
              </a:lnSpc>
              <a:buFontTx/>
              <a:buNone/>
            </a:pPr>
            <a:r>
              <a:rPr lang="cs-CZ" altLang="cs-CZ" sz="2400" dirty="0" smtClean="0"/>
              <a:t> </a:t>
            </a:r>
            <a:r>
              <a:rPr lang="cs-CZ" altLang="cs-CZ" sz="2400" dirty="0" err="1" smtClean="0"/>
              <a:t>hyperlipoproteinemie</a:t>
            </a:r>
            <a:r>
              <a:rPr lang="cs-CZ" altLang="cs-CZ" sz="2400" dirty="0" smtClean="0"/>
              <a:t>, </a:t>
            </a:r>
            <a:r>
              <a:rPr lang="cs-CZ" altLang="cs-CZ" sz="2400" dirty="0" err="1" smtClean="0"/>
              <a:t>dyslipoproteinemie,</a:t>
            </a:r>
            <a:r>
              <a:rPr lang="cs-CZ" altLang="cs-CZ" sz="2400" b="1" dirty="0" err="1" smtClean="0"/>
              <a:t>dyslipidemie</a:t>
            </a:r>
            <a:r>
              <a:rPr lang="cs-CZ" altLang="cs-CZ" sz="2400" dirty="0" smtClean="0"/>
              <a:t>-nerovnováha poměrů v celém spektru</a:t>
            </a:r>
          </a:p>
          <a:p>
            <a:pPr eaLnBrk="1" hangingPunct="1">
              <a:lnSpc>
                <a:spcPct val="90000"/>
              </a:lnSpc>
              <a:buFontTx/>
              <a:buNone/>
            </a:pPr>
            <a:r>
              <a:rPr lang="cs-CZ" altLang="cs-CZ" sz="2400" dirty="0" smtClean="0"/>
              <a:t> poměr celkový CH : </a:t>
            </a:r>
            <a:r>
              <a:rPr lang="cs-CZ" altLang="cs-CZ" sz="2400" dirty="0" smtClean="0">
                <a:solidFill>
                  <a:srgbClr val="FF0000"/>
                </a:solidFill>
              </a:rPr>
              <a:t>HDL-prediktor rizika a AIP-</a:t>
            </a:r>
            <a:r>
              <a:rPr lang="cs-CZ" altLang="cs-CZ" sz="2400" dirty="0" err="1" smtClean="0">
                <a:solidFill>
                  <a:srgbClr val="FF0000"/>
                </a:solidFill>
              </a:rPr>
              <a:t>aterogenní</a:t>
            </a:r>
            <a:r>
              <a:rPr lang="cs-CZ" altLang="cs-CZ" sz="2400" dirty="0" smtClean="0">
                <a:solidFill>
                  <a:srgbClr val="FF0000"/>
                </a:solidFill>
              </a:rPr>
              <a:t> index plazmy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solidFill>
                  <a:srgbClr val="FF0000"/>
                </a:solidFill>
              </a:rPr>
              <a:t>AIP-</a:t>
            </a:r>
            <a:r>
              <a:rPr lang="cs-CZ" altLang="cs-CZ" dirty="0" err="1">
                <a:solidFill>
                  <a:srgbClr val="FF0000"/>
                </a:solidFill>
              </a:rPr>
              <a:t>aterogenní</a:t>
            </a:r>
            <a:r>
              <a:rPr lang="cs-CZ" altLang="cs-CZ" dirty="0">
                <a:solidFill>
                  <a:srgbClr val="FF0000"/>
                </a:solidFill>
              </a:rPr>
              <a:t> index plazmy</a:t>
            </a:r>
            <a:br>
              <a:rPr lang="cs-CZ" altLang="cs-CZ" dirty="0">
                <a:solidFill>
                  <a:srgbClr val="FF0000"/>
                </a:solidFill>
              </a:rPr>
            </a:br>
            <a:endParaRPr lang="cs-CZ" dirty="0"/>
          </a:p>
        </p:txBody>
      </p:sp>
      <p:sp>
        <p:nvSpPr>
          <p:cNvPr id="3" name="Zástupný symbol pro obsah 2"/>
          <p:cNvSpPr>
            <a:spLocks noGrp="1"/>
          </p:cNvSpPr>
          <p:nvPr>
            <p:ph idx="1"/>
          </p:nvPr>
        </p:nvSpPr>
        <p:spPr>
          <a:xfrm>
            <a:off x="457200" y="1600201"/>
            <a:ext cx="8229600" cy="3773016"/>
          </a:xfrm>
        </p:spPr>
        <p:txBody>
          <a:bodyPr/>
          <a:lstStyle/>
          <a:p>
            <a:endParaRPr lang="cs-CZ" dirty="0"/>
          </a:p>
        </p:txBody>
      </p:sp>
      <p:sp>
        <p:nvSpPr>
          <p:cNvPr id="4" name="Obdélník 3"/>
          <p:cNvSpPr/>
          <p:nvPr/>
        </p:nvSpPr>
        <p:spPr>
          <a:xfrm>
            <a:off x="2286000" y="1600201"/>
            <a:ext cx="5238328" cy="3416320"/>
          </a:xfrm>
          <a:prstGeom prst="rect">
            <a:avLst/>
          </a:prstGeom>
        </p:spPr>
        <p:txBody>
          <a:bodyPr wrap="square">
            <a:spAutoFit/>
          </a:bodyPr>
          <a:lstStyle/>
          <a:p>
            <a:r>
              <a:rPr lang="cs-CZ" sz="2400" dirty="0"/>
              <a:t>Index, který pro sledování velikosti subpopulací jednotlivých lipoproteinů a tím pro sledování KV rizika vyhovuje nejlépe, je logaritmicky transformovaný molární poměr </a:t>
            </a:r>
            <a:r>
              <a:rPr lang="cs-CZ" sz="2400" dirty="0" err="1" smtClean="0"/>
              <a:t>triacylglycerolů</a:t>
            </a:r>
            <a:r>
              <a:rPr lang="cs-CZ" sz="2400" dirty="0" smtClean="0"/>
              <a:t> </a:t>
            </a:r>
            <a:r>
              <a:rPr lang="cs-CZ" sz="2400" dirty="0"/>
              <a:t>a HDL cholesterolu /Log(TG/HDL-C)/, tzv. </a:t>
            </a:r>
            <a:r>
              <a:rPr lang="cs-CZ" sz="2400" dirty="0" err="1"/>
              <a:t>aterogenní</a:t>
            </a:r>
            <a:r>
              <a:rPr lang="cs-CZ" sz="2400" dirty="0"/>
              <a:t> index plazmy – AIP</a:t>
            </a:r>
          </a:p>
        </p:txBody>
      </p:sp>
    </p:spTree>
    <p:extLst>
      <p:ext uri="{BB962C8B-B14F-4D97-AF65-F5344CB8AC3E}">
        <p14:creationId xmlns:p14="http://schemas.microsoft.com/office/powerpoint/2010/main" val="598571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5" name="Obrázek 4"/>
          <p:cNvPicPr>
            <a:picLocks noChangeAspect="1"/>
          </p:cNvPicPr>
          <p:nvPr/>
        </p:nvPicPr>
        <p:blipFill>
          <a:blip r:embed="rId2"/>
          <a:stretch>
            <a:fillRect/>
          </a:stretch>
        </p:blipFill>
        <p:spPr>
          <a:xfrm>
            <a:off x="1763688" y="1700808"/>
            <a:ext cx="5976664" cy="4104456"/>
          </a:xfrm>
          <a:prstGeom prst="rect">
            <a:avLst/>
          </a:prstGeom>
        </p:spPr>
      </p:pic>
    </p:spTree>
    <p:extLst>
      <p:ext uri="{BB962C8B-B14F-4D97-AF65-F5344CB8AC3E}">
        <p14:creationId xmlns:p14="http://schemas.microsoft.com/office/powerpoint/2010/main" val="101927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cs-CZ" altLang="cs-CZ" smtClean="0"/>
          </a:p>
        </p:txBody>
      </p:sp>
      <p:sp>
        <p:nvSpPr>
          <p:cNvPr id="5123" name="Rectangle 3"/>
          <p:cNvSpPr>
            <a:spLocks noGrp="1" noChangeArrowheads="1"/>
          </p:cNvSpPr>
          <p:nvPr>
            <p:ph type="body" idx="1"/>
          </p:nvPr>
        </p:nvSpPr>
        <p:spPr/>
        <p:txBody>
          <a:bodyPr/>
          <a:lstStyle/>
          <a:p>
            <a:pPr eaLnBrk="1" hangingPunct="1"/>
            <a:r>
              <a:rPr lang="cs-CZ" altLang="cs-CZ" sz="2800" dirty="0" smtClean="0"/>
              <a:t>Nemoci srdce a cév (kardiovaskulární onemocnění – KVO) jsou v ČR i v ostatních ekonomicky vyspělých zemích hlavní příčinou nemocnosti (morbidita) i úmrtnosti (mortalita). </a:t>
            </a:r>
          </a:p>
          <a:p>
            <a:pPr eaLnBrk="1" hangingPunct="1"/>
            <a:r>
              <a:rPr lang="cs-CZ" altLang="cs-CZ" sz="2400" dirty="0" smtClean="0"/>
              <a:t>Z velké části jsou ovlivněny nesprávnou výživou</a:t>
            </a:r>
          </a:p>
          <a:p>
            <a:pPr eaLnBrk="1" hangingPunct="1"/>
            <a:r>
              <a:rPr lang="cs-CZ" altLang="cs-CZ" sz="2400" dirty="0" smtClean="0"/>
              <a:t>KVO  z 50 % geneticky determinována,</a:t>
            </a:r>
          </a:p>
          <a:p>
            <a:pPr eaLnBrk="1" hangingPunct="1"/>
            <a:r>
              <a:rPr lang="cs-CZ" altLang="cs-CZ" sz="2400" dirty="0" smtClean="0"/>
              <a:t> podobně  v případě základních rizikových faktorů KVO - art. hypertenze, </a:t>
            </a:r>
            <a:r>
              <a:rPr lang="cs-CZ" altLang="cs-CZ" sz="2400" dirty="0" err="1" smtClean="0"/>
              <a:t>dyslipidemie</a:t>
            </a:r>
            <a:r>
              <a:rPr lang="cs-CZ" altLang="cs-CZ" sz="2400" dirty="0" smtClean="0"/>
              <a:t>, DM 2.typu, obezita…</a:t>
            </a:r>
          </a:p>
          <a:p>
            <a:pPr eaLnBrk="1" hangingPunct="1"/>
            <a:r>
              <a:rPr lang="cs-CZ" altLang="cs-CZ" sz="2400" dirty="0" smtClean="0"/>
              <a:t>U nás je ale jejich výskyt výrazně vyšší než ve většině západoevropských zemí, i když v posledním desetiletí je i v ČR patrný pokles.</a:t>
            </a:r>
          </a:p>
          <a:p>
            <a:pPr eaLnBrk="1" hangingPunct="1"/>
            <a:endParaRPr lang="cs-CZ" altLang="cs-CZ"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88913"/>
            <a:ext cx="9144000" cy="823912"/>
          </a:xfrm>
        </p:spPr>
        <p:txBody>
          <a:bodyPr/>
          <a:lstStyle/>
          <a:p>
            <a:r>
              <a:rPr lang="cs-CZ" altLang="cs-CZ" sz="2800" smtClean="0"/>
              <a:t>Vliv výživy na chronická onemocnění </a:t>
            </a:r>
            <a:endParaRPr lang="en-US" altLang="cs-CZ" sz="2800" smtClean="0"/>
          </a:p>
        </p:txBody>
      </p:sp>
      <p:grpSp>
        <p:nvGrpSpPr>
          <p:cNvPr id="16387" name="Group 4"/>
          <p:cNvGrpSpPr>
            <a:grpSpLocks/>
          </p:cNvGrpSpPr>
          <p:nvPr/>
        </p:nvGrpSpPr>
        <p:grpSpPr bwMode="auto">
          <a:xfrm>
            <a:off x="250825" y="1123950"/>
            <a:ext cx="11769725" cy="5734050"/>
            <a:chOff x="282575" y="1125538"/>
            <a:chExt cx="11769726" cy="5734466"/>
          </a:xfrm>
        </p:grpSpPr>
        <p:sp>
          <p:nvSpPr>
            <p:cNvPr id="16389" name="Text Box 2"/>
            <p:cNvSpPr txBox="1">
              <a:spLocks noChangeArrowheads="1"/>
            </p:cNvSpPr>
            <p:nvPr/>
          </p:nvSpPr>
          <p:spPr bwMode="auto">
            <a:xfrm>
              <a:off x="611188" y="1125538"/>
              <a:ext cx="7632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tabLst>
                  <a:tab pos="120650" algn="l"/>
                  <a:tab pos="349250" algn="l"/>
                  <a:tab pos="3886200" algn="l"/>
                  <a:tab pos="4114800" algn="l"/>
                  <a:tab pos="6521450" algn="l"/>
                </a:tabLst>
                <a:defRPr sz="2800">
                  <a:solidFill>
                    <a:srgbClr val="FF0000"/>
                  </a:solidFill>
                  <a:latin typeface="Arial" panose="020B0604020202020204" pitchFamily="34" charset="0"/>
                </a:defRPr>
              </a:lvl1pPr>
              <a:lvl2pPr marL="742950" indent="-285750">
                <a:tabLst>
                  <a:tab pos="120650" algn="l"/>
                  <a:tab pos="349250" algn="l"/>
                  <a:tab pos="3886200" algn="l"/>
                  <a:tab pos="4114800" algn="l"/>
                  <a:tab pos="6521450" algn="l"/>
                </a:tabLst>
                <a:defRPr sz="2800">
                  <a:solidFill>
                    <a:srgbClr val="FF0000"/>
                  </a:solidFill>
                  <a:latin typeface="Arial" panose="020B0604020202020204" pitchFamily="34" charset="0"/>
                </a:defRPr>
              </a:lvl2pPr>
              <a:lvl3pPr marL="1143000" indent="-228600">
                <a:tabLst>
                  <a:tab pos="120650" algn="l"/>
                  <a:tab pos="349250" algn="l"/>
                  <a:tab pos="3886200" algn="l"/>
                  <a:tab pos="4114800" algn="l"/>
                  <a:tab pos="6521450" algn="l"/>
                </a:tabLst>
                <a:defRPr sz="2800">
                  <a:solidFill>
                    <a:srgbClr val="FF0000"/>
                  </a:solidFill>
                  <a:latin typeface="Arial" panose="020B0604020202020204" pitchFamily="34" charset="0"/>
                </a:defRPr>
              </a:lvl3pPr>
              <a:lvl4pPr marL="1600200" indent="-228600">
                <a:tabLst>
                  <a:tab pos="120650" algn="l"/>
                  <a:tab pos="349250" algn="l"/>
                  <a:tab pos="3886200" algn="l"/>
                  <a:tab pos="4114800" algn="l"/>
                  <a:tab pos="6521450" algn="l"/>
                </a:tabLst>
                <a:defRPr sz="2800">
                  <a:solidFill>
                    <a:srgbClr val="FF0000"/>
                  </a:solidFill>
                  <a:latin typeface="Arial" panose="020B0604020202020204" pitchFamily="34" charset="0"/>
                </a:defRPr>
              </a:lvl4pPr>
              <a:lvl5pPr marL="2057400" indent="-228600">
                <a:tabLst>
                  <a:tab pos="120650" algn="l"/>
                  <a:tab pos="349250" algn="l"/>
                  <a:tab pos="3886200" algn="l"/>
                  <a:tab pos="4114800" algn="l"/>
                  <a:tab pos="6521450" algn="l"/>
                </a:tabLst>
                <a:defRPr sz="2800">
                  <a:solidFill>
                    <a:srgbClr val="FF0000"/>
                  </a:solidFill>
                  <a:latin typeface="Arial" panose="020B0604020202020204" pitchFamily="34" charset="0"/>
                </a:defRPr>
              </a:lvl5pPr>
              <a:lvl6pPr marL="25146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6pPr>
              <a:lvl7pPr marL="29718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7pPr>
              <a:lvl8pPr marL="34290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8pPr>
              <a:lvl9pPr marL="38862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9pPr>
            </a:lstStyle>
            <a:p>
              <a:pPr>
                <a:lnSpc>
                  <a:spcPct val="120000"/>
                </a:lnSpc>
              </a:pPr>
              <a:r>
                <a:rPr lang="cs-CZ" altLang="cs-CZ" b="1">
                  <a:solidFill>
                    <a:srgbClr val="2668AF"/>
                  </a:solidFill>
                </a:rPr>
                <a:t>tradiční pohled</a:t>
              </a:r>
            </a:p>
          </p:txBody>
        </p:sp>
        <p:sp>
          <p:nvSpPr>
            <p:cNvPr id="16390" name="Text Box 3"/>
            <p:cNvSpPr txBox="1">
              <a:spLocks noChangeArrowheads="1"/>
            </p:cNvSpPr>
            <p:nvPr/>
          </p:nvSpPr>
          <p:spPr bwMode="auto">
            <a:xfrm>
              <a:off x="685800" y="1773238"/>
              <a:ext cx="1905000" cy="1151706"/>
            </a:xfrm>
            <a:prstGeom prst="rect">
              <a:avLst/>
            </a:prstGeom>
            <a:solidFill>
              <a:srgbClr val="FFFFFF">
                <a:alpha val="0"/>
              </a:srgbClr>
            </a:solidFill>
            <a:ln w="38100">
              <a:solidFill>
                <a:schemeClr val="tx1"/>
              </a:solidFill>
              <a:miter lim="800000"/>
              <a:headEnd/>
              <a:tailEnd/>
            </a:ln>
          </p:spPr>
          <p:txBody>
            <a:bodyPr lIns="101882" tIns="61129" rIns="101882" bIns="50941"/>
            <a:lstStyle>
              <a:lvl1pPr defTabSz="1019175">
                <a:defRPr sz="2800">
                  <a:solidFill>
                    <a:srgbClr val="FF0000"/>
                  </a:solidFill>
                  <a:latin typeface="Arial" panose="020B0604020202020204" pitchFamily="34" charset="0"/>
                </a:defRPr>
              </a:lvl1pPr>
              <a:lvl2pPr marL="742950" indent="-285750" defTabSz="1019175">
                <a:defRPr sz="2800">
                  <a:solidFill>
                    <a:srgbClr val="FF0000"/>
                  </a:solidFill>
                  <a:latin typeface="Arial" panose="020B0604020202020204" pitchFamily="34" charset="0"/>
                </a:defRPr>
              </a:lvl2pPr>
              <a:lvl3pPr marL="1143000" indent="-228600" defTabSz="1019175">
                <a:defRPr sz="2800">
                  <a:solidFill>
                    <a:srgbClr val="FF0000"/>
                  </a:solidFill>
                  <a:latin typeface="Arial" panose="020B0604020202020204" pitchFamily="34" charset="0"/>
                </a:defRPr>
              </a:lvl3pPr>
              <a:lvl4pPr marL="1600200" indent="-228600" defTabSz="1019175">
                <a:defRPr sz="2800">
                  <a:solidFill>
                    <a:srgbClr val="FF0000"/>
                  </a:solidFill>
                  <a:latin typeface="Arial" panose="020B0604020202020204" pitchFamily="34" charset="0"/>
                </a:defRPr>
              </a:lvl4pPr>
              <a:lvl5pPr marL="2057400" indent="-228600" defTabSz="1019175">
                <a:defRPr sz="2800">
                  <a:solidFill>
                    <a:srgbClr val="FF0000"/>
                  </a:solidFill>
                  <a:latin typeface="Arial" panose="020B0604020202020204" pitchFamily="34" charset="0"/>
                </a:defRPr>
              </a:lvl5pPr>
              <a:lvl6pPr marL="2514600" indent="-228600" defTabSz="1019175" eaLnBrk="0" fontAlgn="base" hangingPunct="0">
                <a:spcBef>
                  <a:spcPct val="0"/>
                </a:spcBef>
                <a:spcAft>
                  <a:spcPct val="0"/>
                </a:spcAft>
                <a:defRPr sz="2800">
                  <a:solidFill>
                    <a:srgbClr val="FF0000"/>
                  </a:solidFill>
                  <a:latin typeface="Arial" panose="020B0604020202020204" pitchFamily="34" charset="0"/>
                </a:defRPr>
              </a:lvl6pPr>
              <a:lvl7pPr marL="2971800" indent="-228600" defTabSz="1019175" eaLnBrk="0" fontAlgn="base" hangingPunct="0">
                <a:spcBef>
                  <a:spcPct val="0"/>
                </a:spcBef>
                <a:spcAft>
                  <a:spcPct val="0"/>
                </a:spcAft>
                <a:defRPr sz="2800">
                  <a:solidFill>
                    <a:srgbClr val="FF0000"/>
                  </a:solidFill>
                  <a:latin typeface="Arial" panose="020B0604020202020204" pitchFamily="34" charset="0"/>
                </a:defRPr>
              </a:lvl7pPr>
              <a:lvl8pPr marL="3429000" indent="-228600" defTabSz="1019175" eaLnBrk="0" fontAlgn="base" hangingPunct="0">
                <a:spcBef>
                  <a:spcPct val="0"/>
                </a:spcBef>
                <a:spcAft>
                  <a:spcPct val="0"/>
                </a:spcAft>
                <a:defRPr sz="2800">
                  <a:solidFill>
                    <a:srgbClr val="FF0000"/>
                  </a:solidFill>
                  <a:latin typeface="Arial" panose="020B0604020202020204" pitchFamily="34" charset="0"/>
                </a:defRPr>
              </a:lvl8pPr>
              <a:lvl9pPr marL="3886200" indent="-228600" defTabSz="1019175" eaLnBrk="0" fontAlgn="base" hangingPunct="0">
                <a:spcBef>
                  <a:spcPct val="0"/>
                </a:spcBef>
                <a:spcAft>
                  <a:spcPct val="0"/>
                </a:spcAft>
                <a:defRPr sz="2800">
                  <a:solidFill>
                    <a:srgbClr val="FF0000"/>
                  </a:solidFill>
                  <a:latin typeface="Arial" panose="020B0604020202020204" pitchFamily="34" charset="0"/>
                </a:defRPr>
              </a:lvl9pPr>
            </a:lstStyle>
            <a:p>
              <a:pPr>
                <a:lnSpc>
                  <a:spcPct val="110000"/>
                </a:lnSpc>
              </a:pPr>
              <a:r>
                <a:rPr lang="cs-CZ" altLang="cs-CZ" sz="2000" dirty="0">
                  <a:solidFill>
                    <a:srgbClr val="002060"/>
                  </a:solidFill>
                  <a:latin typeface="Times New Roman" panose="02020603050405020304" pitchFamily="18" charset="0"/>
                </a:rPr>
                <a:t>celkový příjem tuků a nasycené </a:t>
              </a:r>
              <a:r>
                <a:rPr lang="cs-CZ" altLang="cs-CZ" sz="2000" dirty="0" smtClean="0">
                  <a:solidFill>
                    <a:srgbClr val="002060"/>
                  </a:solidFill>
                  <a:latin typeface="Times New Roman" panose="02020603050405020304" pitchFamily="18" charset="0"/>
                </a:rPr>
                <a:t>MK </a:t>
              </a:r>
              <a:endParaRPr lang="en-US" altLang="cs-CZ" sz="2000" dirty="0">
                <a:solidFill>
                  <a:srgbClr val="002060"/>
                </a:solidFill>
                <a:latin typeface="Times New Roman" panose="02020603050405020304" pitchFamily="18" charset="0"/>
              </a:endParaRPr>
            </a:p>
          </p:txBody>
        </p:sp>
        <p:sp>
          <p:nvSpPr>
            <p:cNvPr id="16391" name="Text Box 4"/>
            <p:cNvSpPr txBox="1">
              <a:spLocks noChangeArrowheads="1"/>
            </p:cNvSpPr>
            <p:nvPr/>
          </p:nvSpPr>
          <p:spPr bwMode="auto">
            <a:xfrm>
              <a:off x="3347864" y="1854200"/>
              <a:ext cx="2214736" cy="838200"/>
            </a:xfrm>
            <a:prstGeom prst="rect">
              <a:avLst/>
            </a:prstGeom>
            <a:solidFill>
              <a:srgbClr val="FFFFFF">
                <a:alpha val="0"/>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lIns="101882" tIns="61129" rIns="101882" bIns="50941"/>
            <a:lstStyle>
              <a:lvl1pPr defTabSz="1019175">
                <a:defRPr sz="2800">
                  <a:solidFill>
                    <a:srgbClr val="FF0000"/>
                  </a:solidFill>
                  <a:latin typeface="Arial" panose="020B0604020202020204" pitchFamily="34" charset="0"/>
                </a:defRPr>
              </a:lvl1pPr>
              <a:lvl2pPr marL="742950" indent="-285750" defTabSz="1019175">
                <a:defRPr sz="2800">
                  <a:solidFill>
                    <a:srgbClr val="FF0000"/>
                  </a:solidFill>
                  <a:latin typeface="Arial" panose="020B0604020202020204" pitchFamily="34" charset="0"/>
                </a:defRPr>
              </a:lvl2pPr>
              <a:lvl3pPr marL="1143000" indent="-228600" defTabSz="1019175">
                <a:defRPr sz="2800">
                  <a:solidFill>
                    <a:srgbClr val="FF0000"/>
                  </a:solidFill>
                  <a:latin typeface="Arial" panose="020B0604020202020204" pitchFamily="34" charset="0"/>
                </a:defRPr>
              </a:lvl3pPr>
              <a:lvl4pPr marL="1600200" indent="-228600" defTabSz="1019175">
                <a:defRPr sz="2800">
                  <a:solidFill>
                    <a:srgbClr val="FF0000"/>
                  </a:solidFill>
                  <a:latin typeface="Arial" panose="020B0604020202020204" pitchFamily="34" charset="0"/>
                </a:defRPr>
              </a:lvl4pPr>
              <a:lvl5pPr marL="2057400" indent="-228600" defTabSz="1019175">
                <a:defRPr sz="2800">
                  <a:solidFill>
                    <a:srgbClr val="FF0000"/>
                  </a:solidFill>
                  <a:latin typeface="Arial" panose="020B0604020202020204" pitchFamily="34" charset="0"/>
                </a:defRPr>
              </a:lvl5pPr>
              <a:lvl6pPr marL="2514600" indent="-228600" defTabSz="1019175" eaLnBrk="0" fontAlgn="base" hangingPunct="0">
                <a:spcBef>
                  <a:spcPct val="0"/>
                </a:spcBef>
                <a:spcAft>
                  <a:spcPct val="0"/>
                </a:spcAft>
                <a:defRPr sz="2800">
                  <a:solidFill>
                    <a:srgbClr val="FF0000"/>
                  </a:solidFill>
                  <a:latin typeface="Arial" panose="020B0604020202020204" pitchFamily="34" charset="0"/>
                </a:defRPr>
              </a:lvl6pPr>
              <a:lvl7pPr marL="2971800" indent="-228600" defTabSz="1019175" eaLnBrk="0" fontAlgn="base" hangingPunct="0">
                <a:spcBef>
                  <a:spcPct val="0"/>
                </a:spcBef>
                <a:spcAft>
                  <a:spcPct val="0"/>
                </a:spcAft>
                <a:defRPr sz="2800">
                  <a:solidFill>
                    <a:srgbClr val="FF0000"/>
                  </a:solidFill>
                  <a:latin typeface="Arial" panose="020B0604020202020204" pitchFamily="34" charset="0"/>
                </a:defRPr>
              </a:lvl7pPr>
              <a:lvl8pPr marL="3429000" indent="-228600" defTabSz="1019175" eaLnBrk="0" fontAlgn="base" hangingPunct="0">
                <a:spcBef>
                  <a:spcPct val="0"/>
                </a:spcBef>
                <a:spcAft>
                  <a:spcPct val="0"/>
                </a:spcAft>
                <a:defRPr sz="2800">
                  <a:solidFill>
                    <a:srgbClr val="FF0000"/>
                  </a:solidFill>
                  <a:latin typeface="Arial" panose="020B0604020202020204" pitchFamily="34" charset="0"/>
                </a:defRPr>
              </a:lvl8pPr>
              <a:lvl9pPr marL="3886200" indent="-228600" defTabSz="1019175" eaLnBrk="0" fontAlgn="base" hangingPunct="0">
                <a:spcBef>
                  <a:spcPct val="0"/>
                </a:spcBef>
                <a:spcAft>
                  <a:spcPct val="0"/>
                </a:spcAft>
                <a:defRPr sz="2800">
                  <a:solidFill>
                    <a:srgbClr val="FF0000"/>
                  </a:solidFill>
                  <a:latin typeface="Arial" panose="020B0604020202020204" pitchFamily="34" charset="0"/>
                </a:defRPr>
              </a:lvl9pPr>
            </a:lstStyle>
            <a:p>
              <a:pPr>
                <a:lnSpc>
                  <a:spcPct val="120000"/>
                </a:lnSpc>
                <a:spcBef>
                  <a:spcPts val="338"/>
                </a:spcBef>
                <a:spcAft>
                  <a:spcPts val="338"/>
                </a:spcAft>
              </a:pPr>
              <a:r>
                <a:rPr lang="cs-CZ" altLang="cs-CZ" sz="2000" noProof="1">
                  <a:solidFill>
                    <a:srgbClr val="002060"/>
                  </a:solidFill>
                  <a:latin typeface="Times New Roman" panose="02020603050405020304" pitchFamily="18" charset="0"/>
                </a:rPr>
                <a:t>hladina celkového a LDL cholesterolu</a:t>
              </a:r>
            </a:p>
          </p:txBody>
        </p:sp>
        <p:sp>
          <p:nvSpPr>
            <p:cNvPr id="16392" name="Line 5"/>
            <p:cNvSpPr>
              <a:spLocks noChangeShapeType="1"/>
            </p:cNvSpPr>
            <p:nvPr/>
          </p:nvSpPr>
          <p:spPr bwMode="auto">
            <a:xfrm flipV="1">
              <a:off x="5607050" y="2249488"/>
              <a:ext cx="593725" cy="1587"/>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6393" name="Text Box 6"/>
            <p:cNvSpPr txBox="1">
              <a:spLocks noChangeArrowheads="1"/>
            </p:cNvSpPr>
            <p:nvPr/>
          </p:nvSpPr>
          <p:spPr bwMode="auto">
            <a:xfrm>
              <a:off x="6400800" y="1816100"/>
              <a:ext cx="2141538" cy="876300"/>
            </a:xfrm>
            <a:prstGeom prst="rect">
              <a:avLst/>
            </a:prstGeom>
            <a:solidFill>
              <a:srgbClr val="FFFFFF">
                <a:alpha val="0"/>
              </a:srgbClr>
            </a:solidFill>
            <a:ln w="38100">
              <a:solidFill>
                <a:schemeClr val="tx1"/>
              </a:solidFill>
              <a:miter lim="800000"/>
              <a:headEnd/>
              <a:tailEnd/>
            </a:ln>
          </p:spPr>
          <p:txBody>
            <a:bodyPr lIns="101882" tIns="61129" rIns="101882" bIns="50941"/>
            <a:lstStyle>
              <a:lvl1pPr defTabSz="1019175">
                <a:defRPr sz="2800">
                  <a:solidFill>
                    <a:srgbClr val="FF0000"/>
                  </a:solidFill>
                  <a:latin typeface="Arial" panose="020B0604020202020204" pitchFamily="34" charset="0"/>
                </a:defRPr>
              </a:lvl1pPr>
              <a:lvl2pPr marL="742950" indent="-285750" defTabSz="1019175">
                <a:defRPr sz="2800">
                  <a:solidFill>
                    <a:srgbClr val="FF0000"/>
                  </a:solidFill>
                  <a:latin typeface="Arial" panose="020B0604020202020204" pitchFamily="34" charset="0"/>
                </a:defRPr>
              </a:lvl2pPr>
              <a:lvl3pPr marL="1143000" indent="-228600" defTabSz="1019175">
                <a:defRPr sz="2800">
                  <a:solidFill>
                    <a:srgbClr val="FF0000"/>
                  </a:solidFill>
                  <a:latin typeface="Arial" panose="020B0604020202020204" pitchFamily="34" charset="0"/>
                </a:defRPr>
              </a:lvl3pPr>
              <a:lvl4pPr marL="1600200" indent="-228600" defTabSz="1019175">
                <a:defRPr sz="2800">
                  <a:solidFill>
                    <a:srgbClr val="FF0000"/>
                  </a:solidFill>
                  <a:latin typeface="Arial" panose="020B0604020202020204" pitchFamily="34" charset="0"/>
                </a:defRPr>
              </a:lvl4pPr>
              <a:lvl5pPr marL="2057400" indent="-228600" defTabSz="1019175">
                <a:defRPr sz="2800">
                  <a:solidFill>
                    <a:srgbClr val="FF0000"/>
                  </a:solidFill>
                  <a:latin typeface="Arial" panose="020B0604020202020204" pitchFamily="34" charset="0"/>
                </a:defRPr>
              </a:lvl5pPr>
              <a:lvl6pPr marL="2514600" indent="-228600" defTabSz="1019175" eaLnBrk="0" fontAlgn="base" hangingPunct="0">
                <a:spcBef>
                  <a:spcPct val="0"/>
                </a:spcBef>
                <a:spcAft>
                  <a:spcPct val="0"/>
                </a:spcAft>
                <a:defRPr sz="2800">
                  <a:solidFill>
                    <a:srgbClr val="FF0000"/>
                  </a:solidFill>
                  <a:latin typeface="Arial" panose="020B0604020202020204" pitchFamily="34" charset="0"/>
                </a:defRPr>
              </a:lvl6pPr>
              <a:lvl7pPr marL="2971800" indent="-228600" defTabSz="1019175" eaLnBrk="0" fontAlgn="base" hangingPunct="0">
                <a:spcBef>
                  <a:spcPct val="0"/>
                </a:spcBef>
                <a:spcAft>
                  <a:spcPct val="0"/>
                </a:spcAft>
                <a:defRPr sz="2800">
                  <a:solidFill>
                    <a:srgbClr val="FF0000"/>
                  </a:solidFill>
                  <a:latin typeface="Arial" panose="020B0604020202020204" pitchFamily="34" charset="0"/>
                </a:defRPr>
              </a:lvl7pPr>
              <a:lvl8pPr marL="3429000" indent="-228600" defTabSz="1019175" eaLnBrk="0" fontAlgn="base" hangingPunct="0">
                <a:spcBef>
                  <a:spcPct val="0"/>
                </a:spcBef>
                <a:spcAft>
                  <a:spcPct val="0"/>
                </a:spcAft>
                <a:defRPr sz="2800">
                  <a:solidFill>
                    <a:srgbClr val="FF0000"/>
                  </a:solidFill>
                  <a:latin typeface="Arial" panose="020B0604020202020204" pitchFamily="34" charset="0"/>
                </a:defRPr>
              </a:lvl8pPr>
              <a:lvl9pPr marL="3886200" indent="-228600" defTabSz="1019175" eaLnBrk="0" fontAlgn="base" hangingPunct="0">
                <a:spcBef>
                  <a:spcPct val="0"/>
                </a:spcBef>
                <a:spcAft>
                  <a:spcPct val="0"/>
                </a:spcAft>
                <a:defRPr sz="2800">
                  <a:solidFill>
                    <a:srgbClr val="FF0000"/>
                  </a:solidFill>
                  <a:latin typeface="Arial" panose="020B0604020202020204" pitchFamily="34" charset="0"/>
                </a:defRPr>
              </a:lvl9pPr>
            </a:lstStyle>
            <a:p>
              <a:pPr>
                <a:lnSpc>
                  <a:spcPct val="110000"/>
                </a:lnSpc>
                <a:spcAft>
                  <a:spcPts val="200"/>
                </a:spcAft>
              </a:pPr>
              <a:r>
                <a:rPr lang="cs-CZ" altLang="cs-CZ" sz="2000">
                  <a:solidFill>
                    <a:srgbClr val="002060"/>
                  </a:solidFill>
                  <a:latin typeface="Times New Roman" panose="02020603050405020304" pitchFamily="18" charset="0"/>
                </a:rPr>
                <a:t>srdečně cévní onemocnění</a:t>
              </a:r>
              <a:endParaRPr lang="en-US" altLang="cs-CZ" sz="2000">
                <a:solidFill>
                  <a:srgbClr val="002060"/>
                </a:solidFill>
                <a:latin typeface="Times New Roman" panose="02020603050405020304" pitchFamily="18" charset="0"/>
              </a:endParaRPr>
            </a:p>
          </p:txBody>
        </p:sp>
        <p:sp>
          <p:nvSpPr>
            <p:cNvPr id="16394" name="Line 7"/>
            <p:cNvSpPr>
              <a:spLocks noChangeShapeType="1"/>
            </p:cNvSpPr>
            <p:nvPr/>
          </p:nvSpPr>
          <p:spPr bwMode="auto">
            <a:xfrm flipV="1">
              <a:off x="2759075" y="2235200"/>
              <a:ext cx="593725" cy="1588"/>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nvGrpSpPr>
            <p:cNvPr id="16395" name="Group 11"/>
            <p:cNvGrpSpPr>
              <a:grpSpLocks/>
            </p:cNvGrpSpPr>
            <p:nvPr/>
          </p:nvGrpSpPr>
          <p:grpSpPr bwMode="auto">
            <a:xfrm>
              <a:off x="282575" y="2792413"/>
              <a:ext cx="11769726" cy="3011488"/>
              <a:chOff x="178" y="1759"/>
              <a:chExt cx="7414" cy="1897"/>
            </a:xfrm>
          </p:grpSpPr>
          <p:sp>
            <p:nvSpPr>
              <p:cNvPr id="16397" name="Text Box 9"/>
              <p:cNvSpPr txBox="1">
                <a:spLocks noChangeArrowheads="1"/>
              </p:cNvSpPr>
              <p:nvPr/>
            </p:nvSpPr>
            <p:spPr bwMode="auto">
              <a:xfrm>
                <a:off x="6237" y="2024"/>
                <a:ext cx="1355"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0" tIns="0" rIns="0" bIns="0"/>
              <a:lstStyle>
                <a:lvl1pPr>
                  <a:defRPr sz="2800">
                    <a:solidFill>
                      <a:srgbClr val="FF0000"/>
                    </a:solidFill>
                    <a:latin typeface="Arial" panose="020B0604020202020204" pitchFamily="34" charset="0"/>
                  </a:defRPr>
                </a:lvl1pPr>
                <a:lvl2pPr marL="742950" indent="-285750">
                  <a:defRPr sz="2800">
                    <a:solidFill>
                      <a:srgbClr val="FF0000"/>
                    </a:solidFill>
                    <a:latin typeface="Arial" panose="020B0604020202020204" pitchFamily="34" charset="0"/>
                  </a:defRPr>
                </a:lvl2pPr>
                <a:lvl3pPr marL="1143000" indent="-228600">
                  <a:defRPr sz="2800">
                    <a:solidFill>
                      <a:srgbClr val="FF0000"/>
                    </a:solidFill>
                    <a:latin typeface="Arial" panose="020B0604020202020204" pitchFamily="34" charset="0"/>
                  </a:defRPr>
                </a:lvl3pPr>
                <a:lvl4pPr marL="1600200" indent="-228600">
                  <a:defRPr sz="2800">
                    <a:solidFill>
                      <a:srgbClr val="FF0000"/>
                    </a:solidFill>
                    <a:latin typeface="Arial" panose="020B0604020202020204" pitchFamily="34" charset="0"/>
                  </a:defRPr>
                </a:lvl4pPr>
                <a:lvl5pPr marL="2057400" indent="-228600">
                  <a:defRPr sz="2800">
                    <a:solidFill>
                      <a:srgbClr val="FF0000"/>
                    </a:solidFill>
                    <a:latin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Arial" panose="020B0604020202020204" pitchFamily="34" charset="0"/>
                  </a:defRPr>
                </a:lvl9pPr>
              </a:lstStyle>
              <a:p>
                <a:pPr>
                  <a:lnSpc>
                    <a:spcPct val="120000"/>
                  </a:lnSpc>
                  <a:spcAft>
                    <a:spcPts val="300"/>
                  </a:spcAft>
                </a:pPr>
                <a:endParaRPr lang="cs-CZ" altLang="cs-CZ" sz="1800">
                  <a:latin typeface="Times New Roman" panose="02020603050405020304" pitchFamily="18" charset="0"/>
                </a:endParaRPr>
              </a:p>
            </p:txBody>
          </p:sp>
          <p:sp>
            <p:nvSpPr>
              <p:cNvPr id="16398" name="Text Box 13"/>
              <p:cNvSpPr txBox="1">
                <a:spLocks noChangeArrowheads="1"/>
              </p:cNvSpPr>
              <p:nvPr/>
            </p:nvSpPr>
            <p:spPr bwMode="auto">
              <a:xfrm>
                <a:off x="178" y="2433"/>
                <a:ext cx="5319" cy="655"/>
              </a:xfrm>
              <a:prstGeom prst="rect">
                <a:avLst/>
              </a:prstGeom>
              <a:solidFill>
                <a:srgbClr val="FFFFFF">
                  <a:alpha val="0"/>
                </a:srgbClr>
              </a:solidFill>
              <a:ln w="25400">
                <a:solidFill>
                  <a:schemeClr val="tx1"/>
                </a:solidFill>
                <a:miter lim="800000"/>
                <a:headEnd/>
                <a:tailEnd/>
              </a:ln>
            </p:spPr>
            <p:txBody>
              <a:bodyPr tIns="54864"/>
              <a:lstStyle>
                <a:lvl1pPr>
                  <a:defRPr sz="2800">
                    <a:solidFill>
                      <a:srgbClr val="FF0000"/>
                    </a:solidFill>
                    <a:latin typeface="Arial" panose="020B0604020202020204" pitchFamily="34" charset="0"/>
                  </a:defRPr>
                </a:lvl1pPr>
                <a:lvl2pPr marL="742950" indent="-285750">
                  <a:defRPr sz="2800">
                    <a:solidFill>
                      <a:srgbClr val="FF0000"/>
                    </a:solidFill>
                    <a:latin typeface="Arial" panose="020B0604020202020204" pitchFamily="34" charset="0"/>
                  </a:defRPr>
                </a:lvl2pPr>
                <a:lvl3pPr marL="1143000" indent="-228600">
                  <a:defRPr sz="2800">
                    <a:solidFill>
                      <a:srgbClr val="FF0000"/>
                    </a:solidFill>
                    <a:latin typeface="Arial" panose="020B0604020202020204" pitchFamily="34" charset="0"/>
                  </a:defRPr>
                </a:lvl3pPr>
                <a:lvl4pPr marL="1600200" indent="-228600">
                  <a:defRPr sz="2800">
                    <a:solidFill>
                      <a:srgbClr val="FF0000"/>
                    </a:solidFill>
                    <a:latin typeface="Arial" panose="020B0604020202020204" pitchFamily="34" charset="0"/>
                  </a:defRPr>
                </a:lvl4pPr>
                <a:lvl5pPr marL="2057400" indent="-228600">
                  <a:defRPr sz="2800">
                    <a:solidFill>
                      <a:srgbClr val="FF0000"/>
                    </a:solidFill>
                    <a:latin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Arial" panose="020B0604020202020204" pitchFamily="34" charset="0"/>
                  </a:defRPr>
                </a:lvl9pPr>
              </a:lstStyle>
              <a:p>
                <a:pPr>
                  <a:lnSpc>
                    <a:spcPct val="120000"/>
                  </a:lnSpc>
                  <a:spcBef>
                    <a:spcPts val="300"/>
                  </a:spcBef>
                </a:pPr>
                <a:r>
                  <a:rPr lang="cs-CZ" altLang="ja-JP" sz="1800" dirty="0">
                    <a:solidFill>
                      <a:srgbClr val="002060"/>
                    </a:solidFill>
                    <a:latin typeface="Times New Roman" panose="02020603050405020304" pitchFamily="18" charset="0"/>
                    <a:ea typeface="MS Mincho" panose="02020609040205080304" pitchFamily="49" charset="-128"/>
                  </a:rPr>
                  <a:t>omega </a:t>
                </a:r>
                <a:r>
                  <a:rPr lang="en-US" altLang="ja-JP" sz="1800" dirty="0">
                    <a:solidFill>
                      <a:srgbClr val="002060"/>
                    </a:solidFill>
                    <a:latin typeface="Times New Roman" panose="02020603050405020304" pitchFamily="18" charset="0"/>
                    <a:ea typeface="MS Mincho" panose="02020609040205080304" pitchFamily="49" charset="-128"/>
                  </a:rPr>
                  <a:t>3 </a:t>
                </a:r>
                <a:r>
                  <a:rPr lang="cs-CZ" altLang="ja-JP" sz="1800" dirty="0">
                    <a:solidFill>
                      <a:srgbClr val="002060"/>
                    </a:solidFill>
                    <a:latin typeface="Times New Roman" panose="02020603050405020304" pitchFamily="18" charset="0"/>
                    <a:ea typeface="MS Mincho" panose="02020609040205080304" pitchFamily="49" charset="-128"/>
                  </a:rPr>
                  <a:t>MK, </a:t>
                </a:r>
                <a:r>
                  <a:rPr lang="cs-CZ" altLang="ja-JP" sz="1800" dirty="0" err="1">
                    <a:solidFill>
                      <a:srgbClr val="002060"/>
                    </a:solidFill>
                    <a:latin typeface="Times New Roman" panose="02020603050405020304" pitchFamily="18" charset="0"/>
                    <a:ea typeface="MS Mincho" panose="02020609040205080304" pitchFamily="49" charset="-128"/>
                  </a:rPr>
                  <a:t>transmastné</a:t>
                </a:r>
                <a:r>
                  <a:rPr lang="cs-CZ" altLang="ja-JP" sz="1800" dirty="0">
                    <a:solidFill>
                      <a:srgbClr val="002060"/>
                    </a:solidFill>
                    <a:latin typeface="Times New Roman" panose="02020603050405020304" pitchFamily="18" charset="0"/>
                    <a:ea typeface="MS Mincho" panose="02020609040205080304" pitchFamily="49" charset="-128"/>
                  </a:rPr>
                  <a:t> kyseliny, ostatní MK, různé typy sacharidů, ořechy, luštěniny, zelenina, ovoce, vitaminy, minerální a biologicky aktivní látky, zpracování potravin, příprava potravin</a:t>
                </a:r>
                <a:endParaRPr lang="en-US" altLang="cs-CZ" sz="1800" dirty="0">
                  <a:solidFill>
                    <a:srgbClr val="002060"/>
                  </a:solidFill>
                  <a:latin typeface="Times New Roman" panose="02020603050405020304" pitchFamily="18" charset="0"/>
                  <a:ea typeface="MS Mincho" panose="02020609040205080304" pitchFamily="49" charset="-128"/>
                </a:endParaRPr>
              </a:p>
            </p:txBody>
          </p:sp>
          <p:sp>
            <p:nvSpPr>
              <p:cNvPr id="16399" name="Text Box 14"/>
              <p:cNvSpPr txBox="1">
                <a:spLocks noChangeArrowheads="1"/>
              </p:cNvSpPr>
              <p:nvPr/>
            </p:nvSpPr>
            <p:spPr bwMode="auto">
              <a:xfrm>
                <a:off x="178" y="1759"/>
                <a:ext cx="344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tabLst>
                    <a:tab pos="120650" algn="l"/>
                    <a:tab pos="349250" algn="l"/>
                    <a:tab pos="3886200" algn="l"/>
                    <a:tab pos="4114800" algn="l"/>
                    <a:tab pos="6521450" algn="l"/>
                  </a:tabLst>
                  <a:defRPr sz="2800">
                    <a:solidFill>
                      <a:srgbClr val="FF0000"/>
                    </a:solidFill>
                    <a:latin typeface="Arial" panose="020B0604020202020204" pitchFamily="34" charset="0"/>
                  </a:defRPr>
                </a:lvl1pPr>
                <a:lvl2pPr marL="742950" indent="-285750">
                  <a:tabLst>
                    <a:tab pos="120650" algn="l"/>
                    <a:tab pos="349250" algn="l"/>
                    <a:tab pos="3886200" algn="l"/>
                    <a:tab pos="4114800" algn="l"/>
                    <a:tab pos="6521450" algn="l"/>
                  </a:tabLst>
                  <a:defRPr sz="2800">
                    <a:solidFill>
                      <a:srgbClr val="FF0000"/>
                    </a:solidFill>
                    <a:latin typeface="Arial" panose="020B0604020202020204" pitchFamily="34" charset="0"/>
                  </a:defRPr>
                </a:lvl2pPr>
                <a:lvl3pPr marL="1143000" indent="-228600">
                  <a:tabLst>
                    <a:tab pos="120650" algn="l"/>
                    <a:tab pos="349250" algn="l"/>
                    <a:tab pos="3886200" algn="l"/>
                    <a:tab pos="4114800" algn="l"/>
                    <a:tab pos="6521450" algn="l"/>
                  </a:tabLst>
                  <a:defRPr sz="2800">
                    <a:solidFill>
                      <a:srgbClr val="FF0000"/>
                    </a:solidFill>
                    <a:latin typeface="Arial" panose="020B0604020202020204" pitchFamily="34" charset="0"/>
                  </a:defRPr>
                </a:lvl3pPr>
                <a:lvl4pPr marL="1600200" indent="-228600">
                  <a:tabLst>
                    <a:tab pos="120650" algn="l"/>
                    <a:tab pos="349250" algn="l"/>
                    <a:tab pos="3886200" algn="l"/>
                    <a:tab pos="4114800" algn="l"/>
                    <a:tab pos="6521450" algn="l"/>
                  </a:tabLst>
                  <a:defRPr sz="2800">
                    <a:solidFill>
                      <a:srgbClr val="FF0000"/>
                    </a:solidFill>
                    <a:latin typeface="Arial" panose="020B0604020202020204" pitchFamily="34" charset="0"/>
                  </a:defRPr>
                </a:lvl4pPr>
                <a:lvl5pPr marL="2057400" indent="-228600">
                  <a:tabLst>
                    <a:tab pos="120650" algn="l"/>
                    <a:tab pos="349250" algn="l"/>
                    <a:tab pos="3886200" algn="l"/>
                    <a:tab pos="4114800" algn="l"/>
                    <a:tab pos="6521450" algn="l"/>
                  </a:tabLst>
                  <a:defRPr sz="2800">
                    <a:solidFill>
                      <a:srgbClr val="FF0000"/>
                    </a:solidFill>
                    <a:latin typeface="Arial" panose="020B0604020202020204" pitchFamily="34" charset="0"/>
                  </a:defRPr>
                </a:lvl5pPr>
                <a:lvl6pPr marL="25146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6pPr>
                <a:lvl7pPr marL="29718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7pPr>
                <a:lvl8pPr marL="34290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8pPr>
                <a:lvl9pPr marL="3886200" indent="-228600" eaLnBrk="0" fontAlgn="base" hangingPunct="0">
                  <a:spcBef>
                    <a:spcPct val="0"/>
                  </a:spcBef>
                  <a:spcAft>
                    <a:spcPct val="0"/>
                  </a:spcAft>
                  <a:tabLst>
                    <a:tab pos="120650" algn="l"/>
                    <a:tab pos="349250" algn="l"/>
                    <a:tab pos="3886200" algn="l"/>
                    <a:tab pos="4114800" algn="l"/>
                    <a:tab pos="6521450" algn="l"/>
                  </a:tabLst>
                  <a:defRPr sz="2800">
                    <a:solidFill>
                      <a:srgbClr val="FF0000"/>
                    </a:solidFill>
                    <a:latin typeface="Arial" panose="020B0604020202020204" pitchFamily="34" charset="0"/>
                  </a:defRPr>
                </a:lvl9pPr>
              </a:lstStyle>
              <a:p>
                <a:pPr>
                  <a:lnSpc>
                    <a:spcPct val="120000"/>
                  </a:lnSpc>
                </a:pPr>
                <a:endParaRPr lang="cs-CZ" altLang="cs-CZ" b="1" dirty="0" smtClean="0">
                  <a:solidFill>
                    <a:srgbClr val="2668AF"/>
                  </a:solidFill>
                </a:endParaRPr>
              </a:p>
              <a:p>
                <a:pPr>
                  <a:lnSpc>
                    <a:spcPct val="120000"/>
                  </a:lnSpc>
                </a:pPr>
                <a:r>
                  <a:rPr lang="cs-CZ" altLang="cs-CZ" b="1" dirty="0" smtClean="0">
                    <a:solidFill>
                      <a:srgbClr val="2668AF"/>
                    </a:solidFill>
                  </a:rPr>
                  <a:t>moderní</a:t>
                </a:r>
                <a:r>
                  <a:rPr lang="cs-CZ" altLang="cs-CZ" b="1" dirty="0">
                    <a:solidFill>
                      <a:srgbClr val="2668AF"/>
                    </a:solidFill>
                  </a:rPr>
                  <a:t>, komplexní přístup</a:t>
                </a:r>
              </a:p>
            </p:txBody>
          </p:sp>
        </p:grpSp>
        <p:sp>
          <p:nvSpPr>
            <p:cNvPr id="13" name="Text Box 15"/>
            <p:cNvSpPr txBox="1">
              <a:spLocks noChangeArrowheads="1"/>
            </p:cNvSpPr>
            <p:nvPr/>
          </p:nvSpPr>
          <p:spPr bwMode="auto">
            <a:xfrm>
              <a:off x="4191000" y="6521842"/>
              <a:ext cx="4953000" cy="338162"/>
            </a:xfrm>
            <a:prstGeom prst="rect">
              <a:avLst/>
            </a:prstGeom>
            <a:noFill/>
            <a:ln w="9525">
              <a:noFill/>
              <a:miter lim="800000"/>
              <a:headEnd/>
              <a:tailEnd/>
            </a:ln>
            <a:effectLst/>
          </p:spPr>
          <p:txBody>
            <a:bodyPr>
              <a:spAutoFit/>
            </a:bodyPr>
            <a:lstStyle/>
            <a:p>
              <a:pPr algn="r">
                <a:lnSpc>
                  <a:spcPct val="120000"/>
                </a:lnSpc>
                <a:defRPr/>
              </a:pPr>
              <a:endParaRPr lang="en-US" sz="1600" i="1" dirty="0">
                <a:latin typeface="+mn-lt"/>
              </a:endParaRPr>
            </a:p>
          </p:txBody>
        </p:sp>
      </p:grpSp>
      <p:sp>
        <p:nvSpPr>
          <p:cNvPr id="16388" name="Text Box 13"/>
          <p:cNvSpPr txBox="1">
            <a:spLocks noChangeArrowheads="1"/>
          </p:cNvSpPr>
          <p:nvPr/>
        </p:nvSpPr>
        <p:spPr bwMode="auto">
          <a:xfrm>
            <a:off x="250825" y="5157788"/>
            <a:ext cx="8443913" cy="1008062"/>
          </a:xfrm>
          <a:prstGeom prst="rect">
            <a:avLst/>
          </a:prstGeom>
          <a:solidFill>
            <a:srgbClr val="FFFFFF">
              <a:alpha val="0"/>
            </a:srgbClr>
          </a:solidFill>
          <a:ln w="25400">
            <a:solidFill>
              <a:schemeClr val="tx1"/>
            </a:solidFill>
            <a:miter lim="800000"/>
            <a:headEnd/>
            <a:tailEnd/>
          </a:ln>
        </p:spPr>
        <p:txBody>
          <a:bodyPr tIns="54864"/>
          <a:lstStyle>
            <a:lvl1pPr>
              <a:defRPr sz="2800">
                <a:solidFill>
                  <a:srgbClr val="FF0000"/>
                </a:solidFill>
                <a:latin typeface="Arial" panose="020B0604020202020204" pitchFamily="34" charset="0"/>
              </a:defRPr>
            </a:lvl1pPr>
            <a:lvl2pPr marL="742950" indent="-285750">
              <a:defRPr sz="2800">
                <a:solidFill>
                  <a:srgbClr val="FF0000"/>
                </a:solidFill>
                <a:latin typeface="Arial" panose="020B0604020202020204" pitchFamily="34" charset="0"/>
              </a:defRPr>
            </a:lvl2pPr>
            <a:lvl3pPr marL="1143000" indent="-228600">
              <a:defRPr sz="2800">
                <a:solidFill>
                  <a:srgbClr val="FF0000"/>
                </a:solidFill>
                <a:latin typeface="Arial" panose="020B0604020202020204" pitchFamily="34" charset="0"/>
              </a:defRPr>
            </a:lvl3pPr>
            <a:lvl4pPr marL="1600200" indent="-228600">
              <a:defRPr sz="2800">
                <a:solidFill>
                  <a:srgbClr val="FF0000"/>
                </a:solidFill>
                <a:latin typeface="Arial" panose="020B0604020202020204" pitchFamily="34" charset="0"/>
              </a:defRPr>
            </a:lvl4pPr>
            <a:lvl5pPr marL="2057400" indent="-228600">
              <a:defRPr sz="2800">
                <a:solidFill>
                  <a:srgbClr val="FF0000"/>
                </a:solidFill>
                <a:latin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Arial" panose="020B0604020202020204" pitchFamily="34" charset="0"/>
              </a:defRPr>
            </a:lvl9pPr>
          </a:lstStyle>
          <a:p>
            <a:pPr>
              <a:lnSpc>
                <a:spcPct val="120000"/>
              </a:lnSpc>
              <a:spcAft>
                <a:spcPts val="300"/>
              </a:spcAft>
            </a:pPr>
            <a:r>
              <a:rPr lang="cs-CZ" altLang="cs-CZ" sz="1800" noProof="1">
                <a:solidFill>
                  <a:srgbClr val="002060"/>
                </a:solidFill>
                <a:latin typeface="Times New Roman" panose="02020603050405020304" pitchFamily="18" charset="0"/>
                <a:ea typeface="MS Mincho" panose="02020609040205080304" pitchFamily="49" charset="-128"/>
              </a:rPr>
              <a:t>složení krevních lipidů (HDL-cholesterol, triacylglyceroly, apolipoprotein B, apolipoprotein A1, Lipoprotein a), arytmie, zánětlivé procesy, endoteliální funkce, citlivost na inzulin, tvorba krevních sraženin, pocit nasycenosti a tělesná hmotnost</a:t>
            </a:r>
            <a:endParaRPr lang="en-US" altLang="cs-CZ" sz="1800">
              <a:solidFill>
                <a:srgbClr val="002060"/>
              </a:solidFill>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4216888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23850" y="115888"/>
            <a:ext cx="8604250" cy="792162"/>
          </a:xfrm>
        </p:spPr>
        <p:txBody>
          <a:bodyPr/>
          <a:lstStyle/>
          <a:p>
            <a:r>
              <a:rPr lang="cs-CZ" altLang="cs-CZ" sz="3600" dirty="0" smtClean="0"/>
              <a:t>Klinické, observační studie, meta-analýzy</a:t>
            </a:r>
          </a:p>
        </p:txBody>
      </p:sp>
      <p:sp>
        <p:nvSpPr>
          <p:cNvPr id="23555" name="Content Placeholder 2"/>
          <p:cNvSpPr>
            <a:spLocks noGrp="1"/>
          </p:cNvSpPr>
          <p:nvPr>
            <p:ph idx="1"/>
          </p:nvPr>
        </p:nvSpPr>
        <p:spPr>
          <a:xfrm>
            <a:off x="233363" y="908050"/>
            <a:ext cx="8891587" cy="4114800"/>
          </a:xfrm>
        </p:spPr>
        <p:txBody>
          <a:bodyPr/>
          <a:lstStyle/>
          <a:p>
            <a:r>
              <a:rPr lang="cs-CZ" altLang="cs-CZ" dirty="0" smtClean="0"/>
              <a:t>léčiva</a:t>
            </a:r>
          </a:p>
          <a:p>
            <a:pPr lvl="1"/>
            <a:r>
              <a:rPr lang="cs-CZ" altLang="cs-CZ" sz="2000" dirty="0" smtClean="0"/>
              <a:t>aktivní látka versus placebo</a:t>
            </a:r>
          </a:p>
          <a:p>
            <a:pPr lvl="1"/>
            <a:r>
              <a:rPr lang="cs-CZ" altLang="cs-CZ" sz="2000" dirty="0" smtClean="0"/>
              <a:t>méně vedlejších vlivů</a:t>
            </a:r>
          </a:p>
          <a:p>
            <a:r>
              <a:rPr lang="cs-CZ" altLang="cs-CZ" sz="2400" b="1" dirty="0" smtClean="0"/>
              <a:t>potraviny</a:t>
            </a:r>
          </a:p>
          <a:p>
            <a:pPr lvl="1"/>
            <a:r>
              <a:rPr lang="cs-CZ" altLang="cs-CZ" sz="2000" dirty="0" smtClean="0"/>
              <a:t>soubor živin s pozitivními a negativními účinky konkrétní rizikový faktor v rámci jedné potraviny - nelze oddělit</a:t>
            </a:r>
          </a:p>
          <a:p>
            <a:pPr lvl="1"/>
            <a:r>
              <a:rPr lang="cs-CZ" altLang="cs-CZ" sz="2000" dirty="0" smtClean="0"/>
              <a:t>různé vlivy na různé rizikové faktory (např. LDL vs. HDL </a:t>
            </a:r>
            <a:r>
              <a:rPr lang="cs-CZ" altLang="cs-CZ" sz="2000" dirty="0" err="1" smtClean="0"/>
              <a:t>chol</a:t>
            </a:r>
            <a:r>
              <a:rPr lang="cs-CZ" altLang="cs-CZ" sz="2000" dirty="0" smtClean="0"/>
              <a:t>.)</a:t>
            </a:r>
          </a:p>
          <a:p>
            <a:pPr lvl="1"/>
            <a:r>
              <a:rPr lang="cs-CZ" altLang="cs-CZ" sz="2000" dirty="0" smtClean="0"/>
              <a:t>skladba stravy </a:t>
            </a:r>
          </a:p>
          <a:p>
            <a:pPr lvl="2"/>
            <a:r>
              <a:rPr lang="cs-CZ" altLang="cs-CZ" sz="2000" dirty="0" smtClean="0"/>
              <a:t>lze částečně vyřešit u experimentálních randomizovaných studií s jednotnou stravou</a:t>
            </a:r>
          </a:p>
          <a:p>
            <a:pPr lvl="2"/>
            <a:r>
              <a:rPr lang="cs-CZ" altLang="cs-CZ" sz="2000" dirty="0" smtClean="0"/>
              <a:t>méně u observačních studií</a:t>
            </a:r>
          </a:p>
          <a:p>
            <a:pPr lvl="2"/>
            <a:r>
              <a:rPr lang="cs-CZ" altLang="cs-CZ" sz="2000" dirty="0" smtClean="0"/>
              <a:t>Meta-analýzy – statistické zpracování dat</a:t>
            </a:r>
          </a:p>
          <a:p>
            <a:pPr lvl="3"/>
            <a:r>
              <a:rPr lang="cs-CZ" altLang="cs-CZ" dirty="0" smtClean="0"/>
              <a:t>zdrojová data, způsob zpracování, výběr studií</a:t>
            </a:r>
          </a:p>
          <a:p>
            <a:pPr marL="1371600" lvl="3" indent="0">
              <a:buNone/>
            </a:pPr>
            <a:r>
              <a:rPr lang="cs-CZ" altLang="cs-CZ" dirty="0" smtClean="0"/>
              <a:t> </a:t>
            </a:r>
          </a:p>
        </p:txBody>
      </p:sp>
    </p:spTree>
    <p:extLst>
      <p:ext uri="{BB962C8B-B14F-4D97-AF65-F5344CB8AC3E}">
        <p14:creationId xmlns:p14="http://schemas.microsoft.com/office/powerpoint/2010/main" val="1566479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1520" y="239335"/>
            <a:ext cx="9144000" cy="792163"/>
          </a:xfrm>
        </p:spPr>
        <p:txBody>
          <a:bodyPr/>
          <a:lstStyle/>
          <a:p>
            <a:r>
              <a:rPr lang="cs-CZ" altLang="cs-CZ" sz="3200" dirty="0" smtClean="0"/>
              <a:t>Meta-analýzy nesledovaly skladbu stravy</a:t>
            </a:r>
          </a:p>
        </p:txBody>
      </p:sp>
      <p:sp>
        <p:nvSpPr>
          <p:cNvPr id="25603" name="Content Placeholder 2"/>
          <p:cNvSpPr>
            <a:spLocks noGrp="1"/>
          </p:cNvSpPr>
          <p:nvPr>
            <p:ph idx="1"/>
          </p:nvPr>
        </p:nvSpPr>
        <p:spPr>
          <a:xfrm>
            <a:off x="358775" y="1052513"/>
            <a:ext cx="7558088" cy="4114800"/>
          </a:xfrm>
        </p:spPr>
        <p:txBody>
          <a:bodyPr/>
          <a:lstStyle/>
          <a:p>
            <a:r>
              <a:rPr lang="cs-CZ" altLang="cs-CZ" sz="2400" dirty="0" smtClean="0"/>
              <a:t>Důležitý celkový příjem tuků a jeho složení</a:t>
            </a:r>
          </a:p>
          <a:p>
            <a:r>
              <a:rPr lang="cs-CZ" altLang="cs-CZ" sz="2400" dirty="0" smtClean="0"/>
              <a:t>Vedle nasycených mastných kyselin konzumujeme různé množství</a:t>
            </a:r>
          </a:p>
          <a:p>
            <a:pPr lvl="1"/>
            <a:r>
              <a:rPr lang="cs-CZ" altLang="cs-CZ" sz="2400" dirty="0" smtClean="0"/>
              <a:t>polynenasycených mastných kyselin</a:t>
            </a:r>
          </a:p>
          <a:p>
            <a:pPr lvl="1"/>
            <a:r>
              <a:rPr lang="cs-CZ" altLang="cs-CZ" sz="2400" dirty="0" smtClean="0"/>
              <a:t>sacharidů</a:t>
            </a:r>
          </a:p>
          <a:p>
            <a:pPr lvl="1"/>
            <a:r>
              <a:rPr lang="cs-CZ" altLang="cs-CZ" sz="2400" dirty="0" smtClean="0"/>
              <a:t>přidaných cukrů</a:t>
            </a:r>
          </a:p>
          <a:p>
            <a:pPr lvl="1"/>
            <a:r>
              <a:rPr lang="cs-CZ" altLang="cs-CZ" sz="2400" dirty="0" smtClean="0"/>
              <a:t>komplexních sacharidů s vysokým podílem vlákniny</a:t>
            </a:r>
          </a:p>
          <a:p>
            <a:endParaRPr lang="cs-CZ" altLang="cs-CZ" dirty="0" smtClean="0"/>
          </a:p>
          <a:p>
            <a:r>
              <a:rPr lang="cs-CZ" altLang="cs-CZ" sz="2800" dirty="0" smtClean="0"/>
              <a:t>Některé potraviny obsahují složky mající synergický nebo antagonický vliv na některé rizikové faktory </a:t>
            </a:r>
          </a:p>
        </p:txBody>
      </p:sp>
    </p:spTree>
    <p:extLst>
      <p:ext uri="{BB962C8B-B14F-4D97-AF65-F5344CB8AC3E}">
        <p14:creationId xmlns:p14="http://schemas.microsoft.com/office/powerpoint/2010/main" val="868517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76263" y="260350"/>
            <a:ext cx="8229600" cy="792163"/>
          </a:xfrm>
        </p:spPr>
        <p:txBody>
          <a:bodyPr/>
          <a:lstStyle/>
          <a:p>
            <a:r>
              <a:rPr lang="cs-CZ" altLang="cs-CZ" smtClean="0"/>
              <a:t>Cílené záměny živin</a:t>
            </a:r>
          </a:p>
        </p:txBody>
      </p:sp>
      <p:sp>
        <p:nvSpPr>
          <p:cNvPr id="4" name="Rectangle 3"/>
          <p:cNvSpPr/>
          <p:nvPr/>
        </p:nvSpPr>
        <p:spPr>
          <a:xfrm>
            <a:off x="827088" y="1938338"/>
            <a:ext cx="273685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cs-CZ" sz="1600" b="1" dirty="0">
                <a:solidFill>
                  <a:schemeClr val="tx1"/>
                </a:solidFill>
              </a:rPr>
              <a:t>jednoduché cukry</a:t>
            </a:r>
          </a:p>
          <a:p>
            <a:pPr algn="ctr">
              <a:lnSpc>
                <a:spcPct val="120000"/>
              </a:lnSpc>
              <a:defRPr/>
            </a:pPr>
            <a:r>
              <a:rPr lang="cs-CZ" sz="1600" b="1" dirty="0">
                <a:solidFill>
                  <a:schemeClr val="tx1"/>
                </a:solidFill>
              </a:rPr>
              <a:t>vysoký glykemický index</a:t>
            </a:r>
          </a:p>
        </p:txBody>
      </p:sp>
      <p:sp>
        <p:nvSpPr>
          <p:cNvPr id="8" name="Rectangle 7"/>
          <p:cNvSpPr/>
          <p:nvPr/>
        </p:nvSpPr>
        <p:spPr>
          <a:xfrm>
            <a:off x="5148263" y="1916113"/>
            <a:ext cx="273685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cs-CZ" sz="1600" b="1" dirty="0">
                <a:solidFill>
                  <a:schemeClr val="tx1"/>
                </a:solidFill>
              </a:rPr>
              <a:t>komplexní sacharidy + vláknina</a:t>
            </a:r>
          </a:p>
          <a:p>
            <a:pPr algn="ctr">
              <a:lnSpc>
                <a:spcPct val="120000"/>
              </a:lnSpc>
              <a:defRPr/>
            </a:pPr>
            <a:r>
              <a:rPr lang="cs-CZ" sz="1600" b="1" dirty="0">
                <a:solidFill>
                  <a:schemeClr val="tx1"/>
                </a:solidFill>
              </a:rPr>
              <a:t>nízký glykemický index</a:t>
            </a:r>
          </a:p>
        </p:txBody>
      </p:sp>
      <p:sp>
        <p:nvSpPr>
          <p:cNvPr id="10" name="Rectangle 9"/>
          <p:cNvSpPr/>
          <p:nvPr/>
        </p:nvSpPr>
        <p:spPr>
          <a:xfrm>
            <a:off x="971550" y="4005263"/>
            <a:ext cx="2736850"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cs-CZ" sz="1600" b="1" dirty="0">
                <a:solidFill>
                  <a:schemeClr val="tx1"/>
                </a:solidFill>
              </a:rPr>
              <a:t>nasycené mastné kyseliny</a:t>
            </a:r>
          </a:p>
        </p:txBody>
      </p:sp>
      <p:sp>
        <p:nvSpPr>
          <p:cNvPr id="11" name="Rectangle 10"/>
          <p:cNvSpPr/>
          <p:nvPr/>
        </p:nvSpPr>
        <p:spPr>
          <a:xfrm>
            <a:off x="5038725" y="4186556"/>
            <a:ext cx="2735263" cy="914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cs-CZ" sz="1600" b="1" dirty="0">
                <a:solidFill>
                  <a:schemeClr val="tx1"/>
                </a:solidFill>
              </a:rPr>
              <a:t>nenasycené mastné kyseliny</a:t>
            </a:r>
          </a:p>
        </p:txBody>
      </p:sp>
      <p:cxnSp>
        <p:nvCxnSpPr>
          <p:cNvPr id="13" name="Straight Arrow Connector 12"/>
          <p:cNvCxnSpPr/>
          <p:nvPr/>
        </p:nvCxnSpPr>
        <p:spPr>
          <a:xfrm>
            <a:off x="3851275" y="2349500"/>
            <a:ext cx="11525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51275" y="4365625"/>
            <a:ext cx="11525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51275" y="2636838"/>
            <a:ext cx="1081088" cy="15128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851275" y="2708275"/>
            <a:ext cx="1081088" cy="13684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683" name="TextBox 11"/>
          <p:cNvSpPr txBox="1">
            <a:spLocks noChangeArrowheads="1"/>
          </p:cNvSpPr>
          <p:nvPr/>
        </p:nvSpPr>
        <p:spPr bwMode="auto">
          <a:xfrm>
            <a:off x="0" y="2852738"/>
            <a:ext cx="4067175"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r>
              <a:rPr lang="cs-CZ" altLang="cs-CZ" sz="1800" dirty="0">
                <a:solidFill>
                  <a:srgbClr val="002060"/>
                </a:solidFill>
                <a:cs typeface="Arial" panose="020B0604020202020204" pitchFamily="34" charset="0"/>
              </a:rPr>
              <a:t>zvýšení hladiny </a:t>
            </a:r>
            <a:r>
              <a:rPr lang="cs-CZ" altLang="cs-CZ" sz="1800" dirty="0" err="1" smtClean="0">
                <a:solidFill>
                  <a:srgbClr val="002060"/>
                </a:solidFill>
                <a:cs typeface="Arial" panose="020B0604020202020204" pitchFamily="34" charset="0"/>
              </a:rPr>
              <a:t>triacylglycerolů</a:t>
            </a:r>
            <a:r>
              <a:rPr lang="cs-CZ" altLang="cs-CZ" sz="1800" dirty="0">
                <a:solidFill>
                  <a:srgbClr val="002060"/>
                </a:solidFill>
                <a:cs typeface="Arial" panose="020B0604020202020204" pitchFamily="34" charset="0"/>
              </a:rPr>
              <a:t>, snížení hladiny HDL-cholesterolu</a:t>
            </a:r>
          </a:p>
          <a:p>
            <a:pPr>
              <a:lnSpc>
                <a:spcPct val="120000"/>
              </a:lnSpc>
              <a:spcBef>
                <a:spcPct val="0"/>
              </a:spcBef>
              <a:buClrTx/>
              <a:buSzTx/>
              <a:buFontTx/>
              <a:buNone/>
            </a:pPr>
            <a:r>
              <a:rPr lang="cs-CZ" altLang="cs-CZ" sz="1800" dirty="0">
                <a:solidFill>
                  <a:srgbClr val="002060"/>
                </a:solidFill>
                <a:cs typeface="Arial" panose="020B0604020202020204" pitchFamily="34" charset="0"/>
              </a:rPr>
              <a:t>zvýšení poměru </a:t>
            </a:r>
            <a:r>
              <a:rPr lang="cs-CZ" altLang="cs-CZ" sz="1800" dirty="0" err="1">
                <a:solidFill>
                  <a:srgbClr val="002060"/>
                </a:solidFill>
                <a:cs typeface="Arial" panose="020B0604020202020204" pitchFamily="34" charset="0"/>
              </a:rPr>
              <a:t>denzních</a:t>
            </a:r>
            <a:r>
              <a:rPr lang="cs-CZ" altLang="cs-CZ" sz="1800" dirty="0">
                <a:solidFill>
                  <a:srgbClr val="002060"/>
                </a:solidFill>
                <a:cs typeface="Arial" panose="020B0604020202020204" pitchFamily="34" charset="0"/>
              </a:rPr>
              <a:t> LDL-částic</a:t>
            </a:r>
          </a:p>
        </p:txBody>
      </p:sp>
      <p:sp>
        <p:nvSpPr>
          <p:cNvPr id="28684" name="Rectangle 16"/>
          <p:cNvSpPr>
            <a:spLocks noChangeArrowheads="1"/>
          </p:cNvSpPr>
          <p:nvPr/>
        </p:nvSpPr>
        <p:spPr bwMode="auto">
          <a:xfrm>
            <a:off x="358775" y="5084763"/>
            <a:ext cx="41417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r>
              <a:rPr lang="cs-CZ" altLang="cs-CZ" sz="1800">
                <a:solidFill>
                  <a:srgbClr val="002060"/>
                </a:solidFill>
                <a:cs typeface="Arial" panose="020B0604020202020204" pitchFamily="34" charset="0"/>
              </a:rPr>
              <a:t>snížení počtu LDL-receptorů, zvýšení hladiny LDL-cholesterolu</a:t>
            </a:r>
          </a:p>
        </p:txBody>
      </p:sp>
      <p:sp>
        <p:nvSpPr>
          <p:cNvPr id="28685" name="Rectangle 17"/>
          <p:cNvSpPr>
            <a:spLocks noChangeArrowheads="1"/>
          </p:cNvSpPr>
          <p:nvPr/>
        </p:nvSpPr>
        <p:spPr bwMode="auto">
          <a:xfrm>
            <a:off x="4787900" y="5013325"/>
            <a:ext cx="43561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r>
              <a:rPr lang="cs-CZ" altLang="cs-CZ" sz="1800">
                <a:solidFill>
                  <a:srgbClr val="002060"/>
                </a:solidFill>
                <a:cs typeface="Arial" panose="020B0604020202020204" pitchFamily="34" charset="0"/>
              </a:rPr>
              <a:t>zvýšení počtu LDL-receptorů, snížení hladiny LDL-cholesterolu</a:t>
            </a:r>
          </a:p>
        </p:txBody>
      </p:sp>
      <p:sp>
        <p:nvSpPr>
          <p:cNvPr id="28686" name="Rectangle 19"/>
          <p:cNvSpPr>
            <a:spLocks noChangeArrowheads="1"/>
          </p:cNvSpPr>
          <p:nvPr/>
        </p:nvSpPr>
        <p:spPr bwMode="auto">
          <a:xfrm>
            <a:off x="5184775" y="2816225"/>
            <a:ext cx="32400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1pPr>
            <a:lvl2pPr marL="742950" indent="-285750">
              <a:spcBef>
                <a:spcPct val="20000"/>
              </a:spcBef>
              <a:buClr>
                <a:srgbClr val="FF6600"/>
              </a:buClr>
              <a:buSzPct val="75000"/>
              <a:buFont typeface="Wingdings" panose="05000000000000000000" pitchFamily="2" charset="2"/>
              <a:buChar char="l"/>
              <a:defRPr sz="2200">
                <a:solidFill>
                  <a:srgbClr val="003399"/>
                </a:solidFill>
                <a:latin typeface="Arial" panose="020B0604020202020204" pitchFamily="34" charset="0"/>
              </a:defRPr>
            </a:lvl2pPr>
            <a:lvl3pPr marL="1143000" indent="-228600">
              <a:spcBef>
                <a:spcPct val="20000"/>
              </a:spcBef>
              <a:buClr>
                <a:schemeClr val="tx1"/>
              </a:buClr>
              <a:buSzPct val="75000"/>
              <a:buChar char="–"/>
              <a:defRPr sz="2200">
                <a:solidFill>
                  <a:srgbClr val="003399"/>
                </a:solidFill>
                <a:latin typeface="Arial" panose="020B0604020202020204" pitchFamily="34" charset="0"/>
              </a:defRPr>
            </a:lvl3pPr>
            <a:lvl4pPr marL="1600200" indent="-228600">
              <a:spcBef>
                <a:spcPct val="20000"/>
              </a:spcBef>
              <a:buClr>
                <a:srgbClr val="FB7707"/>
              </a:buClr>
              <a:buSzPct val="75000"/>
              <a:defRPr sz="2200">
                <a:solidFill>
                  <a:srgbClr val="003399"/>
                </a:solidFill>
                <a:latin typeface="Arial" panose="020B0604020202020204" pitchFamily="34" charset="0"/>
              </a:defRPr>
            </a:lvl4pPr>
            <a:lvl5pPr marL="2057400" indent="-228600">
              <a:spcBef>
                <a:spcPct val="20000"/>
              </a:spcBef>
              <a:buClr>
                <a:srgbClr val="FB7707"/>
              </a:buClr>
              <a:buSzPct val="75000"/>
              <a:defRPr sz="2200">
                <a:solidFill>
                  <a:srgbClr val="003399"/>
                </a:solidFill>
                <a:latin typeface="Arial" panose="020B0604020202020204" pitchFamily="34" charset="0"/>
              </a:defRPr>
            </a:lvl5pPr>
            <a:lvl6pPr marL="25146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6pPr>
            <a:lvl7pPr marL="29718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7pPr>
            <a:lvl8pPr marL="34290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8pPr>
            <a:lvl9pPr marL="3886200" indent="-228600" eaLnBrk="0" fontAlgn="base" hangingPunct="0">
              <a:spcBef>
                <a:spcPct val="20000"/>
              </a:spcBef>
              <a:spcAft>
                <a:spcPct val="0"/>
              </a:spcAft>
              <a:buClr>
                <a:srgbClr val="FB7707"/>
              </a:buClr>
              <a:buSzPct val="75000"/>
              <a:defRPr sz="2200">
                <a:solidFill>
                  <a:srgbClr val="003399"/>
                </a:solidFill>
                <a:latin typeface="Arial" panose="020B0604020202020204" pitchFamily="34" charset="0"/>
              </a:defRPr>
            </a:lvl9pPr>
          </a:lstStyle>
          <a:p>
            <a:pPr>
              <a:lnSpc>
                <a:spcPct val="120000"/>
              </a:lnSpc>
              <a:spcBef>
                <a:spcPct val="0"/>
              </a:spcBef>
              <a:buClrTx/>
              <a:buSzTx/>
              <a:buFontTx/>
              <a:buNone/>
            </a:pPr>
            <a:r>
              <a:rPr lang="cs-CZ" altLang="cs-CZ" sz="1800">
                <a:solidFill>
                  <a:srgbClr val="002060"/>
                </a:solidFill>
                <a:cs typeface="Arial" panose="020B0604020202020204" pitchFamily="34" charset="0"/>
              </a:rPr>
              <a:t>snížení vstřebávání žlučových kyselin, snížení hladiny</a:t>
            </a:r>
          </a:p>
          <a:p>
            <a:pPr>
              <a:lnSpc>
                <a:spcPct val="120000"/>
              </a:lnSpc>
              <a:spcBef>
                <a:spcPct val="0"/>
              </a:spcBef>
              <a:buClrTx/>
              <a:buSzTx/>
              <a:buFontTx/>
              <a:buNone/>
            </a:pPr>
            <a:r>
              <a:rPr lang="cs-CZ" altLang="cs-CZ" sz="1800">
                <a:solidFill>
                  <a:srgbClr val="002060"/>
                </a:solidFill>
                <a:cs typeface="Arial" panose="020B0604020202020204" pitchFamily="34" charset="0"/>
              </a:rPr>
              <a:t>LDL-cholesterolu</a:t>
            </a:r>
          </a:p>
        </p:txBody>
      </p:sp>
    </p:spTree>
    <p:extLst>
      <p:ext uri="{BB962C8B-B14F-4D97-AF65-F5344CB8AC3E}">
        <p14:creationId xmlns:p14="http://schemas.microsoft.com/office/powerpoint/2010/main" val="4049927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763" y="14288"/>
            <a:ext cx="9144000" cy="792162"/>
          </a:xfrm>
        </p:spPr>
        <p:txBody>
          <a:bodyPr/>
          <a:lstStyle/>
          <a:p>
            <a:r>
              <a:rPr lang="cs-CZ" altLang="cs-CZ" sz="2800" dirty="0" smtClean="0"/>
              <a:t>Změny stravovacích návyků snížily mortalitu v ČR</a:t>
            </a:r>
          </a:p>
        </p:txBody>
      </p:sp>
      <p:pic>
        <p:nvPicPr>
          <p:cNvPr id="3789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578225"/>
            <a:ext cx="385762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1906" y="827153"/>
            <a:ext cx="658971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1"/>
          <p:cNvSpPr txBox="1">
            <a:spLocks noChangeArrowheads="1"/>
          </p:cNvSpPr>
          <p:nvPr/>
        </p:nvSpPr>
        <p:spPr bwMode="auto">
          <a:xfrm>
            <a:off x="4716463" y="6200775"/>
            <a:ext cx="2774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rgbClr val="FF0000"/>
                </a:solidFill>
                <a:latin typeface="Arial" panose="020B0604020202020204" pitchFamily="34" charset="0"/>
              </a:defRPr>
            </a:lvl1pPr>
            <a:lvl2pPr marL="742950" indent="-285750">
              <a:defRPr sz="2800">
                <a:solidFill>
                  <a:srgbClr val="FF0000"/>
                </a:solidFill>
                <a:latin typeface="Arial" panose="020B0604020202020204" pitchFamily="34" charset="0"/>
              </a:defRPr>
            </a:lvl2pPr>
            <a:lvl3pPr marL="1143000" indent="-228600">
              <a:defRPr sz="2800">
                <a:solidFill>
                  <a:srgbClr val="FF0000"/>
                </a:solidFill>
                <a:latin typeface="Arial" panose="020B0604020202020204" pitchFamily="34" charset="0"/>
              </a:defRPr>
            </a:lvl3pPr>
            <a:lvl4pPr marL="1600200" indent="-228600">
              <a:defRPr sz="2800">
                <a:solidFill>
                  <a:srgbClr val="FF0000"/>
                </a:solidFill>
                <a:latin typeface="Arial" panose="020B0604020202020204" pitchFamily="34" charset="0"/>
              </a:defRPr>
            </a:lvl4pPr>
            <a:lvl5pPr marL="2057400" indent="-228600">
              <a:defRPr sz="2800">
                <a:solidFill>
                  <a:srgbClr val="FF0000"/>
                </a:solidFill>
                <a:latin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Arial" panose="020B0604020202020204" pitchFamily="34" charset="0"/>
              </a:defRPr>
            </a:lvl9pPr>
          </a:lstStyle>
          <a:p>
            <a:r>
              <a:rPr lang="cs-CZ" altLang="cs-CZ" sz="1200" dirty="0"/>
              <a:t>Vnitřní lékařství 2015: 61(9) 815-820</a:t>
            </a:r>
            <a:r>
              <a:rPr lang="cs-CZ" altLang="cs-CZ" dirty="0"/>
              <a:t> </a:t>
            </a:r>
          </a:p>
        </p:txBody>
      </p:sp>
    </p:spTree>
    <p:extLst>
      <p:ext uri="{BB962C8B-B14F-4D97-AF65-F5344CB8AC3E}">
        <p14:creationId xmlns:p14="http://schemas.microsoft.com/office/powerpoint/2010/main" val="1513879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cs-CZ" smtClean="0"/>
              <a:t>Celkový příjem energie</a:t>
            </a:r>
          </a:p>
        </p:txBody>
      </p:sp>
      <p:sp>
        <p:nvSpPr>
          <p:cNvPr id="31747" name="Rectangle 3"/>
          <p:cNvSpPr>
            <a:spLocks noGrp="1" noChangeArrowheads="1"/>
          </p:cNvSpPr>
          <p:nvPr>
            <p:ph type="body" idx="1"/>
          </p:nvPr>
        </p:nvSpPr>
        <p:spPr>
          <a:xfrm>
            <a:off x="457200" y="1268413"/>
            <a:ext cx="8229600" cy="5256212"/>
          </a:xfrm>
        </p:spPr>
        <p:txBody>
          <a:bodyPr/>
          <a:lstStyle/>
          <a:p>
            <a:pPr eaLnBrk="1" hangingPunct="1">
              <a:lnSpc>
                <a:spcPct val="80000"/>
              </a:lnSpc>
              <a:buFontTx/>
              <a:buNone/>
            </a:pPr>
            <a:r>
              <a:rPr lang="cs-CZ" altLang="cs-CZ" sz="1600" b="1" dirty="0" smtClean="0"/>
              <a:t>Obezita  –  nadbytečný přísun energetických substrátů v potravě i komplexní metabolická  porucha</a:t>
            </a:r>
          </a:p>
          <a:p>
            <a:pPr eaLnBrk="1" hangingPunct="1">
              <a:lnSpc>
                <a:spcPct val="80000"/>
              </a:lnSpc>
              <a:buFontTx/>
              <a:buNone/>
            </a:pPr>
            <a:r>
              <a:rPr lang="cs-CZ" altLang="cs-CZ" sz="1600" b="1" dirty="0" smtClean="0"/>
              <a:t>–  urychlení </a:t>
            </a:r>
            <a:r>
              <a:rPr lang="cs-CZ" altLang="cs-CZ" sz="1600" b="1" dirty="0" err="1" smtClean="0"/>
              <a:t>aterogeneze</a:t>
            </a:r>
            <a:r>
              <a:rPr lang="cs-CZ" altLang="cs-CZ" sz="1600" b="1" dirty="0" smtClean="0"/>
              <a:t> – vyšší příjem tuků </a:t>
            </a:r>
          </a:p>
          <a:p>
            <a:pPr eaLnBrk="1" hangingPunct="1">
              <a:lnSpc>
                <a:spcPct val="80000"/>
              </a:lnSpc>
              <a:buFontTx/>
              <a:buNone/>
            </a:pPr>
            <a:r>
              <a:rPr lang="cs-CZ" altLang="cs-CZ" sz="1600" b="1" dirty="0" smtClean="0"/>
              <a:t>–  metabolický syndrom ( sdružení s řadou rizikových faktorů – DM, arteriální </a:t>
            </a:r>
          </a:p>
          <a:p>
            <a:pPr eaLnBrk="1" hangingPunct="1">
              <a:lnSpc>
                <a:spcPct val="80000"/>
              </a:lnSpc>
              <a:buFontTx/>
              <a:buNone/>
            </a:pPr>
            <a:r>
              <a:rPr lang="cs-CZ" altLang="cs-CZ" sz="1600" b="1" dirty="0" smtClean="0"/>
              <a:t>    hypertenze, </a:t>
            </a:r>
            <a:r>
              <a:rPr lang="cs-CZ" altLang="cs-CZ" sz="1600" b="1" dirty="0" err="1" smtClean="0"/>
              <a:t>hyperlipidemie</a:t>
            </a:r>
            <a:r>
              <a:rPr lang="cs-CZ" altLang="cs-CZ" sz="1600" b="1" dirty="0" smtClean="0"/>
              <a:t> – </a:t>
            </a:r>
            <a:r>
              <a:rPr lang="cs-CZ" altLang="cs-CZ" sz="1600" b="1" dirty="0" err="1" smtClean="0"/>
              <a:t>aterogenní</a:t>
            </a:r>
            <a:r>
              <a:rPr lang="cs-CZ" altLang="cs-CZ" sz="1600" b="1" dirty="0" smtClean="0"/>
              <a:t> potenciál)</a:t>
            </a:r>
          </a:p>
          <a:p>
            <a:pPr eaLnBrk="1" hangingPunct="1">
              <a:lnSpc>
                <a:spcPct val="80000"/>
              </a:lnSpc>
              <a:buFontTx/>
              <a:buNone/>
            </a:pPr>
            <a:r>
              <a:rPr lang="cs-CZ" altLang="cs-CZ" sz="1600" b="1" dirty="0" smtClean="0"/>
              <a:t>ideální tělesná hmotnost – prevence nadváhy nebo snížení přítomné nadváhy </a:t>
            </a:r>
          </a:p>
          <a:p>
            <a:pPr eaLnBrk="1" hangingPunct="1">
              <a:lnSpc>
                <a:spcPct val="80000"/>
              </a:lnSpc>
              <a:buFontTx/>
              <a:buNone/>
            </a:pPr>
            <a:r>
              <a:rPr lang="cs-CZ" altLang="cs-CZ" sz="1600" b="1" dirty="0" smtClean="0"/>
              <a:t>u nemocných s KVO i jedinců s vysokým rizikem</a:t>
            </a:r>
          </a:p>
          <a:p>
            <a:pPr eaLnBrk="1" hangingPunct="1">
              <a:lnSpc>
                <a:spcPct val="80000"/>
              </a:lnSpc>
              <a:buFontTx/>
              <a:buNone/>
            </a:pPr>
            <a:r>
              <a:rPr lang="cs-CZ" altLang="cs-CZ" sz="1600" b="1" dirty="0" smtClean="0"/>
              <a:t>BMI 30</a:t>
            </a:r>
          </a:p>
          <a:p>
            <a:pPr eaLnBrk="1" hangingPunct="1">
              <a:lnSpc>
                <a:spcPct val="80000"/>
              </a:lnSpc>
              <a:buFontTx/>
              <a:buNone/>
            </a:pPr>
            <a:r>
              <a:rPr lang="cs-CZ" altLang="cs-CZ" sz="1600" b="1" dirty="0" smtClean="0"/>
              <a:t>BMI 25–30</a:t>
            </a:r>
          </a:p>
          <a:p>
            <a:pPr eaLnBrk="1" hangingPunct="1">
              <a:lnSpc>
                <a:spcPct val="80000"/>
              </a:lnSpc>
              <a:buFontTx/>
              <a:buNone/>
            </a:pPr>
            <a:r>
              <a:rPr lang="cs-CZ" altLang="cs-CZ" sz="1600" b="1" dirty="0" smtClean="0"/>
              <a:t>abdominální obezita  102 cm muži,  88 cm </a:t>
            </a:r>
            <a:r>
              <a:rPr lang="cs-CZ" altLang="cs-CZ" sz="1600" b="1" dirty="0" smtClean="0"/>
              <a:t>ženy ( Evropa)- Asie  90/80</a:t>
            </a:r>
            <a:endParaRPr lang="cs-CZ" altLang="cs-CZ" sz="1600" b="1" dirty="0" smtClean="0"/>
          </a:p>
          <a:p>
            <a:pPr eaLnBrk="1" hangingPunct="1">
              <a:lnSpc>
                <a:spcPct val="80000"/>
              </a:lnSpc>
              <a:buFontTx/>
              <a:buNone/>
            </a:pPr>
            <a:r>
              <a:rPr lang="cs-CZ" altLang="cs-CZ" sz="1600" b="1" dirty="0" smtClean="0"/>
              <a:t>změna životního stylu – změna stravovacích zvyklostí – motivace</a:t>
            </a:r>
          </a:p>
          <a:p>
            <a:pPr eaLnBrk="1" hangingPunct="1">
              <a:lnSpc>
                <a:spcPct val="80000"/>
              </a:lnSpc>
              <a:buFontTx/>
              <a:buNone/>
            </a:pPr>
            <a:r>
              <a:rPr lang="cs-CZ" altLang="cs-CZ" sz="1600" b="1" dirty="0" smtClean="0"/>
              <a:t>nízkoenergetická dieta s omezením tuků</a:t>
            </a:r>
          </a:p>
          <a:p>
            <a:pPr eaLnBrk="1" hangingPunct="1">
              <a:lnSpc>
                <a:spcPct val="80000"/>
              </a:lnSpc>
              <a:buFontTx/>
              <a:buNone/>
            </a:pPr>
            <a:r>
              <a:rPr lang="cs-CZ" altLang="cs-CZ" sz="1600" b="1" dirty="0" smtClean="0"/>
              <a:t>zvýšená fyzická aktivita</a:t>
            </a:r>
          </a:p>
          <a:p>
            <a:pPr eaLnBrk="1" hangingPunct="1">
              <a:lnSpc>
                <a:spcPct val="80000"/>
              </a:lnSpc>
              <a:buFontTx/>
              <a:buNone/>
            </a:pPr>
            <a:r>
              <a:rPr lang="cs-CZ" altLang="cs-CZ" sz="1600" b="1" dirty="0" err="1" smtClean="0"/>
              <a:t>Antiobezitika</a:t>
            </a:r>
            <a:endParaRPr lang="cs-CZ" altLang="cs-CZ" sz="1600" b="1" dirty="0" smtClean="0"/>
          </a:p>
          <a:p>
            <a:pPr eaLnBrk="1" hangingPunct="1">
              <a:lnSpc>
                <a:spcPct val="80000"/>
              </a:lnSpc>
              <a:buFontTx/>
              <a:buNone/>
            </a:pPr>
            <a:r>
              <a:rPr lang="cs-CZ" altLang="cs-CZ" sz="1600" b="1" dirty="0" smtClean="0"/>
              <a:t>Chirurgická léčba</a:t>
            </a:r>
          </a:p>
          <a:p>
            <a:pPr eaLnBrk="1" hangingPunct="1">
              <a:lnSpc>
                <a:spcPct val="80000"/>
              </a:lnSpc>
              <a:buFontTx/>
              <a:buNone/>
            </a:pPr>
            <a:r>
              <a:rPr lang="cs-CZ" altLang="cs-CZ" sz="1600" b="1" dirty="0" smtClean="0"/>
              <a:t>1 800 kcal (7380 </a:t>
            </a:r>
            <a:r>
              <a:rPr lang="cs-CZ" altLang="cs-CZ" sz="1600" b="1" dirty="0" err="1" smtClean="0"/>
              <a:t>kJ</a:t>
            </a:r>
            <a:r>
              <a:rPr lang="cs-CZ" altLang="cs-CZ" sz="1600" b="1" dirty="0" smtClean="0"/>
              <a:t>) – 2 200 kcal (9 000 </a:t>
            </a:r>
            <a:r>
              <a:rPr lang="cs-CZ" altLang="cs-CZ" sz="1600" b="1" dirty="0" err="1" smtClean="0"/>
              <a:t>kJ</a:t>
            </a:r>
            <a:r>
              <a:rPr lang="cs-CZ" altLang="cs-CZ" sz="1600" b="1" dirty="0" smtClean="0"/>
              <a:t>) při mírné až střední zátěži </a:t>
            </a:r>
          </a:p>
          <a:p>
            <a:pPr eaLnBrk="1" hangingPunct="1">
              <a:lnSpc>
                <a:spcPct val="80000"/>
              </a:lnSpc>
              <a:buFontTx/>
              <a:buNone/>
            </a:pPr>
            <a:r>
              <a:rPr lang="cs-CZ" altLang="cs-CZ" sz="1600" b="1" dirty="0" smtClean="0"/>
              <a:t>vhodná tělesná výkonnost, ale i svalová zátěž </a:t>
            </a:r>
          </a:p>
          <a:p>
            <a:pPr eaLnBrk="1" hangingPunct="1">
              <a:lnSpc>
                <a:spcPct val="80000"/>
              </a:lnSpc>
              <a:buFontTx/>
              <a:buNone/>
            </a:pPr>
            <a:r>
              <a:rPr lang="cs-CZ" altLang="cs-CZ" sz="1600" b="1" dirty="0" smtClean="0"/>
              <a:t>Zhubnutí o 5-10 % - snížení viscerálního tuku o 30%- významný pokles KV rizika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title"/>
          </p:nvPr>
        </p:nvSpPr>
        <p:spPr>
          <a:xfrm>
            <a:off x="457200" y="274638"/>
            <a:ext cx="8229600" cy="201612"/>
          </a:xfrm>
        </p:spPr>
        <p:txBody>
          <a:bodyPr/>
          <a:lstStyle/>
          <a:p>
            <a:pPr eaLnBrk="1" hangingPunct="1"/>
            <a:endParaRPr lang="cs-CZ" altLang="cs-CZ" sz="4000" smtClean="0"/>
          </a:p>
        </p:txBody>
      </p:sp>
      <p:pic>
        <p:nvPicPr>
          <p:cNvPr id="33795" name="Picture 5" descr="Skener c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88913"/>
            <a:ext cx="8642350" cy="6408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308850" y="2803525"/>
            <a:ext cx="1835150" cy="1082675"/>
          </a:xfrm>
          <a:prstGeom prst="rect">
            <a:avLst/>
          </a:prstGeom>
          <a:solidFill>
            <a:srgbClr val="CC3300"/>
          </a:solidFill>
          <a:ln>
            <a:noFill/>
          </a:ln>
          <a:extLst>
            <a:ext uri="{91240B29-F687-4F45-9708-019B960494DF}">
              <a14:hiddenLine xmlns:a14="http://schemas.microsoft.com/office/drawing/2010/main" w="17463">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5843" name="Rectangle 3"/>
          <p:cNvSpPr>
            <a:spLocks noChangeArrowheads="1"/>
          </p:cNvSpPr>
          <p:nvPr/>
        </p:nvSpPr>
        <p:spPr bwMode="auto">
          <a:xfrm>
            <a:off x="5508625" y="2803525"/>
            <a:ext cx="1727200" cy="1082675"/>
          </a:xfrm>
          <a:prstGeom prst="rect">
            <a:avLst/>
          </a:prstGeom>
          <a:solidFill>
            <a:srgbClr val="CC3300"/>
          </a:solidFill>
          <a:ln>
            <a:noFill/>
          </a:ln>
          <a:extLst>
            <a:ext uri="{91240B29-F687-4F45-9708-019B960494DF}">
              <a14:hiddenLine xmlns:a14="http://schemas.microsoft.com/office/drawing/2010/main" w="17463">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5844" name="Rectangle 4"/>
          <p:cNvSpPr>
            <a:spLocks noChangeArrowheads="1"/>
          </p:cNvSpPr>
          <p:nvPr/>
        </p:nvSpPr>
        <p:spPr bwMode="auto">
          <a:xfrm>
            <a:off x="323850" y="2781300"/>
            <a:ext cx="2397125" cy="1273175"/>
          </a:xfrm>
          <a:prstGeom prst="rect">
            <a:avLst/>
          </a:prstGeom>
          <a:solidFill>
            <a:srgbClr val="CCFF33"/>
          </a:solidFill>
          <a:ln>
            <a:noFill/>
          </a:ln>
          <a:extLst>
            <a:ext uri="{91240B29-F687-4F45-9708-019B960494DF}">
              <a14:hiddenLine xmlns:a14="http://schemas.microsoft.com/office/drawing/2010/main" w="17463">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5845" name="Rectangle 5"/>
          <p:cNvSpPr>
            <a:spLocks noChangeArrowheads="1"/>
          </p:cNvSpPr>
          <p:nvPr/>
        </p:nvSpPr>
        <p:spPr bwMode="auto">
          <a:xfrm>
            <a:off x="323850" y="2852738"/>
            <a:ext cx="23764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000" b="0">
                <a:solidFill>
                  <a:srgbClr val="003399"/>
                </a:solidFill>
              </a:rPr>
              <a:t>PUFA </a:t>
            </a:r>
          </a:p>
          <a:p>
            <a:pPr algn="ctr" eaLnBrk="1" hangingPunct="1">
              <a:spcBef>
                <a:spcPct val="0"/>
              </a:spcBef>
              <a:buFontTx/>
              <a:buNone/>
            </a:pPr>
            <a:r>
              <a:rPr lang="cs-CZ" altLang="cs-CZ" sz="2000" b="0">
                <a:solidFill>
                  <a:srgbClr val="003399"/>
                </a:solidFill>
              </a:rPr>
              <a:t>VíceNENASYCENÉ mastné kyseliny</a:t>
            </a:r>
            <a:endParaRPr lang="en-GB" altLang="cs-CZ" sz="2000" b="0">
              <a:solidFill>
                <a:srgbClr val="003399"/>
              </a:solidFill>
            </a:endParaRPr>
          </a:p>
        </p:txBody>
      </p:sp>
      <p:sp>
        <p:nvSpPr>
          <p:cNvPr id="35846" name="Rectangle 6"/>
          <p:cNvSpPr>
            <a:spLocks noChangeArrowheads="1"/>
          </p:cNvSpPr>
          <p:nvPr/>
        </p:nvSpPr>
        <p:spPr bwMode="auto">
          <a:xfrm>
            <a:off x="5364163" y="2924175"/>
            <a:ext cx="19081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1800" b="0">
                <a:solidFill>
                  <a:srgbClr val="F2F8D6"/>
                </a:solidFill>
              </a:rPr>
              <a:t>SAFA</a:t>
            </a:r>
          </a:p>
          <a:p>
            <a:pPr algn="ctr" eaLnBrk="1" hangingPunct="1">
              <a:spcBef>
                <a:spcPct val="0"/>
              </a:spcBef>
              <a:buFontTx/>
              <a:buNone/>
            </a:pPr>
            <a:r>
              <a:rPr lang="cs-CZ" altLang="cs-CZ" sz="1800" b="0">
                <a:solidFill>
                  <a:srgbClr val="F2F8D6"/>
                </a:solidFill>
              </a:rPr>
              <a:t>NASYCENÉ mastné kyseliny</a:t>
            </a:r>
            <a:endParaRPr lang="en-GB" altLang="cs-CZ" sz="1800" b="0"/>
          </a:p>
        </p:txBody>
      </p:sp>
      <p:sp>
        <p:nvSpPr>
          <p:cNvPr id="35847" name="Rectangle 7"/>
          <p:cNvSpPr>
            <a:spLocks noChangeArrowheads="1"/>
          </p:cNvSpPr>
          <p:nvPr/>
        </p:nvSpPr>
        <p:spPr bwMode="auto">
          <a:xfrm>
            <a:off x="7308850" y="2924175"/>
            <a:ext cx="1835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1800" b="0">
                <a:solidFill>
                  <a:srgbClr val="F2F8D6"/>
                </a:solidFill>
              </a:rPr>
              <a:t>TFA</a:t>
            </a:r>
          </a:p>
          <a:p>
            <a:pPr algn="ctr" eaLnBrk="1" hangingPunct="1">
              <a:spcBef>
                <a:spcPct val="0"/>
              </a:spcBef>
              <a:buFontTx/>
              <a:buNone/>
            </a:pPr>
            <a:r>
              <a:rPr lang="cs-CZ" altLang="cs-CZ" sz="1800" b="0">
                <a:solidFill>
                  <a:srgbClr val="F2F8D6"/>
                </a:solidFill>
              </a:rPr>
              <a:t>TRANSMASTNÉ</a:t>
            </a:r>
            <a:r>
              <a:rPr lang="en-GB" altLang="cs-CZ" sz="1800" b="0">
                <a:solidFill>
                  <a:srgbClr val="F2F8D6"/>
                </a:solidFill>
              </a:rPr>
              <a:t> </a:t>
            </a:r>
            <a:r>
              <a:rPr lang="cs-CZ" altLang="cs-CZ" sz="1800" b="0">
                <a:solidFill>
                  <a:srgbClr val="F2F8D6"/>
                </a:solidFill>
              </a:rPr>
              <a:t>kyseliny</a:t>
            </a:r>
            <a:r>
              <a:rPr lang="en-GB" altLang="cs-CZ" sz="1800" b="0">
                <a:solidFill>
                  <a:srgbClr val="F2F8D6"/>
                </a:solidFill>
              </a:rPr>
              <a:t> </a:t>
            </a:r>
          </a:p>
        </p:txBody>
      </p:sp>
      <p:sp>
        <p:nvSpPr>
          <p:cNvPr id="35848" name="Rectangle 8"/>
          <p:cNvSpPr>
            <a:spLocks noChangeArrowheads="1"/>
          </p:cNvSpPr>
          <p:nvPr/>
        </p:nvSpPr>
        <p:spPr bwMode="auto">
          <a:xfrm>
            <a:off x="2916238" y="2781300"/>
            <a:ext cx="2520950" cy="121920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000" b="0">
                <a:solidFill>
                  <a:srgbClr val="003399"/>
                </a:solidFill>
              </a:rPr>
              <a:t>MUFA</a:t>
            </a:r>
          </a:p>
          <a:p>
            <a:pPr algn="ctr" eaLnBrk="1" hangingPunct="1">
              <a:spcBef>
                <a:spcPct val="0"/>
              </a:spcBef>
              <a:buFontTx/>
              <a:buNone/>
            </a:pPr>
            <a:r>
              <a:rPr lang="cs-CZ" altLang="cs-CZ" sz="2000" b="0">
                <a:solidFill>
                  <a:srgbClr val="003399"/>
                </a:solidFill>
              </a:rPr>
              <a:t>MonoNENASYCENÉnenasycené mastné kyseliny</a:t>
            </a:r>
            <a:endParaRPr lang="en-GB" altLang="cs-CZ" sz="2000" b="0">
              <a:solidFill>
                <a:srgbClr val="003399"/>
              </a:solidFill>
            </a:endParaRPr>
          </a:p>
        </p:txBody>
      </p:sp>
      <p:sp>
        <p:nvSpPr>
          <p:cNvPr id="35849" name="Rectangle 9"/>
          <p:cNvSpPr>
            <a:spLocks noChangeArrowheads="1"/>
          </p:cNvSpPr>
          <p:nvPr/>
        </p:nvSpPr>
        <p:spPr bwMode="auto">
          <a:xfrm>
            <a:off x="5562600" y="1371600"/>
            <a:ext cx="3429000" cy="990600"/>
          </a:xfrm>
          <a:prstGeom prst="rect">
            <a:avLst/>
          </a:pr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cs-CZ" altLang="cs-CZ" sz="4000" b="0">
                <a:solidFill>
                  <a:schemeClr val="accent1"/>
                </a:solidFill>
                <a:latin typeface="Times New Roman" panose="02020603050405020304" pitchFamily="18" charset="0"/>
              </a:rPr>
              <a:t>„Špatné“ tuky</a:t>
            </a:r>
            <a:endParaRPr kumimoji="1" lang="en-GB" altLang="cs-CZ" i="1">
              <a:latin typeface="Comic Sans MS" panose="030F0702030302020204" pitchFamily="66" charset="0"/>
            </a:endParaRPr>
          </a:p>
        </p:txBody>
      </p:sp>
      <p:sp>
        <p:nvSpPr>
          <p:cNvPr id="35850" name="Line 10"/>
          <p:cNvSpPr>
            <a:spLocks noChangeShapeType="1"/>
          </p:cNvSpPr>
          <p:nvPr/>
        </p:nvSpPr>
        <p:spPr bwMode="auto">
          <a:xfrm>
            <a:off x="1943100" y="2527300"/>
            <a:ext cx="1588" cy="201613"/>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51" name="Line 11"/>
          <p:cNvSpPr>
            <a:spLocks noChangeShapeType="1"/>
          </p:cNvSpPr>
          <p:nvPr/>
        </p:nvSpPr>
        <p:spPr bwMode="auto">
          <a:xfrm>
            <a:off x="4200525" y="2540000"/>
            <a:ext cx="1588" cy="201613"/>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52" name="Line 12"/>
          <p:cNvSpPr>
            <a:spLocks noChangeShapeType="1"/>
          </p:cNvSpPr>
          <p:nvPr/>
        </p:nvSpPr>
        <p:spPr bwMode="auto">
          <a:xfrm>
            <a:off x="6400800" y="2540000"/>
            <a:ext cx="1588" cy="201613"/>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53" name="Line 13"/>
          <p:cNvSpPr>
            <a:spLocks noChangeShapeType="1"/>
          </p:cNvSpPr>
          <p:nvPr/>
        </p:nvSpPr>
        <p:spPr bwMode="auto">
          <a:xfrm>
            <a:off x="1938338" y="2533650"/>
            <a:ext cx="3657600"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5854" name="Line 14"/>
          <p:cNvSpPr>
            <a:spLocks noChangeShapeType="1"/>
          </p:cNvSpPr>
          <p:nvPr/>
        </p:nvSpPr>
        <p:spPr bwMode="auto">
          <a:xfrm>
            <a:off x="8551863" y="2522538"/>
            <a:ext cx="1587" cy="201612"/>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55" name="Line 15"/>
          <p:cNvSpPr>
            <a:spLocks noChangeShapeType="1"/>
          </p:cNvSpPr>
          <p:nvPr/>
        </p:nvSpPr>
        <p:spPr bwMode="auto">
          <a:xfrm>
            <a:off x="4953000" y="1447800"/>
            <a:ext cx="0" cy="5105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76200">
                <a:solidFill>
                  <a:srgbClr val="000000"/>
                </a:solidFill>
                <a:prstDash val="sysDot"/>
                <a:round/>
                <a:headEnd/>
                <a:tailEnd/>
              </a14:hiddenLine>
            </a:ext>
          </a:extLst>
        </p:spPr>
        <p:txBody>
          <a:bodyPr wrap="none" anchor="ctr"/>
          <a:lstStyle/>
          <a:p>
            <a:endParaRPr lang="cs-CZ"/>
          </a:p>
        </p:txBody>
      </p:sp>
      <p:sp>
        <p:nvSpPr>
          <p:cNvPr id="35856" name="Freeform 16"/>
          <p:cNvSpPr>
            <a:spLocks/>
          </p:cNvSpPr>
          <p:nvPr/>
        </p:nvSpPr>
        <p:spPr bwMode="auto">
          <a:xfrm>
            <a:off x="2895600" y="-304800"/>
            <a:ext cx="4419600" cy="1981200"/>
          </a:xfrm>
          <a:custGeom>
            <a:avLst/>
            <a:gdLst>
              <a:gd name="T0" fmla="*/ 2147483646 w 2784"/>
              <a:gd name="T1" fmla="*/ 0 h 1248"/>
              <a:gd name="T2" fmla="*/ 2147483646 w 2784"/>
              <a:gd name="T3" fmla="*/ 2147483646 h 1248"/>
              <a:gd name="T4" fmla="*/ 2147483646 w 2784"/>
              <a:gd name="T5" fmla="*/ 2147483646 h 1248"/>
              <a:gd name="T6" fmla="*/ 2147483646 w 2784"/>
              <a:gd name="T7" fmla="*/ 2147483646 h 1248"/>
              <a:gd name="T8" fmla="*/ 2147483646 w 2784"/>
              <a:gd name="T9" fmla="*/ 2147483646 h 1248"/>
              <a:gd name="T10" fmla="*/ 2147483646 w 2784"/>
              <a:gd name="T11" fmla="*/ 2147483646 h 1248"/>
              <a:gd name="T12" fmla="*/ 0 60000 65536"/>
              <a:gd name="T13" fmla="*/ 0 60000 65536"/>
              <a:gd name="T14" fmla="*/ 0 60000 65536"/>
              <a:gd name="T15" fmla="*/ 0 60000 65536"/>
              <a:gd name="T16" fmla="*/ 0 60000 65536"/>
              <a:gd name="T17" fmla="*/ 0 60000 65536"/>
              <a:gd name="T18" fmla="*/ 0 w 2784"/>
              <a:gd name="T19" fmla="*/ 0 h 1248"/>
              <a:gd name="T20" fmla="*/ 2784 w 2784"/>
              <a:gd name="T21" fmla="*/ 1248 h 1248"/>
            </a:gdLst>
            <a:ahLst/>
            <a:cxnLst>
              <a:cxn ang="T12">
                <a:pos x="T0" y="T1"/>
              </a:cxn>
              <a:cxn ang="T13">
                <a:pos x="T2" y="T3"/>
              </a:cxn>
              <a:cxn ang="T14">
                <a:pos x="T4" y="T5"/>
              </a:cxn>
              <a:cxn ang="T15">
                <a:pos x="T6" y="T7"/>
              </a:cxn>
              <a:cxn ang="T16">
                <a:pos x="T8" y="T9"/>
              </a:cxn>
              <a:cxn ang="T17">
                <a:pos x="T10" y="T11"/>
              </a:cxn>
            </a:cxnLst>
            <a:rect l="T18" t="T19" r="T20" b="T21"/>
            <a:pathLst>
              <a:path w="2784" h="1248">
                <a:moveTo>
                  <a:pt x="1440" y="0"/>
                </a:moveTo>
                <a:cubicBezTo>
                  <a:pt x="2112" y="496"/>
                  <a:pt x="2784" y="992"/>
                  <a:pt x="2640" y="1056"/>
                </a:cubicBezTo>
                <a:cubicBezTo>
                  <a:pt x="2496" y="1120"/>
                  <a:pt x="800" y="376"/>
                  <a:pt x="576" y="384"/>
                </a:cubicBezTo>
                <a:cubicBezTo>
                  <a:pt x="352" y="392"/>
                  <a:pt x="1360" y="1016"/>
                  <a:pt x="1296" y="1104"/>
                </a:cubicBezTo>
                <a:cubicBezTo>
                  <a:pt x="1232" y="1192"/>
                  <a:pt x="384" y="888"/>
                  <a:pt x="192" y="912"/>
                </a:cubicBezTo>
                <a:cubicBezTo>
                  <a:pt x="0" y="936"/>
                  <a:pt x="280" y="1224"/>
                  <a:pt x="144" y="1248"/>
                </a:cubicBezTo>
              </a:path>
            </a:pathLst>
          </a:custGeom>
          <a:noFill/>
          <a:ln w="9525" cap="flat">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a:p>
        </p:txBody>
      </p:sp>
      <p:sp>
        <p:nvSpPr>
          <p:cNvPr id="35857" name="Line 17"/>
          <p:cNvSpPr>
            <a:spLocks noChangeShapeType="1"/>
          </p:cNvSpPr>
          <p:nvPr/>
        </p:nvSpPr>
        <p:spPr bwMode="auto">
          <a:xfrm>
            <a:off x="5595938" y="2533650"/>
            <a:ext cx="2971800"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graphicFrame>
        <p:nvGraphicFramePr>
          <p:cNvPr id="35858" name="Object 18"/>
          <p:cNvGraphicFramePr>
            <a:graphicFrameLocks noChangeAspect="1"/>
          </p:cNvGraphicFramePr>
          <p:nvPr/>
        </p:nvGraphicFramePr>
        <p:xfrm>
          <a:off x="914400" y="1390650"/>
          <a:ext cx="4419600" cy="971550"/>
        </p:xfrm>
        <a:graphic>
          <a:graphicData uri="http://schemas.openxmlformats.org/presentationml/2006/ole">
            <mc:AlternateContent xmlns:mc="http://schemas.openxmlformats.org/markup-compatibility/2006">
              <mc:Choice xmlns:v="urn:schemas-microsoft-com:vml" Requires="v">
                <p:oleObj spid="_x0000_s35895" name="Bitmap Image" r:id="rId4" imgW="5533333" imgH="1390844" progId="Paint.Picture">
                  <p:embed/>
                </p:oleObj>
              </mc:Choice>
              <mc:Fallback>
                <p:oleObj name="Bitmap Image" r:id="rId4" imgW="5533333" imgH="1390844" progId="Paint.Picture">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90650"/>
                        <a:ext cx="4419600" cy="971550"/>
                      </a:xfrm>
                      <a:prstGeom prst="rect">
                        <a:avLst/>
                      </a:prstGeom>
                      <a:solidFill>
                        <a:srgbClr val="CC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9" name="Rectangle 19"/>
          <p:cNvSpPr>
            <a:spLocks noChangeArrowheads="1"/>
          </p:cNvSpPr>
          <p:nvPr/>
        </p:nvSpPr>
        <p:spPr bwMode="auto">
          <a:xfrm>
            <a:off x="1476375" y="1600200"/>
            <a:ext cx="3024188" cy="609600"/>
          </a:xfrm>
          <a:prstGeom prst="rect">
            <a:avLst/>
          </a:prstGeom>
          <a:solidFill>
            <a:srgbClr val="CCFF33"/>
          </a:solidFill>
          <a:ln>
            <a:noFill/>
          </a:ln>
          <a:extLst>
            <a:ext uri="{91240B29-F687-4F45-9708-019B960494DF}">
              <a14:hiddenLine xmlns:a14="http://schemas.microsoft.com/office/drawing/2010/main" w="17463">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cs-CZ" altLang="cs-CZ" sz="4000" b="0">
                <a:solidFill>
                  <a:srgbClr val="000066"/>
                </a:solidFill>
                <a:latin typeface="Times New Roman" panose="02020603050405020304" pitchFamily="18" charset="0"/>
              </a:rPr>
              <a:t>„Dobré“ tuky</a:t>
            </a:r>
            <a:endParaRPr kumimoji="1" lang="en-GB" altLang="cs-CZ" i="1">
              <a:latin typeface="Comic Sans MS" panose="030F0702030302020204" pitchFamily="66" charset="0"/>
            </a:endParaRPr>
          </a:p>
        </p:txBody>
      </p:sp>
      <p:sp>
        <p:nvSpPr>
          <p:cNvPr id="35860" name="Text Box 20"/>
          <p:cNvSpPr txBox="1">
            <a:spLocks noChangeArrowheads="1"/>
          </p:cNvSpPr>
          <p:nvPr/>
        </p:nvSpPr>
        <p:spPr bwMode="auto">
          <a:xfrm>
            <a:off x="2032000" y="4837113"/>
            <a:ext cx="184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800" b="0"/>
          </a:p>
          <a:p>
            <a:pPr eaLnBrk="1" hangingPunct="1">
              <a:spcBef>
                <a:spcPct val="0"/>
              </a:spcBef>
              <a:buFontTx/>
              <a:buNone/>
            </a:pPr>
            <a:endParaRPr lang="en-GB" altLang="cs-CZ" sz="2800" b="0"/>
          </a:p>
        </p:txBody>
      </p:sp>
      <p:grpSp>
        <p:nvGrpSpPr>
          <p:cNvPr id="2" name="Group 21"/>
          <p:cNvGrpSpPr>
            <a:grpSpLocks/>
          </p:cNvGrpSpPr>
          <p:nvPr/>
        </p:nvGrpSpPr>
        <p:grpSpPr bwMode="auto">
          <a:xfrm>
            <a:off x="755650" y="4724400"/>
            <a:ext cx="2665413" cy="1800225"/>
            <a:chOff x="521" y="2976"/>
            <a:chExt cx="1543" cy="1134"/>
          </a:xfrm>
        </p:grpSpPr>
        <p:sp>
          <p:nvSpPr>
            <p:cNvPr id="35869" name="Text Box 22"/>
            <p:cNvSpPr txBox="1">
              <a:spLocks noChangeArrowheads="1"/>
            </p:cNvSpPr>
            <p:nvPr/>
          </p:nvSpPr>
          <p:spPr bwMode="auto">
            <a:xfrm>
              <a:off x="703" y="3113"/>
              <a:ext cx="118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b="0"/>
                <a:t>Podporují </a:t>
              </a:r>
              <a:r>
                <a:rPr lang="cs-CZ" altLang="cs-CZ" sz="2400">
                  <a:solidFill>
                    <a:srgbClr val="008000"/>
                  </a:solidFill>
                </a:rPr>
                <a:t>snižování cholesterolu</a:t>
              </a:r>
              <a:endParaRPr lang="en-GB" altLang="cs-CZ" sz="2400">
                <a:solidFill>
                  <a:srgbClr val="008000"/>
                </a:solidFill>
              </a:endParaRPr>
            </a:p>
          </p:txBody>
        </p:sp>
        <p:sp>
          <p:nvSpPr>
            <p:cNvPr id="35870" name="AutoShape 23"/>
            <p:cNvSpPr>
              <a:spLocks noChangeArrowheads="1"/>
            </p:cNvSpPr>
            <p:nvPr/>
          </p:nvSpPr>
          <p:spPr bwMode="auto">
            <a:xfrm>
              <a:off x="521" y="2976"/>
              <a:ext cx="1543" cy="1134"/>
            </a:xfrm>
            <a:prstGeom prst="wedgeEllipseCallout">
              <a:avLst>
                <a:gd name="adj1" fmla="val 1069"/>
                <a:gd name="adj2" fmla="val -9594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cs-CZ" sz="2800" b="0"/>
            </a:p>
          </p:txBody>
        </p:sp>
      </p:grpSp>
      <p:grpSp>
        <p:nvGrpSpPr>
          <p:cNvPr id="3" name="Group 24"/>
          <p:cNvGrpSpPr>
            <a:grpSpLocks/>
          </p:cNvGrpSpPr>
          <p:nvPr/>
        </p:nvGrpSpPr>
        <p:grpSpPr bwMode="auto">
          <a:xfrm>
            <a:off x="5867400" y="4724400"/>
            <a:ext cx="2736850" cy="1800225"/>
            <a:chOff x="521" y="2976"/>
            <a:chExt cx="1543" cy="1134"/>
          </a:xfrm>
        </p:grpSpPr>
        <p:sp>
          <p:nvSpPr>
            <p:cNvPr id="35867" name="Text Box 25"/>
            <p:cNvSpPr txBox="1">
              <a:spLocks noChangeArrowheads="1"/>
            </p:cNvSpPr>
            <p:nvPr/>
          </p:nvSpPr>
          <p:spPr bwMode="auto">
            <a:xfrm>
              <a:off x="703" y="3113"/>
              <a:ext cx="118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b="0"/>
                <a:t>Podporují </a:t>
              </a:r>
              <a:r>
                <a:rPr lang="cs-CZ" altLang="cs-CZ" sz="2400">
                  <a:solidFill>
                    <a:schemeClr val="hlink"/>
                  </a:solidFill>
                </a:rPr>
                <a:t>zvyšování cholesterolu</a:t>
              </a:r>
              <a:endParaRPr lang="en-GB" altLang="cs-CZ" sz="2400">
                <a:solidFill>
                  <a:schemeClr val="hlink"/>
                </a:solidFill>
              </a:endParaRPr>
            </a:p>
          </p:txBody>
        </p:sp>
        <p:sp>
          <p:nvSpPr>
            <p:cNvPr id="35868" name="AutoShape 26"/>
            <p:cNvSpPr>
              <a:spLocks noChangeArrowheads="1"/>
            </p:cNvSpPr>
            <p:nvPr/>
          </p:nvSpPr>
          <p:spPr bwMode="auto">
            <a:xfrm>
              <a:off x="521" y="2976"/>
              <a:ext cx="1543" cy="1134"/>
            </a:xfrm>
            <a:prstGeom prst="wedgeEllipseCallout">
              <a:avLst>
                <a:gd name="adj1" fmla="val 1069"/>
                <a:gd name="adj2" fmla="val -9594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cs-CZ" sz="2800" b="0"/>
            </a:p>
          </p:txBody>
        </p:sp>
      </p:grpSp>
      <p:grpSp>
        <p:nvGrpSpPr>
          <p:cNvPr id="4" name="Group 27"/>
          <p:cNvGrpSpPr>
            <a:grpSpLocks/>
          </p:cNvGrpSpPr>
          <p:nvPr/>
        </p:nvGrpSpPr>
        <p:grpSpPr bwMode="auto">
          <a:xfrm>
            <a:off x="3059113" y="4508500"/>
            <a:ext cx="2017712" cy="1800225"/>
            <a:chOff x="521" y="2976"/>
            <a:chExt cx="1543" cy="1134"/>
          </a:xfrm>
        </p:grpSpPr>
        <p:sp>
          <p:nvSpPr>
            <p:cNvPr id="35865" name="Text Box 28"/>
            <p:cNvSpPr txBox="1">
              <a:spLocks noChangeArrowheads="1"/>
            </p:cNvSpPr>
            <p:nvPr/>
          </p:nvSpPr>
          <p:spPr bwMode="auto">
            <a:xfrm>
              <a:off x="703" y="3113"/>
              <a:ext cx="118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a:solidFill>
                    <a:srgbClr val="008000"/>
                  </a:solidFill>
                </a:rPr>
                <a:t>Jsou neutrální</a:t>
              </a:r>
              <a:endParaRPr lang="en-GB" altLang="cs-CZ" sz="2400">
                <a:solidFill>
                  <a:srgbClr val="008000"/>
                </a:solidFill>
              </a:endParaRPr>
            </a:p>
          </p:txBody>
        </p:sp>
        <p:sp>
          <p:nvSpPr>
            <p:cNvPr id="35866" name="AutoShape 29"/>
            <p:cNvSpPr>
              <a:spLocks noChangeArrowheads="1"/>
            </p:cNvSpPr>
            <p:nvPr/>
          </p:nvSpPr>
          <p:spPr bwMode="auto">
            <a:xfrm>
              <a:off x="521" y="2976"/>
              <a:ext cx="1543" cy="1134"/>
            </a:xfrm>
            <a:prstGeom prst="wedgeEllipseCallout">
              <a:avLst>
                <a:gd name="adj1" fmla="val 1069"/>
                <a:gd name="adj2" fmla="val -9594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GB" altLang="cs-CZ" sz="2800" b="0"/>
            </a:p>
          </p:txBody>
        </p:sp>
      </p:grpSp>
      <p:sp>
        <p:nvSpPr>
          <p:cNvPr id="35864" name="Rectangle 30"/>
          <p:cNvSpPr>
            <a:spLocks noGrp="1" noChangeArrowheads="1"/>
          </p:cNvSpPr>
          <p:nvPr>
            <p:ph type="title"/>
          </p:nvPr>
        </p:nvSpPr>
        <p:spPr>
          <a:xfrm>
            <a:off x="179388" y="266700"/>
            <a:ext cx="7558087" cy="647700"/>
          </a:xfrm>
        </p:spPr>
        <p:txBody>
          <a:bodyPr/>
          <a:lstStyle/>
          <a:p>
            <a:pPr eaLnBrk="1" hangingPunct="1"/>
            <a:r>
              <a:rPr lang="cs-CZ" altLang="cs-CZ" sz="3600" b="1" smtClean="0"/>
              <a:t>Musíme si vybírat správné tuky</a:t>
            </a:r>
            <a:endParaRPr lang="en-GB" altLang="cs-CZ" sz="3600" b="1"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381000"/>
            <a:ext cx="8686800" cy="1143000"/>
          </a:xfrm>
        </p:spPr>
        <p:txBody>
          <a:bodyPr/>
          <a:lstStyle/>
          <a:p>
            <a:pPr eaLnBrk="1" hangingPunct="1"/>
            <a:r>
              <a:rPr lang="sk-SK" altLang="cs-CZ" sz="3600" smtClean="0"/>
              <a:t>Mastné kyseliny a cholesterol v krvi</a:t>
            </a:r>
            <a:r>
              <a:rPr lang="en-GB" altLang="cs-CZ" sz="3600" smtClean="0"/>
              <a:t/>
            </a:r>
            <a:br>
              <a:rPr lang="en-GB" altLang="cs-CZ" sz="3600" smtClean="0"/>
            </a:br>
            <a:r>
              <a:rPr lang="en-GB" altLang="cs-CZ" sz="3600" smtClean="0"/>
              <a:t>Keys 1957</a:t>
            </a:r>
            <a:endParaRPr lang="en-GB" altLang="cs-CZ" smtClean="0"/>
          </a:p>
        </p:txBody>
      </p:sp>
      <p:sp>
        <p:nvSpPr>
          <p:cNvPr id="37891" name="Line 3"/>
          <p:cNvSpPr>
            <a:spLocks noChangeShapeType="1"/>
          </p:cNvSpPr>
          <p:nvPr/>
        </p:nvSpPr>
        <p:spPr bwMode="auto">
          <a:xfrm>
            <a:off x="1600200" y="3962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7892" name="Line 4"/>
          <p:cNvSpPr>
            <a:spLocks noChangeShapeType="1"/>
          </p:cNvSpPr>
          <p:nvPr/>
        </p:nvSpPr>
        <p:spPr bwMode="auto">
          <a:xfrm>
            <a:off x="1752600" y="3886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7893" name="Line 5"/>
          <p:cNvSpPr>
            <a:spLocks noChangeShapeType="1"/>
          </p:cNvSpPr>
          <p:nvPr/>
        </p:nvSpPr>
        <p:spPr bwMode="auto">
          <a:xfrm>
            <a:off x="2362200" y="4191000"/>
            <a:ext cx="5029200" cy="0"/>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7894" name="Line 6"/>
          <p:cNvSpPr>
            <a:spLocks noChangeShapeType="1"/>
          </p:cNvSpPr>
          <p:nvPr/>
        </p:nvSpPr>
        <p:spPr bwMode="auto">
          <a:xfrm flipV="1">
            <a:off x="2286000" y="2362200"/>
            <a:ext cx="4876800" cy="18288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37895" name="Line 7"/>
          <p:cNvSpPr>
            <a:spLocks noChangeShapeType="1"/>
          </p:cNvSpPr>
          <p:nvPr/>
        </p:nvSpPr>
        <p:spPr bwMode="auto">
          <a:xfrm>
            <a:off x="2286000" y="4191000"/>
            <a:ext cx="5105400" cy="1066800"/>
          </a:xfrm>
          <a:prstGeom prst="line">
            <a:avLst/>
          </a:prstGeom>
          <a:noFill/>
          <a:ln w="50800">
            <a:solidFill>
              <a:srgbClr val="3333FF"/>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grpSp>
        <p:nvGrpSpPr>
          <p:cNvPr id="37896" name="Group 8"/>
          <p:cNvGrpSpPr>
            <a:grpSpLocks/>
          </p:cNvGrpSpPr>
          <p:nvPr/>
        </p:nvGrpSpPr>
        <p:grpSpPr bwMode="auto">
          <a:xfrm>
            <a:off x="6594475" y="2514600"/>
            <a:ext cx="1138238" cy="2667000"/>
            <a:chOff x="3701" y="1584"/>
            <a:chExt cx="717" cy="1680"/>
          </a:xfrm>
        </p:grpSpPr>
        <p:sp>
          <p:nvSpPr>
            <p:cNvPr id="37900" name="Text Box 9"/>
            <p:cNvSpPr txBox="1">
              <a:spLocks noChangeArrowheads="1"/>
            </p:cNvSpPr>
            <p:nvPr/>
          </p:nvSpPr>
          <p:spPr bwMode="auto">
            <a:xfrm>
              <a:off x="3701" y="2352"/>
              <a:ext cx="71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cs-CZ" sz="2500">
                  <a:solidFill>
                    <a:schemeClr val="tx2"/>
                  </a:solidFill>
                  <a:latin typeface="Times New Roman" panose="02020603050405020304" pitchFamily="18" charset="0"/>
                </a:rPr>
                <a:t>MUFA</a:t>
              </a:r>
              <a:endParaRPr lang="en-GB" altLang="cs-CZ" sz="3600">
                <a:solidFill>
                  <a:schemeClr val="tx2"/>
                </a:solidFill>
                <a:latin typeface="Times New Roman" panose="02020603050405020304" pitchFamily="18" charset="0"/>
              </a:endParaRPr>
            </a:p>
          </p:txBody>
        </p:sp>
        <p:sp>
          <p:nvSpPr>
            <p:cNvPr id="37901" name="Text Box 10"/>
            <p:cNvSpPr txBox="1">
              <a:spLocks noChangeArrowheads="1"/>
            </p:cNvSpPr>
            <p:nvPr/>
          </p:nvSpPr>
          <p:spPr bwMode="auto">
            <a:xfrm>
              <a:off x="3768" y="2966"/>
              <a:ext cx="64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cs-CZ" sz="2500">
                  <a:solidFill>
                    <a:srgbClr val="3333FF"/>
                  </a:solidFill>
                  <a:latin typeface="Times New Roman" panose="02020603050405020304" pitchFamily="18" charset="0"/>
                </a:rPr>
                <a:t>PUFA</a:t>
              </a:r>
              <a:endParaRPr lang="en-GB" altLang="cs-CZ" sz="2500">
                <a:solidFill>
                  <a:schemeClr val="tx2"/>
                </a:solidFill>
                <a:latin typeface="Times New Roman" panose="02020603050405020304" pitchFamily="18" charset="0"/>
              </a:endParaRPr>
            </a:p>
          </p:txBody>
        </p:sp>
        <p:sp>
          <p:nvSpPr>
            <p:cNvPr id="37902" name="Text Box 11"/>
            <p:cNvSpPr txBox="1">
              <a:spLocks noChangeArrowheads="1"/>
            </p:cNvSpPr>
            <p:nvPr/>
          </p:nvSpPr>
          <p:spPr bwMode="auto">
            <a:xfrm>
              <a:off x="3781" y="1584"/>
              <a:ext cx="63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cs-CZ" sz="2500">
                  <a:solidFill>
                    <a:srgbClr val="FF3300"/>
                  </a:solidFill>
                  <a:latin typeface="Times New Roman" panose="02020603050405020304" pitchFamily="18" charset="0"/>
                </a:rPr>
                <a:t>SAFA</a:t>
              </a:r>
              <a:endParaRPr lang="en-GB" altLang="cs-CZ" sz="2500" b="0">
                <a:solidFill>
                  <a:schemeClr val="accent2"/>
                </a:solidFill>
                <a:latin typeface="Times New Roman" panose="02020603050405020304" pitchFamily="18" charset="0"/>
              </a:endParaRPr>
            </a:p>
          </p:txBody>
        </p:sp>
      </p:grpSp>
      <p:sp>
        <p:nvSpPr>
          <p:cNvPr id="37897" name="Text Box 12"/>
          <p:cNvSpPr txBox="1">
            <a:spLocks noChangeArrowheads="1"/>
          </p:cNvSpPr>
          <p:nvPr/>
        </p:nvSpPr>
        <p:spPr bwMode="auto">
          <a:xfrm>
            <a:off x="3063875" y="5791200"/>
            <a:ext cx="37353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sz="2500" b="0">
                <a:solidFill>
                  <a:schemeClr val="tx2"/>
                </a:solidFill>
                <a:latin typeface="Times" panose="02020603050405020304" pitchFamily="18" charset="0"/>
              </a:rPr>
              <a:t>Změna v příjmu tuků </a:t>
            </a:r>
            <a:r>
              <a:rPr lang="en-GB" altLang="cs-CZ" sz="2500" b="0">
                <a:solidFill>
                  <a:schemeClr val="tx2"/>
                </a:solidFill>
                <a:latin typeface="Times" panose="02020603050405020304" pitchFamily="18" charset="0"/>
              </a:rPr>
              <a:t>(en%)</a:t>
            </a:r>
            <a:endParaRPr lang="en-GB" altLang="cs-CZ" sz="2500" b="0">
              <a:solidFill>
                <a:schemeClr val="accent2"/>
              </a:solidFill>
              <a:latin typeface="Times New Roman" panose="02020603050405020304" pitchFamily="18" charset="0"/>
            </a:endParaRPr>
          </a:p>
        </p:txBody>
      </p:sp>
      <p:sp>
        <p:nvSpPr>
          <p:cNvPr id="37898" name="Text Box 13"/>
          <p:cNvSpPr txBox="1">
            <a:spLocks noChangeArrowheads="1"/>
          </p:cNvSpPr>
          <p:nvPr/>
        </p:nvSpPr>
        <p:spPr bwMode="auto">
          <a:xfrm rot="-5400000">
            <a:off x="65882" y="3599656"/>
            <a:ext cx="29289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sz="2500" b="0">
                <a:solidFill>
                  <a:schemeClr val="tx2"/>
                </a:solidFill>
                <a:latin typeface="Times" panose="02020603050405020304" pitchFamily="18" charset="0"/>
              </a:rPr>
              <a:t>Změna v </a:t>
            </a:r>
            <a:r>
              <a:rPr lang="en-GB" altLang="cs-CZ" sz="2500" b="0">
                <a:solidFill>
                  <a:schemeClr val="tx2"/>
                </a:solidFill>
                <a:latin typeface="Times" panose="02020603050405020304" pitchFamily="18" charset="0"/>
              </a:rPr>
              <a:t>TC (mg/dL)</a:t>
            </a:r>
            <a:endParaRPr lang="en-GB" altLang="cs-CZ" sz="3600" b="0">
              <a:solidFill>
                <a:schemeClr val="accent2"/>
              </a:solidFill>
              <a:latin typeface="Times New Roman" panose="02020603050405020304" pitchFamily="18" charset="0"/>
            </a:endParaRPr>
          </a:p>
        </p:txBody>
      </p:sp>
      <p:sp>
        <p:nvSpPr>
          <p:cNvPr id="37899" name="Rectangle 14"/>
          <p:cNvSpPr>
            <a:spLocks noChangeArrowheads="1"/>
          </p:cNvSpPr>
          <p:nvPr/>
        </p:nvSpPr>
        <p:spPr bwMode="auto">
          <a:xfrm>
            <a:off x="1905000" y="2057400"/>
            <a:ext cx="586740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066800"/>
            <a:ext cx="7772400" cy="1143000"/>
          </a:xfrm>
        </p:spPr>
        <p:txBody>
          <a:bodyPr/>
          <a:lstStyle/>
          <a:p>
            <a:pPr eaLnBrk="1" hangingPunct="1"/>
            <a:r>
              <a:rPr lang="en-GB" altLang="cs-CZ" smtClean="0"/>
              <a:t>Vliv hladiny cholesterolu na úmrtnost na choroby srdečně cévní</a:t>
            </a:r>
          </a:p>
        </p:txBody>
      </p:sp>
      <p:grpSp>
        <p:nvGrpSpPr>
          <p:cNvPr id="39939" name="Group 3"/>
          <p:cNvGrpSpPr>
            <a:grpSpLocks/>
          </p:cNvGrpSpPr>
          <p:nvPr/>
        </p:nvGrpSpPr>
        <p:grpSpPr bwMode="auto">
          <a:xfrm>
            <a:off x="1903413" y="2819400"/>
            <a:ext cx="5203825" cy="3468688"/>
            <a:chOff x="714" y="1104"/>
            <a:chExt cx="4326" cy="2662"/>
          </a:xfrm>
        </p:grpSpPr>
        <p:sp>
          <p:nvSpPr>
            <p:cNvPr id="39940" name="Text Box 4"/>
            <p:cNvSpPr txBox="1">
              <a:spLocks noChangeArrowheads="1"/>
            </p:cNvSpPr>
            <p:nvPr/>
          </p:nvSpPr>
          <p:spPr bwMode="auto">
            <a:xfrm>
              <a:off x="4339" y="2953"/>
              <a:ext cx="63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1600">
                  <a:latin typeface="Times New Roman" panose="02020603050405020304" pitchFamily="18" charset="0"/>
                </a:rPr>
                <a:t>mg/dL</a:t>
              </a:r>
              <a:endParaRPr lang="en-GB" altLang="cs-CZ" sz="2400" b="0">
                <a:latin typeface="Times New Roman" panose="02020603050405020304" pitchFamily="18" charset="0"/>
              </a:endParaRPr>
            </a:p>
          </p:txBody>
        </p:sp>
        <p:graphicFrame>
          <p:nvGraphicFramePr>
            <p:cNvPr id="39941" name="Object 5"/>
            <p:cNvGraphicFramePr>
              <a:graphicFrameLocks noChangeAspect="1"/>
            </p:cNvGraphicFramePr>
            <p:nvPr/>
          </p:nvGraphicFramePr>
          <p:xfrm>
            <a:off x="1029" y="1104"/>
            <a:ext cx="3241" cy="2160"/>
          </p:xfrm>
          <a:graphic>
            <a:graphicData uri="http://schemas.openxmlformats.org/presentationml/2006/ole">
              <mc:AlternateContent xmlns:mc="http://schemas.openxmlformats.org/markup-compatibility/2006">
                <mc:Choice xmlns:v="urn:schemas-microsoft-com:vml" Requires="v">
                  <p:oleObj spid="_x0000_s39974" name="Chart" r:id="rId4" imgW="5819744" imgH="3791085" progId="MSGraph.Chart.8">
                    <p:embed followColorScheme="full"/>
                  </p:oleObj>
                </mc:Choice>
                <mc:Fallback>
                  <p:oleObj name="Chart" r:id="rId4" imgW="5819744" imgH="3791085"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 y="1104"/>
                          <a:ext cx="3241" cy="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9942" name="Group 6"/>
            <p:cNvGrpSpPr>
              <a:grpSpLocks/>
            </p:cNvGrpSpPr>
            <p:nvPr/>
          </p:nvGrpSpPr>
          <p:grpSpPr bwMode="auto">
            <a:xfrm>
              <a:off x="1538" y="2927"/>
              <a:ext cx="2206" cy="44"/>
              <a:chOff x="1392" y="3312"/>
              <a:chExt cx="2496" cy="48"/>
            </a:xfrm>
          </p:grpSpPr>
          <p:sp>
            <p:nvSpPr>
              <p:cNvPr id="39946" name="AutoShape 7"/>
              <p:cNvSpPr>
                <a:spLocks noChangeArrowheads="1"/>
              </p:cNvSpPr>
              <p:nvPr/>
            </p:nvSpPr>
            <p:spPr bwMode="auto">
              <a:xfrm>
                <a:off x="2160" y="3312"/>
                <a:ext cx="96" cy="48"/>
              </a:xfrm>
              <a:prstGeom prst="flowChartExtra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9947" name="AutoShape 8"/>
              <p:cNvSpPr>
                <a:spLocks noChangeArrowheads="1"/>
              </p:cNvSpPr>
              <p:nvPr/>
            </p:nvSpPr>
            <p:spPr bwMode="auto">
              <a:xfrm>
                <a:off x="3792" y="3312"/>
                <a:ext cx="96" cy="48"/>
              </a:xfrm>
              <a:prstGeom prst="flowChartExtra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9948" name="AutoShape 9"/>
              <p:cNvSpPr>
                <a:spLocks noChangeArrowheads="1"/>
              </p:cNvSpPr>
              <p:nvPr/>
            </p:nvSpPr>
            <p:spPr bwMode="auto">
              <a:xfrm>
                <a:off x="3024" y="3312"/>
                <a:ext cx="96" cy="48"/>
              </a:xfrm>
              <a:prstGeom prst="flowChartExtra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39949" name="AutoShape 10"/>
              <p:cNvSpPr>
                <a:spLocks noChangeArrowheads="1"/>
              </p:cNvSpPr>
              <p:nvPr/>
            </p:nvSpPr>
            <p:spPr bwMode="auto">
              <a:xfrm>
                <a:off x="1392" y="3312"/>
                <a:ext cx="96" cy="48"/>
              </a:xfrm>
              <a:prstGeom prst="flowChartExtract">
                <a:avLst/>
              </a:prstGeom>
              <a:solidFill>
                <a:srgbClr val="FF00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grpSp>
        <p:sp>
          <p:nvSpPr>
            <p:cNvPr id="39943" name="Text Box 11"/>
            <p:cNvSpPr txBox="1">
              <a:spLocks noChangeArrowheads="1"/>
            </p:cNvSpPr>
            <p:nvPr/>
          </p:nvSpPr>
          <p:spPr bwMode="auto">
            <a:xfrm>
              <a:off x="1496" y="3062"/>
              <a:ext cx="354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a:solidFill>
                    <a:srgbClr val="FF0000"/>
                  </a:solidFill>
                  <a:latin typeface="Times New Roman" panose="02020603050405020304" pitchFamily="18" charset="0"/>
                </a:rPr>
                <a:t>4	   5 	         6 	            7                       mmol/L</a:t>
              </a:r>
              <a:r>
                <a:rPr lang="en-GB" altLang="cs-CZ" sz="2400" b="0">
                  <a:latin typeface="Times New Roman" panose="02020603050405020304" pitchFamily="18" charset="0"/>
                </a:rPr>
                <a:t>                    </a:t>
              </a:r>
            </a:p>
          </p:txBody>
        </p:sp>
        <p:sp>
          <p:nvSpPr>
            <p:cNvPr id="39944" name="Text Box 12"/>
            <p:cNvSpPr txBox="1">
              <a:spLocks noChangeArrowheads="1"/>
            </p:cNvSpPr>
            <p:nvPr/>
          </p:nvSpPr>
          <p:spPr bwMode="auto">
            <a:xfrm rot="-5483354">
              <a:off x="-109" y="1936"/>
              <a:ext cx="2026"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sz="2400" b="0">
                  <a:latin typeface="Times" panose="02020603050405020304" pitchFamily="18" charset="0"/>
                </a:rPr>
                <a:t>Úmrtnost na KVCH</a:t>
              </a:r>
              <a:endParaRPr lang="en-GB" altLang="cs-CZ" sz="2400" b="0">
                <a:latin typeface="Times New Roman" panose="02020603050405020304" pitchFamily="18" charset="0"/>
              </a:endParaRPr>
            </a:p>
          </p:txBody>
        </p:sp>
        <p:sp>
          <p:nvSpPr>
            <p:cNvPr id="39945" name="Text Box 13"/>
            <p:cNvSpPr txBox="1">
              <a:spLocks noChangeArrowheads="1"/>
            </p:cNvSpPr>
            <p:nvPr/>
          </p:nvSpPr>
          <p:spPr bwMode="auto">
            <a:xfrm>
              <a:off x="1606" y="3415"/>
              <a:ext cx="2333"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sz="2400">
                  <a:latin typeface="Times" panose="02020603050405020304" pitchFamily="18" charset="0"/>
                </a:rPr>
                <a:t>Celkový c</a:t>
              </a:r>
              <a:r>
                <a:rPr lang="en-GB" altLang="cs-CZ" sz="2400">
                  <a:latin typeface="Times" panose="02020603050405020304" pitchFamily="18" charset="0"/>
                </a:rPr>
                <a:t>holesterol</a:t>
              </a:r>
              <a:r>
                <a:rPr lang="sk-SK" altLang="cs-CZ" sz="2400">
                  <a:latin typeface="Times" panose="02020603050405020304" pitchFamily="18" charset="0"/>
                </a:rPr>
                <a:t> </a:t>
              </a:r>
              <a:endParaRPr lang="en-GB" altLang="cs-CZ" sz="2400" b="0">
                <a:latin typeface="Times" panose="02020603050405020304" pitchFamily="18" charset="0"/>
              </a:endParaRPr>
            </a:p>
          </p:txBody>
        </p:sp>
      </p:gr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sz="3600" dirty="0"/>
              <a:t>Nejčastější příčinou smrti v České republice</a:t>
            </a:r>
            <a:endParaRPr lang="cs-CZ" altLang="cs-CZ" sz="3600" dirty="0" smtClean="0"/>
          </a:p>
        </p:txBody>
      </p:sp>
      <p:sp>
        <p:nvSpPr>
          <p:cNvPr id="7171" name="Rectangle 3"/>
          <p:cNvSpPr>
            <a:spLocks noGrp="1" noChangeArrowheads="1"/>
          </p:cNvSpPr>
          <p:nvPr>
            <p:ph type="body" idx="1"/>
          </p:nvPr>
        </p:nvSpPr>
        <p:spPr/>
        <p:txBody>
          <a:bodyPr/>
          <a:lstStyle/>
          <a:p>
            <a:pPr eaLnBrk="1" hangingPunct="1">
              <a:lnSpc>
                <a:spcPct val="80000"/>
              </a:lnSpc>
              <a:buFontTx/>
              <a:buNone/>
            </a:pPr>
            <a:r>
              <a:rPr lang="cs-CZ" altLang="cs-CZ" sz="2400" dirty="0" smtClean="0"/>
              <a:t> jsou dlouhodobě nemoci oběhové soustavy (49,3 % všech úmrtí v roce 2011).</a:t>
            </a:r>
          </a:p>
          <a:p>
            <a:pPr eaLnBrk="1" hangingPunct="1">
              <a:lnSpc>
                <a:spcPct val="80000"/>
              </a:lnSpc>
              <a:buFontTx/>
              <a:buNone/>
            </a:pPr>
            <a:r>
              <a:rPr lang="cs-CZ" altLang="cs-CZ" sz="2400" dirty="0" smtClean="0"/>
              <a:t> K výraznému poklesu standardizované míry úmrtnosti na</a:t>
            </a:r>
          </a:p>
          <a:p>
            <a:pPr eaLnBrk="1" hangingPunct="1">
              <a:lnSpc>
                <a:spcPct val="80000"/>
              </a:lnSpc>
              <a:buFontTx/>
              <a:buNone/>
            </a:pPr>
            <a:r>
              <a:rPr lang="cs-CZ" altLang="cs-CZ" sz="2400" dirty="0" smtClean="0"/>
              <a:t>kardiovaskulární nemoci došlo zejména v 90. letech 20. století (výrazněji u mužů než u žen).</a:t>
            </a:r>
          </a:p>
          <a:p>
            <a:pPr eaLnBrk="1" hangingPunct="1">
              <a:lnSpc>
                <a:spcPct val="80000"/>
              </a:lnSpc>
              <a:buFontTx/>
              <a:buNone/>
            </a:pPr>
            <a:r>
              <a:rPr lang="cs-CZ" altLang="cs-CZ" sz="2400" dirty="0" smtClean="0"/>
              <a:t> Tento trend pokračoval mírnějším tempem také v první dekádě 21. století.</a:t>
            </a:r>
          </a:p>
          <a:p>
            <a:pPr eaLnBrk="1" hangingPunct="1">
              <a:lnSpc>
                <a:spcPct val="80000"/>
              </a:lnSpc>
              <a:buFontTx/>
              <a:buNone/>
            </a:pPr>
            <a:r>
              <a:rPr lang="cs-CZ" altLang="cs-CZ" sz="2400" dirty="0" smtClean="0"/>
              <a:t>V roce 2011 zemřelo v důsledku kardiovaskulárních nemocí celkem 52 725 osob, tj. o 865 (resp. 2%) méně oproti roku 2010. </a:t>
            </a:r>
          </a:p>
          <a:p>
            <a:pPr eaLnBrk="1" hangingPunct="1">
              <a:lnSpc>
                <a:spcPct val="80000"/>
              </a:lnSpc>
              <a:buFontTx/>
              <a:buNone/>
            </a:pPr>
            <a:r>
              <a:rPr lang="cs-CZ" altLang="cs-CZ" sz="2400" dirty="0" smtClean="0"/>
              <a:t>V porovnání s rokem 2010 standardizovaná míra úmrtnosti na kardiovaskulární nemoci poklesla o 3,7 % (o 2,7 % u mužů a 5,1% u žen).</a:t>
            </a:r>
          </a:p>
          <a:p>
            <a:pPr eaLnBrk="1" hangingPunct="1">
              <a:lnSpc>
                <a:spcPct val="80000"/>
              </a:lnSpc>
              <a:buFontTx/>
              <a:buNone/>
            </a:pPr>
            <a:r>
              <a:rPr lang="cs-CZ" altLang="cs-CZ" sz="2400" dirty="0" smtClean="0"/>
              <a:t> USA 2.200 úmrtí/ den – 1 úmrtí/ 39 s</a:t>
            </a:r>
          </a:p>
          <a:p>
            <a:pPr eaLnBrk="1" hangingPunct="1">
              <a:lnSpc>
                <a:spcPct val="80000"/>
              </a:lnSpc>
            </a:pPr>
            <a:endParaRPr lang="cs-CZ" altLang="cs-CZ"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2388" y="835025"/>
            <a:ext cx="9194801"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87" name="Rectangle 3"/>
          <p:cNvSpPr>
            <a:spLocks noChangeArrowheads="1"/>
          </p:cNvSpPr>
          <p:nvPr/>
        </p:nvSpPr>
        <p:spPr bwMode="auto">
          <a:xfrm>
            <a:off x="530225" y="1673225"/>
            <a:ext cx="81597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88" name="Rectangle 4"/>
          <p:cNvSpPr>
            <a:spLocks noChangeArrowheads="1"/>
          </p:cNvSpPr>
          <p:nvPr/>
        </p:nvSpPr>
        <p:spPr bwMode="auto">
          <a:xfrm>
            <a:off x="1143000" y="457200"/>
            <a:ext cx="651351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sk-SK" altLang="cs-CZ">
                <a:solidFill>
                  <a:schemeClr val="tx2"/>
                </a:solidFill>
                <a:latin typeface="Times" panose="02020603050405020304" pitchFamily="18" charset="0"/>
              </a:rPr>
              <a:t>Snížení celkového cholesterolu v krvi </a:t>
            </a:r>
          </a:p>
          <a:p>
            <a:pPr algn="ctr" eaLnBrk="1" hangingPunct="1">
              <a:spcBef>
                <a:spcPct val="0"/>
              </a:spcBef>
              <a:buFontTx/>
              <a:buNone/>
            </a:pPr>
            <a:r>
              <a:rPr lang="sk-SK" altLang="cs-CZ">
                <a:solidFill>
                  <a:schemeClr val="tx2"/>
                </a:solidFill>
                <a:latin typeface="Times" panose="02020603050405020304" pitchFamily="18" charset="0"/>
              </a:rPr>
              <a:t>o </a:t>
            </a:r>
            <a:r>
              <a:rPr lang="en-GB" altLang="cs-CZ">
                <a:solidFill>
                  <a:schemeClr val="tx2"/>
                </a:solidFill>
                <a:latin typeface="Times" panose="02020603050405020304" pitchFamily="18" charset="0"/>
              </a:rPr>
              <a:t>10% </a:t>
            </a:r>
            <a:r>
              <a:rPr lang="sk-SK" altLang="cs-CZ">
                <a:solidFill>
                  <a:schemeClr val="tx2"/>
                </a:solidFill>
                <a:latin typeface="Times" panose="02020603050405020304" pitchFamily="18" charset="0"/>
              </a:rPr>
              <a:t>vede ke snížení rizik KVCH</a:t>
            </a:r>
            <a:r>
              <a:rPr lang="en-GB" altLang="cs-CZ" sz="2400">
                <a:solidFill>
                  <a:schemeClr val="accent2"/>
                </a:solidFill>
                <a:latin typeface="Times" panose="02020603050405020304" pitchFamily="18" charset="0"/>
              </a:rPr>
              <a:t>:</a:t>
            </a:r>
            <a:endParaRPr lang="en-GB" altLang="cs-CZ" sz="2400" b="0">
              <a:solidFill>
                <a:schemeClr val="tx2"/>
              </a:solidFill>
              <a:latin typeface="Times" panose="02020603050405020304" pitchFamily="18" charset="0"/>
            </a:endParaRPr>
          </a:p>
        </p:txBody>
      </p:sp>
      <p:sp>
        <p:nvSpPr>
          <p:cNvPr id="41989" name="Rectangle 5"/>
          <p:cNvSpPr>
            <a:spLocks noChangeArrowheads="1"/>
          </p:cNvSpPr>
          <p:nvPr/>
        </p:nvSpPr>
        <p:spPr bwMode="auto">
          <a:xfrm>
            <a:off x="1447800" y="5715000"/>
            <a:ext cx="7391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b="0" i="1">
              <a:latin typeface="Times New Roman" panose="02020603050405020304" pitchFamily="18" charset="0"/>
            </a:endParaRPr>
          </a:p>
          <a:p>
            <a:pPr eaLnBrk="1" hangingPunct="1">
              <a:spcBef>
                <a:spcPct val="0"/>
              </a:spcBef>
              <a:buFontTx/>
              <a:buNone/>
            </a:pPr>
            <a:r>
              <a:rPr lang="en-GB" altLang="cs-CZ" sz="1800" b="0" i="1">
                <a:latin typeface="Times New Roman" panose="02020603050405020304" pitchFamily="18" charset="0"/>
              </a:rPr>
              <a:t>Law et al, British Medical Journal 1994</a:t>
            </a:r>
            <a:endParaRPr lang="en-GB" altLang="cs-CZ" sz="1800" b="0">
              <a:latin typeface="Times New Roman" panose="02020603050405020304" pitchFamily="18" charset="0"/>
            </a:endParaRPr>
          </a:p>
        </p:txBody>
      </p:sp>
      <p:grpSp>
        <p:nvGrpSpPr>
          <p:cNvPr id="41990" name="Group 6"/>
          <p:cNvGrpSpPr>
            <a:grpSpLocks/>
          </p:cNvGrpSpPr>
          <p:nvPr/>
        </p:nvGrpSpPr>
        <p:grpSpPr bwMode="auto">
          <a:xfrm>
            <a:off x="838200" y="1893888"/>
            <a:ext cx="7088188" cy="3455987"/>
            <a:chOff x="588" y="1527"/>
            <a:chExt cx="4465" cy="2177"/>
          </a:xfrm>
        </p:grpSpPr>
        <p:sp>
          <p:nvSpPr>
            <p:cNvPr id="41993" name="Rectangle 7"/>
            <p:cNvSpPr>
              <a:spLocks noChangeArrowheads="1"/>
            </p:cNvSpPr>
            <p:nvPr/>
          </p:nvSpPr>
          <p:spPr bwMode="auto">
            <a:xfrm>
              <a:off x="588" y="1527"/>
              <a:ext cx="2267"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94" name="Rectangle 8"/>
            <p:cNvSpPr>
              <a:spLocks noChangeArrowheads="1"/>
            </p:cNvSpPr>
            <p:nvPr/>
          </p:nvSpPr>
          <p:spPr bwMode="auto">
            <a:xfrm>
              <a:off x="1177" y="1540"/>
              <a:ext cx="95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0">
                  <a:latin typeface="Times New Roman" panose="02020603050405020304" pitchFamily="18" charset="0"/>
                </a:rPr>
                <a:t>     	</a:t>
              </a:r>
              <a:r>
                <a:rPr lang="sk-SK" altLang="cs-CZ" sz="2400">
                  <a:latin typeface="Times New Roman" panose="02020603050405020304" pitchFamily="18" charset="0"/>
                </a:rPr>
                <a:t>Věk </a:t>
              </a:r>
              <a:endParaRPr lang="en-GB" altLang="cs-CZ" sz="2400">
                <a:latin typeface="Times New Roman" panose="02020603050405020304" pitchFamily="18" charset="0"/>
              </a:endParaRPr>
            </a:p>
          </p:txBody>
        </p:sp>
        <p:sp>
          <p:nvSpPr>
            <p:cNvPr id="41995" name="Rectangle 9"/>
            <p:cNvSpPr>
              <a:spLocks noChangeArrowheads="1"/>
            </p:cNvSpPr>
            <p:nvPr/>
          </p:nvSpPr>
          <p:spPr bwMode="auto">
            <a:xfrm>
              <a:off x="2775" y="1527"/>
              <a:ext cx="2278"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96" name="Rectangle 10"/>
            <p:cNvSpPr>
              <a:spLocks noChangeArrowheads="1"/>
            </p:cNvSpPr>
            <p:nvPr/>
          </p:nvSpPr>
          <p:spPr bwMode="auto">
            <a:xfrm>
              <a:off x="2964" y="1540"/>
              <a:ext cx="17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0">
                  <a:latin typeface="Times New Roman" panose="02020603050405020304" pitchFamily="18" charset="0"/>
                </a:rPr>
                <a:t>   </a:t>
              </a:r>
              <a:r>
                <a:rPr lang="en-GB" altLang="cs-CZ" sz="2400">
                  <a:latin typeface="Times New Roman" panose="02020603050405020304" pitchFamily="18" charset="0"/>
                </a:rPr>
                <a:t>S</a:t>
              </a:r>
              <a:r>
                <a:rPr lang="sk-SK" altLang="cs-CZ" sz="2400">
                  <a:latin typeface="Times New Roman" panose="02020603050405020304" pitchFamily="18" charset="0"/>
                </a:rPr>
                <a:t>nížení rizik KVCH</a:t>
              </a:r>
              <a:endParaRPr lang="en-GB" altLang="cs-CZ" sz="2400">
                <a:latin typeface="Times New Roman" panose="02020603050405020304" pitchFamily="18" charset="0"/>
              </a:endParaRPr>
            </a:p>
          </p:txBody>
        </p:sp>
        <p:sp>
          <p:nvSpPr>
            <p:cNvPr id="41997" name="Rectangle 11"/>
            <p:cNvSpPr>
              <a:spLocks noChangeArrowheads="1"/>
            </p:cNvSpPr>
            <p:nvPr/>
          </p:nvSpPr>
          <p:spPr bwMode="auto">
            <a:xfrm>
              <a:off x="3688" y="1809"/>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0">
                  <a:latin typeface="Times New Roman" panose="02020603050405020304" pitchFamily="18" charset="0"/>
                </a:rPr>
                <a:t> </a:t>
              </a:r>
            </a:p>
          </p:txBody>
        </p:sp>
        <p:sp>
          <p:nvSpPr>
            <p:cNvPr id="41998" name="Rectangle 12"/>
            <p:cNvSpPr>
              <a:spLocks noChangeArrowheads="1"/>
            </p:cNvSpPr>
            <p:nvPr/>
          </p:nvSpPr>
          <p:spPr bwMode="auto">
            <a:xfrm>
              <a:off x="588" y="2236"/>
              <a:ext cx="226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99" name="Rectangle 13"/>
            <p:cNvSpPr>
              <a:spLocks noChangeArrowheads="1"/>
            </p:cNvSpPr>
            <p:nvPr/>
          </p:nvSpPr>
          <p:spPr bwMode="auto">
            <a:xfrm>
              <a:off x="1609" y="2249"/>
              <a:ext cx="5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35-44</a:t>
              </a:r>
              <a:endParaRPr lang="en-GB" altLang="cs-CZ" sz="2400" b="0">
                <a:latin typeface="Times New Roman" panose="02020603050405020304" pitchFamily="18" charset="0"/>
              </a:endParaRPr>
            </a:p>
          </p:txBody>
        </p:sp>
        <p:sp>
          <p:nvSpPr>
            <p:cNvPr id="42000" name="Rectangle 14"/>
            <p:cNvSpPr>
              <a:spLocks noChangeArrowheads="1"/>
            </p:cNvSpPr>
            <p:nvPr/>
          </p:nvSpPr>
          <p:spPr bwMode="auto">
            <a:xfrm>
              <a:off x="2775" y="2236"/>
              <a:ext cx="227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1" name="Rectangle 15"/>
            <p:cNvSpPr>
              <a:spLocks noChangeArrowheads="1"/>
            </p:cNvSpPr>
            <p:nvPr/>
          </p:nvSpPr>
          <p:spPr bwMode="auto">
            <a:xfrm>
              <a:off x="3689" y="2249"/>
              <a:ext cx="5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- 54%</a:t>
              </a:r>
              <a:endParaRPr lang="en-GB" altLang="cs-CZ" sz="2400" b="0">
                <a:latin typeface="Times New Roman" panose="02020603050405020304" pitchFamily="18" charset="0"/>
              </a:endParaRPr>
            </a:p>
          </p:txBody>
        </p:sp>
        <p:sp>
          <p:nvSpPr>
            <p:cNvPr id="42002" name="Rectangle 16"/>
            <p:cNvSpPr>
              <a:spLocks noChangeArrowheads="1"/>
            </p:cNvSpPr>
            <p:nvPr/>
          </p:nvSpPr>
          <p:spPr bwMode="auto">
            <a:xfrm>
              <a:off x="588" y="2610"/>
              <a:ext cx="2267"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3" name="Rectangle 17"/>
            <p:cNvSpPr>
              <a:spLocks noChangeArrowheads="1"/>
            </p:cNvSpPr>
            <p:nvPr/>
          </p:nvSpPr>
          <p:spPr bwMode="auto">
            <a:xfrm>
              <a:off x="1609" y="2623"/>
              <a:ext cx="5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45-54</a:t>
              </a:r>
              <a:endParaRPr lang="en-GB" altLang="cs-CZ" sz="2400" b="0">
                <a:latin typeface="Times New Roman" panose="02020603050405020304" pitchFamily="18" charset="0"/>
              </a:endParaRPr>
            </a:p>
          </p:txBody>
        </p:sp>
        <p:sp>
          <p:nvSpPr>
            <p:cNvPr id="42004" name="Rectangle 18"/>
            <p:cNvSpPr>
              <a:spLocks noChangeArrowheads="1"/>
            </p:cNvSpPr>
            <p:nvPr/>
          </p:nvSpPr>
          <p:spPr bwMode="auto">
            <a:xfrm>
              <a:off x="2775" y="2610"/>
              <a:ext cx="2278"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5" name="Rectangle 19"/>
            <p:cNvSpPr>
              <a:spLocks noChangeArrowheads="1"/>
            </p:cNvSpPr>
            <p:nvPr/>
          </p:nvSpPr>
          <p:spPr bwMode="auto">
            <a:xfrm>
              <a:off x="3689" y="2623"/>
              <a:ext cx="5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- 39%</a:t>
              </a:r>
              <a:endParaRPr lang="en-GB" altLang="cs-CZ" sz="2400" b="0">
                <a:latin typeface="Times New Roman" panose="02020603050405020304" pitchFamily="18" charset="0"/>
              </a:endParaRPr>
            </a:p>
          </p:txBody>
        </p:sp>
        <p:sp>
          <p:nvSpPr>
            <p:cNvPr id="42006" name="Rectangle 20"/>
            <p:cNvSpPr>
              <a:spLocks noChangeArrowheads="1"/>
            </p:cNvSpPr>
            <p:nvPr/>
          </p:nvSpPr>
          <p:spPr bwMode="auto">
            <a:xfrm>
              <a:off x="588" y="2984"/>
              <a:ext cx="226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7" name="Rectangle 21"/>
            <p:cNvSpPr>
              <a:spLocks noChangeArrowheads="1"/>
            </p:cNvSpPr>
            <p:nvPr/>
          </p:nvSpPr>
          <p:spPr bwMode="auto">
            <a:xfrm>
              <a:off x="1609" y="2997"/>
              <a:ext cx="5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55-64</a:t>
              </a:r>
              <a:endParaRPr lang="en-GB" altLang="cs-CZ" sz="2400" b="0">
                <a:latin typeface="Times New Roman" panose="02020603050405020304" pitchFamily="18" charset="0"/>
              </a:endParaRPr>
            </a:p>
          </p:txBody>
        </p:sp>
        <p:sp>
          <p:nvSpPr>
            <p:cNvPr id="42008" name="Rectangle 22"/>
            <p:cNvSpPr>
              <a:spLocks noChangeArrowheads="1"/>
            </p:cNvSpPr>
            <p:nvPr/>
          </p:nvSpPr>
          <p:spPr bwMode="auto">
            <a:xfrm>
              <a:off x="2775" y="2984"/>
              <a:ext cx="227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09" name="Rectangle 23"/>
            <p:cNvSpPr>
              <a:spLocks noChangeArrowheads="1"/>
            </p:cNvSpPr>
            <p:nvPr/>
          </p:nvSpPr>
          <p:spPr bwMode="auto">
            <a:xfrm>
              <a:off x="3689" y="2997"/>
              <a:ext cx="5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- 27%</a:t>
              </a:r>
              <a:endParaRPr lang="en-GB" altLang="cs-CZ" sz="2400" b="0">
                <a:latin typeface="Times New Roman" panose="02020603050405020304" pitchFamily="18" charset="0"/>
              </a:endParaRPr>
            </a:p>
          </p:txBody>
        </p:sp>
        <p:sp>
          <p:nvSpPr>
            <p:cNvPr id="42010" name="Rectangle 24"/>
            <p:cNvSpPr>
              <a:spLocks noChangeArrowheads="1"/>
            </p:cNvSpPr>
            <p:nvPr/>
          </p:nvSpPr>
          <p:spPr bwMode="auto">
            <a:xfrm>
              <a:off x="588" y="3358"/>
              <a:ext cx="226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11" name="Rectangle 25"/>
            <p:cNvSpPr>
              <a:spLocks noChangeArrowheads="1"/>
            </p:cNvSpPr>
            <p:nvPr/>
          </p:nvSpPr>
          <p:spPr bwMode="auto">
            <a:xfrm>
              <a:off x="1609" y="3371"/>
              <a:ext cx="52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65-74</a:t>
              </a:r>
              <a:endParaRPr lang="en-GB" altLang="cs-CZ" sz="2400" b="0">
                <a:latin typeface="Times New Roman" panose="02020603050405020304" pitchFamily="18" charset="0"/>
              </a:endParaRPr>
            </a:p>
          </p:txBody>
        </p:sp>
        <p:sp>
          <p:nvSpPr>
            <p:cNvPr id="42012" name="Rectangle 26"/>
            <p:cNvSpPr>
              <a:spLocks noChangeArrowheads="1"/>
            </p:cNvSpPr>
            <p:nvPr/>
          </p:nvSpPr>
          <p:spPr bwMode="auto">
            <a:xfrm>
              <a:off x="2775" y="3358"/>
              <a:ext cx="227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2013" name="Rectangle 27"/>
            <p:cNvSpPr>
              <a:spLocks noChangeArrowheads="1"/>
            </p:cNvSpPr>
            <p:nvPr/>
          </p:nvSpPr>
          <p:spPr bwMode="auto">
            <a:xfrm>
              <a:off x="3689" y="3371"/>
              <a:ext cx="54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b="0">
                  <a:latin typeface="Times New Roman" panose="02020603050405020304" pitchFamily="18" charset="0"/>
                </a:rPr>
                <a:t>- 20%</a:t>
              </a:r>
              <a:endParaRPr lang="en-GB" altLang="cs-CZ" sz="2400" b="0">
                <a:latin typeface="Times New Roman" panose="02020603050405020304" pitchFamily="18" charset="0"/>
              </a:endParaRPr>
            </a:p>
          </p:txBody>
        </p:sp>
      </p:grpSp>
      <p:sp>
        <p:nvSpPr>
          <p:cNvPr id="41991" name="Rectangle 28"/>
          <p:cNvSpPr>
            <a:spLocks noChangeArrowheads="1"/>
          </p:cNvSpPr>
          <p:nvPr/>
        </p:nvSpPr>
        <p:spPr bwMode="auto">
          <a:xfrm>
            <a:off x="1414463" y="1828800"/>
            <a:ext cx="6402387" cy="35829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1992" name="Rectangle 29"/>
          <p:cNvSpPr>
            <a:spLocks noChangeArrowheads="1"/>
          </p:cNvSpPr>
          <p:nvPr/>
        </p:nvSpPr>
        <p:spPr bwMode="auto">
          <a:xfrm>
            <a:off x="1416050" y="2819400"/>
            <a:ext cx="6400800" cy="28575"/>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sk-SK" altLang="cs-CZ" smtClean="0"/>
              <a:t>Mastné kyseliny a lipidy v krvi</a:t>
            </a:r>
            <a:endParaRPr lang="en-GB" altLang="cs-CZ" smtClean="0"/>
          </a:p>
        </p:txBody>
      </p:sp>
      <p:sp>
        <p:nvSpPr>
          <p:cNvPr id="46083" name="Rectangle 3"/>
          <p:cNvSpPr>
            <a:spLocks noGrp="1" noChangeArrowheads="1"/>
          </p:cNvSpPr>
          <p:nvPr>
            <p:ph type="body" idx="1"/>
          </p:nvPr>
        </p:nvSpPr>
        <p:spPr/>
        <p:txBody>
          <a:bodyPr/>
          <a:lstStyle/>
          <a:p>
            <a:pPr lvl="2" eaLnBrk="1" hangingPunct="1">
              <a:lnSpc>
                <a:spcPct val="90000"/>
              </a:lnSpc>
              <a:buFontTx/>
              <a:buChar char="-"/>
            </a:pPr>
            <a:r>
              <a:rPr lang="en-GB" altLang="cs-CZ" dirty="0" smtClean="0">
                <a:solidFill>
                  <a:srgbClr val="FF0000"/>
                </a:solidFill>
              </a:rPr>
              <a:t>SAFA </a:t>
            </a:r>
            <a:r>
              <a:rPr lang="sk-SK" altLang="cs-CZ" dirty="0" err="1" smtClean="0">
                <a:solidFill>
                  <a:srgbClr val="FF0000"/>
                </a:solidFill>
              </a:rPr>
              <a:t>zvyšují</a:t>
            </a:r>
            <a:r>
              <a:rPr lang="sk-SK" altLang="cs-CZ" dirty="0" smtClean="0">
                <a:solidFill>
                  <a:srgbClr val="FF0000"/>
                </a:solidFill>
              </a:rPr>
              <a:t> </a:t>
            </a:r>
            <a:r>
              <a:rPr lang="sk-SK" altLang="cs-CZ" dirty="0" err="1" smtClean="0">
                <a:solidFill>
                  <a:srgbClr val="FF0000"/>
                </a:solidFill>
              </a:rPr>
              <a:t>celk.cholesterol</a:t>
            </a:r>
            <a:r>
              <a:rPr lang="en-GB" altLang="cs-CZ" dirty="0" smtClean="0">
                <a:solidFill>
                  <a:srgbClr val="FF0000"/>
                </a:solidFill>
              </a:rPr>
              <a:t> </a:t>
            </a:r>
            <a:r>
              <a:rPr lang="sk-SK" altLang="cs-CZ" dirty="0" smtClean="0">
                <a:solidFill>
                  <a:srgbClr val="FF0000"/>
                </a:solidFill>
              </a:rPr>
              <a:t>a </a:t>
            </a:r>
            <a:r>
              <a:rPr lang="en-GB" altLang="cs-CZ" dirty="0" smtClean="0">
                <a:solidFill>
                  <a:srgbClr val="FF0000"/>
                </a:solidFill>
              </a:rPr>
              <a:t>LDL </a:t>
            </a:r>
          </a:p>
          <a:p>
            <a:pPr lvl="2" eaLnBrk="1" hangingPunct="1">
              <a:lnSpc>
                <a:spcPct val="90000"/>
              </a:lnSpc>
              <a:buFontTx/>
              <a:buChar char="-"/>
            </a:pPr>
            <a:r>
              <a:rPr lang="en-GB" altLang="cs-CZ" dirty="0" smtClean="0">
                <a:solidFill>
                  <a:srgbClr val="FF0000"/>
                </a:solidFill>
              </a:rPr>
              <a:t>MUFA s</a:t>
            </a:r>
            <a:r>
              <a:rPr lang="sk-SK" altLang="cs-CZ" dirty="0" err="1" smtClean="0">
                <a:solidFill>
                  <a:srgbClr val="FF0000"/>
                </a:solidFill>
              </a:rPr>
              <a:t>nižujú</a:t>
            </a:r>
            <a:r>
              <a:rPr lang="sk-SK" altLang="cs-CZ" dirty="0" smtClean="0">
                <a:solidFill>
                  <a:srgbClr val="FF0000"/>
                </a:solidFill>
              </a:rPr>
              <a:t> </a:t>
            </a:r>
            <a:r>
              <a:rPr lang="sk-SK" altLang="cs-CZ" dirty="0" err="1" smtClean="0">
                <a:solidFill>
                  <a:srgbClr val="FF0000"/>
                </a:solidFill>
              </a:rPr>
              <a:t>celk.cholesterol</a:t>
            </a:r>
            <a:r>
              <a:rPr lang="sk-SK" altLang="cs-CZ" dirty="0" smtClean="0">
                <a:solidFill>
                  <a:srgbClr val="FF0000"/>
                </a:solidFill>
              </a:rPr>
              <a:t> </a:t>
            </a:r>
            <a:r>
              <a:rPr lang="en-GB" altLang="cs-CZ" dirty="0" smtClean="0">
                <a:solidFill>
                  <a:srgbClr val="FF0000"/>
                </a:solidFill>
              </a:rPr>
              <a:t> </a:t>
            </a:r>
            <a:r>
              <a:rPr lang="sk-SK" altLang="cs-CZ" dirty="0" smtClean="0">
                <a:solidFill>
                  <a:srgbClr val="FF0000"/>
                </a:solidFill>
              </a:rPr>
              <a:t>a </a:t>
            </a:r>
            <a:r>
              <a:rPr lang="en-GB" altLang="cs-CZ" dirty="0" smtClean="0">
                <a:solidFill>
                  <a:srgbClr val="FF0000"/>
                </a:solidFill>
              </a:rPr>
              <a:t>LDL </a:t>
            </a:r>
            <a:r>
              <a:rPr lang="en-GB" altLang="cs-CZ" dirty="0" err="1" smtClean="0">
                <a:solidFill>
                  <a:srgbClr val="FF0000"/>
                </a:solidFill>
              </a:rPr>
              <a:t>pokud</a:t>
            </a:r>
            <a:r>
              <a:rPr lang="sk-SK" altLang="cs-CZ" dirty="0" smtClean="0">
                <a:solidFill>
                  <a:srgbClr val="FF0000"/>
                </a:solidFill>
              </a:rPr>
              <a:t> nahradí </a:t>
            </a:r>
            <a:r>
              <a:rPr lang="en-GB" altLang="cs-CZ" dirty="0" smtClean="0">
                <a:solidFill>
                  <a:srgbClr val="FF0000"/>
                </a:solidFill>
              </a:rPr>
              <a:t>SAFA</a:t>
            </a:r>
          </a:p>
          <a:p>
            <a:pPr lvl="2" eaLnBrk="1" hangingPunct="1">
              <a:lnSpc>
                <a:spcPct val="90000"/>
              </a:lnSpc>
              <a:buFontTx/>
              <a:buChar char="-"/>
            </a:pPr>
            <a:r>
              <a:rPr lang="el-GR" altLang="cs-CZ" dirty="0" smtClean="0">
                <a:solidFill>
                  <a:srgbClr val="FF0000"/>
                </a:solidFill>
              </a:rPr>
              <a:t>ω</a:t>
            </a:r>
            <a:r>
              <a:rPr lang="cs-CZ" altLang="cs-CZ" dirty="0" smtClean="0">
                <a:solidFill>
                  <a:srgbClr val="FF0000"/>
                </a:solidFill>
              </a:rPr>
              <a:t> </a:t>
            </a:r>
            <a:r>
              <a:rPr lang="en-GB" altLang="cs-CZ" dirty="0" smtClean="0">
                <a:solidFill>
                  <a:srgbClr val="FF0000"/>
                </a:solidFill>
              </a:rPr>
              <a:t>6 PUFA s</a:t>
            </a:r>
            <a:r>
              <a:rPr lang="sk-SK" altLang="cs-CZ" dirty="0" err="1" smtClean="0">
                <a:solidFill>
                  <a:srgbClr val="FF0000"/>
                </a:solidFill>
              </a:rPr>
              <a:t>nižují</a:t>
            </a:r>
            <a:r>
              <a:rPr lang="sk-SK" altLang="cs-CZ" dirty="0" smtClean="0">
                <a:solidFill>
                  <a:srgbClr val="FF0000"/>
                </a:solidFill>
              </a:rPr>
              <a:t> </a:t>
            </a:r>
            <a:r>
              <a:rPr lang="sk-SK" altLang="cs-CZ" dirty="0" err="1" smtClean="0">
                <a:solidFill>
                  <a:srgbClr val="FF0000"/>
                </a:solidFill>
              </a:rPr>
              <a:t>celk.cholesterol</a:t>
            </a:r>
            <a:r>
              <a:rPr lang="sk-SK" altLang="cs-CZ" dirty="0" smtClean="0">
                <a:solidFill>
                  <a:srgbClr val="FF0000"/>
                </a:solidFill>
              </a:rPr>
              <a:t> a </a:t>
            </a:r>
            <a:r>
              <a:rPr lang="en-GB" altLang="cs-CZ" dirty="0" smtClean="0">
                <a:solidFill>
                  <a:srgbClr val="FF0000"/>
                </a:solidFill>
              </a:rPr>
              <a:t>LDL </a:t>
            </a:r>
          </a:p>
          <a:p>
            <a:pPr lvl="2" eaLnBrk="1" hangingPunct="1">
              <a:lnSpc>
                <a:spcPct val="90000"/>
              </a:lnSpc>
              <a:buFontTx/>
              <a:buChar char="-"/>
            </a:pPr>
            <a:r>
              <a:rPr lang="sk-SK" altLang="cs-CZ" dirty="0" err="1" smtClean="0"/>
              <a:t>Mořské</a:t>
            </a:r>
            <a:r>
              <a:rPr lang="sk-SK" altLang="cs-CZ" dirty="0" smtClean="0"/>
              <a:t> </a:t>
            </a:r>
            <a:r>
              <a:rPr lang="el-GR" altLang="cs-CZ" dirty="0" smtClean="0"/>
              <a:t>ω </a:t>
            </a:r>
            <a:r>
              <a:rPr lang="en-GB" altLang="cs-CZ" dirty="0" smtClean="0"/>
              <a:t>3 PUFA </a:t>
            </a:r>
            <a:r>
              <a:rPr lang="sk-SK" altLang="cs-CZ" dirty="0" err="1" smtClean="0"/>
              <a:t>nesnižují</a:t>
            </a:r>
            <a:r>
              <a:rPr lang="sk-SK" altLang="cs-CZ" dirty="0" smtClean="0"/>
              <a:t> </a:t>
            </a:r>
            <a:r>
              <a:rPr lang="sk-SK" altLang="cs-CZ" dirty="0" err="1" smtClean="0"/>
              <a:t>celk.cholesterol</a:t>
            </a:r>
            <a:r>
              <a:rPr lang="sk-SK" altLang="cs-CZ" dirty="0" smtClean="0"/>
              <a:t> a </a:t>
            </a:r>
            <a:r>
              <a:rPr lang="en-GB" altLang="cs-CZ" dirty="0" smtClean="0"/>
              <a:t>LDL</a:t>
            </a:r>
          </a:p>
          <a:p>
            <a:pPr lvl="2" eaLnBrk="1" hangingPunct="1">
              <a:lnSpc>
                <a:spcPct val="90000"/>
              </a:lnSpc>
              <a:buFontTx/>
              <a:buChar char="-"/>
            </a:pPr>
            <a:r>
              <a:rPr lang="sk-SK" altLang="cs-CZ" dirty="0" err="1" smtClean="0"/>
              <a:t>Mořské</a:t>
            </a:r>
            <a:r>
              <a:rPr lang="sk-SK" altLang="cs-CZ" dirty="0" smtClean="0"/>
              <a:t> </a:t>
            </a:r>
            <a:r>
              <a:rPr lang="el-GR" altLang="cs-CZ" dirty="0" smtClean="0"/>
              <a:t>ω </a:t>
            </a:r>
            <a:r>
              <a:rPr lang="en-GB" altLang="cs-CZ" dirty="0" smtClean="0"/>
              <a:t>3 PUFA s</a:t>
            </a:r>
            <a:r>
              <a:rPr lang="sk-SK" altLang="cs-CZ" dirty="0" err="1" smtClean="0"/>
              <a:t>nižují</a:t>
            </a:r>
            <a:r>
              <a:rPr lang="sk-SK" altLang="cs-CZ" dirty="0" smtClean="0"/>
              <a:t> </a:t>
            </a:r>
            <a:r>
              <a:rPr lang="sk-SK" altLang="cs-CZ" dirty="0" err="1" smtClean="0"/>
              <a:t>triacylglyceroly</a:t>
            </a:r>
            <a:r>
              <a:rPr lang="en-GB" altLang="cs-CZ" dirty="0" smtClean="0"/>
              <a:t>, </a:t>
            </a:r>
            <a:r>
              <a:rPr lang="sk-SK" altLang="cs-CZ" dirty="0" err="1" smtClean="0"/>
              <a:t>rostlinné</a:t>
            </a:r>
            <a:r>
              <a:rPr lang="sk-SK" altLang="cs-CZ" dirty="0" smtClean="0"/>
              <a:t> </a:t>
            </a:r>
            <a:r>
              <a:rPr lang="el-GR" altLang="cs-CZ" dirty="0" smtClean="0"/>
              <a:t>ω </a:t>
            </a:r>
            <a:r>
              <a:rPr lang="en-GB" altLang="cs-CZ" dirty="0" smtClean="0"/>
              <a:t>3 PUFA </a:t>
            </a:r>
            <a:r>
              <a:rPr lang="sk-SK" altLang="cs-CZ" dirty="0" err="1" smtClean="0"/>
              <a:t>ne</a:t>
            </a:r>
            <a:endParaRPr lang="en-GB" altLang="cs-CZ" dirty="0" smtClean="0"/>
          </a:p>
          <a:p>
            <a:pPr lvl="2" eaLnBrk="1" hangingPunct="1">
              <a:lnSpc>
                <a:spcPct val="90000"/>
              </a:lnSpc>
              <a:buFontTx/>
              <a:buChar char="-"/>
            </a:pPr>
            <a:r>
              <a:rPr lang="en-GB" altLang="cs-CZ" dirty="0" smtClean="0">
                <a:solidFill>
                  <a:srgbClr val="FF0000"/>
                </a:solidFill>
              </a:rPr>
              <a:t>TFA </a:t>
            </a:r>
            <a:r>
              <a:rPr lang="sk-SK" altLang="cs-CZ" dirty="0" err="1" smtClean="0">
                <a:solidFill>
                  <a:srgbClr val="FF0000"/>
                </a:solidFill>
              </a:rPr>
              <a:t>zvyšují</a:t>
            </a:r>
            <a:r>
              <a:rPr lang="sk-SK" altLang="cs-CZ" dirty="0" smtClean="0">
                <a:solidFill>
                  <a:srgbClr val="FF0000"/>
                </a:solidFill>
              </a:rPr>
              <a:t> </a:t>
            </a:r>
            <a:r>
              <a:rPr lang="sk-SK" altLang="cs-CZ" dirty="0" err="1" smtClean="0">
                <a:solidFill>
                  <a:srgbClr val="FF0000"/>
                </a:solidFill>
              </a:rPr>
              <a:t>celk.cholesterol</a:t>
            </a:r>
            <a:r>
              <a:rPr lang="sk-SK" altLang="cs-CZ" dirty="0" smtClean="0">
                <a:solidFill>
                  <a:srgbClr val="FF0000"/>
                </a:solidFill>
              </a:rPr>
              <a:t> a </a:t>
            </a:r>
            <a:r>
              <a:rPr lang="en-GB" altLang="cs-CZ" dirty="0" smtClean="0">
                <a:solidFill>
                  <a:srgbClr val="FF0000"/>
                </a:solidFill>
              </a:rPr>
              <a:t>LDL</a:t>
            </a:r>
            <a:r>
              <a:rPr lang="sk-SK" altLang="cs-CZ" dirty="0" smtClean="0">
                <a:solidFill>
                  <a:srgbClr val="FF0000"/>
                </a:solidFill>
              </a:rPr>
              <a:t> a </a:t>
            </a:r>
            <a:r>
              <a:rPr lang="sk-SK" altLang="cs-CZ" dirty="0" err="1" smtClean="0">
                <a:solidFill>
                  <a:srgbClr val="FF0000"/>
                </a:solidFill>
              </a:rPr>
              <a:t>snižují</a:t>
            </a:r>
            <a:r>
              <a:rPr lang="sk-SK" altLang="cs-CZ" dirty="0" smtClean="0">
                <a:solidFill>
                  <a:srgbClr val="FF0000"/>
                </a:solidFill>
              </a:rPr>
              <a:t> </a:t>
            </a:r>
            <a:r>
              <a:rPr lang="en-GB" altLang="cs-CZ" dirty="0" smtClean="0">
                <a:solidFill>
                  <a:srgbClr val="FF0000"/>
                </a:solidFill>
              </a:rPr>
              <a:t>HDL</a:t>
            </a:r>
            <a:endParaRPr lang="en-GB" altLang="cs-CZ" sz="2000" dirty="0" smtClean="0">
              <a:solidFill>
                <a:srgbClr val="FF0000"/>
              </a:solidFill>
            </a:endParaRPr>
          </a:p>
          <a:p>
            <a:pPr eaLnBrk="1" hangingPunct="1">
              <a:lnSpc>
                <a:spcPct val="90000"/>
              </a:lnSpc>
            </a:pPr>
            <a:endParaRPr lang="en-GB" altLang="cs-CZ" sz="2000" dirty="0" smtClean="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tvrzení</a:t>
            </a:r>
            <a:endParaRPr lang="cs-CZ" dirty="0"/>
          </a:p>
        </p:txBody>
      </p:sp>
      <p:sp>
        <p:nvSpPr>
          <p:cNvPr id="3" name="Zástupný symbol pro obsah 2"/>
          <p:cNvSpPr>
            <a:spLocks noGrp="1"/>
          </p:cNvSpPr>
          <p:nvPr>
            <p:ph idx="1"/>
          </p:nvPr>
        </p:nvSpPr>
        <p:spPr/>
        <p:txBody>
          <a:bodyPr/>
          <a:lstStyle/>
          <a:p>
            <a:r>
              <a:rPr lang="cs-CZ" sz="2000" dirty="0" smtClean="0"/>
              <a:t>Kyselina </a:t>
            </a:r>
            <a:r>
              <a:rPr lang="cs-CZ" sz="2000" dirty="0" err="1"/>
              <a:t>eikosapentaenová</a:t>
            </a:r>
            <a:r>
              <a:rPr lang="cs-CZ" sz="2000" dirty="0"/>
              <a:t> a kyselina </a:t>
            </a:r>
            <a:r>
              <a:rPr lang="cs-CZ" sz="2000" dirty="0" err="1"/>
              <a:t>dokosahexaenová</a:t>
            </a:r>
            <a:r>
              <a:rPr lang="cs-CZ" sz="2000" dirty="0"/>
              <a:t> (EPA/DHA) </a:t>
            </a:r>
            <a:r>
              <a:rPr lang="cs-CZ" sz="2000" dirty="0" smtClean="0"/>
              <a:t>- </a:t>
            </a:r>
            <a:r>
              <a:rPr lang="cs-CZ" sz="2000" dirty="0"/>
              <a:t>přispívají k normální činnosti srdce </a:t>
            </a:r>
            <a:r>
              <a:rPr lang="cs-CZ" sz="2000" dirty="0" smtClean="0"/>
              <a:t>250 mg -500 mg</a:t>
            </a:r>
          </a:p>
          <a:p>
            <a:r>
              <a:rPr lang="cs-CZ" sz="2000" dirty="0" smtClean="0"/>
              <a:t>Kyselina </a:t>
            </a:r>
            <a:r>
              <a:rPr lang="cs-CZ" sz="2000" dirty="0"/>
              <a:t>linolová přispívá k udržení normální hladiny cholesterolu v krvi </a:t>
            </a:r>
            <a:r>
              <a:rPr lang="cs-CZ" sz="2000" dirty="0" smtClean="0"/>
              <a:t>(</a:t>
            </a:r>
            <a:r>
              <a:rPr lang="cs-CZ" sz="1600" dirty="0" smtClean="0"/>
              <a:t>Tvrzení </a:t>
            </a:r>
            <a:r>
              <a:rPr lang="cs-CZ" sz="1600" dirty="0"/>
              <a:t>smí být použito pouze u potravin, které poskytují nejméně 1,5 g kyseliny linolové (LA) na 100 g a 100 kcal. Spotřebitel musí být informován, že příznivého účinku se dosáhne při přívodu 10 g LA </a:t>
            </a:r>
            <a:r>
              <a:rPr lang="cs-CZ" sz="1600" dirty="0" smtClean="0"/>
              <a:t>denně)</a:t>
            </a:r>
          </a:p>
          <a:p>
            <a:r>
              <a:rPr lang="cs-CZ" sz="1600" dirty="0" smtClean="0"/>
              <a:t>Nahrazení </a:t>
            </a:r>
            <a:r>
              <a:rPr lang="cs-CZ" sz="1600" dirty="0"/>
              <a:t>nasycených tuků nenasycenými tuky ve stravě přispívá k udržení normální hladiny cholesterolu v krvi. </a:t>
            </a:r>
            <a:r>
              <a:rPr lang="cs-CZ" sz="2000" dirty="0"/>
              <a:t>Kyselina </a:t>
            </a:r>
            <a:r>
              <a:rPr lang="cs-CZ" sz="2000" dirty="0" smtClean="0"/>
              <a:t>olejová </a:t>
            </a:r>
            <a:r>
              <a:rPr lang="cs-CZ" sz="1600" dirty="0" smtClean="0"/>
              <a:t>je nenasycený tuk. </a:t>
            </a:r>
          </a:p>
          <a:p>
            <a:r>
              <a:rPr lang="cs-CZ" sz="2000" dirty="0" smtClean="0"/>
              <a:t>ALA </a:t>
            </a:r>
            <a:r>
              <a:rPr lang="cs-CZ" sz="2000" dirty="0"/>
              <a:t>přispívá k udržení normální hladiny cholesterolu v krvi </a:t>
            </a:r>
            <a:r>
              <a:rPr lang="cs-CZ" sz="2000" dirty="0" smtClean="0"/>
              <a:t>(</a:t>
            </a:r>
            <a:r>
              <a:rPr lang="cs-CZ" sz="1600" dirty="0" smtClean="0"/>
              <a:t>spotřebitel </a:t>
            </a:r>
            <a:r>
              <a:rPr lang="cs-CZ" sz="1600" dirty="0"/>
              <a:t>musí být informován, že příznivého účinku se dosáhne při přívodu 2 g ALA </a:t>
            </a:r>
            <a:r>
              <a:rPr lang="cs-CZ" sz="1600" dirty="0" smtClean="0"/>
              <a:t>denně).  </a:t>
            </a:r>
            <a:endParaRPr lang="cs-CZ" sz="1600" dirty="0"/>
          </a:p>
        </p:txBody>
      </p:sp>
    </p:spTree>
    <p:extLst>
      <p:ext uri="{BB962C8B-B14F-4D97-AF65-F5344CB8AC3E}">
        <p14:creationId xmlns:p14="http://schemas.microsoft.com/office/powerpoint/2010/main" val="2416207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cs-CZ" altLang="cs-CZ" b="1" smtClean="0"/>
              <a:t>OPTIMÁLNÍ PŘÍVOD</a:t>
            </a:r>
            <a:r>
              <a:rPr lang="cs-CZ" altLang="cs-CZ" smtClean="0"/>
              <a:t> </a:t>
            </a:r>
          </a:p>
        </p:txBody>
      </p:sp>
      <p:sp>
        <p:nvSpPr>
          <p:cNvPr id="47107" name="Rectangle 3"/>
          <p:cNvSpPr>
            <a:spLocks noGrp="1" noChangeArrowheads="1"/>
          </p:cNvSpPr>
          <p:nvPr>
            <p:ph type="body" idx="1"/>
          </p:nvPr>
        </p:nvSpPr>
        <p:spPr/>
        <p:txBody>
          <a:bodyPr/>
          <a:lstStyle/>
          <a:p>
            <a:pPr eaLnBrk="1" hangingPunct="1"/>
            <a:r>
              <a:rPr lang="cs-CZ" altLang="cs-CZ" smtClean="0"/>
              <a:t>Tuky </a:t>
            </a:r>
            <a:r>
              <a:rPr lang="cs-CZ" altLang="cs-CZ" smtClean="0">
                <a:sym typeface="Symbol" panose="05050102010706020507" pitchFamily="18" charset="2"/>
              </a:rPr>
              <a:t></a:t>
            </a:r>
            <a:r>
              <a:rPr lang="cs-CZ" altLang="cs-CZ" smtClean="0"/>
              <a:t> max. 30% celkové en. potřeby               2/3 tuk rostlinného původu (polyenové m.k.)</a:t>
            </a:r>
          </a:p>
          <a:p>
            <a:pPr eaLnBrk="1" hangingPunct="1"/>
            <a:r>
              <a:rPr lang="cs-CZ" altLang="cs-CZ" smtClean="0"/>
              <a:t>1/3 tuk živočišného původu (saturované m.k)</a:t>
            </a:r>
            <a:endParaRPr lang="cs-CZ" altLang="cs-CZ" b="1" smtClean="0"/>
          </a:p>
          <a:p>
            <a:pPr eaLnBrk="1" hangingPunct="1"/>
            <a:r>
              <a:rPr lang="cs-CZ" altLang="cs-CZ" b="1" smtClean="0"/>
              <a:t>1</a:t>
            </a:r>
            <a:r>
              <a:rPr lang="cs-CZ" altLang="cs-CZ" smtClean="0"/>
              <a:t> NMK : </a:t>
            </a:r>
            <a:r>
              <a:rPr lang="cs-CZ" altLang="cs-CZ" b="1" smtClean="0"/>
              <a:t>1,4</a:t>
            </a:r>
            <a:r>
              <a:rPr lang="cs-CZ" altLang="cs-CZ" smtClean="0"/>
              <a:t> MMK : </a:t>
            </a:r>
            <a:r>
              <a:rPr lang="cs-CZ" altLang="cs-CZ" b="1" smtClean="0"/>
              <a:t>0,6</a:t>
            </a:r>
            <a:r>
              <a:rPr lang="cs-CZ" altLang="cs-CZ" smtClean="0"/>
              <a:t> PMK</a:t>
            </a:r>
          </a:p>
          <a:p>
            <a:pPr eaLnBrk="1" hangingPunct="1"/>
            <a:r>
              <a:rPr lang="cs-CZ" altLang="cs-CZ" smtClean="0"/>
              <a:t> n - 6 PUFA : n – 3 PUFA   5-8 % : 1-2%</a:t>
            </a:r>
          </a:p>
          <a:p>
            <a:pPr eaLnBrk="1" hangingPunct="1"/>
            <a:r>
              <a:rPr lang="cs-CZ" altLang="cs-CZ" smtClean="0"/>
              <a:t>Trans MK 1-2%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cs-CZ" altLang="cs-CZ" smtClean="0"/>
          </a:p>
        </p:txBody>
      </p:sp>
      <p:sp>
        <p:nvSpPr>
          <p:cNvPr id="49155" name="Rectangle 3"/>
          <p:cNvSpPr>
            <a:spLocks noGrp="1" noChangeArrowheads="1"/>
          </p:cNvSpPr>
          <p:nvPr>
            <p:ph type="body" sz="half" idx="1"/>
          </p:nvPr>
        </p:nvSpPr>
        <p:spPr/>
        <p:txBody>
          <a:bodyPr/>
          <a:lstStyle/>
          <a:p>
            <a:pPr eaLnBrk="1" hangingPunct="1">
              <a:lnSpc>
                <a:spcPct val="80000"/>
              </a:lnSpc>
            </a:pPr>
            <a:r>
              <a:rPr lang="cs-CZ" altLang="cs-CZ" sz="1600" b="1" smtClean="0"/>
              <a:t>Nasycené mastné kyseliny</a:t>
            </a:r>
            <a:r>
              <a:rPr lang="cs-CZ" altLang="cs-CZ" sz="1600" smtClean="0"/>
              <a:t>Zdroj: máslo, hovězí tuk, sádlo, maso, mléko a mléčné výrobky, kokosový, palmový a palmojádrový tuk Doporučované množství: 20 g </a:t>
            </a:r>
          </a:p>
          <a:p>
            <a:pPr eaLnBrk="1" hangingPunct="1">
              <a:lnSpc>
                <a:spcPct val="80000"/>
              </a:lnSpc>
            </a:pPr>
            <a:r>
              <a:rPr lang="cs-CZ" altLang="cs-CZ" sz="1600" b="1" smtClean="0"/>
              <a:t>Mononenasycené mastné kyseliny</a:t>
            </a:r>
            <a:r>
              <a:rPr lang="cs-CZ" altLang="cs-CZ" sz="1600" smtClean="0"/>
              <a:t>Zdroj: olivy, řepka olejka a oleje z nich, ořechy** – pistácie, mandle, ořechy lískové, kešu, dále arašídy, avokádo Doporučované množství: 28 g</a:t>
            </a:r>
          </a:p>
          <a:p>
            <a:pPr eaLnBrk="1" hangingPunct="1">
              <a:lnSpc>
                <a:spcPct val="80000"/>
              </a:lnSpc>
            </a:pPr>
            <a:r>
              <a:rPr lang="cs-CZ" altLang="cs-CZ" sz="1600" b="1" smtClean="0"/>
              <a:t>Polynenasycené mastné kyseliny</a:t>
            </a:r>
            <a:r>
              <a:rPr lang="cs-CZ" altLang="cs-CZ" sz="1600" smtClean="0"/>
              <a:t>Zdroj: vlašské ořechy, sója, lněné, slunečnicové a sezamové semínko** a oleje z nich, losos, makrela, sleď (tj. především tučné ryby a mořští živočichové)</a:t>
            </a:r>
          </a:p>
          <a:p>
            <a:pPr eaLnBrk="1" hangingPunct="1">
              <a:lnSpc>
                <a:spcPct val="80000"/>
              </a:lnSpc>
            </a:pPr>
            <a:r>
              <a:rPr lang="cs-CZ" altLang="cs-CZ" sz="1600" smtClean="0"/>
              <a:t>Doporučované množství: 12 g *</a:t>
            </a:r>
          </a:p>
        </p:txBody>
      </p:sp>
      <p:pic>
        <p:nvPicPr>
          <p:cNvPr id="49156" name="obrázek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157413"/>
            <a:ext cx="4038600" cy="3409950"/>
          </a:xfrm>
          <a:solidFill>
            <a:srgbClr val="FFFFFF"/>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07423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143000"/>
          </a:xfrm>
        </p:spPr>
        <p:txBody>
          <a:bodyPr/>
          <a:lstStyle/>
          <a:p>
            <a:pPr eaLnBrk="1" hangingPunct="1"/>
            <a:r>
              <a:rPr lang="en-GB" altLang="cs-CZ" sz="3200" b="1" smtClean="0">
                <a:solidFill>
                  <a:schemeClr val="bg2"/>
                </a:solidFill>
              </a:rPr>
              <a:t>Metabolismus </a:t>
            </a:r>
            <a:r>
              <a:rPr lang="el-GR" altLang="cs-CZ" sz="3200" b="1" smtClean="0">
                <a:solidFill>
                  <a:schemeClr val="bg2"/>
                </a:solidFill>
              </a:rPr>
              <a:t>ω</a:t>
            </a:r>
            <a:r>
              <a:rPr lang="cs-CZ" altLang="cs-CZ" sz="3200" b="1" smtClean="0">
                <a:solidFill>
                  <a:schemeClr val="bg2"/>
                </a:solidFill>
              </a:rPr>
              <a:t> </a:t>
            </a:r>
            <a:r>
              <a:rPr lang="en-GB" altLang="cs-CZ" sz="3200" b="1" smtClean="0">
                <a:solidFill>
                  <a:schemeClr val="bg2"/>
                </a:solidFill>
              </a:rPr>
              <a:t>6 and </a:t>
            </a:r>
            <a:r>
              <a:rPr lang="el-GR" altLang="cs-CZ" sz="3200" b="1" smtClean="0">
                <a:solidFill>
                  <a:schemeClr val="bg2"/>
                </a:solidFill>
              </a:rPr>
              <a:t>ω </a:t>
            </a:r>
            <a:r>
              <a:rPr lang="cs-CZ" altLang="cs-CZ" sz="3200" b="1" smtClean="0">
                <a:solidFill>
                  <a:schemeClr val="bg2"/>
                </a:solidFill>
              </a:rPr>
              <a:t>3</a:t>
            </a:r>
            <a:r>
              <a:rPr lang="en-GB" altLang="cs-CZ" sz="3200" b="1" smtClean="0">
                <a:solidFill>
                  <a:schemeClr val="bg2"/>
                </a:solidFill>
              </a:rPr>
              <a:t> PUFA</a:t>
            </a:r>
            <a:endParaRPr lang="en-GB" altLang="cs-CZ" sz="3200" b="1" smtClean="0">
              <a:solidFill>
                <a:schemeClr val="accent2"/>
              </a:solidFill>
            </a:endParaRPr>
          </a:p>
        </p:txBody>
      </p:sp>
      <p:grpSp>
        <p:nvGrpSpPr>
          <p:cNvPr id="44035" name="Group 3"/>
          <p:cNvGrpSpPr>
            <a:grpSpLocks/>
          </p:cNvGrpSpPr>
          <p:nvPr/>
        </p:nvGrpSpPr>
        <p:grpSpPr bwMode="auto">
          <a:xfrm>
            <a:off x="152400" y="1557338"/>
            <a:ext cx="9220200" cy="4538662"/>
            <a:chOff x="96" y="981"/>
            <a:chExt cx="5808" cy="2859"/>
          </a:xfrm>
        </p:grpSpPr>
        <p:pic>
          <p:nvPicPr>
            <p:cNvPr id="440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 y="1409"/>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 y="1446"/>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Text Box 6"/>
            <p:cNvSpPr txBox="1">
              <a:spLocks noChangeArrowheads="1"/>
            </p:cNvSpPr>
            <p:nvPr/>
          </p:nvSpPr>
          <p:spPr bwMode="auto">
            <a:xfrm>
              <a:off x="624" y="1635"/>
              <a:ext cx="12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linolová MK (C18:2)</a:t>
              </a:r>
            </a:p>
          </p:txBody>
        </p:sp>
        <p:sp>
          <p:nvSpPr>
            <p:cNvPr id="44043" name="Text Box 7"/>
            <p:cNvSpPr txBox="1">
              <a:spLocks noChangeArrowheads="1"/>
            </p:cNvSpPr>
            <p:nvPr/>
          </p:nvSpPr>
          <p:spPr bwMode="auto">
            <a:xfrm>
              <a:off x="3504" y="1681"/>
              <a:ext cx="15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sym typeface="Symbol" panose="05050102010706020507" pitchFamily="18" charset="2"/>
                </a:rPr>
                <a:t></a:t>
              </a:r>
              <a:r>
                <a:rPr lang="en-GB" altLang="cs-CZ" sz="1600" b="0"/>
                <a:t>-linolenová MK (C18:3)</a:t>
              </a:r>
            </a:p>
          </p:txBody>
        </p:sp>
        <p:grpSp>
          <p:nvGrpSpPr>
            <p:cNvPr id="44044" name="Group 8"/>
            <p:cNvGrpSpPr>
              <a:grpSpLocks/>
            </p:cNvGrpSpPr>
            <p:nvPr/>
          </p:nvGrpSpPr>
          <p:grpSpPr bwMode="auto">
            <a:xfrm>
              <a:off x="3204" y="1920"/>
              <a:ext cx="2700" cy="1748"/>
              <a:chOff x="3204" y="1920"/>
              <a:chExt cx="2700" cy="1748"/>
            </a:xfrm>
          </p:grpSpPr>
          <p:pic>
            <p:nvPicPr>
              <p:cNvPr id="4405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 y="2239"/>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4" y="3199"/>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1" name="Text Box 11"/>
              <p:cNvSpPr txBox="1">
                <a:spLocks noChangeArrowheads="1"/>
              </p:cNvSpPr>
              <p:nvPr/>
            </p:nvSpPr>
            <p:spPr bwMode="auto">
              <a:xfrm>
                <a:off x="3206" y="2544"/>
                <a:ext cx="21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eicosapentaenová MK (EPA, C20:5)</a:t>
                </a:r>
              </a:p>
            </p:txBody>
          </p:sp>
          <p:sp>
            <p:nvSpPr>
              <p:cNvPr id="44062" name="Text Box 12"/>
              <p:cNvSpPr txBox="1">
                <a:spLocks noChangeArrowheads="1"/>
              </p:cNvSpPr>
              <p:nvPr/>
            </p:nvSpPr>
            <p:spPr bwMode="auto">
              <a:xfrm>
                <a:off x="3360" y="3456"/>
                <a:ext cx="21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docosahexaenová MK (DHA, C22:6)</a:t>
                </a:r>
              </a:p>
            </p:txBody>
          </p:sp>
          <p:sp>
            <p:nvSpPr>
              <p:cNvPr id="44063" name="Line 13"/>
              <p:cNvSpPr>
                <a:spLocks noChangeShapeType="1"/>
              </p:cNvSpPr>
              <p:nvPr/>
            </p:nvSpPr>
            <p:spPr bwMode="auto">
              <a:xfrm>
                <a:off x="4272" y="2784"/>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4064" name="Line 14"/>
              <p:cNvSpPr>
                <a:spLocks noChangeShapeType="1"/>
              </p:cNvSpPr>
              <p:nvPr/>
            </p:nvSpPr>
            <p:spPr bwMode="auto">
              <a:xfrm>
                <a:off x="4272" y="1920"/>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grpSp>
          <p:nvGrpSpPr>
            <p:cNvPr id="44045" name="Group 15"/>
            <p:cNvGrpSpPr>
              <a:grpSpLocks/>
            </p:cNvGrpSpPr>
            <p:nvPr/>
          </p:nvGrpSpPr>
          <p:grpSpPr bwMode="auto">
            <a:xfrm>
              <a:off x="144" y="1889"/>
              <a:ext cx="2700" cy="1807"/>
              <a:chOff x="144" y="1889"/>
              <a:chExt cx="2700" cy="1807"/>
            </a:xfrm>
          </p:grpSpPr>
          <p:pic>
            <p:nvPicPr>
              <p:cNvPr id="44053"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 y="2298"/>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4"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 y="3204"/>
                <a:ext cx="27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5" name="Text Box 18"/>
              <p:cNvSpPr txBox="1">
                <a:spLocks noChangeArrowheads="1"/>
              </p:cNvSpPr>
              <p:nvPr/>
            </p:nvSpPr>
            <p:spPr bwMode="auto">
              <a:xfrm>
                <a:off x="336" y="2541"/>
                <a:ext cx="177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gamma-linolenová MK (C18:3)</a:t>
                </a:r>
              </a:p>
            </p:txBody>
          </p:sp>
          <p:sp>
            <p:nvSpPr>
              <p:cNvPr id="44056" name="Text Box 19"/>
              <p:cNvSpPr txBox="1">
                <a:spLocks noChangeArrowheads="1"/>
              </p:cNvSpPr>
              <p:nvPr/>
            </p:nvSpPr>
            <p:spPr bwMode="auto">
              <a:xfrm>
                <a:off x="384" y="3484"/>
                <a:ext cx="157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600" b="0"/>
                  <a:t>arachidonová MK (C20:4)</a:t>
                </a:r>
              </a:p>
            </p:txBody>
          </p:sp>
          <p:sp>
            <p:nvSpPr>
              <p:cNvPr id="44057" name="Line 20"/>
              <p:cNvSpPr>
                <a:spLocks noChangeShapeType="1"/>
              </p:cNvSpPr>
              <p:nvPr/>
            </p:nvSpPr>
            <p:spPr bwMode="auto">
              <a:xfrm>
                <a:off x="1056" y="1889"/>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4058" name="Line 21"/>
              <p:cNvSpPr>
                <a:spLocks noChangeShapeType="1"/>
              </p:cNvSpPr>
              <p:nvPr/>
            </p:nvSpPr>
            <p:spPr bwMode="auto">
              <a:xfrm>
                <a:off x="1056" y="2801"/>
                <a:ext cx="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grpSp>
        <p:sp>
          <p:nvSpPr>
            <p:cNvPr id="44046" name="Text Box 22"/>
            <p:cNvSpPr txBox="1">
              <a:spLocks noChangeArrowheads="1"/>
            </p:cNvSpPr>
            <p:nvPr/>
          </p:nvSpPr>
          <p:spPr bwMode="auto">
            <a:xfrm>
              <a:off x="184" y="1000"/>
              <a:ext cx="13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200"/>
                <a:t>             </a:t>
              </a:r>
              <a:r>
                <a:rPr lang="el-GR" altLang="cs-CZ" sz="2200"/>
                <a:t>ω</a:t>
              </a:r>
              <a:r>
                <a:rPr lang="cs-CZ" altLang="cs-CZ" sz="2200"/>
                <a:t> </a:t>
              </a:r>
              <a:r>
                <a:rPr lang="en-GB" altLang="cs-CZ" sz="2200"/>
                <a:t>6 MK</a:t>
              </a:r>
            </a:p>
          </p:txBody>
        </p:sp>
        <p:sp>
          <p:nvSpPr>
            <p:cNvPr id="44047" name="Text Box 23"/>
            <p:cNvSpPr txBox="1">
              <a:spLocks noChangeArrowheads="1"/>
            </p:cNvSpPr>
            <p:nvPr/>
          </p:nvSpPr>
          <p:spPr bwMode="auto">
            <a:xfrm>
              <a:off x="3923" y="981"/>
              <a:ext cx="79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200"/>
                <a:t> </a:t>
              </a:r>
              <a:r>
                <a:rPr lang="el-GR" altLang="cs-CZ" sz="2200"/>
                <a:t>ω </a:t>
              </a:r>
              <a:r>
                <a:rPr lang="en-GB" altLang="cs-CZ" sz="2200"/>
                <a:t>3 MK</a:t>
              </a:r>
            </a:p>
          </p:txBody>
        </p:sp>
        <p:sp>
          <p:nvSpPr>
            <p:cNvPr id="44048" name="Rectangle 24"/>
            <p:cNvSpPr>
              <a:spLocks noChangeArrowheads="1"/>
            </p:cNvSpPr>
            <p:nvPr/>
          </p:nvSpPr>
          <p:spPr bwMode="auto">
            <a:xfrm>
              <a:off x="96" y="1008"/>
              <a:ext cx="2352" cy="2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4049" name="Rectangle 25"/>
            <p:cNvSpPr>
              <a:spLocks noChangeArrowheads="1"/>
            </p:cNvSpPr>
            <p:nvPr/>
          </p:nvSpPr>
          <p:spPr bwMode="auto">
            <a:xfrm>
              <a:off x="3120" y="1008"/>
              <a:ext cx="2592" cy="28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grpSp>
          <p:nvGrpSpPr>
            <p:cNvPr id="44050" name="Group 26"/>
            <p:cNvGrpSpPr>
              <a:grpSpLocks/>
            </p:cNvGrpSpPr>
            <p:nvPr/>
          </p:nvGrpSpPr>
          <p:grpSpPr bwMode="auto">
            <a:xfrm>
              <a:off x="2400" y="1296"/>
              <a:ext cx="768" cy="2304"/>
              <a:chOff x="2400" y="1296"/>
              <a:chExt cx="768" cy="2304"/>
            </a:xfrm>
          </p:grpSpPr>
          <p:sp>
            <p:nvSpPr>
              <p:cNvPr id="44051" name="Oval 27"/>
              <p:cNvSpPr>
                <a:spLocks noChangeArrowheads="1"/>
              </p:cNvSpPr>
              <p:nvPr/>
            </p:nvSpPr>
            <p:spPr bwMode="auto">
              <a:xfrm>
                <a:off x="2400" y="1296"/>
                <a:ext cx="768" cy="2304"/>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
            <p:nvSpPr>
              <p:cNvPr id="44052" name="Text Box 28"/>
              <p:cNvSpPr txBox="1">
                <a:spLocks noChangeArrowheads="1"/>
              </p:cNvSpPr>
              <p:nvPr/>
            </p:nvSpPr>
            <p:spPr bwMode="auto">
              <a:xfrm>
                <a:off x="2428" y="1872"/>
                <a:ext cx="668"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1400"/>
                  <a:t>enzymy:</a:t>
                </a:r>
                <a:endParaRPr lang="en-GB" altLang="cs-CZ" sz="1400" b="0"/>
              </a:p>
              <a:p>
                <a:pPr algn="ctr" eaLnBrk="1" hangingPunct="1">
                  <a:spcBef>
                    <a:spcPct val="0"/>
                  </a:spcBef>
                  <a:buFontTx/>
                  <a:buNone/>
                </a:pPr>
                <a:endParaRPr lang="en-GB" altLang="cs-CZ" sz="1400" b="0"/>
              </a:p>
              <a:p>
                <a:pPr algn="ctr" eaLnBrk="1" hangingPunct="1">
                  <a:spcBef>
                    <a:spcPct val="0"/>
                  </a:spcBef>
                  <a:buFontTx/>
                  <a:buNone/>
                </a:pPr>
                <a:r>
                  <a:rPr lang="en-GB" altLang="cs-CZ" sz="1400" b="0"/>
                  <a:t>desaturace</a:t>
                </a:r>
              </a:p>
              <a:p>
                <a:pPr algn="ctr" eaLnBrk="1" hangingPunct="1">
                  <a:spcBef>
                    <a:spcPct val="0"/>
                  </a:spcBef>
                  <a:buFontTx/>
                  <a:buNone/>
                </a:pPr>
                <a:r>
                  <a:rPr lang="en-GB" altLang="cs-CZ" sz="1400" b="0"/>
                  <a:t>&amp; </a:t>
                </a:r>
              </a:p>
              <a:p>
                <a:pPr algn="ctr" eaLnBrk="1" hangingPunct="1">
                  <a:spcBef>
                    <a:spcPct val="0"/>
                  </a:spcBef>
                  <a:buFontTx/>
                  <a:buNone/>
                </a:pPr>
                <a:r>
                  <a:rPr lang="en-GB" altLang="cs-CZ" sz="1400" b="0"/>
                  <a:t>elongace</a:t>
                </a:r>
              </a:p>
            </p:txBody>
          </p:sp>
        </p:grpSp>
      </p:grpSp>
      <p:sp>
        <p:nvSpPr>
          <p:cNvPr id="44036" name="Text Box 29"/>
          <p:cNvSpPr txBox="1">
            <a:spLocks noChangeArrowheads="1"/>
          </p:cNvSpPr>
          <p:nvPr/>
        </p:nvSpPr>
        <p:spPr bwMode="auto">
          <a:xfrm>
            <a:off x="2590800" y="6324600"/>
            <a:ext cx="332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800" b="0"/>
              <a:t>eicosanoidy, prostaglandiny, ...</a:t>
            </a:r>
          </a:p>
        </p:txBody>
      </p:sp>
      <p:sp>
        <p:nvSpPr>
          <p:cNvPr id="44037" name="Line 30"/>
          <p:cNvSpPr>
            <a:spLocks noChangeShapeType="1"/>
          </p:cNvSpPr>
          <p:nvPr/>
        </p:nvSpPr>
        <p:spPr bwMode="auto">
          <a:xfrm>
            <a:off x="2667000" y="5867400"/>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4038" name="Line 31"/>
          <p:cNvSpPr>
            <a:spLocks noChangeShapeType="1"/>
          </p:cNvSpPr>
          <p:nvPr/>
        </p:nvSpPr>
        <p:spPr bwMode="auto">
          <a:xfrm flipH="1">
            <a:off x="5181600" y="5867400"/>
            <a:ext cx="685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44039" name="Rectangle 32"/>
          <p:cNvSpPr>
            <a:spLocks noChangeArrowheads="1"/>
          </p:cNvSpPr>
          <p:nvPr/>
        </p:nvSpPr>
        <p:spPr bwMode="auto">
          <a:xfrm>
            <a:off x="2362200" y="6324600"/>
            <a:ext cx="3733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2400">
              <a:latin typeface="Times New Roman" panose="02020603050405020304" pitchFamily="18" charset="0"/>
            </a:endParaRPr>
          </a:p>
        </p:txBody>
      </p:sp>
    </p:spTree>
    <p:extLst>
      <p:ext uri="{BB962C8B-B14F-4D97-AF65-F5344CB8AC3E}">
        <p14:creationId xmlns:p14="http://schemas.microsoft.com/office/powerpoint/2010/main" val="296610475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64" name="Group 80"/>
          <p:cNvGraphicFramePr>
            <a:graphicFrameLocks noGrp="1"/>
          </p:cNvGraphicFramePr>
          <p:nvPr/>
        </p:nvGraphicFramePr>
        <p:xfrm>
          <a:off x="323850" y="765175"/>
          <a:ext cx="8424863" cy="6092826"/>
        </p:xfrm>
        <a:graphic>
          <a:graphicData uri="http://schemas.openxmlformats.org/drawingml/2006/table">
            <a:tbl>
              <a:tblPr/>
              <a:tblGrid>
                <a:gridCol w="4176713">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1457325">
                  <a:extLst>
                    <a:ext uri="{9D8B030D-6E8A-4147-A177-3AD203B41FA5}">
                      <a16:colId xmlns:a16="http://schemas.microsoft.com/office/drawing/2014/main" val="20002"/>
                    </a:ext>
                  </a:extLst>
                </a:gridCol>
                <a:gridCol w="1279525">
                  <a:extLst>
                    <a:ext uri="{9D8B030D-6E8A-4147-A177-3AD203B41FA5}">
                      <a16:colId xmlns:a16="http://schemas.microsoft.com/office/drawing/2014/main" val="20003"/>
                    </a:ext>
                  </a:extLst>
                </a:gridCol>
              </a:tblGrid>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Tuk nebo olej</a:t>
                      </a:r>
                      <a:endParaRPr kumimoji="0" lang="en-US" altLang="cs-CZ"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SFA</a:t>
                      </a:r>
                      <a:endParaRPr kumimoji="0" lang="en-US" altLang="cs-CZ"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MUFA</a:t>
                      </a:r>
                      <a:endParaRPr kumimoji="0" lang="en-US" altLang="cs-CZ"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PUFA</a:t>
                      </a:r>
                      <a:endParaRPr kumimoji="0" lang="en-US" altLang="cs-CZ"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5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Mléčný tuk</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53-72</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26-42</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83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Sádlo</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25-70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37-68</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4-18</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Hovězí tuk</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47-86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40-60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Olej z jater tresky</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14-25</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35-68</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20-45</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04"/>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Olej ze sledě</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17-29</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36-77</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10-24</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05"/>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Kokosový tuk</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88-94</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5-9</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Palmojádrový tuk</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75-86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12-20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2-4</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Kakaové máslo</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58-65</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33-36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2-4</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Olivový olej</a:t>
                      </a:r>
                      <a:endPar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8-26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54-87</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4-22</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Sójový olej</a:t>
                      </a:r>
                      <a:endPar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14-20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18-26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55-68</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10"/>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Slunečnicový olej</a:t>
                      </a:r>
                      <a:endPar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9-17</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13-41</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42-74</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11"/>
                  </a:ext>
                </a:extLst>
              </a:tr>
              <a:tr h="4667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Řepkový olej</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5-10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52-76</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22-40</a:t>
                      </a:r>
                      <a:endParaRPr kumimoji="0" lang="en-US" altLang="cs-CZ"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12"/>
                  </a:ext>
                </a:extLst>
              </a:tr>
            </a:tbl>
          </a:graphicData>
        </a:graphic>
      </p:graphicFrame>
      <p:sp>
        <p:nvSpPr>
          <p:cNvPr id="51275" name="Rectangle 75"/>
          <p:cNvSpPr>
            <a:spLocks noChangeArrowheads="1"/>
          </p:cNvSpPr>
          <p:nvPr/>
        </p:nvSpPr>
        <p:spPr bwMode="auto">
          <a:xfrm>
            <a:off x="0" y="6170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p>
        </p:txBody>
      </p:sp>
      <p:sp>
        <p:nvSpPr>
          <p:cNvPr id="51276" name="Rectangle 76"/>
          <p:cNvSpPr>
            <a:spLocks noGrp="1" noChangeArrowheads="1"/>
          </p:cNvSpPr>
          <p:nvPr>
            <p:ph type="title"/>
          </p:nvPr>
        </p:nvSpPr>
        <p:spPr>
          <a:xfrm>
            <a:off x="323850" y="188913"/>
            <a:ext cx="8569325" cy="503237"/>
          </a:xfrm>
        </p:spPr>
        <p:txBody>
          <a:bodyPr/>
          <a:lstStyle/>
          <a:p>
            <a:r>
              <a:rPr lang="cs-CZ" altLang="cs-CZ" sz="3700" smtClean="0">
                <a:solidFill>
                  <a:schemeClr val="tx1"/>
                </a:solidFill>
              </a:rPr>
              <a:t>Složení MK nejběžnějších tuků a olejů</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cs-CZ" altLang="cs-CZ" smtClean="0"/>
              <a:t>Tuky </a:t>
            </a:r>
          </a:p>
        </p:txBody>
      </p:sp>
      <p:sp>
        <p:nvSpPr>
          <p:cNvPr id="53251" name="Rectangle 3"/>
          <p:cNvSpPr>
            <a:spLocks noGrp="1" noChangeArrowheads="1"/>
          </p:cNvSpPr>
          <p:nvPr>
            <p:ph type="body" idx="1"/>
          </p:nvPr>
        </p:nvSpPr>
        <p:spPr/>
        <p:txBody>
          <a:bodyPr/>
          <a:lstStyle/>
          <a:p>
            <a:pPr eaLnBrk="1" hangingPunct="1">
              <a:lnSpc>
                <a:spcPct val="90000"/>
              </a:lnSpc>
              <a:buFontTx/>
              <a:buNone/>
            </a:pPr>
            <a:r>
              <a:rPr lang="cs-CZ" altLang="cs-CZ" sz="2400" dirty="0" smtClean="0"/>
              <a:t>Denní přívod tuků do 30 % celkové energetické dávky</a:t>
            </a:r>
          </a:p>
          <a:p>
            <a:pPr eaLnBrk="1" hangingPunct="1">
              <a:lnSpc>
                <a:spcPct val="90000"/>
              </a:lnSpc>
              <a:buFontTx/>
              <a:buNone/>
            </a:pPr>
            <a:r>
              <a:rPr lang="cs-CZ" altLang="cs-CZ" sz="2400" dirty="0" smtClean="0"/>
              <a:t>rizikové  nutriční substance – tuky živočišného </a:t>
            </a:r>
          </a:p>
          <a:p>
            <a:pPr eaLnBrk="1" hangingPunct="1">
              <a:lnSpc>
                <a:spcPct val="90000"/>
              </a:lnSpc>
              <a:buFontTx/>
              <a:buNone/>
            </a:pPr>
            <a:r>
              <a:rPr lang="cs-CZ" altLang="cs-CZ" sz="2400" dirty="0" smtClean="0"/>
              <a:t>původu, kokosový tuk, palmový olej a palmojádrový olej</a:t>
            </a:r>
            <a:endParaRPr lang="cs-CZ" altLang="cs-CZ" sz="2400" b="1" dirty="0" smtClean="0"/>
          </a:p>
          <a:p>
            <a:pPr eaLnBrk="1" hangingPunct="1">
              <a:lnSpc>
                <a:spcPct val="90000"/>
              </a:lnSpc>
              <a:buFontTx/>
              <a:buNone/>
            </a:pPr>
            <a:endParaRPr lang="cs-CZ" altLang="cs-CZ" sz="2400" b="1" dirty="0" smtClean="0"/>
          </a:p>
          <a:p>
            <a:pPr eaLnBrk="1" hangingPunct="1">
              <a:lnSpc>
                <a:spcPct val="90000"/>
              </a:lnSpc>
              <a:buFontTx/>
              <a:buNone/>
            </a:pPr>
            <a:r>
              <a:rPr lang="cs-CZ" altLang="cs-CZ" sz="2400" b="1" dirty="0" smtClean="0"/>
              <a:t>saturované nasycené mastné kyseliny</a:t>
            </a:r>
            <a:r>
              <a:rPr lang="cs-CZ" altLang="cs-CZ" sz="2400" dirty="0" smtClean="0"/>
              <a:t> zvyšují </a:t>
            </a:r>
          </a:p>
          <a:p>
            <a:pPr eaLnBrk="1" hangingPunct="1">
              <a:lnSpc>
                <a:spcPct val="90000"/>
              </a:lnSpc>
              <a:buFontTx/>
              <a:buNone/>
            </a:pPr>
            <a:r>
              <a:rPr lang="cs-CZ" altLang="cs-CZ" sz="2400" dirty="0" smtClean="0"/>
              <a:t>hladinu cholesterolu </a:t>
            </a:r>
          </a:p>
          <a:p>
            <a:pPr eaLnBrk="1" hangingPunct="1">
              <a:lnSpc>
                <a:spcPct val="90000"/>
              </a:lnSpc>
              <a:buFontTx/>
              <a:buNone/>
            </a:pPr>
            <a:r>
              <a:rPr lang="cs-CZ" altLang="cs-CZ" sz="2400" dirty="0" smtClean="0"/>
              <a:t>* kyselina laurová ( LDL-C a HDL-C)       kokosový tuk</a:t>
            </a:r>
          </a:p>
          <a:p>
            <a:pPr eaLnBrk="1" hangingPunct="1">
              <a:lnSpc>
                <a:spcPct val="90000"/>
              </a:lnSpc>
              <a:buFontTx/>
              <a:buNone/>
            </a:pPr>
            <a:r>
              <a:rPr lang="cs-CZ" altLang="cs-CZ" sz="2400" dirty="0" smtClean="0"/>
              <a:t>*</a:t>
            </a:r>
            <a:r>
              <a:rPr lang="cs-CZ" altLang="cs-CZ" sz="2400" dirty="0" smtClean="0">
                <a:solidFill>
                  <a:srgbClr val="FF6600"/>
                </a:solidFill>
              </a:rPr>
              <a:t>kyselina </a:t>
            </a:r>
            <a:r>
              <a:rPr lang="cs-CZ" altLang="cs-CZ" sz="2400" dirty="0" err="1" smtClean="0">
                <a:solidFill>
                  <a:srgbClr val="FF6600"/>
                </a:solidFill>
              </a:rPr>
              <a:t>myristová</a:t>
            </a:r>
            <a:r>
              <a:rPr lang="cs-CZ" altLang="cs-CZ" sz="2400" dirty="0" smtClean="0"/>
              <a:t> (nejvíce)    kokosový tuk, máslo, oleje tropických rostlin</a:t>
            </a:r>
          </a:p>
          <a:p>
            <a:pPr eaLnBrk="1" hangingPunct="1">
              <a:lnSpc>
                <a:spcPct val="90000"/>
              </a:lnSpc>
              <a:buFontTx/>
              <a:buNone/>
            </a:pPr>
            <a:r>
              <a:rPr lang="cs-CZ" altLang="cs-CZ" sz="2400" dirty="0" smtClean="0"/>
              <a:t>*</a:t>
            </a:r>
            <a:r>
              <a:rPr lang="cs-CZ" altLang="cs-CZ" sz="2400" dirty="0" smtClean="0">
                <a:solidFill>
                  <a:srgbClr val="FF6600"/>
                </a:solidFill>
              </a:rPr>
              <a:t>kyselina palmitová-</a:t>
            </a:r>
            <a:r>
              <a:rPr lang="cs-CZ" altLang="cs-CZ" sz="2400" dirty="0" smtClean="0"/>
              <a:t> (LDL-C)   máslo, sádlo, palmový olej</a:t>
            </a:r>
          </a:p>
          <a:p>
            <a:pPr eaLnBrk="1" hangingPunct="1">
              <a:lnSpc>
                <a:spcPct val="90000"/>
              </a:lnSpc>
              <a:buFontTx/>
              <a:buNone/>
            </a:pPr>
            <a:r>
              <a:rPr lang="cs-CZ" altLang="cs-CZ" sz="2400" dirty="0" smtClean="0"/>
              <a:t>*kyselina stearová (čokoláda, sádlo, lůj) </a:t>
            </a:r>
            <a:r>
              <a:rPr lang="cs-CZ" altLang="cs-CZ" sz="2400" dirty="0" err="1" smtClean="0"/>
              <a:t>trombogenní</a:t>
            </a:r>
            <a:endParaRPr lang="cs-CZ" altLang="cs-CZ"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206375" y="587375"/>
            <a:ext cx="8686800" cy="5505450"/>
          </a:xfrm>
        </p:spPr>
        <p:txBody>
          <a:bodyPr/>
          <a:lstStyle/>
          <a:p>
            <a:pPr eaLnBrk="1" hangingPunct="1">
              <a:lnSpc>
                <a:spcPct val="80000"/>
              </a:lnSpc>
              <a:buFontTx/>
              <a:buNone/>
            </a:pPr>
            <a:r>
              <a:rPr lang="cs-CZ" altLang="cs-CZ" sz="2800" b="1" dirty="0" smtClean="0"/>
              <a:t>nenasycené mastné kyseliny – </a:t>
            </a:r>
            <a:r>
              <a:rPr lang="cs-CZ" altLang="cs-CZ" sz="2800" b="1" dirty="0" err="1" smtClean="0"/>
              <a:t>mononenasycené</a:t>
            </a:r>
            <a:r>
              <a:rPr lang="cs-CZ" altLang="cs-CZ" sz="2800" b="1" dirty="0" smtClean="0"/>
              <a:t> –</a:t>
            </a:r>
            <a:r>
              <a:rPr lang="cs-CZ" altLang="cs-CZ" sz="2800" dirty="0" smtClean="0"/>
              <a:t> kyselina olejová -	olivový olej, řepkový olej </a:t>
            </a:r>
          </a:p>
          <a:p>
            <a:pPr eaLnBrk="1" hangingPunct="1">
              <a:lnSpc>
                <a:spcPct val="80000"/>
              </a:lnSpc>
              <a:buFontTx/>
              <a:buNone/>
            </a:pPr>
            <a:r>
              <a:rPr lang="cs-CZ" altLang="cs-CZ" sz="2800" dirty="0" smtClean="0"/>
              <a:t>                                       </a:t>
            </a:r>
          </a:p>
          <a:p>
            <a:pPr eaLnBrk="1" hangingPunct="1">
              <a:lnSpc>
                <a:spcPct val="80000"/>
              </a:lnSpc>
              <a:buFontTx/>
              <a:buNone/>
            </a:pPr>
            <a:r>
              <a:rPr lang="cs-CZ" altLang="cs-CZ" sz="2800" b="1" dirty="0" smtClean="0"/>
              <a:t>polynenasycené</a:t>
            </a:r>
            <a:r>
              <a:rPr lang="cs-CZ" altLang="cs-CZ" sz="2800" dirty="0" smtClean="0"/>
              <a:t> skupina n-6  –  k. linolová – snižuje hladinu cholesterolu – slunečnicový olej</a:t>
            </a:r>
          </a:p>
          <a:p>
            <a:pPr eaLnBrk="1" hangingPunct="1">
              <a:lnSpc>
                <a:spcPct val="80000"/>
              </a:lnSpc>
              <a:buFontTx/>
              <a:buNone/>
            </a:pPr>
            <a:endParaRPr lang="cs-CZ" altLang="cs-CZ" sz="2800" dirty="0" smtClean="0"/>
          </a:p>
          <a:p>
            <a:pPr eaLnBrk="1" hangingPunct="1">
              <a:lnSpc>
                <a:spcPct val="80000"/>
              </a:lnSpc>
              <a:buFontTx/>
              <a:buNone/>
            </a:pPr>
            <a:r>
              <a:rPr lang="cs-CZ" altLang="cs-CZ" sz="2800" dirty="0" smtClean="0"/>
              <a:t>                                  skupina n-3 –  k. alfa </a:t>
            </a:r>
            <a:r>
              <a:rPr lang="cs-CZ" altLang="cs-CZ" sz="2800" dirty="0" err="1" smtClean="0"/>
              <a:t>linolenová</a:t>
            </a:r>
            <a:r>
              <a:rPr lang="cs-CZ" altLang="cs-CZ" sz="2800" dirty="0" smtClean="0"/>
              <a:t> – řepkový olej, </a:t>
            </a:r>
            <a:r>
              <a:rPr lang="cs-CZ" altLang="cs-CZ" sz="2800" dirty="0" err="1" smtClean="0"/>
              <a:t>sojový</a:t>
            </a:r>
            <a:r>
              <a:rPr lang="cs-CZ" altLang="cs-CZ" sz="2800" dirty="0" smtClean="0"/>
              <a:t> olej, lněný olej –konverze na EPA -5-15 % a DHA -1%  omezena </a:t>
            </a:r>
          </a:p>
          <a:p>
            <a:pPr eaLnBrk="1" hangingPunct="1">
              <a:lnSpc>
                <a:spcPct val="80000"/>
              </a:lnSpc>
              <a:buFontTx/>
              <a:buNone/>
            </a:pPr>
            <a:r>
              <a:rPr lang="cs-CZ" altLang="cs-CZ" sz="2800" dirty="0"/>
              <a:t> </a:t>
            </a:r>
            <a:r>
              <a:rPr lang="cs-CZ" altLang="cs-CZ" sz="2800" dirty="0" smtClean="0"/>
              <a:t>   (hlavně u mužů)</a:t>
            </a:r>
          </a:p>
          <a:p>
            <a:pPr eaLnBrk="1" hangingPunct="1">
              <a:lnSpc>
                <a:spcPct val="80000"/>
              </a:lnSpc>
              <a:buFontTx/>
              <a:buNone/>
            </a:pPr>
            <a:r>
              <a:rPr lang="cs-CZ" altLang="cs-CZ" sz="2800" dirty="0" smtClean="0"/>
              <a:t>   –  k. </a:t>
            </a:r>
            <a:r>
              <a:rPr lang="cs-CZ" altLang="cs-CZ" sz="2800" dirty="0" err="1" smtClean="0"/>
              <a:t>eikosapentaenová</a:t>
            </a:r>
            <a:r>
              <a:rPr lang="cs-CZ" altLang="cs-CZ" sz="2800" dirty="0" smtClean="0"/>
              <a:t> a </a:t>
            </a:r>
            <a:r>
              <a:rPr lang="cs-CZ" altLang="cs-CZ" sz="2800" dirty="0" err="1" smtClean="0"/>
              <a:t>dokosahexaenová</a:t>
            </a:r>
            <a:r>
              <a:rPr lang="cs-CZ" altLang="cs-CZ" sz="2800" dirty="0" smtClean="0"/>
              <a:t>                                                         antitrombotický účinek, protizánětlivý, vliv na endoteliální funkce – rybí oleje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333375"/>
            <a:ext cx="8229600" cy="6119813"/>
          </a:xfrm>
        </p:spPr>
        <p:txBody>
          <a:bodyPr/>
          <a:lstStyle/>
          <a:p>
            <a:pPr eaLnBrk="1" hangingPunct="1">
              <a:lnSpc>
                <a:spcPct val="80000"/>
              </a:lnSpc>
              <a:buFontTx/>
              <a:buNone/>
            </a:pPr>
            <a:r>
              <a:rPr lang="cs-CZ" altLang="cs-CZ" sz="2800" b="1" dirty="0" smtClean="0"/>
              <a:t>Trans mastné kyseliny</a:t>
            </a:r>
          </a:p>
          <a:p>
            <a:pPr eaLnBrk="1" hangingPunct="1">
              <a:lnSpc>
                <a:spcPct val="80000"/>
              </a:lnSpc>
              <a:buFontTx/>
              <a:buNone/>
            </a:pPr>
            <a:r>
              <a:rPr lang="cs-CZ" altLang="cs-CZ" sz="2400" dirty="0" smtClean="0"/>
              <a:t>1. částečné ztužování rostlinných tuků-přesmyk dvojných vazeb z polohy cis na trans </a:t>
            </a:r>
            <a:r>
              <a:rPr lang="cs-CZ" altLang="cs-CZ" sz="2400" dirty="0"/>
              <a:t>–margaríny – nevýhoda  </a:t>
            </a:r>
            <a:r>
              <a:rPr lang="cs-CZ" altLang="cs-CZ" sz="2400" dirty="0" smtClean="0"/>
              <a:t>minulost </a:t>
            </a:r>
          </a:p>
          <a:p>
            <a:pPr eaLnBrk="1" hangingPunct="1">
              <a:lnSpc>
                <a:spcPct val="80000"/>
              </a:lnSpc>
              <a:buFontTx/>
              <a:buNone/>
            </a:pPr>
            <a:r>
              <a:rPr lang="cs-CZ" altLang="cs-CZ" sz="2400" dirty="0" smtClean="0"/>
              <a:t>2.Hydrogenace v bachoru,</a:t>
            </a:r>
          </a:p>
          <a:p>
            <a:pPr eaLnBrk="1" hangingPunct="1">
              <a:lnSpc>
                <a:spcPct val="80000"/>
              </a:lnSpc>
              <a:buFontTx/>
              <a:buNone/>
            </a:pPr>
            <a:r>
              <a:rPr lang="cs-CZ" altLang="cs-CZ" sz="2400" dirty="0" smtClean="0"/>
              <a:t>3.vysoká teplo ta na 220 stupňů C</a:t>
            </a:r>
          </a:p>
          <a:p>
            <a:pPr eaLnBrk="1" hangingPunct="1">
              <a:lnSpc>
                <a:spcPct val="80000"/>
              </a:lnSpc>
              <a:buFontTx/>
              <a:buNone/>
            </a:pPr>
            <a:r>
              <a:rPr lang="cs-CZ" altLang="cs-CZ" sz="2400" b="1" dirty="0" smtClean="0"/>
              <a:t>Dnes  </a:t>
            </a:r>
            <a:r>
              <a:rPr lang="cs-CZ" altLang="cs-CZ" sz="2400" b="1" dirty="0" err="1" smtClean="0"/>
              <a:t>interesterifikace</a:t>
            </a:r>
            <a:r>
              <a:rPr lang="cs-CZ" altLang="cs-CZ" sz="2400" b="1" dirty="0" smtClean="0"/>
              <a:t>  a palmový tuk</a:t>
            </a:r>
          </a:p>
          <a:p>
            <a:pPr eaLnBrk="1" hangingPunct="1">
              <a:lnSpc>
                <a:spcPct val="80000"/>
              </a:lnSpc>
              <a:buFontTx/>
              <a:buNone/>
            </a:pPr>
            <a:r>
              <a:rPr lang="cs-CZ" altLang="cs-CZ" sz="2400" b="1" dirty="0" smtClean="0"/>
              <a:t>trans  MK</a:t>
            </a:r>
            <a:r>
              <a:rPr lang="cs-CZ" altLang="cs-CZ" sz="2400" dirty="0" smtClean="0"/>
              <a:t>  –  vyšší hodnoty cholesterolu (LDL-C), 		</a:t>
            </a:r>
            <a:r>
              <a:rPr lang="cs-CZ" altLang="cs-CZ" sz="2400" b="1" dirty="0" smtClean="0"/>
              <a:t>nižší hodnoty HDL cholesterolu</a:t>
            </a:r>
          </a:p>
          <a:p>
            <a:pPr eaLnBrk="1" hangingPunct="1">
              <a:lnSpc>
                <a:spcPct val="80000"/>
              </a:lnSpc>
              <a:buFontTx/>
              <a:buNone/>
            </a:pPr>
            <a:r>
              <a:rPr lang="cs-CZ" altLang="cs-CZ" sz="2400" dirty="0" smtClean="0"/>
              <a:t>poměr NMK méně než 10 %</a:t>
            </a:r>
          </a:p>
          <a:p>
            <a:pPr eaLnBrk="1" hangingPunct="1">
              <a:lnSpc>
                <a:spcPct val="80000"/>
              </a:lnSpc>
              <a:buFontTx/>
              <a:buNone/>
            </a:pPr>
            <a:r>
              <a:rPr lang="cs-CZ" altLang="cs-CZ" sz="2400" dirty="0" smtClean="0"/>
              <a:t>           MMK  14 %</a:t>
            </a:r>
          </a:p>
          <a:p>
            <a:pPr eaLnBrk="1" hangingPunct="1">
              <a:lnSpc>
                <a:spcPct val="80000"/>
              </a:lnSpc>
              <a:buFontTx/>
              <a:buNone/>
            </a:pPr>
            <a:r>
              <a:rPr lang="cs-CZ" altLang="cs-CZ" sz="2400" dirty="0" smtClean="0"/>
              <a:t>           PMK    6%</a:t>
            </a:r>
          </a:p>
          <a:p>
            <a:pPr eaLnBrk="1" hangingPunct="1">
              <a:lnSpc>
                <a:spcPct val="80000"/>
              </a:lnSpc>
              <a:buFontTx/>
              <a:buNone/>
            </a:pPr>
            <a:r>
              <a:rPr lang="cs-CZ" altLang="cs-CZ" sz="2400" dirty="0" smtClean="0"/>
              <a:t>           linolová 10 g denně / 1,5 g na100g</a:t>
            </a:r>
          </a:p>
          <a:p>
            <a:pPr eaLnBrk="1" hangingPunct="1">
              <a:lnSpc>
                <a:spcPct val="80000"/>
              </a:lnSpc>
              <a:buFontTx/>
              <a:buNone/>
            </a:pPr>
            <a:r>
              <a:rPr lang="cs-CZ" altLang="cs-CZ" sz="2400" dirty="0" smtClean="0"/>
              <a:t>           alfa-</a:t>
            </a:r>
            <a:r>
              <a:rPr lang="cs-CZ" altLang="cs-CZ" sz="2400" dirty="0" err="1" smtClean="0"/>
              <a:t>linolenová</a:t>
            </a:r>
            <a:r>
              <a:rPr lang="cs-CZ" altLang="cs-CZ" sz="2400" dirty="0" smtClean="0"/>
              <a:t> 2 g </a:t>
            </a:r>
            <a:r>
              <a:rPr lang="cs-CZ" altLang="cs-CZ" sz="2400" b="1" dirty="0" smtClean="0"/>
              <a:t>tvrzení</a:t>
            </a:r>
          </a:p>
          <a:p>
            <a:pPr eaLnBrk="1" hangingPunct="1">
              <a:lnSpc>
                <a:spcPct val="80000"/>
              </a:lnSpc>
              <a:buFontTx/>
              <a:buNone/>
            </a:pPr>
            <a:r>
              <a:rPr lang="cs-CZ" altLang="cs-CZ" sz="2400" dirty="0" smtClean="0"/>
              <a:t>           EPA  a DHA – 250mg – 2 porce/ týden</a:t>
            </a:r>
          </a:p>
          <a:p>
            <a:pPr eaLnBrk="1" hangingPunct="1">
              <a:lnSpc>
                <a:spcPct val="80000"/>
              </a:lnSpc>
              <a:buFontTx/>
              <a:buNone/>
            </a:pPr>
            <a:r>
              <a:rPr lang="cs-CZ" altLang="cs-CZ" sz="2400" dirty="0" smtClean="0"/>
              <a:t>           trans MK  méně než 1 %</a:t>
            </a:r>
            <a:endParaRPr lang="cs-CZ" altLang="cs-CZ" sz="24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132856"/>
            <a:ext cx="5112567" cy="3672408"/>
          </a:xfrm>
        </p:spPr>
      </p:pic>
    </p:spTree>
    <p:extLst>
      <p:ext uri="{BB962C8B-B14F-4D97-AF65-F5344CB8AC3E}">
        <p14:creationId xmlns:p14="http://schemas.microsoft.com/office/powerpoint/2010/main" val="39036432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cs-CZ" altLang="cs-CZ" sz="4000" smtClean="0"/>
              <a:t>Vývoj obsahu TMK % v margarinu Hera </a:t>
            </a:r>
          </a:p>
        </p:txBody>
      </p:sp>
      <p:sp>
        <p:nvSpPr>
          <p:cNvPr id="64515" name="Rectangle 3"/>
          <p:cNvSpPr>
            <a:spLocks noGrp="1" noChangeArrowheads="1"/>
          </p:cNvSpPr>
          <p:nvPr>
            <p:ph type="body" idx="1"/>
          </p:nvPr>
        </p:nvSpPr>
        <p:spPr/>
        <p:txBody>
          <a:bodyPr/>
          <a:lstStyle/>
          <a:p>
            <a:pPr eaLnBrk="1" hangingPunct="1"/>
            <a:r>
              <a:rPr lang="cs-CZ" altLang="cs-CZ" smtClean="0"/>
              <a:t>1990            36,8</a:t>
            </a:r>
          </a:p>
          <a:p>
            <a:pPr eaLnBrk="1" hangingPunct="1"/>
            <a:r>
              <a:rPr lang="cs-CZ" altLang="cs-CZ" smtClean="0"/>
              <a:t>1993            29,2</a:t>
            </a:r>
          </a:p>
          <a:p>
            <a:pPr eaLnBrk="1" hangingPunct="1"/>
            <a:r>
              <a:rPr lang="cs-CZ" altLang="cs-CZ" smtClean="0"/>
              <a:t>1999              0,3</a:t>
            </a:r>
          </a:p>
          <a:p>
            <a:pPr eaLnBrk="1" hangingPunct="1"/>
            <a:r>
              <a:rPr lang="cs-CZ" altLang="cs-CZ" smtClean="0"/>
              <a:t>2002              0,2</a:t>
            </a:r>
          </a:p>
          <a:p>
            <a:pPr eaLnBrk="1" hangingPunct="1"/>
            <a:r>
              <a:rPr lang="cs-CZ" altLang="cs-CZ" smtClean="0"/>
              <a:t>2007              0,4</a:t>
            </a:r>
          </a:p>
          <a:p>
            <a:pPr eaLnBrk="1" hangingPunct="1"/>
            <a:r>
              <a:rPr lang="cs-CZ" altLang="cs-CZ" smtClean="0"/>
              <a:t>2011              0,4</a:t>
            </a:r>
          </a:p>
        </p:txBody>
      </p:sp>
    </p:spTree>
    <p:extLst>
      <p:ext uri="{BB962C8B-B14F-4D97-AF65-F5344CB8AC3E}">
        <p14:creationId xmlns:p14="http://schemas.microsoft.com/office/powerpoint/2010/main" val="1309094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cs-CZ" altLang="cs-CZ" sz="3600" dirty="0" smtClean="0"/>
              <a:t>Nejsou „trans“ jako „trans“- CLA není</a:t>
            </a:r>
          </a:p>
        </p:txBody>
      </p:sp>
      <p:pic>
        <p:nvPicPr>
          <p:cNvPr id="66563" name="Picture 3" descr="88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32363" y="2205038"/>
            <a:ext cx="3175000" cy="3175000"/>
          </a:xfrm>
          <a:noFill/>
        </p:spPr>
      </p:pic>
      <p:sp>
        <p:nvSpPr>
          <p:cNvPr id="66564" name="Rectangle 4"/>
          <p:cNvSpPr>
            <a:spLocks noChangeArrowheads="1"/>
          </p:cNvSpPr>
          <p:nvPr/>
        </p:nvSpPr>
        <p:spPr bwMode="auto">
          <a:xfrm>
            <a:off x="323850" y="1773238"/>
            <a:ext cx="4572000"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cs-CZ" altLang="cs-CZ" sz="1800" i="1">
                <a:latin typeface="Arial Narrow" panose="020B0606020202030204" pitchFamily="34" charset="0"/>
              </a:rPr>
              <a:t>Mozaffarian D et al:</a:t>
            </a:r>
            <a:br>
              <a:rPr lang="cs-CZ" altLang="cs-CZ" sz="1800" i="1">
                <a:latin typeface="Arial Narrow" panose="020B0606020202030204" pitchFamily="34" charset="0"/>
              </a:rPr>
            </a:br>
            <a:r>
              <a:rPr lang="cs-CZ" altLang="cs-CZ" sz="1800">
                <a:latin typeface="Arial Narrow" panose="020B0606020202030204" pitchFamily="34" charset="0"/>
              </a:rPr>
              <a:t>Trans-palmitoleic acid, metabolic risk factors, and new-onset diabetes in U.S. adults: a cohort study.</a:t>
            </a:r>
            <a:br>
              <a:rPr lang="cs-CZ" altLang="cs-CZ" sz="1800">
                <a:latin typeface="Arial Narrow" panose="020B0606020202030204" pitchFamily="34" charset="0"/>
              </a:rPr>
            </a:br>
            <a:r>
              <a:rPr lang="cs-CZ" altLang="cs-CZ" sz="1800" i="1">
                <a:latin typeface="Arial Narrow" panose="020B0606020202030204" pitchFamily="34" charset="0"/>
              </a:rPr>
              <a:t>Ann Intern Med 2010</a:t>
            </a:r>
          </a:p>
          <a:p>
            <a:pPr>
              <a:spcBef>
                <a:spcPct val="50000"/>
              </a:spcBef>
            </a:pPr>
            <a:r>
              <a:rPr lang="cs-CZ" altLang="cs-CZ" sz="1800" i="1">
                <a:latin typeface="Arial Narrow" panose="020B0606020202030204" pitchFamily="34" charset="0"/>
              </a:rPr>
              <a:t>Bendsen NT et al:</a:t>
            </a:r>
          </a:p>
          <a:p>
            <a:pPr>
              <a:spcBef>
                <a:spcPct val="50000"/>
              </a:spcBef>
              <a:buFontTx/>
              <a:buNone/>
            </a:pPr>
            <a:r>
              <a:rPr lang="cs-CZ" altLang="cs-CZ" sz="1800">
                <a:latin typeface="Arial Narrow" panose="020B0606020202030204" pitchFamily="34" charset="0"/>
              </a:rPr>
              <a:t>Consumption of industrial and ruminant trans fatty acids and risk of coronary heart disease : a systematic reviews and meta-analysis of cohort studies. European journal of clinical nutrition 2011</a:t>
            </a:r>
          </a:p>
          <a:p>
            <a:pPr>
              <a:spcBef>
                <a:spcPct val="50000"/>
              </a:spcBef>
              <a:buFontTx/>
              <a:buNone/>
            </a:pPr>
            <a:r>
              <a:rPr lang="cs-CZ" altLang="cs-CZ" sz="1800" i="1">
                <a:latin typeface="Arial Narrow" panose="020B0606020202030204" pitchFamily="34" charset="0"/>
              </a:rPr>
              <a:t>Dugan MER et al:</a:t>
            </a:r>
          </a:p>
          <a:p>
            <a:pPr>
              <a:spcBef>
                <a:spcPct val="50000"/>
              </a:spcBef>
              <a:buFontTx/>
              <a:buNone/>
            </a:pPr>
            <a:r>
              <a:rPr lang="cs-CZ" altLang="cs-CZ" sz="1800">
                <a:latin typeface="Arial Narrow" panose="020B0606020202030204" pitchFamily="34" charset="0"/>
              </a:rPr>
              <a:t>Review:Trans –forming beef to provide healthier fatty acid profiles. Can J Anim Science 2011</a:t>
            </a:r>
          </a:p>
        </p:txBody>
      </p:sp>
    </p:spTree>
    <p:extLst>
      <p:ext uri="{BB962C8B-B14F-4D97-AF65-F5344CB8AC3E}">
        <p14:creationId xmlns:p14="http://schemas.microsoft.com/office/powerpoint/2010/main" val="165034823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na  nasycené tuky</a:t>
            </a:r>
            <a:br>
              <a:rPr lang="cs-CZ" dirty="0" smtClean="0"/>
            </a:br>
            <a:endParaRPr lang="cs-CZ" dirty="0"/>
          </a:p>
        </p:txBody>
      </p:sp>
      <p:sp>
        <p:nvSpPr>
          <p:cNvPr id="3" name="Zástupný symbol pro obsah 2"/>
          <p:cNvSpPr>
            <a:spLocks noGrp="1"/>
          </p:cNvSpPr>
          <p:nvPr>
            <p:ph idx="1"/>
          </p:nvPr>
        </p:nvSpPr>
        <p:spPr/>
        <p:txBody>
          <a:bodyPr/>
          <a:lstStyle/>
          <a:p>
            <a:r>
              <a:rPr lang="cs-CZ" sz="2800" dirty="0" smtClean="0"/>
              <a:t>Odstranit tuk z masa , omezit masné výrobky, odstranění kůže s drůbežího masa</a:t>
            </a:r>
          </a:p>
          <a:p>
            <a:r>
              <a:rPr lang="cs-CZ" sz="2800" dirty="0"/>
              <a:t> </a:t>
            </a:r>
            <a:r>
              <a:rPr lang="cs-CZ" sz="2800" dirty="0" smtClean="0"/>
              <a:t>omezit smažení, nahradit máslo, </a:t>
            </a:r>
            <a:r>
              <a:rPr lang="cs-CZ" sz="2800" dirty="0" err="1" smtClean="0"/>
              <a:t>ghee</a:t>
            </a:r>
            <a:r>
              <a:rPr lang="cs-CZ" sz="2800" dirty="0" smtClean="0"/>
              <a:t> a slaninu rostlinnými oleji- olivový, řepkový</a:t>
            </a:r>
          </a:p>
          <a:p>
            <a:r>
              <a:rPr lang="cs-CZ" sz="2800" dirty="0" smtClean="0"/>
              <a:t> volit nízkotučné varianty mléčných výrobků</a:t>
            </a:r>
          </a:p>
          <a:p>
            <a:r>
              <a:rPr lang="cs-CZ" sz="2800" dirty="0" smtClean="0"/>
              <a:t>Sladkosti na hradit ovocem a ořechy</a:t>
            </a:r>
          </a:p>
          <a:p>
            <a:r>
              <a:rPr lang="cs-CZ" sz="2800" dirty="0"/>
              <a:t> </a:t>
            </a:r>
            <a:r>
              <a:rPr lang="cs-CZ" sz="2800" dirty="0" smtClean="0"/>
              <a:t>číst etikety - nízký obsah  nasycených nepřesahuje 1,5 g na 100 g potravin pevné konzistence</a:t>
            </a:r>
            <a:endParaRPr lang="cs-CZ" sz="2800" dirty="0"/>
          </a:p>
        </p:txBody>
      </p:sp>
    </p:spTree>
    <p:extLst>
      <p:ext uri="{BB962C8B-B14F-4D97-AF65-F5344CB8AC3E}">
        <p14:creationId xmlns:p14="http://schemas.microsoft.com/office/powerpoint/2010/main" val="629944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Cholesterol stravy</a:t>
            </a:r>
            <a:endParaRPr lang="cs-CZ" dirty="0"/>
          </a:p>
        </p:txBody>
      </p:sp>
      <p:sp>
        <p:nvSpPr>
          <p:cNvPr id="3" name="Zástupný symbol pro obsah 2"/>
          <p:cNvSpPr>
            <a:spLocks noGrp="1"/>
          </p:cNvSpPr>
          <p:nvPr>
            <p:ph idx="1"/>
          </p:nvPr>
        </p:nvSpPr>
        <p:spPr/>
        <p:txBody>
          <a:bodyPr/>
          <a:lstStyle/>
          <a:p>
            <a:pPr eaLnBrk="1" hangingPunct="1">
              <a:lnSpc>
                <a:spcPct val="80000"/>
              </a:lnSpc>
              <a:buFontTx/>
              <a:buNone/>
            </a:pPr>
            <a:r>
              <a:rPr lang="cs-CZ" altLang="cs-CZ" sz="2800" b="1" dirty="0"/>
              <a:t>Cholesterol</a:t>
            </a:r>
            <a:r>
              <a:rPr lang="cs-CZ" altLang="cs-CZ" sz="2800" dirty="0"/>
              <a:t> ve stravě má poměrně malý účinek na zvýšení </a:t>
            </a:r>
            <a:r>
              <a:rPr lang="cs-CZ" altLang="cs-CZ" sz="2800" dirty="0" smtClean="0"/>
              <a:t>LDL-C – nemá stejný vliv na všechny lidi –</a:t>
            </a:r>
            <a:r>
              <a:rPr lang="cs-CZ" altLang="cs-CZ" sz="2800" dirty="0" err="1" smtClean="0"/>
              <a:t>responders</a:t>
            </a:r>
            <a:r>
              <a:rPr lang="cs-CZ" altLang="cs-CZ" sz="2800" dirty="0" smtClean="0"/>
              <a:t> – </a:t>
            </a:r>
            <a:r>
              <a:rPr lang="cs-CZ" altLang="cs-CZ" sz="2800" dirty="0" err="1" smtClean="0"/>
              <a:t>nonresponders</a:t>
            </a:r>
            <a:r>
              <a:rPr lang="cs-CZ" altLang="cs-CZ" sz="2800" dirty="0" smtClean="0"/>
              <a:t> –</a:t>
            </a:r>
            <a:r>
              <a:rPr lang="cs-CZ" altLang="cs-CZ" sz="2800" dirty="0" err="1" smtClean="0"/>
              <a:t>low</a:t>
            </a:r>
            <a:r>
              <a:rPr lang="cs-CZ" altLang="cs-CZ" sz="2800" dirty="0" smtClean="0"/>
              <a:t> </a:t>
            </a:r>
            <a:r>
              <a:rPr lang="cs-CZ" altLang="cs-CZ" sz="2800" dirty="0" err="1" smtClean="0"/>
              <a:t>absorbers</a:t>
            </a:r>
            <a:r>
              <a:rPr lang="cs-CZ" altLang="cs-CZ" sz="2800" dirty="0" smtClean="0"/>
              <a:t> –</a:t>
            </a:r>
            <a:r>
              <a:rPr lang="cs-CZ" altLang="cs-CZ" sz="2800" dirty="0" err="1" smtClean="0"/>
              <a:t>high</a:t>
            </a:r>
            <a:r>
              <a:rPr lang="cs-CZ" altLang="cs-CZ" sz="2800" dirty="0" smtClean="0"/>
              <a:t> </a:t>
            </a:r>
            <a:r>
              <a:rPr lang="cs-CZ" altLang="cs-CZ" sz="2800" dirty="0" err="1" smtClean="0"/>
              <a:t>absorbers</a:t>
            </a:r>
            <a:endParaRPr lang="cs-CZ" altLang="cs-CZ" sz="2800" dirty="0" smtClean="0"/>
          </a:p>
          <a:p>
            <a:pPr eaLnBrk="1" hangingPunct="1">
              <a:lnSpc>
                <a:spcPct val="80000"/>
              </a:lnSpc>
              <a:buFontTx/>
              <a:buNone/>
            </a:pPr>
            <a:r>
              <a:rPr lang="cs-CZ" altLang="cs-CZ" sz="2800" dirty="0" smtClean="0"/>
              <a:t>Redukce 100mg cholesterolu /den snížení o 0.056 </a:t>
            </a:r>
            <a:r>
              <a:rPr lang="cs-CZ" altLang="cs-CZ" sz="2800" dirty="0" err="1" smtClean="0"/>
              <a:t>mmol</a:t>
            </a:r>
            <a:r>
              <a:rPr lang="cs-CZ" altLang="cs-CZ" sz="2800" dirty="0" smtClean="0"/>
              <a:t>/l koncentrace celkového cholesterolu</a:t>
            </a:r>
          </a:p>
          <a:p>
            <a:pPr eaLnBrk="1" hangingPunct="1">
              <a:lnSpc>
                <a:spcPct val="80000"/>
              </a:lnSpc>
              <a:buFontTx/>
              <a:buNone/>
            </a:pPr>
            <a:r>
              <a:rPr lang="cs-CZ" altLang="cs-CZ" sz="2800" b="1" dirty="0"/>
              <a:t> </a:t>
            </a:r>
            <a:r>
              <a:rPr lang="cs-CZ" altLang="cs-CZ" sz="2800" b="1" dirty="0" smtClean="0"/>
              <a:t>doporučení do 300mg/den ?</a:t>
            </a:r>
          </a:p>
          <a:p>
            <a:pPr eaLnBrk="1" hangingPunct="1">
              <a:lnSpc>
                <a:spcPct val="80000"/>
              </a:lnSpc>
              <a:buFontTx/>
              <a:buNone/>
            </a:pPr>
            <a:r>
              <a:rPr lang="cs-CZ" altLang="cs-CZ" sz="2800" dirty="0" smtClean="0"/>
              <a:t>30-60 % absorpce ze stravy – cca 20 % přispívá na hladinu cholesterolu v krvi</a:t>
            </a:r>
          </a:p>
          <a:p>
            <a:pPr eaLnBrk="1" hangingPunct="1">
              <a:lnSpc>
                <a:spcPct val="80000"/>
              </a:lnSpc>
              <a:buFontTx/>
              <a:buNone/>
            </a:pPr>
            <a:r>
              <a:rPr lang="cs-CZ" altLang="cs-CZ" sz="2800" dirty="0"/>
              <a:t> </a:t>
            </a:r>
            <a:r>
              <a:rPr lang="cs-CZ" altLang="cs-CZ" sz="2800" dirty="0" smtClean="0"/>
              <a:t>familiární </a:t>
            </a:r>
            <a:r>
              <a:rPr lang="cs-CZ" altLang="cs-CZ" sz="2800" dirty="0" err="1" smtClean="0"/>
              <a:t>hypercholesterolemie</a:t>
            </a:r>
            <a:endParaRPr lang="cs-CZ" altLang="cs-CZ" sz="2800" dirty="0" smtClean="0"/>
          </a:p>
        </p:txBody>
      </p:sp>
    </p:spTree>
    <p:extLst>
      <p:ext uri="{BB962C8B-B14F-4D97-AF65-F5344CB8AC3E}">
        <p14:creationId xmlns:p14="http://schemas.microsoft.com/office/powerpoint/2010/main" val="977808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err="1"/>
              <a:t>Fytosteroly</a:t>
            </a:r>
            <a:endParaRPr lang="cs-CZ" dirty="0"/>
          </a:p>
        </p:txBody>
      </p:sp>
      <p:sp>
        <p:nvSpPr>
          <p:cNvPr id="3" name="Zástupný symbol pro obsah 2"/>
          <p:cNvSpPr>
            <a:spLocks noGrp="1"/>
          </p:cNvSpPr>
          <p:nvPr>
            <p:ph idx="1"/>
          </p:nvPr>
        </p:nvSpPr>
        <p:spPr/>
        <p:txBody>
          <a:bodyPr/>
          <a:lstStyle/>
          <a:p>
            <a:pPr eaLnBrk="1" hangingPunct="1">
              <a:lnSpc>
                <a:spcPct val="80000"/>
              </a:lnSpc>
              <a:buFontTx/>
              <a:buNone/>
            </a:pPr>
            <a:r>
              <a:rPr lang="cs-CZ" altLang="cs-CZ" dirty="0" smtClean="0"/>
              <a:t> </a:t>
            </a:r>
            <a:r>
              <a:rPr lang="cs-CZ" altLang="cs-CZ" sz="2800" dirty="0"/>
              <a:t>steroly a </a:t>
            </a:r>
            <a:r>
              <a:rPr lang="cs-CZ" altLang="cs-CZ" sz="2800" dirty="0" err="1" smtClean="0"/>
              <a:t>stanoly</a:t>
            </a:r>
            <a:r>
              <a:rPr lang="cs-CZ" altLang="cs-CZ" sz="2800" dirty="0" smtClean="0"/>
              <a:t> (hydrogenovaná forma sterolu) </a:t>
            </a:r>
            <a:r>
              <a:rPr lang="cs-CZ" altLang="cs-CZ" sz="2800" dirty="0"/>
              <a:t>-</a:t>
            </a:r>
            <a:r>
              <a:rPr lang="cs-CZ" altLang="cs-CZ" sz="2800" dirty="0">
                <a:solidFill>
                  <a:srgbClr val="FF0000"/>
                </a:solidFill>
              </a:rPr>
              <a:t>0,8 g</a:t>
            </a:r>
            <a:r>
              <a:rPr lang="cs-CZ" altLang="cs-CZ" sz="2800" dirty="0"/>
              <a:t>(Flora </a:t>
            </a:r>
            <a:r>
              <a:rPr lang="cs-CZ" altLang="cs-CZ" sz="2800" dirty="0" err="1"/>
              <a:t>pro.activ</a:t>
            </a:r>
            <a:r>
              <a:rPr lang="cs-CZ" altLang="cs-CZ" sz="2800" dirty="0"/>
              <a:t>, kysané mléčné výrobky)</a:t>
            </a:r>
          </a:p>
          <a:p>
            <a:pPr eaLnBrk="1" hangingPunct="1">
              <a:lnSpc>
                <a:spcPct val="80000"/>
              </a:lnSpc>
              <a:buFontTx/>
              <a:buNone/>
            </a:pPr>
            <a:r>
              <a:rPr lang="cs-CZ" altLang="cs-CZ" sz="2800" dirty="0" smtClean="0"/>
              <a:t>(neužívat </a:t>
            </a:r>
            <a:r>
              <a:rPr lang="cs-CZ" altLang="cs-CZ" sz="2800" dirty="0"/>
              <a:t>při užívání </a:t>
            </a:r>
            <a:r>
              <a:rPr lang="cs-CZ" altLang="cs-CZ" sz="2800" b="1" dirty="0" err="1"/>
              <a:t>ezetimibu</a:t>
            </a:r>
            <a:r>
              <a:rPr lang="cs-CZ" altLang="cs-CZ" sz="2800" dirty="0"/>
              <a:t> – má větší účinek</a:t>
            </a:r>
            <a:r>
              <a:rPr lang="cs-CZ" altLang="cs-CZ" sz="2800" dirty="0" smtClean="0"/>
              <a:t>)</a:t>
            </a:r>
          </a:p>
          <a:p>
            <a:pPr eaLnBrk="1" hangingPunct="1">
              <a:lnSpc>
                <a:spcPct val="80000"/>
              </a:lnSpc>
              <a:buFontTx/>
              <a:buNone/>
            </a:pPr>
            <a:r>
              <a:rPr lang="cs-CZ" altLang="cs-CZ" sz="2800" dirty="0" smtClean="0"/>
              <a:t>Redukce absorpce vitaminu v tuku rozpustných</a:t>
            </a:r>
          </a:p>
          <a:p>
            <a:pPr eaLnBrk="1" hangingPunct="1">
              <a:lnSpc>
                <a:spcPct val="80000"/>
              </a:lnSpc>
              <a:buFontTx/>
              <a:buNone/>
            </a:pPr>
            <a:r>
              <a:rPr lang="cs-CZ" altLang="cs-CZ" sz="2800" dirty="0" err="1" smtClean="0"/>
              <a:t>Kontraidikace</a:t>
            </a:r>
            <a:r>
              <a:rPr lang="cs-CZ" altLang="cs-CZ" sz="2800" dirty="0" smtClean="0"/>
              <a:t>  při </a:t>
            </a:r>
            <a:r>
              <a:rPr lang="cs-CZ" altLang="cs-CZ" sz="2800" dirty="0" err="1" smtClean="0"/>
              <a:t>sitosterolemii</a:t>
            </a:r>
            <a:r>
              <a:rPr lang="cs-CZ" altLang="cs-CZ" sz="2800" dirty="0" smtClean="0"/>
              <a:t> – vzácná</a:t>
            </a:r>
          </a:p>
          <a:p>
            <a:pPr eaLnBrk="1" hangingPunct="1">
              <a:lnSpc>
                <a:spcPct val="80000"/>
              </a:lnSpc>
              <a:buFontTx/>
              <a:buNone/>
            </a:pPr>
            <a:r>
              <a:rPr lang="cs-CZ" altLang="cs-CZ" sz="2800" dirty="0" smtClean="0"/>
              <a:t>Ne - pro těhotné, kojící , děti a s normální hladinou  cholesterolu</a:t>
            </a:r>
          </a:p>
          <a:p>
            <a:pPr eaLnBrk="1" hangingPunct="1">
              <a:lnSpc>
                <a:spcPct val="80000"/>
              </a:lnSpc>
              <a:buFontTx/>
              <a:buNone/>
            </a:pPr>
            <a:endParaRPr lang="cs-CZ" altLang="cs-CZ" sz="2800" dirty="0"/>
          </a:p>
          <a:p>
            <a:endParaRPr lang="cs-CZ" dirty="0"/>
          </a:p>
        </p:txBody>
      </p:sp>
    </p:spTree>
    <p:extLst>
      <p:ext uri="{BB962C8B-B14F-4D97-AF65-F5344CB8AC3E}">
        <p14:creationId xmlns:p14="http://schemas.microsoft.com/office/powerpoint/2010/main" val="1118025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cs-CZ" altLang="cs-CZ" sz="2400" smtClean="0"/>
              <a:t>„Mléčná  forma“ fytosterolů</a:t>
            </a:r>
          </a:p>
        </p:txBody>
      </p:sp>
      <p:sp>
        <p:nvSpPr>
          <p:cNvPr id="62467" name="Rectangle 3"/>
          <p:cNvSpPr>
            <a:spLocks noGrp="1" noChangeArrowheads="1"/>
          </p:cNvSpPr>
          <p:nvPr>
            <p:ph type="body" idx="1"/>
          </p:nvPr>
        </p:nvSpPr>
        <p:spPr/>
        <p:txBody>
          <a:bodyPr/>
          <a:lstStyle/>
          <a:p>
            <a:pPr eaLnBrk="1" hangingPunct="1">
              <a:lnSpc>
                <a:spcPct val="90000"/>
              </a:lnSpc>
            </a:pPr>
            <a:r>
              <a:rPr lang="cs-CZ" altLang="cs-CZ" sz="2400" b="1" dirty="0" err="1" smtClean="0"/>
              <a:t>Hypocholesterolemický</a:t>
            </a:r>
            <a:r>
              <a:rPr lang="cs-CZ" altLang="cs-CZ" sz="2400" b="1" dirty="0" smtClean="0"/>
              <a:t> efekt </a:t>
            </a:r>
            <a:r>
              <a:rPr lang="cs-CZ" altLang="cs-CZ" sz="2400" b="1" dirty="0" err="1" smtClean="0"/>
              <a:t>fytosterolů</a:t>
            </a:r>
            <a:r>
              <a:rPr lang="cs-CZ" altLang="cs-CZ" sz="2400" b="1" dirty="0" smtClean="0"/>
              <a:t>  je založen na redukci střevního vstřebávání cholesterolu stravy i žluči</a:t>
            </a:r>
          </a:p>
          <a:p>
            <a:pPr eaLnBrk="1" hangingPunct="1">
              <a:lnSpc>
                <a:spcPct val="90000"/>
              </a:lnSpc>
            </a:pPr>
            <a:r>
              <a:rPr lang="cs-CZ" altLang="cs-CZ" sz="2400" b="1" dirty="0" err="1" smtClean="0"/>
              <a:t>Kompetice</a:t>
            </a:r>
            <a:r>
              <a:rPr lang="cs-CZ" altLang="cs-CZ" sz="2400" b="1" dirty="0" smtClean="0"/>
              <a:t> o vazebná místa  v tzv. micelách</a:t>
            </a:r>
          </a:p>
          <a:p>
            <a:pPr eaLnBrk="1" hangingPunct="1">
              <a:lnSpc>
                <a:spcPct val="90000"/>
              </a:lnSpc>
            </a:pPr>
            <a:r>
              <a:rPr lang="cs-CZ" altLang="cs-CZ" sz="2400" b="1" dirty="0" err="1" smtClean="0"/>
              <a:t>Fytosteroly</a:t>
            </a:r>
            <a:r>
              <a:rPr lang="cs-CZ" altLang="cs-CZ" sz="2400" b="1" dirty="0" smtClean="0"/>
              <a:t> mají větší afinitu, místa obsadí, ale nevstřebají se</a:t>
            </a:r>
          </a:p>
          <a:p>
            <a:pPr eaLnBrk="1" hangingPunct="1">
              <a:lnSpc>
                <a:spcPct val="90000"/>
              </a:lnSpc>
            </a:pPr>
            <a:r>
              <a:rPr lang="cs-CZ" altLang="cs-CZ" sz="2400" b="1" dirty="0" smtClean="0"/>
              <a:t>Dávka 1,6–2 g – snížení celkového cholesterolu </a:t>
            </a:r>
          </a:p>
          <a:p>
            <a:pPr eaLnBrk="1" hangingPunct="1">
              <a:lnSpc>
                <a:spcPct val="90000"/>
              </a:lnSpc>
              <a:buFontTx/>
              <a:buNone/>
            </a:pPr>
            <a:r>
              <a:rPr lang="cs-CZ" altLang="cs-CZ" sz="2400" b="1" dirty="0" smtClean="0"/>
              <a:t>    (LDL-CH) o – 5- 10 % (</a:t>
            </a:r>
            <a:r>
              <a:rPr lang="cs-CZ" altLang="cs-CZ" sz="2400" b="1" dirty="0" err="1" smtClean="0"/>
              <a:t>ezetimib</a:t>
            </a:r>
            <a:r>
              <a:rPr lang="cs-CZ" altLang="cs-CZ" sz="2400" b="1" dirty="0" smtClean="0"/>
              <a:t> má větší účinek, potenciální </a:t>
            </a:r>
            <a:r>
              <a:rPr lang="cs-CZ" altLang="cs-CZ" sz="2400" b="1" dirty="0" err="1" smtClean="0"/>
              <a:t>aterogenicita</a:t>
            </a:r>
            <a:r>
              <a:rPr lang="cs-CZ" altLang="cs-CZ" sz="2400" b="1" dirty="0" smtClean="0"/>
              <a:t> – vyšší množství)</a:t>
            </a:r>
          </a:p>
          <a:p>
            <a:pPr eaLnBrk="1" hangingPunct="1">
              <a:lnSpc>
                <a:spcPct val="90000"/>
              </a:lnSpc>
              <a:buFontTx/>
              <a:buNone/>
            </a:pPr>
            <a:r>
              <a:rPr lang="cs-CZ" altLang="cs-CZ" sz="2400" b="1" dirty="0" smtClean="0"/>
              <a:t>Přidávání  </a:t>
            </a:r>
            <a:r>
              <a:rPr lang="cs-CZ" altLang="cs-CZ" sz="2400" b="1" dirty="0" err="1" smtClean="0"/>
              <a:t>fytosterolů</a:t>
            </a:r>
            <a:r>
              <a:rPr lang="cs-CZ" altLang="cs-CZ" sz="2400" b="1" dirty="0" smtClean="0"/>
              <a:t> do nízkotučných mléčných</a:t>
            </a:r>
          </a:p>
          <a:p>
            <a:pPr eaLnBrk="1" hangingPunct="1">
              <a:lnSpc>
                <a:spcPct val="90000"/>
              </a:lnSpc>
              <a:buFontTx/>
              <a:buNone/>
            </a:pPr>
            <a:r>
              <a:rPr lang="cs-CZ" altLang="cs-CZ" sz="2400" b="1" dirty="0" smtClean="0"/>
              <a:t>výrobků bylo technologicky zvládnuto později –</a:t>
            </a:r>
          </a:p>
          <a:p>
            <a:pPr eaLnBrk="1" hangingPunct="1">
              <a:lnSpc>
                <a:spcPct val="90000"/>
              </a:lnSpc>
              <a:buFontTx/>
              <a:buNone/>
            </a:pPr>
            <a:r>
              <a:rPr lang="cs-CZ" altLang="cs-CZ" sz="2400" b="1" dirty="0" smtClean="0"/>
              <a:t>jogurtové </a:t>
            </a:r>
            <a:r>
              <a:rPr lang="cs-CZ" altLang="cs-CZ" sz="2400" b="1" dirty="0" err="1" smtClean="0"/>
              <a:t>minidrinky</a:t>
            </a:r>
            <a:r>
              <a:rPr lang="cs-CZ" altLang="cs-CZ" sz="2400" b="1" dirty="0" smtClean="0"/>
              <a:t>, jogurt, mléko – cena ?</a:t>
            </a:r>
          </a:p>
          <a:p>
            <a:pPr eaLnBrk="1" hangingPunct="1">
              <a:lnSpc>
                <a:spcPct val="90000"/>
              </a:lnSpc>
              <a:buFontTx/>
              <a:buNone/>
            </a:pPr>
            <a:endParaRPr lang="cs-CZ" altLang="cs-CZ" sz="2400" b="1"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0" y="115888"/>
            <a:ext cx="9144000" cy="792162"/>
          </a:xfrm>
        </p:spPr>
        <p:txBody>
          <a:bodyPr/>
          <a:lstStyle/>
          <a:p>
            <a:r>
              <a:rPr lang="cs-CZ" altLang="cs-CZ" sz="3000" smtClean="0"/>
              <a:t>Palmový olej zabiják, kokosový tuk superpotravina?</a:t>
            </a:r>
          </a:p>
        </p:txBody>
      </p:sp>
      <p:sp>
        <p:nvSpPr>
          <p:cNvPr id="4" name="Content Placeholder 3"/>
          <p:cNvSpPr>
            <a:spLocks noGrp="1"/>
          </p:cNvSpPr>
          <p:nvPr>
            <p:ph idx="1"/>
          </p:nvPr>
        </p:nvSpPr>
        <p:spPr>
          <a:xfrm>
            <a:off x="0" y="908050"/>
            <a:ext cx="9036050" cy="4525963"/>
          </a:xfrm>
        </p:spPr>
        <p:txBody>
          <a:bodyPr/>
          <a:lstStyle/>
          <a:p>
            <a:pPr>
              <a:defRPr/>
            </a:pPr>
            <a:r>
              <a:rPr lang="cs-CZ" dirty="0" smtClean="0"/>
              <a:t>Palmový olej je laciný, „skrytý zabiják“, ničí se kvůli němu pralesy</a:t>
            </a:r>
          </a:p>
          <a:p>
            <a:pPr>
              <a:defRPr/>
            </a:pPr>
            <a:r>
              <a:rPr lang="cs-CZ" dirty="0" smtClean="0"/>
              <a:t>není vždy vybírán kvůli ceně, ale jeho funkčním vlastnostem</a:t>
            </a:r>
          </a:p>
          <a:p>
            <a:pPr>
              <a:defRPr/>
            </a:pPr>
            <a:r>
              <a:rPr lang="cs-CZ" dirty="0" smtClean="0"/>
              <a:t>v potravinách vhodnější variantou oproti částečně ztuženým tukům</a:t>
            </a:r>
          </a:p>
          <a:p>
            <a:pPr>
              <a:defRPr/>
            </a:pPr>
            <a:r>
              <a:rPr lang="cs-CZ" dirty="0" smtClean="0"/>
              <a:t>palmu olejnou lze pěstovat udržitelným způsobem</a:t>
            </a:r>
          </a:p>
          <a:p>
            <a:pPr>
              <a:defRPr/>
            </a:pPr>
            <a:r>
              <a:rPr lang="cs-CZ" dirty="0" smtClean="0"/>
              <a:t>vliv na hladinu krevních lipidů je lepší než u másla</a:t>
            </a:r>
          </a:p>
          <a:p>
            <a:pPr>
              <a:defRPr/>
            </a:pPr>
            <a:r>
              <a:rPr lang="cs-CZ" dirty="0" smtClean="0"/>
              <a:t>kokosový tuk není lepší než tekuté oleje</a:t>
            </a:r>
          </a:p>
          <a:p>
            <a:pPr marL="0" indent="0">
              <a:buFont typeface="Wingdings" panose="05000000000000000000" pitchFamily="2" charset="2"/>
              <a:buNone/>
              <a:defRPr/>
            </a:pPr>
            <a:endParaRPr lang="cs-CZ" dirty="0" smtClean="0"/>
          </a:p>
        </p:txBody>
      </p:sp>
    </p:spTree>
    <p:extLst>
      <p:ext uri="{BB962C8B-B14F-4D97-AF65-F5344CB8AC3E}">
        <p14:creationId xmlns:p14="http://schemas.microsoft.com/office/powerpoint/2010/main" val="3495475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Palmový olej</a:t>
            </a:r>
            <a:endParaRPr lang="cs-CZ" dirty="0"/>
          </a:p>
        </p:txBody>
      </p:sp>
      <p:sp>
        <p:nvSpPr>
          <p:cNvPr id="3" name="Zástupný symbol pro obsah 2"/>
          <p:cNvSpPr>
            <a:spLocks noGrp="1"/>
          </p:cNvSpPr>
          <p:nvPr>
            <p:ph idx="1"/>
          </p:nvPr>
        </p:nvSpPr>
        <p:spPr/>
        <p:txBody>
          <a:bodyPr/>
          <a:lstStyle/>
          <a:p>
            <a:r>
              <a:rPr lang="pl-PL" sz="2400" dirty="0" smtClean="0"/>
              <a:t>obsahuje </a:t>
            </a:r>
            <a:r>
              <a:rPr lang="pl-PL" sz="2400" dirty="0"/>
              <a:t>okolo 50 % </a:t>
            </a:r>
            <a:r>
              <a:rPr lang="pl-PL" sz="2400" dirty="0" smtClean="0"/>
              <a:t>nasycených mastných</a:t>
            </a:r>
            <a:endParaRPr lang="pl-PL" sz="2400" dirty="0"/>
          </a:p>
          <a:p>
            <a:r>
              <a:rPr lang="cs-CZ" sz="2400" dirty="0"/>
              <a:t>kyselin s převahou kyseliny </a:t>
            </a:r>
            <a:r>
              <a:rPr lang="cs-CZ" sz="2400" dirty="0" smtClean="0"/>
              <a:t>palmitové, </a:t>
            </a:r>
            <a:r>
              <a:rPr lang="cs-CZ" sz="2400" dirty="0"/>
              <a:t>40 % je </a:t>
            </a:r>
            <a:r>
              <a:rPr lang="cs-CZ" sz="2400" dirty="0" smtClean="0"/>
              <a:t>zastoupena </a:t>
            </a:r>
            <a:r>
              <a:rPr lang="fi-FI" sz="2400" dirty="0" smtClean="0"/>
              <a:t>mononenasycena </a:t>
            </a:r>
            <a:r>
              <a:rPr lang="fi-FI" sz="2400" dirty="0"/>
              <a:t>kyselina </a:t>
            </a:r>
            <a:r>
              <a:rPr lang="fi-FI" sz="2400" dirty="0" smtClean="0"/>
              <a:t>olejov</a:t>
            </a:r>
            <a:r>
              <a:rPr lang="cs-CZ" sz="2400" dirty="0" smtClean="0"/>
              <a:t>á</a:t>
            </a:r>
            <a:r>
              <a:rPr lang="fi-FI" sz="2400" dirty="0" smtClean="0"/>
              <a:t> </a:t>
            </a:r>
            <a:r>
              <a:rPr lang="fi-FI" sz="2400" dirty="0"/>
              <a:t>a dale </a:t>
            </a:r>
            <a:r>
              <a:rPr lang="fi-FI" sz="2400" dirty="0" smtClean="0"/>
              <a:t>kyselina</a:t>
            </a:r>
            <a:r>
              <a:rPr lang="cs-CZ" sz="2400" dirty="0" smtClean="0"/>
              <a:t> </a:t>
            </a:r>
            <a:r>
              <a:rPr lang="pl-PL" sz="2400" dirty="0" smtClean="0"/>
              <a:t>linolová </a:t>
            </a:r>
            <a:r>
              <a:rPr lang="pl-PL" sz="2400" dirty="0"/>
              <a:t>z řady omega 6 polynenasycenych </a:t>
            </a:r>
            <a:r>
              <a:rPr lang="pl-PL" sz="2400" dirty="0" smtClean="0"/>
              <a:t>mastnych </a:t>
            </a:r>
            <a:r>
              <a:rPr lang="cs-CZ" sz="2400" dirty="0" smtClean="0"/>
              <a:t>kyselin </a:t>
            </a:r>
            <a:r>
              <a:rPr lang="cs-CZ" sz="2400" dirty="0"/>
              <a:t>(</a:t>
            </a:r>
            <a:r>
              <a:rPr lang="cs-CZ" sz="2400" dirty="0" smtClean="0"/>
              <a:t>téměř </a:t>
            </a:r>
            <a:r>
              <a:rPr lang="cs-CZ" sz="2400" dirty="0"/>
              <a:t>10 </a:t>
            </a:r>
            <a:r>
              <a:rPr lang="cs-CZ" sz="2400" dirty="0" smtClean="0"/>
              <a:t>%).</a:t>
            </a:r>
          </a:p>
          <a:p>
            <a:r>
              <a:rPr lang="cs-CZ" sz="2400" dirty="0" smtClean="0"/>
              <a:t> </a:t>
            </a:r>
            <a:r>
              <a:rPr lang="cs-CZ" sz="2400" dirty="0"/>
              <a:t>Z jader plodů palmy </a:t>
            </a:r>
            <a:r>
              <a:rPr lang="cs-CZ" sz="2400" dirty="0" smtClean="0"/>
              <a:t>olejné </a:t>
            </a:r>
            <a:r>
              <a:rPr lang="cs-CZ" sz="2400" dirty="0"/>
              <a:t>se </a:t>
            </a:r>
            <a:r>
              <a:rPr lang="cs-CZ" sz="2400" dirty="0" smtClean="0"/>
              <a:t>získává </a:t>
            </a:r>
            <a:r>
              <a:rPr lang="cs-CZ" sz="2400" dirty="0" err="1" smtClean="0">
                <a:solidFill>
                  <a:srgbClr val="FF0000"/>
                </a:solidFill>
              </a:rPr>
              <a:t>palmojadrový</a:t>
            </a:r>
            <a:r>
              <a:rPr lang="cs-CZ" sz="2400" dirty="0" smtClean="0">
                <a:solidFill>
                  <a:srgbClr val="FF0000"/>
                </a:solidFill>
              </a:rPr>
              <a:t> </a:t>
            </a:r>
            <a:r>
              <a:rPr lang="cs-CZ" sz="2400" dirty="0">
                <a:solidFill>
                  <a:srgbClr val="FF0000"/>
                </a:solidFill>
              </a:rPr>
              <a:t>tuk</a:t>
            </a:r>
            <a:r>
              <a:rPr lang="cs-CZ" sz="2400" dirty="0"/>
              <a:t>, </a:t>
            </a:r>
            <a:r>
              <a:rPr lang="cs-CZ" sz="2400" dirty="0" smtClean="0"/>
              <a:t>který má vyšší podíl nasycených mastných </a:t>
            </a:r>
            <a:r>
              <a:rPr lang="cs-CZ" sz="2400" dirty="0"/>
              <a:t>kyselin (82 %), </a:t>
            </a:r>
            <a:r>
              <a:rPr lang="cs-CZ" sz="2400" dirty="0" smtClean="0"/>
              <a:t>hlavní </a:t>
            </a:r>
            <a:r>
              <a:rPr lang="cs-CZ" sz="2400" dirty="0"/>
              <a:t>nasycenou mastnou </a:t>
            </a:r>
            <a:r>
              <a:rPr lang="cs-CZ" sz="2400" dirty="0" smtClean="0"/>
              <a:t>kyselinou je </a:t>
            </a:r>
            <a:r>
              <a:rPr lang="cs-CZ" sz="2400" dirty="0"/>
              <a:t>kyselina </a:t>
            </a:r>
            <a:r>
              <a:rPr lang="cs-CZ" sz="2400" dirty="0" smtClean="0"/>
              <a:t>laurová </a:t>
            </a:r>
            <a:r>
              <a:rPr lang="cs-CZ" sz="2400" dirty="0"/>
              <a:t>(48 %), </a:t>
            </a:r>
            <a:r>
              <a:rPr lang="cs-CZ" sz="2400" dirty="0" smtClean="0"/>
              <a:t>dále </a:t>
            </a:r>
            <a:r>
              <a:rPr lang="cs-CZ" sz="2400" dirty="0"/>
              <a:t>obsahuje 14 </a:t>
            </a:r>
            <a:r>
              <a:rPr lang="cs-CZ" sz="2400" dirty="0" smtClean="0"/>
              <a:t>% </a:t>
            </a:r>
            <a:r>
              <a:rPr lang="fi-FI" sz="2400" dirty="0" smtClean="0"/>
              <a:t>kyseliny olejov</a:t>
            </a:r>
            <a:r>
              <a:rPr lang="cs-CZ" sz="2400" dirty="0" smtClean="0"/>
              <a:t>é</a:t>
            </a:r>
            <a:r>
              <a:rPr lang="fi-FI" sz="2400" dirty="0" smtClean="0"/>
              <a:t> </a:t>
            </a:r>
            <a:r>
              <a:rPr lang="fi-FI" sz="2400" dirty="0"/>
              <a:t>a 4 % kyseliny </a:t>
            </a:r>
            <a:r>
              <a:rPr lang="fi-FI" sz="2400" dirty="0" smtClean="0"/>
              <a:t>linolov</a:t>
            </a:r>
            <a:r>
              <a:rPr lang="cs-CZ" sz="2400" dirty="0" smtClean="0"/>
              <a:t>é</a:t>
            </a:r>
            <a:endParaRPr lang="cs-CZ" sz="2400" dirty="0"/>
          </a:p>
        </p:txBody>
      </p:sp>
    </p:spTree>
    <p:extLst>
      <p:ext uri="{BB962C8B-B14F-4D97-AF65-F5344CB8AC3E}">
        <p14:creationId xmlns:p14="http://schemas.microsoft.com/office/powerpoint/2010/main" val="29850025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0" y="115888"/>
            <a:ext cx="9144000" cy="792162"/>
          </a:xfrm>
        </p:spPr>
        <p:txBody>
          <a:bodyPr/>
          <a:lstStyle/>
          <a:p>
            <a:endParaRPr lang="cs-CZ" altLang="cs-CZ" sz="3000" dirty="0" smtClean="0"/>
          </a:p>
        </p:txBody>
      </p:sp>
      <p:sp>
        <p:nvSpPr>
          <p:cNvPr id="4" name="Content Placeholder 3"/>
          <p:cNvSpPr>
            <a:spLocks noGrp="1"/>
          </p:cNvSpPr>
          <p:nvPr>
            <p:ph idx="1"/>
          </p:nvPr>
        </p:nvSpPr>
        <p:spPr>
          <a:xfrm>
            <a:off x="0" y="908050"/>
            <a:ext cx="9036050" cy="4525963"/>
          </a:xfrm>
        </p:spPr>
        <p:txBody>
          <a:bodyPr/>
          <a:lstStyle/>
          <a:p>
            <a:pPr marL="0" indent="0">
              <a:buFont typeface="Wingdings" panose="05000000000000000000" pitchFamily="2" charset="2"/>
              <a:buNone/>
              <a:defRPr/>
            </a:pPr>
            <a:endParaRPr lang="cs-CZ" dirty="0" smtClean="0"/>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5688012"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620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cs-CZ" altLang="cs-CZ" sz="3200" smtClean="0"/>
              <a:t>Doporučení pro konzumaci ryb</a:t>
            </a:r>
          </a:p>
        </p:txBody>
      </p:sp>
      <p:sp>
        <p:nvSpPr>
          <p:cNvPr id="68611" name="Rectangle 3"/>
          <p:cNvSpPr>
            <a:spLocks noGrp="1" noChangeArrowheads="1"/>
          </p:cNvSpPr>
          <p:nvPr>
            <p:ph type="body" idx="1"/>
          </p:nvPr>
        </p:nvSpPr>
        <p:spPr/>
        <p:txBody>
          <a:bodyPr/>
          <a:lstStyle/>
          <a:p>
            <a:pPr eaLnBrk="1" hangingPunct="1">
              <a:lnSpc>
                <a:spcPct val="80000"/>
              </a:lnSpc>
              <a:buFontTx/>
              <a:buNone/>
            </a:pPr>
            <a:r>
              <a:rPr lang="cs-CZ" altLang="cs-CZ" sz="3600" b="1" dirty="0" smtClean="0"/>
              <a:t>   </a:t>
            </a:r>
            <a:r>
              <a:rPr lang="cs-CZ" altLang="cs-CZ" sz="2800" b="1" dirty="0" smtClean="0"/>
              <a:t>Průměrná spotřeba ryb na osobu a rok cca 6 kg –  z toho sladkovodní  asi 1 kg a  87 % kapr</a:t>
            </a:r>
          </a:p>
          <a:p>
            <a:pPr eaLnBrk="1" hangingPunct="1">
              <a:lnSpc>
                <a:spcPct val="80000"/>
              </a:lnSpc>
              <a:buFontTx/>
              <a:buNone/>
            </a:pPr>
            <a:r>
              <a:rPr lang="cs-CZ" altLang="cs-CZ" sz="2800" b="1" dirty="0" smtClean="0"/>
              <a:t>   2 x týdně</a:t>
            </a:r>
            <a:r>
              <a:rPr lang="cs-CZ" altLang="cs-CZ" sz="2800" dirty="0" smtClean="0"/>
              <a:t> převážně mořské – epidemiologické studie – 400 g týdně  / 20 let  snížení  mortality na ICHS o 50  %</a:t>
            </a:r>
          </a:p>
          <a:p>
            <a:pPr eaLnBrk="1" hangingPunct="1">
              <a:lnSpc>
                <a:spcPct val="80000"/>
              </a:lnSpc>
              <a:buFontTx/>
              <a:buNone/>
            </a:pPr>
            <a:r>
              <a:rPr lang="cs-CZ" altLang="cs-CZ" sz="2800" dirty="0" smtClean="0"/>
              <a:t>Primární prevence alespoň jedna porce tučných ryb – 140 g/týden</a:t>
            </a:r>
          </a:p>
          <a:p>
            <a:pPr eaLnBrk="1" hangingPunct="1">
              <a:lnSpc>
                <a:spcPct val="80000"/>
              </a:lnSpc>
              <a:buFontTx/>
              <a:buNone/>
            </a:pPr>
            <a:r>
              <a:rPr lang="cs-CZ" altLang="cs-CZ" sz="2800" dirty="0" smtClean="0"/>
              <a:t>Sekundární cca 300 g- 2-4 porce</a:t>
            </a:r>
          </a:p>
          <a:p>
            <a:pPr eaLnBrk="1" hangingPunct="1">
              <a:lnSpc>
                <a:spcPct val="80000"/>
              </a:lnSpc>
              <a:buFontTx/>
              <a:buNone/>
            </a:pPr>
            <a:r>
              <a:rPr lang="cs-CZ" altLang="cs-CZ" sz="2800" dirty="0"/>
              <a:t> </a:t>
            </a:r>
            <a:r>
              <a:rPr lang="cs-CZ" altLang="cs-CZ" sz="2800" dirty="0" smtClean="0"/>
              <a:t>suplement</a:t>
            </a:r>
          </a:p>
          <a:p>
            <a:pPr eaLnBrk="1" hangingPunct="1">
              <a:lnSpc>
                <a:spcPct val="80000"/>
              </a:lnSpc>
              <a:buFontTx/>
              <a:buNone/>
            </a:pPr>
            <a:endParaRPr lang="cs-CZ" altLang="cs-CZ" sz="2800" dirty="0" smtClean="0"/>
          </a:p>
          <a:p>
            <a:pPr eaLnBrk="1" hangingPunct="1">
              <a:lnSpc>
                <a:spcPct val="80000"/>
              </a:lnSpc>
              <a:buFontTx/>
              <a:buNone/>
            </a:pPr>
            <a:r>
              <a:rPr lang="cs-CZ" altLang="cs-CZ" sz="2800" dirty="0" smtClean="0"/>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cs-CZ" altLang="cs-CZ" smtClean="0"/>
          </a:p>
        </p:txBody>
      </p:sp>
      <p:sp>
        <p:nvSpPr>
          <p:cNvPr id="9219" name="Rectangle 3"/>
          <p:cNvSpPr>
            <a:spLocks noGrp="1" noChangeArrowheads="1"/>
          </p:cNvSpPr>
          <p:nvPr>
            <p:ph type="body" idx="1"/>
          </p:nvPr>
        </p:nvSpPr>
        <p:spPr/>
        <p:txBody>
          <a:bodyPr/>
          <a:lstStyle/>
          <a:p>
            <a:pPr eaLnBrk="1" hangingPunct="1"/>
            <a:r>
              <a:rPr lang="cs-CZ" altLang="cs-CZ" smtClean="0"/>
              <a:t>mezi 3 nejčastější patří nemoci srdce a cév patří</a:t>
            </a:r>
          </a:p>
          <a:p>
            <a:pPr eaLnBrk="1" hangingPunct="1"/>
            <a:r>
              <a:rPr lang="cs-CZ" altLang="cs-CZ" smtClean="0"/>
              <a:t>ischemická choroba srdeční (ICHS), mozková mrtvice (CMP) </a:t>
            </a:r>
          </a:p>
          <a:p>
            <a:pPr eaLnBrk="1" hangingPunct="1"/>
            <a:r>
              <a:rPr lang="cs-CZ" altLang="cs-CZ" smtClean="0"/>
              <a:t>a ischemická choroba dolních končetin (ICHDK)</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cs-CZ" altLang="cs-CZ" sz="2800" smtClean="0"/>
              <a:t>Rizika - malé množství rtuti</a:t>
            </a:r>
          </a:p>
        </p:txBody>
      </p:sp>
      <p:sp>
        <p:nvSpPr>
          <p:cNvPr id="70659" name="Rectangle 3"/>
          <p:cNvSpPr>
            <a:spLocks noGrp="1" noChangeArrowheads="1"/>
          </p:cNvSpPr>
          <p:nvPr>
            <p:ph type="body" idx="1"/>
          </p:nvPr>
        </p:nvSpPr>
        <p:spPr/>
        <p:txBody>
          <a:bodyPr/>
          <a:lstStyle/>
          <a:p>
            <a:pPr eaLnBrk="1" hangingPunct="1">
              <a:buFontTx/>
              <a:buNone/>
            </a:pPr>
            <a:r>
              <a:rPr lang="cs-CZ" altLang="cs-CZ" sz="2400" b="1" smtClean="0"/>
              <a:t>Těhotné, nenarozené děti , kojící, děti do 3 let</a:t>
            </a:r>
          </a:p>
          <a:p>
            <a:pPr eaLnBrk="1" hangingPunct="1">
              <a:buFontTx/>
              <a:buNone/>
            </a:pPr>
            <a:r>
              <a:rPr lang="cs-CZ" altLang="cs-CZ" sz="2400" smtClean="0"/>
              <a:t>340 g/ týden –treska,mořská štika, hejk, losos, sardinky, kapr,šproty, pstruh,krevety </a:t>
            </a:r>
          </a:p>
          <a:p>
            <a:pPr eaLnBrk="1" hangingPunct="1">
              <a:buFontTx/>
              <a:buNone/>
            </a:pPr>
            <a:r>
              <a:rPr lang="cs-CZ" altLang="cs-CZ" sz="2400" smtClean="0"/>
              <a:t>   x tuňák, makrela  max.170 g včetně konzerv</a:t>
            </a:r>
          </a:p>
          <a:p>
            <a:pPr eaLnBrk="1" hangingPunct="1"/>
            <a:r>
              <a:rPr lang="cs-CZ" altLang="cs-CZ" sz="2400" smtClean="0"/>
              <a:t>X methyltruť – </a:t>
            </a:r>
            <a:r>
              <a:rPr lang="cs-CZ" altLang="cs-CZ" sz="2400" b="1" smtClean="0"/>
              <a:t>nekonzumovat - žralok, mečoun, velké sladkovodní dravé ryby ( štika, candát, bolen), i když vyhovují stanovenému limitu a ryby rekreačně lovené, při pravidelné konzumaci informace o kontaminaci- starší a masožravé vyšší obsah</a:t>
            </a:r>
          </a:p>
          <a:p>
            <a:pPr eaLnBrk="1" hangingPunct="1"/>
            <a:endParaRPr lang="cs-CZ" altLang="cs-CZ" sz="240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cs-CZ" altLang="cs-CZ" sz="4000" smtClean="0"/>
              <a:t>Složení skořápkové plody</a:t>
            </a:r>
            <a:br>
              <a:rPr lang="cs-CZ" altLang="cs-CZ" sz="4000" smtClean="0"/>
            </a:br>
            <a:r>
              <a:rPr lang="cs-CZ" altLang="cs-CZ" sz="4000" smtClean="0"/>
              <a:t>30 g / den – 162-211 kcal</a:t>
            </a:r>
          </a:p>
        </p:txBody>
      </p:sp>
      <p:pic>
        <p:nvPicPr>
          <p:cNvPr id="7270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03375" y="3006725"/>
            <a:ext cx="5935663" cy="1711325"/>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zápatí 3"/>
          <p:cNvSpPr txBox="1">
            <a:spLocks noGrp="1"/>
          </p:cNvSpPr>
          <p:nvPr/>
        </p:nvSpPr>
        <p:spPr bwMode="auto">
          <a:xfrm>
            <a:off x="6400800" y="6400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b="0">
                <a:latin typeface="Arial Narrow" panose="020B0606020202030204" pitchFamily="34" charset="0"/>
              </a:rPr>
              <a:t>Prof. Ing. Karel Kopec, DrSc.</a:t>
            </a:r>
            <a:endParaRPr lang="en-US" altLang="cs-CZ" sz="1800" b="0">
              <a:latin typeface="Arial Narrow" panose="020B0606020202030204" pitchFamily="34" charset="0"/>
            </a:endParaRPr>
          </a:p>
        </p:txBody>
      </p:sp>
      <p:sp>
        <p:nvSpPr>
          <p:cNvPr id="74755" name="Rectangle 2"/>
          <p:cNvSpPr>
            <a:spLocks noGrp="1" noChangeArrowheads="1"/>
          </p:cNvSpPr>
          <p:nvPr>
            <p:ph type="title" idx="4294967295"/>
          </p:nvPr>
        </p:nvSpPr>
        <p:spPr>
          <a:xfrm>
            <a:off x="1476375" y="203200"/>
            <a:ext cx="7345363" cy="561975"/>
          </a:xfrm>
          <a:solidFill>
            <a:srgbClr val="FCE4C0"/>
          </a:solidFill>
        </p:spPr>
        <p:txBody>
          <a:bodyPr anchor="b"/>
          <a:lstStyle/>
          <a:p>
            <a:pPr eaLnBrk="1" hangingPunct="1"/>
            <a:r>
              <a:rPr lang="cs-CZ" altLang="cs-CZ" sz="4000" b="1" smtClean="0">
                <a:latin typeface="Arial Narrow" panose="020B0606020202030204" pitchFamily="34" charset="0"/>
              </a:rPr>
              <a:t>Ořechy a semena - mastné kyseliny</a:t>
            </a:r>
          </a:p>
        </p:txBody>
      </p:sp>
      <p:sp>
        <p:nvSpPr>
          <p:cNvPr id="74756" name="Rectangle 3"/>
          <p:cNvSpPr>
            <a:spLocks noGrp="1" noChangeArrowheads="1"/>
          </p:cNvSpPr>
          <p:nvPr>
            <p:ph type="body" idx="4294967295"/>
          </p:nvPr>
        </p:nvSpPr>
        <p:spPr/>
        <p:txBody>
          <a:bodyPr/>
          <a:lstStyle/>
          <a:p>
            <a:pPr eaLnBrk="1" hangingPunct="1"/>
            <a:endParaRPr lang="cs-CZ" altLang="cs-CZ" smtClean="0"/>
          </a:p>
        </p:txBody>
      </p:sp>
      <p:pic>
        <p:nvPicPr>
          <p:cNvPr id="747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91625"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cs-CZ" altLang="cs-CZ" smtClean="0"/>
          </a:p>
        </p:txBody>
      </p:sp>
      <p:pic>
        <p:nvPicPr>
          <p:cNvPr id="7680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16088" y="1600200"/>
            <a:ext cx="5711825" cy="4525963"/>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endParaRPr lang="cs-CZ" altLang="cs-CZ" smtClean="0"/>
          </a:p>
        </p:txBody>
      </p:sp>
      <p:pic>
        <p:nvPicPr>
          <p:cNvPr id="7885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692275" y="1609725"/>
            <a:ext cx="5759450" cy="4506913"/>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endParaRPr lang="cs-CZ" altLang="cs-CZ" smtClean="0"/>
          </a:p>
        </p:txBody>
      </p:sp>
      <p:pic>
        <p:nvPicPr>
          <p:cNvPr id="8089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27200" y="1600200"/>
            <a:ext cx="5688013" cy="4525963"/>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cs-CZ" altLang="cs-CZ" sz="4000" smtClean="0"/>
              <a:t>Zdravotní tvrzení </a:t>
            </a:r>
            <a:br>
              <a:rPr lang="cs-CZ" altLang="cs-CZ" sz="4000" smtClean="0"/>
            </a:br>
            <a:r>
              <a:rPr lang="cs-CZ" altLang="cs-CZ" sz="4000" smtClean="0"/>
              <a:t>vlašské ořechy</a:t>
            </a:r>
          </a:p>
        </p:txBody>
      </p:sp>
      <p:sp>
        <p:nvSpPr>
          <p:cNvPr id="82947" name="Rectangle 3"/>
          <p:cNvSpPr>
            <a:spLocks noGrp="1" noChangeArrowheads="1"/>
          </p:cNvSpPr>
          <p:nvPr>
            <p:ph type="body" idx="1"/>
          </p:nvPr>
        </p:nvSpPr>
        <p:spPr/>
        <p:txBody>
          <a:bodyPr/>
          <a:lstStyle/>
          <a:p>
            <a:pPr eaLnBrk="1" hangingPunct="1"/>
            <a:r>
              <a:rPr lang="cs-CZ" altLang="cs-CZ" smtClean="0"/>
              <a:t>Zlepšení endotel-dependentní vazodilatace za podmínky  30 g denně </a:t>
            </a:r>
          </a:p>
          <a:p>
            <a:pPr eaLnBrk="1" hangingPunct="1">
              <a:buFontTx/>
              <a:buNone/>
            </a:pPr>
            <a:r>
              <a:rPr lang="cs-CZ" altLang="cs-CZ" smtClean="0"/>
              <a:t>   v rámci vyvážené stravy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cs-CZ" altLang="cs-CZ" sz="2000" smtClean="0"/>
              <a:t>UN OEUF PAR JOUR , EN FORME TOUJOURS</a:t>
            </a:r>
            <a:br>
              <a:rPr lang="cs-CZ" altLang="cs-CZ" sz="2000" smtClean="0"/>
            </a:br>
            <a:r>
              <a:rPr lang="cs-CZ" altLang="cs-CZ" sz="2000" smtClean="0"/>
              <a:t>4 vejce týdně (SPV)</a:t>
            </a:r>
          </a:p>
        </p:txBody>
      </p:sp>
      <p:pic>
        <p:nvPicPr>
          <p:cNvPr id="849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03350" y="1628775"/>
            <a:ext cx="6365875" cy="4525963"/>
          </a:xfrm>
          <a:noFill/>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cs-CZ" altLang="cs-CZ" smtClean="0"/>
              <a:t>Tuk - vejce</a:t>
            </a:r>
          </a:p>
        </p:txBody>
      </p:sp>
      <p:sp>
        <p:nvSpPr>
          <p:cNvPr id="87043" name="Rectangle 3"/>
          <p:cNvSpPr>
            <a:spLocks noGrp="1" noChangeArrowheads="1"/>
          </p:cNvSpPr>
          <p:nvPr>
            <p:ph type="body" idx="1"/>
          </p:nvPr>
        </p:nvSpPr>
        <p:spPr/>
        <p:txBody>
          <a:bodyPr/>
          <a:lstStyle/>
          <a:p>
            <a:pPr eaLnBrk="1" hangingPunct="1"/>
            <a:r>
              <a:rPr lang="cs-CZ" altLang="cs-CZ" sz="2400" b="1" smtClean="0"/>
              <a:t>4,5 g - 65 % triacylglyceroly, 31 % fosfolipidů (lecitin 26%),  4 % cholesterolu ( 200 mg-300mg)</a:t>
            </a:r>
          </a:p>
          <a:p>
            <a:pPr eaLnBrk="1" hangingPunct="1"/>
            <a:r>
              <a:rPr lang="cs-CZ" altLang="cs-CZ" sz="2400" b="1" smtClean="0"/>
              <a:t>Složení mastných kyselin žloutku závisí na složení krmiva</a:t>
            </a:r>
          </a:p>
          <a:p>
            <a:pPr eaLnBrk="1" hangingPunct="1"/>
            <a:r>
              <a:rPr lang="cs-CZ" altLang="cs-CZ" sz="2400" b="1" smtClean="0"/>
              <a:t>1,55 g SFA(palmitová, stearová) </a:t>
            </a:r>
          </a:p>
          <a:p>
            <a:pPr eaLnBrk="1" hangingPunct="1"/>
            <a:r>
              <a:rPr lang="cs-CZ" altLang="cs-CZ" sz="2400" b="1" smtClean="0"/>
              <a:t>1,91 g MUFA (olejová)</a:t>
            </a:r>
          </a:p>
          <a:p>
            <a:pPr eaLnBrk="1" hangingPunct="1"/>
            <a:r>
              <a:rPr lang="cs-CZ" altLang="cs-CZ" sz="2400" b="1" smtClean="0"/>
              <a:t>0,68 g PUFA (alfa-linolenovou, linolovou, DHA,arachidonovou)</a:t>
            </a:r>
          </a:p>
          <a:p>
            <a:pPr eaLnBrk="1" hangingPunct="1"/>
            <a:r>
              <a:rPr lang="cs-CZ" altLang="cs-CZ" sz="2400" b="1" smtClean="0"/>
              <a:t>0.05 g TFA</a:t>
            </a:r>
          </a:p>
          <a:p>
            <a:pPr eaLnBrk="1" hangingPunct="1"/>
            <a:r>
              <a:rPr lang="cs-CZ" altLang="cs-CZ" sz="2400" b="1" smtClean="0"/>
              <a:t>Omega-3 MK jejich obsah  lze zvýšit –mořské řasy, lněný olej až na 200 mg</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cs-CZ" altLang="cs-CZ" sz="2400" smtClean="0"/>
              <a:t>Vražedný cholesterol?!</a:t>
            </a:r>
          </a:p>
        </p:txBody>
      </p:sp>
      <p:sp>
        <p:nvSpPr>
          <p:cNvPr id="89091" name="Rectangle 3"/>
          <p:cNvSpPr>
            <a:spLocks noGrp="1" noChangeArrowheads="1"/>
          </p:cNvSpPr>
          <p:nvPr>
            <p:ph type="body" idx="1"/>
          </p:nvPr>
        </p:nvSpPr>
        <p:spPr>
          <a:xfrm>
            <a:off x="539750" y="1628775"/>
            <a:ext cx="8229600" cy="4525963"/>
          </a:xfrm>
        </p:spPr>
        <p:txBody>
          <a:bodyPr/>
          <a:lstStyle/>
          <a:p>
            <a:pPr eaLnBrk="1" hangingPunct="1">
              <a:buFontTx/>
              <a:buNone/>
            </a:pPr>
            <a:r>
              <a:rPr lang="cs-CZ" altLang="cs-CZ" sz="2000" b="1" smtClean="0"/>
              <a:t>Od roku 1960 zjednodušený pohled na cholesterol stravy  =  </a:t>
            </a:r>
          </a:p>
          <a:p>
            <a:pPr eaLnBrk="1" hangingPunct="1">
              <a:buFontTx/>
              <a:buNone/>
            </a:pPr>
            <a:r>
              <a:rPr lang="cs-CZ" altLang="cs-CZ" sz="2000" b="1" smtClean="0"/>
              <a:t>hladina cholesterolu v krvi - pokles spotřeby vajec </a:t>
            </a:r>
          </a:p>
          <a:p>
            <a:pPr eaLnBrk="1" hangingPunct="1">
              <a:buFontTx/>
              <a:buNone/>
            </a:pPr>
            <a:r>
              <a:rPr lang="cs-CZ" altLang="cs-CZ" sz="2000" b="1" smtClean="0"/>
              <a:t>Vejce obviňována jako největší dodavatel cholesterolu- spojitost </a:t>
            </a:r>
          </a:p>
          <a:p>
            <a:pPr eaLnBrk="1" hangingPunct="1">
              <a:buFontTx/>
              <a:buNone/>
            </a:pPr>
            <a:r>
              <a:rPr lang="cs-CZ" altLang="cs-CZ" sz="2000" b="1" smtClean="0"/>
              <a:t>s rizikem KVO</a:t>
            </a:r>
          </a:p>
          <a:p>
            <a:pPr eaLnBrk="1" hangingPunct="1">
              <a:buFontTx/>
              <a:buNone/>
            </a:pPr>
            <a:r>
              <a:rPr lang="cs-CZ" altLang="cs-CZ" sz="2000" b="1" smtClean="0"/>
              <a:t>Změna koncem 90 letech – korelační studie nepotvrdily</a:t>
            </a:r>
          </a:p>
          <a:p>
            <a:pPr eaLnBrk="1" hangingPunct="1">
              <a:buFontTx/>
              <a:buNone/>
            </a:pPr>
            <a:r>
              <a:rPr lang="cs-CZ" altLang="cs-CZ" sz="2000" b="1" smtClean="0"/>
              <a:t>Where would we be without the eggs?(McNamara D. J. 2000)</a:t>
            </a:r>
          </a:p>
          <a:p>
            <a:pPr eaLnBrk="1" hangingPunct="1">
              <a:buFontTx/>
              <a:buNone/>
            </a:pPr>
            <a:r>
              <a:rPr lang="cs-CZ" altLang="cs-CZ" sz="2000" b="1" smtClean="0"/>
              <a:t>Nasycené mastné kyseliny a trans MK hlavní dietární </a:t>
            </a:r>
          </a:p>
          <a:p>
            <a:pPr eaLnBrk="1" hangingPunct="1">
              <a:buFontTx/>
              <a:buNone/>
            </a:pPr>
            <a:r>
              <a:rPr lang="cs-CZ" altLang="cs-CZ" sz="2000" b="1" smtClean="0"/>
              <a:t>determinanty krevního cholesterolu</a:t>
            </a:r>
          </a:p>
          <a:p>
            <a:pPr eaLnBrk="1" hangingPunct="1">
              <a:buFontTx/>
              <a:buNone/>
            </a:pPr>
            <a:r>
              <a:rPr lang="cs-CZ" altLang="cs-CZ" sz="2000" b="1" smtClean="0"/>
              <a:t>Klinické studie  potvrdily jen malý vliv – vejce zvyšují oba</a:t>
            </a:r>
          </a:p>
          <a:p>
            <a:pPr eaLnBrk="1" hangingPunct="1">
              <a:buFontTx/>
              <a:buNone/>
            </a:pPr>
            <a:r>
              <a:rPr lang="cs-CZ" altLang="cs-CZ" sz="2000" b="1" smtClean="0"/>
              <a:t>poměr LDL :HDL – 1 vejce denně 0,3-1,2 %</a:t>
            </a:r>
          </a:p>
          <a:p>
            <a:pPr eaLnBrk="1" hangingPunct="1">
              <a:buFontTx/>
              <a:buNone/>
            </a:pPr>
            <a:r>
              <a:rPr lang="cs-CZ" altLang="cs-CZ" sz="2000" b="1" smtClean="0"/>
              <a:t>Oxidované formy cholesterolu – zdravotním rizikem</a:t>
            </a:r>
          </a:p>
          <a:p>
            <a:pPr eaLnBrk="1" hangingPunct="1">
              <a:buFontTx/>
              <a:buNone/>
            </a:pPr>
            <a:endParaRPr lang="cs-CZ" altLang="cs-CZ" sz="2000" b="1"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sz="4000" smtClean="0"/>
              <a:t>Ischemická choroba srdeční (ICHS) </a:t>
            </a:r>
            <a:br>
              <a:rPr lang="cs-CZ" altLang="cs-CZ" sz="4000" smtClean="0"/>
            </a:br>
            <a:endParaRPr lang="cs-CZ" altLang="cs-CZ" sz="4000" smtClean="0"/>
          </a:p>
        </p:txBody>
      </p:sp>
      <p:sp>
        <p:nvSpPr>
          <p:cNvPr id="11267" name="Rectangle 3"/>
          <p:cNvSpPr>
            <a:spLocks noGrp="1" noChangeArrowheads="1"/>
          </p:cNvSpPr>
          <p:nvPr>
            <p:ph type="body" idx="1"/>
          </p:nvPr>
        </p:nvSpPr>
        <p:spPr/>
        <p:txBody>
          <a:bodyPr/>
          <a:lstStyle/>
          <a:p>
            <a:pPr eaLnBrk="1" hangingPunct="1">
              <a:lnSpc>
                <a:spcPct val="80000"/>
              </a:lnSpc>
            </a:pPr>
            <a:r>
              <a:rPr lang="cs-CZ" altLang="cs-CZ" sz="2800" dirty="0" smtClean="0"/>
              <a:t>V důsledku zužování poškozených srdečních (koronárních) tepen se sníží průtok krve a </a:t>
            </a:r>
          </a:p>
          <a:p>
            <a:pPr eaLnBrk="1" hangingPunct="1">
              <a:lnSpc>
                <a:spcPct val="80000"/>
              </a:lnSpc>
              <a:buFontTx/>
              <a:buNone/>
            </a:pPr>
            <a:r>
              <a:rPr lang="cs-CZ" altLang="cs-CZ" sz="2800" dirty="0" smtClean="0"/>
              <a:t>   část srdce se tak neokysličuje. Tím dochází k poruše jeho činnosti zpočátku jen při námaze, </a:t>
            </a:r>
          </a:p>
          <a:p>
            <a:pPr eaLnBrk="1" hangingPunct="1">
              <a:lnSpc>
                <a:spcPct val="80000"/>
              </a:lnSpc>
              <a:buFontTx/>
              <a:buNone/>
            </a:pPr>
            <a:r>
              <a:rPr lang="cs-CZ" altLang="cs-CZ" sz="2800" dirty="0" smtClean="0"/>
              <a:t>   později i v klidovém stavu (projevuje seto typickými bolestmi na hrudi - angina pectoris). </a:t>
            </a:r>
          </a:p>
          <a:p>
            <a:pPr eaLnBrk="1" hangingPunct="1">
              <a:lnSpc>
                <a:spcPct val="80000"/>
              </a:lnSpc>
            </a:pPr>
            <a:r>
              <a:rPr lang="cs-CZ" altLang="cs-CZ" sz="2800" dirty="0" smtClean="0"/>
              <a:t>Úplný uzávěr cévního průsvitu některé tepny způsobuje náhlé přerušení dodávky kyslíku do </a:t>
            </a:r>
          </a:p>
          <a:p>
            <a:pPr eaLnBrk="1" hangingPunct="1">
              <a:lnSpc>
                <a:spcPct val="80000"/>
              </a:lnSpc>
              <a:buFontTx/>
              <a:buNone/>
            </a:pPr>
            <a:r>
              <a:rPr lang="cs-CZ" altLang="cs-CZ" sz="2800" dirty="0" smtClean="0"/>
              <a:t>   srdečního svalu s následným odumřením části svalových vláken srdce a dochází </a:t>
            </a:r>
          </a:p>
          <a:p>
            <a:pPr marL="0" indent="0" eaLnBrk="1" hangingPunct="1">
              <a:lnSpc>
                <a:spcPct val="80000"/>
              </a:lnSpc>
              <a:buNone/>
            </a:pPr>
            <a:r>
              <a:rPr lang="cs-CZ" altLang="cs-CZ" sz="2800" dirty="0" smtClean="0"/>
              <a:t>    k </a:t>
            </a:r>
            <a:r>
              <a:rPr lang="cs-CZ" altLang="cs-CZ" sz="2800" dirty="0" smtClean="0">
                <a:solidFill>
                  <a:srgbClr val="FF0000"/>
                </a:solidFill>
              </a:rPr>
              <a:t>srdečnímu infarktu </a:t>
            </a:r>
            <a:r>
              <a:rPr lang="cs-CZ" altLang="cs-CZ" sz="2800" dirty="0" smtClean="0"/>
              <a:t>( infarkt myokardu – IM) </a:t>
            </a:r>
          </a:p>
          <a:p>
            <a:pPr eaLnBrk="1" hangingPunct="1">
              <a:lnSpc>
                <a:spcPct val="80000"/>
              </a:lnSpc>
            </a:pPr>
            <a:endParaRPr lang="cs-CZ" altLang="cs-CZ" sz="28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cs-CZ" altLang="cs-CZ" sz="2800" smtClean="0"/>
              <a:t>Riziko konzumace vajec ?</a:t>
            </a:r>
          </a:p>
        </p:txBody>
      </p:sp>
      <p:pic>
        <p:nvPicPr>
          <p:cNvPr id="9113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63713" y="1516063"/>
            <a:ext cx="6048375" cy="5056187"/>
          </a:xfrm>
          <a:noFill/>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endParaRPr lang="cs-CZ" altLang="cs-CZ" smtClean="0"/>
          </a:p>
        </p:txBody>
      </p:sp>
      <p:sp>
        <p:nvSpPr>
          <p:cNvPr id="93187" name="Rectangle 3"/>
          <p:cNvSpPr>
            <a:spLocks noGrp="1" noChangeArrowheads="1"/>
          </p:cNvSpPr>
          <p:nvPr>
            <p:ph type="body" sz="half" idx="1"/>
          </p:nvPr>
        </p:nvSpPr>
        <p:spPr/>
        <p:txBody>
          <a:bodyPr/>
          <a:lstStyle/>
          <a:p>
            <a:pPr eaLnBrk="1" hangingPunct="1">
              <a:buFontTx/>
              <a:buNone/>
            </a:pPr>
            <a:r>
              <a:rPr lang="cs-CZ" altLang="cs-CZ" sz="2800" b="1" smtClean="0"/>
              <a:t>Křepelčí vejce má také </a:t>
            </a:r>
          </a:p>
          <a:p>
            <a:pPr eaLnBrk="1" hangingPunct="1">
              <a:buFontTx/>
              <a:buNone/>
            </a:pPr>
            <a:r>
              <a:rPr lang="cs-CZ" altLang="cs-CZ" sz="2800" b="1" smtClean="0"/>
              <a:t>cholesterol !</a:t>
            </a:r>
          </a:p>
          <a:p>
            <a:pPr eaLnBrk="1" hangingPunct="1">
              <a:buFontTx/>
              <a:buNone/>
            </a:pPr>
            <a:r>
              <a:rPr lang="cs-CZ" altLang="cs-CZ" sz="2800" b="1" smtClean="0"/>
              <a:t>Množství cholesterolu ve vejci</a:t>
            </a:r>
          </a:p>
          <a:p>
            <a:pPr eaLnBrk="1" hangingPunct="1">
              <a:buFontTx/>
              <a:buNone/>
            </a:pPr>
            <a:r>
              <a:rPr lang="cs-CZ" altLang="cs-CZ" sz="2800" b="1" smtClean="0"/>
              <a:t>vychází z potřeb embrya -</a:t>
            </a:r>
          </a:p>
          <a:p>
            <a:pPr eaLnBrk="1" hangingPunct="1">
              <a:buFontTx/>
              <a:buNone/>
            </a:pPr>
            <a:r>
              <a:rPr lang="cs-CZ" altLang="cs-CZ" sz="2800" b="1" smtClean="0"/>
              <a:t>nedá se snadno  ovlivnit</a:t>
            </a:r>
          </a:p>
          <a:p>
            <a:pPr eaLnBrk="1" hangingPunct="1">
              <a:buFontTx/>
              <a:buNone/>
            </a:pPr>
            <a:endParaRPr lang="cs-CZ" altLang="cs-CZ" sz="2800" b="1" smtClean="0"/>
          </a:p>
          <a:p>
            <a:pPr eaLnBrk="1" hangingPunct="1">
              <a:buFontTx/>
              <a:buNone/>
            </a:pPr>
            <a:r>
              <a:rPr lang="cs-CZ" altLang="cs-CZ" sz="2800" b="1" smtClean="0"/>
              <a:t>                          </a:t>
            </a:r>
          </a:p>
          <a:p>
            <a:pPr eaLnBrk="1" hangingPunct="1">
              <a:buFontTx/>
              <a:buNone/>
            </a:pPr>
            <a:endParaRPr lang="cs-CZ" altLang="cs-CZ" sz="2800" b="1" smtClean="0"/>
          </a:p>
          <a:p>
            <a:pPr eaLnBrk="1" hangingPunct="1"/>
            <a:endParaRPr lang="cs-CZ" altLang="cs-CZ" sz="2800" smtClean="0"/>
          </a:p>
        </p:txBody>
      </p:sp>
      <p:pic>
        <p:nvPicPr>
          <p:cNvPr id="93188" name="Picture 4" descr="krepelka_vejc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27538" y="2752725"/>
            <a:ext cx="3668712" cy="2981325"/>
          </a:xfrm>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4638"/>
            <a:ext cx="8229600" cy="922337"/>
          </a:xfrm>
        </p:spPr>
        <p:txBody>
          <a:bodyPr/>
          <a:lstStyle/>
          <a:p>
            <a:pPr eaLnBrk="1" hangingPunct="1"/>
            <a:r>
              <a:rPr lang="cs-CZ" altLang="cs-CZ" smtClean="0"/>
              <a:t>Sacharidy a vláknina ve výživě</a:t>
            </a:r>
          </a:p>
        </p:txBody>
      </p:sp>
      <p:sp>
        <p:nvSpPr>
          <p:cNvPr id="95235" name="Rectangle 3"/>
          <p:cNvSpPr>
            <a:spLocks noGrp="1" noChangeArrowheads="1"/>
          </p:cNvSpPr>
          <p:nvPr>
            <p:ph type="body" idx="1"/>
          </p:nvPr>
        </p:nvSpPr>
        <p:spPr>
          <a:xfrm>
            <a:off x="457200" y="1600200"/>
            <a:ext cx="8291513" cy="4852988"/>
          </a:xfrm>
        </p:spPr>
        <p:txBody>
          <a:bodyPr/>
          <a:lstStyle/>
          <a:p>
            <a:pPr eaLnBrk="1" hangingPunct="1">
              <a:lnSpc>
                <a:spcPct val="90000"/>
              </a:lnSpc>
              <a:buFontTx/>
              <a:buNone/>
            </a:pPr>
            <a:r>
              <a:rPr lang="cs-CZ" altLang="cs-CZ" sz="2400" smtClean="0"/>
              <a:t>Denní přívod sacharidů 55–60 % celkové energetické dávky</a:t>
            </a:r>
          </a:p>
          <a:p>
            <a:pPr eaLnBrk="1" hangingPunct="1">
              <a:lnSpc>
                <a:spcPct val="90000"/>
              </a:lnSpc>
              <a:buFontTx/>
              <a:buNone/>
            </a:pPr>
            <a:r>
              <a:rPr lang="cs-CZ" altLang="cs-CZ" sz="2400" smtClean="0"/>
              <a:t>	Forma komplexních sacharidů s nízkým glykemickým indexem a vysokým obsahem vlákniny  je zásadou </a:t>
            </a:r>
          </a:p>
          <a:p>
            <a:pPr eaLnBrk="1" hangingPunct="1">
              <a:lnSpc>
                <a:spcPct val="90000"/>
              </a:lnSpc>
              <a:buFontTx/>
              <a:buNone/>
            </a:pPr>
            <a:r>
              <a:rPr lang="cs-CZ" altLang="cs-CZ" sz="2400" smtClean="0"/>
              <a:t>	pro dietu 	– redukce tělesné hmotnosti</a:t>
            </a:r>
          </a:p>
          <a:p>
            <a:pPr eaLnBrk="1" hangingPunct="1">
              <a:lnSpc>
                <a:spcPct val="90000"/>
              </a:lnSpc>
              <a:buFontTx/>
              <a:buNone/>
            </a:pPr>
            <a:r>
              <a:rPr lang="cs-CZ" altLang="cs-CZ" sz="2400" smtClean="0"/>
              <a:t>                	– pro diabetiky 2. typu</a:t>
            </a:r>
          </a:p>
          <a:p>
            <a:pPr eaLnBrk="1" hangingPunct="1">
              <a:lnSpc>
                <a:spcPct val="90000"/>
              </a:lnSpc>
              <a:buFontTx/>
              <a:buNone/>
            </a:pPr>
            <a:r>
              <a:rPr lang="cs-CZ" altLang="cs-CZ" sz="2400" smtClean="0"/>
              <a:t>          		– metabolický syndrom </a:t>
            </a:r>
          </a:p>
          <a:p>
            <a:pPr eaLnBrk="1" hangingPunct="1">
              <a:lnSpc>
                <a:spcPct val="90000"/>
              </a:lnSpc>
              <a:buFontTx/>
              <a:buNone/>
            </a:pPr>
            <a:r>
              <a:rPr lang="cs-CZ" altLang="cs-CZ" sz="2400" smtClean="0"/>
              <a:t>      		– prevence aterosklerózy      </a:t>
            </a:r>
          </a:p>
          <a:p>
            <a:pPr eaLnBrk="1" hangingPunct="1">
              <a:lnSpc>
                <a:spcPct val="90000"/>
              </a:lnSpc>
              <a:buFontTx/>
              <a:buNone/>
            </a:pPr>
            <a:endParaRPr lang="cs-CZ" altLang="cs-CZ" sz="2400" smtClean="0"/>
          </a:p>
          <a:p>
            <a:pPr eaLnBrk="1" hangingPunct="1">
              <a:lnSpc>
                <a:spcPct val="90000"/>
              </a:lnSpc>
              <a:buFontTx/>
              <a:buNone/>
            </a:pPr>
            <a:r>
              <a:rPr lang="cs-CZ" altLang="cs-CZ" sz="2400" smtClean="0"/>
              <a:t>Vyšší příjem 	– konverze na tuk deponovaný v adipocytech</a:t>
            </a:r>
          </a:p>
          <a:p>
            <a:pPr eaLnBrk="1" hangingPunct="1">
              <a:lnSpc>
                <a:spcPct val="90000"/>
              </a:lnSpc>
              <a:buFontTx/>
              <a:buNone/>
            </a:pPr>
            <a:r>
              <a:rPr lang="cs-CZ" altLang="cs-CZ" sz="2400" smtClean="0"/>
              <a:t>                     	– stoupá hladina triacylglycerolů</a:t>
            </a:r>
          </a:p>
          <a:p>
            <a:pPr eaLnBrk="1" hangingPunct="1">
              <a:lnSpc>
                <a:spcPct val="90000"/>
              </a:lnSpc>
              <a:buFontTx/>
              <a:buNone/>
            </a:pPr>
            <a:r>
              <a:rPr lang="cs-CZ" altLang="cs-CZ" sz="2400" smtClean="0"/>
              <a:t>                     	– obezita</a:t>
            </a:r>
          </a:p>
          <a:p>
            <a:pPr eaLnBrk="1" hangingPunct="1">
              <a:lnSpc>
                <a:spcPct val="90000"/>
              </a:lnSpc>
              <a:buFontTx/>
              <a:buNone/>
            </a:pPr>
            <a:r>
              <a:rPr lang="cs-CZ" altLang="cs-CZ" sz="2400" smtClean="0"/>
              <a:t>                     	– inzulínová rezistence (Americký paradox)</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457200" y="692150"/>
            <a:ext cx="8229600" cy="5865813"/>
          </a:xfrm>
        </p:spPr>
        <p:txBody>
          <a:bodyPr/>
          <a:lstStyle/>
          <a:p>
            <a:pPr eaLnBrk="1" hangingPunct="1">
              <a:lnSpc>
                <a:spcPct val="90000"/>
              </a:lnSpc>
              <a:buFontTx/>
              <a:buNone/>
            </a:pPr>
            <a:r>
              <a:rPr lang="cs-CZ" altLang="cs-CZ" sz="2400" dirty="0" smtClean="0"/>
              <a:t>Zásadním aspektem příjmu sacharidů je glykemický index</a:t>
            </a:r>
          </a:p>
          <a:p>
            <a:pPr eaLnBrk="1" hangingPunct="1">
              <a:lnSpc>
                <a:spcPct val="90000"/>
              </a:lnSpc>
              <a:buFontTx/>
              <a:buNone/>
            </a:pPr>
            <a:r>
              <a:rPr lang="cs-CZ" altLang="cs-CZ" sz="2400" dirty="0" smtClean="0"/>
              <a:t>Glykemický index v roce 1981 byl navržen jako alternativní systém ke třídění potravin obsahujících sacharidy</a:t>
            </a:r>
          </a:p>
          <a:p>
            <a:pPr eaLnBrk="1" hangingPunct="1">
              <a:lnSpc>
                <a:spcPct val="90000"/>
              </a:lnSpc>
              <a:buFontTx/>
              <a:buNone/>
            </a:pPr>
            <a:r>
              <a:rPr lang="cs-CZ" altLang="cs-CZ" sz="2400" dirty="0" smtClean="0"/>
              <a:t>přijímat potraviny s nižším GI – zvýšení HDL-C </a:t>
            </a:r>
          </a:p>
          <a:p>
            <a:pPr eaLnBrk="1" hangingPunct="1">
              <a:lnSpc>
                <a:spcPct val="90000"/>
              </a:lnSpc>
              <a:buFontTx/>
              <a:buNone/>
            </a:pPr>
            <a:r>
              <a:rPr lang="cs-CZ" altLang="cs-CZ" sz="2400" dirty="0" smtClean="0"/>
              <a:t>GI-fruktózy 19 – ne více než 10 % energie, více 15-20 % přispívá k zvýšení TG plazmy o 30-40 %</a:t>
            </a:r>
          </a:p>
          <a:p>
            <a:pPr eaLnBrk="1" hangingPunct="1">
              <a:lnSpc>
                <a:spcPct val="90000"/>
              </a:lnSpc>
              <a:buFontTx/>
              <a:buNone/>
            </a:pPr>
            <a:r>
              <a:rPr lang="cs-CZ" altLang="cs-CZ" sz="2400" dirty="0" smtClean="0"/>
              <a:t>Fruktóza zvyšuje  </a:t>
            </a:r>
            <a:r>
              <a:rPr lang="cs-CZ" altLang="cs-CZ" sz="2400" dirty="0" smtClean="0">
                <a:solidFill>
                  <a:srgbClr val="FF0000"/>
                </a:solidFill>
              </a:rPr>
              <a:t>oxidaci LDL – patologický vliv na buňky cév</a:t>
            </a:r>
          </a:p>
          <a:p>
            <a:pPr eaLnBrk="1" hangingPunct="1">
              <a:lnSpc>
                <a:spcPct val="90000"/>
              </a:lnSpc>
              <a:buFontTx/>
              <a:buNone/>
            </a:pPr>
            <a:r>
              <a:rPr lang="cs-CZ" altLang="cs-CZ" sz="2400" dirty="0" smtClean="0"/>
              <a:t>50 g fruktózy – symptomy- intestinální </a:t>
            </a:r>
            <a:r>
              <a:rPr lang="cs-CZ" altLang="cs-CZ" sz="2400" dirty="0" err="1" smtClean="0"/>
              <a:t>distres</a:t>
            </a:r>
            <a:r>
              <a:rPr lang="cs-CZ" altLang="cs-CZ" sz="2400" dirty="0" smtClean="0"/>
              <a:t> GI</a:t>
            </a:r>
          </a:p>
          <a:p>
            <a:pPr eaLnBrk="1" hangingPunct="1">
              <a:lnSpc>
                <a:spcPct val="90000"/>
              </a:lnSpc>
              <a:buFontTx/>
              <a:buNone/>
            </a:pPr>
            <a:r>
              <a:rPr lang="cs-CZ" altLang="cs-CZ" sz="2400" dirty="0" smtClean="0"/>
              <a:t>Snížení TG - snížení mono a disacharidů</a:t>
            </a:r>
          </a:p>
          <a:p>
            <a:pPr eaLnBrk="1" hangingPunct="1">
              <a:lnSpc>
                <a:spcPct val="90000"/>
              </a:lnSpc>
              <a:buNone/>
            </a:pPr>
            <a:r>
              <a:rPr lang="cs-CZ" altLang="cs-CZ" sz="2400" dirty="0"/>
              <a:t>příjem monosacharidů a disacharidů (hlavně řepného cukru) je vhodné omezit ( v roce 2001 – 39 kg)</a:t>
            </a:r>
          </a:p>
          <a:p>
            <a:pPr eaLnBrk="1" hangingPunct="1">
              <a:lnSpc>
                <a:spcPct val="90000"/>
              </a:lnSpc>
              <a:buFontTx/>
              <a:buNone/>
            </a:pPr>
            <a:endParaRPr lang="cs-CZ" altLang="cs-CZ" sz="24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smtClean="0"/>
              <a:t>GI informace o potravině s obsahem sacharidů-schopnost </a:t>
            </a:r>
            <a:r>
              <a:rPr lang="cs-CZ" sz="2800" dirty="0"/>
              <a:t>zvýšit </a:t>
            </a:r>
            <a:r>
              <a:rPr lang="cs-CZ" sz="2800" dirty="0" smtClean="0"/>
              <a:t>glykemii</a:t>
            </a:r>
            <a:endParaRPr lang="cs-CZ" sz="2800" dirty="0"/>
          </a:p>
        </p:txBody>
      </p:sp>
      <p:sp>
        <p:nvSpPr>
          <p:cNvPr id="3" name="Zástupný symbol pro obsah 2"/>
          <p:cNvSpPr>
            <a:spLocks noGrp="1"/>
          </p:cNvSpPr>
          <p:nvPr>
            <p:ph idx="1"/>
          </p:nvPr>
        </p:nvSpPr>
        <p:spPr/>
        <p:txBody>
          <a:bodyPr/>
          <a:lstStyle/>
          <a:p>
            <a:r>
              <a:rPr lang="cs-CZ" sz="2800" dirty="0" smtClean="0"/>
              <a:t>Glykemie je přísně řízena</a:t>
            </a:r>
          </a:p>
          <a:p>
            <a:r>
              <a:rPr lang="cs-CZ" sz="2800" dirty="0" smtClean="0"/>
              <a:t>Rychlá absorpce sacharidů z potravin s vysokým GI- urychlené zvýšení glykemie a zvýšení poměru inzulin/</a:t>
            </a:r>
            <a:r>
              <a:rPr lang="cs-CZ" sz="2800" dirty="0" err="1" smtClean="0"/>
              <a:t>glukagon</a:t>
            </a:r>
            <a:endParaRPr lang="cs-CZ" sz="2800" dirty="0" smtClean="0"/>
          </a:p>
          <a:p>
            <a:r>
              <a:rPr lang="cs-CZ" sz="2800" dirty="0"/>
              <a:t> </a:t>
            </a:r>
            <a:r>
              <a:rPr lang="cs-CZ" sz="2800" dirty="0" smtClean="0"/>
              <a:t>následuje hypoglykemie, sekrece regulačních hormonů a zvýšení koncentrace volných mastných kyselin -    tyto změny</a:t>
            </a:r>
          </a:p>
          <a:p>
            <a:pPr marL="0" indent="0">
              <a:buNone/>
            </a:pPr>
            <a:r>
              <a:rPr lang="cs-CZ" sz="2800" dirty="0"/>
              <a:t> </a:t>
            </a:r>
            <a:r>
              <a:rPr lang="cs-CZ" sz="2800" dirty="0" smtClean="0"/>
              <a:t> vliv na  </a:t>
            </a:r>
            <a:r>
              <a:rPr lang="cs-CZ" sz="2800" dirty="0" err="1" smtClean="0"/>
              <a:t>dyslipidemie</a:t>
            </a:r>
            <a:r>
              <a:rPr lang="cs-CZ" sz="2800" dirty="0" smtClean="0"/>
              <a:t>, </a:t>
            </a:r>
            <a:r>
              <a:rPr lang="cs-CZ" sz="2800" dirty="0" err="1" smtClean="0"/>
              <a:t>zánět,dysfunkce</a:t>
            </a:r>
            <a:r>
              <a:rPr lang="cs-CZ" sz="2800" dirty="0" smtClean="0"/>
              <a:t> endotelu –riziko ICHS</a:t>
            </a:r>
            <a:endParaRPr lang="cs-CZ" sz="2800" dirty="0"/>
          </a:p>
        </p:txBody>
      </p:sp>
    </p:spTree>
    <p:extLst>
      <p:ext uri="{BB962C8B-B14F-4D97-AF65-F5344CB8AC3E}">
        <p14:creationId xmlns:p14="http://schemas.microsoft.com/office/powerpoint/2010/main" val="38666247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23730" y="1460066"/>
            <a:ext cx="7931224" cy="4708525"/>
          </a:xfrm>
        </p:spPr>
        <p:txBody>
          <a:bodyPr/>
          <a:lstStyle/>
          <a:p>
            <a:endParaRPr lang="cs-CZ" dirty="0"/>
          </a:p>
        </p:txBody>
      </p:sp>
      <p:sp>
        <p:nvSpPr>
          <p:cNvPr id="4" name="Obdélník 3"/>
          <p:cNvSpPr/>
          <p:nvPr/>
        </p:nvSpPr>
        <p:spPr>
          <a:xfrm>
            <a:off x="323528" y="2260988"/>
            <a:ext cx="8363272" cy="2086725"/>
          </a:xfrm>
          <a:prstGeom prst="rect">
            <a:avLst/>
          </a:prstGeom>
        </p:spPr>
        <p:txBody>
          <a:bodyPr wrap="square">
            <a:spAutoFit/>
          </a:bodyPr>
          <a:lstStyle/>
          <a:p>
            <a:pPr eaLnBrk="1" hangingPunct="1">
              <a:lnSpc>
                <a:spcPct val="90000"/>
              </a:lnSpc>
              <a:buFontTx/>
              <a:buNone/>
            </a:pPr>
            <a:r>
              <a:rPr lang="cs-CZ" altLang="cs-CZ" dirty="0"/>
              <a:t>Vláknina – rozpustná - ochranný faktor – ztráty žlučových kyselin – snížení celkového i LDL-C</a:t>
            </a:r>
          </a:p>
          <a:p>
            <a:pPr eaLnBrk="1" hangingPunct="1">
              <a:lnSpc>
                <a:spcPct val="90000"/>
              </a:lnSpc>
              <a:buFontTx/>
              <a:buNone/>
            </a:pPr>
            <a:r>
              <a:rPr lang="cs-CZ" altLang="cs-CZ" dirty="0"/>
              <a:t>zpomalení resorpce sacharidů – plošší glykemická </a:t>
            </a:r>
            <a:r>
              <a:rPr lang="cs-CZ" altLang="cs-CZ" dirty="0" smtClean="0"/>
              <a:t>křivka </a:t>
            </a:r>
            <a:r>
              <a:rPr lang="cs-CZ" altLang="cs-CZ" dirty="0"/>
              <a:t>– mírnější vyplavení inzulínu</a:t>
            </a:r>
          </a:p>
          <a:p>
            <a:pPr eaLnBrk="1" hangingPunct="1">
              <a:lnSpc>
                <a:spcPct val="90000"/>
              </a:lnSpc>
              <a:buFontTx/>
              <a:buNone/>
            </a:pPr>
            <a:r>
              <a:rPr lang="cs-CZ" altLang="cs-CZ" dirty="0"/>
              <a:t>doporučení 30 g denně tj. 400 g ovoce, zeleniny, celozrnné výrobky, luštěniny, ne šťávy, dostatek tekutin (</a:t>
            </a:r>
            <a:r>
              <a:rPr lang="cs-CZ" altLang="cs-CZ" dirty="0" err="1"/>
              <a:t>psyllium</a:t>
            </a:r>
            <a:r>
              <a:rPr lang="cs-CZ" altLang="cs-CZ" dirty="0" smtClean="0"/>
              <a:t>)</a:t>
            </a:r>
          </a:p>
          <a:p>
            <a:pPr eaLnBrk="1" hangingPunct="1">
              <a:lnSpc>
                <a:spcPct val="90000"/>
              </a:lnSpc>
              <a:buFontTx/>
              <a:buNone/>
            </a:pPr>
            <a:r>
              <a:rPr lang="cs-CZ" altLang="cs-CZ" dirty="0" err="1" smtClean="0"/>
              <a:t>Chitosan</a:t>
            </a:r>
            <a:r>
              <a:rPr lang="cs-CZ" altLang="cs-CZ" dirty="0" smtClean="0"/>
              <a:t>, </a:t>
            </a:r>
            <a:r>
              <a:rPr lang="cs-CZ" altLang="cs-CZ" dirty="0" err="1" smtClean="0"/>
              <a:t>guarová</a:t>
            </a:r>
            <a:r>
              <a:rPr lang="cs-CZ" altLang="cs-CZ" dirty="0" smtClean="0"/>
              <a:t> guma, </a:t>
            </a:r>
            <a:r>
              <a:rPr lang="cs-CZ" altLang="cs-CZ" dirty="0" err="1" smtClean="0"/>
              <a:t>HPMCelulóza</a:t>
            </a:r>
            <a:r>
              <a:rPr lang="cs-CZ" altLang="cs-CZ" dirty="0" smtClean="0"/>
              <a:t>, pektiny přispívá k udržení normální hladiny cholesterolu v krvi</a:t>
            </a:r>
            <a:endParaRPr lang="cs-CZ" altLang="cs-CZ" dirty="0"/>
          </a:p>
        </p:txBody>
      </p:sp>
    </p:spTree>
    <p:extLst>
      <p:ext uri="{BB962C8B-B14F-4D97-AF65-F5344CB8AC3E}">
        <p14:creationId xmlns:p14="http://schemas.microsoft.com/office/powerpoint/2010/main" val="15735091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Nadpis 1"/>
          <p:cNvSpPr>
            <a:spLocks noGrp="1"/>
          </p:cNvSpPr>
          <p:nvPr>
            <p:ph type="title" idx="4294967295"/>
          </p:nvPr>
        </p:nvSpPr>
        <p:spPr/>
        <p:txBody>
          <a:bodyPr anchor="b"/>
          <a:lstStyle/>
          <a:p>
            <a:pPr eaLnBrk="1" hangingPunct="1"/>
            <a:r>
              <a:rPr lang="cs-CZ" altLang="cs-CZ" sz="2400" smtClean="0"/>
              <a:t>DEFINICE TERMÍNU CELOZRNNÝ</a:t>
            </a:r>
            <a:r>
              <a:rPr lang="cs-CZ" altLang="cs-CZ" sz="4200" smtClean="0"/>
              <a:t/>
            </a:r>
            <a:br>
              <a:rPr lang="cs-CZ" altLang="cs-CZ" sz="4200" smtClean="0"/>
            </a:br>
            <a:r>
              <a:rPr lang="cs-CZ" altLang="cs-CZ" sz="1600" smtClean="0"/>
              <a:t>DEFINICE AACC (AMERICAN ASSOCIATION OF CEREAL CHEMIST</a:t>
            </a:r>
            <a:r>
              <a:rPr lang="cs-CZ" altLang="cs-CZ" sz="3400" smtClean="0"/>
              <a:t>) </a:t>
            </a:r>
            <a:endParaRPr lang="cs-CZ" altLang="cs-CZ" sz="4200" smtClean="0"/>
          </a:p>
        </p:txBody>
      </p:sp>
      <p:sp>
        <p:nvSpPr>
          <p:cNvPr id="99331" name="Zástupný symbol pro obsah 2"/>
          <p:cNvSpPr>
            <a:spLocks noGrp="1"/>
          </p:cNvSpPr>
          <p:nvPr>
            <p:ph sz="quarter" idx="4294967295"/>
          </p:nvPr>
        </p:nvSpPr>
        <p:spPr/>
        <p:txBody>
          <a:bodyPr/>
          <a:lstStyle/>
          <a:p>
            <a:pPr marL="273050" indent="-273050" eaLnBrk="1" hangingPunct="1">
              <a:lnSpc>
                <a:spcPct val="90000"/>
              </a:lnSpc>
            </a:pPr>
            <a:r>
              <a:rPr lang="cs-CZ" altLang="cs-CZ" sz="2000" i="1" smtClean="0"/>
              <a:t>„Obilné zrno sestává ze tří složek – </a:t>
            </a:r>
            <a:r>
              <a:rPr lang="cs-CZ" altLang="cs-CZ" sz="2000" b="1" i="1" smtClean="0"/>
              <a:t>otrub, klíčku a endospermu</a:t>
            </a:r>
            <a:r>
              <a:rPr lang="cs-CZ" altLang="cs-CZ" sz="2000" i="1" smtClean="0"/>
              <a:t>. Jestliže se zrno láme, drtí nebo vločkuje s cílem získat celozrnný produkt, </a:t>
            </a:r>
            <a:r>
              <a:rPr lang="cs-CZ" altLang="cs-CZ" sz="2000" b="1" i="1" smtClean="0"/>
              <a:t>musí zůstat ve finálním produktu zachovány všechny tři jmenované složky ve stejném poměru jako v originálním zrnu</a:t>
            </a:r>
            <a:r>
              <a:rPr lang="cs-CZ" altLang="cs-CZ" sz="2000" i="1" smtClean="0"/>
              <a:t>. Celozrnné ingredience se mohou používat jako samostatný výrobek, tepelně upravené, rozemleté na mouku následně použitou pro výrobu chleba a dalších pekařských výrobků, nebo extrudované či vločkované pro výrobu snídaňových obilných směsí“</a:t>
            </a:r>
          </a:p>
          <a:p>
            <a:pPr marL="273050" indent="-273050" eaLnBrk="1" hangingPunct="1">
              <a:lnSpc>
                <a:spcPct val="90000"/>
              </a:lnSpc>
            </a:pPr>
            <a:r>
              <a:rPr lang="cs-CZ" altLang="cs-CZ" sz="2000" smtClean="0"/>
              <a:t>Za celozrnné pak lze považovat například ovesné vločky, mouku z celých ovesných vloček, mouky z celých zrn jakékoliv obiloviny, bulgur (nalámaná celozrnná pšenice), rýži natural, pukance jakéhokoliv celého zrna včetně popcornu…</a:t>
            </a:r>
            <a:endParaRPr lang="cs-CZ" altLang="cs-CZ" sz="2000" i="1"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endParaRPr lang="cs-CZ" altLang="cs-CZ" smtClean="0"/>
          </a:p>
        </p:txBody>
      </p:sp>
      <p:sp>
        <p:nvSpPr>
          <p:cNvPr id="101379" name="Rectangle 3"/>
          <p:cNvSpPr>
            <a:spLocks noGrp="1" noChangeArrowheads="1"/>
          </p:cNvSpPr>
          <p:nvPr>
            <p:ph type="body" idx="1"/>
          </p:nvPr>
        </p:nvSpPr>
        <p:spPr/>
        <p:txBody>
          <a:bodyPr/>
          <a:lstStyle/>
          <a:p>
            <a:pPr eaLnBrk="1" hangingPunct="1">
              <a:lnSpc>
                <a:spcPct val="90000"/>
              </a:lnSpc>
            </a:pPr>
            <a:r>
              <a:rPr lang="cs-CZ" altLang="cs-CZ" sz="2400" b="1" dirty="0" smtClean="0">
                <a:solidFill>
                  <a:srgbClr val="FF0000"/>
                </a:solidFill>
              </a:rPr>
              <a:t>celozrnným</a:t>
            </a:r>
            <a:r>
              <a:rPr lang="cs-CZ" altLang="cs-CZ" sz="2400" b="1" dirty="0" smtClean="0"/>
              <a:t> chlebem nebo celozrnným pečivem je pekařský výrobek, jehož těsto musí obsahovat z celkové hmotnosti mlýnských obilných výrobků nejméně 80 % celozrnných mouk nebo jim odpovídající množství upravených obalových částic z obilky</a:t>
            </a:r>
          </a:p>
          <a:p>
            <a:pPr eaLnBrk="1" hangingPunct="1">
              <a:lnSpc>
                <a:spcPct val="90000"/>
              </a:lnSpc>
            </a:pPr>
            <a:r>
              <a:rPr lang="cs-CZ" altLang="cs-CZ" sz="2400" b="1" dirty="0" err="1" smtClean="0">
                <a:solidFill>
                  <a:srgbClr val="FF0000"/>
                </a:solidFill>
              </a:rPr>
              <a:t>vícezrnným</a:t>
            </a:r>
            <a:r>
              <a:rPr lang="cs-CZ" altLang="cs-CZ" sz="2400" b="1" dirty="0" smtClean="0"/>
              <a:t> chlebem nebo </a:t>
            </a:r>
            <a:r>
              <a:rPr lang="cs-CZ" altLang="cs-CZ" sz="2400" b="1" dirty="0" err="1" smtClean="0"/>
              <a:t>vícezrnným</a:t>
            </a:r>
            <a:r>
              <a:rPr lang="cs-CZ" altLang="cs-CZ" sz="2400" b="1" dirty="0" smtClean="0"/>
              <a:t> pečivem je pekařský výrobek, do jehož těsta jsou přidány mlýnské výrobky z jiných obilovin než pšenice a žita, luštěniny nebo olejniny v celkovém množství nejméně 5 % z celkové hmotnosti použitých mlýnských obilných výrobků.</a:t>
            </a:r>
            <a:r>
              <a:rPr lang="cs-CZ" altLang="cs-CZ" sz="2400" dirty="0" smtClean="0"/>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cs-CZ" altLang="cs-CZ" sz="4000" smtClean="0"/>
              <a:t>Ochranný účinek celozrnných obilovin na KVO </a:t>
            </a:r>
          </a:p>
        </p:txBody>
      </p:sp>
      <p:sp>
        <p:nvSpPr>
          <p:cNvPr id="103427" name="Rectangle 3"/>
          <p:cNvSpPr>
            <a:spLocks noGrp="1" noChangeArrowheads="1"/>
          </p:cNvSpPr>
          <p:nvPr>
            <p:ph type="body" idx="1"/>
          </p:nvPr>
        </p:nvSpPr>
        <p:spPr/>
        <p:txBody>
          <a:bodyPr/>
          <a:lstStyle/>
          <a:p>
            <a:pPr eaLnBrk="1" hangingPunct="1"/>
            <a:r>
              <a:rPr lang="cs-CZ" altLang="cs-CZ" dirty="0" smtClean="0"/>
              <a:t>Inzulinová citlivost</a:t>
            </a:r>
          </a:p>
          <a:p>
            <a:pPr eaLnBrk="1" hangingPunct="1"/>
            <a:r>
              <a:rPr lang="cs-CZ" altLang="cs-CZ" dirty="0" smtClean="0"/>
              <a:t>Krevní tlak</a:t>
            </a:r>
          </a:p>
          <a:p>
            <a:pPr eaLnBrk="1" hangingPunct="1"/>
            <a:r>
              <a:rPr lang="cs-CZ" altLang="cs-CZ" dirty="0" smtClean="0"/>
              <a:t>Tuky- </a:t>
            </a:r>
            <a:r>
              <a:rPr lang="cs-CZ" altLang="cs-CZ" dirty="0" err="1" smtClean="0"/>
              <a:t>hyperlipidemii</a:t>
            </a:r>
            <a:r>
              <a:rPr lang="cs-CZ" altLang="cs-CZ" dirty="0" smtClean="0"/>
              <a:t>, zánět</a:t>
            </a:r>
          </a:p>
          <a:p>
            <a:pPr eaLnBrk="1" hangingPunct="1"/>
            <a:r>
              <a:rPr lang="cs-CZ" altLang="cs-CZ" dirty="0" smtClean="0">
                <a:solidFill>
                  <a:srgbClr val="FF0000"/>
                </a:solidFill>
              </a:rPr>
              <a:t>vláknina-pektin, beta-</a:t>
            </a:r>
            <a:r>
              <a:rPr lang="cs-CZ" altLang="cs-CZ" dirty="0" err="1" smtClean="0">
                <a:solidFill>
                  <a:srgbClr val="FF0000"/>
                </a:solidFill>
              </a:rPr>
              <a:t>glukany</a:t>
            </a:r>
            <a:r>
              <a:rPr lang="cs-CZ" altLang="cs-CZ" dirty="0" smtClean="0">
                <a:solidFill>
                  <a:srgbClr val="FF0000"/>
                </a:solidFill>
              </a:rPr>
              <a:t>, </a:t>
            </a:r>
            <a:r>
              <a:rPr lang="cs-CZ" altLang="cs-CZ" dirty="0" err="1" smtClean="0">
                <a:solidFill>
                  <a:srgbClr val="FF0000"/>
                </a:solidFill>
              </a:rPr>
              <a:t>pentózany</a:t>
            </a:r>
            <a:r>
              <a:rPr lang="cs-CZ" altLang="cs-CZ" dirty="0" smtClean="0">
                <a:solidFill>
                  <a:srgbClr val="FF0000"/>
                </a:solidFill>
              </a:rPr>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cs-CZ" altLang="cs-CZ" sz="3200" smtClean="0"/>
              <a:t>BETA – GLUKANY Z OVSA A JEČMENE, jejich otrub nebo směsí</a:t>
            </a:r>
          </a:p>
        </p:txBody>
      </p:sp>
      <p:sp>
        <p:nvSpPr>
          <p:cNvPr id="105475" name="Rectangle 3"/>
          <p:cNvSpPr>
            <a:spLocks noGrp="1" noChangeArrowheads="1"/>
          </p:cNvSpPr>
          <p:nvPr>
            <p:ph type="body" idx="1"/>
          </p:nvPr>
        </p:nvSpPr>
        <p:spPr/>
        <p:txBody>
          <a:bodyPr/>
          <a:lstStyle/>
          <a:p>
            <a:pPr eaLnBrk="1" hangingPunct="1"/>
            <a:r>
              <a:rPr lang="cs-CZ" altLang="cs-CZ" smtClean="0"/>
              <a:t>Udržení normální hladiny LDL-cholesterolu v krvi nejméně 3 g denně</a:t>
            </a:r>
          </a:p>
          <a:p>
            <a:pPr eaLnBrk="1" hangingPunct="1"/>
            <a:r>
              <a:rPr lang="cs-CZ" altLang="cs-CZ" smtClean="0"/>
              <a:t>Redukce postprandiální glykemické odezvy  4g / 30 g dostupných sacharidů</a:t>
            </a:r>
          </a:p>
          <a:p>
            <a:pPr eaLnBrk="1" hangingPunct="1"/>
            <a:r>
              <a:rPr lang="cs-CZ" altLang="cs-CZ" sz="2400" smtClean="0"/>
              <a:t>(3 krajíce ječného chleba – ječný kvas, kroupy, mouka) - 100 g - 2,2 g beta glukanu (8.2 g vlákniny)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z="2400" smtClean="0"/>
              <a:t>2. Mozková mrtvice (cévní mozková příhoda – CMP, apoplexie, iktus)</a:t>
            </a:r>
            <a:r>
              <a:rPr lang="cs-CZ" altLang="cs-CZ" sz="4000" smtClean="0"/>
              <a:t> </a:t>
            </a:r>
            <a:br>
              <a:rPr lang="cs-CZ" altLang="cs-CZ" sz="4000" smtClean="0"/>
            </a:br>
            <a:endParaRPr lang="cs-CZ" altLang="cs-CZ" sz="4000" smtClean="0"/>
          </a:p>
        </p:txBody>
      </p:sp>
      <p:sp>
        <p:nvSpPr>
          <p:cNvPr id="13315" name="Rectangle 3"/>
          <p:cNvSpPr>
            <a:spLocks noGrp="1" noChangeArrowheads="1"/>
          </p:cNvSpPr>
          <p:nvPr>
            <p:ph type="body" idx="1"/>
          </p:nvPr>
        </p:nvSpPr>
        <p:spPr/>
        <p:txBody>
          <a:bodyPr/>
          <a:lstStyle/>
          <a:p>
            <a:pPr eaLnBrk="1" hangingPunct="1"/>
            <a:r>
              <a:rPr lang="cs-CZ" altLang="cs-CZ" sz="2800" smtClean="0"/>
              <a:t>V důsledku uzávěru některé z mozkových tepen (ischemická CMP) nebo méně často při </a:t>
            </a:r>
          </a:p>
          <a:p>
            <a:pPr eaLnBrk="1" hangingPunct="1"/>
            <a:r>
              <a:rPr lang="cs-CZ" altLang="cs-CZ" sz="2800" smtClean="0"/>
              <a:t>prasknutí poškozené cévy a následném zničení mozkové tkáně krví (hemorrhagická CMP) </a:t>
            </a:r>
          </a:p>
          <a:p>
            <a:pPr eaLnBrk="1" hangingPunct="1"/>
            <a:r>
              <a:rPr lang="cs-CZ" altLang="cs-CZ" sz="2800" smtClean="0"/>
              <a:t>dojde k odumírání mozkových buněk v postižené části mozku ( příznaky jsou různé podle </a:t>
            </a:r>
          </a:p>
          <a:p>
            <a:pPr eaLnBrk="1" hangingPunct="1"/>
            <a:r>
              <a:rPr lang="cs-CZ" altLang="cs-CZ" sz="2800" smtClean="0"/>
              <a:t>místa postižení – poruchy hybnosti dolních nebo horních končetin, poruchy zraku, řeči…). </a:t>
            </a:r>
          </a:p>
          <a:p>
            <a:pPr eaLnBrk="1" hangingPunct="1"/>
            <a:endParaRPr lang="cs-CZ" altLang="cs-CZ" sz="28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74638"/>
            <a:ext cx="8229600" cy="561975"/>
          </a:xfrm>
        </p:spPr>
        <p:txBody>
          <a:bodyPr/>
          <a:lstStyle/>
          <a:p>
            <a:pPr eaLnBrk="1" hangingPunct="1"/>
            <a:r>
              <a:rPr lang="cs-CZ" altLang="cs-CZ" sz="4000" smtClean="0"/>
              <a:t>Bílkoviny</a:t>
            </a:r>
          </a:p>
        </p:txBody>
      </p:sp>
      <p:sp>
        <p:nvSpPr>
          <p:cNvPr id="107523" name="Rectangle 3"/>
          <p:cNvSpPr>
            <a:spLocks noGrp="1" noChangeArrowheads="1"/>
          </p:cNvSpPr>
          <p:nvPr>
            <p:ph type="body" idx="1"/>
          </p:nvPr>
        </p:nvSpPr>
        <p:spPr/>
        <p:txBody>
          <a:bodyPr/>
          <a:lstStyle/>
          <a:p>
            <a:pPr eaLnBrk="1" hangingPunct="1">
              <a:lnSpc>
                <a:spcPct val="80000"/>
              </a:lnSpc>
            </a:pPr>
            <a:r>
              <a:rPr lang="cs-CZ" altLang="cs-CZ" sz="2800" dirty="0" smtClean="0"/>
              <a:t>doporučený příjem bílkovin 0,8 g/kg tělesné hmotnosti a den směs rostlinných a živočišných zdrojů</a:t>
            </a:r>
          </a:p>
          <a:p>
            <a:pPr eaLnBrk="1" hangingPunct="1">
              <a:lnSpc>
                <a:spcPct val="80000"/>
              </a:lnSpc>
            </a:pPr>
            <a:r>
              <a:rPr lang="cs-CZ" altLang="cs-CZ" sz="2800" dirty="0" smtClean="0"/>
              <a:t>vyšší příjem živočišných bílkovin nese                         s sebou vyšší příjem nasycených mastných kyselin i cholesterolu</a:t>
            </a:r>
          </a:p>
          <a:p>
            <a:pPr eaLnBrk="1" hangingPunct="1">
              <a:lnSpc>
                <a:spcPct val="80000"/>
              </a:lnSpc>
            </a:pPr>
            <a:r>
              <a:rPr lang="cs-CZ" altLang="cs-CZ" sz="2800" dirty="0" smtClean="0"/>
              <a:t>vyšší příjem bílkovin se může podílet na patogenezi hypertenze</a:t>
            </a:r>
          </a:p>
          <a:p>
            <a:pPr eaLnBrk="1" hangingPunct="1">
              <a:lnSpc>
                <a:spcPct val="80000"/>
              </a:lnSpc>
            </a:pPr>
            <a:r>
              <a:rPr lang="cs-CZ" altLang="cs-CZ" sz="2800" dirty="0" smtClean="0"/>
              <a:t>expozice vysokým teplotám – vznik pyrolyzátů</a:t>
            </a:r>
          </a:p>
          <a:p>
            <a:pPr eaLnBrk="1" hangingPunct="1">
              <a:lnSpc>
                <a:spcPct val="80000"/>
              </a:lnSpc>
            </a:pPr>
            <a:r>
              <a:rPr lang="cs-CZ" altLang="cs-CZ" sz="2800" b="1" dirty="0" err="1" smtClean="0"/>
              <a:t>sojový</a:t>
            </a:r>
            <a:r>
              <a:rPr lang="cs-CZ" altLang="cs-CZ" sz="2800" b="1" dirty="0" smtClean="0"/>
              <a:t> </a:t>
            </a:r>
            <a:r>
              <a:rPr lang="cs-CZ" altLang="cs-CZ" sz="2800" b="1" smtClean="0"/>
              <a:t>protein</a:t>
            </a:r>
            <a:r>
              <a:rPr lang="cs-CZ" altLang="cs-CZ" sz="2800" smtClean="0"/>
              <a:t> </a:t>
            </a:r>
            <a:r>
              <a:rPr lang="cs-CZ" altLang="cs-CZ" sz="2800" smtClean="0"/>
              <a:t>(20 g) (isoflavonoidy</a:t>
            </a:r>
            <a:r>
              <a:rPr lang="cs-CZ" altLang="cs-CZ" sz="2800" dirty="0" smtClean="0"/>
              <a:t>) – snížení LDL cholesterolu- interference, náhrada masa</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68313" y="549275"/>
            <a:ext cx="8229600" cy="706438"/>
          </a:xfrm>
        </p:spPr>
        <p:txBody>
          <a:bodyPr/>
          <a:lstStyle/>
          <a:p>
            <a:pPr eaLnBrk="1" hangingPunct="1"/>
            <a:r>
              <a:rPr lang="cs-CZ" altLang="cs-CZ" sz="4000" smtClean="0"/>
              <a:t>Vliv alkoholu na hladinu lipidů </a:t>
            </a:r>
            <a:br>
              <a:rPr lang="cs-CZ" altLang="cs-CZ" sz="4000" smtClean="0"/>
            </a:br>
            <a:endParaRPr lang="cs-CZ" altLang="cs-CZ" sz="4000" smtClean="0"/>
          </a:p>
        </p:txBody>
      </p:sp>
      <p:sp>
        <p:nvSpPr>
          <p:cNvPr id="109571" name="Rectangle 3"/>
          <p:cNvSpPr>
            <a:spLocks noGrp="1" noChangeArrowheads="1"/>
          </p:cNvSpPr>
          <p:nvPr>
            <p:ph type="body" idx="1"/>
          </p:nvPr>
        </p:nvSpPr>
        <p:spPr/>
        <p:txBody>
          <a:bodyPr/>
          <a:lstStyle/>
          <a:p>
            <a:pPr eaLnBrk="1" hangingPunct="1">
              <a:lnSpc>
                <a:spcPct val="90000"/>
              </a:lnSpc>
            </a:pPr>
            <a:r>
              <a:rPr lang="cs-CZ" altLang="cs-CZ" sz="2000" dirty="0" smtClean="0"/>
              <a:t>příznivě na hladiny krevních lipidů(gen. podmíněn) – zvýšení HDL - cholesterolu, působí </a:t>
            </a:r>
            <a:r>
              <a:rPr lang="cs-CZ" altLang="cs-CZ" sz="2000" dirty="0" err="1" smtClean="0"/>
              <a:t>antiagregačně</a:t>
            </a:r>
            <a:endParaRPr lang="cs-CZ" altLang="cs-CZ" sz="2000" dirty="0" smtClean="0"/>
          </a:p>
          <a:p>
            <a:pPr eaLnBrk="1" hangingPunct="1">
              <a:lnSpc>
                <a:spcPct val="90000"/>
              </a:lnSpc>
            </a:pPr>
            <a:r>
              <a:rPr lang="cs-CZ" altLang="cs-CZ" sz="2000" dirty="0" smtClean="0"/>
              <a:t>Polymorfismus CETP- transportní protein esteru cholesterolu- </a:t>
            </a:r>
            <a:r>
              <a:rPr lang="cs-CZ" altLang="cs-CZ" sz="2000" b="1" dirty="0" smtClean="0"/>
              <a:t>cholesterol ester transport protein</a:t>
            </a:r>
          </a:p>
          <a:p>
            <a:pPr eaLnBrk="1" hangingPunct="1">
              <a:lnSpc>
                <a:spcPct val="90000"/>
              </a:lnSpc>
            </a:pPr>
            <a:r>
              <a:rPr lang="cs-CZ" altLang="cs-CZ" sz="2000" dirty="0" smtClean="0"/>
              <a:t>malá denní dávka  prospěšná  20 g/den = 2–3 dcl vína resp. 0,5 l piva, ženy 10 g/den</a:t>
            </a:r>
          </a:p>
          <a:p>
            <a:pPr eaLnBrk="1" hangingPunct="1">
              <a:lnSpc>
                <a:spcPct val="90000"/>
              </a:lnSpc>
            </a:pPr>
            <a:r>
              <a:rPr lang="cs-CZ" altLang="cs-CZ" sz="2000" dirty="0" smtClean="0"/>
              <a:t>větší příjem vysoký krevní tlak, </a:t>
            </a:r>
            <a:r>
              <a:rPr lang="cs-CZ" altLang="cs-CZ" sz="2000" dirty="0" err="1" smtClean="0"/>
              <a:t>arytmogenní</a:t>
            </a:r>
            <a:r>
              <a:rPr lang="cs-CZ" altLang="cs-CZ" sz="2000" dirty="0" smtClean="0"/>
              <a:t> potenciál, jaterní léze, zvýšení plazmatické koncentrace </a:t>
            </a:r>
            <a:r>
              <a:rPr lang="cs-CZ" altLang="cs-CZ" sz="2000" dirty="0" err="1" smtClean="0"/>
              <a:t>triacylglycerolů</a:t>
            </a:r>
            <a:r>
              <a:rPr lang="cs-CZ" altLang="cs-CZ" sz="2000" dirty="0" smtClean="0"/>
              <a:t> – zvýšení rizika aterosklerózy – alkoholické </a:t>
            </a:r>
            <a:r>
              <a:rPr lang="cs-CZ" altLang="cs-CZ" sz="2000" dirty="0" err="1" smtClean="0"/>
              <a:t>kardiomyopaptie</a:t>
            </a:r>
            <a:endParaRPr lang="cs-CZ" altLang="cs-CZ" sz="2000" dirty="0" smtClean="0"/>
          </a:p>
          <a:p>
            <a:pPr eaLnBrk="1" hangingPunct="1">
              <a:lnSpc>
                <a:spcPct val="90000"/>
              </a:lnSpc>
            </a:pPr>
            <a:r>
              <a:rPr lang="cs-CZ" altLang="cs-CZ" sz="2000" dirty="0" smtClean="0"/>
              <a:t>pít občas a málo – často a málo = 2–3x týdně nejlépe </a:t>
            </a:r>
          </a:p>
          <a:p>
            <a:pPr eaLnBrk="1" hangingPunct="1">
              <a:lnSpc>
                <a:spcPct val="90000"/>
              </a:lnSpc>
              <a:buFontTx/>
              <a:buNone/>
            </a:pPr>
            <a:r>
              <a:rPr lang="cs-CZ" altLang="cs-CZ" sz="2000" dirty="0" smtClean="0"/>
              <a:t>    k jídlu</a:t>
            </a:r>
          </a:p>
          <a:p>
            <a:pPr eaLnBrk="1" hangingPunct="1">
              <a:lnSpc>
                <a:spcPct val="90000"/>
              </a:lnSpc>
            </a:pPr>
            <a:r>
              <a:rPr lang="cs-CZ" altLang="cs-CZ" sz="2000" dirty="0" smtClean="0"/>
              <a:t>opatrnost  při doporučení konzumace alkoholu jako prevence (závislost, úrazy, nehody, onemocnění jater, nádorová onemocnění</a:t>
            </a:r>
            <a:r>
              <a:rPr lang="cs-CZ" altLang="cs-CZ" sz="2400" dirty="0" smtClean="0"/>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cs-CZ" altLang="cs-CZ" sz="4000" dirty="0" smtClean="0"/>
              <a:t>Vitaminy-zvýšit konzumaci ovoce a zeleniny- jíst pestře</a:t>
            </a:r>
          </a:p>
        </p:txBody>
      </p:sp>
      <p:sp>
        <p:nvSpPr>
          <p:cNvPr id="111619" name="Rectangle 3"/>
          <p:cNvSpPr>
            <a:spLocks noGrp="1" noChangeArrowheads="1"/>
          </p:cNvSpPr>
          <p:nvPr>
            <p:ph type="body" idx="1"/>
          </p:nvPr>
        </p:nvSpPr>
        <p:spPr/>
        <p:txBody>
          <a:bodyPr/>
          <a:lstStyle/>
          <a:p>
            <a:pPr eaLnBrk="1" hangingPunct="1">
              <a:lnSpc>
                <a:spcPct val="80000"/>
              </a:lnSpc>
            </a:pPr>
            <a:r>
              <a:rPr lang="cs-CZ" altLang="cs-CZ" dirty="0" smtClean="0"/>
              <a:t>zvýšená hladina </a:t>
            </a:r>
            <a:r>
              <a:rPr lang="cs-CZ" altLang="cs-CZ" dirty="0" err="1" smtClean="0"/>
              <a:t>homocysteinu</a:t>
            </a:r>
            <a:r>
              <a:rPr lang="cs-CZ" altLang="cs-CZ" dirty="0" smtClean="0"/>
              <a:t> </a:t>
            </a:r>
          </a:p>
          <a:p>
            <a:pPr eaLnBrk="1" hangingPunct="1">
              <a:lnSpc>
                <a:spcPct val="80000"/>
              </a:lnSpc>
              <a:buFontTx/>
              <a:buNone/>
            </a:pPr>
            <a:r>
              <a:rPr lang="cs-CZ" altLang="cs-CZ" dirty="0" smtClean="0"/>
              <a:t>   – neesenciální AK – nezávislý rizikový faktor</a:t>
            </a:r>
          </a:p>
          <a:p>
            <a:pPr eaLnBrk="1" hangingPunct="1">
              <a:lnSpc>
                <a:spcPct val="80000"/>
              </a:lnSpc>
            </a:pPr>
            <a:r>
              <a:rPr lang="cs-CZ" altLang="cs-CZ" dirty="0" smtClean="0"/>
              <a:t>Přispívá k normálnímu metabolismu </a:t>
            </a:r>
            <a:r>
              <a:rPr lang="cs-CZ" altLang="cs-CZ" dirty="0" err="1" smtClean="0"/>
              <a:t>homocysteinu</a:t>
            </a:r>
            <a:r>
              <a:rPr lang="cs-CZ" altLang="cs-CZ" dirty="0" smtClean="0"/>
              <a:t> -k. listová, pyridoxin, B12 , betain, cholin</a:t>
            </a:r>
          </a:p>
          <a:p>
            <a:pPr eaLnBrk="1" hangingPunct="1">
              <a:lnSpc>
                <a:spcPct val="80000"/>
              </a:lnSpc>
            </a:pPr>
            <a:r>
              <a:rPr lang="cs-CZ" altLang="cs-CZ" dirty="0" smtClean="0"/>
              <a:t>Nově nesoulad mezi </a:t>
            </a:r>
            <a:r>
              <a:rPr lang="cs-CZ" altLang="cs-CZ" dirty="0" err="1" smtClean="0"/>
              <a:t>epid</a:t>
            </a:r>
            <a:r>
              <a:rPr lang="cs-CZ" altLang="cs-CZ" dirty="0" smtClean="0"/>
              <a:t>. a klinickými studiemi</a:t>
            </a:r>
          </a:p>
          <a:p>
            <a:pPr eaLnBrk="1" hangingPunct="1">
              <a:lnSpc>
                <a:spcPct val="80000"/>
              </a:lnSpc>
            </a:pPr>
            <a:r>
              <a:rPr lang="cs-CZ" altLang="cs-CZ" dirty="0" smtClean="0"/>
              <a:t>USA fortifikace (1997) mouky k. listovou – </a:t>
            </a:r>
            <a:r>
              <a:rPr lang="cs-CZ" altLang="cs-CZ" dirty="0" err="1" smtClean="0"/>
              <a:t>suplementace</a:t>
            </a:r>
            <a:r>
              <a:rPr lang="cs-CZ" altLang="cs-CZ" dirty="0" smtClean="0"/>
              <a:t> v sek. prevenci  utlumena</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eaLnBrk="1" hangingPunct="1">
              <a:lnSpc>
                <a:spcPct val="80000"/>
              </a:lnSpc>
            </a:pPr>
            <a:r>
              <a:rPr lang="cs-CZ" altLang="cs-CZ" dirty="0"/>
              <a:t>zvýšený příjem vitaminů, minerálních látek – prokázaná karence</a:t>
            </a:r>
          </a:p>
          <a:p>
            <a:pPr eaLnBrk="1" hangingPunct="1">
              <a:lnSpc>
                <a:spcPct val="80000"/>
              </a:lnSpc>
            </a:pPr>
            <a:r>
              <a:rPr lang="cs-CZ" altLang="cs-CZ" dirty="0">
                <a:solidFill>
                  <a:srgbClr val="FF0000"/>
                </a:solidFill>
              </a:rPr>
              <a:t>vitamin E </a:t>
            </a:r>
            <a:r>
              <a:rPr lang="cs-CZ" altLang="cs-CZ" dirty="0"/>
              <a:t>– hypotéza oxidační modifikace LDL-C – ne </a:t>
            </a:r>
            <a:r>
              <a:rPr lang="cs-CZ" altLang="cs-CZ" dirty="0" err="1"/>
              <a:t>suplementaci</a:t>
            </a:r>
            <a:endParaRPr lang="cs-CZ" altLang="cs-CZ" dirty="0"/>
          </a:p>
          <a:p>
            <a:pPr eaLnBrk="1" hangingPunct="1">
              <a:lnSpc>
                <a:spcPct val="80000"/>
              </a:lnSpc>
            </a:pPr>
            <a:r>
              <a:rPr lang="cs-CZ" altLang="cs-CZ" dirty="0"/>
              <a:t>podobně </a:t>
            </a:r>
            <a:r>
              <a:rPr lang="cs-CZ" altLang="cs-CZ" dirty="0">
                <a:solidFill>
                  <a:srgbClr val="FF0000"/>
                </a:solidFill>
              </a:rPr>
              <a:t>vitamin C </a:t>
            </a:r>
            <a:r>
              <a:rPr lang="cs-CZ" altLang="cs-CZ" dirty="0"/>
              <a:t>– izolovaně podávaný jako pilulka ztrácí účinnost</a:t>
            </a:r>
          </a:p>
          <a:p>
            <a:pPr eaLnBrk="1" hangingPunct="1">
              <a:lnSpc>
                <a:spcPct val="80000"/>
              </a:lnSpc>
            </a:pPr>
            <a:r>
              <a:rPr lang="cs-CZ" altLang="cs-CZ" dirty="0" smtClean="0">
                <a:solidFill>
                  <a:srgbClr val="FF0000"/>
                </a:solidFill>
              </a:rPr>
              <a:t>Vitamin C-</a:t>
            </a:r>
            <a:r>
              <a:rPr lang="cs-CZ" altLang="cs-CZ" dirty="0" smtClean="0"/>
              <a:t> </a:t>
            </a:r>
            <a:r>
              <a:rPr lang="cs-CZ" altLang="cs-CZ" dirty="0"/>
              <a:t>k ochraně před </a:t>
            </a:r>
            <a:r>
              <a:rPr lang="cs-CZ" altLang="cs-CZ" dirty="0" err="1"/>
              <a:t>ox.stresem</a:t>
            </a:r>
            <a:r>
              <a:rPr lang="cs-CZ" altLang="cs-CZ" dirty="0"/>
              <a:t> i vit. E, regenerace </a:t>
            </a:r>
            <a:r>
              <a:rPr lang="cs-CZ" altLang="cs-CZ" dirty="0" err="1"/>
              <a:t>reduk</a:t>
            </a:r>
            <a:r>
              <a:rPr lang="cs-CZ" altLang="cs-CZ" dirty="0"/>
              <a:t>. formy </a:t>
            </a:r>
            <a:r>
              <a:rPr lang="cs-CZ" altLang="cs-CZ" dirty="0" err="1"/>
              <a:t>vit.E</a:t>
            </a:r>
            <a:endParaRPr lang="cs-CZ" altLang="cs-CZ" dirty="0"/>
          </a:p>
          <a:p>
            <a:pPr eaLnBrk="1" hangingPunct="1">
              <a:lnSpc>
                <a:spcPct val="80000"/>
              </a:lnSpc>
            </a:pPr>
            <a:r>
              <a:rPr lang="cs-CZ" altLang="cs-CZ" dirty="0">
                <a:solidFill>
                  <a:srgbClr val="FF0000"/>
                </a:solidFill>
              </a:rPr>
              <a:t>karotenoidy</a:t>
            </a:r>
            <a:r>
              <a:rPr lang="cs-CZ" altLang="cs-CZ" dirty="0"/>
              <a:t> </a:t>
            </a:r>
            <a:r>
              <a:rPr lang="cs-CZ" altLang="cs-CZ" dirty="0" err="1"/>
              <a:t>lykopen,lutein</a:t>
            </a:r>
            <a:r>
              <a:rPr lang="cs-CZ" altLang="cs-CZ" dirty="0"/>
              <a:t>, </a:t>
            </a:r>
            <a:r>
              <a:rPr lang="cs-CZ" altLang="cs-CZ" dirty="0" err="1"/>
              <a:t>zeaxantin</a:t>
            </a:r>
            <a:r>
              <a:rPr lang="cs-CZ" altLang="cs-CZ" dirty="0"/>
              <a:t> – ne </a:t>
            </a:r>
            <a:r>
              <a:rPr lang="cs-CZ" altLang="cs-CZ" dirty="0" err="1"/>
              <a:t>suplementaci</a:t>
            </a:r>
            <a:r>
              <a:rPr lang="cs-CZ" altLang="cs-CZ" dirty="0"/>
              <a:t> </a:t>
            </a:r>
          </a:p>
          <a:p>
            <a:pPr eaLnBrk="1" hangingPunct="1">
              <a:lnSpc>
                <a:spcPct val="80000"/>
              </a:lnSpc>
            </a:pPr>
            <a:r>
              <a:rPr lang="cs-CZ" altLang="cs-CZ" dirty="0"/>
              <a:t> bioaktivní látky – komplex v potravině</a:t>
            </a:r>
            <a:endParaRPr lang="cs-CZ" dirty="0"/>
          </a:p>
        </p:txBody>
      </p:sp>
    </p:spTree>
    <p:extLst>
      <p:ext uri="{BB962C8B-B14F-4D97-AF65-F5344CB8AC3E}">
        <p14:creationId xmlns:p14="http://schemas.microsoft.com/office/powerpoint/2010/main" val="39320443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eaLnBrk="1" hangingPunct="1">
              <a:lnSpc>
                <a:spcPct val="80000"/>
              </a:lnSpc>
            </a:pPr>
            <a:r>
              <a:rPr lang="cs-CZ" altLang="cs-CZ" dirty="0"/>
              <a:t>USA 20.3 bilion dolarů. </a:t>
            </a:r>
          </a:p>
          <a:p>
            <a:pPr eaLnBrk="1" hangingPunct="1">
              <a:lnSpc>
                <a:spcPct val="80000"/>
              </a:lnSpc>
            </a:pPr>
            <a:r>
              <a:rPr lang="cs-CZ" altLang="cs-CZ" dirty="0"/>
              <a:t>2000 - 52 %  </a:t>
            </a:r>
            <a:r>
              <a:rPr lang="cs-CZ" altLang="cs-CZ" dirty="0" err="1"/>
              <a:t>suplementa</a:t>
            </a:r>
            <a:endParaRPr lang="cs-CZ" altLang="cs-CZ" dirty="0"/>
          </a:p>
          <a:p>
            <a:pPr eaLnBrk="1" hangingPunct="1">
              <a:lnSpc>
                <a:spcPct val="80000"/>
              </a:lnSpc>
            </a:pPr>
            <a:r>
              <a:rPr lang="cs-CZ" altLang="cs-CZ" dirty="0"/>
              <a:t> 12,7 %  vitamin C , 12,4 % vitamin E</a:t>
            </a:r>
          </a:p>
          <a:p>
            <a:pPr eaLnBrk="1" hangingPunct="1">
              <a:lnSpc>
                <a:spcPct val="80000"/>
              </a:lnSpc>
            </a:pPr>
            <a:r>
              <a:rPr lang="cs-CZ" altLang="cs-CZ" dirty="0"/>
              <a:t> vitamin D – hypovitaminóza –  jeho kauzální úlohu je třeba objasnit</a:t>
            </a:r>
          </a:p>
          <a:p>
            <a:endParaRPr lang="cs-CZ" dirty="0"/>
          </a:p>
        </p:txBody>
      </p:sp>
    </p:spTree>
    <p:extLst>
      <p:ext uri="{BB962C8B-B14F-4D97-AF65-F5344CB8AC3E}">
        <p14:creationId xmlns:p14="http://schemas.microsoft.com/office/powerpoint/2010/main" val="31973543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cs-CZ" altLang="cs-CZ" dirty="0" smtClean="0"/>
              <a:t>5 porcí Z+ O - 400g</a:t>
            </a:r>
          </a:p>
        </p:txBody>
      </p:sp>
      <p:sp>
        <p:nvSpPr>
          <p:cNvPr id="113667" name="Rectangle 3"/>
          <p:cNvSpPr>
            <a:spLocks noGrp="1" noChangeArrowheads="1"/>
          </p:cNvSpPr>
          <p:nvPr>
            <p:ph type="body" idx="1"/>
          </p:nvPr>
        </p:nvSpPr>
        <p:spPr/>
        <p:txBody>
          <a:bodyPr/>
          <a:lstStyle/>
          <a:p>
            <a:pPr eaLnBrk="1" hangingPunct="1"/>
            <a:r>
              <a:rPr lang="cs-CZ" altLang="cs-CZ" dirty="0" smtClean="0"/>
              <a:t>Ovoce a zelenina příznivý vliv</a:t>
            </a:r>
          </a:p>
          <a:p>
            <a:pPr eaLnBrk="1" hangingPunct="1"/>
            <a:r>
              <a:rPr lang="cs-CZ" altLang="cs-CZ" dirty="0" smtClean="0"/>
              <a:t>Bioaktivní komponenty – karotenoidy, vitamin C, vláknina, hořčík, draslík, </a:t>
            </a:r>
            <a:r>
              <a:rPr lang="cs-CZ" altLang="cs-CZ" dirty="0" err="1" smtClean="0"/>
              <a:t>polyfenoly</a:t>
            </a:r>
            <a:endParaRPr lang="cs-CZ" altLang="cs-CZ" dirty="0" smtClean="0"/>
          </a:p>
          <a:p>
            <a:pPr eaLnBrk="1" hangingPunct="1"/>
            <a:r>
              <a:rPr lang="cs-CZ" altLang="cs-CZ" dirty="0" smtClean="0"/>
              <a:t> působí synergicky</a:t>
            </a:r>
          </a:p>
          <a:p>
            <a:pPr eaLnBrk="1" hangingPunct="1"/>
            <a:r>
              <a:rPr lang="cs-CZ" altLang="cs-CZ" dirty="0"/>
              <a:t> </a:t>
            </a:r>
            <a:r>
              <a:rPr lang="cs-CZ" altLang="cs-CZ" dirty="0" smtClean="0"/>
              <a:t>V JAKÉKOLIV ÚPRAVĚ KROMĚ SMAŽENÍ</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Zástupný symbol pro zápatí 3"/>
          <p:cNvSpPr txBox="1">
            <a:spLocks noGrp="1"/>
          </p:cNvSpPr>
          <p:nvPr/>
        </p:nvSpPr>
        <p:spPr bwMode="auto">
          <a:xfrm>
            <a:off x="6400800" y="6400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b="0">
                <a:latin typeface="Arial Narrow" panose="020B0606020202030204" pitchFamily="34" charset="0"/>
              </a:rPr>
              <a:t>Prof. Ing. Karel Kopec, DrSc.</a:t>
            </a:r>
            <a:endParaRPr lang="en-US" altLang="cs-CZ" sz="1800" b="0">
              <a:latin typeface="Arial Narrow" panose="020B0606020202030204" pitchFamily="34" charset="0"/>
            </a:endParaRPr>
          </a:p>
        </p:txBody>
      </p:sp>
      <p:sp>
        <p:nvSpPr>
          <p:cNvPr id="115715" name="Rectangle 2"/>
          <p:cNvSpPr>
            <a:spLocks noGrp="1" noChangeArrowheads="1"/>
          </p:cNvSpPr>
          <p:nvPr>
            <p:ph type="title" idx="4294967295"/>
          </p:nvPr>
        </p:nvSpPr>
        <p:spPr>
          <a:xfrm>
            <a:off x="1836738" y="215900"/>
            <a:ext cx="5688012" cy="765175"/>
          </a:xfrm>
          <a:solidFill>
            <a:srgbClr val="FCE4C0"/>
          </a:solidFill>
        </p:spPr>
        <p:txBody>
          <a:bodyPr anchor="b"/>
          <a:lstStyle/>
          <a:p>
            <a:pPr eaLnBrk="1" hangingPunct="1"/>
            <a:r>
              <a:rPr lang="cs-CZ" altLang="cs-CZ" b="1" u="sng" smtClean="0">
                <a:latin typeface="Arial Narrow" panose="020B0606020202030204" pitchFamily="34" charset="0"/>
              </a:rPr>
              <a:t>Zdroje ochranných látek</a:t>
            </a:r>
            <a:endParaRPr lang="de-DE" altLang="cs-CZ" sz="3600" b="1" u="sng" smtClean="0">
              <a:latin typeface="Arial Narrow" panose="020B0606020202030204" pitchFamily="34" charset="0"/>
            </a:endParaRPr>
          </a:p>
        </p:txBody>
      </p:sp>
      <p:sp>
        <p:nvSpPr>
          <p:cNvPr id="115716" name="Rectangle 3"/>
          <p:cNvSpPr>
            <a:spLocks noGrp="1" noChangeArrowheads="1"/>
          </p:cNvSpPr>
          <p:nvPr>
            <p:ph type="body" idx="4294967295"/>
          </p:nvPr>
        </p:nvSpPr>
        <p:spPr>
          <a:xfrm>
            <a:off x="250825" y="1385888"/>
            <a:ext cx="8712200" cy="5472112"/>
          </a:xfrm>
          <a:solidFill>
            <a:schemeClr val="bg1"/>
          </a:solidFill>
        </p:spPr>
        <p:txBody>
          <a:bodyPr/>
          <a:lstStyle/>
          <a:p>
            <a:pPr eaLnBrk="1" hangingPunct="1">
              <a:buFontTx/>
              <a:buNone/>
            </a:pPr>
            <a:r>
              <a:rPr lang="cs-CZ" altLang="cs-CZ" sz="2400" b="1" smtClean="0"/>
              <a:t>Skupina                                         zdroje v potravinách</a:t>
            </a:r>
          </a:p>
          <a:p>
            <a:pPr eaLnBrk="1" hangingPunct="1">
              <a:buFontTx/>
              <a:buNone/>
            </a:pPr>
            <a:r>
              <a:rPr lang="cs-CZ" altLang="cs-CZ" sz="2400" smtClean="0"/>
              <a:t>Karotenoidy                                    červené a žluté o.+ z.</a:t>
            </a:r>
          </a:p>
          <a:p>
            <a:pPr eaLnBrk="1" hangingPunct="1">
              <a:buFontTx/>
              <a:buNone/>
            </a:pPr>
            <a:r>
              <a:rPr lang="cs-CZ" altLang="cs-CZ" sz="2400" smtClean="0"/>
              <a:t>Fytosteroly                                      ořechy, semena, luštěniny </a:t>
            </a:r>
          </a:p>
          <a:p>
            <a:pPr eaLnBrk="1" hangingPunct="1">
              <a:buFontTx/>
              <a:buNone/>
            </a:pPr>
            <a:r>
              <a:rPr lang="cs-CZ" altLang="cs-CZ" sz="2400" smtClean="0"/>
              <a:t>Glukosinoláty                                  brukvovitá zelenina </a:t>
            </a:r>
          </a:p>
          <a:p>
            <a:pPr eaLnBrk="1" hangingPunct="1">
              <a:buFontTx/>
              <a:buNone/>
            </a:pPr>
            <a:r>
              <a:rPr lang="cs-CZ" altLang="cs-CZ" sz="2400" smtClean="0"/>
              <a:t>Sulfidy                                             česnek, cibule, pórek</a:t>
            </a:r>
          </a:p>
          <a:p>
            <a:pPr eaLnBrk="1" hangingPunct="1">
              <a:buFontTx/>
              <a:buNone/>
            </a:pPr>
            <a:r>
              <a:rPr lang="cs-CZ" altLang="cs-CZ" sz="2400" smtClean="0"/>
              <a:t>Terpeny                                           citrusové plody</a:t>
            </a:r>
          </a:p>
          <a:p>
            <a:pPr eaLnBrk="1" hangingPunct="1">
              <a:buFontTx/>
              <a:buNone/>
            </a:pPr>
            <a:r>
              <a:rPr lang="cs-CZ" altLang="cs-CZ" sz="2400" smtClean="0"/>
              <a:t>Fytoestrogeny                                  sója, lněné semeno</a:t>
            </a:r>
          </a:p>
          <a:p>
            <a:pPr eaLnBrk="1" hangingPunct="1">
              <a:buFontTx/>
              <a:buNone/>
            </a:pPr>
            <a:r>
              <a:rPr lang="cs-CZ" altLang="cs-CZ" sz="2400" smtClean="0"/>
              <a:t>Flavonoidy                                       žluté, červené o. + z., čaj</a:t>
            </a:r>
            <a:endParaRPr lang="de-DE" altLang="cs-CZ" sz="24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title" idx="4294967295"/>
          </p:nvPr>
        </p:nvSpPr>
        <p:spPr>
          <a:xfrm>
            <a:off x="1444625" y="274638"/>
            <a:ext cx="5972175" cy="1143000"/>
          </a:xfrm>
          <a:solidFill>
            <a:srgbClr val="FCE4C0"/>
          </a:solidFill>
        </p:spPr>
        <p:txBody>
          <a:bodyPr anchor="b"/>
          <a:lstStyle/>
          <a:p>
            <a:pPr eaLnBrk="1" hangingPunct="1"/>
            <a:r>
              <a:rPr lang="cs-CZ" altLang="cs-CZ" b="1" smtClean="0">
                <a:latin typeface="Arial Narrow" panose="020B0606020202030204" pitchFamily="34" charset="0"/>
              </a:rPr>
              <a:t>Antioxidační účinnost </a:t>
            </a:r>
          </a:p>
        </p:txBody>
      </p:sp>
      <p:pic>
        <p:nvPicPr>
          <p:cNvPr id="1177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09688"/>
            <a:ext cx="8135937"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Rectangle 6"/>
          <p:cNvSpPr>
            <a:spLocks noChangeArrowheads="1"/>
          </p:cNvSpPr>
          <p:nvPr/>
        </p:nvSpPr>
        <p:spPr bwMode="auto">
          <a:xfrm>
            <a:off x="5097463" y="1268413"/>
            <a:ext cx="3578225" cy="366712"/>
          </a:xfrm>
          <a:prstGeom prst="rect">
            <a:avLst/>
          </a:prstGeom>
          <a:solidFill>
            <a:srgbClr val="E9FA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kumimoji="1" lang="cs-CZ" altLang="cs-CZ" sz="1800">
                <a:latin typeface="Arial Narrow" panose="020B0606020202030204" pitchFamily="34" charset="0"/>
              </a:rPr>
              <a:t>(vyjádřená jako ekvivalent vitaminu 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2338388" y="333375"/>
            <a:ext cx="4681537" cy="685800"/>
          </a:xfrm>
          <a:solidFill>
            <a:srgbClr val="FCE4C0"/>
          </a:solidFill>
        </p:spPr>
        <p:txBody>
          <a:bodyPr anchor="b"/>
          <a:lstStyle/>
          <a:p>
            <a:pPr eaLnBrk="1" hangingPunct="1"/>
            <a:r>
              <a:rPr lang="cs-CZ" altLang="cs-CZ" b="1" smtClean="0">
                <a:latin typeface="Arial Narrow" panose="020B0606020202030204" pitchFamily="34" charset="0"/>
              </a:rPr>
              <a:t>Energetický obsah</a:t>
            </a:r>
          </a:p>
        </p:txBody>
      </p:sp>
      <p:sp>
        <p:nvSpPr>
          <p:cNvPr id="119811" name="Rectangle 3"/>
          <p:cNvSpPr>
            <a:spLocks noGrp="1" noChangeArrowheads="1"/>
          </p:cNvSpPr>
          <p:nvPr>
            <p:ph type="body" idx="4294967295"/>
          </p:nvPr>
        </p:nvSpPr>
        <p:spPr>
          <a:xfrm>
            <a:off x="457200" y="1600200"/>
            <a:ext cx="8229600" cy="4314825"/>
          </a:xfrm>
        </p:spPr>
        <p:txBody>
          <a:bodyPr/>
          <a:lstStyle/>
          <a:p>
            <a:pPr eaLnBrk="1" hangingPunct="1">
              <a:lnSpc>
                <a:spcPct val="80000"/>
              </a:lnSpc>
            </a:pPr>
            <a:r>
              <a:rPr lang="cs-CZ" altLang="cs-CZ" sz="2800" smtClean="0"/>
              <a:t>V 1 kg zeleniny a ovoce obsahuje průměrně jen </a:t>
            </a:r>
            <a:r>
              <a:rPr lang="cs-CZ" altLang="cs-CZ" smtClean="0"/>
              <a:t>3 560 kJ</a:t>
            </a:r>
            <a:r>
              <a:rPr lang="cs-CZ" altLang="cs-CZ" sz="2800" smtClean="0"/>
              <a:t> a patří tedy mezi potraviny nízkoenergetické</a:t>
            </a:r>
            <a:r>
              <a:rPr lang="cs-CZ" altLang="cs-CZ" sz="2000" smtClean="0"/>
              <a:t>  ( výjimka avokádo 30 % tuku)</a:t>
            </a:r>
          </a:p>
          <a:p>
            <a:pPr eaLnBrk="1" hangingPunct="1">
              <a:lnSpc>
                <a:spcPct val="80000"/>
              </a:lnSpc>
            </a:pPr>
            <a:endParaRPr lang="cs-CZ" altLang="cs-CZ" sz="2000" smtClean="0"/>
          </a:p>
          <a:p>
            <a:pPr eaLnBrk="1" hangingPunct="1">
              <a:lnSpc>
                <a:spcPct val="80000"/>
              </a:lnSpc>
            </a:pPr>
            <a:r>
              <a:rPr lang="cs-CZ" altLang="cs-CZ" sz="2800" smtClean="0"/>
              <a:t>Pro porovnání: v 1 kg masa je 8 600 kJ (hodnoty kolísají podle tučnosti masa), </a:t>
            </a:r>
          </a:p>
          <a:p>
            <a:pPr eaLnBrk="1" hangingPunct="1">
              <a:lnSpc>
                <a:spcPct val="80000"/>
              </a:lnSpc>
            </a:pPr>
            <a:r>
              <a:rPr lang="cs-CZ" altLang="cs-CZ" sz="2800" smtClean="0"/>
              <a:t>V 1 kg chleba je průměrně 10 200 kJ, </a:t>
            </a:r>
          </a:p>
          <a:p>
            <a:pPr eaLnBrk="1" hangingPunct="1">
              <a:lnSpc>
                <a:spcPct val="80000"/>
              </a:lnSpc>
            </a:pPr>
            <a:r>
              <a:rPr lang="cs-CZ" altLang="cs-CZ" sz="2800" smtClean="0"/>
              <a:t>V 1 kg sýra je průměrně 13 400 kJ, (podle obsahu tuku může být nižší nebo vyšší) </a:t>
            </a:r>
          </a:p>
          <a:p>
            <a:pPr eaLnBrk="1" hangingPunct="1">
              <a:lnSpc>
                <a:spcPct val="80000"/>
              </a:lnSpc>
            </a:pPr>
            <a:r>
              <a:rPr lang="cs-CZ" altLang="cs-CZ" sz="2800" smtClean="0"/>
              <a:t>V 1 kg cukru je 17 200 kJ, </a:t>
            </a:r>
          </a:p>
          <a:p>
            <a:pPr eaLnBrk="1" hangingPunct="1">
              <a:lnSpc>
                <a:spcPct val="80000"/>
              </a:lnSpc>
            </a:pPr>
            <a:r>
              <a:rPr lang="cs-CZ" altLang="cs-CZ" sz="2800" smtClean="0"/>
              <a:t>V 1 kg másla 32 200 kJ</a:t>
            </a:r>
          </a:p>
          <a:p>
            <a:pPr eaLnBrk="1" hangingPunct="1">
              <a:lnSpc>
                <a:spcPct val="80000"/>
              </a:lnSpc>
            </a:pPr>
            <a:r>
              <a:rPr lang="cs-CZ" altLang="cs-CZ" sz="2800" smtClean="0"/>
              <a:t>V 1 kg škvařeného sádla 34 120 kJ </a:t>
            </a:r>
          </a:p>
          <a:p>
            <a:pPr eaLnBrk="1" hangingPunct="1">
              <a:lnSpc>
                <a:spcPct val="80000"/>
              </a:lnSpc>
            </a:pPr>
            <a:endParaRPr lang="cs-CZ" altLang="cs-CZ" sz="28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kontraindikace</a:t>
            </a:r>
            <a:endParaRPr lang="cs-CZ" dirty="0"/>
          </a:p>
        </p:txBody>
      </p:sp>
      <p:sp>
        <p:nvSpPr>
          <p:cNvPr id="4" name="Zástupný symbol pro obsah 3"/>
          <p:cNvSpPr>
            <a:spLocks noGrp="1"/>
          </p:cNvSpPr>
          <p:nvPr>
            <p:ph idx="1"/>
          </p:nvPr>
        </p:nvSpPr>
        <p:spPr/>
        <p:txBody>
          <a:bodyPr/>
          <a:lstStyle/>
          <a:p>
            <a:r>
              <a:rPr lang="cs-CZ" dirty="0" smtClean="0"/>
              <a:t>Grepová šťáva- </a:t>
            </a:r>
            <a:r>
              <a:rPr lang="cs-CZ" dirty="0" err="1" smtClean="0"/>
              <a:t>statiny</a:t>
            </a:r>
            <a:endParaRPr lang="cs-CZ" dirty="0" smtClean="0"/>
          </a:p>
          <a:p>
            <a:r>
              <a:rPr lang="cs-CZ" dirty="0" err="1" smtClean="0"/>
              <a:t>Sťáva</a:t>
            </a:r>
            <a:r>
              <a:rPr lang="cs-CZ" dirty="0" smtClean="0"/>
              <a:t> z brusnic - </a:t>
            </a:r>
            <a:r>
              <a:rPr lang="cs-CZ" dirty="0" err="1" smtClean="0"/>
              <a:t>warfarin</a:t>
            </a:r>
            <a:endParaRPr lang="cs-CZ" dirty="0"/>
          </a:p>
        </p:txBody>
      </p:sp>
    </p:spTree>
    <p:extLst>
      <p:ext uri="{BB962C8B-B14F-4D97-AF65-F5344CB8AC3E}">
        <p14:creationId xmlns:p14="http://schemas.microsoft.com/office/powerpoint/2010/main" val="103603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692150"/>
            <a:ext cx="8229600" cy="1143000"/>
          </a:xfrm>
        </p:spPr>
        <p:txBody>
          <a:bodyPr/>
          <a:lstStyle/>
          <a:p>
            <a:pPr eaLnBrk="1" hangingPunct="1"/>
            <a:r>
              <a:rPr lang="cs-CZ" altLang="cs-CZ" sz="4000" smtClean="0"/>
              <a:t/>
            </a:r>
            <a:br>
              <a:rPr lang="cs-CZ" altLang="cs-CZ" sz="4000" smtClean="0"/>
            </a:br>
            <a:r>
              <a:rPr lang="cs-CZ" altLang="cs-CZ" sz="2800" smtClean="0"/>
              <a:t>3. Ischemická choroba dolních končetin (ICHDK)</a:t>
            </a:r>
            <a:r>
              <a:rPr lang="cs-CZ" altLang="cs-CZ" sz="4000" smtClean="0"/>
              <a:t> </a:t>
            </a:r>
            <a:br>
              <a:rPr lang="cs-CZ" altLang="cs-CZ" sz="4000" smtClean="0"/>
            </a:br>
            <a:endParaRPr lang="cs-CZ" altLang="cs-CZ" sz="4000" smtClean="0"/>
          </a:p>
        </p:txBody>
      </p:sp>
      <p:sp>
        <p:nvSpPr>
          <p:cNvPr id="15363" name="Rectangle 3"/>
          <p:cNvSpPr>
            <a:spLocks noGrp="1" noChangeArrowheads="1"/>
          </p:cNvSpPr>
          <p:nvPr>
            <p:ph type="body" idx="1"/>
          </p:nvPr>
        </p:nvSpPr>
        <p:spPr/>
        <p:txBody>
          <a:bodyPr/>
          <a:lstStyle/>
          <a:p>
            <a:pPr eaLnBrk="1" hangingPunct="1"/>
            <a:r>
              <a:rPr lang="cs-CZ" altLang="cs-CZ" dirty="0" smtClean="0"/>
              <a:t>V důsledku uzávěru tepen zásobujících dolní končetiny dochází k jejich nedostatečnému prokrvení a k následným potížím a příznakům ( klaudikační nebo klidové bolestí, pokles kotníkového tlaku a deficit pulsu, trofické defekty kůže a hlubších tkání až nekróza )</a:t>
            </a:r>
          </a:p>
          <a:p>
            <a:pPr eaLnBrk="1" hangingPunct="1"/>
            <a:endParaRPr lang="cs-CZ" altLang="cs-CZ"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cs-CZ" altLang="cs-CZ" smtClean="0"/>
              <a:t>Minerální látky</a:t>
            </a:r>
          </a:p>
        </p:txBody>
      </p:sp>
      <p:sp>
        <p:nvSpPr>
          <p:cNvPr id="121859" name="Rectangle 3"/>
          <p:cNvSpPr>
            <a:spLocks noGrp="1" noChangeArrowheads="1"/>
          </p:cNvSpPr>
          <p:nvPr>
            <p:ph type="body" idx="1"/>
          </p:nvPr>
        </p:nvSpPr>
        <p:spPr>
          <a:xfrm>
            <a:off x="457200" y="1600200"/>
            <a:ext cx="8229600" cy="4233863"/>
          </a:xfrm>
        </p:spPr>
        <p:txBody>
          <a:bodyPr/>
          <a:lstStyle/>
          <a:p>
            <a:pPr eaLnBrk="1" hangingPunct="1"/>
            <a:r>
              <a:rPr lang="cs-CZ" altLang="cs-CZ" dirty="0" smtClean="0"/>
              <a:t>kuchyňská sůl</a:t>
            </a:r>
          </a:p>
          <a:p>
            <a:pPr eaLnBrk="1" hangingPunct="1"/>
            <a:r>
              <a:rPr lang="cs-CZ" altLang="cs-CZ" dirty="0" smtClean="0"/>
              <a:t>nadměrný přívod Na – faktorem v rozvoji arteriální hypertenze</a:t>
            </a:r>
          </a:p>
          <a:p>
            <a:pPr eaLnBrk="1" hangingPunct="1"/>
            <a:r>
              <a:rPr lang="cs-CZ" altLang="cs-CZ" dirty="0" smtClean="0"/>
              <a:t>doporučení – </a:t>
            </a:r>
            <a:r>
              <a:rPr lang="cs-CZ" altLang="cs-CZ" dirty="0" smtClean="0">
                <a:solidFill>
                  <a:srgbClr val="FF0000"/>
                </a:solidFill>
              </a:rPr>
              <a:t>5 - </a:t>
            </a:r>
            <a:r>
              <a:rPr lang="cs-CZ" altLang="cs-CZ" dirty="0" smtClean="0"/>
              <a:t>6 g soli(2,4 g Na) na den</a:t>
            </a:r>
          </a:p>
          <a:p>
            <a:pPr eaLnBrk="1" hangingPunct="1"/>
            <a:r>
              <a:rPr lang="cs-CZ" altLang="cs-CZ" dirty="0" smtClean="0"/>
              <a:t>V roce 2025 – 3 g soli / den UK</a:t>
            </a:r>
          </a:p>
          <a:p>
            <a:pPr eaLnBrk="1" hangingPunct="1"/>
            <a:r>
              <a:rPr lang="cs-CZ" altLang="cs-CZ" dirty="0" smtClean="0">
                <a:solidFill>
                  <a:srgbClr val="FF0000"/>
                </a:solidFill>
              </a:rPr>
              <a:t>Tvrzení-Draslík</a:t>
            </a:r>
            <a:r>
              <a:rPr lang="cs-CZ" altLang="cs-CZ" dirty="0" smtClean="0"/>
              <a:t>- přispívá k udržení normálního KT,  </a:t>
            </a:r>
            <a:r>
              <a:rPr lang="cs-CZ" altLang="cs-CZ" dirty="0" smtClean="0">
                <a:solidFill>
                  <a:srgbClr val="FF0000"/>
                </a:solidFill>
              </a:rPr>
              <a:t>hořčík ?</a:t>
            </a:r>
          </a:p>
          <a:p>
            <a:pPr eaLnBrk="1" hangingPunct="1"/>
            <a:endParaRPr lang="cs-CZ" altLang="cs-CZ" dirty="0" smtClean="0"/>
          </a:p>
        </p:txBody>
      </p:sp>
      <p:sp>
        <p:nvSpPr>
          <p:cNvPr id="121860" name="Rectangle 5"/>
          <p:cNvSpPr>
            <a:spLocks noChangeArrowheads="1"/>
          </p:cNvSpPr>
          <p:nvPr/>
        </p:nvSpPr>
        <p:spPr bwMode="auto">
          <a:xfrm>
            <a:off x="468313" y="4365625"/>
            <a:ext cx="8229600" cy="146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endParaRPr lang="cs-CZ" altLang="cs-CZ" sz="2400" b="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457200" y="515938"/>
            <a:ext cx="8229600" cy="5865812"/>
          </a:xfrm>
        </p:spPr>
        <p:txBody>
          <a:bodyPr/>
          <a:lstStyle/>
          <a:p>
            <a:pPr eaLnBrk="1" hangingPunct="1">
              <a:lnSpc>
                <a:spcPct val="90000"/>
              </a:lnSpc>
              <a:buFontTx/>
              <a:buNone/>
            </a:pPr>
            <a:r>
              <a:rPr lang="cs-CZ" altLang="cs-CZ" sz="2400" b="1" smtClean="0"/>
              <a:t>Potraviny lze podle obsahu Na dělit na :</a:t>
            </a:r>
          </a:p>
          <a:p>
            <a:pPr eaLnBrk="1" hangingPunct="1">
              <a:lnSpc>
                <a:spcPct val="90000"/>
              </a:lnSpc>
              <a:buFontTx/>
              <a:buNone/>
            </a:pPr>
            <a:r>
              <a:rPr lang="cs-CZ" altLang="cs-CZ" sz="2400" b="1" smtClean="0"/>
              <a:t>*potraviny s velmi nízkým obsahem sodíku </a:t>
            </a:r>
          </a:p>
          <a:p>
            <a:pPr eaLnBrk="1" hangingPunct="1">
              <a:lnSpc>
                <a:spcPct val="90000"/>
              </a:lnSpc>
              <a:buFontTx/>
              <a:buNone/>
            </a:pPr>
            <a:r>
              <a:rPr lang="cs-CZ" altLang="cs-CZ" sz="2400" b="1" smtClean="0"/>
              <a:t>	(40 mg Na/100 g potraviny):</a:t>
            </a:r>
            <a:endParaRPr lang="cs-CZ" altLang="cs-CZ" sz="2400" smtClean="0"/>
          </a:p>
          <a:p>
            <a:pPr eaLnBrk="1" hangingPunct="1">
              <a:lnSpc>
                <a:spcPct val="90000"/>
              </a:lnSpc>
              <a:buFontTx/>
              <a:buNone/>
            </a:pPr>
            <a:r>
              <a:rPr lang="cs-CZ" altLang="cs-CZ" sz="2400" smtClean="0"/>
              <a:t>		ovoce, čerstvá zelenina, většina tuků, cukr, 	cukrovinky, některé  mléčné výrobky</a:t>
            </a:r>
            <a:endParaRPr lang="cs-CZ" altLang="cs-CZ" sz="2400" b="1" smtClean="0"/>
          </a:p>
          <a:p>
            <a:pPr eaLnBrk="1" hangingPunct="1">
              <a:lnSpc>
                <a:spcPct val="90000"/>
              </a:lnSpc>
              <a:buFontTx/>
              <a:buNone/>
            </a:pPr>
            <a:r>
              <a:rPr lang="cs-CZ" altLang="cs-CZ" sz="2400" b="1" smtClean="0"/>
              <a:t>*potraviny s nízkým obsahem Na (40–120):</a:t>
            </a:r>
            <a:endParaRPr lang="cs-CZ" altLang="cs-CZ" sz="2400" smtClean="0"/>
          </a:p>
          <a:p>
            <a:pPr eaLnBrk="1" hangingPunct="1">
              <a:lnSpc>
                <a:spcPct val="90000"/>
              </a:lnSpc>
              <a:buFontTx/>
              <a:buNone/>
            </a:pPr>
            <a:r>
              <a:rPr lang="cs-CZ" altLang="cs-CZ" sz="2400" smtClean="0"/>
              <a:t>		čerstvé maso, ryby, drůbež, mléko a mléčné výrobky</a:t>
            </a:r>
            <a:endParaRPr lang="cs-CZ" altLang="cs-CZ" sz="2400" b="1" smtClean="0"/>
          </a:p>
          <a:p>
            <a:pPr eaLnBrk="1" hangingPunct="1">
              <a:lnSpc>
                <a:spcPct val="90000"/>
              </a:lnSpc>
              <a:buFontTx/>
              <a:buNone/>
            </a:pPr>
            <a:r>
              <a:rPr lang="cs-CZ" altLang="cs-CZ" sz="2400" b="1" smtClean="0"/>
              <a:t>*potraviny s vysokým obsahem (120–400):</a:t>
            </a:r>
            <a:endParaRPr lang="cs-CZ" altLang="cs-CZ" sz="2400" smtClean="0"/>
          </a:p>
          <a:p>
            <a:pPr eaLnBrk="1" hangingPunct="1">
              <a:lnSpc>
                <a:spcPct val="90000"/>
              </a:lnSpc>
              <a:buFontTx/>
              <a:buNone/>
            </a:pPr>
            <a:r>
              <a:rPr lang="cs-CZ" altLang="cs-CZ" sz="2400" smtClean="0"/>
              <a:t>		chléb, pečivo, nakládaná zelenina</a:t>
            </a:r>
            <a:endParaRPr lang="cs-CZ" altLang="cs-CZ" sz="2400" b="1" smtClean="0"/>
          </a:p>
          <a:p>
            <a:pPr eaLnBrk="1" hangingPunct="1">
              <a:lnSpc>
                <a:spcPct val="90000"/>
              </a:lnSpc>
              <a:buFontTx/>
              <a:buNone/>
            </a:pPr>
            <a:r>
              <a:rPr lang="cs-CZ" altLang="cs-CZ" sz="2400" b="1" smtClean="0"/>
              <a:t>*potraviny s velmi vysokým obsahem (nad 400 mg):</a:t>
            </a:r>
            <a:endParaRPr lang="cs-CZ" altLang="cs-CZ" sz="2400" smtClean="0"/>
          </a:p>
          <a:p>
            <a:pPr eaLnBrk="1" hangingPunct="1">
              <a:lnSpc>
                <a:spcPct val="90000"/>
              </a:lnSpc>
              <a:buFontTx/>
              <a:buNone/>
            </a:pPr>
            <a:r>
              <a:rPr lang="cs-CZ" altLang="cs-CZ" sz="2400" smtClean="0"/>
              <a:t>uzené masné výrobky, tvrdé a tavené sýry, sušené polévky, slané snacky</a:t>
            </a:r>
            <a:endParaRPr lang="cs-CZ" altLang="cs-CZ" sz="2400" b="1" smtClean="0"/>
          </a:p>
          <a:p>
            <a:pPr eaLnBrk="1" hangingPunct="1">
              <a:lnSpc>
                <a:spcPct val="90000"/>
              </a:lnSpc>
              <a:buFontTx/>
              <a:buNone/>
            </a:pPr>
            <a:r>
              <a:rPr lang="cs-CZ" altLang="cs-CZ" sz="2400" b="1" smtClean="0"/>
              <a:t>minerální vody </a:t>
            </a:r>
            <a:r>
              <a:rPr lang="cs-CZ" altLang="cs-CZ" sz="2400" smtClean="0"/>
              <a:t>– zdroj v celkovém příjmu Na </a:t>
            </a:r>
          </a:p>
          <a:p>
            <a:pPr eaLnBrk="1" hangingPunct="1">
              <a:lnSpc>
                <a:spcPct val="90000"/>
              </a:lnSpc>
              <a:buFontTx/>
              <a:buNone/>
            </a:pPr>
            <a:r>
              <a:rPr lang="cs-CZ" altLang="cs-CZ" sz="2400" smtClean="0"/>
              <a:t>(5–60mg/100ml)</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cs-CZ" altLang="cs-CZ" sz="4000" b="1" smtClean="0"/>
              <a:t>Snížení příjmu soli, náhražky soli</a:t>
            </a:r>
          </a:p>
        </p:txBody>
      </p:sp>
      <p:sp>
        <p:nvSpPr>
          <p:cNvPr id="125955" name="Rectangle 3"/>
          <p:cNvSpPr>
            <a:spLocks noGrp="1" noChangeArrowheads="1"/>
          </p:cNvSpPr>
          <p:nvPr>
            <p:ph type="body" idx="1"/>
          </p:nvPr>
        </p:nvSpPr>
        <p:spPr/>
        <p:txBody>
          <a:bodyPr/>
          <a:lstStyle/>
          <a:p>
            <a:pPr eaLnBrk="1" hangingPunct="1">
              <a:lnSpc>
                <a:spcPct val="80000"/>
              </a:lnSpc>
              <a:buFontTx/>
              <a:buNone/>
            </a:pPr>
            <a:r>
              <a:rPr lang="cs-CZ" altLang="cs-CZ" sz="2000" dirty="0" smtClean="0"/>
              <a:t>* 	snížení obsahu soli v průmyslově vyráběných potravinách- reformulace</a:t>
            </a:r>
            <a:endParaRPr lang="cs-CZ" altLang="cs-CZ" sz="2000" b="1" dirty="0" smtClean="0"/>
          </a:p>
          <a:p>
            <a:pPr eaLnBrk="1" hangingPunct="1">
              <a:lnSpc>
                <a:spcPct val="80000"/>
              </a:lnSpc>
              <a:buFontTx/>
              <a:buNone/>
            </a:pPr>
            <a:endParaRPr lang="cs-CZ" altLang="cs-CZ" sz="2000" b="1" dirty="0" smtClean="0"/>
          </a:p>
          <a:p>
            <a:pPr eaLnBrk="1" hangingPunct="1">
              <a:lnSpc>
                <a:spcPct val="80000"/>
              </a:lnSpc>
              <a:buFontTx/>
              <a:buNone/>
            </a:pPr>
            <a:r>
              <a:rPr lang="cs-CZ" altLang="cs-CZ" sz="2000" b="1" dirty="0" smtClean="0"/>
              <a:t>* 	</a:t>
            </a:r>
            <a:r>
              <a:rPr lang="cs-CZ" altLang="cs-CZ" sz="2000" dirty="0" smtClean="0"/>
              <a:t>snížení obsahu přídatných látek aditiva s obsahem Na</a:t>
            </a:r>
            <a:endParaRPr lang="cs-CZ" altLang="cs-CZ" sz="2000" b="1" dirty="0" smtClean="0"/>
          </a:p>
          <a:p>
            <a:pPr eaLnBrk="1" hangingPunct="1">
              <a:lnSpc>
                <a:spcPct val="80000"/>
              </a:lnSpc>
              <a:buFontTx/>
              <a:buNone/>
            </a:pPr>
            <a:r>
              <a:rPr lang="cs-CZ" altLang="cs-CZ" sz="2000" b="1" dirty="0" smtClean="0"/>
              <a:t>   	</a:t>
            </a:r>
            <a:r>
              <a:rPr lang="cs-CZ" altLang="cs-CZ" sz="2000" dirty="0" smtClean="0"/>
              <a:t>(</a:t>
            </a:r>
            <a:r>
              <a:rPr lang="cs-CZ" altLang="cs-CZ" sz="2000" dirty="0" err="1" smtClean="0"/>
              <a:t>konzervanty</a:t>
            </a:r>
            <a:r>
              <a:rPr lang="cs-CZ" altLang="cs-CZ" sz="2000" dirty="0" smtClean="0"/>
              <a:t>, emulgátory, látky chuťové </a:t>
            </a:r>
          </a:p>
          <a:p>
            <a:pPr eaLnBrk="1" hangingPunct="1">
              <a:lnSpc>
                <a:spcPct val="80000"/>
              </a:lnSpc>
              <a:buFontTx/>
              <a:buNone/>
            </a:pPr>
            <a:r>
              <a:rPr lang="cs-CZ" altLang="cs-CZ" sz="2000" dirty="0" smtClean="0"/>
              <a:t>	a povzbuzující, zahušťovadla, nosiče, rozpouštědla, l. </a:t>
            </a:r>
            <a:r>
              <a:rPr lang="cs-CZ" altLang="cs-CZ" sz="2000" dirty="0" err="1" smtClean="0"/>
              <a:t>protispékavé</a:t>
            </a:r>
            <a:r>
              <a:rPr lang="cs-CZ" altLang="cs-CZ" sz="2000" dirty="0" smtClean="0"/>
              <a:t>)</a:t>
            </a:r>
            <a:endParaRPr lang="cs-CZ" altLang="cs-CZ" sz="2000" b="1" dirty="0" smtClean="0"/>
          </a:p>
          <a:p>
            <a:pPr eaLnBrk="1" hangingPunct="1">
              <a:lnSpc>
                <a:spcPct val="80000"/>
              </a:lnSpc>
              <a:buFontTx/>
              <a:buNone/>
            </a:pPr>
            <a:endParaRPr lang="cs-CZ" altLang="cs-CZ" sz="2000" b="1" dirty="0" smtClean="0"/>
          </a:p>
          <a:p>
            <a:pPr eaLnBrk="1" hangingPunct="1">
              <a:lnSpc>
                <a:spcPct val="80000"/>
              </a:lnSpc>
              <a:buFontTx/>
              <a:buNone/>
            </a:pPr>
            <a:r>
              <a:rPr lang="cs-CZ" altLang="cs-CZ" sz="2000" b="1" dirty="0" smtClean="0"/>
              <a:t>*</a:t>
            </a:r>
            <a:r>
              <a:rPr lang="cs-CZ" altLang="cs-CZ" sz="2000" dirty="0" smtClean="0"/>
              <a:t>  sníženým používáním soli při kulinární přípravě</a:t>
            </a:r>
          </a:p>
          <a:p>
            <a:pPr eaLnBrk="1" hangingPunct="1">
              <a:lnSpc>
                <a:spcPct val="80000"/>
              </a:lnSpc>
              <a:buFontTx/>
              <a:buNone/>
            </a:pPr>
            <a:r>
              <a:rPr lang="cs-CZ" altLang="cs-CZ" sz="2000" dirty="0" smtClean="0"/>
              <a:t>	a konzumaci pokrmů( koření, cibule, hydrolyzáty</a:t>
            </a:r>
          </a:p>
          <a:p>
            <a:pPr eaLnBrk="1" hangingPunct="1">
              <a:lnSpc>
                <a:spcPct val="80000"/>
              </a:lnSpc>
              <a:buFontTx/>
              <a:buNone/>
            </a:pPr>
            <a:r>
              <a:rPr lang="cs-CZ" altLang="cs-CZ" sz="2000" dirty="0" smtClean="0"/>
              <a:t>	bílkovin)</a:t>
            </a:r>
            <a:endParaRPr lang="cs-CZ" altLang="cs-CZ" sz="2000" b="1" dirty="0" smtClean="0"/>
          </a:p>
          <a:p>
            <a:pPr eaLnBrk="1" hangingPunct="1">
              <a:lnSpc>
                <a:spcPct val="80000"/>
              </a:lnSpc>
              <a:buFontTx/>
              <a:buNone/>
            </a:pPr>
            <a:endParaRPr lang="cs-CZ" altLang="cs-CZ" sz="2000" b="1" dirty="0" smtClean="0"/>
          </a:p>
          <a:p>
            <a:pPr eaLnBrk="1" hangingPunct="1">
              <a:lnSpc>
                <a:spcPct val="80000"/>
              </a:lnSpc>
              <a:buFontTx/>
              <a:buNone/>
            </a:pPr>
            <a:r>
              <a:rPr lang="cs-CZ" altLang="cs-CZ" sz="2000" b="1" dirty="0" smtClean="0"/>
              <a:t>*</a:t>
            </a:r>
            <a:r>
              <a:rPr lang="cs-CZ" altLang="cs-CZ" sz="2000" dirty="0" smtClean="0"/>
              <a:t>  částečnou nebo úplnou náhradou chloridu sodného </a:t>
            </a:r>
          </a:p>
          <a:p>
            <a:pPr eaLnBrk="1" hangingPunct="1">
              <a:lnSpc>
                <a:spcPct val="80000"/>
              </a:lnSpc>
              <a:buFontTx/>
              <a:buNone/>
            </a:pPr>
            <a:r>
              <a:rPr lang="cs-CZ" altLang="cs-CZ" sz="2000" dirty="0" smtClean="0"/>
              <a:t>	jinými látkami slané chuti bez obsahu Na chlorid draselný</a:t>
            </a:r>
          </a:p>
          <a:p>
            <a:pPr eaLnBrk="1" hangingPunct="1">
              <a:lnSpc>
                <a:spcPct val="80000"/>
              </a:lnSpc>
              <a:buFontTx/>
              <a:buNone/>
            </a:pPr>
            <a:r>
              <a:rPr lang="cs-CZ" altLang="cs-CZ" sz="2000" dirty="0" smtClean="0"/>
              <a:t>	(hořká chuť – dietní soli</a:t>
            </a:r>
            <a:r>
              <a:rPr lang="cs-CZ" altLang="cs-CZ" sz="2000" b="1" dirty="0" smtClean="0"/>
              <a:t>), </a:t>
            </a:r>
            <a:r>
              <a:rPr lang="cs-CZ" altLang="cs-CZ" sz="2000" dirty="0" smtClean="0"/>
              <a:t>bylinky</a:t>
            </a:r>
          </a:p>
          <a:p>
            <a:pPr eaLnBrk="1" hangingPunct="1">
              <a:lnSpc>
                <a:spcPct val="80000"/>
              </a:lnSpc>
              <a:buFontTx/>
              <a:buNone/>
            </a:pPr>
            <a:r>
              <a:rPr lang="cs-CZ" altLang="cs-CZ" sz="2000" dirty="0" smtClean="0"/>
              <a:t>     etikety </a:t>
            </a:r>
            <a:r>
              <a:rPr lang="cs-CZ" altLang="cs-CZ" sz="2000" b="1" dirty="0" smtClean="0"/>
              <a:t>sůl</a:t>
            </a:r>
            <a:r>
              <a:rPr lang="cs-CZ" altLang="cs-CZ" sz="2000" dirty="0" smtClean="0"/>
              <a:t> ne sodík</a:t>
            </a:r>
            <a:endParaRPr lang="cs-CZ" altLang="cs-CZ" sz="2000" b="1"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74638"/>
            <a:ext cx="8229600" cy="922337"/>
          </a:xfrm>
        </p:spPr>
        <p:txBody>
          <a:bodyPr/>
          <a:lstStyle/>
          <a:p>
            <a:pPr eaLnBrk="1" hangingPunct="1"/>
            <a:r>
              <a:rPr lang="cs-CZ" altLang="cs-CZ" smtClean="0"/>
              <a:t>Jednotlivé potraviny</a:t>
            </a:r>
          </a:p>
        </p:txBody>
      </p:sp>
      <p:sp>
        <p:nvSpPr>
          <p:cNvPr id="128003" name="Rectangle 3"/>
          <p:cNvSpPr>
            <a:spLocks noGrp="1" noChangeArrowheads="1"/>
          </p:cNvSpPr>
          <p:nvPr>
            <p:ph type="body" idx="1"/>
          </p:nvPr>
        </p:nvSpPr>
        <p:spPr>
          <a:xfrm>
            <a:off x="457200" y="1341438"/>
            <a:ext cx="8229600" cy="4784725"/>
          </a:xfrm>
        </p:spPr>
        <p:txBody>
          <a:bodyPr/>
          <a:lstStyle/>
          <a:p>
            <a:pPr eaLnBrk="1" hangingPunct="1">
              <a:lnSpc>
                <a:spcPct val="80000"/>
              </a:lnSpc>
            </a:pPr>
            <a:r>
              <a:rPr lang="cs-CZ" altLang="cs-CZ" sz="2000" b="1" dirty="0" smtClean="0"/>
              <a:t>Ovoce a zelenina příznivý vliv </a:t>
            </a:r>
            <a:r>
              <a:rPr lang="cs-CZ" altLang="cs-CZ" sz="2000" dirty="0" smtClean="0"/>
              <a:t>– listová zelenina a ovoce a zelenina s vysokým obsahem vitaminu C</a:t>
            </a:r>
          </a:p>
          <a:p>
            <a:pPr eaLnBrk="1" hangingPunct="1">
              <a:lnSpc>
                <a:spcPct val="80000"/>
              </a:lnSpc>
            </a:pPr>
            <a:r>
              <a:rPr lang="cs-CZ" altLang="cs-CZ" sz="2000" dirty="0" smtClean="0"/>
              <a:t>alespoň 5x denně – větší prostor zelenině – forma salátů  se zálivkou z olivového oleje</a:t>
            </a:r>
          </a:p>
          <a:p>
            <a:pPr eaLnBrk="1" hangingPunct="1">
              <a:lnSpc>
                <a:spcPct val="80000"/>
              </a:lnSpc>
            </a:pPr>
            <a:r>
              <a:rPr lang="cs-CZ" altLang="cs-CZ" sz="2000" b="1" dirty="0" smtClean="0"/>
              <a:t>celozrnné obiloviny </a:t>
            </a:r>
            <a:r>
              <a:rPr lang="cs-CZ" altLang="cs-CZ" sz="2000" dirty="0" smtClean="0"/>
              <a:t>výrobky nižší riziko kardiovaskulárních příhod</a:t>
            </a:r>
          </a:p>
          <a:p>
            <a:pPr eaLnBrk="1" hangingPunct="1">
              <a:lnSpc>
                <a:spcPct val="80000"/>
              </a:lnSpc>
            </a:pPr>
            <a:r>
              <a:rPr lang="cs-CZ" altLang="cs-CZ" sz="2000" b="1" dirty="0" smtClean="0"/>
              <a:t>mléčné výrobky </a:t>
            </a:r>
            <a:r>
              <a:rPr lang="cs-CZ" altLang="cs-CZ" sz="2000" dirty="0" smtClean="0"/>
              <a:t>s nízkým obsahem tuku</a:t>
            </a:r>
          </a:p>
          <a:p>
            <a:pPr eaLnBrk="1" hangingPunct="1">
              <a:lnSpc>
                <a:spcPct val="80000"/>
              </a:lnSpc>
            </a:pPr>
            <a:r>
              <a:rPr lang="cs-CZ" altLang="cs-CZ" sz="2000" dirty="0" smtClean="0"/>
              <a:t>nahrazení červeného masa a masných výrobků</a:t>
            </a:r>
          </a:p>
          <a:p>
            <a:pPr eaLnBrk="1" hangingPunct="1">
              <a:lnSpc>
                <a:spcPct val="80000"/>
              </a:lnSpc>
            </a:pPr>
            <a:r>
              <a:rPr lang="cs-CZ" altLang="cs-CZ" sz="2000" b="1" dirty="0" smtClean="0"/>
              <a:t>luštěniny </a:t>
            </a:r>
          </a:p>
          <a:p>
            <a:pPr eaLnBrk="1" hangingPunct="1">
              <a:lnSpc>
                <a:spcPct val="80000"/>
              </a:lnSpc>
            </a:pPr>
            <a:r>
              <a:rPr lang="cs-CZ" altLang="cs-CZ" sz="2000" b="1" dirty="0" smtClean="0"/>
              <a:t>rybí maso</a:t>
            </a:r>
          </a:p>
          <a:p>
            <a:pPr eaLnBrk="1" hangingPunct="1">
              <a:lnSpc>
                <a:spcPct val="80000"/>
              </a:lnSpc>
            </a:pPr>
            <a:r>
              <a:rPr lang="cs-CZ" altLang="cs-CZ" sz="2000" b="1" dirty="0" smtClean="0"/>
              <a:t>libové maso </a:t>
            </a:r>
            <a:r>
              <a:rPr lang="cs-CZ" altLang="cs-CZ" sz="2000" dirty="0" smtClean="0"/>
              <a:t>– kuřecí, krůtí bez podkožního tuku snížení rizika ICHS</a:t>
            </a:r>
          </a:p>
          <a:p>
            <a:pPr eaLnBrk="1" hangingPunct="1">
              <a:lnSpc>
                <a:spcPct val="80000"/>
              </a:lnSpc>
            </a:pPr>
            <a:r>
              <a:rPr lang="cs-CZ" altLang="cs-CZ" sz="2000" b="1" dirty="0" smtClean="0"/>
              <a:t>ořechy </a:t>
            </a:r>
            <a:r>
              <a:rPr lang="cs-CZ" altLang="cs-CZ" sz="2000" dirty="0" smtClean="0"/>
              <a:t>nepřímá úměra mezi konzumací ořechů a ICHS – nenasycené MK – snižují LDL-C</a:t>
            </a:r>
          </a:p>
          <a:p>
            <a:pPr eaLnBrk="1" hangingPunct="1">
              <a:lnSpc>
                <a:spcPct val="80000"/>
              </a:lnSpc>
            </a:pPr>
            <a:r>
              <a:rPr lang="cs-CZ" altLang="cs-CZ" sz="2000" dirty="0" smtClean="0"/>
              <a:t>mandle, lískové a vlašské ořechy, pekanové-proteiny, </a:t>
            </a:r>
            <a:r>
              <a:rPr lang="cs-CZ" altLang="cs-CZ" sz="2000" dirty="0" err="1" smtClean="0"/>
              <a:t>steroly,NMK</a:t>
            </a:r>
            <a:endParaRPr lang="cs-CZ" altLang="cs-CZ" sz="2000"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Nadpis 1"/>
          <p:cNvSpPr>
            <a:spLocks noGrp="1"/>
          </p:cNvSpPr>
          <p:nvPr>
            <p:ph type="title"/>
          </p:nvPr>
        </p:nvSpPr>
        <p:spPr/>
        <p:txBody>
          <a:bodyPr/>
          <a:lstStyle/>
          <a:p>
            <a:endParaRPr lang="cs-CZ" altLang="cs-CZ" dirty="0" smtClean="0"/>
          </a:p>
        </p:txBody>
      </p:sp>
      <p:sp>
        <p:nvSpPr>
          <p:cNvPr id="130051" name="Zástupný symbol pro obsah 2"/>
          <p:cNvSpPr>
            <a:spLocks noGrp="1"/>
          </p:cNvSpPr>
          <p:nvPr>
            <p:ph idx="1"/>
          </p:nvPr>
        </p:nvSpPr>
        <p:spPr/>
        <p:txBody>
          <a:bodyPr/>
          <a:lstStyle/>
          <a:p>
            <a:endParaRPr lang="cs-CZ" altLang="cs-CZ" smtClean="0"/>
          </a:p>
        </p:txBody>
      </p:sp>
      <p:pic>
        <p:nvPicPr>
          <p:cNvPr id="130052"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8229600"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50825" y="549275"/>
            <a:ext cx="8353425" cy="1584325"/>
          </a:xfrm>
        </p:spPr>
        <p:txBody>
          <a:bodyPr/>
          <a:lstStyle/>
          <a:p>
            <a:pPr eaLnBrk="1" hangingPunct="1">
              <a:lnSpc>
                <a:spcPct val="120000"/>
              </a:lnSpc>
            </a:pPr>
            <a:r>
              <a:rPr lang="cs-CZ" altLang="cs-CZ" sz="4000" smtClean="0"/>
              <a:t>Složení mastných kyselin tuku  polev na 31 müsli tyčinkách </a:t>
            </a:r>
            <a:br>
              <a:rPr lang="cs-CZ" altLang="cs-CZ" sz="4000" smtClean="0"/>
            </a:br>
            <a:endParaRPr lang="cs-CZ" altLang="cs-CZ" sz="4000" smtClean="0"/>
          </a:p>
        </p:txBody>
      </p:sp>
      <p:pic>
        <p:nvPicPr>
          <p:cNvPr id="137219" name="Picture 3" descr="MC900325324[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732588" y="2565400"/>
            <a:ext cx="2160587" cy="1822450"/>
          </a:xfrm>
        </p:spPr>
      </p:pic>
      <p:pic>
        <p:nvPicPr>
          <p:cNvPr id="137220" name="Picture 4" descr="Müsli tyčinka FIT pomerančová 30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581525"/>
            <a:ext cx="25193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9269" name="Group 5"/>
          <p:cNvGraphicFramePr>
            <a:graphicFrameLocks noGrp="1"/>
          </p:cNvGraphicFramePr>
          <p:nvPr/>
        </p:nvGraphicFramePr>
        <p:xfrm>
          <a:off x="3563938" y="6858000"/>
          <a:ext cx="207962" cy="39837354"/>
        </p:xfrm>
        <a:graphic>
          <a:graphicData uri="http://schemas.openxmlformats.org/drawingml/2006/table">
            <a:tbl>
              <a:tblPr/>
              <a:tblGrid>
                <a:gridCol w="207962">
                  <a:extLst>
                    <a:ext uri="{9D8B030D-6E8A-4147-A177-3AD203B41FA5}">
                      <a16:colId xmlns:a16="http://schemas.microsoft.com/office/drawing/2014/main" val="20000"/>
                    </a:ext>
                  </a:extLst>
                </a:gridCol>
              </a:tblGrid>
              <a:tr h="39836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cs-CZ" altLang="cs-CZ" sz="260800" b="1" i="0" u="none" strike="noStrike" cap="none" normalizeH="0" baseline="0" smtClean="0">
                        <a:ln>
                          <a:noFill/>
                        </a:ln>
                        <a:solidFill>
                          <a:schemeClr val="tx1"/>
                        </a:solidFill>
                        <a:effectLst/>
                        <a:latin typeface="Arial" panose="020B0604020202020204" pitchFamily="34" charset="0"/>
                      </a:endParaRPr>
                    </a:p>
                  </a:txBody>
                  <a:tcPr marL="91281" marR="91281" marT="45717" marB="45717"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6F6F6"/>
                    </a:solidFill>
                  </a:tcPr>
                </a:tc>
                <a:extLst>
                  <a:ext uri="{0D108BD9-81ED-4DB2-BD59-A6C34878D82A}">
                    <a16:rowId xmlns:a16="http://schemas.microsoft.com/office/drawing/2014/main" val="10000"/>
                  </a:ext>
                </a:extLst>
              </a:tr>
            </a:tbl>
          </a:graphicData>
        </a:graphic>
      </p:graphicFrame>
      <p:pic>
        <p:nvPicPr>
          <p:cNvPr id="137227" name="Picture 11" descr="Corny Big müsli tyčinka oříšková 50g">
            <a:hlinkClick r:id="rId6" tooltip="Corny Big müsli tyčinka oříšková 50g"/>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3284538"/>
            <a:ext cx="25923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8" name="Picture 12" descr="Fotografie potraviny Corny Line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88" y="2781300"/>
            <a:ext cx="2016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9" name="Picture 13" descr="Fotografie potraviny Cereo Müsli tyčinka s kousky višní v jogurtové polevě ">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2588" y="5084763"/>
            <a:ext cx="2087562"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554" name="Group 2"/>
          <p:cNvGraphicFramePr>
            <a:graphicFrameLocks noGrp="1"/>
          </p:cNvGraphicFramePr>
          <p:nvPr/>
        </p:nvGraphicFramePr>
        <p:xfrm>
          <a:off x="0" y="44450"/>
          <a:ext cx="9153525" cy="6900860"/>
        </p:xfrm>
        <a:graphic>
          <a:graphicData uri="http://schemas.openxmlformats.org/drawingml/2006/table">
            <a:tbl>
              <a:tblPr/>
              <a:tblGrid>
                <a:gridCol w="742924">
                  <a:extLst>
                    <a:ext uri="{9D8B030D-6E8A-4147-A177-3AD203B41FA5}">
                      <a16:colId xmlns:a16="http://schemas.microsoft.com/office/drawing/2014/main" val="20000"/>
                    </a:ext>
                  </a:extLst>
                </a:gridCol>
                <a:gridCol w="2535150">
                  <a:extLst>
                    <a:ext uri="{9D8B030D-6E8A-4147-A177-3AD203B41FA5}">
                      <a16:colId xmlns:a16="http://schemas.microsoft.com/office/drawing/2014/main" val="20001"/>
                    </a:ext>
                  </a:extLst>
                </a:gridCol>
                <a:gridCol w="208274">
                  <a:extLst>
                    <a:ext uri="{9D8B030D-6E8A-4147-A177-3AD203B41FA5}">
                      <a16:colId xmlns:a16="http://schemas.microsoft.com/office/drawing/2014/main" val="20002"/>
                    </a:ext>
                  </a:extLst>
                </a:gridCol>
                <a:gridCol w="1455687">
                  <a:extLst>
                    <a:ext uri="{9D8B030D-6E8A-4147-A177-3AD203B41FA5}">
                      <a16:colId xmlns:a16="http://schemas.microsoft.com/office/drawing/2014/main" val="20003"/>
                    </a:ext>
                  </a:extLst>
                </a:gridCol>
                <a:gridCol w="1382664">
                  <a:extLst>
                    <a:ext uri="{9D8B030D-6E8A-4147-A177-3AD203B41FA5}">
                      <a16:colId xmlns:a16="http://schemas.microsoft.com/office/drawing/2014/main" val="20004"/>
                    </a:ext>
                  </a:extLst>
                </a:gridCol>
                <a:gridCol w="1425525">
                  <a:extLst>
                    <a:ext uri="{9D8B030D-6E8A-4147-A177-3AD203B41FA5}">
                      <a16:colId xmlns:a16="http://schemas.microsoft.com/office/drawing/2014/main" val="20005"/>
                    </a:ext>
                  </a:extLst>
                </a:gridCol>
                <a:gridCol w="1403301">
                  <a:extLst>
                    <a:ext uri="{9D8B030D-6E8A-4147-A177-3AD203B41FA5}">
                      <a16:colId xmlns:a16="http://schemas.microsoft.com/office/drawing/2014/main" val="20006"/>
                    </a:ext>
                  </a:extLst>
                </a:gridCol>
              </a:tblGrid>
              <a:tr h="41594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Označení výrobku</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TFA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SAFA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MUFA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PUFA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Simply Nut jogurt</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3,97</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81,00</a:t>
                      </a:r>
                      <a:endParaRPr kumimoji="0" lang="cs-CZ" altLang="cs-CZ" sz="2000" b="0"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11,94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76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Simply Nut kakao</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31,79</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39,89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25,49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2,83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Twiggy – švestka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35,98</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39,92</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22,51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CORNY Big Dark</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0,08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62,47</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33,36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BreakfastBar ostružina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87,46</a:t>
                      </a:r>
                      <a:endParaRPr kumimoji="0" lang="cs-CZ" altLang="cs-CZ" sz="2000" b="0"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8,75</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Albert oříšek+kar.</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36,05</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38,60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23,70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1,65</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435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Albert jogurt+malina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37,17</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39,49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22,04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Corny Chocolate</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64,00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32,26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3,31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Corny jogurt+jahoda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81,60</a:t>
                      </a:r>
                      <a:endParaRPr kumimoji="0" lang="cs-CZ" altLang="cs-CZ" sz="2000" b="0"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14,89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Fly borůvka+jogurt</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0,13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97,47</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1,72</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0,68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Fly banán+kakao</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1,07</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89,88</a:t>
                      </a:r>
                      <a:endParaRPr kumimoji="0" lang="cs-CZ" altLang="cs-CZ" sz="2000" b="0"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7,01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Maxi Nuta konopné</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0,53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77,81</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16,08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5,58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Nestlé Fitness</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0,04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63,50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33,00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3,46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Crip Crop jogurt</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0,12</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97,10</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0,70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962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15</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Crip Crop čokoláda</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0,40</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84,62</a:t>
                      </a:r>
                      <a:endParaRPr kumimoji="0" lang="cs-CZ" altLang="cs-CZ" sz="2000" b="0"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13,09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1,89</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50643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Dobrá vláknina jogurt</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0,18</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95,80</a:t>
                      </a:r>
                      <a:endParaRPr kumimoji="0" lang="cs-CZ" altLang="cs-CZ" sz="2000" b="1" i="0" u="none" strike="noStrike" cap="none" normalizeH="0" baseline="0" smtClean="0">
                        <a:ln>
                          <a:noFill/>
                        </a:ln>
                        <a:solidFill>
                          <a:srgbClr val="FF3300"/>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2,85</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1,17</a:t>
                      </a:r>
                      <a:endParaRPr kumimoji="0" lang="cs-CZ" altLang="cs-CZ" sz="2000" b="0" i="0" u="none" strike="noStrike" cap="none" normalizeH="0" baseline="0" smtClean="0">
                        <a:ln>
                          <a:noFill/>
                        </a:ln>
                        <a:solidFill>
                          <a:schemeClr val="tx1"/>
                        </a:solidFill>
                        <a:effectLst/>
                        <a:latin typeface="Arial" panose="020B0604020202020204" pitchFamily="34" charset="0"/>
                      </a:endParaRPr>
                    </a:p>
                  </a:txBody>
                  <a:tcPr marL="91437" marR="91437" marT="45722" marB="4572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02" name="Group 2"/>
          <p:cNvGraphicFramePr>
            <a:graphicFrameLocks noGrp="1"/>
          </p:cNvGraphicFramePr>
          <p:nvPr/>
        </p:nvGraphicFramePr>
        <p:xfrm>
          <a:off x="0" y="-52388"/>
          <a:ext cx="9169400" cy="6829428"/>
        </p:xfrm>
        <a:graphic>
          <a:graphicData uri="http://schemas.openxmlformats.org/drawingml/2006/table">
            <a:tbl>
              <a:tblPr/>
              <a:tblGrid>
                <a:gridCol w="827059">
                  <a:extLst>
                    <a:ext uri="{9D8B030D-6E8A-4147-A177-3AD203B41FA5}">
                      <a16:colId xmlns:a16="http://schemas.microsoft.com/office/drawing/2014/main" val="20000"/>
                    </a:ext>
                  </a:extLst>
                </a:gridCol>
                <a:gridCol w="4257527">
                  <a:extLst>
                    <a:ext uri="{9D8B030D-6E8A-4147-A177-3AD203B41FA5}">
                      <a16:colId xmlns:a16="http://schemas.microsoft.com/office/drawing/2014/main" val="20001"/>
                    </a:ext>
                  </a:extLst>
                </a:gridCol>
                <a:gridCol w="208274">
                  <a:extLst>
                    <a:ext uri="{9D8B030D-6E8A-4147-A177-3AD203B41FA5}">
                      <a16:colId xmlns:a16="http://schemas.microsoft.com/office/drawing/2014/main" val="20002"/>
                    </a:ext>
                  </a:extLst>
                </a:gridCol>
                <a:gridCol w="949292">
                  <a:extLst>
                    <a:ext uri="{9D8B030D-6E8A-4147-A177-3AD203B41FA5}">
                      <a16:colId xmlns:a16="http://schemas.microsoft.com/office/drawing/2014/main" val="20003"/>
                    </a:ext>
                  </a:extLst>
                </a:gridCol>
                <a:gridCol w="974691">
                  <a:extLst>
                    <a:ext uri="{9D8B030D-6E8A-4147-A177-3AD203B41FA5}">
                      <a16:colId xmlns:a16="http://schemas.microsoft.com/office/drawing/2014/main" val="20004"/>
                    </a:ext>
                  </a:extLst>
                </a:gridCol>
                <a:gridCol w="976279">
                  <a:extLst>
                    <a:ext uri="{9D8B030D-6E8A-4147-A177-3AD203B41FA5}">
                      <a16:colId xmlns:a16="http://schemas.microsoft.com/office/drawing/2014/main" val="20005"/>
                    </a:ext>
                  </a:extLst>
                </a:gridCol>
                <a:gridCol w="976278">
                  <a:extLst>
                    <a:ext uri="{9D8B030D-6E8A-4147-A177-3AD203B41FA5}">
                      <a16:colId xmlns:a16="http://schemas.microsoft.com/office/drawing/2014/main" val="20006"/>
                    </a:ext>
                  </a:extLst>
                </a:gridCol>
              </a:tblGrid>
              <a:tr h="4206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cs-CZ" altLang="cs-CZ" sz="2400" b="1"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anose="020B0604020202020204" pitchFamily="34" charset="0"/>
                        </a:rPr>
                        <a:t>Výrobek</a:t>
                      </a:r>
                    </a:p>
                  </a:txBody>
                  <a:tcPr marL="91437" marR="91437" marT="45721" marB="45721" horzOverflow="overflow">
                    <a:lnL w="12700" cap="flat" cmpd="sng" algn="ctr">
                      <a:solidFill>
                        <a:srgbClr val="000000"/>
                      </a:solidFill>
                      <a:prstDash val="solid"/>
                      <a:round/>
                      <a:headEnd type="none" w="med" len="med"/>
                      <a:tailEnd type="none" w="med" len="med"/>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anose="020B0604020202020204" pitchFamily="34" charset="0"/>
                        </a:rPr>
                        <a:t>TFA</a:t>
                      </a: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anose="020B0604020202020204" pitchFamily="34" charset="0"/>
                        </a:rPr>
                        <a:t>SAFA</a:t>
                      </a: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anose="020B0604020202020204" pitchFamily="34" charset="0"/>
                        </a:rPr>
                        <a:t>MUFA</a:t>
                      </a: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000" b="1" i="0" u="none" strike="noStrike" cap="none" normalizeH="0" baseline="0" smtClean="0">
                          <a:ln>
                            <a:noFill/>
                          </a:ln>
                          <a:solidFill>
                            <a:schemeClr val="tx1"/>
                          </a:solidFill>
                          <a:effectLst/>
                          <a:latin typeface="Arial" panose="020B0604020202020204" pitchFamily="34" charset="0"/>
                        </a:rPr>
                        <a:t>PUFA</a:t>
                      </a: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Dobrá vláknina kakao</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1,23</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88,34</a:t>
                      </a:r>
                      <a:endParaRPr kumimoji="0" lang="cs-CZ" altLang="cs-CZ" sz="2400" b="0"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7,93</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7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Müsli v jogurte višeň</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2,71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92,17</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3,85</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08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FirstNice kakao</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40,80</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40,52</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17,21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FirstNice jogurt</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38,32</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38,17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22,04</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Maxi Nuta pistácie</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0,10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91,91</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6,07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1,92</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7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Probiotic Line </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0,30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90,96</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6,86</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1,88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23</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Fit fruitík čokoláda</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34,91</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37,41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24,74</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2,94</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24</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Fit fruitík jogurt</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37,81</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36,62</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22,68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2,89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Jelly Juicy Cereal</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1,38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90,35</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5,48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2,79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7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26</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Fit müsli jogurt</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37,58</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38,49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22,46</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1,47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Fit müsli poleva</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37,49</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35,90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25,34</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206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Juicy Bar</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2,36</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91,64</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4,33</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Cereo jogurt</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37,59</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39,99</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21,27</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1,15</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4270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Cereo  kakao</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1" i="0" u="none" strike="noStrike" cap="none" normalizeH="0" baseline="0" smtClean="0">
                          <a:ln>
                            <a:noFill/>
                          </a:ln>
                          <a:solidFill>
                            <a:srgbClr val="FF3300"/>
                          </a:solidFill>
                          <a:effectLst/>
                          <a:latin typeface="Times New Roman" panose="02020603050405020304" pitchFamily="18" charset="0"/>
                          <a:cs typeface="Times New Roman" panose="02020603050405020304" pitchFamily="18" charset="0"/>
                        </a:rPr>
                        <a:t>32,50</a:t>
                      </a:r>
                      <a:endParaRPr kumimoji="0" lang="cs-CZ" altLang="cs-CZ" sz="2400" b="1" i="0" u="none" strike="noStrike" cap="none" normalizeH="0" baseline="0" smtClean="0">
                        <a:ln>
                          <a:noFill/>
                        </a:ln>
                        <a:solidFill>
                          <a:srgbClr val="FF3300"/>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47,15</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19,32</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1,03</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42545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SIRIUS Müsli</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0,36</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63,55</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32,41</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cs-CZ" altLang="cs-CZ"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3,68</a:t>
                      </a:r>
                      <a:endParaRPr kumimoji="0" lang="cs-CZ" altLang="cs-CZ" sz="2400" b="0" i="0" u="none" strike="noStrike" cap="none" normalizeH="0" baseline="0" smtClean="0">
                        <a:ln>
                          <a:noFill/>
                        </a:ln>
                        <a:solidFill>
                          <a:schemeClr val="tx1"/>
                        </a:solidFill>
                        <a:effectLst/>
                        <a:latin typeface="Arial" panose="020B0604020202020204" pitchFamily="34" charset="0"/>
                      </a:endParaRPr>
                    </a:p>
                  </a:txBody>
                  <a:tcPr marL="91437" marR="91437"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cs-CZ" altLang="cs-CZ" smtClean="0"/>
              <a:t>Složení mastných kyselin tuku </a:t>
            </a:r>
            <a:br>
              <a:rPr lang="cs-CZ" altLang="cs-CZ" smtClean="0"/>
            </a:br>
            <a:r>
              <a:rPr lang="cs-CZ" altLang="cs-CZ" smtClean="0"/>
              <a:t>4 cukrářských polev</a:t>
            </a:r>
          </a:p>
        </p:txBody>
      </p:sp>
      <p:pic>
        <p:nvPicPr>
          <p:cNvPr id="143363" name="Picture 3" descr="MP90040017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9750" y="2276475"/>
            <a:ext cx="2870200" cy="3733800"/>
          </a:xfrm>
        </p:spPr>
      </p:pic>
      <p:pic>
        <p:nvPicPr>
          <p:cNvPr id="143364" name="Picture 4" descr="MP900427691[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041900" y="1916113"/>
            <a:ext cx="3249613" cy="2160587"/>
          </a:xfrm>
        </p:spPr>
      </p:pic>
      <p:pic>
        <p:nvPicPr>
          <p:cNvPr id="143365" name="Picture 5" descr="MP900434151[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067175" y="4508500"/>
            <a:ext cx="3529013" cy="1612900"/>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4" name="Group 2"/>
          <p:cNvGraphicFramePr>
            <a:graphicFrameLocks noGrp="1"/>
          </p:cNvGraphicFramePr>
          <p:nvPr/>
        </p:nvGraphicFramePr>
        <p:xfrm>
          <a:off x="395288" y="692150"/>
          <a:ext cx="8569325" cy="5545139"/>
        </p:xfrm>
        <a:graphic>
          <a:graphicData uri="http://schemas.openxmlformats.org/drawingml/2006/table">
            <a:tbl>
              <a:tblPr/>
              <a:tblGrid>
                <a:gridCol w="504825">
                  <a:extLst>
                    <a:ext uri="{9D8B030D-6E8A-4147-A177-3AD203B41FA5}">
                      <a16:colId xmlns:a16="http://schemas.microsoft.com/office/drawing/2014/main" val="20000"/>
                    </a:ext>
                  </a:extLst>
                </a:gridCol>
                <a:gridCol w="2503487">
                  <a:extLst>
                    <a:ext uri="{9D8B030D-6E8A-4147-A177-3AD203B41FA5}">
                      <a16:colId xmlns:a16="http://schemas.microsoft.com/office/drawing/2014/main" val="20001"/>
                    </a:ext>
                  </a:extLst>
                </a:gridCol>
                <a:gridCol w="1436688">
                  <a:extLst>
                    <a:ext uri="{9D8B030D-6E8A-4147-A177-3AD203B41FA5}">
                      <a16:colId xmlns:a16="http://schemas.microsoft.com/office/drawing/2014/main" val="20002"/>
                    </a:ext>
                  </a:extLst>
                </a:gridCol>
                <a:gridCol w="1436687">
                  <a:extLst>
                    <a:ext uri="{9D8B030D-6E8A-4147-A177-3AD203B41FA5}">
                      <a16:colId xmlns:a16="http://schemas.microsoft.com/office/drawing/2014/main" val="20003"/>
                    </a:ext>
                  </a:extLst>
                </a:gridCol>
                <a:gridCol w="1276350">
                  <a:extLst>
                    <a:ext uri="{9D8B030D-6E8A-4147-A177-3AD203B41FA5}">
                      <a16:colId xmlns:a16="http://schemas.microsoft.com/office/drawing/2014/main" val="20004"/>
                    </a:ext>
                  </a:extLst>
                </a:gridCol>
                <a:gridCol w="1411288">
                  <a:extLst>
                    <a:ext uri="{9D8B030D-6E8A-4147-A177-3AD203B41FA5}">
                      <a16:colId xmlns:a16="http://schemas.microsoft.com/office/drawing/2014/main" val="20005"/>
                    </a:ext>
                  </a:extLst>
                </a:gridCol>
              </a:tblGrid>
              <a:tr h="987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Označení vzorku</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TFA</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SAFA</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MUFA</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PUFA</a:t>
                      </a: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6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Poleva světlá</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0,02</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91,06</a:t>
                      </a:r>
                      <a:endParaRPr kumimoji="0" lang="cs-CZ" altLang="cs-CZ" sz="2800" b="1" i="0" u="none" strike="noStrike" cap="none" normalizeH="0" baseline="0" smtClean="0">
                        <a:ln>
                          <a:noFill/>
                        </a:ln>
                        <a:solidFill>
                          <a:srgbClr val="FF33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7,68</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1,24</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6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Cukr. poleva Bílá</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2,49</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94,38</a:t>
                      </a:r>
                      <a:endParaRPr kumimoji="0" lang="cs-CZ" altLang="cs-CZ" sz="2800" b="1" i="0" u="none" strike="noStrike" cap="none" normalizeH="0" baseline="0" smtClean="0">
                        <a:ln>
                          <a:noFill/>
                        </a:ln>
                        <a:solidFill>
                          <a:srgbClr val="FF33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2,73</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0,4</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16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Poleva Tmavá</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0,11</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90,91</a:t>
                      </a:r>
                      <a:endParaRPr kumimoji="0" lang="cs-CZ" altLang="cs-CZ" sz="2800" b="1" i="0" u="none" strike="noStrike" cap="none" normalizeH="0" baseline="0" smtClean="0">
                        <a:ln>
                          <a:noFill/>
                        </a:ln>
                        <a:solidFill>
                          <a:srgbClr val="FF33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7,57</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1,41</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096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Cukr. poleva Tmavá </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44,79</a:t>
                      </a:r>
                      <a:endParaRPr kumimoji="0" lang="cs-CZ" altLang="cs-CZ" sz="2800" b="1" i="0" u="none" strike="noStrike" cap="none" normalizeH="0" baseline="0" smtClean="0">
                        <a:ln>
                          <a:noFill/>
                        </a:ln>
                        <a:solidFill>
                          <a:srgbClr val="FF3300"/>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37,7</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15,99</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a:t>
                      </a:r>
                      <a:endParaRPr kumimoji="0" lang="cs-CZ" altLang="cs-CZ" sz="28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45454" name="Rectangle 46"/>
          <p:cNvSpPr>
            <a:spLocks noChangeArrowheads="1"/>
          </p:cNvSpPr>
          <p:nvPr/>
        </p:nvSpPr>
        <p:spPr bwMode="auto">
          <a:xfrm>
            <a:off x="179388" y="333375"/>
            <a:ext cx="8785225" cy="71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145455" name="Rectangle 47"/>
          <p:cNvSpPr>
            <a:spLocks noChangeArrowheads="1"/>
          </p:cNvSpPr>
          <p:nvPr/>
        </p:nvSpPr>
        <p:spPr bwMode="auto">
          <a:xfrm>
            <a:off x="1849438" y="4129088"/>
            <a:ext cx="2127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800" b="0">
                <a:cs typeface="Times New Roman" panose="02020603050405020304" pitchFamily="18" charset="0"/>
              </a:rPr>
              <a:t> </a:t>
            </a:r>
            <a:endParaRPr lang="cs-CZ" altLang="cs-CZ" sz="1800" b="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z="3200" dirty="0" smtClean="0"/>
              <a:t>Ateroskleróza – egyptské mumie 15.s. </a:t>
            </a:r>
            <a:r>
              <a:rPr lang="cs-CZ" altLang="cs-CZ" sz="3200" dirty="0" err="1" smtClean="0"/>
              <a:t>p.n</a:t>
            </a:r>
            <a:r>
              <a:rPr lang="cs-CZ" altLang="cs-CZ" sz="4000" dirty="0" err="1" smtClean="0"/>
              <a:t>.l</a:t>
            </a:r>
            <a:r>
              <a:rPr lang="cs-CZ" altLang="cs-CZ" sz="4000" dirty="0" smtClean="0"/>
              <a:t>.</a:t>
            </a:r>
            <a:br>
              <a:rPr lang="cs-CZ" altLang="cs-CZ" sz="4000" dirty="0" smtClean="0"/>
            </a:br>
            <a:r>
              <a:rPr lang="cs-CZ" altLang="cs-CZ" sz="3200" dirty="0" err="1" smtClean="0"/>
              <a:t>ater.změny</a:t>
            </a:r>
            <a:r>
              <a:rPr lang="cs-CZ" altLang="cs-CZ" sz="3200" dirty="0" smtClean="0"/>
              <a:t> „ ledový muž“  postižení karotid</a:t>
            </a:r>
          </a:p>
        </p:txBody>
      </p:sp>
      <p:sp>
        <p:nvSpPr>
          <p:cNvPr id="17411" name="Rectangle 3"/>
          <p:cNvSpPr>
            <a:spLocks noGrp="1" noChangeArrowheads="1"/>
          </p:cNvSpPr>
          <p:nvPr>
            <p:ph type="body" idx="1"/>
          </p:nvPr>
        </p:nvSpPr>
        <p:spPr/>
        <p:txBody>
          <a:bodyPr/>
          <a:lstStyle/>
          <a:p>
            <a:pPr eaLnBrk="1" hangingPunct="1">
              <a:lnSpc>
                <a:spcPct val="80000"/>
              </a:lnSpc>
              <a:buFontTx/>
              <a:buNone/>
            </a:pPr>
            <a:r>
              <a:rPr lang="cs-CZ" altLang="cs-CZ" sz="2400" dirty="0" smtClean="0"/>
              <a:t>Etiologie (příčina vzniku) IM, CMP a ICHDS je podobná, hlavní příčinou je ateroskleróza. </a:t>
            </a:r>
          </a:p>
          <a:p>
            <a:pPr eaLnBrk="1" hangingPunct="1">
              <a:lnSpc>
                <a:spcPct val="80000"/>
              </a:lnSpc>
            </a:pPr>
            <a:r>
              <a:rPr lang="cs-CZ" altLang="cs-CZ" sz="2400" dirty="0" smtClean="0"/>
              <a:t>Je to degenerativní a zánětlivé onemocnění cév, při kterém dochází k postupnému tuhnutí a ztluštění cévní stěny a na její vnitřní porušené straně se ukládají tukové látky ( především cholesterol). Přitom se zužuje průsvit cévy nebo dojde až k jejímu uzávěru. </a:t>
            </a:r>
          </a:p>
          <a:p>
            <a:pPr eaLnBrk="1" hangingPunct="1">
              <a:lnSpc>
                <a:spcPct val="80000"/>
              </a:lnSpc>
            </a:pPr>
            <a:r>
              <a:rPr lang="cs-CZ" altLang="cs-CZ" sz="2400" dirty="0" smtClean="0"/>
              <a:t>Rozvoj aterosklerózy trvá desítky let ( její počáteční stadia lze prokázat již u dětí), léčbou ho lze zpomalit, ale dosáhnout ústupu pokročilé aterosklerózy je velmi obtížné, proto je důležitější než léčba prevence. </a:t>
            </a:r>
          </a:p>
          <a:p>
            <a:pPr eaLnBrk="1" hangingPunct="1">
              <a:lnSpc>
                <a:spcPct val="80000"/>
              </a:lnSpc>
            </a:pPr>
            <a:r>
              <a:rPr lang="cs-CZ" altLang="cs-CZ" sz="2400" dirty="0" smtClean="0"/>
              <a:t>Základem prevence a léčby aterosklerózy není užívání léků, ale dodržování zdravého životního stylu a ovlivňování tzv. rizikových faktorů</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8229600" cy="777875"/>
          </a:xfrm>
        </p:spPr>
        <p:txBody>
          <a:bodyPr/>
          <a:lstStyle/>
          <a:p>
            <a:pPr eaLnBrk="1" hangingPunct="1"/>
            <a:r>
              <a:rPr lang="cs-CZ" altLang="cs-CZ" smtClean="0"/>
              <a:t>Způsoby stravování</a:t>
            </a:r>
          </a:p>
        </p:txBody>
      </p:sp>
      <p:sp>
        <p:nvSpPr>
          <p:cNvPr id="147459" name="Rectangle 3"/>
          <p:cNvSpPr>
            <a:spLocks noGrp="1" noChangeArrowheads="1"/>
          </p:cNvSpPr>
          <p:nvPr>
            <p:ph type="body" idx="1"/>
          </p:nvPr>
        </p:nvSpPr>
        <p:spPr>
          <a:xfrm>
            <a:off x="457200" y="1268413"/>
            <a:ext cx="8229600" cy="5113337"/>
          </a:xfrm>
        </p:spPr>
        <p:txBody>
          <a:bodyPr/>
          <a:lstStyle/>
          <a:p>
            <a:pPr eaLnBrk="1" hangingPunct="1">
              <a:lnSpc>
                <a:spcPct val="80000"/>
              </a:lnSpc>
            </a:pPr>
            <a:r>
              <a:rPr lang="cs-CZ" altLang="cs-CZ" sz="2000" dirty="0" smtClean="0"/>
              <a:t>jezte pestře a rozmanitě</a:t>
            </a:r>
          </a:p>
          <a:p>
            <a:pPr eaLnBrk="1" hangingPunct="1">
              <a:lnSpc>
                <a:spcPct val="80000"/>
              </a:lnSpc>
            </a:pPr>
            <a:r>
              <a:rPr lang="cs-CZ" altLang="cs-CZ" sz="2000" dirty="0" smtClean="0"/>
              <a:t>pravidelný příjem potravy 3–5denně v malých porcích</a:t>
            </a:r>
          </a:p>
          <a:p>
            <a:pPr eaLnBrk="1" hangingPunct="1">
              <a:lnSpc>
                <a:spcPct val="80000"/>
              </a:lnSpc>
            </a:pPr>
            <a:r>
              <a:rPr lang="cs-CZ" altLang="cs-CZ" sz="2000" dirty="0" smtClean="0"/>
              <a:t>kulinární technologie</a:t>
            </a:r>
          </a:p>
          <a:p>
            <a:pPr eaLnBrk="1" hangingPunct="1">
              <a:lnSpc>
                <a:spcPct val="80000"/>
              </a:lnSpc>
            </a:pPr>
            <a:r>
              <a:rPr lang="cs-CZ" altLang="cs-CZ" sz="2000" dirty="0" smtClean="0"/>
              <a:t>vaření, dušení – snižování ztrát</a:t>
            </a:r>
          </a:p>
          <a:p>
            <a:pPr eaLnBrk="1" hangingPunct="1">
              <a:lnSpc>
                <a:spcPct val="80000"/>
              </a:lnSpc>
            </a:pPr>
            <a:r>
              <a:rPr lang="cs-CZ" altLang="cs-CZ" sz="2000" dirty="0" smtClean="0"/>
              <a:t>zamezit  zvýšenému příjmu toxických produktů – smažení, pečení, </a:t>
            </a:r>
            <a:r>
              <a:rPr lang="cs-CZ" altLang="cs-CZ" sz="2000" dirty="0" err="1" smtClean="0"/>
              <a:t>grilování-snadná</a:t>
            </a:r>
            <a:r>
              <a:rPr lang="cs-CZ" altLang="cs-CZ" sz="2000" dirty="0" smtClean="0"/>
              <a:t> oxidovatelnost  olejů s PUFA – produkty </a:t>
            </a:r>
            <a:r>
              <a:rPr lang="cs-CZ" altLang="cs-CZ" sz="2000" dirty="0" err="1" smtClean="0"/>
              <a:t>peroxidace</a:t>
            </a:r>
            <a:r>
              <a:rPr lang="cs-CZ" altLang="cs-CZ" sz="2000" dirty="0" smtClean="0"/>
              <a:t> – </a:t>
            </a:r>
            <a:r>
              <a:rPr lang="cs-CZ" altLang="cs-CZ" sz="2000" smtClean="0"/>
              <a:t>oxidace LDL-C-iniciace </a:t>
            </a:r>
            <a:r>
              <a:rPr lang="cs-CZ" altLang="cs-CZ" sz="2000" dirty="0" smtClean="0"/>
              <a:t>nebo urychlení </a:t>
            </a:r>
            <a:r>
              <a:rPr lang="cs-CZ" altLang="cs-CZ" sz="2000" dirty="0" err="1" smtClean="0"/>
              <a:t>aterogeneze</a:t>
            </a:r>
            <a:endParaRPr lang="cs-CZ" altLang="cs-CZ" sz="2000" dirty="0" smtClean="0"/>
          </a:p>
          <a:p>
            <a:pPr eaLnBrk="1" hangingPunct="1">
              <a:lnSpc>
                <a:spcPct val="80000"/>
              </a:lnSpc>
            </a:pPr>
            <a:r>
              <a:rPr lang="cs-CZ" altLang="cs-CZ" sz="2000" dirty="0" smtClean="0"/>
              <a:t>přetlakové hrnce, teflonové a titanové nádobí, mikrovlnné         trouby – snížení spotřeby tuku</a:t>
            </a:r>
          </a:p>
          <a:p>
            <a:pPr eaLnBrk="1" hangingPunct="1">
              <a:lnSpc>
                <a:spcPct val="80000"/>
              </a:lnSpc>
            </a:pPr>
            <a:r>
              <a:rPr lang="cs-CZ" altLang="cs-CZ" sz="2000" dirty="0" smtClean="0"/>
              <a:t>2 -3 bezmasé – vegetariánské dny</a:t>
            </a:r>
          </a:p>
          <a:p>
            <a:pPr eaLnBrk="1" hangingPunct="1">
              <a:lnSpc>
                <a:spcPct val="80000"/>
              </a:lnSpc>
            </a:pPr>
            <a:r>
              <a:rPr lang="cs-CZ" altLang="cs-CZ" sz="2000" dirty="0" smtClean="0"/>
              <a:t>naši předkové – lovci a sběrači – vysoký obsah netučného proteinu, tuky polynenasycené převaha n-3 MK  a </a:t>
            </a:r>
            <a:r>
              <a:rPr lang="cs-CZ" altLang="cs-CZ" sz="2000" dirty="0" err="1" smtClean="0"/>
              <a:t>mononenasycené</a:t>
            </a:r>
            <a:r>
              <a:rPr lang="cs-CZ" altLang="cs-CZ" sz="2000" dirty="0" smtClean="0"/>
              <a:t>, hojně vlákniny, minerálních látek a prospěšných </a:t>
            </a:r>
            <a:r>
              <a:rPr lang="cs-CZ" altLang="cs-CZ" sz="2000" dirty="0" err="1" smtClean="0"/>
              <a:t>fytochemikálii</a:t>
            </a:r>
            <a:endParaRPr lang="cs-CZ" altLang="cs-CZ" sz="2000" dirty="0" smtClean="0"/>
          </a:p>
          <a:p>
            <a:pPr eaLnBrk="1" hangingPunct="1">
              <a:lnSpc>
                <a:spcPct val="80000"/>
              </a:lnSpc>
            </a:pPr>
            <a:r>
              <a:rPr lang="cs-CZ" altLang="cs-CZ" sz="2000" dirty="0" smtClean="0"/>
              <a:t>evolučně naprogramované cykly nadbytek potravy – hladovění a fyzická aktivita s odpočinkem (šetřící geny)</a:t>
            </a:r>
          </a:p>
          <a:p>
            <a:pPr eaLnBrk="1" hangingPunct="1">
              <a:lnSpc>
                <a:spcPct val="80000"/>
              </a:lnSpc>
            </a:pPr>
            <a:r>
              <a:rPr lang="cs-CZ" altLang="cs-CZ" sz="2000" dirty="0" smtClean="0"/>
              <a:t>zanechání kouření a výživa – komplexní přístup k rizikům a prevenci – zaměření na genetickou modulaci</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title"/>
          </p:nvPr>
        </p:nvSpPr>
        <p:spPr/>
        <p:txBody>
          <a:bodyPr/>
          <a:lstStyle/>
          <a:p>
            <a:pPr eaLnBrk="1" hangingPunct="1"/>
            <a:r>
              <a:rPr lang="cs-CZ" altLang="cs-CZ" smtClean="0"/>
              <a:t>Středozemní pyramida</a:t>
            </a:r>
          </a:p>
        </p:txBody>
      </p:sp>
      <p:pic>
        <p:nvPicPr>
          <p:cNvPr id="14950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2195513"/>
            <a:ext cx="4876800" cy="3333750"/>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dirty="0" smtClean="0"/>
              <a:t>Středozemní způsob  tradiční</a:t>
            </a:r>
            <a:br>
              <a:rPr lang="cs-CZ" sz="4000" dirty="0" smtClean="0"/>
            </a:br>
            <a:r>
              <a:rPr lang="cs-CZ" sz="4000" dirty="0" smtClean="0"/>
              <a:t>stravy do 60 let </a:t>
            </a:r>
            <a:r>
              <a:rPr lang="cs-CZ" dirty="0" smtClean="0"/>
              <a:t>20.století</a:t>
            </a:r>
            <a:endParaRPr lang="cs-CZ" dirty="0"/>
          </a:p>
        </p:txBody>
      </p:sp>
      <p:sp>
        <p:nvSpPr>
          <p:cNvPr id="3" name="Zástupný symbol pro obsah 2"/>
          <p:cNvSpPr>
            <a:spLocks noGrp="1"/>
          </p:cNvSpPr>
          <p:nvPr>
            <p:ph idx="1"/>
          </p:nvPr>
        </p:nvSpPr>
        <p:spPr/>
        <p:txBody>
          <a:bodyPr/>
          <a:lstStyle/>
          <a:p>
            <a:r>
              <a:rPr lang="cs-CZ" dirty="0" smtClean="0"/>
              <a:t>V 50 letech – stravovací způsob – Kréta, jižní Itálie – studie 7 zemí – 90 % nižší úmrtnost na ICH S než v USA a nejdelší očekávána délka života na světe</a:t>
            </a:r>
          </a:p>
          <a:p>
            <a:r>
              <a:rPr lang="cs-CZ" dirty="0" smtClean="0"/>
              <a:t>dnes  westernizace stravy</a:t>
            </a:r>
          </a:p>
          <a:p>
            <a:r>
              <a:rPr lang="cs-CZ" dirty="0" smtClean="0"/>
              <a:t>Protektivní (</a:t>
            </a:r>
            <a:r>
              <a:rPr lang="cs-CZ" dirty="0" err="1" smtClean="0"/>
              <a:t>kardioprotektivní</a:t>
            </a:r>
            <a:r>
              <a:rPr lang="cs-CZ" dirty="0" smtClean="0"/>
              <a:t>) složky stravy</a:t>
            </a:r>
            <a:endParaRPr lang="cs-CZ" dirty="0"/>
          </a:p>
        </p:txBody>
      </p:sp>
    </p:spTree>
    <p:extLst>
      <p:ext uri="{BB962C8B-B14F-4D97-AF65-F5344CB8AC3E}">
        <p14:creationId xmlns:p14="http://schemas.microsoft.com/office/powerpoint/2010/main" val="5793595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endParaRPr lang="cs-CZ" altLang="cs-CZ" smtClean="0"/>
          </a:p>
        </p:txBody>
      </p:sp>
      <p:sp>
        <p:nvSpPr>
          <p:cNvPr id="151555" name="Rectangle 3"/>
          <p:cNvSpPr>
            <a:spLocks noGrp="1" noChangeArrowheads="1"/>
          </p:cNvSpPr>
          <p:nvPr>
            <p:ph type="body" idx="1"/>
          </p:nvPr>
        </p:nvSpPr>
        <p:spPr/>
        <p:txBody>
          <a:bodyPr/>
          <a:lstStyle/>
          <a:p>
            <a:pPr eaLnBrk="1" hangingPunct="1">
              <a:lnSpc>
                <a:spcPct val="90000"/>
              </a:lnSpc>
            </a:pPr>
            <a:r>
              <a:rPr lang="cs-CZ" altLang="cs-CZ" dirty="0" smtClean="0"/>
              <a:t>Lyon Diet </a:t>
            </a:r>
            <a:r>
              <a:rPr lang="cs-CZ" altLang="cs-CZ" dirty="0" err="1" smtClean="0"/>
              <a:t>Heart</a:t>
            </a:r>
            <a:r>
              <a:rPr lang="cs-CZ" altLang="cs-CZ" dirty="0" smtClean="0"/>
              <a:t> Study</a:t>
            </a:r>
          </a:p>
          <a:p>
            <a:pPr eaLnBrk="1" hangingPunct="1">
              <a:lnSpc>
                <a:spcPct val="90000"/>
              </a:lnSpc>
            </a:pPr>
            <a:r>
              <a:rPr lang="cs-CZ" altLang="cs-CZ" dirty="0" smtClean="0"/>
              <a:t> DASH – </a:t>
            </a:r>
            <a:r>
              <a:rPr lang="cs-CZ" altLang="cs-CZ" dirty="0" err="1" smtClean="0"/>
              <a:t>Dietary</a:t>
            </a:r>
            <a:r>
              <a:rPr lang="cs-CZ" altLang="cs-CZ" dirty="0" smtClean="0"/>
              <a:t> </a:t>
            </a:r>
            <a:r>
              <a:rPr lang="cs-CZ" altLang="cs-CZ" dirty="0" err="1" smtClean="0"/>
              <a:t>Approaches</a:t>
            </a:r>
            <a:r>
              <a:rPr lang="cs-CZ" altLang="cs-CZ" dirty="0" smtClean="0"/>
              <a:t> to Stop </a:t>
            </a:r>
            <a:r>
              <a:rPr lang="cs-CZ" altLang="cs-CZ" dirty="0" err="1" smtClean="0"/>
              <a:t>Hypertension</a:t>
            </a:r>
            <a:r>
              <a:rPr lang="cs-CZ" altLang="cs-CZ" dirty="0" smtClean="0"/>
              <a:t> – bohatá na ovoce, zeleninu, celozrnné výrobky, ryby, drůbeží maso,  ořechy, nízkotučné mléčné výrobky</a:t>
            </a:r>
          </a:p>
          <a:p>
            <a:pPr eaLnBrk="1" hangingPunct="1">
              <a:lnSpc>
                <a:spcPct val="90000"/>
              </a:lnSpc>
            </a:pPr>
            <a:r>
              <a:rPr lang="cs-CZ" altLang="cs-CZ" dirty="0" smtClean="0"/>
              <a:t>omezení nasycených tuků, červeného masa, sladkostí a slazených nápojů</a:t>
            </a:r>
          </a:p>
          <a:p>
            <a:pPr eaLnBrk="1" hangingPunct="1">
              <a:lnSpc>
                <a:spcPct val="90000"/>
              </a:lnSpc>
            </a:pPr>
            <a:r>
              <a:rPr lang="cs-CZ" altLang="cs-CZ" dirty="0" smtClean="0"/>
              <a:t>Snížení celkového tuku a cholesterolu</a:t>
            </a:r>
          </a:p>
          <a:p>
            <a:pPr eaLnBrk="1" hangingPunct="1">
              <a:lnSpc>
                <a:spcPct val="90000"/>
              </a:lnSpc>
            </a:pPr>
            <a:r>
              <a:rPr lang="cs-CZ" altLang="cs-CZ" dirty="0" smtClean="0"/>
              <a:t>více K, Mg, Ca, vlákniny a bílkovin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Vegetariánský způsob  stravování</a:t>
            </a:r>
          </a:p>
          <a:p>
            <a:r>
              <a:rPr lang="cs-CZ" dirty="0" smtClean="0"/>
              <a:t>Japonský způsob stravování</a:t>
            </a:r>
          </a:p>
          <a:p>
            <a:r>
              <a:rPr lang="cs-CZ" dirty="0"/>
              <a:t> </a:t>
            </a:r>
            <a:r>
              <a:rPr lang="cs-CZ" dirty="0" err="1" smtClean="0"/>
              <a:t>Paleodieta</a:t>
            </a:r>
            <a:r>
              <a:rPr lang="cs-CZ" dirty="0" smtClean="0"/>
              <a:t>?</a:t>
            </a:r>
          </a:p>
          <a:p>
            <a:r>
              <a:rPr lang="cs-CZ" dirty="0" smtClean="0"/>
              <a:t>Výzva pro  nutriční politiku i v globálním měřítku a výzkum</a:t>
            </a:r>
            <a:endParaRPr lang="cs-CZ" dirty="0"/>
          </a:p>
        </p:txBody>
      </p:sp>
    </p:spTree>
    <p:extLst>
      <p:ext uri="{BB962C8B-B14F-4D97-AF65-F5344CB8AC3E}">
        <p14:creationId xmlns:p14="http://schemas.microsoft.com/office/powerpoint/2010/main" val="97687075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cs-CZ" altLang="cs-CZ" smtClean="0"/>
              <a:t>Zvýšení fyzické aktivity</a:t>
            </a:r>
          </a:p>
        </p:txBody>
      </p:sp>
      <p:sp>
        <p:nvSpPr>
          <p:cNvPr id="155651" name="Rectangle 3"/>
          <p:cNvSpPr>
            <a:spLocks noGrp="1" noChangeArrowheads="1"/>
          </p:cNvSpPr>
          <p:nvPr>
            <p:ph type="body" idx="1"/>
          </p:nvPr>
        </p:nvSpPr>
        <p:spPr/>
        <p:txBody>
          <a:bodyPr/>
          <a:lstStyle/>
          <a:p>
            <a:pPr eaLnBrk="1" hangingPunct="1"/>
            <a:r>
              <a:rPr lang="cs-CZ" altLang="cs-CZ" sz="2800" dirty="0" smtClean="0"/>
              <a:t>Primární prevence -30 minut/den střední intenzity</a:t>
            </a:r>
          </a:p>
          <a:p>
            <a:pPr eaLnBrk="1" hangingPunct="1"/>
            <a:r>
              <a:rPr lang="cs-CZ" altLang="cs-CZ" sz="2800" dirty="0" smtClean="0"/>
              <a:t>Sekundární prevence -20-30min /den mírné intenzity do zadýchání</a:t>
            </a:r>
          </a:p>
          <a:p>
            <a:pPr eaLnBrk="1" hangingPunct="1"/>
            <a:r>
              <a:rPr lang="cs-CZ" altLang="cs-CZ" sz="2800" dirty="0" smtClean="0"/>
              <a:t>Zdatný </a:t>
            </a:r>
            <a:r>
              <a:rPr lang="cs-CZ" altLang="cs-CZ" sz="2800" dirty="0" smtClean="0"/>
              <a:t>jedinec s nadváhou tzv. </a:t>
            </a:r>
            <a:r>
              <a:rPr lang="cs-CZ" altLang="cs-CZ" sz="2800" dirty="0" smtClean="0">
                <a:solidFill>
                  <a:srgbClr val="92D050"/>
                </a:solidFill>
              </a:rPr>
              <a:t>fit-fat</a:t>
            </a:r>
            <a:r>
              <a:rPr lang="cs-CZ" altLang="cs-CZ" sz="2800" dirty="0" smtClean="0"/>
              <a:t> lépe než jedinec štíhlý, fyzicky nezdatný</a:t>
            </a:r>
          </a:p>
          <a:p>
            <a:pPr eaLnBrk="1" hangingPunct="1">
              <a:buFontTx/>
              <a:buNone/>
            </a:pPr>
            <a:r>
              <a:rPr lang="cs-CZ" altLang="cs-CZ" sz="2800" dirty="0" smtClean="0"/>
              <a:t>   </a:t>
            </a:r>
            <a:r>
              <a:rPr lang="cs-CZ" altLang="cs-CZ" sz="2800" dirty="0" smtClean="0">
                <a:solidFill>
                  <a:srgbClr val="FF0000"/>
                </a:solidFill>
              </a:rPr>
              <a:t>non-fit-non-fat</a:t>
            </a:r>
          </a:p>
          <a:p>
            <a:pPr eaLnBrk="1" hangingPunct="1"/>
            <a:r>
              <a:rPr lang="cs-CZ" altLang="cs-CZ" sz="2800" dirty="0" smtClean="0"/>
              <a:t> ovlivnění HDL – cholesterolu</a:t>
            </a:r>
          </a:p>
          <a:p>
            <a:pPr eaLnBrk="1" hangingPunct="1"/>
            <a:r>
              <a:rPr lang="cs-CZ" altLang="cs-CZ" sz="2800" dirty="0" smtClean="0"/>
              <a:t>Rychlá chůze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1200" b="1" dirty="0" smtClean="0"/>
              <a:t>ČEŠKA R. aj. Cholesterol a ateroskleróza, léčba </a:t>
            </a:r>
            <a:r>
              <a:rPr lang="cs-CZ" sz="1200" b="1" dirty="0" err="1" smtClean="0"/>
              <a:t>dyslipidemií</a:t>
            </a:r>
            <a:endParaRPr lang="cs-CZ" sz="1200" b="1" dirty="0" smtClean="0"/>
          </a:p>
          <a:p>
            <a:r>
              <a:rPr lang="cs-CZ" sz="1200" b="1" dirty="0" smtClean="0"/>
              <a:t>ŠIMON J. aj. Epidemiologie a prevence ICHS</a:t>
            </a:r>
          </a:p>
          <a:p>
            <a:r>
              <a:rPr lang="cs-CZ" sz="1200" b="1" dirty="0" err="1"/>
              <a:t>Shilpa</a:t>
            </a:r>
            <a:r>
              <a:rPr lang="cs-CZ" sz="1200" b="1" dirty="0"/>
              <a:t> N. </a:t>
            </a:r>
            <a:r>
              <a:rPr lang="cs-CZ" sz="1200" b="1" dirty="0" err="1"/>
              <a:t>Bhupathiraju</a:t>
            </a:r>
            <a:r>
              <a:rPr lang="cs-CZ" sz="1200" b="1" dirty="0"/>
              <a:t>, Katherine L. </a:t>
            </a:r>
            <a:r>
              <a:rPr lang="cs-CZ" sz="1200" b="1" dirty="0" err="1" smtClean="0"/>
              <a:t>Tucker</a:t>
            </a:r>
            <a:r>
              <a:rPr lang="cs-CZ" sz="1200" b="1" dirty="0" smtClean="0"/>
              <a:t> </a:t>
            </a:r>
            <a:r>
              <a:rPr lang="en-US" sz="1200" b="1" dirty="0"/>
              <a:t>Coronary heart disease prevention: </a:t>
            </a:r>
            <a:r>
              <a:rPr lang="cs-CZ" sz="1200" b="1" dirty="0" smtClean="0"/>
              <a:t>N</a:t>
            </a:r>
            <a:r>
              <a:rPr lang="en-US" sz="1200" b="1" dirty="0" err="1" smtClean="0"/>
              <a:t>utrients</a:t>
            </a:r>
            <a:r>
              <a:rPr lang="en-US" sz="1200" b="1" dirty="0"/>
              <a:t>, foods, and dietary </a:t>
            </a:r>
            <a:r>
              <a:rPr lang="en-US" sz="1200" b="1" dirty="0" smtClean="0"/>
              <a:t>patterns</a:t>
            </a:r>
            <a:r>
              <a:rPr lang="cs-CZ" sz="1200" b="1" dirty="0" smtClean="0"/>
              <a:t>. </a:t>
            </a:r>
            <a:r>
              <a:rPr lang="cs-CZ" sz="1200" b="1" dirty="0" err="1" smtClean="0"/>
              <a:t>Clinica</a:t>
            </a:r>
            <a:r>
              <a:rPr lang="cs-CZ" sz="1200" b="1" dirty="0" smtClean="0"/>
              <a:t> </a:t>
            </a:r>
            <a:r>
              <a:rPr lang="cs-CZ" sz="1200" b="1" dirty="0" err="1" smtClean="0"/>
              <a:t>Chimica</a:t>
            </a:r>
            <a:r>
              <a:rPr lang="cs-CZ" sz="1200" b="1" dirty="0" smtClean="0"/>
              <a:t> Acta  </a:t>
            </a:r>
            <a:r>
              <a:rPr lang="cs-CZ" sz="1200" b="1" dirty="0"/>
              <a:t>412 (2011) </a:t>
            </a:r>
            <a:r>
              <a:rPr lang="cs-CZ" sz="1200" b="1" dirty="0" smtClean="0"/>
              <a:t>1493–1514</a:t>
            </a:r>
          </a:p>
          <a:p>
            <a:r>
              <a:rPr lang="en-US" sz="1200" b="1" dirty="0"/>
              <a:t>European Heart Journal (2011) 32, </a:t>
            </a:r>
            <a:r>
              <a:rPr lang="en-US" sz="1200" b="1" dirty="0" smtClean="0"/>
              <a:t>1769–1818</a:t>
            </a:r>
            <a:endParaRPr lang="cs-CZ" sz="1200" b="1" dirty="0" smtClean="0"/>
          </a:p>
          <a:p>
            <a:r>
              <a:rPr lang="cs-CZ" sz="1200" b="1" dirty="0" err="1"/>
              <a:t>Eckel</a:t>
            </a:r>
            <a:r>
              <a:rPr lang="cs-CZ" sz="1200" b="1" dirty="0"/>
              <a:t> RH, et al. 2013 AHA/ACC </a:t>
            </a:r>
            <a:r>
              <a:rPr lang="cs-CZ" sz="1200" b="1" dirty="0" err="1"/>
              <a:t>Lifestyle</a:t>
            </a:r>
            <a:r>
              <a:rPr lang="cs-CZ" sz="1200" b="1" dirty="0"/>
              <a:t> Management </a:t>
            </a:r>
            <a:r>
              <a:rPr lang="cs-CZ" sz="1200" b="1" dirty="0" err="1"/>
              <a:t>Guideline</a:t>
            </a:r>
            <a:r>
              <a:rPr lang="cs-CZ" sz="1200" b="1" dirty="0"/>
              <a:t> </a:t>
            </a:r>
            <a:r>
              <a:rPr lang="cs-CZ" sz="1200" dirty="0"/>
              <a:t>http://circ.ahajournals.org/content/early/2013/11/11/01.cir.0000437740.48606.d1.citation </a:t>
            </a:r>
            <a:endParaRPr lang="cs-CZ" sz="1200" dirty="0" smtClean="0"/>
          </a:p>
          <a:p>
            <a:pPr marL="0" indent="0">
              <a:buNone/>
            </a:pPr>
            <a:r>
              <a:rPr lang="cs-CZ" sz="1200" dirty="0" smtClean="0"/>
              <a:t>        </a:t>
            </a:r>
            <a:r>
              <a:rPr lang="en-US" sz="1200" dirty="0" smtClean="0"/>
              <a:t>Anthony </a:t>
            </a:r>
            <a:r>
              <a:rPr lang="en-US" sz="1200" dirty="0" err="1"/>
              <a:t>Fardet</a:t>
            </a:r>
            <a:r>
              <a:rPr lang="en-US" sz="1200" dirty="0"/>
              <a:t> and Yves </a:t>
            </a:r>
            <a:r>
              <a:rPr lang="en-US" sz="1200" dirty="0" err="1" smtClean="0"/>
              <a:t>Boirie</a:t>
            </a:r>
            <a:r>
              <a:rPr lang="cs-CZ" sz="1200" dirty="0" smtClean="0"/>
              <a:t> </a:t>
            </a:r>
            <a:r>
              <a:rPr lang="en-US" sz="1200" b="1" dirty="0" smtClean="0"/>
              <a:t>Associations </a:t>
            </a:r>
            <a:r>
              <a:rPr lang="en-US" sz="1200" b="1" dirty="0"/>
              <a:t>between food and beverage groups and major</a:t>
            </a:r>
          </a:p>
          <a:p>
            <a:pPr marL="0" indent="0">
              <a:buNone/>
            </a:pPr>
            <a:r>
              <a:rPr lang="cs-CZ" sz="1200" b="1" dirty="0" smtClean="0"/>
              <a:t>       </a:t>
            </a:r>
            <a:r>
              <a:rPr lang="en-US" sz="1200" b="1" dirty="0" smtClean="0"/>
              <a:t>diet-related </a:t>
            </a:r>
            <a:r>
              <a:rPr lang="en-US" sz="1200" b="1" dirty="0"/>
              <a:t>chronic diseases: an exhaustive review of pooled/</a:t>
            </a:r>
          </a:p>
          <a:p>
            <a:pPr marL="0" indent="0">
              <a:buNone/>
            </a:pPr>
            <a:r>
              <a:rPr lang="cs-CZ" sz="1200" b="1" dirty="0" smtClean="0"/>
              <a:t>        meta-</a:t>
            </a:r>
            <a:r>
              <a:rPr lang="cs-CZ" sz="1200" b="1" dirty="0" err="1" smtClean="0"/>
              <a:t>analyses</a:t>
            </a:r>
            <a:r>
              <a:rPr lang="cs-CZ" sz="1200" b="1" dirty="0" smtClean="0"/>
              <a:t> </a:t>
            </a:r>
            <a:r>
              <a:rPr lang="cs-CZ" sz="1200" b="1" dirty="0"/>
              <a:t>and </a:t>
            </a:r>
            <a:r>
              <a:rPr lang="cs-CZ" sz="1200" b="1" dirty="0" err="1"/>
              <a:t>systematic</a:t>
            </a:r>
            <a:r>
              <a:rPr lang="cs-CZ" sz="1200" b="1" dirty="0"/>
              <a:t> </a:t>
            </a:r>
            <a:r>
              <a:rPr lang="cs-CZ" sz="1200" b="1" dirty="0" err="1" smtClean="0"/>
              <a:t>reviews</a:t>
            </a:r>
            <a:r>
              <a:rPr lang="cs-CZ" sz="1200" b="1" dirty="0" smtClean="0"/>
              <a:t>. </a:t>
            </a:r>
            <a:r>
              <a:rPr lang="en-US" sz="1200" i="1" dirty="0" smtClean="0"/>
              <a:t>Nutrition </a:t>
            </a:r>
            <a:r>
              <a:rPr lang="en-US" sz="1200" i="1" dirty="0"/>
              <a:t>Reviews® Vol. 72(12):741–762</a:t>
            </a:r>
            <a:endParaRPr lang="cs-CZ" sz="1200" b="1" dirty="0"/>
          </a:p>
        </p:txBody>
      </p:sp>
    </p:spTree>
    <p:extLst>
      <p:ext uri="{BB962C8B-B14F-4D97-AF65-F5344CB8AC3E}">
        <p14:creationId xmlns:p14="http://schemas.microsoft.com/office/powerpoint/2010/main" val="3695459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altLang="cs-CZ"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altLang="cs-CZ"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1413</TotalTime>
  <Words>4788</Words>
  <Application>Microsoft Office PowerPoint</Application>
  <PresentationFormat>Předvádění na obrazovce (4:3)</PresentationFormat>
  <Paragraphs>901</Paragraphs>
  <Slides>96</Slides>
  <Notes>68</Notes>
  <HiddenSlides>1</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2</vt:i4>
      </vt:variant>
      <vt:variant>
        <vt:lpstr>Nadpisy snímků</vt:lpstr>
      </vt:variant>
      <vt:variant>
        <vt:i4>96</vt:i4>
      </vt:variant>
    </vt:vector>
  </HeadingPairs>
  <TitlesOfParts>
    <vt:vector size="109" baseType="lpstr">
      <vt:lpstr>Arial</vt:lpstr>
      <vt:lpstr>Arial Narrow</vt:lpstr>
      <vt:lpstr>Calibri</vt:lpstr>
      <vt:lpstr>Comic Sans MS</vt:lpstr>
      <vt:lpstr>MS Mincho</vt:lpstr>
      <vt:lpstr>Symbol</vt:lpstr>
      <vt:lpstr>Tahoma</vt:lpstr>
      <vt:lpstr>Times</vt:lpstr>
      <vt:lpstr>Times New Roman</vt:lpstr>
      <vt:lpstr>Wingdings</vt:lpstr>
      <vt:lpstr>Výchozí návrh</vt:lpstr>
      <vt:lpstr>Bitmap Image</vt:lpstr>
      <vt:lpstr>Chart</vt:lpstr>
      <vt:lpstr>Výživa v prevenci kardiovaskulárních onemocnění</vt:lpstr>
      <vt:lpstr>Prezentace aplikace PowerPoint</vt:lpstr>
      <vt:lpstr>Nejčastější příčinou smrti v České republice</vt:lpstr>
      <vt:lpstr>Prezentace aplikace PowerPoint</vt:lpstr>
      <vt:lpstr>Prezentace aplikace PowerPoint</vt:lpstr>
      <vt:lpstr>Ischemická choroba srdeční (ICHS)  </vt:lpstr>
      <vt:lpstr>2. Mozková mrtvice (cévní mozková příhoda – CMP, apoplexie, iktus)  </vt:lpstr>
      <vt:lpstr> 3. Ischemická choroba dolních končetin (ICHDK)  </vt:lpstr>
      <vt:lpstr>Ateroskleróza – egyptské mumie 15.s. p.n.l. ater.změny „ ledový muž“  postižení karotid</vt:lpstr>
      <vt:lpstr>Rizikové faktory KVO  </vt:lpstr>
      <vt:lpstr>Ovlivnitelné rizikové faktory KVO:    </vt:lpstr>
      <vt:lpstr>Možnosti ovlivnění rizikových faktorů - prevence</vt:lpstr>
      <vt:lpstr>PREVENCE - ŽIVOTNÍ STYL-DOPORUČNÍ  PŘI ZVÝŠENÉM RIZIKU KVO</vt:lpstr>
      <vt:lpstr>Kardioprotektivní dieta ovlivnění rizikových faktorů</vt:lpstr>
      <vt:lpstr>Prezentace aplikace PowerPoint</vt:lpstr>
      <vt:lpstr>Prezentace aplikace PowerPoint</vt:lpstr>
      <vt:lpstr>Cílové hodnoty krevních tuků a markery KV rizika</vt:lpstr>
      <vt:lpstr>AIP-aterogenní index plazmy </vt:lpstr>
      <vt:lpstr>Prezentace aplikace PowerPoint</vt:lpstr>
      <vt:lpstr>Vliv výživy na chronická onemocnění </vt:lpstr>
      <vt:lpstr>Klinické, observační studie, meta-analýzy</vt:lpstr>
      <vt:lpstr>Meta-analýzy nesledovaly skladbu stravy</vt:lpstr>
      <vt:lpstr>Cílené záměny živin</vt:lpstr>
      <vt:lpstr>Změny stravovacích návyků snížily mortalitu v ČR</vt:lpstr>
      <vt:lpstr>Celkový příjem energie</vt:lpstr>
      <vt:lpstr>Prezentace aplikace PowerPoint</vt:lpstr>
      <vt:lpstr>Musíme si vybírat správné tuky</vt:lpstr>
      <vt:lpstr>Mastné kyseliny a cholesterol v krvi Keys 1957</vt:lpstr>
      <vt:lpstr>Vliv hladiny cholesterolu na úmrtnost na choroby srdečně cévní</vt:lpstr>
      <vt:lpstr>Prezentace aplikace PowerPoint</vt:lpstr>
      <vt:lpstr>Mastné kyseliny a lipidy v krvi</vt:lpstr>
      <vt:lpstr>tvrzení</vt:lpstr>
      <vt:lpstr>OPTIMÁLNÍ PŘÍVOD </vt:lpstr>
      <vt:lpstr>Prezentace aplikace PowerPoint</vt:lpstr>
      <vt:lpstr>Metabolismus ω 6 and ω 3 PUFA</vt:lpstr>
      <vt:lpstr>Složení MK nejběžnějších tuků a olejů</vt:lpstr>
      <vt:lpstr>Tuky </vt:lpstr>
      <vt:lpstr>Prezentace aplikace PowerPoint</vt:lpstr>
      <vt:lpstr>Prezentace aplikace PowerPoint</vt:lpstr>
      <vt:lpstr>Vývoj obsahu TMK % v margarinu Hera </vt:lpstr>
      <vt:lpstr>Nejsou „trans“ jako „trans“- CLA není</vt:lpstr>
      <vt:lpstr>Jak na  nasycené tuky </vt:lpstr>
      <vt:lpstr>Cholesterol stravy</vt:lpstr>
      <vt:lpstr>Fytosteroly</vt:lpstr>
      <vt:lpstr>„Mléčná  forma“ fytosterolů</vt:lpstr>
      <vt:lpstr>Palmový olej zabiják, kokosový tuk superpotravina?</vt:lpstr>
      <vt:lpstr>Palmový olej</vt:lpstr>
      <vt:lpstr>Prezentace aplikace PowerPoint</vt:lpstr>
      <vt:lpstr>Doporučení pro konzumaci ryb</vt:lpstr>
      <vt:lpstr>Rizika - malé množství rtuti</vt:lpstr>
      <vt:lpstr>Složení skořápkové plody 30 g / den – 162-211 kcal</vt:lpstr>
      <vt:lpstr>Ořechy a semena - mastné kyseliny</vt:lpstr>
      <vt:lpstr>Prezentace aplikace PowerPoint</vt:lpstr>
      <vt:lpstr>Prezentace aplikace PowerPoint</vt:lpstr>
      <vt:lpstr>Prezentace aplikace PowerPoint</vt:lpstr>
      <vt:lpstr>Zdravotní tvrzení  vlašské ořechy</vt:lpstr>
      <vt:lpstr>UN OEUF PAR JOUR , EN FORME TOUJOURS 4 vejce týdně (SPV)</vt:lpstr>
      <vt:lpstr>Tuk - vejce</vt:lpstr>
      <vt:lpstr>Vražedný cholesterol?!</vt:lpstr>
      <vt:lpstr>Riziko konzumace vajec ?</vt:lpstr>
      <vt:lpstr>Prezentace aplikace PowerPoint</vt:lpstr>
      <vt:lpstr>Sacharidy a vláknina ve výživě</vt:lpstr>
      <vt:lpstr>Prezentace aplikace PowerPoint</vt:lpstr>
      <vt:lpstr>GI informace o potravině s obsahem sacharidů-schopnost zvýšit glykemii</vt:lpstr>
      <vt:lpstr>Prezentace aplikace PowerPoint</vt:lpstr>
      <vt:lpstr>DEFINICE TERMÍNU CELOZRNNÝ DEFINICE AACC (AMERICAN ASSOCIATION OF CEREAL CHEMIST) </vt:lpstr>
      <vt:lpstr>Prezentace aplikace PowerPoint</vt:lpstr>
      <vt:lpstr>Ochranný účinek celozrnných obilovin na KVO </vt:lpstr>
      <vt:lpstr>BETA – GLUKANY Z OVSA A JEČMENE, jejich otrub nebo směsí</vt:lpstr>
      <vt:lpstr>Bílkoviny</vt:lpstr>
      <vt:lpstr>Vliv alkoholu na hladinu lipidů  </vt:lpstr>
      <vt:lpstr>Vitaminy-zvýšit konzumaci ovoce a zeleniny- jíst pestře</vt:lpstr>
      <vt:lpstr>Prezentace aplikace PowerPoint</vt:lpstr>
      <vt:lpstr>Prezentace aplikace PowerPoint</vt:lpstr>
      <vt:lpstr>5 porcí Z+ O - 400g</vt:lpstr>
      <vt:lpstr>Zdroje ochranných látek</vt:lpstr>
      <vt:lpstr>Antioxidační účinnost </vt:lpstr>
      <vt:lpstr>Energetický obsah</vt:lpstr>
      <vt:lpstr>kontraindikace</vt:lpstr>
      <vt:lpstr>Minerální látky</vt:lpstr>
      <vt:lpstr>Prezentace aplikace PowerPoint</vt:lpstr>
      <vt:lpstr>Snížení příjmu soli, náhražky soli</vt:lpstr>
      <vt:lpstr>Jednotlivé potraviny</vt:lpstr>
      <vt:lpstr>Prezentace aplikace PowerPoint</vt:lpstr>
      <vt:lpstr>Složení mastných kyselin tuku  polev na 31 müsli tyčinkách  </vt:lpstr>
      <vt:lpstr>Prezentace aplikace PowerPoint</vt:lpstr>
      <vt:lpstr>Prezentace aplikace PowerPoint</vt:lpstr>
      <vt:lpstr>Složení mastných kyselin tuku  4 cukrářských polev</vt:lpstr>
      <vt:lpstr>Prezentace aplikace PowerPoint</vt:lpstr>
      <vt:lpstr>Způsoby stravování</vt:lpstr>
      <vt:lpstr>Středozemní pyramida</vt:lpstr>
      <vt:lpstr>Středozemní způsob  tradiční stravy do 60 let 20.století</vt:lpstr>
      <vt:lpstr>Prezentace aplikace PowerPoint</vt:lpstr>
      <vt:lpstr>Prezentace aplikace PowerPoint</vt:lpstr>
      <vt:lpstr>Zvýšení fyzické aktivity</vt:lpstr>
      <vt:lpstr>Prezentace aplikace PowerPoint</vt:lpstr>
    </vt:vector>
  </TitlesOfParts>
  <Company>ÚPL LF MU Brno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Výživa v prevenci kardiovaskulárních onemocnění</dc:title>
  <dc:creator>Halina Matějová</dc:creator>
  <cp:lastModifiedBy>Halina Matějová</cp:lastModifiedBy>
  <cp:revision>87</cp:revision>
  <cp:lastPrinted>2015-12-12T15:57:27Z</cp:lastPrinted>
  <dcterms:created xsi:type="dcterms:W3CDTF">2006-02-18T11:45:32Z</dcterms:created>
  <dcterms:modified xsi:type="dcterms:W3CDTF">2018-12-10T09:14:51Z</dcterms:modified>
</cp:coreProperties>
</file>