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3"/>
  </p:notesMasterIdLst>
  <p:sldIdLst>
    <p:sldId id="314" r:id="rId2"/>
    <p:sldId id="320" r:id="rId3"/>
    <p:sldId id="258" r:id="rId4"/>
    <p:sldId id="257" r:id="rId5"/>
    <p:sldId id="332" r:id="rId6"/>
    <p:sldId id="333" r:id="rId7"/>
    <p:sldId id="260" r:id="rId8"/>
    <p:sldId id="261" r:id="rId9"/>
    <p:sldId id="342" r:id="rId10"/>
    <p:sldId id="335" r:id="rId11"/>
    <p:sldId id="334" r:id="rId12"/>
    <p:sldId id="336" r:id="rId13"/>
    <p:sldId id="264" r:id="rId14"/>
    <p:sldId id="266" r:id="rId15"/>
    <p:sldId id="265" r:id="rId16"/>
    <p:sldId id="270" r:id="rId17"/>
    <p:sldId id="337" r:id="rId18"/>
    <p:sldId id="268" r:id="rId19"/>
    <p:sldId id="267" r:id="rId20"/>
    <p:sldId id="271" r:id="rId21"/>
    <p:sldId id="317" r:id="rId22"/>
    <p:sldId id="272" r:id="rId23"/>
    <p:sldId id="269" r:id="rId24"/>
    <p:sldId id="318" r:id="rId25"/>
    <p:sldId id="273" r:id="rId26"/>
    <p:sldId id="274" r:id="rId27"/>
    <p:sldId id="275" r:id="rId28"/>
    <p:sldId id="276" r:id="rId29"/>
    <p:sldId id="277" r:id="rId30"/>
    <p:sldId id="278" r:id="rId31"/>
    <p:sldId id="315" r:id="rId32"/>
    <p:sldId id="279" r:id="rId33"/>
    <p:sldId id="338" r:id="rId34"/>
    <p:sldId id="339" r:id="rId35"/>
    <p:sldId id="281" r:id="rId36"/>
    <p:sldId id="340" r:id="rId37"/>
    <p:sldId id="282" r:id="rId38"/>
    <p:sldId id="283" r:id="rId39"/>
    <p:sldId id="284" r:id="rId40"/>
    <p:sldId id="285" r:id="rId41"/>
    <p:sldId id="286" r:id="rId42"/>
    <p:sldId id="31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8" r:id="rId54"/>
    <p:sldId id="302" r:id="rId55"/>
    <p:sldId id="299" r:id="rId56"/>
    <p:sldId id="301" r:id="rId57"/>
    <p:sldId id="343" r:id="rId58"/>
    <p:sldId id="300" r:id="rId59"/>
    <p:sldId id="304" r:id="rId60"/>
    <p:sldId id="305" r:id="rId61"/>
    <p:sldId id="313" r:id="rId62"/>
    <p:sldId id="306" r:id="rId63"/>
    <p:sldId id="307" r:id="rId64"/>
    <p:sldId id="308" r:id="rId65"/>
    <p:sldId id="303" r:id="rId66"/>
    <p:sldId id="309" r:id="rId67"/>
    <p:sldId id="31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44" r:id="rId77"/>
    <p:sldId id="329" r:id="rId78"/>
    <p:sldId id="345" r:id="rId79"/>
    <p:sldId id="330" r:id="rId80"/>
    <p:sldId id="311" r:id="rId81"/>
    <p:sldId id="331" r:id="rId8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E0C0A0"/>
    <a:srgbClr val="DDDDDD"/>
    <a:srgbClr val="361800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35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382A3-E67C-4EAC-B2C7-FF691A7F38F9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3ACDD-BC50-409E-A482-D696C6B787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who.int</a:t>
            </a:r>
            <a:r>
              <a:rPr lang="cs-CZ" dirty="0" smtClean="0"/>
              <a:t>/</a:t>
            </a:r>
            <a:r>
              <a:rPr lang="cs-CZ" dirty="0" err="1" smtClean="0"/>
              <a:t>news</a:t>
            </a:r>
            <a:r>
              <a:rPr lang="cs-CZ" dirty="0" smtClean="0"/>
              <a:t>-</a:t>
            </a:r>
            <a:r>
              <a:rPr lang="cs-CZ" dirty="0" err="1" smtClean="0"/>
              <a:t>room</a:t>
            </a:r>
            <a:r>
              <a:rPr lang="cs-CZ" dirty="0" smtClean="0"/>
              <a:t>/</a:t>
            </a:r>
            <a:r>
              <a:rPr lang="cs-CZ" dirty="0" err="1" smtClean="0"/>
              <a:t>fact</a:t>
            </a:r>
            <a:r>
              <a:rPr lang="cs-CZ" dirty="0" smtClean="0"/>
              <a:t>-</a:t>
            </a:r>
            <a:r>
              <a:rPr lang="cs-CZ" dirty="0" err="1" smtClean="0"/>
              <a:t>sheets</a:t>
            </a:r>
            <a:r>
              <a:rPr lang="cs-CZ" dirty="0" smtClean="0"/>
              <a:t>/detail/obesity-</a:t>
            </a:r>
            <a:r>
              <a:rPr lang="cs-CZ" dirty="0" err="1" smtClean="0"/>
              <a:t>and</a:t>
            </a:r>
            <a:r>
              <a:rPr lang="cs-CZ" dirty="0" smtClean="0"/>
              <a:t>-</a:t>
            </a:r>
            <a:r>
              <a:rPr lang="cs-CZ" dirty="0" err="1" smtClean="0"/>
              <a:t>overweight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https://dspace.cuni.cz/bitstream/handle/20.500.11956/12123/IPTX_2003_1_11120_0_44575_0_13422.pdf?sequence=1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vyzivaspol.cz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/2016/12/</a:t>
            </a:r>
            <a:r>
              <a:rPr lang="cs-CZ" dirty="0" err="1" smtClean="0"/>
              <a:t>Aldhoon.pdf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Zdroj: SZU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</a:t>
            </a:r>
            <a:r>
              <a:rPr lang="cs-CZ" baseline="0" dirty="0" smtClean="0"/>
              <a:t> obr.: </a:t>
            </a:r>
            <a:r>
              <a:rPr lang="cs-CZ" baseline="0" dirty="0" err="1" smtClean="0"/>
              <a:t>vitaljob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ea typeface="맑은 고딕" pitchFamily="34" charset="-127"/>
              </a:rPr>
              <a:t>http://www.</a:t>
            </a:r>
            <a:r>
              <a:rPr lang="cs-CZ" dirty="0" err="1" smtClean="0">
                <a:ea typeface="맑은 고딕" pitchFamily="34" charset="-127"/>
              </a:rPr>
              <a:t>who.int</a:t>
            </a:r>
            <a:r>
              <a:rPr lang="cs-CZ" dirty="0" smtClean="0">
                <a:ea typeface="맑은 고딕" pitchFamily="34" charset="-127"/>
              </a:rPr>
              <a:t>/</a:t>
            </a:r>
            <a:r>
              <a:rPr lang="cs-CZ" dirty="0" err="1" smtClean="0">
                <a:ea typeface="맑은 고딕" pitchFamily="34" charset="-127"/>
              </a:rPr>
              <a:t>nmh</a:t>
            </a:r>
            <a:r>
              <a:rPr lang="cs-CZ" dirty="0" smtClean="0">
                <a:ea typeface="맑은 고딕" pitchFamily="34" charset="-127"/>
              </a:rPr>
              <a:t>/</a:t>
            </a:r>
            <a:r>
              <a:rPr lang="cs-CZ" dirty="0" err="1" smtClean="0">
                <a:ea typeface="맑은 고딕" pitchFamily="34" charset="-127"/>
              </a:rPr>
              <a:t>publications</a:t>
            </a:r>
            <a:r>
              <a:rPr lang="cs-CZ" dirty="0" smtClean="0">
                <a:ea typeface="맑은 고딕" pitchFamily="34" charset="-127"/>
              </a:rPr>
              <a:t>/</a:t>
            </a:r>
            <a:r>
              <a:rPr lang="cs-CZ" dirty="0" err="1" smtClean="0">
                <a:ea typeface="맑은 고딕" pitchFamily="34" charset="-127"/>
              </a:rPr>
              <a:t>ncd</a:t>
            </a:r>
            <a:r>
              <a:rPr lang="cs-CZ" dirty="0" smtClean="0">
                <a:ea typeface="맑은 고딕" pitchFamily="34" charset="-127"/>
              </a:rPr>
              <a:t>-</a:t>
            </a:r>
            <a:r>
              <a:rPr lang="cs-CZ" dirty="0" err="1" smtClean="0">
                <a:ea typeface="맑은 고딕" pitchFamily="34" charset="-127"/>
              </a:rPr>
              <a:t>flyer.pdf</a:t>
            </a:r>
            <a:endParaRPr lang="cs-CZ" dirty="0" smtClean="0">
              <a:ea typeface="맑은 고딕" pitchFamily="34" charset="-127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76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ea typeface="맑은 고딕" pitchFamily="34" charset="-127"/>
              </a:rPr>
              <a:t>http://ec.europa.eu/health/ph_determinants/life_style/nutrition/documents/nutrition_wp_cs.pdf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78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uzis.cz</a:t>
            </a:r>
            <a:r>
              <a:rPr lang="cs-CZ" dirty="0" smtClean="0"/>
              <a:t>/</a:t>
            </a:r>
            <a:r>
              <a:rPr lang="cs-CZ" dirty="0" err="1" smtClean="0"/>
              <a:t>ehis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http://www.</a:t>
            </a:r>
            <a:r>
              <a:rPr lang="cs-CZ" dirty="0" err="1" smtClean="0"/>
              <a:t>uzis.cz</a:t>
            </a:r>
            <a:r>
              <a:rPr lang="cs-CZ" dirty="0" smtClean="0"/>
              <a:t>/node/7495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uzis.cz</a:t>
            </a:r>
            <a:r>
              <a:rPr lang="cs-CZ" dirty="0" smtClean="0"/>
              <a:t>/publikace/</a:t>
            </a:r>
            <a:r>
              <a:rPr lang="cs-CZ" dirty="0" err="1" smtClean="0"/>
              <a:t>zdravotnicka</a:t>
            </a:r>
            <a:r>
              <a:rPr lang="cs-CZ" dirty="0" smtClean="0"/>
              <a:t>-</a:t>
            </a:r>
            <a:r>
              <a:rPr lang="cs-CZ" dirty="0" err="1" smtClean="0"/>
              <a:t>rocenka</a:t>
            </a:r>
            <a:r>
              <a:rPr lang="cs-CZ" dirty="0" smtClean="0"/>
              <a:t>-</a:t>
            </a:r>
            <a:r>
              <a:rPr lang="cs-CZ" dirty="0" err="1" smtClean="0"/>
              <a:t>ceske</a:t>
            </a:r>
            <a:r>
              <a:rPr lang="cs-CZ" dirty="0" smtClean="0"/>
              <a:t>-republiky-2013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mzv.cz</a:t>
            </a:r>
            <a:r>
              <a:rPr lang="cs-CZ" dirty="0" smtClean="0"/>
              <a:t>/</a:t>
            </a:r>
            <a:r>
              <a:rPr lang="cs-CZ" dirty="0" err="1" smtClean="0"/>
              <a:t>oecd.paris</a:t>
            </a:r>
            <a:r>
              <a:rPr lang="cs-CZ" dirty="0" smtClean="0"/>
              <a:t>/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zakladni</a:t>
            </a:r>
            <a:r>
              <a:rPr lang="cs-CZ" dirty="0" smtClean="0"/>
              <a:t>_informace_o_</a:t>
            </a:r>
            <a:r>
              <a:rPr lang="cs-CZ" dirty="0" err="1" smtClean="0"/>
              <a:t>oecd</a:t>
            </a:r>
            <a:r>
              <a:rPr lang="cs-CZ" dirty="0" smtClean="0"/>
              <a:t>/index.</a:t>
            </a:r>
            <a:r>
              <a:rPr lang="cs-CZ" dirty="0" err="1" smtClean="0"/>
              <a:t>html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F88EF-5974-4A72-B811-3B98B8E5E0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szu.cz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</a:t>
            </a:r>
            <a:r>
              <a:rPr lang="cs-CZ" dirty="0" err="1" smtClean="0"/>
              <a:t>documents</a:t>
            </a:r>
            <a:r>
              <a:rPr lang="cs-CZ" dirty="0" smtClean="0"/>
              <a:t>/</a:t>
            </a:r>
            <a:r>
              <a:rPr lang="cs-CZ" dirty="0" err="1" smtClean="0"/>
              <a:t>chzp</a:t>
            </a:r>
            <a:r>
              <a:rPr lang="cs-CZ" dirty="0" smtClean="0"/>
              <a:t>/</a:t>
            </a:r>
            <a:r>
              <a:rPr lang="cs-CZ" dirty="0" err="1" smtClean="0"/>
              <a:t>odborne</a:t>
            </a:r>
            <a:r>
              <a:rPr lang="cs-CZ" dirty="0" smtClean="0"/>
              <a:t>_</a:t>
            </a:r>
            <a:r>
              <a:rPr lang="cs-CZ" dirty="0" err="1" smtClean="0"/>
              <a:t>zpravy</a:t>
            </a:r>
            <a:r>
              <a:rPr lang="cs-CZ" dirty="0" smtClean="0"/>
              <a:t>/OZ_16/OZ_BMI_</a:t>
            </a:r>
            <a:r>
              <a:rPr lang="cs-CZ" dirty="0" err="1" smtClean="0"/>
              <a:t>VDT.pdf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szu.cz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</a:t>
            </a:r>
            <a:r>
              <a:rPr lang="cs-CZ" dirty="0" err="1" smtClean="0"/>
              <a:t>documents</a:t>
            </a:r>
            <a:r>
              <a:rPr lang="cs-CZ" dirty="0" smtClean="0"/>
              <a:t>/</a:t>
            </a:r>
            <a:r>
              <a:rPr lang="cs-CZ" dirty="0" err="1" smtClean="0"/>
              <a:t>chzp</a:t>
            </a:r>
            <a:r>
              <a:rPr lang="cs-CZ" dirty="0" smtClean="0"/>
              <a:t>/</a:t>
            </a:r>
            <a:r>
              <a:rPr lang="cs-CZ" dirty="0" err="1" smtClean="0"/>
              <a:t>odborne</a:t>
            </a:r>
            <a:r>
              <a:rPr lang="cs-CZ" dirty="0" smtClean="0"/>
              <a:t>_</a:t>
            </a:r>
            <a:r>
              <a:rPr lang="cs-CZ" dirty="0" err="1" smtClean="0"/>
              <a:t>zpravy</a:t>
            </a:r>
            <a:r>
              <a:rPr lang="cs-CZ" dirty="0" smtClean="0"/>
              <a:t>/OZ_16/OZ_BMI_</a:t>
            </a:r>
            <a:r>
              <a:rPr lang="cs-CZ" dirty="0" err="1" smtClean="0"/>
              <a:t>VDT.pdf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https://dspace.cuni.cz/bitstream/handle/20.500.11956/12123/IPTX_2003_1_11120_0_44575_0_13422.pdf?sequence=1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vyzivaspol.cz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/2016/12/</a:t>
            </a:r>
            <a:r>
              <a:rPr lang="cs-CZ" dirty="0" err="1" smtClean="0"/>
              <a:t>Aldhoon.pdf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dutchfamine.nl</a:t>
            </a:r>
            <a:r>
              <a:rPr lang="cs-CZ" dirty="0" smtClean="0"/>
              <a:t>/index_</a:t>
            </a:r>
            <a:r>
              <a:rPr lang="cs-CZ" dirty="0" err="1" smtClean="0"/>
              <a:t>files</a:t>
            </a:r>
            <a:r>
              <a:rPr lang="cs-CZ" dirty="0" smtClean="0"/>
              <a:t>/study.</a:t>
            </a:r>
            <a:r>
              <a:rPr lang="cs-CZ" dirty="0" err="1" smtClean="0"/>
              <a:t>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2207360"/>
            <a:ext cx="7635250" cy="122164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E10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6" y="3429001"/>
            <a:ext cx="7635071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38FC-9E03-438D-B1DC-7D59486436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1346-2DAF-4CA7-8E62-11B5FF5689D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C519-9498-430A-BC8D-1FF576AC74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3DC3-640B-4BBB-BCAF-375DD23DF71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EF2BCCD2-B51E-485F-A49D-4B12B4AA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78508"/>
            <a:ext cx="8246070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E1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0147"/>
            <a:ext cx="8246070" cy="4479343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98A-52A8-4EDD-AE4D-C1631E31CD8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1" y="578507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1" y="1392934"/>
            <a:ext cx="6260905" cy="468141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42F0-67CA-471D-83B0-BB4E14B96BB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C1CC-F7BA-44EC-8A13-53C33A689DA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F6A0-98D5-454A-9B37-029034BECF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374901"/>
            <a:ext cx="8093364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E1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7481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614574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7481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614574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4A36-E612-4BE9-A6A6-D23C3BB3C68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F41C-81FD-463A-9021-C6806686F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E9AF-407D-4AA6-8E56-F75056864A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676-8DF5-43BA-AD01-F74BB4D044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42F0-67CA-471D-83B0-BB4E14B96BB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31A581-D9EB-4C3E-A08F-5E96D9D31F1E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zdravi.foodnet.cz/cze/pages/potravinova-pyramid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</a:rPr>
              <a:t>Prevence obezity a výživa</a:t>
            </a:r>
            <a:endParaRPr lang="cs-CZ" sz="4800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4376" y="3429000"/>
            <a:ext cx="7635071" cy="785817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Markéta </a:t>
            </a:r>
            <a:r>
              <a:rPr lang="cs-CZ" sz="2400" b="1" dirty="0" err="1" smtClean="0">
                <a:solidFill>
                  <a:srgbClr val="FFFF00"/>
                </a:solidFill>
              </a:rPr>
              <a:t>Grulichová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r>
              <a:rPr lang="cs-CZ" sz="2400" b="1" dirty="0" err="1" smtClean="0">
                <a:solidFill>
                  <a:srgbClr val="FFFF00"/>
                </a:solidFill>
              </a:rPr>
              <a:t>marketa.grulichova</a:t>
            </a:r>
            <a:r>
              <a:rPr lang="cs-CZ" sz="2400" b="1" dirty="0" smtClean="0">
                <a:solidFill>
                  <a:srgbClr val="FFFF00"/>
                </a:solidFill>
              </a:rPr>
              <a:t>@</a:t>
            </a:r>
            <a:r>
              <a:rPr lang="cs-CZ" sz="2400" b="1" dirty="0" err="1" smtClean="0">
                <a:solidFill>
                  <a:srgbClr val="FFFF00"/>
                </a:solidFill>
              </a:rPr>
              <a:t>gmail.com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Hodnoty BMI u chlapců a dívek (SZU) I.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66638"/>
            <a:ext cx="9144000" cy="373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578508"/>
            <a:ext cx="8715436" cy="1018033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Vývoj prevalence nadváhy a obezity u dětí</a:t>
            </a:r>
            <a:r>
              <a:rPr lang="cs-CZ" b="1" dirty="0" smtClean="0">
                <a:solidFill>
                  <a:srgbClr val="FFFF00"/>
                </a:solidFill>
              </a:rPr>
              <a:t> (SZU) II.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02945"/>
            <a:ext cx="8429684" cy="48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8"/>
            <a:ext cx="9144000" cy="1018033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Vývoj prevalence nadváhy a obezity u dětí</a:t>
            </a:r>
            <a:r>
              <a:rPr lang="cs-CZ" b="1" dirty="0" smtClean="0">
                <a:solidFill>
                  <a:srgbClr val="FFFF00"/>
                </a:solidFill>
              </a:rPr>
              <a:t> (SZU) III.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843563"/>
          </a:xfrm>
        </p:spPr>
        <p:txBody>
          <a:bodyPr/>
          <a:lstStyle/>
          <a:p>
            <a:pPr algn="l"/>
            <a:r>
              <a:rPr lang="cs-CZ" sz="2000" dirty="0" smtClean="0"/>
              <a:t>výskyt obezity se během dvacetiletého období sledování (1996 – 2016) u dětí zvýšil významně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mezi lety 2011 – 2016 se nárůst stabilizoval – kolem 10 %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děti s nadváhou a obezitou mají vyšší hodnoty některých složek lipidového spektra:</a:t>
            </a:r>
          </a:p>
          <a:p>
            <a:pPr lvl="2" algn="l"/>
            <a:r>
              <a:rPr lang="cs-CZ" sz="2000" dirty="0" smtClean="0"/>
              <a:t>zejména HDL</a:t>
            </a:r>
          </a:p>
          <a:p>
            <a:pPr lvl="2" algn="l"/>
            <a:r>
              <a:rPr lang="cs-CZ" sz="2000" dirty="0" smtClean="0"/>
              <a:t>TAG </a:t>
            </a:r>
          </a:p>
          <a:p>
            <a:pPr lvl="2" algn="l"/>
            <a:r>
              <a:rPr lang="cs-CZ" sz="2000" dirty="0" smtClean="0"/>
              <a:t>častěji zvýšený TK (u obézních dětí byly hodnoty v pásmu hypertenze zjištěny pětkrát častěji)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7"/>
            <a:ext cx="9144000" cy="1000133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  <a:effectLst/>
              </a:rPr>
              <a:t>Obézní děti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b="1" dirty="0" smtClean="0">
                <a:solidFill>
                  <a:srgbClr val="FFFF00"/>
                </a:solidFill>
                <a:effectLst/>
              </a:rPr>
              <a:t>jsou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b="1" dirty="0" smtClean="0">
                <a:solidFill>
                  <a:srgbClr val="FFFF00"/>
                </a:solidFill>
                <a:effectLst/>
              </a:rPr>
              <a:t>často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ob</a:t>
            </a:r>
            <a:r>
              <a:rPr lang="cs-CZ" b="1" dirty="0" err="1" smtClean="0">
                <a:solidFill>
                  <a:srgbClr val="FFFF00"/>
                </a:solidFill>
                <a:effectLst/>
              </a:rPr>
              <a:t>ézní</a:t>
            </a:r>
            <a:r>
              <a:rPr lang="cs-CZ" b="1" dirty="0" smtClean="0">
                <a:solidFill>
                  <a:srgbClr val="FFFF00"/>
                </a:solidFill>
                <a:effectLst/>
              </a:rPr>
              <a:t> i v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b="1" dirty="0" smtClean="0">
                <a:solidFill>
                  <a:srgbClr val="FFFF00"/>
                </a:solidFill>
                <a:effectLst/>
              </a:rPr>
              <a:t>dospělosti</a:t>
            </a:r>
            <a:endParaRPr lang="cs-CZ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/>
          <a:lstStyle/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dítě, které má jednoho rodiče obézního, se stane obézním asi ve 40 %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v rodině s oběma obézními rodiči má dítě šanci se stát obézním v 70 %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v rodině s normální hmotností u rodičů: 14 % obézních dětí 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častěji se </a:t>
            </a:r>
            <a:r>
              <a:rPr lang="cs-CZ" sz="2000" b="1" u="sng" dirty="0" smtClean="0"/>
              <a:t>„dědí“ </a:t>
            </a:r>
            <a:r>
              <a:rPr lang="cs-CZ" sz="2000" u="sng" dirty="0" smtClean="0"/>
              <a:t>se stravovací návyky 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cs-CZ" sz="2000" dirty="0" smtClean="0"/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obezita vzniklá již v dětském věku předurčuje jedince k obezitě v dospělosti 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>
                <a:sym typeface="Wingdings" pitchFamily="2" charset="2"/>
              </a:rPr>
              <a:t> s tím stoupá riziko předčasné nemocnosti a úmrtnosti vlivem komplikací, které vyplývají z obezity 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Kategorie obezity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1"/>
          </a:xfrm>
        </p:spPr>
        <p:txBody>
          <a:bodyPr/>
          <a:lstStyle/>
          <a:p>
            <a:pPr algn="l"/>
            <a:r>
              <a:rPr lang="cs-CZ" altLang="cs-CZ" sz="2000" b="1" dirty="0" smtClean="0">
                <a:solidFill>
                  <a:srgbClr val="0070C0"/>
                </a:solidFill>
              </a:rPr>
              <a:t>běžná</a:t>
            </a:r>
            <a:r>
              <a:rPr lang="cs-CZ" altLang="cs-CZ" sz="2000" dirty="0" smtClean="0"/>
              <a:t> obezita (více než 90 %)</a:t>
            </a:r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genetické příčiny – </a:t>
            </a:r>
            <a:r>
              <a:rPr lang="cs-CZ" altLang="cs-CZ" sz="2000" b="1" dirty="0" err="1" smtClean="0">
                <a:solidFill>
                  <a:srgbClr val="0070C0"/>
                </a:solidFill>
              </a:rPr>
              <a:t>monogenní</a:t>
            </a:r>
            <a:r>
              <a:rPr lang="cs-CZ" altLang="cs-CZ" sz="2000" dirty="0" smtClean="0"/>
              <a:t> obezity /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 polygenní</a:t>
            </a:r>
            <a:r>
              <a:rPr lang="cs-CZ" altLang="cs-CZ" sz="2000" dirty="0" smtClean="0"/>
              <a:t> obezity </a:t>
            </a:r>
          </a:p>
          <a:p>
            <a:pPr algn="l"/>
            <a:endParaRPr lang="cs-CZ" altLang="cs-CZ" sz="2000" b="1" dirty="0" smtClean="0">
              <a:solidFill>
                <a:srgbClr val="0070C0"/>
              </a:solidFill>
            </a:endParaRPr>
          </a:p>
          <a:p>
            <a:pPr algn="l"/>
            <a:r>
              <a:rPr lang="cs-CZ" altLang="cs-CZ" sz="2000" b="1" dirty="0" smtClean="0">
                <a:solidFill>
                  <a:srgbClr val="0070C0"/>
                </a:solidFill>
              </a:rPr>
              <a:t>syndromy</a:t>
            </a:r>
            <a:r>
              <a:rPr lang="cs-CZ" altLang="cs-CZ" sz="2000" dirty="0" smtClean="0"/>
              <a:t> provázené obezitou</a:t>
            </a:r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obezita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navozená léky</a:t>
            </a:r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obezita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endokrinně podmíněná </a:t>
            </a: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Cushingův</a:t>
            </a:r>
            <a:r>
              <a:rPr lang="cs-CZ" altLang="cs-CZ" sz="2000" dirty="0" smtClean="0"/>
              <a:t> syndrom, obezita u hypotyreózy)</a:t>
            </a:r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obezita podmíněná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jinými patogenními faktory</a:t>
            </a:r>
            <a:r>
              <a:rPr lang="cs-CZ" altLang="cs-CZ" sz="2000" dirty="0" smtClean="0"/>
              <a:t> – adenovirové infekce, nepřiměřená doba spánku, cílený výběr partnerů, </a:t>
            </a:r>
            <a:r>
              <a:rPr lang="cs-CZ" altLang="cs-CZ" sz="2000" dirty="0" err="1" smtClean="0"/>
              <a:t>perzistující</a:t>
            </a:r>
            <a:r>
              <a:rPr lang="cs-CZ" altLang="cs-CZ" sz="2000" dirty="0" smtClean="0"/>
              <a:t> organické polutanty,…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3"/>
            <a:ext cx="8229600" cy="857257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B) Etiologie obezity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5500703"/>
          </a:xfrm>
        </p:spPr>
        <p:txBody>
          <a:bodyPr/>
          <a:lstStyle/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algn="l"/>
            <a:r>
              <a:rPr lang="cs-CZ" sz="2000" b="1" dirty="0" smtClean="0"/>
              <a:t>Multifaktoriální</a:t>
            </a:r>
          </a:p>
          <a:p>
            <a:pPr algn="l"/>
            <a:endParaRPr lang="cs-CZ" sz="2000" dirty="0" smtClean="0"/>
          </a:p>
          <a:p>
            <a:pPr algn="l">
              <a:buNone/>
            </a:pPr>
            <a:endParaRPr lang="cs-CZ" altLang="cs-CZ" sz="2000" dirty="0" smtClean="0"/>
          </a:p>
          <a:p>
            <a:pPr algn="l"/>
            <a:r>
              <a:rPr lang="cs-CZ" altLang="cs-CZ" sz="2000" dirty="0" smtClean="0"/>
              <a:t>příčina:  	1. genetické predispozice</a:t>
            </a:r>
            <a:br>
              <a:rPr lang="cs-CZ" altLang="cs-CZ" sz="2000" dirty="0" smtClean="0"/>
            </a:br>
            <a:r>
              <a:rPr lang="cs-CZ" altLang="cs-CZ" sz="2000" dirty="0" smtClean="0"/>
              <a:t>		2. příjem x výdej energie</a:t>
            </a:r>
            <a:br>
              <a:rPr lang="cs-CZ" altLang="cs-CZ" sz="2000" dirty="0" smtClean="0"/>
            </a:br>
            <a:r>
              <a:rPr lang="cs-CZ" altLang="cs-CZ" sz="2000" dirty="0" smtClean="0"/>
              <a:t>		3. zevní prostředí</a:t>
            </a:r>
            <a:br>
              <a:rPr lang="cs-CZ" altLang="cs-CZ" sz="2000" dirty="0" smtClean="0"/>
            </a:br>
            <a:r>
              <a:rPr lang="cs-CZ" altLang="cs-CZ" sz="2000" dirty="0" smtClean="0"/>
              <a:t>		4. farmakoterapie</a:t>
            </a:r>
            <a:r>
              <a:rPr lang="cs-CZ" sz="2000" dirty="0" smtClean="0"/>
              <a:t>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obezita je výsledkem </a:t>
            </a:r>
            <a:r>
              <a:rPr lang="cs-CZ" sz="2000" b="1" dirty="0" smtClean="0"/>
              <a:t>interakce</a:t>
            </a:r>
            <a:r>
              <a:rPr lang="cs-CZ" sz="2000" dirty="0" smtClean="0"/>
              <a:t> faktorů </a:t>
            </a:r>
            <a:r>
              <a:rPr lang="cs-CZ" sz="2000" u="sng" dirty="0" smtClean="0"/>
              <a:t>prostředí</a:t>
            </a:r>
            <a:r>
              <a:rPr lang="cs-CZ" sz="2000" dirty="0" smtClean="0"/>
              <a:t> a faktorů </a:t>
            </a:r>
            <a:r>
              <a:rPr lang="cs-CZ" sz="2000" u="sng" dirty="0" smtClean="0"/>
              <a:t>genetických</a:t>
            </a:r>
            <a:endParaRPr lang="cs-CZ" sz="2000" u="sng" dirty="0"/>
          </a:p>
        </p:txBody>
      </p:sp>
      <p:pic>
        <p:nvPicPr>
          <p:cNvPr id="4" name="Picture 4" descr="en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3"/>
            <a:ext cx="4071934" cy="261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1. Genetické predispozice I.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tělesné složení je </a:t>
            </a:r>
            <a:r>
              <a:rPr lang="cs-CZ" sz="2000" dirty="0" err="1" smtClean="0"/>
              <a:t>determinováho</a:t>
            </a:r>
            <a:r>
              <a:rPr lang="cs-CZ" sz="2000" dirty="0" smtClean="0"/>
              <a:t> geneticky z 40–70 %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 patofyziologii běžných forem obezity – dědičnost polygenní (= několik genových variant v interakci s prostředím)  </a:t>
            </a:r>
          </a:p>
          <a:p>
            <a:pPr algn="l"/>
            <a:r>
              <a:rPr lang="cs-CZ" sz="2000" dirty="0" err="1" smtClean="0"/>
              <a:t>monogenní</a:t>
            </a:r>
            <a:r>
              <a:rPr lang="cs-CZ" sz="2000" dirty="0" smtClean="0"/>
              <a:t> dědičnost – vzácné </a:t>
            </a:r>
          </a:p>
          <a:p>
            <a:pPr algn="l">
              <a:buNone/>
            </a:pPr>
            <a:endParaRPr lang="cs-CZ" sz="2000" dirty="0" smtClean="0"/>
          </a:p>
          <a:p>
            <a:pPr algn="l"/>
            <a:r>
              <a:rPr lang="cs-CZ" sz="2000" dirty="0" smtClean="0"/>
              <a:t>geneticky determinované faktory: </a:t>
            </a:r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/>
              <a:t>přirozená regulace energetického příjmu</a:t>
            </a:r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/>
              <a:t>preference potravin</a:t>
            </a:r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/>
              <a:t>regulace energetického výdeje</a:t>
            </a:r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/>
              <a:t>regulace úrovně utilizace živin</a:t>
            </a:r>
            <a:endParaRPr 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1. Genetické predispozice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7"/>
          </a:xfrm>
        </p:spPr>
        <p:txBody>
          <a:bodyPr/>
          <a:lstStyle/>
          <a:p>
            <a:pPr algn="l"/>
            <a:r>
              <a:rPr lang="cs-CZ" sz="2200" dirty="0" smtClean="0"/>
              <a:t>genetické vlohy mohou buď tendenci ke vzniku obezity posilovat</a:t>
            </a:r>
          </a:p>
          <a:p>
            <a:pPr lvl="1" algn="l"/>
            <a:r>
              <a:rPr lang="cs-CZ" sz="2200" b="1" dirty="0" err="1" smtClean="0"/>
              <a:t>obezitogenní</a:t>
            </a:r>
            <a:r>
              <a:rPr lang="cs-CZ" sz="2200" b="1" dirty="0" smtClean="0"/>
              <a:t> geny</a:t>
            </a:r>
          </a:p>
          <a:p>
            <a:pPr algn="l"/>
            <a:endParaRPr lang="cs-CZ" sz="2200" dirty="0" smtClean="0"/>
          </a:p>
          <a:p>
            <a:pPr algn="l"/>
            <a:r>
              <a:rPr lang="cs-CZ" sz="2200" dirty="0" smtClean="0"/>
              <a:t>nebo naopak před ní chránit </a:t>
            </a:r>
          </a:p>
          <a:p>
            <a:pPr lvl="1" algn="l"/>
            <a:r>
              <a:rPr lang="cs-CZ" sz="2200" b="1" dirty="0" err="1" smtClean="0"/>
              <a:t>leptogenní</a:t>
            </a:r>
            <a:r>
              <a:rPr lang="cs-CZ" sz="2200" b="1" dirty="0" smtClean="0"/>
              <a:t> geny</a:t>
            </a:r>
          </a:p>
          <a:p>
            <a:pPr algn="l"/>
            <a:endParaRPr lang="cs-CZ" sz="2200" dirty="0" smtClean="0"/>
          </a:p>
          <a:p>
            <a:pPr algn="l"/>
            <a:r>
              <a:rPr lang="cs-CZ" sz="2200" dirty="0" smtClean="0"/>
              <a:t>definice charakteru </a:t>
            </a:r>
            <a:r>
              <a:rPr lang="cs-CZ" sz="2200" b="1" dirty="0" smtClean="0"/>
              <a:t>prostředí</a:t>
            </a:r>
            <a:endParaRPr lang="cs-CZ" sz="2200" dirty="0" smtClean="0">
              <a:sym typeface="Wingdings" pitchFamily="2" charset="2"/>
            </a:endParaRPr>
          </a:p>
          <a:p>
            <a:pPr lvl="1" algn="l"/>
            <a:r>
              <a:rPr lang="cs-CZ" sz="2200" dirty="0" err="1" smtClean="0">
                <a:sym typeface="Wingdings" pitchFamily="2" charset="2"/>
              </a:rPr>
              <a:t>obezitogenní</a:t>
            </a:r>
            <a:r>
              <a:rPr lang="cs-CZ" sz="2200" dirty="0" smtClean="0">
                <a:sym typeface="Wingdings" pitchFamily="2" charset="2"/>
              </a:rPr>
              <a:t> (toxické)</a:t>
            </a:r>
          </a:p>
          <a:p>
            <a:pPr lvl="1" algn="l"/>
            <a:r>
              <a:rPr lang="cs-CZ" sz="2200" dirty="0" err="1" smtClean="0">
                <a:sym typeface="Wingdings" pitchFamily="2" charset="2"/>
              </a:rPr>
              <a:t>leptogenní</a:t>
            </a:r>
            <a:r>
              <a:rPr lang="cs-CZ" sz="2200" dirty="0" smtClean="0">
                <a:sym typeface="Wingdings" pitchFamily="2" charset="2"/>
              </a:rPr>
              <a:t> (restriktivní)</a:t>
            </a:r>
          </a:p>
          <a:p>
            <a:pPr algn="l"/>
            <a:endParaRPr lang="cs-CZ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rgbClr val="FFFF00"/>
                </a:solidFill>
              </a:rPr>
              <a:t>Leptogenní</a:t>
            </a:r>
            <a:r>
              <a:rPr lang="cs-CZ" sz="4000" b="1" dirty="0" smtClean="0">
                <a:solidFill>
                  <a:srgbClr val="FFFF00"/>
                </a:solidFill>
              </a:rPr>
              <a:t> a </a:t>
            </a:r>
            <a:r>
              <a:rPr lang="cs-CZ" sz="4000" b="1" dirty="0" err="1" smtClean="0">
                <a:solidFill>
                  <a:srgbClr val="FFFF00"/>
                </a:solidFill>
              </a:rPr>
              <a:t>obezitogenní</a:t>
            </a:r>
            <a:r>
              <a:rPr lang="cs-CZ" sz="4000" b="1" dirty="0" smtClean="0">
                <a:solidFill>
                  <a:srgbClr val="FFFF00"/>
                </a:solidFill>
              </a:rPr>
              <a:t> prostředí</a:t>
            </a:r>
            <a:endParaRPr lang="cs-CZ" sz="4000" b="1" dirty="0">
              <a:solidFill>
                <a:srgbClr val="FFFF00"/>
              </a:solidFill>
            </a:endParaRPr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000240"/>
            <a:ext cx="7429171" cy="44393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690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Genetické predispozice III.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00173"/>
            <a:ext cx="9144000" cy="5143536"/>
          </a:xfrm>
        </p:spPr>
        <p:txBody>
          <a:bodyPr/>
          <a:lstStyle/>
          <a:p>
            <a:pPr algn="l">
              <a:lnSpc>
                <a:spcPct val="130000"/>
              </a:lnSpc>
              <a:defRPr/>
            </a:pPr>
            <a:r>
              <a:rPr lang="cs-CZ" sz="2000" b="1" dirty="0" smtClean="0"/>
              <a:t>nositelé určitých genetických variant</a:t>
            </a:r>
            <a:r>
              <a:rPr lang="cs-CZ" sz="2000" dirty="0" smtClean="0"/>
              <a:t> (genetická predispozice), jsou náchylní ke vzniku obezity zejména </a:t>
            </a:r>
            <a:r>
              <a:rPr lang="cs-CZ" sz="2000" b="1" dirty="0" smtClean="0"/>
              <a:t>v interakci s tzv. </a:t>
            </a:r>
            <a:r>
              <a:rPr lang="cs-CZ" sz="2000" b="1" dirty="0" err="1" smtClean="0"/>
              <a:t>obezitogenním</a:t>
            </a:r>
            <a:r>
              <a:rPr lang="cs-CZ" sz="2000" b="1" dirty="0" smtClean="0"/>
              <a:t> prostředím</a:t>
            </a:r>
          </a:p>
          <a:p>
            <a:pPr algn="l">
              <a:lnSpc>
                <a:spcPct val="130000"/>
              </a:lnSpc>
              <a:defRPr/>
            </a:pPr>
            <a:endParaRPr lang="cs-CZ" sz="2000" dirty="0" smtClean="0"/>
          </a:p>
          <a:p>
            <a:pPr algn="l" eaLnBrk="1" hangingPunct="1">
              <a:lnSpc>
                <a:spcPct val="130000"/>
              </a:lnSpc>
              <a:defRPr/>
            </a:pPr>
            <a:r>
              <a:rPr lang="cs-CZ" sz="2000" dirty="0" smtClean="0"/>
              <a:t>změna způsobu stravování </a:t>
            </a:r>
            <a:r>
              <a:rPr lang="cs-CZ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zvýšení množství konzumované potravy</a:t>
            </a:r>
          </a:p>
          <a:p>
            <a:pPr algn="l" eaLnBrk="1" hangingPunct="1">
              <a:lnSpc>
                <a:spcPct val="130000"/>
              </a:lnSpc>
              <a:defRPr/>
            </a:pPr>
            <a:r>
              <a:rPr lang="cs-CZ" sz="2000" dirty="0" smtClean="0"/>
              <a:t>snížení pohybové aktivity </a:t>
            </a:r>
            <a:r>
              <a:rPr lang="cs-CZ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zejména spontánní</a:t>
            </a:r>
          </a:p>
          <a:p>
            <a:pPr algn="l" eaLnBrk="1" hangingPunct="1">
              <a:lnSpc>
                <a:spcPct val="130000"/>
              </a:lnSpc>
              <a:buNone/>
              <a:defRPr/>
            </a:pPr>
            <a:r>
              <a:rPr lang="cs-CZ" altLang="cs-CZ" sz="2000" dirty="0" smtClean="0">
                <a:sym typeface="Wingdings" pitchFamily="2" charset="2"/>
              </a:rPr>
              <a:t>	 </a:t>
            </a:r>
            <a:r>
              <a:rPr lang="cs-CZ" altLang="cs-CZ" sz="2000" b="1" dirty="0" smtClean="0">
                <a:sym typeface="Wingdings" pitchFamily="2" charset="2"/>
              </a:rPr>
              <a:t>pozitivní energetická bilance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k nárůstu tělesné hmotnosti nedochází rovnoměrně v celé populaci</a:t>
            </a:r>
          </a:p>
          <a:p>
            <a:pPr algn="l"/>
            <a:r>
              <a:rPr lang="cs-CZ" sz="2000" dirty="0" smtClean="0"/>
              <a:t>k většímu nárůstu hmotnosti inklinují jedinci s nadváhou či obezitou</a:t>
            </a:r>
          </a:p>
          <a:p>
            <a:pPr>
              <a:lnSpc>
                <a:spcPct val="130000"/>
              </a:lnSpc>
              <a:defRPr/>
            </a:pPr>
            <a:endParaRPr lang="cs-CZ" altLang="cs-CZ" sz="2000" b="1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OSNOVA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None/>
            </a:pPr>
            <a:r>
              <a:rPr lang="cs-CZ" sz="2400" dirty="0" smtClean="0"/>
              <a:t>A) epidemiologie obezity</a:t>
            </a:r>
          </a:p>
          <a:p>
            <a:pPr marL="514350" indent="-514350" algn="l">
              <a:buAutoNum type="alphaUcParenR"/>
            </a:pPr>
            <a:endParaRPr lang="cs-CZ" sz="2400" dirty="0" smtClean="0"/>
          </a:p>
          <a:p>
            <a:pPr marL="514350" indent="-514350" algn="l">
              <a:buNone/>
            </a:pPr>
            <a:r>
              <a:rPr lang="cs-CZ" sz="2400" dirty="0" smtClean="0"/>
              <a:t>B) etiologie obezity </a:t>
            </a:r>
          </a:p>
          <a:p>
            <a:pPr marL="514350" indent="-514350" algn="l">
              <a:buNone/>
            </a:pPr>
            <a:endParaRPr lang="cs-CZ" sz="2400" dirty="0" smtClean="0"/>
          </a:p>
          <a:p>
            <a:pPr marL="514350" indent="-514350" algn="l">
              <a:buNone/>
            </a:pPr>
            <a:r>
              <a:rPr lang="cs-CZ" sz="2400" dirty="0" smtClean="0"/>
              <a:t>C) diagnostika obezity </a:t>
            </a:r>
          </a:p>
          <a:p>
            <a:pPr marL="514350" indent="-514350" algn="l">
              <a:buNone/>
            </a:pPr>
            <a:endParaRPr lang="cs-CZ" sz="2400" dirty="0" smtClean="0"/>
          </a:p>
          <a:p>
            <a:pPr marL="514350" indent="-514350" algn="l">
              <a:buNone/>
            </a:pPr>
            <a:r>
              <a:rPr lang="cs-CZ" sz="2400" dirty="0" smtClean="0"/>
              <a:t>D) nutriční intervence</a:t>
            </a:r>
          </a:p>
          <a:p>
            <a:pPr marL="514350" indent="-514350" algn="l">
              <a:buNone/>
            </a:pPr>
            <a:endParaRPr lang="cs-CZ" sz="2400" dirty="0" smtClean="0"/>
          </a:p>
          <a:p>
            <a:pPr marL="514350" indent="-514350" algn="l">
              <a:buNone/>
            </a:pPr>
            <a:r>
              <a:rPr lang="cs-CZ" sz="2400" dirty="0" smtClean="0"/>
              <a:t>E) prevence obezity</a:t>
            </a:r>
          </a:p>
          <a:p>
            <a:pPr marL="514350" indent="-514350" algn="l">
              <a:buAutoNum type="arabicPeriod"/>
            </a:pPr>
            <a:endParaRPr lang="cs-CZ" dirty="0" smtClean="0"/>
          </a:p>
          <a:p>
            <a:pPr marL="514350" indent="-514350" algn="l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Teorie úsporného genotypu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"</a:t>
            </a:r>
            <a:r>
              <a:rPr lang="cs-CZ" sz="2000" b="1" dirty="0" err="1" smtClean="0"/>
              <a:t>thrifty</a:t>
            </a:r>
            <a:r>
              <a:rPr lang="cs-CZ" sz="2000" b="1" dirty="0" smtClean="0"/>
              <a:t> genotype </a:t>
            </a:r>
            <a:r>
              <a:rPr lang="cs-CZ" sz="2000" b="1" dirty="0" err="1" smtClean="0"/>
              <a:t>hypothesis</a:t>
            </a:r>
            <a:r>
              <a:rPr lang="cs-CZ" sz="2000" dirty="0" smtClean="0"/>
              <a:t>„</a:t>
            </a:r>
          </a:p>
          <a:p>
            <a:pPr algn="l"/>
            <a:r>
              <a:rPr lang="cs-CZ" sz="2000" dirty="0" smtClean="0"/>
              <a:t>v evoluci lidský genom spíše podporoval akumulaci tukové tkáně a bránil jejímu odbourávání s cílem zachovat šanci na přežití</a:t>
            </a:r>
          </a:p>
          <a:p>
            <a:pPr lvl="1" algn="l">
              <a:buFont typeface="Wingdings" pitchFamily="2" charset="2"/>
              <a:buChar char="à"/>
            </a:pPr>
            <a:r>
              <a:rPr lang="cs-CZ" sz="2000" dirty="0" smtClean="0"/>
              <a:t>signály nasycení jsou slabší než signály hladu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 době hladomorů došlo k </a:t>
            </a:r>
            <a:r>
              <a:rPr lang="cs-CZ" sz="2000" dirty="0" err="1" smtClean="0"/>
              <a:t>vyselektování</a:t>
            </a:r>
            <a:r>
              <a:rPr lang="cs-CZ" sz="2000" dirty="0" smtClean="0"/>
              <a:t> populace s úspornými variantami genů (jedinci bez úsporných variant genů vymřeli)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lidský genom při současné dostupnosti potravy není schopen adekvátně reagovat </a:t>
            </a:r>
          </a:p>
          <a:p>
            <a:pPr lvl="1" algn="l"/>
            <a:r>
              <a:rPr lang="cs-CZ" sz="2000" dirty="0" smtClean="0"/>
              <a:t>i v </a:t>
            </a:r>
            <a:r>
              <a:rPr lang="cs-CZ" sz="2000" dirty="0" err="1" smtClean="0"/>
              <a:t>obezitogenním</a:t>
            </a:r>
            <a:r>
              <a:rPr lang="cs-CZ" sz="2000" dirty="0" smtClean="0"/>
              <a:t> prostředí podporuje zachování a hromadění energetických zásob </a:t>
            </a:r>
            <a:r>
              <a:rPr lang="cs-CZ" sz="2000" dirty="0" smtClean="0">
                <a:sym typeface="Wingdings" pitchFamily="2" charset="2"/>
              </a:rPr>
              <a:t> nárůst prevalence obezity</a:t>
            </a:r>
          </a:p>
          <a:p>
            <a:pPr>
              <a:buNone/>
            </a:pPr>
            <a:endParaRPr lang="cs-CZ" sz="2000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8605"/>
            <a:ext cx="9144000" cy="1000132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Gestace a vliv na rozvoj nadváhy/obezity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072098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„</a:t>
            </a:r>
            <a:r>
              <a:rPr lang="cs-CZ" sz="2000" dirty="0" err="1" smtClean="0"/>
              <a:t>Maternal</a:t>
            </a:r>
            <a:r>
              <a:rPr lang="cs-CZ" sz="2000" dirty="0" smtClean="0"/>
              <a:t> fitness model“: plod využívá nutriční signály k tomu, aby se přizpůsobil metabolizmu matky (</a:t>
            </a:r>
            <a:r>
              <a:rPr lang="cs-CZ" sz="2000" dirty="0" err="1" smtClean="0"/>
              <a:t>Wells</a:t>
            </a:r>
            <a:r>
              <a:rPr lang="cs-CZ" sz="2000" dirty="0" smtClean="0"/>
              <a:t> JCK 2003) → důležitost výživy matky v době těhotenství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plod predikuje vnější prostředí na základě </a:t>
            </a:r>
            <a:r>
              <a:rPr lang="cs-CZ" sz="2000" dirty="0" err="1" smtClean="0"/>
              <a:t>intrauterinních</a:t>
            </a:r>
            <a:r>
              <a:rPr lang="cs-CZ" sz="2000" dirty="0" smtClean="0"/>
              <a:t> signálů (nutričních)</a:t>
            </a:r>
          </a:p>
          <a:p>
            <a:pPr algn="l"/>
            <a:r>
              <a:rPr lang="cs-CZ" sz="2000" dirty="0" smtClean="0"/>
              <a:t>při expozici podvýživy in </a:t>
            </a:r>
            <a:r>
              <a:rPr lang="cs-CZ" sz="2000" dirty="0" err="1" smtClean="0"/>
              <a:t>utero</a:t>
            </a:r>
            <a:r>
              <a:rPr lang="cs-CZ" sz="2000" dirty="0" smtClean="0"/>
              <a:t> a následně </a:t>
            </a:r>
            <a:r>
              <a:rPr lang="cs-CZ" sz="2000" dirty="0" err="1" smtClean="0"/>
              <a:t>obezitogennímu</a:t>
            </a:r>
            <a:r>
              <a:rPr lang="cs-CZ" sz="2000" dirty="0" smtClean="0"/>
              <a:t> prostředí </a:t>
            </a:r>
            <a:r>
              <a:rPr lang="cs-CZ" sz="2000" dirty="0" err="1" smtClean="0"/>
              <a:t>postpartum</a:t>
            </a:r>
            <a:r>
              <a:rPr lang="cs-CZ" sz="2000" dirty="0" smtClean="0"/>
              <a:t> dojde k rozvoji metabolických onemocnění vč. obezity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b="1" u="sng" dirty="0" smtClean="0"/>
              <a:t>Holandský hladomor 1944-1945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Dutch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famine</a:t>
            </a:r>
            <a:r>
              <a:rPr lang="cs-CZ" sz="2000" b="1" dirty="0" smtClean="0"/>
              <a:t>) prof. </a:t>
            </a:r>
            <a:r>
              <a:rPr lang="cs-CZ" sz="2000" b="1" dirty="0" err="1" smtClean="0"/>
              <a:t>Barker</a:t>
            </a:r>
            <a:r>
              <a:rPr lang="cs-CZ" sz="2000" b="1" dirty="0" smtClean="0"/>
              <a:t> </a:t>
            </a:r>
          </a:p>
          <a:p>
            <a:pPr lvl="1" algn="l"/>
            <a:r>
              <a:rPr lang="cs-CZ" sz="2000" dirty="0" smtClean="0"/>
              <a:t>kritický nedostatek potravy (ženy s nízkou tělesnou hmotností)</a:t>
            </a:r>
          </a:p>
          <a:p>
            <a:pPr lvl="1" algn="l"/>
            <a:r>
              <a:rPr lang="cs-CZ" sz="2000" dirty="0" smtClean="0"/>
              <a:t>nízká porodní hmotnost jejich dětí</a:t>
            </a:r>
          </a:p>
          <a:p>
            <a:pPr lvl="1" algn="l"/>
            <a:r>
              <a:rPr lang="cs-CZ" sz="2000" dirty="0" smtClean="0"/>
              <a:t>kolem 50. roku </a:t>
            </a:r>
            <a:r>
              <a:rPr lang="cs-CZ" sz="2000" dirty="0" smtClean="0">
                <a:sym typeface="Wingdings" pitchFamily="2" charset="2"/>
              </a:rPr>
              <a:t> větší výskyt KVO, obezity, DM 2</a:t>
            </a:r>
            <a:endParaRPr lang="cs-CZ" sz="2000" dirty="0" smtClean="0"/>
          </a:p>
          <a:p>
            <a:pPr algn="l"/>
            <a:endParaRPr lang="cs-CZ" sz="2000" dirty="0" smtClean="0"/>
          </a:p>
          <a:p>
            <a:pPr algn="l"/>
            <a:r>
              <a:rPr lang="cs-CZ" sz="2000" dirty="0" err="1" smtClean="0"/>
              <a:t>intrauterinní</a:t>
            </a:r>
            <a:r>
              <a:rPr lang="cs-CZ" sz="2000" dirty="0" smtClean="0"/>
              <a:t> programování: podvýživa ve fetálním období je rizikovým faktorem pro rozvoj obezity a dalších chronických nemocí (</a:t>
            </a:r>
            <a:r>
              <a:rPr lang="cs-CZ" sz="2000" dirty="0" err="1" smtClean="0"/>
              <a:t>Hales</a:t>
            </a:r>
            <a:r>
              <a:rPr lang="cs-CZ" sz="2000" dirty="0" smtClean="0"/>
              <a:t> a </a:t>
            </a:r>
            <a:r>
              <a:rPr lang="cs-CZ" sz="2000" dirty="0" err="1" smtClean="0"/>
              <a:t>Barker</a:t>
            </a:r>
            <a:r>
              <a:rPr lang="cs-CZ" sz="2000" dirty="0" smtClean="0"/>
              <a:t>) </a:t>
            </a:r>
            <a:endParaRPr lang="cs-CZ" sz="2000" dirty="0" smtClean="0">
              <a:sym typeface="Wingdings" pitchFamily="2" charset="2"/>
            </a:endParaRPr>
          </a:p>
          <a:p>
            <a:pPr algn="l"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42942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Obezita na podkladě genetických poruch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manifestace </a:t>
            </a:r>
            <a:r>
              <a:rPr lang="cs-CZ" sz="2000" b="1" dirty="0" smtClean="0"/>
              <a:t>nezávisle na prostředí</a:t>
            </a:r>
          </a:p>
          <a:p>
            <a:pPr algn="l"/>
            <a:r>
              <a:rPr lang="cs-CZ" sz="2000" dirty="0" err="1" smtClean="0"/>
              <a:t>Mendelovsky</a:t>
            </a:r>
            <a:r>
              <a:rPr lang="cs-CZ" sz="2000" dirty="0" smtClean="0"/>
              <a:t> děděné choroby: </a:t>
            </a:r>
            <a:r>
              <a:rPr lang="cs-CZ" sz="2000" b="1" dirty="0" smtClean="0"/>
              <a:t>obezita jako projev fenotypu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dědičnost – </a:t>
            </a:r>
            <a:r>
              <a:rPr lang="cs-CZ" sz="2000" dirty="0" err="1" smtClean="0"/>
              <a:t>autosomální</a:t>
            </a:r>
            <a:r>
              <a:rPr lang="cs-CZ" sz="2000" dirty="0" smtClean="0"/>
              <a:t> nebo vázaná na X-chromosom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minimálně 20 syndromů způsobených genetickým defektem či chromozomální abnormalitou, autozomálně či </a:t>
            </a:r>
            <a:r>
              <a:rPr lang="cs-CZ" sz="2000" dirty="0" err="1" smtClean="0"/>
              <a:t>gonozomálně</a:t>
            </a:r>
            <a:r>
              <a:rPr lang="cs-CZ" sz="2000" dirty="0" smtClean="0"/>
              <a:t> vázané</a:t>
            </a:r>
            <a:endParaRPr lang="cs-CZ" sz="2000" dirty="0" smtClean="0">
              <a:sym typeface="Wingdings" pitchFamily="2" charset="2"/>
            </a:endParaRP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mutace genů ovlivňujících energetickou bilanci </a:t>
            </a:r>
            <a:r>
              <a:rPr lang="cs-CZ" sz="2000" dirty="0" smtClean="0">
                <a:sym typeface="Wingdings" pitchFamily="2" charset="2"/>
              </a:rPr>
              <a:t> obezita je jediným, nebo hlavním klinickým projevem </a:t>
            </a:r>
          </a:p>
          <a:p>
            <a:pPr algn="l">
              <a:buNone/>
            </a:pPr>
            <a:endParaRPr lang="cs-CZ" sz="2000" dirty="0" smtClean="0"/>
          </a:p>
          <a:p>
            <a:pPr algn="l"/>
            <a:r>
              <a:rPr lang="cs-CZ" sz="2000" dirty="0" smtClean="0"/>
              <a:t>v klinickém obraze těchto syndromů se kromě obezity vyskytuje často i mentální retardace, dysmorfie či orgánově specifické vývojové vady </a:t>
            </a:r>
          </a:p>
          <a:p>
            <a:pPr algn="l"/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cs-CZ" sz="4000" b="1" dirty="0" err="1" smtClean="0">
                <a:solidFill>
                  <a:srgbClr val="FFFF00"/>
                </a:solidFill>
              </a:rPr>
              <a:t>Monogenní</a:t>
            </a:r>
            <a:r>
              <a:rPr lang="cs-CZ" sz="4000" b="1" dirty="0" smtClean="0">
                <a:solidFill>
                  <a:srgbClr val="FFFF00"/>
                </a:solidFill>
              </a:rPr>
              <a:t> typ dědičnosti obezity</a:t>
            </a:r>
            <a:br>
              <a:rPr lang="cs-CZ" sz="4000" b="1" dirty="0" smtClean="0">
                <a:solidFill>
                  <a:srgbClr val="FFFF00"/>
                </a:solidFill>
              </a:rPr>
            </a:br>
            <a:r>
              <a:rPr lang="cs-CZ" altLang="cs-CZ" sz="2200" b="1" dirty="0" smtClean="0">
                <a:solidFill>
                  <a:srgbClr val="FFFF00"/>
                </a:solidFill>
                <a:latin typeface="Arial" charset="0"/>
              </a:rPr>
              <a:t>&lt; 5 % všech obézních jedinců</a:t>
            </a:r>
            <a:r>
              <a:rPr lang="cs-CZ" altLang="cs-CZ" sz="4000" u="sng" dirty="0" smtClean="0">
                <a:latin typeface="Arial" charset="0"/>
              </a:rPr>
              <a:t/>
            </a:r>
            <a:br>
              <a:rPr lang="cs-CZ" altLang="cs-CZ" sz="4000" u="sng" dirty="0" smtClean="0">
                <a:latin typeface="Arial" charset="0"/>
              </a:rPr>
            </a:b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143536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mutace jednoho genu vede k nárůstu tělesné hmotnosti, závažný fenotyp, časný vznik </a:t>
            </a:r>
            <a:endParaRPr lang="cs-CZ" altLang="cs-CZ" sz="2000" dirty="0" smtClean="0">
              <a:latin typeface="Arial" charset="0"/>
            </a:endParaRPr>
          </a:p>
          <a:p>
            <a:pPr algn="l"/>
            <a:r>
              <a:rPr lang="cs-CZ" sz="2000" dirty="0" smtClean="0"/>
              <a:t>jsou způsobené např. mutacemi genů kódujících hormony resp. </a:t>
            </a:r>
            <a:r>
              <a:rPr lang="cs-CZ" sz="2000" dirty="0" err="1" smtClean="0"/>
              <a:t>neuropeptidy</a:t>
            </a:r>
            <a:r>
              <a:rPr lang="cs-CZ" sz="2000" dirty="0" smtClean="0"/>
              <a:t> a jejich receptory, které jsou přímo zapojeny do systému regulace příjmu potravy a jídelního chování na úrovni CNS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zvířecí modely a studie na rodinách zejm. z příbuzenských sňatků vedly k identifikaci řady genů a důležitých regulačních cest (</a:t>
            </a:r>
            <a:r>
              <a:rPr lang="cs-CZ" sz="2000" dirty="0" err="1" smtClean="0"/>
              <a:t>leptinomelanokortinová</a:t>
            </a:r>
            <a:r>
              <a:rPr lang="cs-CZ" sz="2000" dirty="0" smtClean="0"/>
              <a:t> osa)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deset genů (LEP, LEPR, PC1, POMC, MC4R, CPE, SIM1, BDNF, NTRK2, SH2B1)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nejčastější příčinou obezity na podkladě mutace jednoho genu je mutace </a:t>
            </a:r>
            <a:r>
              <a:rPr lang="cs-CZ" sz="2000" dirty="0" err="1" smtClean="0"/>
              <a:t>melanokortinového</a:t>
            </a:r>
            <a:r>
              <a:rPr lang="cs-CZ" sz="2000" dirty="0" smtClean="0"/>
              <a:t> receptoru 4. typu (MC4R)</a:t>
            </a:r>
          </a:p>
          <a:p>
            <a:pPr algn="l">
              <a:buNone/>
            </a:pPr>
            <a:endParaRPr lang="cs-CZ" sz="20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Syndromy spojené s obezitou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700687"/>
          </a:xfrm>
        </p:spPr>
        <p:txBody>
          <a:bodyPr/>
          <a:lstStyle/>
          <a:p>
            <a:pPr algn="l"/>
            <a:r>
              <a:rPr lang="cs-CZ" altLang="cs-CZ" sz="2000" b="1" dirty="0" err="1" smtClean="0"/>
              <a:t>Prader</a:t>
            </a:r>
            <a:r>
              <a:rPr lang="cs-CZ" altLang="cs-CZ" sz="2000" b="1" dirty="0" smtClean="0"/>
              <a:t>-</a:t>
            </a:r>
            <a:r>
              <a:rPr lang="cs-CZ" altLang="cs-CZ" sz="2000" b="1" dirty="0" err="1" smtClean="0"/>
              <a:t>Willi</a:t>
            </a:r>
            <a:r>
              <a:rPr lang="cs-CZ" altLang="cs-CZ" sz="2000" b="1" dirty="0" smtClean="0"/>
              <a:t> syndrom</a:t>
            </a:r>
          </a:p>
          <a:p>
            <a:pPr algn="l"/>
            <a:r>
              <a:rPr lang="cs-CZ" altLang="cs-CZ" sz="2000" b="1" dirty="0" err="1" smtClean="0"/>
              <a:t>Bardetův</a:t>
            </a:r>
            <a:r>
              <a:rPr lang="cs-CZ" altLang="cs-CZ" sz="2000" b="1" dirty="0" smtClean="0"/>
              <a:t>-</a:t>
            </a:r>
            <a:r>
              <a:rPr lang="cs-CZ" altLang="cs-CZ" sz="2000" b="1" dirty="0" err="1" smtClean="0"/>
              <a:t>Biedlův</a:t>
            </a:r>
            <a:r>
              <a:rPr lang="cs-CZ" altLang="cs-CZ" sz="2000" b="1" dirty="0" smtClean="0"/>
              <a:t> syndrom</a:t>
            </a:r>
            <a:endParaRPr lang="cs-CZ" sz="2000" b="1" dirty="0" smtClean="0"/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z výzkumného hlediska jsou tyto případy snadněji detekovatelné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časný vznik obezity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obvykle s vysokým stupněm závažnosti</a:t>
            </a:r>
          </a:p>
          <a:p>
            <a:pPr algn="l"/>
            <a:endParaRPr lang="cs-CZ" dirty="0"/>
          </a:p>
        </p:txBody>
      </p:sp>
      <p:pic>
        <p:nvPicPr>
          <p:cNvPr id="5" name="Obrázek 4" descr="o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214818"/>
            <a:ext cx="2171700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rgbClr val="FFFF00"/>
                </a:solidFill>
              </a:rPr>
              <a:t>Prader</a:t>
            </a:r>
            <a:r>
              <a:rPr lang="cs-CZ" sz="4000" b="1" dirty="0" smtClean="0">
                <a:solidFill>
                  <a:srgbClr val="FFFF00"/>
                </a:solidFill>
              </a:rPr>
              <a:t>-</a:t>
            </a:r>
            <a:r>
              <a:rPr lang="cs-CZ" sz="4000" b="1" dirty="0" err="1" smtClean="0">
                <a:solidFill>
                  <a:srgbClr val="FFFF00"/>
                </a:solidFill>
              </a:rPr>
              <a:t>Willi</a:t>
            </a:r>
            <a:r>
              <a:rPr lang="cs-CZ" sz="4000" b="1" dirty="0" smtClean="0">
                <a:solidFill>
                  <a:srgbClr val="FFFF00"/>
                </a:solidFill>
              </a:rPr>
              <a:t> syndrom I.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49"/>
            <a:ext cx="9144000" cy="4857785"/>
          </a:xfrm>
        </p:spPr>
        <p:txBody>
          <a:bodyPr/>
          <a:lstStyle/>
          <a:p>
            <a:r>
              <a:rPr lang="cs-CZ" sz="2000" dirty="0" smtClean="0"/>
              <a:t>chybění části 15. chromosomu (</a:t>
            </a:r>
            <a:r>
              <a:rPr lang="pl-PL" sz="2000" dirty="0" smtClean="0"/>
              <a:t>15q11.2-12) pocházejícího </a:t>
            </a:r>
            <a:r>
              <a:rPr lang="pl-PL" sz="2000" b="1" dirty="0" smtClean="0"/>
              <a:t>od otce</a:t>
            </a:r>
          </a:p>
          <a:p>
            <a:endParaRPr lang="cs-CZ" sz="2000" b="1" dirty="0" smtClean="0"/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</a:t>
            </a:r>
            <a:r>
              <a:rPr lang="cs-CZ" sz="2000" b="1" dirty="0" smtClean="0">
                <a:sym typeface="Wingdings" pitchFamily="2" charset="2"/>
              </a:rPr>
              <a:t> </a:t>
            </a:r>
            <a:r>
              <a:rPr lang="cs-CZ" sz="2000" b="1" dirty="0" err="1" smtClean="0"/>
              <a:t>mikrodelece</a:t>
            </a:r>
            <a:r>
              <a:rPr lang="cs-CZ" sz="2000" dirty="0" smtClean="0"/>
              <a:t> v dané oblasti – 70 %</a:t>
            </a:r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oba 15. chromosomy pocházejí od matky (</a:t>
            </a:r>
            <a:r>
              <a:rPr lang="cs-CZ" sz="2000" dirty="0" err="1" smtClean="0"/>
              <a:t>uniparentální</a:t>
            </a:r>
            <a:r>
              <a:rPr lang="cs-CZ" sz="2000" dirty="0" smtClean="0"/>
              <a:t> </a:t>
            </a:r>
            <a:r>
              <a:rPr lang="cs-CZ" sz="2000" dirty="0" err="1" smtClean="0"/>
              <a:t>disomie</a:t>
            </a:r>
            <a:r>
              <a:rPr lang="cs-CZ" sz="2000" dirty="0" smtClean="0"/>
              <a:t>) – 25 %</a:t>
            </a:r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jiné poškození daných genů (nebalancované translokace; mutace v </a:t>
            </a:r>
            <a:r>
              <a:rPr lang="cs-CZ" sz="2000" dirty="0" err="1" smtClean="0"/>
              <a:t>imprintigovém</a:t>
            </a:r>
            <a:r>
              <a:rPr lang="cs-CZ" sz="2000" dirty="0" smtClean="0"/>
              <a:t> centru)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u="sng" dirty="0" smtClean="0"/>
              <a:t>klinické projevy</a:t>
            </a:r>
            <a:r>
              <a:rPr lang="cs-CZ" sz="2000" dirty="0" smtClean="0"/>
              <a:t>: </a:t>
            </a:r>
            <a:r>
              <a:rPr lang="cs-CZ" altLang="cs-CZ" sz="2000" dirty="0" smtClean="0"/>
              <a:t>svalová hypotonie, psychomotorické onemocnění, </a:t>
            </a:r>
            <a:r>
              <a:rPr lang="cs-CZ" altLang="cs-CZ" sz="2000" dirty="0" err="1" smtClean="0"/>
              <a:t>hypogonadismus</a:t>
            </a:r>
            <a:r>
              <a:rPr lang="cs-CZ" altLang="cs-CZ" sz="2000" dirty="0" smtClean="0"/>
              <a:t>, obezita, </a:t>
            </a:r>
            <a:r>
              <a:rPr lang="cs-CZ" altLang="cs-CZ" sz="2000" dirty="0" err="1" smtClean="0"/>
              <a:t>hyperfagie</a:t>
            </a:r>
            <a:r>
              <a:rPr lang="cs-CZ" altLang="cs-CZ" sz="2000" dirty="0" smtClean="0"/>
              <a:t>, malá tělesná výška, mentální a růstová retardace</a:t>
            </a:r>
          </a:p>
          <a:p>
            <a:pPr algn="l"/>
            <a:endParaRPr lang="cs-CZ" altLang="cs-CZ" sz="2000" dirty="0" smtClean="0"/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prevalence 1 : 25 000</a:t>
            </a:r>
          </a:p>
          <a:p>
            <a:endParaRPr lang="cs-CZ" sz="2000" dirty="0"/>
          </a:p>
        </p:txBody>
      </p:sp>
      <p:pic>
        <p:nvPicPr>
          <p:cNvPr id="4" name="Obrázek 3" descr="praderwil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874068"/>
            <a:ext cx="2500298" cy="19839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 smtClean="0">
                <a:solidFill>
                  <a:srgbClr val="FFFF00"/>
                </a:solidFill>
              </a:rPr>
              <a:t>Prader</a:t>
            </a:r>
            <a:r>
              <a:rPr lang="cs-CZ" sz="4000" b="1" dirty="0" smtClean="0">
                <a:solidFill>
                  <a:srgbClr val="FFFF00"/>
                </a:solidFill>
              </a:rPr>
              <a:t>-</a:t>
            </a:r>
            <a:r>
              <a:rPr lang="cs-CZ" sz="4000" b="1" dirty="0" err="1" smtClean="0">
                <a:solidFill>
                  <a:srgbClr val="FFFF00"/>
                </a:solidFill>
              </a:rPr>
              <a:t>Willi</a:t>
            </a:r>
            <a:r>
              <a:rPr lang="cs-CZ" sz="4000" b="1" dirty="0" smtClean="0">
                <a:solidFill>
                  <a:srgbClr val="FFFF00"/>
                </a:solidFill>
              </a:rPr>
              <a:t> syndrom II.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cs-CZ" altLang="cs-CZ" sz="2000" b="1" dirty="0" smtClean="0"/>
              <a:t>kojenec</a:t>
            </a:r>
            <a:r>
              <a:rPr lang="cs-CZ" altLang="cs-CZ" sz="2000" dirty="0" smtClean="0"/>
              <a:t> – nedostatečné prospívání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000" b="1" dirty="0" smtClean="0"/>
              <a:t>od 1. roku </a:t>
            </a:r>
            <a:r>
              <a:rPr lang="cs-CZ" altLang="cs-CZ" sz="2000" dirty="0" smtClean="0"/>
              <a:t>rozvoj obezity, zvýšený zájem o jídlo, nižší BEV, agresivní chování, zuřivost, zejména ve vztahu k jídlu</a:t>
            </a:r>
          </a:p>
          <a:p>
            <a:pPr algn="l" eaLnBrk="1" hangingPunct="1">
              <a:lnSpc>
                <a:spcPct val="14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40000"/>
              </a:lnSpc>
            </a:pPr>
            <a:r>
              <a:rPr lang="cs-CZ" altLang="cs-CZ" sz="2000" b="1" dirty="0" smtClean="0"/>
              <a:t>zvýšená hladina </a:t>
            </a:r>
            <a:r>
              <a:rPr lang="cs-CZ" altLang="cs-CZ" sz="2000" b="1" dirty="0" err="1" smtClean="0"/>
              <a:t>ghrelinu</a:t>
            </a:r>
            <a:r>
              <a:rPr lang="cs-CZ" altLang="cs-CZ" sz="2000" dirty="0" smtClean="0"/>
              <a:t> (apetit stimulující hormon, </a:t>
            </a:r>
            <a:r>
              <a:rPr lang="cs-CZ" altLang="cs-CZ" sz="2000" dirty="0" err="1" smtClean="0"/>
              <a:t>orexigenní</a:t>
            </a:r>
            <a:r>
              <a:rPr lang="cs-CZ" altLang="cs-CZ" sz="2000" dirty="0" smtClean="0"/>
              <a:t> hormon vylučovaný v žaludku)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000" dirty="0" smtClean="0"/>
              <a:t>neustálý pocit hladu i po příjmu potravy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000" dirty="0" smtClean="0"/>
              <a:t>neschopnost kontrolovat touhu po potravinách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Polygenní typ dědičnosti 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700687"/>
          </a:xfrm>
        </p:spPr>
        <p:txBody>
          <a:bodyPr/>
          <a:lstStyle/>
          <a:p>
            <a:pPr algn="l"/>
            <a:endParaRPr lang="cs-CZ" sz="2000" dirty="0" smtClean="0"/>
          </a:p>
          <a:p>
            <a:pPr algn="l"/>
            <a:r>
              <a:rPr lang="cs-CZ" sz="2000" b="1" dirty="0" smtClean="0"/>
              <a:t>několik genových variant </a:t>
            </a:r>
            <a:r>
              <a:rPr lang="cs-CZ" sz="2000" dirty="0" smtClean="0"/>
              <a:t>v interakci s </a:t>
            </a:r>
            <a:r>
              <a:rPr lang="cs-CZ" sz="2000" b="1" dirty="0" smtClean="0"/>
              <a:t>prostředím </a:t>
            </a:r>
            <a:r>
              <a:rPr lang="cs-CZ" sz="2000" b="1" dirty="0" smtClean="0">
                <a:sym typeface="Wingdings" pitchFamily="2" charset="2"/>
              </a:rPr>
              <a:t></a:t>
            </a:r>
            <a:r>
              <a:rPr lang="cs-CZ" sz="2000" dirty="0" smtClean="0">
                <a:sym typeface="Wingdings" pitchFamily="2" charset="2"/>
              </a:rPr>
              <a:t> podíl</a:t>
            </a:r>
            <a:r>
              <a:rPr lang="cs-CZ" sz="2000" b="1" dirty="0" smtClean="0">
                <a:sym typeface="Wingdings" pitchFamily="2" charset="2"/>
              </a:rPr>
              <a:t> </a:t>
            </a:r>
            <a:r>
              <a:rPr lang="cs-CZ" sz="2000" dirty="0" smtClean="0"/>
              <a:t>na vzniku obezity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geny a jejich varianty se uplatňují v regulaci energetického příjmu, jídelního chování a energetického výdeje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výzkum kandidátních genů / mapování celého genomu</a:t>
            </a:r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		 </a:t>
            </a:r>
            <a:endParaRPr lang="cs-CZ" sz="2000" dirty="0" smtClean="0"/>
          </a:p>
          <a:p>
            <a:pPr algn="l">
              <a:buNone/>
            </a:pPr>
            <a:r>
              <a:rPr lang="cs-CZ" sz="2000" dirty="0" smtClean="0"/>
              <a:t>	</a:t>
            </a:r>
            <a:r>
              <a:rPr lang="cs-CZ" sz="2000" u="sng" dirty="0" smtClean="0"/>
              <a:t>Obezita je multifaktoriální onemocnění </a:t>
            </a:r>
            <a:r>
              <a:rPr lang="cs-CZ" sz="2000" u="sng" dirty="0" smtClean="0">
                <a:sym typeface="Wingdings" pitchFamily="2" charset="2"/>
              </a:rPr>
              <a:t></a:t>
            </a:r>
            <a:r>
              <a:rPr lang="cs-CZ" sz="2000" u="sng" dirty="0" smtClean="0"/>
              <a:t> ovlivněna </a:t>
            </a:r>
          </a:p>
          <a:p>
            <a:pPr algn="l">
              <a:buNone/>
            </a:pPr>
            <a:r>
              <a:rPr lang="cs-CZ" sz="2000" dirty="0" smtClean="0"/>
              <a:t>	</a:t>
            </a:r>
            <a:r>
              <a:rPr lang="cs-CZ" sz="2000" u="sng" dirty="0" smtClean="0"/>
              <a:t>řadou jednotlivých genů s malým vlivem.</a:t>
            </a:r>
          </a:p>
          <a:p>
            <a:pPr algn="l"/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 descr="gen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1562" y="3286125"/>
            <a:ext cx="2572438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rgbClr val="FFFF00"/>
                </a:solidFill>
              </a:rPr>
              <a:t>2. příjem x výdej energie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dlouhodobá pozitivní energetická bilance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důsledek nevhodného životního stylu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nadbytečná energie ukládána ve formě TAG do tukových buněk</a:t>
            </a:r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650" y="3455987"/>
            <a:ext cx="432435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ne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9"/>
            <a:ext cx="3669998" cy="23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Vysoký přívod tuků ve stravě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</p:spPr>
        <p:txBody>
          <a:bodyPr/>
          <a:lstStyle/>
          <a:p>
            <a:pPr algn="l" eaLnBrk="1" hangingPunct="1"/>
            <a:r>
              <a:rPr lang="cs-CZ" sz="2000" dirty="0" smtClean="0"/>
              <a:t>velká energetická </a:t>
            </a:r>
            <a:r>
              <a:rPr lang="cs-CZ" sz="2000" dirty="0" err="1" smtClean="0"/>
              <a:t>denzita</a:t>
            </a:r>
            <a:r>
              <a:rPr lang="cs-CZ" sz="2000" dirty="0" smtClean="0"/>
              <a:t> X sytící schopnost poměrně malá</a:t>
            </a:r>
          </a:p>
          <a:p>
            <a:pPr algn="l" eaLnBrk="1" hangingPunct="1"/>
            <a:endParaRPr lang="cs-CZ" sz="2000" dirty="0" smtClean="0"/>
          </a:p>
          <a:p>
            <a:pPr algn="l" eaLnBrk="1" hangingPunct="1"/>
            <a:r>
              <a:rPr lang="cs-CZ" sz="2000" dirty="0" smtClean="0"/>
              <a:t>reálně tvoří tuky cca 36–38 % CEP (ale dle doporučení max. </a:t>
            </a:r>
            <a:r>
              <a:rPr lang="cs-CZ" sz="2000" b="1" dirty="0" smtClean="0"/>
              <a:t>30 %</a:t>
            </a:r>
            <a:r>
              <a:rPr lang="cs-CZ" sz="2000" dirty="0" smtClean="0"/>
              <a:t>)</a:t>
            </a:r>
          </a:p>
          <a:p>
            <a:pPr algn="l" eaLnBrk="1" hangingPunct="1"/>
            <a:r>
              <a:rPr lang="cs-CZ" sz="2000" dirty="0" smtClean="0"/>
              <a:t>tuk nese chuť</a:t>
            </a:r>
          </a:p>
          <a:p>
            <a:pPr algn="l" eaLnBrk="1" hangingPunct="1"/>
            <a:endParaRPr lang="cs-CZ" sz="2000" dirty="0" smtClean="0"/>
          </a:p>
          <a:p>
            <a:pPr algn="l" eaLnBrk="1" hangingPunct="1"/>
            <a:r>
              <a:rPr lang="cs-CZ" sz="2000" dirty="0" smtClean="0"/>
              <a:t>rizikový je tzv. skrytý tuk v potravinách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nadbytečný příjem tuku je ukládán do tukových zásob </a:t>
            </a:r>
            <a:r>
              <a:rPr lang="cs-CZ" sz="2000" dirty="0" smtClean="0">
                <a:sym typeface="Wingdings" pitchFamily="2" charset="2"/>
              </a:rPr>
              <a:t> důsledek pozitivní energetické bilance</a:t>
            </a:r>
          </a:p>
          <a:p>
            <a:pPr algn="l"/>
            <a:endParaRPr lang="cs-CZ" sz="2000" dirty="0" smtClean="0">
              <a:sym typeface="Wingdings" pitchFamily="2" charset="2"/>
            </a:endParaRPr>
          </a:p>
          <a:p>
            <a:pPr algn="l"/>
            <a:r>
              <a:rPr lang="cs-CZ" sz="2000" dirty="0" smtClean="0"/>
              <a:t>obézní jedinci často preferují stravu s vysokým podílem tuku či cukrů </a:t>
            </a:r>
            <a:r>
              <a:rPr lang="cs-CZ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hédonické pocity při jídle </a:t>
            </a:r>
            <a:r>
              <a:rPr lang="cs-CZ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příjem pak není regulován pocitem nasycení ale </a:t>
            </a:r>
            <a:r>
              <a:rPr lang="cs-CZ" sz="2000" b="1" dirty="0" smtClean="0"/>
              <a:t>pozitivní zpětnou vazbou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Co je to obezita? 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/>
              <a:t>Abnormální nebo nadměrná akumulace tuku </a:t>
            </a:r>
            <a:br>
              <a:rPr lang="cs-CZ" sz="2000" dirty="0"/>
            </a:br>
            <a:r>
              <a:rPr lang="cs-CZ" sz="2000" dirty="0"/>
              <a:t>v lidském organismu představující zdravotní riziko (WHO)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cs-CZ" sz="2000" dirty="0"/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/>
              <a:t>A co dál?</a:t>
            </a:r>
          </a:p>
          <a:p>
            <a:pPr marL="621348" lvl="1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cs-CZ" sz="2000" dirty="0" smtClean="0"/>
              <a:t>chronické </a:t>
            </a:r>
            <a:r>
              <a:rPr lang="cs-CZ" sz="2000" dirty="0"/>
              <a:t>onemocnění </a:t>
            </a:r>
          </a:p>
          <a:p>
            <a:pPr marL="621348" lvl="1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cs-CZ" sz="2000" dirty="0" smtClean="0"/>
              <a:t>metabolické </a:t>
            </a:r>
            <a:r>
              <a:rPr lang="cs-CZ" sz="2000" dirty="0"/>
              <a:t>onemocnění</a:t>
            </a:r>
          </a:p>
          <a:p>
            <a:pPr marL="621348" lvl="1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cs-CZ" sz="2000" dirty="0" smtClean="0"/>
              <a:t>multifaktoriální </a:t>
            </a:r>
            <a:r>
              <a:rPr lang="cs-CZ" sz="2000" dirty="0"/>
              <a:t>onemocnění</a:t>
            </a:r>
          </a:p>
          <a:p>
            <a:pPr marL="621348" lvl="1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cs-CZ" sz="2000" u="sng" dirty="0" err="1" smtClean="0"/>
              <a:t>preventabilní</a:t>
            </a:r>
            <a:r>
              <a:rPr lang="cs-CZ" sz="2000" u="sng" dirty="0" smtClean="0"/>
              <a:t> </a:t>
            </a:r>
            <a:r>
              <a:rPr lang="cs-CZ" sz="2000" u="sng" dirty="0"/>
              <a:t>onemocnění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Vysoký přívod sacharidů ve stravě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 marL="273050" indent="-273050" algn="l">
              <a:lnSpc>
                <a:spcPct val="150000"/>
              </a:lnSpc>
            </a:pPr>
            <a:endParaRPr lang="cs-CZ" altLang="cs-CZ" sz="1900" dirty="0" smtClean="0"/>
          </a:p>
          <a:p>
            <a:pPr algn="l"/>
            <a:r>
              <a:rPr lang="cs-CZ" sz="2000" dirty="0" smtClean="0"/>
              <a:t>pohotový zdroj energie (kolem 55–60 % CEP)</a:t>
            </a:r>
          </a:p>
          <a:p>
            <a:pPr algn="l"/>
            <a:r>
              <a:rPr lang="cs-CZ" sz="2000" dirty="0" smtClean="0"/>
              <a:t>menší energetická </a:t>
            </a:r>
            <a:r>
              <a:rPr lang="cs-CZ" sz="2000" dirty="0" err="1" smtClean="0"/>
              <a:t>denzita</a:t>
            </a:r>
            <a:r>
              <a:rPr lang="cs-CZ" sz="2000" dirty="0" smtClean="0"/>
              <a:t> než tuk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vyšší sytící schopnost než tuk</a:t>
            </a:r>
          </a:p>
          <a:p>
            <a:pPr algn="l"/>
            <a:r>
              <a:rPr lang="cs-CZ" altLang="cs-CZ" sz="2000" dirty="0" smtClean="0"/>
              <a:t>dlouhodobý vs. krátkodobý vyšší příjem S</a:t>
            </a:r>
            <a:endParaRPr lang="cs-CZ" sz="2000" b="1" dirty="0" smtClean="0"/>
          </a:p>
          <a:p>
            <a:pPr algn="l">
              <a:buNone/>
            </a:pPr>
            <a:endParaRPr lang="cs-CZ" sz="2000" dirty="0" smtClean="0"/>
          </a:p>
          <a:p>
            <a:pPr algn="l"/>
            <a:r>
              <a:rPr lang="cs-CZ" sz="2000" dirty="0" smtClean="0"/>
              <a:t>zvýšená konzumace jednoduchých cukrů je spojena s nárůstem tělesné hmotnosti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rizikové jsou tzv. skryté sacharidy (zejm. jednoduché) v potravinách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vysoký/ nízký glykemický index – rozdílný pocit sytivosti</a:t>
            </a:r>
          </a:p>
          <a:p>
            <a:pPr algn="l"/>
            <a:r>
              <a:rPr lang="cs-CZ" sz="2000" dirty="0" smtClean="0"/>
              <a:t>např.: ovoce ≠ sušené ovoce ≠ džus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ovoce ≠ sušené ovoce ≠ džus</a:t>
            </a:r>
            <a:endParaRPr lang="cs-CZ" sz="4000" b="1" dirty="0">
              <a:solidFill>
                <a:srgbClr val="FFFF00"/>
              </a:solidFill>
            </a:endParaRPr>
          </a:p>
        </p:txBody>
      </p:sp>
      <p:pic>
        <p:nvPicPr>
          <p:cNvPr id="4" name="Obrázek 9" descr="sušené ovoce.png"/>
          <p:cNvPicPr>
            <a:picLocks noGrp="1" noChangeAspect="1"/>
          </p:cNvPicPr>
          <p:nvPr>
            <p:ph idx="1"/>
          </p:nvPr>
        </p:nvPicPr>
        <p:blipFill>
          <a:blip r:embed="rId2"/>
          <a:srcRect l="12135" t="391" r="36996"/>
          <a:stretch>
            <a:fillRect/>
          </a:stretch>
        </p:blipFill>
        <p:spPr bwMode="auto">
          <a:xfrm>
            <a:off x="0" y="2500306"/>
            <a:ext cx="2863209" cy="31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8" descr="džus.png"/>
          <p:cNvPicPr>
            <a:picLocks noChangeAspect="1"/>
          </p:cNvPicPr>
          <p:nvPr/>
        </p:nvPicPr>
        <p:blipFill>
          <a:blip r:embed="rId3"/>
          <a:srcRect l="16594" t="-1158" r="37692"/>
          <a:stretch>
            <a:fillRect/>
          </a:stretch>
        </p:blipFill>
        <p:spPr>
          <a:xfrm>
            <a:off x="3071802" y="2357430"/>
            <a:ext cx="2839638" cy="3500462"/>
          </a:xfrm>
          <a:prstGeom prst="rect">
            <a:avLst/>
          </a:prstGeom>
        </p:spPr>
      </p:pic>
      <p:pic>
        <p:nvPicPr>
          <p:cNvPr id="6" name="Obrázek 10" descr="jablko.png"/>
          <p:cNvPicPr>
            <a:picLocks noChangeAspect="1"/>
          </p:cNvPicPr>
          <p:nvPr/>
        </p:nvPicPr>
        <p:blipFill>
          <a:blip r:embed="rId4"/>
          <a:srcRect l="16470" t="195" r="36996"/>
          <a:stretch>
            <a:fillRect/>
          </a:stretch>
        </p:blipFill>
        <p:spPr bwMode="auto">
          <a:xfrm>
            <a:off x="6205537" y="2571744"/>
            <a:ext cx="2938463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Přívod bílkovin ve stravě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900633"/>
          </a:xfrm>
        </p:spPr>
        <p:txBody>
          <a:bodyPr>
            <a:normAutofit/>
          </a:bodyPr>
          <a:lstStyle/>
          <a:p>
            <a:pPr marL="273050" indent="-273050" algn="l" eaLnBrk="1" hangingPunct="1">
              <a:lnSpc>
                <a:spcPct val="150000"/>
              </a:lnSpc>
            </a:pPr>
            <a:r>
              <a:rPr lang="cs-CZ" altLang="cs-CZ" sz="2100" dirty="0" smtClean="0"/>
              <a:t>nejvíce zvyšují </a:t>
            </a:r>
            <a:r>
              <a:rPr lang="cs-CZ" altLang="cs-CZ" sz="2100" dirty="0" err="1" smtClean="0"/>
              <a:t>postprandiální</a:t>
            </a:r>
            <a:r>
              <a:rPr lang="cs-CZ" altLang="cs-CZ" sz="2100" dirty="0" smtClean="0"/>
              <a:t> termogenezi</a:t>
            </a:r>
          </a:p>
          <a:p>
            <a:pPr marL="273050" indent="-273050" algn="l" eaLnBrk="1" hangingPunct="1">
              <a:lnSpc>
                <a:spcPct val="150000"/>
              </a:lnSpc>
            </a:pPr>
            <a:r>
              <a:rPr lang="cs-CZ" sz="2000" dirty="0" smtClean="0"/>
              <a:t>nejvyšší sytící schopnost </a:t>
            </a:r>
          </a:p>
          <a:p>
            <a:pPr marL="1073150" lvl="2" indent="-273050" algn="l">
              <a:lnSpc>
                <a:spcPct val="150000"/>
              </a:lnSpc>
            </a:pPr>
            <a:r>
              <a:rPr lang="cs-CZ" sz="1800" dirty="0" smtClean="0"/>
              <a:t>způsobují útlum příjmu potravy prostřednictvím stimulace sekrece </a:t>
            </a:r>
            <a:r>
              <a:rPr lang="cs-CZ" sz="1800" dirty="0" err="1" smtClean="0"/>
              <a:t>cholecystokininu</a:t>
            </a:r>
            <a:r>
              <a:rPr lang="cs-CZ" sz="1800" dirty="0" smtClean="0"/>
              <a:t> a </a:t>
            </a:r>
            <a:r>
              <a:rPr lang="cs-CZ" sz="1800" dirty="0" err="1" smtClean="0"/>
              <a:t>glukagonu</a:t>
            </a:r>
            <a:endParaRPr lang="cs-CZ" sz="1800" dirty="0" smtClean="0"/>
          </a:p>
          <a:p>
            <a:pPr marL="1073150" lvl="2" indent="-273050" algn="l">
              <a:lnSpc>
                <a:spcPct val="150000"/>
              </a:lnSpc>
            </a:pPr>
            <a:r>
              <a:rPr lang="cs-CZ" sz="1800" dirty="0" smtClean="0"/>
              <a:t>regulují příjem potravy ovlivňováním hypotalamu</a:t>
            </a:r>
          </a:p>
          <a:p>
            <a:pPr marL="273050" indent="-273050" algn="l" eaLnBrk="1" hangingPunct="1">
              <a:lnSpc>
                <a:spcPct val="150000"/>
              </a:lnSpc>
            </a:pPr>
            <a:endParaRPr lang="cs-CZ" sz="2000" dirty="0" smtClean="0"/>
          </a:p>
          <a:p>
            <a:pPr algn="l"/>
            <a:r>
              <a:rPr lang="cs-CZ" sz="2000" dirty="0" smtClean="0"/>
              <a:t>nadbytečný příjem bílkovin nesehrává významnou roli při vzniku obezity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pozor na obsah tuku při konzumaci živočišných bílkovin</a:t>
            </a:r>
          </a:p>
          <a:p>
            <a:pPr algn="l"/>
            <a:endParaRPr lang="cs-CZ" sz="2000" dirty="0" smtClean="0"/>
          </a:p>
          <a:p>
            <a:pPr algn="l"/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Přívod vlákniny ve stravě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navození pocitu sytosti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denní příjem by měl být kolem 30 g (reálně ale cca 12–15 g)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při doporučení navýšení vlákniny adekvátně navýšit i pitný režim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snižuje vstřebávání tuků, zvyšuje vylučování žlučových kyselin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díky své bobtnavosti </a:t>
            </a:r>
            <a:r>
              <a:rPr lang="cs-CZ" sz="2000" b="1" dirty="0" smtClean="0"/>
              <a:t>prodlužuje kontakt </a:t>
            </a:r>
            <a:r>
              <a:rPr lang="cs-CZ" sz="2000" b="1" dirty="0" err="1" smtClean="0"/>
              <a:t>nutrientů</a:t>
            </a:r>
            <a:r>
              <a:rPr lang="cs-CZ" sz="2000" b="1" dirty="0" smtClean="0"/>
              <a:t> se střevní stěnou a tím zvyšuje vylučování </a:t>
            </a:r>
            <a:r>
              <a:rPr lang="cs-CZ" sz="2000" b="1" dirty="0" err="1" smtClean="0"/>
              <a:t>anorexigenních</a:t>
            </a:r>
            <a:r>
              <a:rPr lang="cs-CZ" sz="2000" b="1" dirty="0" smtClean="0"/>
              <a:t> hormonů GIT</a:t>
            </a:r>
          </a:p>
          <a:p>
            <a:pPr algn="l"/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Tekutiny a pitný režim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1"/>
            <a:ext cx="9144000" cy="521495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200" dirty="0" smtClean="0"/>
              <a:t>voda v potravě zůstává v žaludku delší dobu než voda v nápojích</a:t>
            </a:r>
          </a:p>
          <a:p>
            <a:pPr algn="l">
              <a:buFontTx/>
              <a:buNone/>
            </a:pPr>
            <a:r>
              <a:rPr lang="cs-CZ" sz="2200" dirty="0" smtClean="0">
                <a:sym typeface="Wingdings" pitchFamily="2" charset="2"/>
              </a:rPr>
              <a:t>	 </a:t>
            </a:r>
            <a:r>
              <a:rPr lang="cs-CZ" sz="1900" dirty="0" smtClean="0">
                <a:sym typeface="Wingdings" pitchFamily="2" charset="2"/>
              </a:rPr>
              <a:t>p</a:t>
            </a:r>
            <a:r>
              <a:rPr lang="cs-CZ" sz="1900" dirty="0" smtClean="0"/>
              <a:t>otraviny s vyšším obsahem vody delší pocit sytosti</a:t>
            </a:r>
          </a:p>
          <a:p>
            <a:pPr algn="l"/>
            <a:r>
              <a:rPr lang="cs-CZ" sz="2200" dirty="0" smtClean="0"/>
              <a:t>potřeba si zvykat na nesladkou chuť </a:t>
            </a:r>
          </a:p>
          <a:p>
            <a:pPr algn="l"/>
            <a:r>
              <a:rPr lang="cs-CZ" sz="2200" dirty="0" smtClean="0"/>
              <a:t>v rámci prevence obezity a nadváhy – pít neslazené nápoje </a:t>
            </a:r>
          </a:p>
          <a:p>
            <a:pPr algn="l"/>
            <a:endParaRPr lang="cs-CZ" sz="2200" dirty="0" smtClean="0"/>
          </a:p>
          <a:p>
            <a:pPr algn="l">
              <a:lnSpc>
                <a:spcPct val="150000"/>
              </a:lnSpc>
            </a:pPr>
            <a:r>
              <a:rPr lang="cs-CZ" altLang="cs-CZ" sz="2200" b="1" dirty="0" smtClean="0">
                <a:sym typeface="Wingdings" pitchFamily="2" charset="2"/>
              </a:rPr>
              <a:t>nápoje</a:t>
            </a:r>
            <a:r>
              <a:rPr lang="cs-CZ" altLang="cs-CZ" sz="2200" dirty="0" smtClean="0">
                <a:sym typeface="Wingdings" pitchFamily="2" charset="2"/>
              </a:rPr>
              <a:t> – </a:t>
            </a:r>
            <a:r>
              <a:rPr lang="cs-CZ" sz="2200" dirty="0" smtClean="0"/>
              <a:t>koncentrované množství energie v malém objemu tekutin </a:t>
            </a:r>
          </a:p>
          <a:p>
            <a:pPr algn="l">
              <a:lnSpc>
                <a:spcPct val="150000"/>
              </a:lnSpc>
            </a:pPr>
            <a:endParaRPr lang="cs-CZ" sz="2200" dirty="0" smtClean="0"/>
          </a:p>
          <a:p>
            <a:pPr algn="l"/>
            <a:r>
              <a:rPr lang="en-US" sz="2200" dirty="0" smtClean="0"/>
              <a:t>Coca cola (2,25 l) </a:t>
            </a:r>
            <a:r>
              <a:rPr lang="cs-CZ" sz="2200" dirty="0" smtClean="0"/>
              <a:t>– </a:t>
            </a:r>
            <a:r>
              <a:rPr lang="en-US" sz="2200" dirty="0" err="1" smtClean="0"/>
              <a:t>obsahuje</a:t>
            </a:r>
            <a:r>
              <a:rPr lang="en-US" sz="2200" dirty="0" smtClean="0"/>
              <a:t> </a:t>
            </a:r>
            <a:r>
              <a:rPr lang="en-US" sz="2200" b="1" dirty="0" smtClean="0"/>
              <a:t>252 g </a:t>
            </a:r>
            <a:r>
              <a:rPr lang="en-US" sz="2200" b="1" dirty="0" err="1" smtClean="0"/>
              <a:t>cukru</a:t>
            </a:r>
            <a:endParaRPr lang="en-US" sz="2200" dirty="0" smtClean="0"/>
          </a:p>
          <a:p>
            <a:pPr algn="l"/>
            <a:r>
              <a:rPr lang="en-US" sz="2200" dirty="0" err="1" smtClean="0"/>
              <a:t>Fanta</a:t>
            </a:r>
            <a:r>
              <a:rPr lang="en-US" sz="2200" dirty="0" smtClean="0"/>
              <a:t> (1,75 l)</a:t>
            </a:r>
            <a:r>
              <a:rPr lang="cs-CZ" sz="2200" dirty="0" smtClean="0"/>
              <a:t> – </a:t>
            </a:r>
            <a:r>
              <a:rPr lang="en-US" sz="2200" dirty="0" err="1" smtClean="0"/>
              <a:t>obsahuje</a:t>
            </a:r>
            <a:r>
              <a:rPr lang="en-US" sz="2200" dirty="0" smtClean="0"/>
              <a:t> </a:t>
            </a:r>
            <a:r>
              <a:rPr lang="en-US" sz="2200" b="1" dirty="0" smtClean="0"/>
              <a:t>189 g </a:t>
            </a:r>
            <a:r>
              <a:rPr lang="en-US" sz="2200" b="1" dirty="0" err="1" smtClean="0"/>
              <a:t>cukru</a:t>
            </a:r>
            <a:endParaRPr lang="en-US" sz="2200" dirty="0" smtClean="0"/>
          </a:p>
          <a:p>
            <a:pPr algn="l"/>
            <a:r>
              <a:rPr lang="en-US" sz="2200" dirty="0" smtClean="0"/>
              <a:t>Green ice tea (1,5 l</a:t>
            </a:r>
            <a:r>
              <a:rPr lang="cs-CZ" sz="2200" dirty="0" smtClean="0"/>
              <a:t>) – o</a:t>
            </a:r>
            <a:r>
              <a:rPr lang="en-US" sz="2200" dirty="0" err="1" smtClean="0"/>
              <a:t>bsahuje</a:t>
            </a:r>
            <a:r>
              <a:rPr lang="en-US" sz="2200" dirty="0" smtClean="0"/>
              <a:t> </a:t>
            </a:r>
            <a:r>
              <a:rPr lang="en-US" sz="2200" b="1" dirty="0" smtClean="0"/>
              <a:t>102 g </a:t>
            </a:r>
            <a:r>
              <a:rPr lang="en-US" sz="2200" b="1" dirty="0" err="1" smtClean="0"/>
              <a:t>cukru</a:t>
            </a:r>
            <a:endParaRPr lang="cs-CZ" sz="2200" b="1" dirty="0" smtClean="0"/>
          </a:p>
          <a:p>
            <a:pPr algn="l"/>
            <a:endParaRPr lang="cs-CZ" altLang="cs-CZ" sz="2200" dirty="0" smtClean="0">
              <a:sym typeface="Wingdings" pitchFamily="2" charset="2"/>
            </a:endParaRPr>
          </a:p>
          <a:p>
            <a:pPr algn="l">
              <a:lnSpc>
                <a:spcPct val="150000"/>
              </a:lnSpc>
            </a:pPr>
            <a:r>
              <a:rPr lang="cs-CZ" altLang="cs-CZ" sz="2200" b="1" dirty="0" smtClean="0">
                <a:sym typeface="Wingdings" pitchFamily="2" charset="2"/>
              </a:rPr>
              <a:t>alkohol</a:t>
            </a:r>
            <a:r>
              <a:rPr lang="cs-CZ" altLang="cs-CZ" sz="2200" dirty="0" smtClean="0">
                <a:sym typeface="Wingdings" pitchFamily="2" charset="2"/>
              </a:rPr>
              <a:t> – zvýšená konzumace se může podílet na vzniku obezity, zejména na akumulaci viscerálního tuku (1g = 29 </a:t>
            </a:r>
            <a:r>
              <a:rPr lang="cs-CZ" altLang="cs-CZ" sz="2200" dirty="0" err="1" smtClean="0">
                <a:sym typeface="Wingdings" pitchFamily="2" charset="2"/>
              </a:rPr>
              <a:t>kJ</a:t>
            </a:r>
            <a:r>
              <a:rPr lang="cs-CZ" altLang="cs-CZ" sz="2200" dirty="0" smtClean="0">
                <a:sym typeface="Wingdings" pitchFamily="2" charset="2"/>
              </a:rPr>
              <a:t>)</a:t>
            </a:r>
            <a:endParaRPr lang="cs-CZ" altLang="cs-CZ" sz="2200" dirty="0" smtClean="0"/>
          </a:p>
          <a:p>
            <a:pPr algn="l"/>
            <a:endParaRPr lang="cs-CZ" sz="20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800" y="3857628"/>
            <a:ext cx="3541200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Energetický výdej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5720" y="1600201"/>
            <a:ext cx="4210080" cy="4829195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sezení v kanceláří – 237 </a:t>
            </a:r>
            <a:r>
              <a:rPr lang="cs-CZ" sz="2000" dirty="0" err="1" smtClean="0"/>
              <a:t>kJ</a:t>
            </a:r>
            <a:endParaRPr lang="cs-CZ" sz="2000" dirty="0" smtClean="0"/>
          </a:p>
          <a:p>
            <a:r>
              <a:rPr lang="cs-CZ" sz="2000" dirty="0" smtClean="0"/>
              <a:t>stání u PC, kopírování – 360 </a:t>
            </a:r>
            <a:r>
              <a:rPr lang="cs-CZ" sz="2000" dirty="0" err="1" smtClean="0"/>
              <a:t>kJ</a:t>
            </a:r>
            <a:endParaRPr lang="cs-CZ" sz="2000" dirty="0" smtClean="0"/>
          </a:p>
          <a:p>
            <a:r>
              <a:rPr lang="cs-CZ" sz="2000" dirty="0" smtClean="0"/>
              <a:t>prezentace ve stoje – 360 </a:t>
            </a:r>
            <a:r>
              <a:rPr lang="cs-CZ" sz="2000" dirty="0" err="1" smtClean="0"/>
              <a:t>kJ</a:t>
            </a:r>
            <a:endParaRPr lang="cs-CZ" sz="2000" dirty="0" smtClean="0"/>
          </a:p>
          <a:p>
            <a:r>
              <a:rPr lang="cs-CZ" sz="2000" dirty="0" smtClean="0"/>
              <a:t>pomalá chůze – 270 </a:t>
            </a:r>
            <a:r>
              <a:rPr lang="cs-CZ" sz="2000" dirty="0" err="1" smtClean="0"/>
              <a:t>kJ</a:t>
            </a:r>
            <a:endParaRPr lang="cs-CZ" sz="2000" dirty="0" smtClean="0"/>
          </a:p>
          <a:p>
            <a:r>
              <a:rPr lang="cs-CZ" sz="2000" dirty="0" smtClean="0"/>
              <a:t>rychlá chůze – 490 </a:t>
            </a:r>
            <a:r>
              <a:rPr lang="cs-CZ" sz="2000" dirty="0" err="1" smtClean="0"/>
              <a:t>kJ</a:t>
            </a:r>
            <a:endParaRPr lang="cs-CZ" sz="2000" dirty="0" smtClean="0"/>
          </a:p>
          <a:p>
            <a:r>
              <a:rPr lang="cs-CZ" sz="2000" dirty="0" smtClean="0"/>
              <a:t>přenášení předmětů 7 kg – 430 </a:t>
            </a:r>
            <a:r>
              <a:rPr lang="cs-CZ" sz="2000" dirty="0" err="1" smtClean="0"/>
              <a:t>kJ</a:t>
            </a:r>
            <a:endParaRPr lang="cs-CZ" sz="2000" dirty="0" smtClean="0"/>
          </a:p>
          <a:p>
            <a:r>
              <a:rPr lang="cs-CZ" sz="2000" dirty="0" smtClean="0"/>
              <a:t>stání na eskalátoru – 247 </a:t>
            </a:r>
            <a:r>
              <a:rPr lang="cs-CZ" sz="2000" dirty="0" err="1" smtClean="0"/>
              <a:t>kJ</a:t>
            </a:r>
            <a:endParaRPr lang="cs-CZ" sz="2000" dirty="0" smtClean="0"/>
          </a:p>
          <a:p>
            <a:r>
              <a:rPr lang="cs-CZ" sz="2000" dirty="0" smtClean="0"/>
              <a:t>jízda ve výtahu – 247 </a:t>
            </a:r>
            <a:r>
              <a:rPr lang="cs-CZ" sz="2000" dirty="0" err="1" smtClean="0"/>
              <a:t>kJ</a:t>
            </a:r>
            <a:endParaRPr lang="cs-CZ" sz="2000" dirty="0" smtClean="0"/>
          </a:p>
          <a:p>
            <a:r>
              <a:rPr lang="cs-CZ" sz="2000" dirty="0" smtClean="0"/>
              <a:t>chůze do schodů – 1260 </a:t>
            </a:r>
            <a:r>
              <a:rPr lang="cs-CZ" sz="2000" dirty="0" err="1" smtClean="0"/>
              <a:t>kJ</a:t>
            </a:r>
            <a:endParaRPr 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8" y="1643050"/>
            <a:ext cx="3665630" cy="505325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578508"/>
            <a:ext cx="9144000" cy="101803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Energetický výdej – pohyb vs. sedavý způsob života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>
            <a:normAutofit/>
          </a:bodyPr>
          <a:lstStyle/>
          <a:p>
            <a:pPr marL="365760" indent="-256032" algn="l">
              <a:defRPr/>
            </a:pPr>
            <a:r>
              <a:rPr lang="cs-CZ" sz="2000" dirty="0" smtClean="0"/>
              <a:t>klidový energetický výdej: 55–70 % CEV</a:t>
            </a:r>
          </a:p>
          <a:p>
            <a:pPr marL="365760" indent="-256032" algn="l">
              <a:defRPr/>
            </a:pPr>
            <a:r>
              <a:rPr lang="cs-CZ" sz="2000" dirty="0" smtClean="0"/>
              <a:t>DIT 8-12% CEV (trávení, vstřebávání, metabolismus + aktivace sympatiku → zvýšení </a:t>
            </a:r>
            <a:r>
              <a:rPr lang="cs-CZ" sz="2000" dirty="0" err="1" smtClean="0"/>
              <a:t>en</a:t>
            </a:r>
            <a:r>
              <a:rPr lang="cs-CZ" sz="2000" dirty="0" smtClean="0"/>
              <a:t>. výdeje)</a:t>
            </a:r>
          </a:p>
          <a:p>
            <a:pPr marL="365760" indent="-256032" algn="l">
              <a:defRPr/>
            </a:pPr>
            <a:endParaRPr lang="cs-CZ" sz="2000" dirty="0" smtClean="0"/>
          </a:p>
          <a:p>
            <a:pPr marL="365760" indent="-256032" algn="l">
              <a:defRPr/>
            </a:pPr>
            <a:r>
              <a:rPr lang="cs-CZ" sz="2000" b="1" dirty="0" smtClean="0"/>
              <a:t>pohybová aktivita 20–40 % CEV největší prostor ke změně při redukci hmotnosti</a:t>
            </a:r>
          </a:p>
          <a:p>
            <a:pPr marL="365760" indent="-256032" algn="l">
              <a:defRPr/>
            </a:pPr>
            <a:endParaRPr lang="cs-CZ" sz="2000" dirty="0" smtClean="0"/>
          </a:p>
          <a:p>
            <a:pPr marL="365760" indent="-256032" algn="l">
              <a:defRPr/>
            </a:pPr>
            <a:r>
              <a:rPr lang="cs-CZ" sz="2000" dirty="0" smtClean="0"/>
              <a:t>pokles habituální fyzické aktivity (nerozdělám do kamen, ale zapnu ústřední topení, nádobí myje myčka…)</a:t>
            </a:r>
          </a:p>
          <a:p>
            <a:pPr marL="365760" indent="-256032" algn="l">
              <a:defRPr/>
            </a:pPr>
            <a:endParaRPr lang="cs-CZ" sz="2000" dirty="0" smtClean="0"/>
          </a:p>
          <a:p>
            <a:pPr marL="365760" indent="-256032" algn="l">
              <a:defRPr/>
            </a:pPr>
            <a:r>
              <a:rPr lang="cs-CZ" sz="2000" dirty="0" smtClean="0"/>
              <a:t>kofein a </a:t>
            </a:r>
            <a:r>
              <a:rPr lang="cs-CZ" sz="2000" dirty="0" err="1" smtClean="0"/>
              <a:t>metylxantiny</a:t>
            </a:r>
            <a:r>
              <a:rPr lang="cs-CZ" sz="2000" dirty="0" smtClean="0"/>
              <a:t> mírné zvýšení energetického výdeje</a:t>
            </a:r>
          </a:p>
          <a:p>
            <a:pPr marL="365760" indent="-256032" algn="l">
              <a:defRPr/>
            </a:pPr>
            <a:r>
              <a:rPr lang="cs-CZ" sz="2000" dirty="0" smtClean="0"/>
              <a:t>kouření!!! 10 % CEV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rgbClr val="FFFF00"/>
                </a:solidFill>
              </a:rPr>
              <a:t>3. Zevní prostředí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8695036" cy="4479343"/>
          </a:xfrm>
        </p:spPr>
        <p:txBody>
          <a:bodyPr/>
          <a:lstStyle/>
          <a:p>
            <a:pPr algn="l" eaLnBrk="1" hangingPunct="1"/>
            <a:r>
              <a:rPr lang="cs-CZ" altLang="cs-CZ" sz="2000" dirty="0" smtClean="0"/>
              <a:t>socioekonomické postavení - nižší příjem, vzdělání</a:t>
            </a:r>
          </a:p>
          <a:p>
            <a:pPr algn="l" eaLnBrk="1" hangingPunct="1"/>
            <a:r>
              <a:rPr lang="cs-CZ" altLang="cs-CZ" sz="2000" dirty="0" smtClean="0"/>
              <a:t>psychologický profil – stres, deprese, úzkostné osobnosti</a:t>
            </a:r>
          </a:p>
          <a:p>
            <a:pPr algn="l" eaLnBrk="1" hangingPunct="1"/>
            <a:r>
              <a:rPr lang="cs-CZ" altLang="cs-CZ" sz="2000" dirty="0" smtClean="0"/>
              <a:t>pracovní anamnéza</a:t>
            </a:r>
          </a:p>
          <a:p>
            <a:pPr algn="l" eaLnBrk="1" hangingPunct="1"/>
            <a:r>
              <a:rPr lang="cs-CZ" altLang="cs-CZ" sz="2000" dirty="0" smtClean="0"/>
              <a:t>Jo-Jo fenomén</a:t>
            </a:r>
          </a:p>
          <a:p>
            <a:pPr algn="l" eaLnBrk="1" hangingPunct="1"/>
            <a:r>
              <a:rPr lang="cs-CZ" altLang="cs-CZ" sz="2000" dirty="0" smtClean="0"/>
              <a:t>kulturní zvyklosti</a:t>
            </a:r>
          </a:p>
          <a:p>
            <a:pPr algn="l" eaLnBrk="1" hangingPunct="1"/>
            <a:endParaRPr lang="cs-CZ" altLang="cs-CZ" sz="2000" dirty="0" smtClean="0"/>
          </a:p>
          <a:p>
            <a:pPr algn="l" eaLnBrk="1" hangingPunct="1"/>
            <a:r>
              <a:rPr lang="cs-CZ" altLang="cs-CZ" sz="2000" dirty="0" smtClean="0"/>
              <a:t>„riziková období“	- prenatální vývoj (obezita, DM, HT)</a:t>
            </a:r>
            <a:br>
              <a:rPr lang="cs-CZ" altLang="cs-CZ" sz="2000" dirty="0" smtClean="0"/>
            </a:br>
            <a:r>
              <a:rPr lang="cs-CZ" altLang="cs-CZ" sz="2000" dirty="0" smtClean="0"/>
              <a:t> 			- dospívání</a:t>
            </a:r>
          </a:p>
          <a:p>
            <a:pPr algn="l" eaLnBrk="1" hangingPunct="1">
              <a:buFontTx/>
              <a:buNone/>
            </a:pPr>
            <a:r>
              <a:rPr lang="cs-CZ" altLang="cs-CZ" sz="2000" dirty="0" smtClean="0"/>
              <a:t>				- těhotenství a laktace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cs-CZ" altLang="cs-CZ" sz="2000" dirty="0" smtClean="0"/>
              <a:t>				- vojenská služba, manželství …</a:t>
            </a:r>
          </a:p>
          <a:p>
            <a:pPr eaLnBrk="1" hangingPunct="1"/>
            <a:endParaRPr lang="cs-CZ" alt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rgbClr val="FFFF00"/>
                </a:solidFill>
              </a:rPr>
              <a:t>Socioekonomické postavení I.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/>
          <a:lstStyle/>
          <a:p>
            <a:pPr algn="l"/>
            <a:r>
              <a:rPr lang="cs-CZ" sz="2000" b="1" dirty="0" smtClean="0"/>
              <a:t>stupeň vzdělání rodičů </a:t>
            </a:r>
            <a:r>
              <a:rPr lang="cs-CZ" sz="2000" dirty="0" smtClean="0"/>
              <a:t>má vliv na vznik obezity u jejich dětí</a:t>
            </a:r>
          </a:p>
          <a:p>
            <a:pPr algn="l">
              <a:buFontTx/>
              <a:buNone/>
            </a:pPr>
            <a:r>
              <a:rPr lang="cs-CZ" sz="2000" dirty="0" smtClean="0"/>
              <a:t>	</a:t>
            </a:r>
            <a:r>
              <a:rPr lang="cs-CZ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ovlivňuje skladbu jídelníčku, volbu potravin, způsoby podávání jídel, ale i fyzickou aktivitu dětí a aktivity ve volném čase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matky z nízkých příjmových skupin méně často popisují své dítě jako otylé, nedůvěřují tabulkovým růstovým hodnotám, domnívají se, že pro jejich dítě nemají velký význam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nejvýznamnější rozdíly se týkají absence snídaní a obědů ve škole u dětí, jejichž matky mají pouze základní vzdělání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rgbClr val="FFFF00"/>
                </a:solidFill>
              </a:rPr>
              <a:t>Socioekonomické postavení II.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/>
          <a:lstStyle/>
          <a:p>
            <a:pPr algn="l"/>
            <a:r>
              <a:rPr lang="cs-CZ" sz="2000" dirty="0" smtClean="0"/>
              <a:t>protichůdné studie ve vztahu obezity k SES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dříve – předpoklad obezity ve vyšších sociálních vrstvách – mohou si dovolit „vše“ </a:t>
            </a:r>
            <a:r>
              <a:rPr lang="cs-CZ" sz="2000" dirty="0" smtClean="0">
                <a:sym typeface="Wingdings" pitchFamily="2" charset="2"/>
              </a:rPr>
              <a:t> nicméně se mohou lépe bránit </a:t>
            </a:r>
            <a:r>
              <a:rPr lang="cs-CZ" sz="2000" dirty="0" err="1" smtClean="0">
                <a:sym typeface="Wingdings" pitchFamily="2" charset="2"/>
              </a:rPr>
              <a:t>obezitogennímu</a:t>
            </a:r>
            <a:r>
              <a:rPr lang="cs-CZ" sz="2000" dirty="0" smtClean="0">
                <a:sym typeface="Wingdings" pitchFamily="2" charset="2"/>
              </a:rPr>
              <a:t> prostředí díky možnostem výběru (kvalitní potraviny, sportovní vyžití)</a:t>
            </a:r>
            <a:endParaRPr lang="cs-CZ" sz="2000" dirty="0" smtClean="0"/>
          </a:p>
          <a:p>
            <a:pPr algn="l"/>
            <a:endParaRPr lang="cs-CZ" sz="2000" dirty="0" smtClean="0"/>
          </a:p>
          <a:p>
            <a:pPr>
              <a:buFontTx/>
              <a:buNone/>
            </a:pPr>
            <a:r>
              <a:rPr lang="cs-CZ" sz="2000" b="1" dirty="0" smtClean="0"/>
              <a:t> X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trend obezity postoupil do nižších tříd SES </a:t>
            </a:r>
          </a:p>
          <a:p>
            <a:pPr algn="l">
              <a:buFontTx/>
              <a:buNone/>
            </a:pPr>
            <a:r>
              <a:rPr lang="cs-CZ" sz="2000" dirty="0" smtClean="0">
                <a:sym typeface="Wingdings" pitchFamily="2" charset="2"/>
              </a:rPr>
              <a:t>	 nemohou si dovolit „vše“ a o to víc konzumují nekvalitní potraviny, nízká vzdělanost, nižší finanční příjmy, menší zájem o výživu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Obezita = epidemie 21. století (WHO)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3050"/>
            <a:ext cx="9144000" cy="5214951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ko-KR" sz="2000" dirty="0" smtClean="0"/>
          </a:p>
          <a:p>
            <a:pPr algn="l">
              <a:defRPr/>
            </a:pPr>
            <a:r>
              <a:rPr lang="cs-CZ" sz="2000" dirty="0" smtClean="0"/>
              <a:t>světová obezita se ztrojnásobila od roku 1975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ko-KR" sz="2000" dirty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ko-KR" sz="2000" dirty="0" smtClean="0"/>
              <a:t>v </a:t>
            </a:r>
            <a:r>
              <a:rPr lang="cs-CZ" altLang="ko-KR" sz="2000" dirty="0"/>
              <a:t>roce 2014 bylo více než 1,9 </a:t>
            </a:r>
            <a:r>
              <a:rPr lang="cs-CZ" altLang="ko-KR" sz="2000" dirty="0" smtClean="0"/>
              <a:t>miliardy dospělých </a:t>
            </a:r>
            <a:r>
              <a:rPr lang="cs-CZ" altLang="ko-KR" sz="2000" dirty="0"/>
              <a:t>s nadváhou a kolem 600 milionů lidí obézních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ko-KR" sz="2000" dirty="0" smtClean="0"/>
          </a:p>
          <a:p>
            <a:pPr algn="l"/>
            <a:r>
              <a:rPr lang="cs-CZ" altLang="ko-KR" sz="2000" dirty="0" smtClean="0"/>
              <a:t>většina světové populace žije v zemích, kde nadváha a obezita zabíjí více lidí než podváha</a:t>
            </a:r>
          </a:p>
          <a:p>
            <a:pPr algn="l"/>
            <a:r>
              <a:rPr lang="cs-CZ" sz="2000" dirty="0" smtClean="0"/>
              <a:t>zvyšující se trend v rozvinutých i rozvojových zemích </a:t>
            </a:r>
          </a:p>
          <a:p>
            <a:pPr lvl="2" algn="l"/>
            <a:r>
              <a:rPr lang="cs-CZ" altLang="ko-KR" sz="1600" dirty="0" smtClean="0"/>
              <a:t>jak v městských, tak ve venkovských oblastech</a:t>
            </a:r>
          </a:p>
          <a:p>
            <a:pPr lvl="2" algn="l"/>
            <a:r>
              <a:rPr lang="cs-CZ" sz="1600" dirty="0" smtClean="0"/>
              <a:t>ve všech věkových kategoriích</a:t>
            </a:r>
          </a:p>
          <a:p>
            <a:endParaRPr lang="cs-CZ" altLang="ko-KR" sz="2000" dirty="0" smtClean="0"/>
          </a:p>
          <a:p>
            <a:pPr algn="l"/>
            <a:r>
              <a:rPr lang="cs-CZ" altLang="ko-KR" sz="2000" dirty="0" smtClean="0"/>
              <a:t>závažně ovlivňují kvalitu i délku života</a:t>
            </a:r>
            <a:endParaRPr lang="cs-CZ" sz="20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ko-KR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Rodinný stav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843563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cs-CZ" sz="2000" b="1" dirty="0" smtClean="0"/>
          </a:p>
          <a:p>
            <a:pPr algn="l"/>
            <a:r>
              <a:rPr lang="cs-CZ" sz="2000" b="1" dirty="0" smtClean="0"/>
              <a:t>Manželství:</a:t>
            </a:r>
            <a:r>
              <a:rPr lang="cs-CZ" sz="2000" dirty="0" smtClean="0"/>
              <a:t> </a:t>
            </a:r>
          </a:p>
          <a:p>
            <a:pPr algn="l"/>
            <a:r>
              <a:rPr lang="cs-CZ" sz="2000" dirty="0" smtClean="0"/>
              <a:t>vstup do manželství je rizikový zejm. pro muže</a:t>
            </a:r>
          </a:p>
          <a:p>
            <a:pPr algn="l"/>
            <a:r>
              <a:rPr lang="cs-CZ" sz="2000" dirty="0" smtClean="0"/>
              <a:t>pro ženy rizikové – založení rodiny </a:t>
            </a:r>
          </a:p>
          <a:p>
            <a:pPr algn="l"/>
            <a:r>
              <a:rPr lang="cs-CZ" sz="2000" dirty="0" smtClean="0"/>
              <a:t>většina žen po porodu změní životní styl – obvykle se méně pohybuje a přitom adekvátně neomezí konzumaci jídla</a:t>
            </a:r>
          </a:p>
          <a:p>
            <a:pPr algn="l"/>
            <a:r>
              <a:rPr lang="cs-CZ" sz="2000" dirty="0" smtClean="0"/>
              <a:t>na hmotnostním vzestupu v těhotenství se může podílet i to, že žena přestane kouřit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b="1" dirty="0" smtClean="0"/>
              <a:t>Rozvod</a:t>
            </a:r>
            <a:r>
              <a:rPr lang="cs-CZ" sz="2000" dirty="0" smtClean="0"/>
              <a:t>: ženy po rozvodu na hmotnosti přibývají, muži spíše hubnou</a:t>
            </a:r>
          </a:p>
          <a:p>
            <a:pPr algn="l"/>
            <a:endParaRPr lang="cs-CZ" sz="2000" dirty="0" smtClean="0"/>
          </a:p>
          <a:p>
            <a:pPr algn="l"/>
            <a:endParaRPr lang="cs-CZ" sz="20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Jiné psycho-sociální příčiny 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57853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Cílený výběr partnerů</a:t>
            </a:r>
            <a:r>
              <a:rPr lang="cs-CZ" sz="2000" dirty="0" smtClean="0"/>
              <a:t>: Dle </a:t>
            </a:r>
            <a:r>
              <a:rPr lang="cs-CZ" sz="2000" dirty="0" err="1" smtClean="0"/>
              <a:t>Speakman</a:t>
            </a:r>
            <a:r>
              <a:rPr lang="cs-CZ" sz="2000" dirty="0" smtClean="0"/>
              <a:t> </a:t>
            </a:r>
            <a:r>
              <a:rPr lang="cs-CZ" sz="2000" dirty="0" err="1" smtClean="0"/>
              <a:t>et</a:t>
            </a:r>
            <a:r>
              <a:rPr lang="cs-CZ" sz="2000" dirty="0" smtClean="0"/>
              <a:t> </a:t>
            </a:r>
            <a:r>
              <a:rPr lang="cs-CZ" sz="2000" dirty="0" err="1" smtClean="0"/>
              <a:t>al</a:t>
            </a:r>
            <a:r>
              <a:rPr lang="cs-CZ" sz="2000" dirty="0" smtClean="0"/>
              <a:t>., 2007 si obézní jedinec si často za partnera vybírá taktéž obézního jedince (</a:t>
            </a:r>
            <a:r>
              <a:rPr lang="cs-CZ" sz="2000" b="1" dirty="0" err="1" smtClean="0"/>
              <a:t>assortative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mating</a:t>
            </a:r>
            <a:r>
              <a:rPr lang="cs-CZ" sz="2000" dirty="0" smtClean="0"/>
              <a:t>) → kumulace </a:t>
            </a:r>
            <a:r>
              <a:rPr lang="cs-CZ" sz="2000" dirty="0" err="1" smtClean="0"/>
              <a:t>obezitogenních</a:t>
            </a:r>
            <a:r>
              <a:rPr lang="cs-CZ" sz="2000" dirty="0" smtClean="0"/>
              <a:t> genů u potomstva </a:t>
            </a:r>
            <a:r>
              <a:rPr lang="cs-CZ" sz="2000" dirty="0" smtClean="0">
                <a:sym typeface="Wingdings" pitchFamily="2" charset="2"/>
              </a:rPr>
              <a:t> až </a:t>
            </a:r>
            <a:r>
              <a:rPr lang="cs-CZ" sz="2000" dirty="0" smtClean="0"/>
              <a:t>20násobně vyšší riziko pro potomka, pokud jsou oba rodiče obézní</a:t>
            </a:r>
            <a:endParaRPr lang="cs-CZ" sz="2000" b="1" dirty="0" smtClean="0"/>
          </a:p>
          <a:p>
            <a:pPr algn="l">
              <a:buFontTx/>
              <a:buNone/>
            </a:pPr>
            <a:endParaRPr lang="cs-CZ" sz="2000" b="1" dirty="0" smtClean="0"/>
          </a:p>
          <a:p>
            <a:pPr algn="l"/>
            <a:r>
              <a:rPr lang="cs-CZ" sz="2000" b="1" dirty="0" smtClean="0"/>
              <a:t>sociální facilitace </a:t>
            </a:r>
            <a:r>
              <a:rPr lang="cs-CZ" sz="2000" dirty="0" smtClean="0"/>
              <a:t>= lidé konzumují více jídla v přítomnosti </a:t>
            </a:r>
            <a:r>
              <a:rPr lang="cs-CZ" sz="2000" dirty="0" err="1" smtClean="0"/>
              <a:t>spolustrávníků</a:t>
            </a:r>
            <a:r>
              <a:rPr lang="cs-CZ" sz="2000" dirty="0" smtClean="0"/>
              <a:t>, zejména v kruhu kamarádů</a:t>
            </a:r>
          </a:p>
          <a:p>
            <a:pPr algn="l"/>
            <a:r>
              <a:rPr lang="cs-CZ" sz="2000" dirty="0" smtClean="0"/>
              <a:t>stres, emoce, nuda – jídlo ≠ řešení!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vliv reklamy – na nevhodné potraviny (kalorické, chudé na </a:t>
            </a:r>
            <a:r>
              <a:rPr lang="cs-CZ" sz="2000" dirty="0" err="1" smtClean="0"/>
              <a:t>mikronutrienty</a:t>
            </a:r>
            <a:r>
              <a:rPr lang="cs-CZ" sz="2000" dirty="0" smtClean="0"/>
              <a:t>, vlákninu…)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b="1" dirty="0" smtClean="0"/>
              <a:t>vliv sociálních sítí (FB, </a:t>
            </a:r>
            <a:r>
              <a:rPr lang="cs-CZ" sz="2000" b="1" dirty="0" err="1" smtClean="0"/>
              <a:t>Instagram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YouTube</a:t>
            </a:r>
            <a:r>
              <a:rPr lang="cs-CZ" sz="2000" b="1" dirty="0" smtClean="0"/>
              <a:t>…) a blogů zaměřených na „zdravý“ životní styl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rgbClr val="FFFF00"/>
                </a:solidFill>
              </a:rPr>
              <a:t>Smoothie</a:t>
            </a:r>
            <a:r>
              <a:rPr lang="cs-CZ" sz="4000" b="1" dirty="0" smtClean="0">
                <a:solidFill>
                  <a:srgbClr val="FFFF00"/>
                </a:solidFill>
              </a:rPr>
              <a:t>? </a:t>
            </a:r>
            <a:r>
              <a:rPr lang="cs-CZ" sz="4000" b="1" dirty="0" err="1" smtClean="0">
                <a:solidFill>
                  <a:srgbClr val="FFFF00"/>
                </a:solidFill>
              </a:rPr>
              <a:t>Fresh</a:t>
            </a:r>
            <a:r>
              <a:rPr lang="cs-CZ" sz="4000" b="1" dirty="0" smtClean="0">
                <a:solidFill>
                  <a:srgbClr val="FFFF00"/>
                </a:solidFill>
              </a:rPr>
              <a:t>? = módní trend?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714876" cy="4829195"/>
          </a:xfrm>
        </p:spPr>
        <p:txBody>
          <a:bodyPr>
            <a:normAutofit/>
          </a:bodyPr>
          <a:lstStyle/>
          <a:p>
            <a:endParaRPr lang="cs-CZ" sz="2200" dirty="0" smtClean="0"/>
          </a:p>
          <a:p>
            <a:r>
              <a:rPr lang="cs-CZ" sz="2200" dirty="0" smtClean="0"/>
              <a:t>v současné době velmi populární  (FB, </a:t>
            </a:r>
            <a:r>
              <a:rPr lang="cs-CZ" sz="2200" dirty="0" err="1" smtClean="0"/>
              <a:t>Instagram</a:t>
            </a:r>
            <a:r>
              <a:rPr lang="cs-CZ" sz="2200" dirty="0" smtClean="0"/>
              <a:t>, </a:t>
            </a:r>
            <a:r>
              <a:rPr lang="cs-CZ" sz="2200" dirty="0" err="1" smtClean="0"/>
              <a:t>influenceři</a:t>
            </a:r>
            <a:r>
              <a:rPr lang="cs-CZ" sz="2200" dirty="0" smtClean="0"/>
              <a:t>, </a:t>
            </a:r>
            <a:r>
              <a:rPr lang="cs-CZ" sz="2200" dirty="0" err="1" smtClean="0"/>
              <a:t>blogeři</a:t>
            </a:r>
            <a:r>
              <a:rPr lang="cs-CZ" sz="2200" dirty="0" smtClean="0"/>
              <a:t>)</a:t>
            </a:r>
          </a:p>
          <a:p>
            <a:endParaRPr lang="cs-CZ" sz="2200" dirty="0" smtClean="0"/>
          </a:p>
          <a:p>
            <a:endParaRPr lang="cs-CZ" sz="2200" dirty="0" smtClean="0">
              <a:sym typeface="Wingdings" pitchFamily="2" charset="2"/>
            </a:endParaRPr>
          </a:p>
          <a:p>
            <a:r>
              <a:rPr lang="cs-CZ" sz="2200" dirty="0" smtClean="0">
                <a:sym typeface="Wingdings" pitchFamily="2" charset="2"/>
              </a:rPr>
              <a:t>1 </a:t>
            </a:r>
            <a:r>
              <a:rPr lang="cs-CZ" sz="2200" dirty="0" err="1" smtClean="0">
                <a:sym typeface="Wingdings" pitchFamily="2" charset="2"/>
              </a:rPr>
              <a:t>fresh</a:t>
            </a:r>
            <a:r>
              <a:rPr lang="cs-CZ" sz="2200" dirty="0" smtClean="0">
                <a:sym typeface="Wingdings" pitchFamily="2" charset="2"/>
              </a:rPr>
              <a:t> (1l) – 10 jablek a 10 mrkví  cca 3 000–4 000 </a:t>
            </a:r>
            <a:r>
              <a:rPr lang="cs-CZ" sz="2200" dirty="0" err="1" smtClean="0">
                <a:sym typeface="Wingdings" pitchFamily="2" charset="2"/>
              </a:rPr>
              <a:t>kJ</a:t>
            </a:r>
            <a:endParaRPr lang="cs-CZ" sz="2200" dirty="0" smtClean="0">
              <a:sym typeface="Wingdings" pitchFamily="2" charset="2"/>
            </a:endParaRPr>
          </a:p>
          <a:p>
            <a:endParaRPr lang="cs-CZ" sz="2200" dirty="0" smtClean="0"/>
          </a:p>
          <a:p>
            <a:r>
              <a:rPr lang="cs-CZ" sz="2000" dirty="0" smtClean="0"/>
              <a:t>nesou jistou nutriční hodnotu </a:t>
            </a:r>
            <a:r>
              <a:rPr lang="cs-CZ" sz="2000" dirty="0" smtClean="0">
                <a:sym typeface="Wingdings" pitchFamily="2" charset="2"/>
              </a:rPr>
              <a:t> avšak stále </a:t>
            </a:r>
            <a:r>
              <a:rPr lang="cs-CZ" sz="2000" u="sng" dirty="0" smtClean="0">
                <a:sym typeface="Wingdings" pitchFamily="2" charset="2"/>
              </a:rPr>
              <a:t>příliš energie</a:t>
            </a:r>
          </a:p>
          <a:p>
            <a:endParaRPr lang="cs-CZ" dirty="0"/>
          </a:p>
        </p:txBody>
      </p:sp>
      <p:pic>
        <p:nvPicPr>
          <p:cNvPr id="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42" y="1571612"/>
            <a:ext cx="3590754" cy="5286388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4. Farmakoterapie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00635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 smtClean="0"/>
              <a:t>	Na vzestupu hmotnosti se může podílet:</a:t>
            </a:r>
          </a:p>
          <a:p>
            <a:pPr algn="l" eaLnBrk="1" hangingPunct="1">
              <a:lnSpc>
                <a:spcPct val="60000"/>
              </a:lnSpc>
              <a:defRPr/>
            </a:pPr>
            <a:endParaRPr lang="cs-CZ" altLang="cs-CZ" sz="2000" dirty="0" smtClean="0"/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neadekvátní substituční hormonální terapie – nedostatečná substituce hormony štítné žlázy, předávkování kortikoidů, nadměrné množství estrogenů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tyreostatika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neuroleptika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některá </a:t>
            </a:r>
            <a:r>
              <a:rPr lang="cs-CZ" altLang="cs-CZ" sz="2000" dirty="0" err="1" smtClean="0"/>
              <a:t>antiepileptika</a:t>
            </a:r>
            <a:r>
              <a:rPr lang="cs-CZ" altLang="cs-CZ" sz="2000" dirty="0" smtClean="0"/>
              <a:t>, antidepresiva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vitaminy skupiny B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kortikoidy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perorální diabetika typu </a:t>
            </a:r>
            <a:r>
              <a:rPr lang="cs-CZ" altLang="cs-CZ" sz="2000" dirty="0" err="1" smtClean="0"/>
              <a:t>sulfonylurey</a:t>
            </a:r>
            <a:endParaRPr lang="cs-CZ" alt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C) Diagnostika</a:t>
            </a:r>
            <a:r>
              <a:rPr lang="cs-CZ" sz="4000" b="1" dirty="0" smtClean="0"/>
              <a:t> </a:t>
            </a:r>
            <a:r>
              <a:rPr lang="cs-CZ" sz="4000" b="1" dirty="0" smtClean="0">
                <a:solidFill>
                  <a:srgbClr val="FFFF00"/>
                </a:solidFill>
              </a:rPr>
              <a:t>obezity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072099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anamnéza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klinické vyšetření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antropometrické měření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měření tělesného složení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biochemické vyšetření</a:t>
            </a:r>
          </a:p>
          <a:p>
            <a:endParaRPr lang="cs-CZ" dirty="0"/>
          </a:p>
        </p:txBody>
      </p:sp>
      <p:pic>
        <p:nvPicPr>
          <p:cNvPr id="4" name="Obrázek 3" descr="anamne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428868"/>
            <a:ext cx="4143372" cy="276224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Anamnéza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/>
          <a:lstStyle/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b="1" dirty="0" smtClean="0"/>
              <a:t>rodinná anamnéza</a:t>
            </a:r>
            <a:r>
              <a:rPr lang="cs-CZ" sz="2000" dirty="0" smtClean="0"/>
              <a:t> – nadváha a obezita u rodičů, sourozenců</a:t>
            </a:r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b="1" dirty="0" smtClean="0"/>
              <a:t>osobní anamnéza</a:t>
            </a:r>
            <a:r>
              <a:rPr lang="cs-CZ" sz="2000" dirty="0" smtClean="0"/>
              <a:t> – zjišťujeme vývoj tělesné hmotnosti od narození včetně porodní hmotnosti až do aktuálního stavu</a:t>
            </a:r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dirty="0" smtClean="0"/>
              <a:t>zaměřujeme se na kritická období – předškolní věk, puberta, těhotenství, menopauza</a:t>
            </a:r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dirty="0" smtClean="0"/>
              <a:t>věnovat pozornost změnám fyzické aktivity</a:t>
            </a:r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dirty="0" smtClean="0"/>
              <a:t>pátrat po </a:t>
            </a:r>
            <a:r>
              <a:rPr lang="cs-CZ" sz="2000" dirty="0" err="1" smtClean="0"/>
              <a:t>hypofunkci</a:t>
            </a:r>
            <a:r>
              <a:rPr lang="cs-CZ" sz="2000" dirty="0" smtClean="0"/>
              <a:t> štítné žlázy, farmakoterapii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9"/>
            <a:ext cx="9144000" cy="921666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Nutriční anamnéza / stravovací zvyklosti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1"/>
          </a:xfrm>
        </p:spPr>
        <p:txBody>
          <a:bodyPr/>
          <a:lstStyle/>
          <a:p>
            <a:pPr algn="l"/>
            <a:r>
              <a:rPr lang="cs-CZ" altLang="cs-CZ" sz="2000" dirty="0" smtClean="0"/>
              <a:t>pravidelnost</a:t>
            </a:r>
          </a:p>
          <a:p>
            <a:pPr algn="l"/>
            <a:r>
              <a:rPr lang="cs-CZ" altLang="cs-CZ" sz="2000" dirty="0" smtClean="0"/>
              <a:t>frekvence stravování </a:t>
            </a:r>
          </a:p>
          <a:p>
            <a:pPr algn="l"/>
            <a:r>
              <a:rPr lang="cs-CZ" altLang="cs-CZ" sz="2000" dirty="0" smtClean="0"/>
              <a:t>preference jednotlivých druhů potravin včetně alkoholu </a:t>
            </a:r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večerní a noční konzumace stravy </a:t>
            </a:r>
          </a:p>
          <a:p>
            <a:pPr algn="l"/>
            <a:r>
              <a:rPr lang="cs-CZ" altLang="cs-CZ" sz="2000" dirty="0" smtClean="0"/>
              <a:t>důležitá je kvantifikace pocitu hladu, chuti</a:t>
            </a:r>
          </a:p>
          <a:p>
            <a:pPr algn="l"/>
            <a:r>
              <a:rPr lang="cs-CZ" altLang="cs-CZ" sz="2000" dirty="0" smtClean="0"/>
              <a:t>co u jídla člověk dělá</a:t>
            </a:r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pohybová aktivita</a:t>
            </a:r>
          </a:p>
          <a:p>
            <a:endParaRPr lang="cs-CZ" sz="2000" dirty="0"/>
          </a:p>
        </p:txBody>
      </p:sp>
      <p:pic>
        <p:nvPicPr>
          <p:cNvPr id="4" name="Obrázek 3" descr="stravivac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3610" y="4071942"/>
            <a:ext cx="3100390" cy="25285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Antropometrie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700687"/>
          </a:xfrm>
        </p:spPr>
        <p:txBody>
          <a:bodyPr>
            <a:normAutofit/>
          </a:bodyPr>
          <a:lstStyle/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b="1" dirty="0" smtClean="0"/>
              <a:t>antropometrická charakteristika</a:t>
            </a:r>
            <a:r>
              <a:rPr lang="cs-CZ" sz="2000" dirty="0" smtClean="0"/>
              <a:t> – tělesná hmotnost, tělesná výška, obvodové rozměry – zejm. obvod pasu, měření kožních řas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BMI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stanovení obsahu tělesného složení (zejm. tukové a svalové složky)</a:t>
            </a:r>
          </a:p>
          <a:p>
            <a:pPr marL="765810" lvl="1" indent="-256032" algn="l">
              <a:lnSpc>
                <a:spcPct val="150000"/>
              </a:lnSpc>
              <a:defRPr/>
            </a:pPr>
            <a:r>
              <a:rPr lang="cs-CZ" sz="2000" dirty="0" err="1" smtClean="0"/>
              <a:t>bioimpedance</a:t>
            </a:r>
            <a:r>
              <a:rPr lang="cs-CZ" sz="2000" dirty="0" smtClean="0"/>
              <a:t> </a:t>
            </a:r>
          </a:p>
          <a:p>
            <a:pPr marL="765810" lvl="1" indent="-256032" algn="l">
              <a:lnSpc>
                <a:spcPct val="150000"/>
              </a:lnSpc>
              <a:defRPr/>
            </a:pPr>
            <a:r>
              <a:rPr lang="cs-CZ" sz="2000" dirty="0" err="1" smtClean="0"/>
              <a:t>hydrodenzitometrie</a:t>
            </a:r>
            <a:r>
              <a:rPr lang="cs-CZ" sz="2000" dirty="0" smtClean="0"/>
              <a:t> – podvodní vážení</a:t>
            </a:r>
          </a:p>
          <a:p>
            <a:pPr marL="765810" lvl="1" indent="-256032" algn="l">
              <a:lnSpc>
                <a:spcPct val="150000"/>
              </a:lnSpc>
              <a:defRPr/>
            </a:pPr>
            <a:r>
              <a:rPr lang="cs-CZ" sz="2000" dirty="0" smtClean="0"/>
              <a:t>CT</a:t>
            </a:r>
          </a:p>
          <a:p>
            <a:pPr marL="765810" lvl="1" indent="-256032" algn="l">
              <a:lnSpc>
                <a:spcPct val="150000"/>
              </a:lnSpc>
              <a:defRPr/>
            </a:pPr>
            <a:r>
              <a:rPr lang="cs-CZ" sz="2000" dirty="0" smtClean="0"/>
              <a:t>MR</a:t>
            </a:r>
          </a:p>
          <a:p>
            <a:pPr marL="765810" lvl="1" indent="-256032" algn="l">
              <a:lnSpc>
                <a:spcPct val="150000"/>
              </a:lnSpc>
              <a:defRPr/>
            </a:pPr>
            <a:r>
              <a:rPr lang="cs-CZ" sz="2000" dirty="0" smtClean="0"/>
              <a:t>DEXA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cs-CZ" sz="2000" dirty="0" smtClean="0"/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8"/>
            <a:ext cx="9144000" cy="1018033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Body </a:t>
            </a:r>
            <a:r>
              <a:rPr lang="cs-CZ" b="1" dirty="0" err="1" smtClean="0">
                <a:solidFill>
                  <a:srgbClr val="FFFF00"/>
                </a:solidFill>
              </a:rPr>
              <a:t>Mass</a:t>
            </a:r>
            <a:r>
              <a:rPr lang="cs-CZ" b="1" dirty="0" smtClean="0">
                <a:solidFill>
                  <a:srgbClr val="FFFF00"/>
                </a:solidFill>
              </a:rPr>
              <a:t> Index (BMI) a procento tuku v těle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85925"/>
            <a:ext cx="9144000" cy="4714909"/>
          </a:xfrm>
        </p:spPr>
        <p:txBody>
          <a:bodyPr/>
          <a:lstStyle/>
          <a:p>
            <a:pPr algn="l" eaLnBrk="1" hangingPunct="1"/>
            <a:r>
              <a:rPr lang="cs-CZ" altLang="cs-CZ" sz="2000" dirty="0" smtClean="0"/>
              <a:t>BMI = podíl tělesné hmotnosti a druhé mocniny výšky </a:t>
            </a:r>
            <a:r>
              <a:rPr lang="en-US" altLang="cs-CZ" sz="2000" dirty="0" smtClean="0"/>
              <a:t>[</a:t>
            </a:r>
            <a:r>
              <a:rPr lang="cs-CZ" altLang="cs-CZ" sz="2000" dirty="0" smtClean="0"/>
              <a:t>kg/m</a:t>
            </a:r>
            <a:r>
              <a:rPr lang="cs-CZ" altLang="cs-CZ" sz="2000" baseline="30000" dirty="0" smtClean="0"/>
              <a:t>2</a:t>
            </a:r>
            <a:r>
              <a:rPr lang="en-US" altLang="cs-CZ" sz="2000" dirty="0" smtClean="0"/>
              <a:t>]</a:t>
            </a:r>
            <a:endParaRPr lang="cs-CZ" altLang="cs-CZ" sz="2000" dirty="0" smtClean="0"/>
          </a:p>
          <a:p>
            <a:pPr algn="l" eaLnBrk="1" hangingPunct="1"/>
            <a:r>
              <a:rPr lang="cs-CZ" altLang="cs-CZ" sz="2000" dirty="0" smtClean="0"/>
              <a:t>pouze orientační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algn="l" eaLnBrk="1" hangingPunct="1"/>
            <a:r>
              <a:rPr lang="cs-CZ" altLang="cs-CZ" sz="2000" dirty="0" smtClean="0"/>
              <a:t>pro ženy 	norma pro ženy 18–25 %; riziko </a:t>
            </a:r>
            <a:r>
              <a:rPr lang="en-US" altLang="cs-CZ" sz="2000" dirty="0" smtClean="0"/>
              <a:t>&gt;</a:t>
            </a:r>
            <a:r>
              <a:rPr lang="cs-CZ" altLang="cs-CZ" sz="2000" dirty="0" smtClean="0"/>
              <a:t> 30 % tuku</a:t>
            </a:r>
            <a:endParaRPr lang="en-US" altLang="cs-CZ" sz="2000" dirty="0" smtClean="0"/>
          </a:p>
          <a:p>
            <a:pPr algn="l" eaLnBrk="1" hangingPunct="1"/>
            <a:r>
              <a:rPr lang="cs-CZ" altLang="cs-CZ" sz="2000" dirty="0" smtClean="0"/>
              <a:t>pro muže	norma 10–20 %; riziko </a:t>
            </a:r>
            <a:r>
              <a:rPr lang="en-US" altLang="cs-CZ" sz="2000" dirty="0" smtClean="0"/>
              <a:t>&gt;</a:t>
            </a:r>
            <a:r>
              <a:rPr lang="cs-CZ" altLang="cs-CZ" sz="2000" dirty="0" smtClean="0"/>
              <a:t> 25 % tuku 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sz="2000" dirty="0"/>
          </a:p>
        </p:txBody>
      </p:sp>
      <p:pic>
        <p:nvPicPr>
          <p:cNvPr id="4" name="Obrázek 3" descr="b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4" y="2571745"/>
            <a:ext cx="3038475" cy="1504951"/>
          </a:xfrm>
          <a:prstGeom prst="rect">
            <a:avLst/>
          </a:prstGeom>
        </p:spPr>
      </p:pic>
      <p:pic>
        <p:nvPicPr>
          <p:cNvPr id="5" name="Obrázek 4" descr="bm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643182"/>
            <a:ext cx="4429156" cy="245340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 smtClean="0">
                <a:solidFill>
                  <a:srgbClr val="FFFF00"/>
                </a:solidFill>
              </a:rPr>
              <a:t>InBody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9" descr="InBody-for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571612"/>
            <a:ext cx="7507157" cy="499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Epidemiologie obezity (2016) - WHO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5057853"/>
          </a:xfrm>
        </p:spPr>
        <p:txBody>
          <a:bodyPr>
            <a:normAutofit/>
          </a:bodyPr>
          <a:lstStyle/>
          <a:p>
            <a:pPr marL="342900" lvl="2" indent="-342900" algn="l"/>
            <a:r>
              <a:rPr lang="cs-CZ" sz="2000" dirty="0" smtClean="0"/>
              <a:t>1,9 miliardy dospělých s nadváhou a 650 milionů obézních</a:t>
            </a:r>
          </a:p>
          <a:p>
            <a:pPr marL="342900" lvl="2" indent="-342900" algn="l"/>
            <a:endParaRPr lang="cs-CZ" sz="1800" dirty="0" smtClean="0"/>
          </a:p>
          <a:p>
            <a:pPr marL="342900" lvl="2" indent="-342900" algn="l"/>
            <a:r>
              <a:rPr lang="cs-CZ" sz="2000" dirty="0" smtClean="0"/>
              <a:t>39 % dospělých ve věku 18 let a více mělo </a:t>
            </a:r>
            <a:r>
              <a:rPr lang="cs-CZ" sz="2000" b="1" dirty="0" smtClean="0"/>
              <a:t>nadváhu</a:t>
            </a:r>
          </a:p>
          <a:p>
            <a:pPr marL="800100" lvl="3" indent="-342900" algn="l"/>
            <a:r>
              <a:rPr lang="cs-CZ" sz="1800" dirty="0" smtClean="0"/>
              <a:t>39 % mužů a 40 % žen dospělých ve věku 18 let a starších mělo nadváhu</a:t>
            </a:r>
          </a:p>
          <a:p>
            <a:pPr marL="342900" lvl="2" indent="-342900" algn="l"/>
            <a:r>
              <a:rPr lang="cs-CZ" sz="2000" dirty="0" smtClean="0"/>
              <a:t>13 % světové populace dospělých bylo </a:t>
            </a:r>
            <a:r>
              <a:rPr lang="cs-CZ" sz="2000" b="1" dirty="0" smtClean="0"/>
              <a:t>obézních </a:t>
            </a:r>
          </a:p>
          <a:p>
            <a:pPr marL="800100" lvl="3" indent="-342900" algn="l"/>
            <a:r>
              <a:rPr lang="cs-CZ" sz="1800" dirty="0" smtClean="0"/>
              <a:t>11 % mužů a 15 % žen bylo obézních</a:t>
            </a:r>
          </a:p>
          <a:p>
            <a:pPr marL="342900" lvl="2" indent="-342900" algn="l"/>
            <a:endParaRPr lang="cs-CZ" sz="1800" dirty="0" smtClean="0"/>
          </a:p>
          <a:p>
            <a:pPr marL="342900" lvl="2" indent="-342900" algn="l"/>
            <a:r>
              <a:rPr lang="cs-CZ" sz="2000" dirty="0" smtClean="0"/>
              <a:t>41 milionů </a:t>
            </a:r>
            <a:r>
              <a:rPr lang="cs-CZ" sz="2000" b="1" dirty="0" smtClean="0"/>
              <a:t>dětí mladších pěti let </a:t>
            </a:r>
            <a:r>
              <a:rPr lang="cs-CZ" sz="2000" dirty="0" smtClean="0"/>
              <a:t>mělo nadváhu nebo obezitu</a:t>
            </a:r>
          </a:p>
          <a:p>
            <a:pPr marL="342900" lvl="2" indent="-342900" algn="l"/>
            <a:r>
              <a:rPr lang="cs-CZ" sz="1800" dirty="0" smtClean="0"/>
              <a:t>více než 340 milionů dětí a dospívajících ve </a:t>
            </a:r>
            <a:r>
              <a:rPr lang="cs-CZ" sz="1800" b="1" dirty="0" smtClean="0"/>
              <a:t>věku 5–19 let </a:t>
            </a:r>
            <a:r>
              <a:rPr lang="cs-CZ" sz="1800" dirty="0" smtClean="0"/>
              <a:t>mělo nadváhu nebo obezitu</a:t>
            </a:r>
          </a:p>
          <a:p>
            <a:pPr marL="342900" lvl="2" indent="-342900" algn="l"/>
            <a:endParaRPr lang="cs-CZ" sz="1800" dirty="0" smtClean="0"/>
          </a:p>
          <a:p>
            <a:pPr marL="342900" lvl="2" indent="-342900" algn="l"/>
            <a:r>
              <a:rPr lang="cs-CZ" sz="2000" dirty="0" smtClean="0"/>
              <a:t>nadváha a obezita u dětí a dospívajících ve věku 5-19 let vzrostl z 4 % v roce 1975 na cca 18 % v roce 2016</a:t>
            </a:r>
          </a:p>
          <a:p>
            <a:pPr marL="342900" lvl="2" indent="-342900" algn="l"/>
            <a:endParaRPr lang="cs-CZ" sz="1600" dirty="0" smtClean="0"/>
          </a:p>
          <a:p>
            <a:pPr marL="342900" lvl="2" indent="-342900" algn="l"/>
            <a:r>
              <a:rPr lang="cs-CZ" sz="2000" dirty="0" smtClean="0"/>
              <a:t>většina vyspělých států – přes 20 % populace obézních (USA 33 % obézních)</a:t>
            </a:r>
          </a:p>
          <a:p>
            <a:pPr algn="l"/>
            <a:endParaRPr lang="cs-CZ" sz="1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Obvod pasu 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1"/>
            <a:ext cx="9144000" cy="478634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mužský typ </a:t>
            </a:r>
            <a:r>
              <a:rPr lang="cs-CZ" altLang="cs-CZ" sz="2000" dirty="0" smtClean="0"/>
              <a:t>(androidní, jablkový, centrální)</a:t>
            </a:r>
          </a:p>
          <a:p>
            <a:pPr lvl="1" algn="l">
              <a:defRPr/>
            </a:pPr>
            <a:r>
              <a:rPr lang="cs-CZ" altLang="cs-CZ" sz="2000" dirty="0" smtClean="0"/>
              <a:t>tuk se ukládá v břišní oblasti, KVO komplikace </a:t>
            </a:r>
          </a:p>
          <a:p>
            <a:pPr algn="l" eaLnBrk="1" hangingPunct="1">
              <a:defRPr/>
            </a:pP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cs-CZ" alt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ženský typ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gynoidní</a:t>
            </a:r>
            <a:r>
              <a:rPr lang="cs-CZ" altLang="cs-CZ" sz="2000" dirty="0" smtClean="0"/>
              <a:t>, hruškovitý, periferní) </a:t>
            </a:r>
          </a:p>
          <a:p>
            <a:pPr lvl="1" algn="l">
              <a:defRPr/>
            </a:pPr>
            <a:r>
              <a:rPr lang="cs-CZ" altLang="cs-CZ" sz="2000" dirty="0" smtClean="0"/>
              <a:t>tuk se ukládá v oblasti hýždí a stehen</a:t>
            </a:r>
          </a:p>
          <a:p>
            <a:pPr lvl="1" algn="l">
              <a:buNone/>
              <a:defRPr/>
            </a:pPr>
            <a:endParaRPr lang="cs-CZ" altLang="cs-CZ" sz="2000" dirty="0" smtClean="0"/>
          </a:p>
          <a:p>
            <a:pPr algn="l"/>
            <a:endParaRPr lang="cs-CZ" sz="2000" dirty="0" smtClean="0"/>
          </a:p>
          <a:p>
            <a:pPr algn="l"/>
            <a:r>
              <a:rPr lang="cs-CZ" sz="2000" b="1" dirty="0" smtClean="0"/>
              <a:t>měření v nejužším místě – v polovině vzdálenosti mezi horní hranou lopaty kosti kyčelní a posledním spodním žebrem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ženy (19-45 let) s pravidelným menstruačním cyklem by měly být měřeny v první polovině cyklu </a:t>
            </a:r>
          </a:p>
          <a:p>
            <a:pPr>
              <a:buNone/>
            </a:pPr>
            <a:r>
              <a:rPr lang="cs-CZ" sz="2000" dirty="0" smtClean="0"/>
              <a:t>	</a:t>
            </a:r>
            <a:endParaRPr lang="cs-CZ" sz="2000" dirty="0"/>
          </a:p>
        </p:txBody>
      </p:sp>
      <p:pic>
        <p:nvPicPr>
          <p:cNvPr id="4" name="Obrázek 3" descr="p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785926"/>
            <a:ext cx="2204373" cy="192882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Poměr WHR a obvod pasu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</p:spPr>
        <p:txBody>
          <a:bodyPr/>
          <a:lstStyle/>
          <a:p>
            <a:r>
              <a:rPr lang="cs-CZ" altLang="cs-CZ" sz="2000" b="1" dirty="0" smtClean="0"/>
              <a:t>Poměr WHR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altLang="cs-CZ" sz="2000" b="1" dirty="0" smtClean="0"/>
              <a:t>Obvod pasu</a:t>
            </a:r>
            <a:r>
              <a:rPr lang="cs-CZ" altLang="cs-CZ" sz="2000" dirty="0" smtClean="0"/>
              <a:t>: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5" descr="WHR.JPG"/>
          <p:cNvPicPr>
            <a:picLocks noChangeAspect="1"/>
          </p:cNvPicPr>
          <p:nvPr/>
        </p:nvPicPr>
        <p:blipFill>
          <a:blip r:embed="rId2"/>
          <a:srcRect r="23479" b="79411"/>
          <a:stretch>
            <a:fillRect/>
          </a:stretch>
        </p:blipFill>
        <p:spPr bwMode="auto">
          <a:xfrm>
            <a:off x="1857356" y="2143116"/>
            <a:ext cx="55213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6" descr="Obvod pasu.JPG"/>
          <p:cNvPicPr>
            <a:picLocks noChangeAspect="1"/>
          </p:cNvPicPr>
          <p:nvPr/>
        </p:nvPicPr>
        <p:blipFill>
          <a:blip r:embed="rId3"/>
          <a:srcRect r="14993" b="83823"/>
          <a:stretch>
            <a:fillRect/>
          </a:stretch>
        </p:blipFill>
        <p:spPr bwMode="auto">
          <a:xfrm>
            <a:off x="1428728" y="4714884"/>
            <a:ext cx="67659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Laboratorní vyšetření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786346"/>
          </a:xfrm>
        </p:spPr>
        <p:txBody>
          <a:bodyPr/>
          <a:lstStyle/>
          <a:p>
            <a:pPr algn="l" eaLnBrk="1" hangingPunct="1">
              <a:lnSpc>
                <a:spcPct val="160000"/>
              </a:lnSpc>
            </a:pPr>
            <a:r>
              <a:rPr lang="cs-CZ" altLang="cs-CZ" sz="2000" dirty="0" smtClean="0"/>
              <a:t>charakterizující přítomnost komplikací obezity, popřípadě výskyt jiných onemocnění ovlivňujících léčbu obezity, diferenciální diagnóza obezity </a:t>
            </a:r>
          </a:p>
          <a:p>
            <a:pPr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60000"/>
              </a:lnSpc>
            </a:pPr>
            <a:r>
              <a:rPr lang="cs-CZ" altLang="cs-CZ" sz="2000" u="sng" dirty="0" smtClean="0"/>
              <a:t>základní vyšetření:</a:t>
            </a:r>
            <a:r>
              <a:rPr lang="cs-CZ" altLang="cs-CZ" sz="2000" dirty="0" smtClean="0"/>
              <a:t> glykemie nalačno, celkový cholesterol, HDL-cholesterol, LDL-cholesterol, TAG, kyselina močová, </a:t>
            </a:r>
            <a:r>
              <a:rPr lang="cs-CZ" altLang="cs-CZ" sz="2000" dirty="0" err="1" smtClean="0"/>
              <a:t>aminotransferázy</a:t>
            </a:r>
            <a:r>
              <a:rPr lang="cs-CZ" altLang="cs-CZ" sz="2000" dirty="0" smtClean="0"/>
              <a:t>, ALP, GMT, bilirubin, urea, kreatinin, moč a sed., KO, EKG</a:t>
            </a:r>
          </a:p>
          <a:p>
            <a:pPr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60000"/>
              </a:lnSpc>
            </a:pPr>
            <a:r>
              <a:rPr lang="cs-CZ" altLang="cs-CZ" sz="2000" dirty="0" smtClean="0"/>
              <a:t>v případě patologických výsledků </a:t>
            </a:r>
            <a:r>
              <a:rPr lang="cs-CZ" altLang="cs-CZ" sz="2000" u="sng" dirty="0" smtClean="0"/>
              <a:t>podrobnější interní nebo jiné vyšetření</a:t>
            </a:r>
            <a:endParaRPr lang="cs-CZ" alt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578509"/>
            <a:ext cx="9144000" cy="564475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D) Nutriční intervence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 marL="609600" indent="-609600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b="1" dirty="0" smtClean="0"/>
          </a:p>
          <a:p>
            <a:pPr marL="609600" indent="-609600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b="1" dirty="0" smtClean="0"/>
              <a:t>Rizikové skupiny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cs-CZ" sz="2000" dirty="0" smtClean="0"/>
          </a:p>
          <a:p>
            <a:pPr algn="l"/>
            <a:r>
              <a:rPr lang="cs-CZ" sz="2000" dirty="0" smtClean="0">
                <a:cs typeface="Arial" pitchFamily="34" charset="0"/>
              </a:rPr>
              <a:t>lidé s obezitou v rodině, nebo se „zděděnými stravovacími návyky“</a:t>
            </a:r>
          </a:p>
          <a:p>
            <a:pPr algn="l"/>
            <a:r>
              <a:rPr lang="cs-CZ" sz="2000" dirty="0" smtClean="0">
                <a:cs typeface="Arial" pitchFamily="34" charset="0"/>
              </a:rPr>
              <a:t>lidé s nesprávně zafixovanými stravovacími návyky</a:t>
            </a:r>
          </a:p>
          <a:p>
            <a:pPr algn="l"/>
            <a:r>
              <a:rPr lang="cs-CZ" sz="2000" dirty="0" smtClean="0">
                <a:cs typeface="Arial" pitchFamily="34" charset="0"/>
              </a:rPr>
              <a:t>lidé s nižším </a:t>
            </a:r>
            <a:r>
              <a:rPr lang="cs-CZ" sz="2000" dirty="0" err="1" smtClean="0">
                <a:cs typeface="Arial" pitchFamily="34" charset="0"/>
              </a:rPr>
              <a:t>socio</a:t>
            </a:r>
            <a:r>
              <a:rPr lang="cs-CZ" sz="2000" dirty="0" smtClean="0">
                <a:cs typeface="Arial" pitchFamily="34" charset="0"/>
              </a:rPr>
              <a:t>-ekonomickým statusem</a:t>
            </a:r>
          </a:p>
          <a:p>
            <a:pPr algn="l"/>
            <a:r>
              <a:rPr lang="cs-CZ" sz="2000" dirty="0" smtClean="0">
                <a:cs typeface="Arial" pitchFamily="34" charset="0"/>
              </a:rPr>
              <a:t>silní kuřáci, kteří přestávají s kouřením</a:t>
            </a:r>
          </a:p>
          <a:p>
            <a:pPr algn="l"/>
            <a:r>
              <a:rPr lang="cs-CZ" sz="2000" dirty="0" smtClean="0">
                <a:cs typeface="Arial" pitchFamily="34" charset="0"/>
              </a:rPr>
              <a:t>někteří lidé, kteří jsou v dlouhodobém spánkovém deficitu</a:t>
            </a:r>
          </a:p>
          <a:p>
            <a:pPr algn="l"/>
            <a:endParaRPr lang="cs-CZ" sz="2000" dirty="0" smtClean="0">
              <a:cs typeface="Arial" pitchFamily="34" charset="0"/>
            </a:endParaRPr>
          </a:p>
          <a:p>
            <a:pPr algn="l"/>
            <a:r>
              <a:rPr lang="cs-CZ" sz="2000" dirty="0" smtClean="0"/>
              <a:t>lidé</a:t>
            </a:r>
            <a:r>
              <a:rPr lang="fr-FR" sz="2000" dirty="0" smtClean="0"/>
              <a:t>, kteří omezili pohybovou aktivitu</a:t>
            </a:r>
            <a:endParaRPr lang="cs-CZ" sz="2000" dirty="0" smtClean="0"/>
          </a:p>
          <a:p>
            <a:pPr algn="l"/>
            <a:r>
              <a:rPr lang="fr-FR" sz="2000" dirty="0" smtClean="0"/>
              <a:t>že</a:t>
            </a:r>
            <a:r>
              <a:rPr lang="cs-CZ" sz="2000" dirty="0" err="1" smtClean="0"/>
              <a:t>ny</a:t>
            </a:r>
            <a:r>
              <a:rPr lang="fr-FR" sz="2000" dirty="0" smtClean="0"/>
              <a:t> v období po těhotenství a v klimakteriu</a:t>
            </a:r>
            <a:endParaRPr lang="cs-CZ" sz="20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8"/>
            <a:ext cx="9144000" cy="1018033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Redukce hmotnosti </a:t>
            </a:r>
            <a:r>
              <a:rPr lang="cs-CZ" sz="4000" b="1" dirty="0" smtClean="0">
                <a:solidFill>
                  <a:srgbClr val="FFFF00"/>
                </a:solidFill>
                <a:sym typeface="Wingdings" pitchFamily="2" charset="2"/>
              </a:rPr>
              <a:t> komplexní přístup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</p:spPr>
        <p:txBody>
          <a:bodyPr/>
          <a:lstStyle/>
          <a:p>
            <a:endParaRPr lang="cs-CZ" sz="2000" b="1" dirty="0" smtClean="0"/>
          </a:p>
          <a:p>
            <a:r>
              <a:rPr lang="cs-CZ" sz="2000" b="1" dirty="0" smtClean="0"/>
              <a:t>MOTIVACE!!! + úprava stravovacích zvyklostí </a:t>
            </a:r>
            <a:r>
              <a:rPr lang="cs-CZ" sz="2000" dirty="0" smtClean="0"/>
              <a:t>(pravidelnost, střídmost, pestrost)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/>
          </a:p>
          <a:p>
            <a:pPr marL="365760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dirty="0" smtClean="0"/>
              <a:t>1) </a:t>
            </a:r>
            <a:r>
              <a:rPr lang="cs-CZ" sz="2000" dirty="0" smtClean="0"/>
              <a:t>vyvážený příjem základních živin – individualizovat </a:t>
            </a:r>
            <a:endParaRPr lang="fr-FR" sz="2000" dirty="0" smtClean="0"/>
          </a:p>
          <a:p>
            <a:pPr marL="365760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dirty="0" smtClean="0"/>
              <a:t>2) zvýšená pohybová aktivita</a:t>
            </a:r>
          </a:p>
          <a:p>
            <a:pPr marL="365760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dirty="0" smtClean="0"/>
              <a:t>3) </a:t>
            </a:r>
            <a:r>
              <a:rPr lang="cs-CZ" sz="2000" dirty="0" smtClean="0"/>
              <a:t>KBT</a:t>
            </a:r>
          </a:p>
          <a:p>
            <a:pPr marL="365760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 smtClean="0"/>
              <a:t>4) farmakologická léčba</a:t>
            </a:r>
          </a:p>
          <a:p>
            <a:pPr marL="365760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 smtClean="0"/>
              <a:t>5) chirurgická léčba</a:t>
            </a:r>
          </a:p>
        </p:txBody>
      </p:sp>
      <p:pic>
        <p:nvPicPr>
          <p:cNvPr id="4" name="Obrázek 3" descr="motivace-1.360.256.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857628"/>
            <a:ext cx="34290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Redukce hmotnosti 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14487"/>
            <a:ext cx="9144000" cy="4786347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cs-CZ" altLang="cs-CZ" sz="2000" b="1" dirty="0" smtClean="0"/>
              <a:t>TRVALÝ POKLES TĚLESNÉ HMOTNOSTI O 5–15 % Z VÝCHOZÍ HMOTNOSTI MÁ PRO NEMOCNÉHO VÝZNAMNÝ POZITIVNÍ EFEKT</a:t>
            </a:r>
            <a:endParaRPr lang="cs-CZ" altLang="cs-CZ" sz="2000" dirty="0" smtClean="0"/>
          </a:p>
          <a:p>
            <a:pPr algn="l" eaLnBrk="1" hangingPunct="1">
              <a:lnSpc>
                <a:spcPct val="15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vede k redukci rizika vzniku </a:t>
            </a:r>
            <a:r>
              <a:rPr lang="cs-CZ" altLang="cs-CZ" sz="2000" dirty="0" err="1" smtClean="0"/>
              <a:t>komorbidit</a:t>
            </a:r>
            <a:r>
              <a:rPr lang="cs-CZ" altLang="cs-CZ" sz="2000" dirty="0" smtClean="0"/>
              <a:t> a příznivě ovlivňuje klinické projevy </a:t>
            </a:r>
            <a:r>
              <a:rPr lang="cs-CZ" altLang="cs-CZ" sz="2000" dirty="0" err="1" smtClean="0"/>
              <a:t>komorbidit</a:t>
            </a:r>
            <a:r>
              <a:rPr lang="cs-CZ" altLang="cs-CZ" sz="2000" dirty="0" smtClean="0"/>
              <a:t> již vzniklých</a:t>
            </a:r>
          </a:p>
          <a:p>
            <a:endParaRPr lang="cs-CZ" sz="2000" dirty="0"/>
          </a:p>
        </p:txBody>
      </p:sp>
      <p:pic>
        <p:nvPicPr>
          <p:cNvPr id="4" name="Picture 5" descr="Výsledek obrázku pro redukce hmotnos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4" y="4500569"/>
            <a:ext cx="4200525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Reálné cíle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/>
          <a:lstStyle/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dirty="0" smtClean="0"/>
              <a:t>u</a:t>
            </a:r>
            <a:r>
              <a:rPr lang="fr-FR" sz="2000" dirty="0" smtClean="0"/>
              <a:t>rčení reálných cílů redukce</a:t>
            </a:r>
            <a:r>
              <a:rPr lang="cs-CZ" sz="2000" dirty="0" smtClean="0"/>
              <a:t> hmotnosti</a:t>
            </a:r>
            <a:r>
              <a:rPr lang="fr-FR" sz="2000" dirty="0" smtClean="0"/>
              <a:t> </a:t>
            </a:r>
            <a:endParaRPr lang="cs-CZ" sz="2000" dirty="0" smtClean="0"/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fr-FR" sz="2000" b="1" dirty="0" smtClean="0"/>
              <a:t>redukc</a:t>
            </a:r>
            <a:r>
              <a:rPr lang="cs-CZ" sz="2000" b="1" dirty="0" smtClean="0"/>
              <a:t>e</a:t>
            </a:r>
            <a:r>
              <a:rPr lang="fr-FR" sz="2000" b="1" dirty="0" smtClean="0"/>
              <a:t> zdravotních rizik</a:t>
            </a:r>
            <a:r>
              <a:rPr lang="fr-FR" sz="2000" dirty="0" smtClean="0"/>
              <a:t> spojených s obezitou</a:t>
            </a:r>
            <a:endParaRPr lang="fr-FR" sz="2000" b="1" dirty="0" smtClean="0"/>
          </a:p>
          <a:p>
            <a:pPr marL="365760" indent="-256032" algn="l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cs-CZ" sz="2000" b="1" dirty="0" smtClean="0"/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b="1" dirty="0" smtClean="0"/>
              <a:t>u</a:t>
            </a:r>
            <a:r>
              <a:rPr lang="fr-FR" sz="2000" b="1" dirty="0" smtClean="0"/>
              <a:t> obezity I. a II. stupně</a:t>
            </a:r>
            <a:r>
              <a:rPr lang="fr-FR" sz="2000" dirty="0" smtClean="0"/>
              <a:t> (BMI 30,0 - 39,9) a u nadváhy provázené zdravotními riziky (jako např. hypertenze, dyslipidémie, hyperurikémie, DM) postačí </a:t>
            </a:r>
            <a:r>
              <a:rPr lang="fr-FR" sz="2000" b="1" dirty="0" smtClean="0"/>
              <a:t>dlouhodobá redukce hmotnosti o 5-10</a:t>
            </a:r>
            <a:r>
              <a:rPr lang="cs-CZ" sz="2000" b="1" dirty="0" smtClean="0"/>
              <a:t> </a:t>
            </a:r>
            <a:r>
              <a:rPr lang="fr-FR" sz="2000" b="1" dirty="0" smtClean="0"/>
              <a:t>%</a:t>
            </a:r>
            <a:r>
              <a:rPr lang="fr-FR" sz="2000" dirty="0" smtClean="0"/>
              <a:t> jak k významnému snížení zdravotních rizik, tak k významnému poklesu mortality</a:t>
            </a:r>
            <a:endParaRPr lang="fr-FR" sz="2000" b="1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Zdravotní komplikace nadváhy a obezity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0" y="2000240"/>
            <a:ext cx="4495800" cy="4643471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DM 2. typu</a:t>
            </a:r>
          </a:p>
          <a:p>
            <a:pPr eaLnBrk="1" hangingPunct="1"/>
            <a:r>
              <a:rPr lang="cs-CZ" altLang="cs-CZ" sz="2000" dirty="0" smtClean="0"/>
              <a:t>vysoký krevní tlak</a:t>
            </a:r>
          </a:p>
          <a:p>
            <a:pPr eaLnBrk="1" hangingPunct="1"/>
            <a:r>
              <a:rPr lang="cs-CZ" altLang="cs-CZ" sz="2000" dirty="0" smtClean="0"/>
              <a:t>ischemická choroba srdeční</a:t>
            </a:r>
          </a:p>
          <a:p>
            <a:pPr eaLnBrk="1" hangingPunct="1"/>
            <a:r>
              <a:rPr lang="cs-CZ" altLang="cs-CZ" sz="2000" dirty="0" smtClean="0"/>
              <a:t>cévní mozkové příhody </a:t>
            </a:r>
          </a:p>
          <a:p>
            <a:pPr eaLnBrk="1" hangingPunct="1"/>
            <a:r>
              <a:rPr lang="cs-CZ" altLang="cs-CZ" sz="2000" dirty="0" err="1" smtClean="0"/>
              <a:t>dyslipidémie</a:t>
            </a:r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dna</a:t>
            </a:r>
          </a:p>
          <a:p>
            <a:pPr eaLnBrk="1" hangingPunct="1"/>
            <a:r>
              <a:rPr lang="cs-CZ" altLang="cs-CZ" sz="2000" dirty="0" smtClean="0"/>
              <a:t>ž</a:t>
            </a:r>
            <a:r>
              <a:rPr lang="pt-BR" altLang="cs-CZ" sz="2000" dirty="0" smtClean="0"/>
              <a:t>ilní trombóza a</a:t>
            </a:r>
            <a:r>
              <a:rPr lang="cs-CZ" altLang="cs-CZ" sz="2000" dirty="0" smtClean="0"/>
              <a:t> plicní</a:t>
            </a:r>
            <a:r>
              <a:rPr lang="pt-BR" altLang="cs-CZ" sz="2000" dirty="0" smtClean="0"/>
              <a:t> embolie</a:t>
            </a:r>
          </a:p>
          <a:p>
            <a:pPr eaLnBrk="1" hangingPunct="1"/>
            <a:r>
              <a:rPr lang="cs-CZ" altLang="cs-CZ" sz="2000" dirty="0" smtClean="0"/>
              <a:t>poruchy plicních funkcí</a:t>
            </a:r>
          </a:p>
          <a:p>
            <a:pPr eaLnBrk="1" hangingPunct="1"/>
            <a:r>
              <a:rPr lang="cs-CZ" altLang="cs-CZ" sz="2000" dirty="0" smtClean="0"/>
              <a:t>syndrom spánkové apnoe</a:t>
            </a: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495800" cy="4714909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kýly</a:t>
            </a:r>
          </a:p>
          <a:p>
            <a:pPr eaLnBrk="1" hangingPunct="1"/>
            <a:r>
              <a:rPr lang="cs-CZ" altLang="cs-CZ" sz="2000" dirty="0" smtClean="0"/>
              <a:t>stresová inkontinence moči</a:t>
            </a:r>
          </a:p>
          <a:p>
            <a:pPr eaLnBrk="1" hangingPunct="1"/>
            <a:r>
              <a:rPr lang="cs-CZ" altLang="cs-CZ" sz="2000" dirty="0" smtClean="0"/>
              <a:t>degenerativní onemocnění kloubů a páteře</a:t>
            </a:r>
          </a:p>
          <a:p>
            <a:pPr eaLnBrk="1" hangingPunct="1"/>
            <a:r>
              <a:rPr lang="cs-CZ" altLang="cs-CZ" sz="2000" dirty="0" smtClean="0"/>
              <a:t>některá nádorová onemocnění</a:t>
            </a:r>
          </a:p>
          <a:p>
            <a:pPr eaLnBrk="1" hangingPunct="1"/>
            <a:r>
              <a:rPr lang="cs-CZ" altLang="cs-CZ" sz="2000" dirty="0" smtClean="0"/>
              <a:t>psychická onemocnění (úzkost, deprese)</a:t>
            </a:r>
          </a:p>
          <a:p>
            <a:r>
              <a:rPr lang="cs-CZ" altLang="cs-CZ" sz="2000" dirty="0" smtClean="0"/>
              <a:t>kožní onemocnění</a:t>
            </a:r>
          </a:p>
          <a:p>
            <a:pPr eaLnBrk="1" hangingPunct="1"/>
            <a:r>
              <a:rPr lang="cs-CZ" altLang="cs-CZ" sz="2000" dirty="0" smtClean="0"/>
              <a:t>poruchy příjmu potravy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8"/>
            <a:ext cx="9144000" cy="1018033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Redukce hmotnosti za 1 rok a rizikové faktory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072099"/>
          </a:xfrm>
        </p:spPr>
        <p:txBody>
          <a:bodyPr/>
          <a:lstStyle/>
          <a:p>
            <a:pPr marL="365760" indent="-256032" algn="l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b="1" dirty="0" smtClean="0"/>
              <a:t>5</a:t>
            </a:r>
            <a:r>
              <a:rPr lang="cs-CZ" sz="2000" b="1" dirty="0" smtClean="0"/>
              <a:t> </a:t>
            </a:r>
            <a:r>
              <a:rPr lang="en-GB" sz="2000" b="1" dirty="0" smtClean="0"/>
              <a:t>% loss</a:t>
            </a: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ct val="60000"/>
              </a:spcAft>
              <a:defRPr/>
            </a:pPr>
            <a:r>
              <a:rPr lang="cs-CZ" sz="2000" dirty="0" smtClean="0"/>
              <a:t>zlepšení kardiovaskulárních rizikových parametrů         (</a:t>
            </a:r>
            <a:r>
              <a:rPr lang="en-GB" sz="2000" dirty="0" smtClean="0"/>
              <a:t>Wilson 1999)</a:t>
            </a:r>
          </a:p>
          <a:p>
            <a:pPr marL="365760" indent="-256032" algn="l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u="sng" dirty="0" smtClean="0">
                <a:sym typeface="Symbol" pitchFamily="18" charset="2"/>
              </a:rPr>
              <a:t>&gt;</a:t>
            </a:r>
            <a:r>
              <a:rPr lang="cs-CZ" sz="2000" b="1" dirty="0" smtClean="0">
                <a:sym typeface="Symbol" pitchFamily="18" charset="2"/>
              </a:rPr>
              <a:t> </a:t>
            </a:r>
            <a:r>
              <a:rPr lang="en-GB" sz="2000" b="1" dirty="0" smtClean="0">
                <a:sym typeface="Symbol" pitchFamily="18" charset="2"/>
              </a:rPr>
              <a:t>5</a:t>
            </a:r>
            <a:r>
              <a:rPr lang="cs-CZ" sz="2000" b="1" dirty="0" smtClean="0">
                <a:sym typeface="Symbol" pitchFamily="18" charset="2"/>
              </a:rPr>
              <a:t> </a:t>
            </a:r>
            <a:r>
              <a:rPr lang="en-GB" sz="2000" b="1" dirty="0" smtClean="0">
                <a:sym typeface="Symbol" pitchFamily="18" charset="2"/>
              </a:rPr>
              <a:t>%</a:t>
            </a: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sz="2000" dirty="0" smtClean="0"/>
              <a:t>prevence diabetu </a:t>
            </a:r>
            <a:r>
              <a:rPr lang="en-GB" sz="2000" dirty="0" smtClean="0"/>
              <a:t>(</a:t>
            </a:r>
            <a:r>
              <a:rPr lang="en-GB" sz="2000" dirty="0" err="1" smtClean="0"/>
              <a:t>Tuomilehto</a:t>
            </a:r>
            <a:r>
              <a:rPr lang="en-GB" sz="2000" dirty="0" smtClean="0"/>
              <a:t> 2001, </a:t>
            </a:r>
            <a:r>
              <a:rPr lang="en-GB" sz="2000" dirty="0" err="1" smtClean="0"/>
              <a:t>Knowler</a:t>
            </a:r>
            <a:r>
              <a:rPr lang="en-GB" sz="2000" dirty="0" smtClean="0"/>
              <a:t> 2002)</a:t>
            </a: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sz="2000" dirty="0" smtClean="0"/>
              <a:t>zřejmé zlepšení kvality života </a:t>
            </a:r>
            <a:r>
              <a:rPr lang="en-GB" sz="2000" dirty="0" smtClean="0"/>
              <a:t>(</a:t>
            </a:r>
            <a:r>
              <a:rPr lang="en-GB" sz="2000" dirty="0" err="1" smtClean="0"/>
              <a:t>Kolotkin</a:t>
            </a:r>
            <a:r>
              <a:rPr lang="en-GB" sz="2000" dirty="0" smtClean="0"/>
              <a:t> 1995)</a:t>
            </a: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ct val="60000"/>
              </a:spcAft>
              <a:defRPr/>
            </a:pPr>
            <a:r>
              <a:rPr lang="cs-CZ" sz="2000" dirty="0" smtClean="0"/>
              <a:t>zlepšení symptomatologie pohyb. aparátu                   </a:t>
            </a:r>
            <a:r>
              <a:rPr lang="en-GB" sz="2000" dirty="0" smtClean="0"/>
              <a:t>(</a:t>
            </a:r>
            <a:r>
              <a:rPr lang="en-GB" sz="2000" dirty="0" err="1" smtClean="0"/>
              <a:t>Felson</a:t>
            </a:r>
            <a:r>
              <a:rPr lang="en-GB" sz="2000" dirty="0" smtClean="0"/>
              <a:t> DT, 1992)</a:t>
            </a:r>
          </a:p>
          <a:p>
            <a:pPr marL="365760" indent="-256032" algn="l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u="sng" dirty="0" smtClean="0">
                <a:sym typeface="Symbol" pitchFamily="18" charset="2"/>
              </a:rPr>
              <a:t>&gt;</a:t>
            </a:r>
            <a:r>
              <a:rPr lang="cs-CZ" sz="2000" b="1" dirty="0" smtClean="0">
                <a:sym typeface="Symbol" pitchFamily="18" charset="2"/>
              </a:rPr>
              <a:t> </a:t>
            </a:r>
            <a:r>
              <a:rPr lang="en-GB" sz="2000" b="1" dirty="0" smtClean="0">
                <a:sym typeface="Symbol" pitchFamily="18" charset="2"/>
              </a:rPr>
              <a:t>10</a:t>
            </a:r>
            <a:r>
              <a:rPr lang="cs-CZ" sz="2000" b="1" dirty="0" smtClean="0">
                <a:sym typeface="Symbol" pitchFamily="18" charset="2"/>
              </a:rPr>
              <a:t> </a:t>
            </a:r>
            <a:r>
              <a:rPr lang="en-GB" sz="2000" b="1" dirty="0" smtClean="0">
                <a:sym typeface="Symbol" pitchFamily="18" charset="2"/>
              </a:rPr>
              <a:t>% loss</a:t>
            </a:r>
            <a:endParaRPr lang="en-US" sz="2000" b="1" dirty="0" smtClean="0">
              <a:sym typeface="Symbol" pitchFamily="18" charset="2"/>
            </a:endParaRP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sz="2000" dirty="0" smtClean="0"/>
              <a:t>zlepšení spánkové apnoe </a:t>
            </a:r>
            <a:r>
              <a:rPr lang="en-GB" sz="2000" dirty="0" smtClean="0"/>
              <a:t>(</a:t>
            </a:r>
            <a:r>
              <a:rPr lang="en-GB" sz="2000" dirty="0" err="1" smtClean="0"/>
              <a:t>Largerstrand</a:t>
            </a:r>
            <a:r>
              <a:rPr lang="en-GB" sz="2000" dirty="0" smtClean="0"/>
              <a:t> 1993)</a:t>
            </a: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sz="2000" dirty="0" smtClean="0"/>
              <a:t>zlepšení dechových-astmatických obtíží             </a:t>
            </a:r>
            <a:r>
              <a:rPr lang="en-GB" sz="2000" dirty="0" smtClean="0"/>
              <a:t>(</a:t>
            </a:r>
            <a:r>
              <a:rPr lang="en-GB" sz="2000" dirty="0" err="1" smtClean="0"/>
              <a:t>Stenius-Aarniala</a:t>
            </a:r>
            <a:r>
              <a:rPr lang="en-GB" sz="2000" dirty="0" smtClean="0"/>
              <a:t> 2000)</a:t>
            </a: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sz="2000" dirty="0" smtClean="0"/>
              <a:t>snížení mortality </a:t>
            </a:r>
            <a:r>
              <a:rPr lang="en-GB" sz="2000" dirty="0" smtClean="0"/>
              <a:t>(Singh 1992, Williamson 1995)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Úprava jídelníčku a životosprávy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/>
          <a:lstStyle/>
          <a:p>
            <a:pPr algn="l"/>
            <a:r>
              <a:rPr lang="cs-CZ" sz="2000" dirty="0" smtClean="0"/>
              <a:t>vyvážená strava stran </a:t>
            </a:r>
            <a:r>
              <a:rPr lang="cs-CZ" sz="2000" dirty="0" err="1" smtClean="0"/>
              <a:t>makroživin</a:t>
            </a:r>
            <a:r>
              <a:rPr lang="cs-CZ" sz="2000" dirty="0" smtClean="0"/>
              <a:t> </a:t>
            </a:r>
            <a:r>
              <a:rPr lang="fr-FR" sz="2000" dirty="0" smtClean="0"/>
              <a:t>(</a:t>
            </a:r>
            <a:r>
              <a:rPr lang="cs-CZ" sz="2000" dirty="0" smtClean="0"/>
              <a:t>tuky max. </a:t>
            </a:r>
            <a:r>
              <a:rPr lang="fr-FR" sz="2000" dirty="0" smtClean="0"/>
              <a:t>30</a:t>
            </a:r>
            <a:r>
              <a:rPr lang="cs-CZ" sz="2000" dirty="0" smtClean="0"/>
              <a:t> </a:t>
            </a:r>
            <a:r>
              <a:rPr lang="fr-FR" sz="2000" dirty="0" smtClean="0"/>
              <a:t>%</a:t>
            </a:r>
            <a:r>
              <a:rPr lang="cs-CZ" sz="2000" dirty="0" smtClean="0"/>
              <a:t> CEP</a:t>
            </a:r>
            <a:r>
              <a:rPr lang="fr-FR" sz="2000" dirty="0" smtClean="0"/>
              <a:t>) </a:t>
            </a:r>
            <a:endParaRPr lang="cs-CZ" sz="2000" dirty="0" smtClean="0"/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reakce na klientův jídelníček </a:t>
            </a:r>
            <a:r>
              <a:rPr lang="cs-CZ" sz="2000" dirty="0" smtClean="0">
                <a:sym typeface="Wingdings" pitchFamily="2" charset="2"/>
              </a:rPr>
              <a:t> upravit dle zásad správného stravování </a:t>
            </a:r>
            <a:endParaRPr lang="cs-CZ" sz="2000" dirty="0" smtClean="0"/>
          </a:p>
          <a:p>
            <a:pPr algn="l"/>
            <a:r>
              <a:rPr lang="cs-CZ" sz="2000" dirty="0" smtClean="0"/>
              <a:t>úprava jídelníčku tak, aby jej byl schopný klient dodržovat</a:t>
            </a:r>
          </a:p>
          <a:p>
            <a:pPr algn="l"/>
            <a:r>
              <a:rPr lang="cs-CZ" sz="2000" dirty="0" smtClean="0"/>
              <a:t>přemýšlet nad jídelníčkem rámcově – umět si sestavit správný jídelníček </a:t>
            </a:r>
          </a:p>
          <a:p>
            <a:pPr algn="l"/>
            <a:endParaRPr lang="cs-CZ" sz="2000" dirty="0" smtClean="0"/>
          </a:p>
          <a:p>
            <a:pPr algn="l">
              <a:buNone/>
            </a:pPr>
            <a:r>
              <a:rPr lang="cs-CZ" sz="2000" b="1" dirty="0" smtClean="0"/>
              <a:t>	</a:t>
            </a:r>
            <a:r>
              <a:rPr lang="cs-CZ" sz="2000" b="1" u="sng" dirty="0" smtClean="0"/>
              <a:t>Vést klienta k zodpovědnosti za své zdraví!</a:t>
            </a:r>
          </a:p>
          <a:p>
            <a:pPr algn="l">
              <a:buNone/>
            </a:pPr>
            <a:endParaRPr lang="cs-CZ" sz="2000" b="1" u="sng" dirty="0" smtClean="0"/>
          </a:p>
          <a:p>
            <a:pPr algn="l"/>
            <a:r>
              <a:rPr lang="cs-CZ" sz="2000" dirty="0" smtClean="0"/>
              <a:t>Oficiální pyramida MZ </a:t>
            </a:r>
          </a:p>
          <a:p>
            <a:pPr algn="l"/>
            <a:r>
              <a:rPr lang="cs-CZ" altLang="cs-CZ" sz="1400" dirty="0" smtClean="0">
                <a:hlinkClick r:id="rId2"/>
              </a:rPr>
              <a:t>http://zdravi.foodnet.cz/cze/pages/potravinova-pyramida.html</a:t>
            </a:r>
            <a:endParaRPr lang="cs-CZ" altLang="cs-CZ" sz="1400" dirty="0" smtClean="0"/>
          </a:p>
          <a:p>
            <a:endParaRPr lang="cs-CZ" sz="2000" b="1" u="sng" dirty="0" smtClean="0"/>
          </a:p>
          <a:p>
            <a:endParaRPr lang="cs-CZ" sz="2000" b="1" dirty="0" smtClean="0"/>
          </a:p>
          <a:p>
            <a:endParaRPr lang="cs-CZ" sz="2000" dirty="0"/>
          </a:p>
        </p:txBody>
      </p:sp>
      <p:pic>
        <p:nvPicPr>
          <p:cNvPr id="4" name="Obrázek 3" descr="ofiko_pyrami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918754"/>
            <a:ext cx="2962270" cy="29392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965" y="428604"/>
            <a:ext cx="8246070" cy="1167937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Epidemiologie obezity v ČR I.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5072098"/>
          </a:xfrm>
        </p:spPr>
        <p:txBody>
          <a:bodyPr/>
          <a:lstStyle/>
          <a:p>
            <a:pPr algn="l"/>
            <a:r>
              <a:rPr lang="cs-CZ" sz="2000" dirty="0" smtClean="0"/>
              <a:t>průzkum agentury STEM/MARK v rámci projektu Žij zdravě Všeobecné zdravotní pojišťovny z roku 2013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b="1" dirty="0" smtClean="0"/>
              <a:t>Výskyt obezity v ČR 2000–2013</a:t>
            </a:r>
          </a:p>
          <a:p>
            <a:pPr lvl="2" algn="l"/>
            <a:r>
              <a:rPr lang="cs-CZ" sz="1800" dirty="0" smtClean="0"/>
              <a:t>v roce 2000 – nadváha nebo obezita u celkem 45 % populace</a:t>
            </a:r>
          </a:p>
          <a:p>
            <a:pPr lvl="3" algn="l"/>
            <a:r>
              <a:rPr lang="cs-CZ" sz="1800" dirty="0" smtClean="0"/>
              <a:t>v roce 2013 už o 10 % více</a:t>
            </a:r>
          </a:p>
          <a:p>
            <a:pPr lvl="2" algn="l"/>
            <a:endParaRPr lang="cs-CZ" sz="1800" dirty="0" smtClean="0"/>
          </a:p>
          <a:p>
            <a:pPr lvl="2" algn="l"/>
            <a:r>
              <a:rPr lang="cs-CZ" sz="1800" dirty="0" smtClean="0"/>
              <a:t>za 13 let došlo k postupnému nárůstu podílu lidí s </a:t>
            </a:r>
            <a:r>
              <a:rPr lang="cs-CZ" sz="1800" b="1" dirty="0" smtClean="0"/>
              <a:t>nadváhou</a:t>
            </a:r>
            <a:r>
              <a:rPr lang="cs-CZ" sz="1800" dirty="0" smtClean="0"/>
              <a:t> o desetinu (z 31 % na 34 %)</a:t>
            </a:r>
          </a:p>
          <a:p>
            <a:pPr lvl="2" algn="l"/>
            <a:r>
              <a:rPr lang="cs-CZ" sz="1800" dirty="0" smtClean="0"/>
              <a:t>podíl lidí s </a:t>
            </a:r>
            <a:r>
              <a:rPr lang="cs-CZ" sz="1800" b="1" dirty="0" smtClean="0"/>
              <a:t>obezitou</a:t>
            </a:r>
            <a:r>
              <a:rPr lang="cs-CZ" sz="1800" dirty="0" smtClean="0"/>
              <a:t> vzrostl až o polovinu (z 14 % na 21 %)</a:t>
            </a:r>
          </a:p>
          <a:p>
            <a:pPr lvl="2" algn="l"/>
            <a:endParaRPr lang="cs-CZ" sz="1800" dirty="0" smtClean="0"/>
          </a:p>
          <a:p>
            <a:pPr lvl="2" algn="l"/>
            <a:r>
              <a:rPr lang="cs-CZ" sz="1800" dirty="0" smtClean="0"/>
              <a:t>pozitivním jevem je mírný pokles nadváhy i obezity u žen mezi lety 2010 a 2013 o 3 procentní body</a:t>
            </a:r>
          </a:p>
          <a:p>
            <a:pPr lvl="2" algn="l"/>
            <a:r>
              <a:rPr lang="cs-CZ" sz="1800" dirty="0" smtClean="0"/>
              <a:t>pokles u žen byl vyrovnán nárůstem výskytu nadváhy a obezity u mužů</a:t>
            </a:r>
          </a:p>
          <a:p>
            <a:pPr algn="l"/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Dětský klient 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383088"/>
          </a:xfrm>
        </p:spPr>
        <p:txBody>
          <a:bodyPr/>
          <a:lstStyle/>
          <a:p>
            <a:pPr algn="l"/>
            <a:r>
              <a:rPr lang="cs-CZ" sz="2000" dirty="0" smtClean="0"/>
              <a:t>stěžejní je </a:t>
            </a:r>
            <a:r>
              <a:rPr lang="cs-CZ" sz="2000" b="1" dirty="0" smtClean="0"/>
              <a:t>komunikace s rodiči</a:t>
            </a:r>
            <a:r>
              <a:rPr lang="cs-CZ" sz="2000" dirty="0" smtClean="0"/>
              <a:t>, ale </a:t>
            </a:r>
            <a:r>
              <a:rPr lang="cs-CZ" sz="2000" b="1" dirty="0" smtClean="0"/>
              <a:t>také s dítětem </a:t>
            </a:r>
            <a:endParaRPr lang="cs-CZ" sz="2000" dirty="0" smtClean="0"/>
          </a:p>
          <a:p>
            <a:pPr algn="l"/>
            <a:r>
              <a:rPr lang="cs-CZ" sz="2000" dirty="0" smtClean="0"/>
              <a:t>ne redukci – ale zastavit nárůst hmotnosti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reflektovat jídelníček dítěte a konkrétně sdělit, co je v něm </a:t>
            </a:r>
            <a:r>
              <a:rPr lang="cs-CZ" sz="2000" u="sng" dirty="0" smtClean="0"/>
              <a:t>správné</a:t>
            </a:r>
            <a:r>
              <a:rPr lang="cs-CZ" sz="2000" dirty="0" smtClean="0"/>
              <a:t> a co by naopak bylo </a:t>
            </a:r>
            <a:r>
              <a:rPr lang="cs-CZ" sz="2000" u="sng" dirty="0" smtClean="0"/>
              <a:t>potřeba změnit </a:t>
            </a:r>
          </a:p>
          <a:p>
            <a:pPr algn="l"/>
            <a:r>
              <a:rPr lang="cs-CZ" sz="2000" dirty="0" smtClean="0"/>
              <a:t>změny do jídelníčku a životosprávy zařazovat postupně</a:t>
            </a:r>
          </a:p>
          <a:p>
            <a:pPr algn="l"/>
            <a:r>
              <a:rPr lang="cs-CZ" sz="2000" dirty="0" err="1" smtClean="0"/>
              <a:t>edukovat</a:t>
            </a:r>
            <a:r>
              <a:rPr lang="cs-CZ" sz="2000" dirty="0" smtClean="0"/>
              <a:t> dítě o správných stravovacích návycích, dbát na pravidelný režim, ne velké pauzy mezi jídly, </a:t>
            </a:r>
            <a:r>
              <a:rPr lang="cs-CZ" sz="2000" u="sng" dirty="0" smtClean="0"/>
              <a:t>omezovat sladkosti a pochutiny </a:t>
            </a:r>
          </a:p>
          <a:p>
            <a:pPr algn="l">
              <a:buNone/>
            </a:pPr>
            <a:endParaRPr lang="cs-CZ" sz="2000" dirty="0" smtClean="0"/>
          </a:p>
          <a:p>
            <a:pPr algn="l"/>
            <a:r>
              <a:rPr lang="cs-CZ" sz="2000" b="1" dirty="0" smtClean="0"/>
              <a:t>vést děti k zodpovědnosti za své zdraví </a:t>
            </a:r>
            <a:endParaRPr lang="cs-CZ" sz="2000" b="1" dirty="0"/>
          </a:p>
        </p:txBody>
      </p:sp>
      <p:pic>
        <p:nvPicPr>
          <p:cNvPr id="4" name="Obrázek 3" descr="PYRAMIDA-VYZ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447780"/>
            <a:ext cx="3500430" cy="241022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Zdravá 13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Udržujte si </a:t>
            </a:r>
            <a:r>
              <a:rPr lang="cs-CZ" sz="1400" b="1" dirty="0" smtClean="0">
                <a:solidFill>
                  <a:srgbClr val="0070C0"/>
                </a:solidFill>
              </a:rPr>
              <a:t>přiměřenou stálou tělesnou hmotnost </a:t>
            </a:r>
            <a:r>
              <a:rPr lang="cs-CZ" sz="1400" dirty="0" smtClean="0"/>
              <a:t>charakterizovanou BMI (18,5-25,0) kg/m2 a obvodem pasu pod 94 cm u mužů a pod 80 cm u žen.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Denně se </a:t>
            </a:r>
            <a:r>
              <a:rPr lang="cs-CZ" sz="1400" b="1" dirty="0" smtClean="0">
                <a:solidFill>
                  <a:srgbClr val="0070C0"/>
                </a:solidFill>
              </a:rPr>
              <a:t>pohybujte</a:t>
            </a:r>
            <a:r>
              <a:rPr lang="cs-CZ" sz="1400" dirty="0" smtClean="0"/>
              <a:t> alespoň 30 minut např. rychlou chůzí nebo cvičením.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Jezte </a:t>
            </a:r>
            <a:r>
              <a:rPr lang="cs-CZ" sz="1400" b="1" dirty="0" smtClean="0">
                <a:solidFill>
                  <a:srgbClr val="0070C0"/>
                </a:solidFill>
              </a:rPr>
              <a:t>pestrou</a:t>
            </a:r>
            <a:r>
              <a:rPr lang="cs-CZ" sz="1400" dirty="0" smtClean="0"/>
              <a:t> stravu, rozdělenou do </a:t>
            </a:r>
            <a:r>
              <a:rPr lang="cs-CZ" sz="1400" b="1" dirty="0" smtClean="0">
                <a:solidFill>
                  <a:srgbClr val="0070C0"/>
                </a:solidFill>
              </a:rPr>
              <a:t>4-5 denních jídel</a:t>
            </a:r>
            <a:r>
              <a:rPr lang="cs-CZ" sz="1400" dirty="0" smtClean="0"/>
              <a:t>, nevynechávejte snídani.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Konzumujte dostatečné množství </a:t>
            </a:r>
            <a:r>
              <a:rPr lang="cs-CZ" sz="1400" b="1" dirty="0" smtClean="0">
                <a:solidFill>
                  <a:srgbClr val="0070C0"/>
                </a:solidFill>
              </a:rPr>
              <a:t>zeleniny</a:t>
            </a:r>
            <a:r>
              <a:rPr lang="cs-CZ" sz="1400" dirty="0" smtClean="0"/>
              <a:t> (syrové i vařené) a ovoce, denně alespoň 500 g (zeleniny více než ovoce), rozdělené do více porcí; občas konzumujte menší množství ořechů.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Jezte výrobky z </a:t>
            </a:r>
            <a:r>
              <a:rPr lang="cs-CZ" sz="1400" b="1" dirty="0" smtClean="0">
                <a:solidFill>
                  <a:srgbClr val="0070C0"/>
                </a:solidFill>
              </a:rPr>
              <a:t>obilovin</a:t>
            </a:r>
            <a:r>
              <a:rPr lang="cs-CZ" sz="1400" dirty="0" smtClean="0"/>
              <a:t> (tmavý chléb a pečivo, nejlépe celozrnné, těstoviny, rýži) nebo brambory nejvýše 4x denně, nezapomínejte na luštěniny (alespoň 1 x týdně).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Jezte </a:t>
            </a:r>
            <a:r>
              <a:rPr lang="cs-CZ" sz="1400" b="1" dirty="0" smtClean="0">
                <a:solidFill>
                  <a:srgbClr val="0070C0"/>
                </a:solidFill>
              </a:rPr>
              <a:t>ryby a rybí výr</a:t>
            </a:r>
            <a:r>
              <a:rPr lang="cs-CZ" sz="1400" dirty="0" smtClean="0"/>
              <a:t>obky alespoň 2x týdně.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Denně zařazujte </a:t>
            </a:r>
            <a:r>
              <a:rPr lang="cs-CZ" sz="1400" b="1" dirty="0" smtClean="0">
                <a:solidFill>
                  <a:srgbClr val="0070C0"/>
                </a:solidFill>
              </a:rPr>
              <a:t>mléko a mléčné výrobky</a:t>
            </a:r>
            <a:r>
              <a:rPr lang="cs-CZ" sz="1400" dirty="0" smtClean="0"/>
              <a:t>, zejména zakysané; vybírejte si přednostně polotučné a nízkotučné.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Sledujte příjem </a:t>
            </a:r>
            <a:r>
              <a:rPr lang="cs-CZ" sz="1400" b="1" dirty="0" smtClean="0">
                <a:solidFill>
                  <a:srgbClr val="0070C0"/>
                </a:solidFill>
              </a:rPr>
              <a:t>tuku</a:t>
            </a:r>
            <a:r>
              <a:rPr lang="cs-CZ" sz="1400" dirty="0" smtClean="0"/>
              <a:t>, omezte množství tuku jak ve skryté formě (tučné maso, tučné masné a mléčné výrobky, jemné a trvanlivé pečivo s vyšším obsahem tuku, </a:t>
            </a:r>
            <a:r>
              <a:rPr lang="cs-CZ" sz="1400" dirty="0" err="1" smtClean="0"/>
              <a:t>chipsy</a:t>
            </a:r>
            <a:r>
              <a:rPr lang="cs-CZ" sz="1400" dirty="0" smtClean="0"/>
              <a:t>, čokoládové výrobky), tak jako pomazánky na chléb a pečivo a při přípravě pokrmů. Pokud je to možné nahrazujte tuky živočišné rostlinnými oleji a tuky.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Snižujte příjem </a:t>
            </a:r>
            <a:r>
              <a:rPr lang="cs-CZ" sz="1400" b="1" dirty="0" smtClean="0">
                <a:solidFill>
                  <a:srgbClr val="0070C0"/>
                </a:solidFill>
              </a:rPr>
              <a:t>cukru</a:t>
            </a:r>
            <a:r>
              <a:rPr lang="cs-CZ" sz="1400" dirty="0" smtClean="0"/>
              <a:t>, zejména ve formě slazených nápojů, sladkostí, kompotů a zmrzliny.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Omezujte příjem </a:t>
            </a:r>
            <a:r>
              <a:rPr lang="cs-CZ" sz="1400" b="1" dirty="0" smtClean="0">
                <a:solidFill>
                  <a:srgbClr val="0070C0"/>
                </a:solidFill>
              </a:rPr>
              <a:t>kuchyňské soli </a:t>
            </a:r>
            <a:r>
              <a:rPr lang="cs-CZ" sz="1400" dirty="0" smtClean="0"/>
              <a:t>a potravin s vyšším obsahem soli (</a:t>
            </a:r>
            <a:r>
              <a:rPr lang="cs-CZ" sz="1400" dirty="0" err="1" smtClean="0"/>
              <a:t>chipsy</a:t>
            </a:r>
            <a:r>
              <a:rPr lang="cs-CZ" sz="1400" dirty="0" smtClean="0"/>
              <a:t>, solené tyčinky a ořechy, slané uzeniny a sýry), nepřisolujte hotové pokrmy.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Předcházejte nákazám a otravám z potravin </a:t>
            </a:r>
            <a:r>
              <a:rPr lang="cs-CZ" sz="1400" b="1" dirty="0" smtClean="0">
                <a:solidFill>
                  <a:srgbClr val="0070C0"/>
                </a:solidFill>
              </a:rPr>
              <a:t>správným zacházením s potravinami </a:t>
            </a:r>
            <a:r>
              <a:rPr lang="cs-CZ" sz="1400" dirty="0" smtClean="0"/>
              <a:t>při nákupu, uskladnění a přípravě pokrmů; při tepelném zpracování dávejte přednost šetrným způsobům, omezte smažení a grilování.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Nezapomínejte na </a:t>
            </a:r>
            <a:r>
              <a:rPr lang="cs-CZ" sz="1400" b="1" dirty="0" smtClean="0">
                <a:solidFill>
                  <a:srgbClr val="0070C0"/>
                </a:solidFill>
              </a:rPr>
              <a:t>pitný režim</a:t>
            </a:r>
            <a:r>
              <a:rPr lang="cs-CZ" sz="1400" dirty="0" smtClean="0"/>
              <a:t>, denně vypijte minimálně 1,5 I tekutin (voda, minerální vody, slabý čaj, ovocné čaje a </a:t>
            </a:r>
            <a:r>
              <a:rPr lang="cs-CZ" sz="1400" dirty="0" err="1" smtClean="0"/>
              <a:t>štávy</a:t>
            </a:r>
            <a:r>
              <a:rPr lang="cs-CZ" sz="1400" dirty="0" smtClean="0"/>
              <a:t>, nejlépe neslazené).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Pokud pijete </a:t>
            </a:r>
            <a:r>
              <a:rPr lang="cs-CZ" sz="1400" b="1" dirty="0" smtClean="0">
                <a:solidFill>
                  <a:srgbClr val="0070C0"/>
                </a:solidFill>
              </a:rPr>
              <a:t>alkoholické nápoje</a:t>
            </a:r>
            <a:r>
              <a:rPr lang="cs-CZ" sz="1400" dirty="0" smtClean="0"/>
              <a:t>, nepřekračujte denní příjem alkoholu 20 g(200 ml vína, 0,51 piva, 50 ml lihoviny). </a:t>
            </a:r>
          </a:p>
          <a:p>
            <a:endParaRPr lang="cs-CZ" sz="1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Pohybová aktivita I.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5000660"/>
          </a:xfrm>
        </p:spPr>
        <p:txBody>
          <a:bodyPr/>
          <a:lstStyle/>
          <a:p>
            <a:pPr marL="609600" indent="-609600" algn="l" eaLnBrk="1" hangingPunct="1">
              <a:lnSpc>
                <a:spcPct val="160000"/>
              </a:lnSpc>
            </a:pPr>
            <a:r>
              <a:rPr lang="fr-FR" altLang="cs-CZ" sz="2000" b="1" dirty="0" smtClean="0"/>
              <a:t>zvýšení běžných denních aktivit</a:t>
            </a:r>
            <a:r>
              <a:rPr lang="fr-FR" altLang="cs-CZ" sz="2000" dirty="0" smtClean="0"/>
              <a:t> (</a:t>
            </a:r>
            <a:r>
              <a:rPr lang="fr-FR" altLang="cs-CZ" sz="2000" b="1" u="sng" dirty="0" smtClean="0"/>
              <a:t>chůze</a:t>
            </a:r>
            <a:r>
              <a:rPr lang="fr-FR" altLang="cs-CZ" sz="2000" u="sng" dirty="0" smtClean="0"/>
              <a:t> </a:t>
            </a:r>
            <a:r>
              <a:rPr lang="fr-FR" altLang="cs-CZ" sz="2000" dirty="0" smtClean="0"/>
              <a:t>cestou do práce) </a:t>
            </a:r>
            <a:endParaRPr lang="cs-CZ" altLang="cs-CZ" sz="2000" dirty="0" smtClean="0"/>
          </a:p>
          <a:p>
            <a:pPr marL="609600" indent="-609600"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pPr marL="609600" indent="-609600" algn="l" eaLnBrk="1" hangingPunct="1">
              <a:lnSpc>
                <a:spcPct val="160000"/>
              </a:lnSpc>
            </a:pPr>
            <a:r>
              <a:rPr lang="fr-FR" altLang="cs-CZ" sz="2000" dirty="0" smtClean="0"/>
              <a:t>Doporučené pohybové aktivity zahrnují např. </a:t>
            </a:r>
            <a:r>
              <a:rPr lang="fr-FR" altLang="cs-CZ" sz="2000" b="1" dirty="0" smtClean="0"/>
              <a:t>jízdu na kole či rotopedu, plavání a cvičení v</a:t>
            </a:r>
            <a:r>
              <a:rPr lang="cs-CZ" altLang="cs-CZ" sz="2000" b="1" dirty="0" smtClean="0"/>
              <a:t> </a:t>
            </a:r>
            <a:r>
              <a:rPr lang="fr-FR" altLang="cs-CZ" sz="2000" b="1" dirty="0" smtClean="0"/>
              <a:t>bazénu</a:t>
            </a:r>
            <a:r>
              <a:rPr lang="cs-CZ" altLang="cs-CZ" sz="2000" dirty="0" smtClean="0"/>
              <a:t>,…</a:t>
            </a:r>
          </a:p>
          <a:p>
            <a:pPr marL="609600" indent="-609600" algn="l" eaLnBrk="1" hangingPunct="1">
              <a:lnSpc>
                <a:spcPct val="160000"/>
              </a:lnSpc>
            </a:pPr>
            <a:r>
              <a:rPr lang="cs-CZ" altLang="cs-CZ" sz="2000" dirty="0" smtClean="0"/>
              <a:t>c</a:t>
            </a:r>
            <a:r>
              <a:rPr lang="fr-FR" altLang="cs-CZ" sz="2000" dirty="0" smtClean="0"/>
              <a:t>vičení by mělo být převážně </a:t>
            </a:r>
            <a:r>
              <a:rPr lang="fr-FR" altLang="cs-CZ" sz="2000" b="1" dirty="0" smtClean="0"/>
              <a:t>aerobního charakteru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(navozuje </a:t>
            </a:r>
            <a:r>
              <a:rPr lang="fr-FR" altLang="cs-CZ" sz="2000" dirty="0" smtClean="0"/>
              <a:t>oxidaci tuků</a:t>
            </a:r>
            <a:r>
              <a:rPr lang="cs-CZ" altLang="cs-CZ" sz="2000" dirty="0" smtClean="0"/>
              <a:t>)</a:t>
            </a:r>
            <a:r>
              <a:rPr lang="fr-FR" altLang="cs-CZ" sz="2000" dirty="0" smtClean="0"/>
              <a:t> </a:t>
            </a:r>
            <a:endParaRPr lang="cs-CZ" altLang="cs-CZ" sz="2000" dirty="0" smtClean="0"/>
          </a:p>
          <a:p>
            <a:pPr marL="609600" indent="-609600" algn="l" eaLnBrk="1" hangingPunct="1">
              <a:lnSpc>
                <a:spcPct val="160000"/>
              </a:lnSpc>
            </a:pPr>
            <a:r>
              <a:rPr lang="fr-FR" altLang="cs-CZ" sz="2000" dirty="0" smtClean="0"/>
              <a:t>Přiměřené anaerobní (silové) cvičení je vhodné k zabránění úbytku svalové hmoty zejména u málo pohyblivých obézních jedinců</a:t>
            </a:r>
            <a:r>
              <a:rPr lang="cs-CZ" altLang="cs-CZ" sz="2000" dirty="0" smtClean="0"/>
              <a:t>.</a:t>
            </a:r>
          </a:p>
          <a:p>
            <a:pPr marL="609600" indent="-609600"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pPr marL="609600" indent="-609600" algn="l" eaLnBrk="1" hangingPunct="1">
              <a:lnSpc>
                <a:spcPct val="160000"/>
              </a:lnSpc>
            </a:pPr>
            <a:r>
              <a:rPr lang="cs-CZ" altLang="cs-CZ" sz="2000" b="1" dirty="0" smtClean="0"/>
              <a:t>zvolit takový pohyb, který klienta co nejméně otravuje</a:t>
            </a:r>
          </a:p>
          <a:p>
            <a:pPr marL="609600" indent="-609600"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Pohybová aktivita II.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1"/>
          </a:xfrm>
        </p:spPr>
        <p:txBody>
          <a:bodyPr/>
          <a:lstStyle/>
          <a:p>
            <a:pPr algn="l" eaLnBrk="1" hangingPunct="1">
              <a:lnSpc>
                <a:spcPct val="160000"/>
              </a:lnSpc>
            </a:pPr>
            <a:r>
              <a:rPr lang="cs-CZ" altLang="cs-CZ" sz="2000" dirty="0" smtClean="0"/>
              <a:t>a</a:t>
            </a:r>
            <a:r>
              <a:rPr lang="fr-FR" altLang="cs-CZ" sz="2000" dirty="0" smtClean="0"/>
              <a:t>erobní</a:t>
            </a:r>
            <a:r>
              <a:rPr lang="cs-CZ" altLang="cs-CZ" sz="2000" dirty="0" smtClean="0"/>
              <a:t> i</a:t>
            </a:r>
            <a:r>
              <a:rPr lang="fr-FR" altLang="cs-CZ" sz="2000" dirty="0" smtClean="0"/>
              <a:t> anerobní cvičení příznivě ovlivňuje rizikové faktory, např. krevní tlak, citlivost k inzulínu a lipidové spektrum</a:t>
            </a:r>
            <a:endParaRPr lang="cs-CZ" altLang="cs-CZ" sz="2000" dirty="0" smtClean="0"/>
          </a:p>
          <a:p>
            <a:pPr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60000"/>
              </a:lnSpc>
            </a:pPr>
            <a:r>
              <a:rPr lang="cs-CZ" altLang="cs-CZ" sz="2000" dirty="0" smtClean="0"/>
              <a:t>c</a:t>
            </a:r>
            <a:r>
              <a:rPr lang="fr-FR" altLang="cs-CZ" sz="2000" dirty="0" smtClean="0"/>
              <a:t>harakter cvičení by měl být přizpůsoben tíži obezity, věku a přítomnosti zdravotních komplikací</a:t>
            </a:r>
            <a:endParaRPr lang="cs-CZ" altLang="cs-CZ" sz="2000" dirty="0" smtClean="0"/>
          </a:p>
          <a:p>
            <a:pPr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60000"/>
              </a:lnSpc>
            </a:pPr>
            <a:r>
              <a:rPr lang="cs-CZ" altLang="cs-CZ" sz="2000" dirty="0" smtClean="0"/>
              <a:t>n</a:t>
            </a:r>
            <a:r>
              <a:rPr lang="fr-FR" altLang="cs-CZ" sz="2000" dirty="0" smtClean="0"/>
              <a:t>evhodný pohyb pro obézní představují poskoky, chůze ze schodů, horská turistika, lyžařský sjezd, silové sporty a většinou i kolektivní míčové hry</a:t>
            </a:r>
            <a:endParaRPr lang="cs-CZ" alt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KBT – kognitivně behaviorální terapie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/>
          <a:lstStyle/>
          <a:p>
            <a:pPr marL="609600" indent="-609600" algn="l" eaLnBrk="1" hangingPunct="1">
              <a:lnSpc>
                <a:spcPct val="150000"/>
              </a:lnSpc>
            </a:pPr>
            <a:r>
              <a:rPr lang="fr-FR" altLang="cs-CZ" sz="2000" dirty="0" smtClean="0"/>
              <a:t>individuálně nebo skupinově</a:t>
            </a:r>
            <a:endParaRPr lang="cs-CZ" altLang="cs-CZ" sz="2000" dirty="0" smtClean="0"/>
          </a:p>
          <a:p>
            <a:pPr marL="609600" indent="-609600" algn="l" eaLnBrk="1" hangingPunct="1">
              <a:lnSpc>
                <a:spcPct val="150000"/>
              </a:lnSpc>
            </a:pPr>
            <a:r>
              <a:rPr lang="cs-CZ" sz="2000" b="1" dirty="0" smtClean="0"/>
              <a:t>identifikují se a změní chybné a porušené představy, myšlenky a chování</a:t>
            </a:r>
          </a:p>
          <a:p>
            <a:pPr marL="609600" indent="-609600" algn="l" eaLnBrk="1" hangingPunct="1">
              <a:lnSpc>
                <a:spcPct val="150000"/>
              </a:lnSpc>
            </a:pPr>
            <a:endParaRPr lang="cs-CZ" altLang="cs-CZ" sz="2000" dirty="0" smtClean="0"/>
          </a:p>
          <a:p>
            <a:pPr marL="609600" indent="-609600" algn="l" eaLnBrk="1" hangingPunct="1">
              <a:lnSpc>
                <a:spcPct val="150000"/>
              </a:lnSpc>
            </a:pPr>
            <a:r>
              <a:rPr lang="cs-CZ" altLang="cs-CZ" sz="2000" dirty="0" smtClean="0"/>
              <a:t>k</a:t>
            </a:r>
            <a:r>
              <a:rPr lang="fr-FR" altLang="cs-CZ" sz="2000" dirty="0" smtClean="0"/>
              <a:t> dodržování doporučeného dietního režimu napomáhají i pravidelné záznamy jídelníčku s udáním druhu a množství </a:t>
            </a:r>
            <a:r>
              <a:rPr lang="cs-CZ" altLang="cs-CZ" sz="2000" dirty="0" smtClean="0"/>
              <a:t>zkonzumované stravy, záznam o důvodu konzumace něčeho navíc apod.</a:t>
            </a:r>
          </a:p>
          <a:p>
            <a:pPr marL="609600" indent="-609600" algn="l" eaLnBrk="1" hangingPunct="1">
              <a:lnSpc>
                <a:spcPct val="150000"/>
              </a:lnSpc>
            </a:pPr>
            <a:r>
              <a:rPr lang="cs-CZ" altLang="cs-CZ" sz="2000" dirty="0" smtClean="0"/>
              <a:t>chuť vs. hlad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Další metody léčby obezity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00635"/>
          </a:xfrm>
        </p:spPr>
        <p:txBody>
          <a:bodyPr/>
          <a:lstStyle/>
          <a:p>
            <a:pPr marL="365760" indent="-256032" algn="l">
              <a:lnSpc>
                <a:spcPct val="150000"/>
              </a:lnSpc>
              <a:defRPr/>
            </a:pPr>
            <a:r>
              <a:rPr lang="fr-FR" sz="2000" b="1" dirty="0" smtClean="0"/>
              <a:t>farmakoterapie</a:t>
            </a:r>
            <a:r>
              <a:rPr lang="fr-FR" sz="2000" dirty="0" smtClean="0"/>
              <a:t>,</a:t>
            </a:r>
            <a:r>
              <a:rPr lang="fr-FR" sz="2000" b="1" dirty="0" smtClean="0"/>
              <a:t> </a:t>
            </a:r>
            <a:r>
              <a:rPr lang="fr-FR" sz="2000" dirty="0" smtClean="0"/>
              <a:t>k níž přistupujeme při selhání základní komplexní léčby a </a:t>
            </a:r>
            <a:r>
              <a:rPr lang="cs-CZ" sz="2000" dirty="0" smtClean="0"/>
              <a:t>snahy </a:t>
            </a:r>
            <a:r>
              <a:rPr lang="fr-FR" sz="2000" dirty="0" smtClean="0"/>
              <a:t>udržet docílený hmotnostní pokles</a:t>
            </a:r>
            <a:endParaRPr lang="cs-CZ" sz="2000" dirty="0" smtClean="0"/>
          </a:p>
          <a:p>
            <a:pPr marL="365760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b="1" dirty="0" smtClean="0"/>
          </a:p>
          <a:p>
            <a:pPr marL="365760" indent="-256032" algn="l">
              <a:lnSpc>
                <a:spcPct val="150000"/>
              </a:lnSpc>
              <a:defRPr/>
            </a:pPr>
            <a:r>
              <a:rPr lang="fr-FR" sz="2000" b="1" dirty="0" smtClean="0"/>
              <a:t>chirurgická léčba</a:t>
            </a:r>
            <a:r>
              <a:rPr lang="fr-FR" sz="2000" dirty="0" smtClean="0"/>
              <a:t>, kterou někdy doporučujeme u pacientů s obezitou III.</a:t>
            </a:r>
            <a:r>
              <a:rPr lang="cs-CZ" sz="2000" dirty="0" smtClean="0"/>
              <a:t> </a:t>
            </a:r>
            <a:r>
              <a:rPr lang="fr-FR" sz="2000" dirty="0" smtClean="0"/>
              <a:t>stupně (BMI &gt; 40),  pokud splňují indikační kritéria</a:t>
            </a:r>
            <a:r>
              <a:rPr lang="cs-CZ" sz="2000" dirty="0" smtClean="0"/>
              <a:t>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Farmakoterapie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757759"/>
          </a:xfrm>
        </p:spPr>
        <p:txBody>
          <a:bodyPr/>
          <a:lstStyle/>
          <a:p>
            <a:pPr marL="609600" indent="-609600" algn="l" eaLnBrk="1" hangingPunct="1">
              <a:lnSpc>
                <a:spcPct val="150000"/>
              </a:lnSpc>
            </a:pPr>
            <a:r>
              <a:rPr lang="fr-FR" altLang="cs-CZ" sz="2000" dirty="0" smtClean="0"/>
              <a:t>Farmakoterapie je indikována u pacientů  s BMI </a:t>
            </a:r>
            <a:r>
              <a:rPr lang="fr-FR" altLang="cs-CZ" sz="2000" u="sng" dirty="0" smtClean="0"/>
              <a:t>&gt;</a:t>
            </a:r>
            <a:r>
              <a:rPr lang="fr-FR" altLang="cs-CZ" sz="2000" dirty="0" smtClean="0"/>
              <a:t> 30 nebo 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fr-FR" altLang="cs-CZ" sz="2000" dirty="0" smtClean="0"/>
              <a:t>u jedinců s BMI 25,0 - 29,9, mají-li současně zdravotní komplikace, které nejsou kontraindikací podávání příslušného léku: </a:t>
            </a:r>
            <a:endParaRPr lang="cs-CZ" altLang="cs-CZ" sz="2000" dirty="0" smtClean="0"/>
          </a:p>
          <a:p>
            <a:pPr marL="609600" indent="-609600" algn="l" eaLnBrk="1" hangingPunct="1">
              <a:lnSpc>
                <a:spcPct val="150000"/>
              </a:lnSpc>
              <a:buNone/>
            </a:pPr>
            <a:r>
              <a:rPr lang="fr-FR" altLang="cs-CZ" sz="2000" dirty="0" smtClean="0"/>
              <a:t>                              </a:t>
            </a:r>
          </a:p>
          <a:p>
            <a:pPr marL="609600" indent="-609600" algn="l" eaLnBrk="1" hangingPunct="1">
              <a:lnSpc>
                <a:spcPct val="150000"/>
              </a:lnSpc>
              <a:buNone/>
            </a:pPr>
            <a:r>
              <a:rPr lang="cs-CZ" altLang="cs-CZ" sz="2000" dirty="0" smtClean="0">
                <a:sym typeface="Wingdings" pitchFamily="2" charset="2"/>
              </a:rPr>
              <a:t> </a:t>
            </a:r>
            <a:r>
              <a:rPr lang="fr-FR" altLang="cs-CZ" sz="2000" dirty="0" smtClean="0"/>
              <a:t>při selhání základní dietní, pohybové a behavi</a:t>
            </a:r>
            <a:r>
              <a:rPr lang="cs-CZ" altLang="cs-CZ" sz="2000" dirty="0" smtClean="0"/>
              <a:t>o</a:t>
            </a:r>
            <a:r>
              <a:rPr lang="fr-FR" altLang="cs-CZ" sz="2000" dirty="0" smtClean="0"/>
              <a:t>rální léčby      </a:t>
            </a:r>
          </a:p>
          <a:p>
            <a:pPr marL="609600" indent="-609600" algn="l" eaLnBrk="1" hangingPunct="1">
              <a:lnSpc>
                <a:spcPct val="150000"/>
              </a:lnSpc>
              <a:buNone/>
            </a:pPr>
            <a:r>
              <a:rPr lang="cs-CZ" altLang="cs-CZ" sz="2000" dirty="0" smtClean="0">
                <a:sym typeface="Wingdings" pitchFamily="2" charset="2"/>
              </a:rPr>
              <a:t> </a:t>
            </a:r>
            <a:r>
              <a:rPr lang="fr-FR" altLang="cs-CZ" sz="2000" dirty="0" smtClean="0"/>
              <a:t>za účelem zvýšení compliance pacienta</a:t>
            </a:r>
          </a:p>
          <a:p>
            <a:pPr marL="609600" indent="-609600" algn="l" eaLnBrk="1" hangingPunct="1">
              <a:lnSpc>
                <a:spcPct val="150000"/>
              </a:lnSpc>
              <a:buNone/>
            </a:pPr>
            <a:r>
              <a:rPr lang="cs-CZ" altLang="cs-CZ" sz="2000" dirty="0" smtClean="0">
                <a:sym typeface="Wingdings" pitchFamily="2" charset="2"/>
              </a:rPr>
              <a:t> </a:t>
            </a:r>
            <a:r>
              <a:rPr lang="fr-FR" altLang="cs-CZ" sz="2000" dirty="0" smtClean="0"/>
              <a:t>za účelem udržení cíleného hmotnostního poklesu  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Chirurgická léčba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57299"/>
            <a:ext cx="9144000" cy="5286412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None/>
            </a:pPr>
            <a:endParaRPr lang="cs-CZ" altLang="cs-CZ" sz="2000" b="1" dirty="0" smtClean="0"/>
          </a:p>
          <a:p>
            <a:pPr marL="609600" indent="-609600" eaLnBrk="1" hangingPunct="1">
              <a:lnSpc>
                <a:spcPct val="140000"/>
              </a:lnSpc>
              <a:buNone/>
            </a:pPr>
            <a:r>
              <a:rPr lang="cs-CZ" altLang="cs-CZ" sz="2000" b="1" dirty="0" smtClean="0"/>
              <a:t>I</a:t>
            </a:r>
            <a:r>
              <a:rPr lang="fr-FR" altLang="cs-CZ" sz="2000" b="1" dirty="0" smtClean="0"/>
              <a:t>ndikována především u pacientů s BMI </a:t>
            </a:r>
            <a:r>
              <a:rPr lang="fr-FR" altLang="cs-CZ" sz="2000" u="sng" dirty="0" smtClean="0"/>
              <a:t>&gt;</a:t>
            </a:r>
            <a:r>
              <a:rPr lang="fr-FR" altLang="cs-CZ" sz="2000" b="1" dirty="0" smtClean="0"/>
              <a:t> 40, </a:t>
            </a:r>
            <a:endParaRPr lang="cs-CZ" altLang="cs-CZ" sz="2000" b="1" dirty="0" smtClean="0"/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cs-CZ" altLang="cs-CZ" sz="2000" b="1" dirty="0" smtClean="0"/>
              <a:t>	</a:t>
            </a:r>
            <a:r>
              <a:rPr lang="fr-FR" altLang="cs-CZ" sz="2000" b="1" dirty="0" smtClean="0"/>
              <a:t>výjimečně</a:t>
            </a:r>
            <a:r>
              <a:rPr lang="cs-CZ" altLang="cs-CZ" sz="2000" b="1" dirty="0" smtClean="0"/>
              <a:t> </a:t>
            </a:r>
            <a:r>
              <a:rPr lang="fr-FR" altLang="cs-CZ" sz="2000" b="1" dirty="0" smtClean="0"/>
              <a:t>s BMI </a:t>
            </a:r>
            <a:r>
              <a:rPr lang="fr-FR" altLang="cs-CZ" sz="2000" u="sng" dirty="0" smtClean="0"/>
              <a:t>&gt;</a:t>
            </a:r>
            <a:r>
              <a:rPr lang="fr-FR" altLang="cs-CZ" sz="2000" b="1" dirty="0" smtClean="0"/>
              <a:t> 35, u nichž se nepodařilo komplexní konzervativní léčbou včetně farmakoterapie docílit poklesu tělesné hmotnosti</a:t>
            </a:r>
            <a:r>
              <a:rPr lang="cs-CZ" altLang="cs-CZ" sz="2000" b="1" dirty="0" smtClean="0"/>
              <a:t>.</a:t>
            </a:r>
            <a:endParaRPr lang="cs-CZ" altLang="cs-CZ" sz="2000" dirty="0" smtClean="0"/>
          </a:p>
          <a:p>
            <a:pPr marL="609600" indent="-609600" algn="l" eaLnBrk="1" hangingPunct="1">
              <a:lnSpc>
                <a:spcPct val="140000"/>
              </a:lnSpc>
              <a:buFont typeface="Wingdings" pitchFamily="2" charset="2"/>
              <a:buNone/>
            </a:pPr>
            <a:endParaRPr lang="cs-CZ" altLang="cs-CZ" sz="2000" dirty="0" smtClean="0"/>
          </a:p>
          <a:p>
            <a:pPr marL="609600" indent="-609600" algn="l" eaLnBrk="1" hangingPunct="1">
              <a:lnSpc>
                <a:spcPct val="140000"/>
              </a:lnSpc>
            </a:pPr>
            <a:r>
              <a:rPr lang="cs-CZ" altLang="cs-CZ" sz="2000" dirty="0" smtClean="0"/>
              <a:t>s</a:t>
            </a:r>
            <a:r>
              <a:rPr lang="fr-FR" altLang="cs-CZ" sz="2000" dirty="0" smtClean="0"/>
              <a:t>pecializovan</a:t>
            </a:r>
            <a:r>
              <a:rPr lang="cs-CZ" altLang="cs-CZ" sz="2000" dirty="0" smtClean="0"/>
              <a:t>á</a:t>
            </a:r>
            <a:r>
              <a:rPr lang="fr-FR" altLang="cs-CZ" sz="2000" dirty="0" smtClean="0"/>
              <a:t> chirurgick</a:t>
            </a:r>
            <a:r>
              <a:rPr lang="cs-CZ" altLang="cs-CZ" sz="2000" dirty="0" smtClean="0"/>
              <a:t>á</a:t>
            </a:r>
            <a:r>
              <a:rPr lang="fr-FR" altLang="cs-CZ" sz="2000" dirty="0" smtClean="0"/>
              <a:t> pracovišt</a:t>
            </a:r>
            <a:r>
              <a:rPr lang="cs-CZ" altLang="cs-CZ" sz="2000" dirty="0" smtClean="0"/>
              <a:t>ě</a:t>
            </a:r>
          </a:p>
          <a:p>
            <a:pPr marL="609600" indent="-609600" algn="l" eaLnBrk="1" hangingPunct="1">
              <a:lnSpc>
                <a:spcPct val="140000"/>
              </a:lnSpc>
            </a:pPr>
            <a:r>
              <a:rPr lang="cs-CZ" altLang="cs-CZ" sz="2000" dirty="0" smtClean="0"/>
              <a:t>i</a:t>
            </a:r>
            <a:r>
              <a:rPr lang="fr-FR" altLang="cs-CZ" sz="2000" dirty="0" smtClean="0"/>
              <a:t>ndik</a:t>
            </a:r>
            <a:r>
              <a:rPr lang="cs-CZ" altLang="cs-CZ" sz="2000" dirty="0" err="1" smtClean="0"/>
              <a:t>uje</a:t>
            </a:r>
            <a:r>
              <a:rPr lang="fr-FR" altLang="cs-CZ" sz="2000" dirty="0" smtClean="0"/>
              <a:t> </a:t>
            </a:r>
            <a:r>
              <a:rPr lang="fr-FR" altLang="cs-CZ" sz="2000" b="1" dirty="0" smtClean="0"/>
              <a:t>konzilium</a:t>
            </a:r>
            <a:r>
              <a:rPr lang="fr-FR" altLang="cs-CZ" sz="2000" dirty="0" smtClean="0"/>
              <a:t> v Centrech pro diagnostiku a léčbu obezity za přítomnosti obezitologa, bariatrického chirurga, </a:t>
            </a:r>
            <a:r>
              <a:rPr lang="cs-CZ" altLang="cs-CZ" sz="2000" dirty="0" smtClean="0"/>
              <a:t>nutričního terapeuta </a:t>
            </a:r>
            <a:r>
              <a:rPr lang="fr-FR" altLang="cs-CZ" sz="2000" dirty="0" smtClean="0"/>
              <a:t>a psychologa</a:t>
            </a:r>
            <a:endParaRPr lang="cs-CZ" altLang="cs-CZ" sz="2000" dirty="0" smtClean="0"/>
          </a:p>
          <a:p>
            <a:pPr marL="609600" indent="-609600" algn="l" eaLnBrk="1" hangingPunct="1">
              <a:lnSpc>
                <a:spcPct val="140000"/>
              </a:lnSpc>
            </a:pPr>
            <a:r>
              <a:rPr lang="fr-FR" altLang="cs-CZ" sz="2000" dirty="0" smtClean="0"/>
              <a:t>předpokladem úspěšnosti chirurgické léčby obezity je </a:t>
            </a:r>
            <a:r>
              <a:rPr lang="fr-FR" altLang="cs-CZ" sz="2000" b="1" dirty="0" smtClean="0"/>
              <a:t>dodržování předepsaného dietního režim</a:t>
            </a:r>
            <a:r>
              <a:rPr lang="cs-CZ" altLang="cs-CZ" sz="2000" b="1" dirty="0" smtClean="0"/>
              <a:t>u</a:t>
            </a:r>
            <a:endParaRPr lang="cs-CZ" alt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E) Prevence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>
            <a:normAutofit/>
          </a:bodyPr>
          <a:lstStyle/>
          <a:p>
            <a:pPr algn="l"/>
            <a:r>
              <a:rPr lang="cs-CZ" sz="2200" dirty="0" smtClean="0">
                <a:cs typeface="Arial" pitchFamily="34" charset="0"/>
              </a:rPr>
              <a:t>omezit příjem potravin bohatých na tuk a jednoduché sacharidy </a:t>
            </a:r>
          </a:p>
          <a:p>
            <a:pPr algn="l">
              <a:buNone/>
            </a:pPr>
            <a:r>
              <a:rPr lang="cs-CZ" sz="2200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cs-CZ" sz="2200" dirty="0" smtClean="0">
                <a:cs typeface="Arial" pitchFamily="34" charset="0"/>
              </a:rPr>
              <a:t> zatímco konzumace tučných potravin se zvyšuje nepatrně, tak </a:t>
            </a:r>
          </a:p>
          <a:p>
            <a:pPr algn="l">
              <a:buNone/>
            </a:pPr>
            <a:r>
              <a:rPr lang="cs-CZ" sz="2200" dirty="0" smtClean="0">
                <a:cs typeface="Arial" pitchFamily="34" charset="0"/>
              </a:rPr>
              <a:t>	konzumace potravin bohatých na jednoduché cukry se zvyšuje </a:t>
            </a:r>
          </a:p>
          <a:p>
            <a:pPr algn="l">
              <a:buNone/>
            </a:pPr>
            <a:r>
              <a:rPr lang="cs-CZ" sz="2200" dirty="0" smtClean="0">
                <a:cs typeface="Arial" pitchFamily="34" charset="0"/>
              </a:rPr>
              <a:t>	dramaticky (zejm. soft </a:t>
            </a:r>
            <a:r>
              <a:rPr lang="cs-CZ" sz="2200" dirty="0" err="1" smtClean="0">
                <a:cs typeface="Arial" pitchFamily="34" charset="0"/>
              </a:rPr>
              <a:t>drinks</a:t>
            </a:r>
            <a:r>
              <a:rPr lang="cs-CZ" sz="2200" dirty="0" smtClean="0">
                <a:cs typeface="Arial" pitchFamily="34" charset="0"/>
              </a:rPr>
              <a:t>)</a:t>
            </a:r>
          </a:p>
          <a:p>
            <a:pPr algn="l"/>
            <a:endParaRPr lang="cs-CZ" sz="2200" dirty="0" smtClean="0">
              <a:cs typeface="Arial" pitchFamily="34" charset="0"/>
            </a:endParaRPr>
          </a:p>
          <a:p>
            <a:pPr algn="l"/>
            <a:r>
              <a:rPr lang="cs-CZ" sz="2200" dirty="0" smtClean="0">
                <a:cs typeface="Arial" pitchFamily="34" charset="0"/>
              </a:rPr>
              <a:t> dbát na správnou velikost porcí </a:t>
            </a:r>
          </a:p>
          <a:p>
            <a:pPr algn="l"/>
            <a:endParaRPr lang="cs-CZ" sz="2200" dirty="0" smtClean="0">
              <a:cs typeface="Arial" pitchFamily="34" charset="0"/>
            </a:endParaRPr>
          </a:p>
          <a:p>
            <a:pPr algn="l"/>
            <a:r>
              <a:rPr lang="cs-CZ" sz="2200" dirty="0" smtClean="0">
                <a:cs typeface="Arial" pitchFamily="34" charset="0"/>
              </a:rPr>
              <a:t> dostatečný pohyb </a:t>
            </a:r>
          </a:p>
          <a:p>
            <a:pPr algn="l"/>
            <a:endParaRPr lang="cs-CZ" sz="2200" dirty="0" smtClean="0">
              <a:cs typeface="Arial" pitchFamily="34" charset="0"/>
            </a:endParaRPr>
          </a:p>
          <a:p>
            <a:pPr algn="l"/>
            <a:r>
              <a:rPr lang="cs-CZ" sz="2200" dirty="0" smtClean="0">
                <a:cs typeface="Arial" pitchFamily="34" charset="0"/>
              </a:rPr>
              <a:t> mít vhodné podmínky pro vše předchozí </a:t>
            </a:r>
          </a:p>
          <a:p>
            <a:pPr algn="l"/>
            <a:endParaRPr lang="cs-CZ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 smtClean="0">
                <a:solidFill>
                  <a:srgbClr val="FFFF00"/>
                </a:solidFill>
              </a:rPr>
              <a:t>Jak může být obezita redukována? 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5057853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 </a:t>
            </a:r>
            <a:r>
              <a:rPr lang="cs-CZ" sz="2000" dirty="0" smtClean="0"/>
              <a:t>nutná kombinace INDIVIDUÁLNÍ a SPOLEČENSKÉ zodpovědnosti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na </a:t>
            </a:r>
            <a:r>
              <a:rPr lang="cs-CZ" sz="2000" u="sng" dirty="0" smtClean="0"/>
              <a:t>individuální</a:t>
            </a:r>
            <a:r>
              <a:rPr lang="cs-CZ" sz="2000" dirty="0" smtClean="0"/>
              <a:t> úrovni</a:t>
            </a:r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			 </a:t>
            </a:r>
            <a:r>
              <a:rPr lang="cs-CZ" sz="2000" b="1" dirty="0" smtClean="0"/>
              <a:t>individuální zodpovědnost za své zdraví</a:t>
            </a:r>
            <a:endParaRPr lang="cs-CZ" sz="2000" dirty="0" smtClean="0"/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motivovanost, znalost a dosažitelnost možnosti správného zdravotního stylu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hlídat si příjem E z tuků a sacharidů</a:t>
            </a:r>
          </a:p>
          <a:p>
            <a:pPr algn="l"/>
            <a:r>
              <a:rPr lang="cs-CZ" sz="2000" dirty="0" smtClean="0"/>
              <a:t> zvýšit příjem ovoce, zeleniny, luštěnin, celozrnných produktů </a:t>
            </a:r>
          </a:p>
          <a:p>
            <a:pPr algn="l"/>
            <a:r>
              <a:rPr lang="cs-CZ" sz="2000" dirty="0" smtClean="0"/>
              <a:t> navýšit pohybovou aktivitu </a:t>
            </a:r>
          </a:p>
          <a:p>
            <a:pPr algn="l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8266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Epidemiologie obezity v ČR II.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sz="2000" dirty="0" smtClean="0"/>
              <a:t>Podle EHIS (</a:t>
            </a:r>
            <a:r>
              <a:rPr lang="cs-CZ" sz="2000" dirty="0" err="1" smtClean="0"/>
              <a:t>European</a:t>
            </a:r>
            <a:r>
              <a:rPr lang="cs-CZ" sz="2000" dirty="0" smtClean="0"/>
              <a:t> </a:t>
            </a:r>
            <a:r>
              <a:rPr lang="cs-CZ" sz="2000" dirty="0" err="1" smtClean="0"/>
              <a:t>Health</a:t>
            </a:r>
            <a:r>
              <a:rPr lang="cs-CZ" sz="2000" dirty="0" smtClean="0"/>
              <a:t> Interview </a:t>
            </a:r>
            <a:r>
              <a:rPr lang="cs-CZ" sz="2000" dirty="0" err="1" smtClean="0"/>
              <a:t>Survey</a:t>
            </a:r>
            <a:r>
              <a:rPr lang="cs-CZ" sz="2000" dirty="0" smtClean="0"/>
              <a:t>) 2014: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Nadváha celkem – 56,2 % </a:t>
            </a:r>
          </a:p>
          <a:p>
            <a:pPr algn="l"/>
            <a:r>
              <a:rPr lang="cs-CZ" sz="2000" dirty="0" smtClean="0"/>
              <a:t>Obezita celkem – 18,9 %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Ženy: nadváha 49,1 %; obezita 18,2 %</a:t>
            </a:r>
          </a:p>
          <a:p>
            <a:pPr algn="l"/>
            <a:r>
              <a:rPr lang="cs-CZ" sz="2000" dirty="0" smtClean="0"/>
              <a:t>Muži: nadváha 63,7 %; obezita 19,7 %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>
                <a:sym typeface="Wingdings" pitchFamily="2" charset="2"/>
              </a:rPr>
              <a:t> tendence ke zvýšení hmotnosti zejména u lidí 45</a:t>
            </a:r>
            <a:r>
              <a:rPr lang="cs-CZ" sz="2000" dirty="0" smtClean="0"/>
              <a:t>+ </a:t>
            </a:r>
          </a:p>
          <a:p>
            <a:endParaRPr lang="cs-CZ" sz="2000" dirty="0"/>
          </a:p>
        </p:txBody>
      </p:sp>
      <p:pic>
        <p:nvPicPr>
          <p:cNvPr id="4" name="Picture 5" descr="Výsledek obrázku pro &amp;ccaron;eská republika v evrop&amp;ecaron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8418" y="2714620"/>
            <a:ext cx="33155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Společenská úroveň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929221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na </a:t>
            </a:r>
            <a:r>
              <a:rPr lang="cs-CZ" sz="2000" u="sng" dirty="0" smtClean="0"/>
              <a:t>společenské</a:t>
            </a:r>
            <a:r>
              <a:rPr lang="cs-CZ" sz="2000" dirty="0" smtClean="0"/>
              <a:t> úrovni je důležité podporovat jednotlivce při dodržování uvedených doporučení prostřednictvím trvalého provádění preventivních programů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podpora pravidelné fyzické aktivity a správnější dietní volby, které jsou  dostupné všem, zejména nejchudším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příprava </a:t>
            </a:r>
            <a:r>
              <a:rPr lang="cs-CZ" sz="2000" b="1" dirty="0" smtClean="0"/>
              <a:t>podmínek</a:t>
            </a:r>
            <a:r>
              <a:rPr lang="cs-CZ" sz="2000" dirty="0" smtClean="0"/>
              <a:t> pro různorodé činnosti v rámci prevence obezity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z hlediska prevence obezity se zdá být nejefektivnější individuální poradenství </a:t>
            </a:r>
          </a:p>
          <a:p>
            <a:pPr algn="l"/>
            <a:endParaRPr lang="cs-CZ" sz="20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Co jsou vhodné podmínky?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772125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podpora měst pro pěstování zeleně, popřípadě výstavbu parků a různých sportovních hřišť či areálů dostupnost MHD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bezpečnost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dostupnost kvalitních informací ohledně správného stravování a pohybu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výživová politika ve školách</a:t>
            </a:r>
          </a:p>
          <a:p>
            <a:pPr algn="l"/>
            <a:r>
              <a:rPr lang="cs-CZ" sz="2000" dirty="0" smtClean="0"/>
              <a:t> výživové poradenství </a:t>
            </a:r>
          </a:p>
          <a:p>
            <a:pPr algn="l"/>
            <a:r>
              <a:rPr lang="cs-CZ" sz="2000" dirty="0" smtClean="0"/>
              <a:t> správné značení potravin </a:t>
            </a:r>
          </a:p>
          <a:p>
            <a:pPr algn="l"/>
            <a:endParaRPr lang="cs-CZ" sz="20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Jak může být obezita redukována?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8695036" cy="4479343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 stran potravinářského průmyslu: </a:t>
            </a:r>
          </a:p>
          <a:p>
            <a:pPr lvl="1" algn="l">
              <a:buFont typeface="Courier New" pitchFamily="49" charset="0"/>
              <a:buChar char="o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snížení obsahu tuku, cukru a soli ve svých výrobcích</a:t>
            </a:r>
          </a:p>
          <a:p>
            <a:pPr lvl="1" algn="l">
              <a:buFont typeface="Courier New" pitchFamily="49" charset="0"/>
              <a:buChar char="o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zajištění vhodnějších a výživově kvalitních potravin </a:t>
            </a:r>
          </a:p>
          <a:p>
            <a:pPr lvl="1" algn="l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dostupných všem spotřebitelům</a:t>
            </a:r>
          </a:p>
          <a:p>
            <a:pPr lvl="1" algn="l"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 algn="l">
              <a:buFont typeface="Courier New" pitchFamily="49" charset="0"/>
              <a:buChar char="o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zajištění dostupnosti vyvážených jídel (pracovní podmínky)</a:t>
            </a:r>
          </a:p>
          <a:p>
            <a:pPr lvl="1" algn="l">
              <a:buFont typeface="Courier New" pitchFamily="49" charset="0"/>
              <a:buChar char="o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 algn="l">
              <a:buFont typeface="Courier New" pitchFamily="49" charset="0"/>
              <a:buChar char="o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podpora pravidelné praxe v oblasti fyzické aktivity </a:t>
            </a:r>
          </a:p>
          <a:p>
            <a:pPr lvl="1" algn="l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na pracovišti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Proč je prevence důležitá?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7"/>
          </a:xfrm>
        </p:spPr>
        <p:txBody>
          <a:bodyPr>
            <a:normAutofit/>
          </a:bodyPr>
          <a:lstStyle/>
          <a:p>
            <a:pPr algn="l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rozvoj obezity je pozvolný, ale jakmile se objeví, je těžké ji vyléčit</a:t>
            </a:r>
          </a:p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zdravotní důsledky obezity nejsou vždy plně odstranitelné, což do budoucna ovlivňuje život daného člověka</a:t>
            </a:r>
          </a:p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ve spoustě zemí dosahuje obezita tak vysokého procenta, že není dostatek zdrojů zdravotní péče pro všechny</a:t>
            </a:r>
          </a:p>
          <a:p>
            <a:pPr algn="l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b="1" u="sng" dirty="0" smtClean="0">
                <a:latin typeface="Arial" pitchFamily="34" charset="0"/>
                <a:cs typeface="Arial" pitchFamily="34" charset="0"/>
              </a:rPr>
              <a:t>Cíle prevence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l"/>
            <a:r>
              <a:rPr lang="cs-CZ" sz="2000" dirty="0" smtClean="0">
                <a:solidFill>
                  <a:srgbClr val="404040"/>
                </a:solidFill>
              </a:rPr>
              <a:t> </a:t>
            </a:r>
            <a:r>
              <a:rPr lang="cs-CZ" sz="2000" dirty="0" smtClean="0"/>
              <a:t>je lepší zaměřit se na prevenci nadváhy ještě před jejím vznikem, než na odstraňování již existujících kil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stabilizace tělesné hmotnosti</a:t>
            </a:r>
          </a:p>
          <a:p>
            <a:pPr algn="l"/>
            <a:r>
              <a:rPr lang="cs-CZ" sz="2000" dirty="0" smtClean="0"/>
              <a:t> zpomalení či zabránění nárůstu hmotnosti </a:t>
            </a:r>
          </a:p>
          <a:p>
            <a:pPr algn="l"/>
            <a:r>
              <a:rPr lang="cs-CZ" sz="2000" dirty="0" smtClean="0"/>
              <a:t> snížit procento populace s nadváhou či obezitou u vybrané populace</a:t>
            </a:r>
          </a:p>
          <a:p>
            <a:pPr algn="l"/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Programy prevence obezity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stanovisko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Světové zdravotnické organizace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(WHO)</a:t>
            </a:r>
          </a:p>
          <a:p>
            <a:pPr algn="l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 preventivní strategie proti obezitě v rámci Evropy</a:t>
            </a:r>
          </a:p>
          <a:p>
            <a:pPr algn="l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 preventivní strategie proti obezitě v rámci České republiky </a:t>
            </a:r>
          </a:p>
          <a:p>
            <a:pPr algn="l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 další organizace podílející se na prevenci obezity</a:t>
            </a:r>
            <a:endParaRPr lang="cs-CZ" sz="20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Jak to vidí WHO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000659"/>
          </a:xfrm>
        </p:spPr>
        <p:txBody>
          <a:bodyPr>
            <a:normAutofit/>
          </a:bodyPr>
          <a:lstStyle/>
          <a:p>
            <a:pPr algn="l"/>
            <a:r>
              <a:rPr lang="cs-CZ" sz="2000" u="sng" dirty="0" smtClean="0">
                <a:cs typeface="Arial" pitchFamily="34" charset="0"/>
              </a:rPr>
              <a:t>2004 </a:t>
            </a:r>
            <a:r>
              <a:rPr lang="en-US" sz="2000" u="sng" dirty="0" smtClean="0">
                <a:cs typeface="Arial" pitchFamily="34" charset="0"/>
              </a:rPr>
              <a:t>Global Strategy on Diet, Physical Activity and </a:t>
            </a:r>
            <a:r>
              <a:rPr lang="cs-CZ" sz="2000" u="sng" dirty="0" smtClean="0">
                <a:cs typeface="Arial" pitchFamily="34" charset="0"/>
              </a:rPr>
              <a:t>H</a:t>
            </a:r>
            <a:r>
              <a:rPr lang="en-US" sz="2000" u="sng" dirty="0" err="1" smtClean="0">
                <a:cs typeface="Arial" pitchFamily="34" charset="0"/>
              </a:rPr>
              <a:t>ealth</a:t>
            </a:r>
            <a:r>
              <a:rPr lang="cs-CZ" sz="2000" u="sng" dirty="0" smtClean="0">
                <a:cs typeface="Arial" pitchFamily="34" charset="0"/>
              </a:rPr>
              <a:t> </a:t>
            </a:r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>
                <a:cs typeface="Arial" pitchFamily="34" charset="0"/>
                <a:sym typeface="Wingdings" pitchFamily="2" charset="2"/>
              </a:rPr>
              <a:t>popisuje činnosti potřebné pro podporu správné výživy a pravidelné fyzické aktivity </a:t>
            </a:r>
          </a:p>
          <a:p>
            <a:pPr algn="l"/>
            <a:r>
              <a:rPr lang="cs-CZ" sz="2000" dirty="0" smtClean="0">
                <a:cs typeface="Arial" pitchFamily="34" charset="0"/>
                <a:sym typeface="Wingdings" pitchFamily="2" charset="2"/>
              </a:rPr>
              <a:t> přijetí opatření na celosvětové, regionální a místní úrovni s cílem zlepšit stravovací návyky a pohyb obyvatelstva</a:t>
            </a:r>
          </a:p>
          <a:p>
            <a:pPr algn="l"/>
            <a:endParaRPr lang="cs-CZ" sz="2000" dirty="0" smtClean="0">
              <a:cs typeface="Arial" pitchFamily="34" charset="0"/>
              <a:sym typeface="Wingdings" pitchFamily="2" charset="2"/>
            </a:endParaRPr>
          </a:p>
          <a:p>
            <a:pPr algn="l"/>
            <a:r>
              <a:rPr lang="cs-CZ" sz="2000" u="sng" dirty="0" smtClean="0">
                <a:cs typeface="Arial" pitchFamily="34" charset="0"/>
                <a:sym typeface="Wingdings" pitchFamily="2" charset="2"/>
              </a:rPr>
              <a:t>2006 Charta WHO boje proti obezitě </a:t>
            </a:r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cs-CZ" sz="2000" dirty="0" smtClean="0">
                <a:cs typeface="Arial" pitchFamily="34" charset="0"/>
              </a:rPr>
              <a:t>ovlivnit a motivovat politiku jednotlivých států tak, aby usilovaly o omezení dopadu reklamy pokrmů a nápojů s vysokým energetických obsahem a o vypracování opatření v mezinárodním měřítku</a:t>
            </a:r>
            <a:endParaRPr lang="cs-CZ" sz="2000" dirty="0" smtClean="0">
              <a:cs typeface="Arial" pitchFamily="34" charset="0"/>
              <a:sym typeface="Wingdings" pitchFamily="2" charset="2"/>
            </a:endParaRPr>
          </a:p>
          <a:p>
            <a:pPr algn="l"/>
            <a:endParaRPr lang="cs-CZ" sz="2000" dirty="0" smtClean="0">
              <a:cs typeface="Arial" pitchFamily="34" charset="0"/>
              <a:sym typeface="Wingdings" pitchFamily="2" charset="2"/>
            </a:endParaRPr>
          </a:p>
          <a:p>
            <a:pPr algn="l"/>
            <a:r>
              <a:rPr lang="cs-CZ" sz="2000" dirty="0" smtClean="0">
                <a:sym typeface="Wingdings" pitchFamily="2" charset="2"/>
              </a:rPr>
              <a:t> 2011 vypracování globálního akčního plánu </a:t>
            </a:r>
            <a:r>
              <a:rPr lang="en-US" sz="2000" u="sng" dirty="0" smtClean="0">
                <a:sym typeface="Wingdings" pitchFamily="2" charset="2"/>
              </a:rPr>
              <a:t>"Global Action Plan for the Prevention and Control of </a:t>
            </a:r>
            <a:r>
              <a:rPr lang="en-US" sz="2000" u="sng" dirty="0" err="1" smtClean="0">
                <a:sym typeface="Wingdings" pitchFamily="2" charset="2"/>
              </a:rPr>
              <a:t>Noncommunicable</a:t>
            </a:r>
            <a:r>
              <a:rPr lang="en-US" sz="2000" u="sng" dirty="0" smtClean="0">
                <a:sym typeface="Wingdings" pitchFamily="2" charset="2"/>
              </a:rPr>
              <a:t> Diseases 2013-2020„</a:t>
            </a:r>
            <a:r>
              <a:rPr lang="cs-CZ" sz="2000" dirty="0" smtClean="0">
                <a:sym typeface="Wingdings" pitchFamily="2" charset="2"/>
              </a:rPr>
              <a:t>   dosažení 9 cílů do roku 2025 </a:t>
            </a:r>
            <a:endParaRPr lang="cs-CZ" sz="2000" dirty="0" smtClean="0">
              <a:solidFill>
                <a:srgbClr val="404040"/>
              </a:solidFill>
            </a:endParaRPr>
          </a:p>
          <a:p>
            <a:pPr algn="l"/>
            <a:endParaRPr lang="cs-CZ" sz="2000" dirty="0" smtClean="0">
              <a:sym typeface="Wingdings" pitchFamily="2" charset="2"/>
            </a:endParaRPr>
          </a:p>
          <a:p>
            <a:pPr algn="l"/>
            <a:endParaRPr lang="cs-CZ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/>
            <a:endParaRPr lang="cs-CZ" sz="20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69925"/>
            <a:ext cx="5357850" cy="66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8"/>
            <a:ext cx="9144000" cy="101803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Preventivní strategie proti obezitě v rámci Evropy</a:t>
            </a:r>
            <a:r>
              <a:rPr lang="cs-CZ" b="1" dirty="0" smtClean="0">
                <a:solidFill>
                  <a:srgbClr val="404040"/>
                </a:solidFill>
              </a:rPr>
              <a:t/>
            </a:r>
            <a:br>
              <a:rPr lang="cs-CZ" b="1" dirty="0" smtClean="0">
                <a:solidFill>
                  <a:srgbClr val="40404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1998 – Milánská deklarace vydaná Evropskou asociací pro studium obezity </a:t>
            </a:r>
            <a:r>
              <a:rPr lang="cs-CZ" sz="2000" dirty="0" smtClean="0">
                <a:sym typeface="Wingdings" pitchFamily="2" charset="2"/>
              </a:rPr>
              <a:t> nutnost redukovat epidemii obezity v evropském regionu</a:t>
            </a:r>
          </a:p>
          <a:p>
            <a:pPr algn="l"/>
            <a:endParaRPr lang="cs-CZ" sz="2000" dirty="0" smtClean="0">
              <a:sym typeface="Wingdings" pitchFamily="2" charset="2"/>
            </a:endParaRPr>
          </a:p>
          <a:p>
            <a:pPr algn="l"/>
            <a:r>
              <a:rPr lang="cs-CZ" sz="2000" dirty="0" smtClean="0">
                <a:sym typeface="Wingdings" pitchFamily="2" charset="2"/>
              </a:rPr>
              <a:t> 2006 – Evropská charta proti obezitě – s cílem aktivovat politickou reprezentaci Evropy ke kontrole, zvrácení a zvládnutí epidemie obezity v Evropě</a:t>
            </a:r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	 kořeny problému narůstající prevalence obezity leží v rychle se měnících sociálních, ekonomických, environmentálních determinantách životního stylu populace </a:t>
            </a:r>
          </a:p>
          <a:p>
            <a:pPr algn="l"/>
            <a:endParaRPr lang="cs-CZ" sz="2000" dirty="0" smtClean="0">
              <a:sym typeface="Wingdings" pitchFamily="2" charset="2"/>
            </a:endParaRPr>
          </a:p>
          <a:p>
            <a:pPr algn="l"/>
            <a:r>
              <a:rPr lang="cs-CZ" sz="2000" dirty="0" smtClean="0">
                <a:sym typeface="Wingdings" pitchFamily="2" charset="2"/>
              </a:rPr>
              <a:t> politickým dokumentem pro Evropu se stala </a:t>
            </a:r>
            <a:r>
              <a:rPr lang="cs-CZ" sz="2000" b="1" dirty="0" smtClean="0">
                <a:sym typeface="Wingdings" pitchFamily="2" charset="2"/>
              </a:rPr>
              <a:t>Bílá kniha</a:t>
            </a:r>
            <a:endParaRPr lang="cs-CZ" sz="2000" b="1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Bílá kniha 2007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7721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jakákoliv preventivní opatření musí brát v úvahu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tři činitele</a:t>
            </a:r>
          </a:p>
          <a:p>
            <a:pPr algn="l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charset="0"/>
              <a:buAutoNum type="arabicParenR"/>
              <a:defRPr/>
            </a:pP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Odpovědnost jedince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za svůj životní styl a životní styl svých dětí</a:t>
            </a:r>
          </a:p>
          <a:p>
            <a:pPr marL="457200" indent="-457200" algn="l">
              <a:buFont typeface="Arial" charset="0"/>
              <a:buAutoNum type="arabicParenR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charset="0"/>
              <a:buAutoNum type="arabicParenR" startAt="2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Pouze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dobře informovaný spotřebitel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je schopen přijímat racionální rozhodnutí</a:t>
            </a:r>
          </a:p>
          <a:p>
            <a:pPr marL="457200" indent="-457200" algn="l">
              <a:buFont typeface="Arial" charset="0"/>
              <a:buAutoNum type="arabicParenR" startAt="2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charset="0"/>
              <a:buAutoNum type="arabicParenR" startAt="3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Optimální odezvy bude dosaženo při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implementaci různých politik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smtClean="0">
                <a:latin typeface="Arial" charset="0"/>
              </a:rPr>
              <a:t>značení potravin, kontrola potravin, vzdělávání..)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cs-CZ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4355"/>
            <a:ext cx="9144000" cy="714381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Preventivní strategie proti obezitě v rámci ČR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915001"/>
          </a:xfrm>
        </p:spPr>
        <p:txBody>
          <a:bodyPr>
            <a:normAutofit/>
          </a:bodyPr>
          <a:lstStyle/>
          <a:p>
            <a:pPr marL="365125" indent="-255588" algn="l"/>
            <a:r>
              <a:rPr lang="cs-CZ" sz="2000" b="1" dirty="0" smtClean="0">
                <a:latin typeface="Arial" pitchFamily="34" charset="0"/>
              </a:rPr>
              <a:t>vliv státu a státních institucí</a:t>
            </a:r>
            <a:r>
              <a:rPr lang="cs-CZ" sz="2000" dirty="0" smtClean="0">
                <a:latin typeface="Arial" pitchFamily="34" charset="0"/>
              </a:rPr>
              <a:t>: ministerstva zdravotnictví, dopravy, školství, mládeže a tělovýchovy (národní programy: Zdraví 21, Zdraví 2020)</a:t>
            </a:r>
          </a:p>
          <a:p>
            <a:pPr marL="365125" indent="-255588" algn="l">
              <a:buFont typeface="Wingdings 3" pitchFamily="18" charset="2"/>
              <a:buChar char=""/>
            </a:pPr>
            <a:endParaRPr lang="cs-CZ" sz="2000" dirty="0" smtClean="0">
              <a:latin typeface="Arial" pitchFamily="34" charset="0"/>
            </a:endParaRPr>
          </a:p>
          <a:p>
            <a:pPr marL="365125" indent="-255588" algn="l"/>
            <a:r>
              <a:rPr lang="cs-CZ" sz="2000" b="1" dirty="0" smtClean="0">
                <a:latin typeface="Arial" pitchFamily="34" charset="0"/>
              </a:rPr>
              <a:t>intervenční programy </a:t>
            </a:r>
            <a:r>
              <a:rPr lang="cs-CZ" sz="2000" dirty="0" smtClean="0">
                <a:latin typeface="Arial" pitchFamily="34" charset="0"/>
              </a:rPr>
              <a:t>prováděné v ČR, podporované EU</a:t>
            </a:r>
          </a:p>
          <a:p>
            <a:pPr marL="365125" indent="-255588" algn="l">
              <a:buFont typeface="Wingdings 3" pitchFamily="18" charset="2"/>
              <a:buChar char=""/>
            </a:pPr>
            <a:endParaRPr lang="cs-CZ" sz="2000" dirty="0" smtClean="0">
              <a:latin typeface="Arial" pitchFamily="34" charset="0"/>
            </a:endParaRPr>
          </a:p>
          <a:p>
            <a:pPr marL="365125" indent="-255588" algn="l"/>
            <a:r>
              <a:rPr lang="cs-CZ" sz="2000" b="1" dirty="0" smtClean="0">
                <a:latin typeface="Arial" pitchFamily="34" charset="0"/>
              </a:rPr>
              <a:t>další instituce zapojené do prevence obezity</a:t>
            </a:r>
            <a:r>
              <a:rPr lang="cs-CZ" sz="2000" dirty="0" smtClean="0">
                <a:latin typeface="Arial" pitchFamily="34" charset="0"/>
              </a:rPr>
              <a:t>: ČOS, LF, ČAV</a:t>
            </a:r>
          </a:p>
          <a:p>
            <a:pPr marL="365125" indent="-255588" algn="l">
              <a:buFont typeface="Wingdings 3" pitchFamily="18" charset="2"/>
              <a:buChar char=""/>
            </a:pPr>
            <a:endParaRPr lang="cs-CZ" sz="2000" dirty="0" smtClean="0">
              <a:latin typeface="Arial" pitchFamily="34" charset="0"/>
            </a:endParaRPr>
          </a:p>
          <a:p>
            <a:pPr marL="365125" indent="-255588" algn="l"/>
            <a:r>
              <a:rPr lang="cs-CZ" sz="2000" b="1" dirty="0" smtClean="0">
                <a:latin typeface="Arial" pitchFamily="34" charset="0"/>
              </a:rPr>
              <a:t>intervenční programy podporované nestátním či privátním sektorem </a:t>
            </a:r>
            <a:r>
              <a:rPr lang="cs-CZ" sz="2000" dirty="0" smtClean="0">
                <a:latin typeface="Arial" pitchFamily="34" charset="0"/>
              </a:rPr>
              <a:t>(STOB)</a:t>
            </a:r>
          </a:p>
          <a:p>
            <a:pPr algn="l"/>
            <a:endParaRPr lang="cs-CZ" sz="2000" dirty="0" smtClean="0"/>
          </a:p>
          <a:p>
            <a:pPr algn="l"/>
            <a:endParaRPr lang="cs-C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9"/>
            <a:ext cx="9144000" cy="850228"/>
          </a:xfrm>
        </p:spPr>
        <p:txBody>
          <a:bodyPr>
            <a:noAutofit/>
          </a:bodyPr>
          <a:lstStyle/>
          <a:p>
            <a:r>
              <a:rPr lang="cs-CZ" altLang="cs-CZ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Zpráva o zdraví obyvatel ČR 2014, MZ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585" y="1857364"/>
            <a:ext cx="7940243" cy="4189124"/>
          </a:xfr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Shrnutí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zodpovědnost individuální i společenská </a:t>
            </a:r>
          </a:p>
          <a:p>
            <a:pPr algn="l"/>
            <a:r>
              <a:rPr lang="cs-CZ" sz="2000" dirty="0" smtClean="0">
                <a:cs typeface="Arial" pitchFamily="34" charset="0"/>
              </a:rPr>
              <a:t>edukace sama o sobě není dostatečná pro redukci hmotnosti</a:t>
            </a:r>
          </a:p>
          <a:p>
            <a:pPr algn="l"/>
            <a:endParaRPr lang="cs-CZ" sz="2000" dirty="0" smtClean="0">
              <a:cs typeface="Arial" pitchFamily="34" charset="0"/>
            </a:endParaRPr>
          </a:p>
          <a:p>
            <a:pPr algn="l"/>
            <a:r>
              <a:rPr lang="cs-CZ" sz="2000" dirty="0" smtClean="0">
                <a:cs typeface="Arial" pitchFamily="34" charset="0"/>
              </a:rPr>
              <a:t>sociální změny a změny prostředí jsou velmi žádoucí k podpoře a rozvoji změny chování vedoucí k redukci hmotnosti</a:t>
            </a:r>
          </a:p>
          <a:p>
            <a:pPr algn="l"/>
            <a:endParaRPr lang="cs-CZ" sz="2000" dirty="0" smtClean="0">
              <a:cs typeface="Arial" pitchFamily="34" charset="0"/>
            </a:endParaRPr>
          </a:p>
          <a:p>
            <a:pPr algn="l"/>
            <a:r>
              <a:rPr lang="cs-CZ" sz="2000" dirty="0" smtClean="0">
                <a:cs typeface="Arial" pitchFamily="34" charset="0"/>
              </a:rPr>
              <a:t> fyzická aktivita (FA) musí být začleněna do běžného života</a:t>
            </a:r>
          </a:p>
          <a:p>
            <a:pPr algn="l">
              <a:buNone/>
            </a:pPr>
            <a:endParaRPr lang="cs-CZ" sz="2000" dirty="0" smtClean="0"/>
          </a:p>
          <a:p>
            <a:pPr algn="l"/>
            <a:r>
              <a:rPr lang="cs-CZ" sz="2000" smtClean="0"/>
              <a:t>celospolečenská </a:t>
            </a:r>
            <a:r>
              <a:rPr lang="cs-CZ" sz="2000" dirty="0" smtClean="0"/>
              <a:t>odpovědnost spočívá v přetváření </a:t>
            </a:r>
            <a:r>
              <a:rPr lang="cs-CZ" sz="2000" dirty="0" err="1" smtClean="0"/>
              <a:t>obezitogenního</a:t>
            </a:r>
            <a:r>
              <a:rPr lang="cs-CZ" sz="2000" dirty="0" smtClean="0"/>
              <a:t> prostředí tak, aby správná volba v životním stylu jednotlivce byla snazší a dostupnější</a:t>
            </a:r>
            <a:endParaRPr lang="cs-CZ" sz="2000" dirty="0" smtClean="0">
              <a:cs typeface="Arial" pitchFamily="34" charset="0"/>
            </a:endParaRP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DĚKUJI ZA POZORNOST </a:t>
            </a:r>
            <a:endParaRPr lang="cs-CZ" sz="4000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8"/>
            <a:ext cx="9144000" cy="101803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 % VÝSKYT DĚTÍ S NADVÁHOU A OBEZITOU – IASO 2012</a:t>
            </a:r>
            <a:endParaRPr lang="cs-CZ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526292"/>
            <a:ext cx="6882552" cy="53317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160106-food-template-16x9</Template>
  <TotalTime>7958</TotalTime>
  <Words>4002</Words>
  <Application>Microsoft Office PowerPoint</Application>
  <PresentationFormat>Předvádění na obrazovce (4:3)</PresentationFormat>
  <Paragraphs>722</Paragraphs>
  <Slides>81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2" baseType="lpstr">
      <vt:lpstr>Motiv sady Office</vt:lpstr>
      <vt:lpstr>Prevence obezity a výživa</vt:lpstr>
      <vt:lpstr>OSNOVA</vt:lpstr>
      <vt:lpstr>Co je to obezita? </vt:lpstr>
      <vt:lpstr>Obezita = epidemie 21. století (WHO)</vt:lpstr>
      <vt:lpstr>Epidemiologie obezity (2016) - WHO</vt:lpstr>
      <vt:lpstr>Epidemiologie obezity v ČR I.</vt:lpstr>
      <vt:lpstr>Epidemiologie obezity v ČR II.</vt:lpstr>
      <vt:lpstr>Zpráva o zdraví obyvatel ČR 2014, MZ</vt:lpstr>
      <vt:lpstr> % VÝSKYT DĚTÍ S NADVÁHOU A OBEZITOU – IASO 2012</vt:lpstr>
      <vt:lpstr>Hodnoty BMI u chlapců a dívek (SZU) I.</vt:lpstr>
      <vt:lpstr>Vývoj prevalence nadváhy a obezity u dětí (SZU) II.</vt:lpstr>
      <vt:lpstr>Vývoj prevalence nadváhy a obezity u dětí (SZU) III.</vt:lpstr>
      <vt:lpstr>Obézní děti jsou často obézní i v dospělosti</vt:lpstr>
      <vt:lpstr>Kategorie obezity</vt:lpstr>
      <vt:lpstr>B) Etiologie obezity</vt:lpstr>
      <vt:lpstr>1. Genetické predispozice I.</vt:lpstr>
      <vt:lpstr>1. Genetické predispozice II.</vt:lpstr>
      <vt:lpstr>Leptogenní a obezitogenní prostředí</vt:lpstr>
      <vt:lpstr>Genetické predispozice III.</vt:lpstr>
      <vt:lpstr>Teorie úsporného genotypu</vt:lpstr>
      <vt:lpstr>Gestace a vliv na rozvoj nadváhy/obezity</vt:lpstr>
      <vt:lpstr>Obezita na podkladě genetických poruch</vt:lpstr>
      <vt:lpstr>Monogenní typ dědičnosti obezity &lt; 5 % všech obézních jedinců </vt:lpstr>
      <vt:lpstr>Syndromy spojené s obezitou</vt:lpstr>
      <vt:lpstr>Prader-Willi syndrom I.</vt:lpstr>
      <vt:lpstr>Prader-Willi syndrom II.</vt:lpstr>
      <vt:lpstr>Polygenní typ dědičnosti </vt:lpstr>
      <vt:lpstr>2. příjem x výdej energie</vt:lpstr>
      <vt:lpstr>Vysoký přívod tuků ve stravě</vt:lpstr>
      <vt:lpstr>Vysoký přívod sacharidů ve stravě</vt:lpstr>
      <vt:lpstr>ovoce ≠ sušené ovoce ≠ džus</vt:lpstr>
      <vt:lpstr>Přívod bílkovin ve stravě</vt:lpstr>
      <vt:lpstr>Přívod vlákniny ve stravě</vt:lpstr>
      <vt:lpstr>Tekutiny a pitný režim</vt:lpstr>
      <vt:lpstr>Energetický výdej</vt:lpstr>
      <vt:lpstr>Energetický výdej – pohyb vs. sedavý způsob života</vt:lpstr>
      <vt:lpstr>3. Zevní prostředí</vt:lpstr>
      <vt:lpstr>Socioekonomické postavení I.</vt:lpstr>
      <vt:lpstr>Socioekonomické postavení II.</vt:lpstr>
      <vt:lpstr>Rodinný stav</vt:lpstr>
      <vt:lpstr>Jiné psycho-sociální příčiny </vt:lpstr>
      <vt:lpstr>Smoothie? Fresh? = módní trend?</vt:lpstr>
      <vt:lpstr>4. Farmakoterapie</vt:lpstr>
      <vt:lpstr>C) Diagnostika obezity</vt:lpstr>
      <vt:lpstr>Anamnéza</vt:lpstr>
      <vt:lpstr>Nutriční anamnéza / stravovací zvyklosti</vt:lpstr>
      <vt:lpstr>Antropometrie</vt:lpstr>
      <vt:lpstr>Body Mass Index (BMI) a procento tuku v těle</vt:lpstr>
      <vt:lpstr>InBody</vt:lpstr>
      <vt:lpstr>Obvod pasu </vt:lpstr>
      <vt:lpstr>Poměr WHR a obvod pasu</vt:lpstr>
      <vt:lpstr>Laboratorní vyšetření</vt:lpstr>
      <vt:lpstr>D) Nutriční intervence</vt:lpstr>
      <vt:lpstr>Redukce hmotnosti  komplexní přístup</vt:lpstr>
      <vt:lpstr>Redukce hmotnosti </vt:lpstr>
      <vt:lpstr>Reálné cíle</vt:lpstr>
      <vt:lpstr>Zdravotní komplikace nadváhy a obezity</vt:lpstr>
      <vt:lpstr>Redukce hmotnosti za 1 rok a rizikové faktory</vt:lpstr>
      <vt:lpstr>Úprava jídelníčku a životosprávy</vt:lpstr>
      <vt:lpstr>Dětský klient </vt:lpstr>
      <vt:lpstr>Zdravá 13</vt:lpstr>
      <vt:lpstr>Pohybová aktivita I.</vt:lpstr>
      <vt:lpstr>Pohybová aktivita II.</vt:lpstr>
      <vt:lpstr>KBT – kognitivně behaviorální terapie</vt:lpstr>
      <vt:lpstr>Další metody léčby obezity</vt:lpstr>
      <vt:lpstr>Farmakoterapie</vt:lpstr>
      <vt:lpstr>Chirurgická léčba</vt:lpstr>
      <vt:lpstr>E) Prevence obezity</vt:lpstr>
      <vt:lpstr>Jak může být obezita redukována?  </vt:lpstr>
      <vt:lpstr>Společenská úroveň</vt:lpstr>
      <vt:lpstr>Co jsou vhodné podmínky?</vt:lpstr>
      <vt:lpstr>Jak může být obezita redukována?</vt:lpstr>
      <vt:lpstr>Proč je prevence důležitá?</vt:lpstr>
      <vt:lpstr>Programy prevence obezity</vt:lpstr>
      <vt:lpstr>Jak to vidí WHO</vt:lpstr>
      <vt:lpstr>Snímek 76</vt:lpstr>
      <vt:lpstr>Preventivní strategie proti obezitě v rámci Evropy </vt:lpstr>
      <vt:lpstr>Bílá kniha 2007</vt:lpstr>
      <vt:lpstr>Preventivní strategie proti obezitě v rámci ČR </vt:lpstr>
      <vt:lpstr>Shrnutí</vt:lpstr>
      <vt:lpstr>DĚKUJI ZA POZORNOST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Markéta</cp:lastModifiedBy>
  <cp:revision>1110</cp:revision>
  <dcterms:created xsi:type="dcterms:W3CDTF">2010-05-23T14:28:12Z</dcterms:created>
  <dcterms:modified xsi:type="dcterms:W3CDTF">2018-10-08T07:37:37Z</dcterms:modified>
</cp:coreProperties>
</file>