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7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F659678-9FEB-42C2-A4CC-FC5C851243AB}" type="datetimeFigureOut">
              <a:rPr lang="cs-CZ" smtClean="0"/>
              <a:t>21.11.2018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D8FD153-C660-4384-B224-0A715905192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9678-9FEB-42C2-A4CC-FC5C851243AB}" type="datetimeFigureOut">
              <a:rPr lang="cs-CZ" smtClean="0"/>
              <a:t>21.11.2018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FD153-C660-4384-B224-0A71590519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F659678-9FEB-42C2-A4CC-FC5C851243AB}" type="datetimeFigureOut">
              <a:rPr lang="cs-CZ" smtClean="0"/>
              <a:t>21.11.2018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D8FD153-C660-4384-B224-0A715905192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9678-9FEB-42C2-A4CC-FC5C851243AB}" type="datetimeFigureOut">
              <a:rPr lang="cs-CZ" smtClean="0"/>
              <a:t>21.11.2018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D8FD153-C660-4384-B224-0A715905192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9678-9FEB-42C2-A4CC-FC5C851243AB}" type="datetimeFigureOut">
              <a:rPr lang="cs-CZ" smtClean="0"/>
              <a:t>21.11.2018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D8FD153-C660-4384-B224-0A715905192F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F659678-9FEB-42C2-A4CC-FC5C851243AB}" type="datetimeFigureOut">
              <a:rPr lang="cs-CZ" smtClean="0"/>
              <a:t>21.11.2018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D8FD153-C660-4384-B224-0A715905192F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F659678-9FEB-42C2-A4CC-FC5C851243AB}" type="datetimeFigureOut">
              <a:rPr lang="cs-CZ" smtClean="0"/>
              <a:t>21.11.2018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D8FD153-C660-4384-B224-0A715905192F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9678-9FEB-42C2-A4CC-FC5C851243AB}" type="datetimeFigureOut">
              <a:rPr lang="cs-CZ" smtClean="0"/>
              <a:t>21.11.2018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D8FD153-C660-4384-B224-0A71590519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9678-9FEB-42C2-A4CC-FC5C851243AB}" type="datetimeFigureOut">
              <a:rPr lang="cs-CZ" smtClean="0"/>
              <a:t>21.11.2018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D8FD153-C660-4384-B224-0A71590519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9678-9FEB-42C2-A4CC-FC5C851243AB}" type="datetimeFigureOut">
              <a:rPr lang="cs-CZ" smtClean="0"/>
              <a:t>21.11.2018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D8FD153-C660-4384-B224-0A715905192F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F659678-9FEB-42C2-A4CC-FC5C851243AB}" type="datetimeFigureOut">
              <a:rPr lang="cs-CZ" smtClean="0"/>
              <a:t>21.11.2018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D8FD153-C660-4384-B224-0A715905192F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F659678-9FEB-42C2-A4CC-FC5C851243AB}" type="datetimeFigureOut">
              <a:rPr lang="cs-CZ" smtClean="0"/>
              <a:t>21.11.2018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D8FD153-C660-4384-B224-0A715905192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187624" y="332656"/>
            <a:ext cx="7772400" cy="3240359"/>
          </a:xfrm>
          <a:prstGeom prst="rect">
            <a:avLst/>
          </a:prstGeom>
        </p:spPr>
        <p:txBody>
          <a:bodyPr vert="horz" anchor="b"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cs-CZ" sz="2400" dirty="0" smtClean="0">
                <a:solidFill>
                  <a:srgbClr val="FFFF00"/>
                </a:solidFill>
              </a:rPr>
              <a:t/>
            </a:r>
            <a:br>
              <a:rPr lang="cs-CZ" sz="2400" dirty="0" smtClean="0">
                <a:solidFill>
                  <a:srgbClr val="FFFF00"/>
                </a:solidFill>
              </a:rPr>
            </a:br>
            <a:r>
              <a:rPr lang="cs-CZ" sz="2000" b="0" dirty="0" smtClean="0">
                <a:solidFill>
                  <a:schemeClr val="tx1"/>
                </a:solidFill>
              </a:rPr>
              <a:t>Lékařská fakulta MU v Brně</a:t>
            </a:r>
            <a:br>
              <a:rPr lang="cs-CZ" sz="2000" b="0" dirty="0" smtClean="0">
                <a:solidFill>
                  <a:schemeClr val="tx1"/>
                </a:solidFill>
              </a:rPr>
            </a:br>
            <a:r>
              <a:rPr lang="cs-CZ" sz="2000" b="0" dirty="0" smtClean="0">
                <a:solidFill>
                  <a:schemeClr val="tx1"/>
                </a:solidFill>
              </a:rPr>
              <a:t>Katedra porodní </a:t>
            </a:r>
            <a:r>
              <a:rPr lang="cs-CZ" sz="2000" b="0" dirty="0" smtClean="0">
                <a:solidFill>
                  <a:schemeClr val="tx1"/>
                </a:solidFill>
              </a:rPr>
              <a:t>asistence a zdravotnických záchranářů</a:t>
            </a:r>
            <a:r>
              <a:rPr lang="cs-CZ" sz="2000" b="0" dirty="0" smtClean="0">
                <a:solidFill>
                  <a:schemeClr val="tx1"/>
                </a:solidFill>
              </a:rPr>
              <a:t/>
            </a:r>
            <a:br>
              <a:rPr lang="cs-CZ" sz="2000" b="0" dirty="0" smtClean="0">
                <a:solidFill>
                  <a:schemeClr val="tx1"/>
                </a:solidFill>
              </a:rPr>
            </a:br>
            <a:r>
              <a:rPr lang="cs-CZ" sz="2000" b="0" dirty="0" smtClean="0">
                <a:solidFill>
                  <a:schemeClr val="tx1"/>
                </a:solidFill>
              </a:rPr>
              <a:t/>
            </a:r>
            <a:br>
              <a:rPr lang="cs-CZ" sz="2000" b="0" dirty="0" smtClean="0">
                <a:solidFill>
                  <a:schemeClr val="tx1"/>
                </a:solidFill>
              </a:rPr>
            </a:br>
            <a:r>
              <a:rPr lang="cs-CZ" sz="2000" b="0" dirty="0" smtClean="0">
                <a:solidFill>
                  <a:schemeClr val="tx1"/>
                </a:solidFill>
              </a:rPr>
              <a:t/>
            </a:r>
            <a:br>
              <a:rPr lang="cs-CZ" sz="2000" b="0" dirty="0" smtClean="0">
                <a:solidFill>
                  <a:schemeClr val="tx1"/>
                </a:solidFill>
              </a:rPr>
            </a:br>
            <a:r>
              <a:rPr lang="cs-CZ" sz="2800" dirty="0" smtClean="0">
                <a:solidFill>
                  <a:schemeClr val="tx1"/>
                </a:solidFill>
              </a:rPr>
              <a:t/>
            </a:r>
            <a:br>
              <a:rPr lang="cs-CZ" sz="2800" dirty="0" smtClean="0">
                <a:solidFill>
                  <a:schemeClr val="tx1"/>
                </a:solidFill>
              </a:rPr>
            </a:br>
            <a:r>
              <a:rPr lang="cs-CZ" sz="2800" dirty="0" smtClean="0">
                <a:solidFill>
                  <a:schemeClr val="tx1"/>
                </a:solidFill>
              </a:rPr>
              <a:t/>
            </a:r>
            <a:br>
              <a:rPr lang="cs-CZ" sz="2800" dirty="0" smtClean="0">
                <a:solidFill>
                  <a:schemeClr val="tx1"/>
                </a:solidFill>
              </a:rPr>
            </a:br>
            <a:r>
              <a:rPr lang="cs-CZ" sz="2800" dirty="0" smtClean="0">
                <a:solidFill>
                  <a:schemeClr val="tx1"/>
                </a:solidFill>
              </a:rPr>
              <a:t/>
            </a:r>
            <a:br>
              <a:rPr lang="cs-CZ" sz="2800" dirty="0" smtClean="0">
                <a:solidFill>
                  <a:schemeClr val="tx1"/>
                </a:solidFill>
              </a:rPr>
            </a:br>
            <a:r>
              <a:rPr lang="cs-CZ" sz="2800" dirty="0" smtClean="0">
                <a:solidFill>
                  <a:schemeClr val="tx1"/>
                </a:solidFill>
              </a:rPr>
              <a:t/>
            </a:r>
            <a:br>
              <a:rPr lang="cs-CZ" sz="2800" dirty="0" smtClean="0">
                <a:solidFill>
                  <a:schemeClr val="tx1"/>
                </a:solidFill>
              </a:rPr>
            </a:br>
            <a:r>
              <a:rPr lang="cs-CZ" sz="4000" dirty="0" smtClean="0">
                <a:solidFill>
                  <a:schemeClr val="tx1"/>
                </a:solidFill>
              </a:rPr>
              <a:t>Krizový management</a:t>
            </a:r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37073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Psychologická intervence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dirty="0" smtClean="0"/>
              <a:t>Koncepce krizové připravenosti zdravotnictví – analýza krizové připravenosti resortu.</a:t>
            </a:r>
          </a:p>
          <a:p>
            <a:r>
              <a:rPr lang="cs-CZ" sz="2800" dirty="0" smtClean="0"/>
              <a:t>Velká pozornost věnována péči o lidské zdroje – poskytování psychosociální pomoci.</a:t>
            </a:r>
          </a:p>
          <a:p>
            <a:r>
              <a:rPr lang="cs-CZ" sz="2800" dirty="0" smtClean="0"/>
              <a:t>Postupy poskytování psychosociální intervenční služby zasahujícím zdravotníkům.</a:t>
            </a:r>
          </a:p>
          <a:p>
            <a:r>
              <a:rPr lang="cs-CZ" sz="2800" dirty="0" smtClean="0"/>
              <a:t>Podmínky pro odbornou přípravu poskytování této služby v systému postgraduálního vzdělávání.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1150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Humanitární pomoc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Forma zapojení se do mezinárodních záchranných operací.</a:t>
            </a:r>
          </a:p>
          <a:p>
            <a:r>
              <a:rPr lang="cs-CZ" sz="2800" dirty="0" smtClean="0"/>
              <a:t>Má několik forem:</a:t>
            </a:r>
          </a:p>
          <a:p>
            <a:pPr>
              <a:buFontTx/>
              <a:buChar char="-"/>
            </a:pPr>
            <a:r>
              <a:rPr lang="cs-CZ" sz="2800" dirty="0" smtClean="0"/>
              <a:t>záchranářská pomoc,</a:t>
            </a:r>
          </a:p>
          <a:p>
            <a:pPr>
              <a:buFontTx/>
              <a:buChar char="-"/>
            </a:pPr>
            <a:r>
              <a:rPr lang="cs-CZ" sz="2800" dirty="0" smtClean="0"/>
              <a:t>materiální pomoc,</a:t>
            </a:r>
          </a:p>
          <a:p>
            <a:pPr>
              <a:buFontTx/>
              <a:buChar char="-"/>
            </a:pPr>
            <a:r>
              <a:rPr lang="cs-CZ" sz="2800" dirty="0" smtClean="0"/>
              <a:t>finanční pomoc,</a:t>
            </a:r>
          </a:p>
          <a:p>
            <a:pPr>
              <a:buFontTx/>
              <a:buChar char="-"/>
            </a:pPr>
            <a:r>
              <a:rPr lang="cs-CZ" sz="2800" dirty="0" smtClean="0"/>
              <a:t>poradenská a technická pomoc,</a:t>
            </a:r>
          </a:p>
          <a:p>
            <a:pPr>
              <a:buFontTx/>
              <a:buChar char="-"/>
            </a:pPr>
            <a:r>
              <a:rPr lang="cs-CZ" sz="2800" dirty="0" smtClean="0"/>
              <a:t>kombinovaná pomoc.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417358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Antidota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Dostupnost </a:t>
            </a:r>
            <a:r>
              <a:rPr lang="cs-CZ" sz="2800" dirty="0" err="1" smtClean="0"/>
              <a:t>antidot</a:t>
            </a:r>
            <a:r>
              <a:rPr lang="cs-CZ" sz="2800" dirty="0" smtClean="0"/>
              <a:t> na různých úrovních zdravotnického záchranného řetězce.</a:t>
            </a:r>
          </a:p>
          <a:p>
            <a:r>
              <a:rPr lang="cs-CZ" sz="2800" dirty="0" smtClean="0"/>
              <a:t>Některá jsou specifická a nejdou běžně dostupná – MZ ČR každoročně pořizuje jejich zásobu.</a:t>
            </a:r>
          </a:p>
          <a:p>
            <a:r>
              <a:rPr lang="cs-CZ" sz="2800" dirty="0" smtClean="0"/>
              <a:t>Tato uložena v Toxikologickém informačním středisku VFN v Praze a ve FN Olomouc.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9135617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Management rizik ve zdravotnictví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Riziko – kombinace pravděpodobnosti výskytu nežádoucího jevu a stupně negativního dopadu jevu na výstup procesu.</a:t>
            </a:r>
          </a:p>
          <a:p>
            <a:r>
              <a:rPr lang="cs-CZ" sz="2800" dirty="0" smtClean="0"/>
              <a:t>Je to ucelená proaktivní strategie směřující k ochraně majetku, dobré pověsti nemocnice a k ochraně pacientů, návštěv a zaměstnanců před případnými škodami nebo poškozením zdraví.</a:t>
            </a:r>
          </a:p>
          <a:p>
            <a:r>
              <a:rPr lang="cs-CZ" sz="2800" dirty="0" smtClean="0"/>
              <a:t>Manažer rizik.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661571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rizik v ošetřovatelství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Nejčastější systémové a osobní příčiny pochybení a omylů:</a:t>
            </a:r>
          </a:p>
          <a:p>
            <a:pPr>
              <a:buFontTx/>
              <a:buChar char="-"/>
            </a:pPr>
            <a:r>
              <a:rPr lang="cs-CZ" dirty="0" smtClean="0"/>
              <a:t>nedostatečná orientace nových pracovníků,</a:t>
            </a:r>
          </a:p>
          <a:p>
            <a:pPr>
              <a:buFontTx/>
              <a:buChar char="-"/>
            </a:pPr>
            <a:r>
              <a:rPr lang="cs-CZ" dirty="0" smtClean="0"/>
              <a:t>nedostatečná nebo nevhodná komunikace,</a:t>
            </a:r>
          </a:p>
          <a:p>
            <a:pPr>
              <a:buFontTx/>
              <a:buChar char="-"/>
            </a:pPr>
            <a:r>
              <a:rPr lang="cs-CZ" dirty="0" smtClean="0"/>
              <a:t>nedostatečná informovanost,</a:t>
            </a:r>
          </a:p>
          <a:p>
            <a:pPr>
              <a:buFontTx/>
              <a:buChar char="-"/>
            </a:pPr>
            <a:r>
              <a:rPr lang="cs-CZ" dirty="0" smtClean="0"/>
              <a:t>nedostatečná supervize/dohled,</a:t>
            </a:r>
          </a:p>
          <a:p>
            <a:pPr>
              <a:buFontTx/>
              <a:buChar char="-"/>
            </a:pPr>
            <a:r>
              <a:rPr lang="cs-CZ" dirty="0" smtClean="0"/>
              <a:t>nezajištění bezpečí pacienta, nepozornost v důsledku narušení soustředění.</a:t>
            </a:r>
          </a:p>
          <a:p>
            <a:r>
              <a:rPr lang="cs-CZ" dirty="0" smtClean="0"/>
              <a:t>Až 19% medikační omyly, dále neposkytnutí důležité včasné péče a provádění procedur bez dostatečných znalostí a dovedností.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25650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Hlášení a prevence nežádoucích událostí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Nemocnice musí mít správně definována nežádoucí události, vytvořené protokoly k jejich prevenci a hlášení.</a:t>
            </a:r>
          </a:p>
          <a:p>
            <a:r>
              <a:rPr lang="cs-CZ" sz="2800" dirty="0" smtClean="0"/>
              <a:t>Zajištění ochrany osoby, která tuto událost hlásí před postihem.</a:t>
            </a:r>
          </a:p>
          <a:p>
            <a:r>
              <a:rPr lang="cs-CZ" sz="2800" dirty="0" smtClean="0"/>
              <a:t>Vedení systému hlášení, který je přístupný.</a:t>
            </a:r>
          </a:p>
          <a:p>
            <a:r>
              <a:rPr lang="cs-CZ" sz="2800" dirty="0" smtClean="0"/>
              <a:t>Mají vliv na kvalitu poskytované péče, je třeba co nejrychleji zjistit, proč se některé události opakují a zajistit prevenci dalšího opakování.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678364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Plevová a kol. Management v ošetřovatelství. Praha. </a:t>
            </a:r>
            <a:r>
              <a:rPr lang="cs-CZ" sz="2000" dirty="0" err="1" smtClean="0"/>
              <a:t>Grada</a:t>
            </a:r>
            <a:r>
              <a:rPr lang="cs-CZ" sz="2000" dirty="0" smtClean="0"/>
              <a:t> 2012. ISBN</a:t>
            </a:r>
            <a:r>
              <a:rPr lang="en-US" sz="2000" dirty="0" smtClean="0"/>
              <a:t> 978-80-247-3871-0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74012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Krize, krizová situace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Krize – vyhrocení nebo vznik problémové situace, kterou není možné řešit dosavadními postupy.</a:t>
            </a:r>
          </a:p>
          <a:p>
            <a:r>
              <a:rPr lang="cs-CZ" dirty="0" smtClean="0"/>
              <a:t>Krizová situace – mimořádná událost, , při níž dochází k vyhlášení některého z krizových stavů, jako je stav nebezpečí, stav ohrožení, nouzový nebo válečný stav.</a:t>
            </a:r>
          </a:p>
          <a:p>
            <a:r>
              <a:rPr lang="cs-CZ" dirty="0"/>
              <a:t>5</a:t>
            </a:r>
            <a:r>
              <a:rPr lang="cs-CZ" dirty="0" smtClean="0"/>
              <a:t> fází:</a:t>
            </a:r>
          </a:p>
          <a:p>
            <a:pPr>
              <a:buFontTx/>
              <a:buChar char="-"/>
            </a:pPr>
            <a:r>
              <a:rPr lang="cs-CZ" dirty="0" smtClean="0"/>
              <a:t>předkrizová situace,</a:t>
            </a:r>
          </a:p>
          <a:p>
            <a:pPr>
              <a:buFontTx/>
              <a:buChar char="-"/>
            </a:pPr>
            <a:r>
              <a:rPr lang="cs-CZ" dirty="0" smtClean="0"/>
              <a:t>varovné období,</a:t>
            </a:r>
          </a:p>
          <a:p>
            <a:pPr>
              <a:buFontTx/>
              <a:buChar char="-"/>
            </a:pPr>
            <a:r>
              <a:rPr lang="cs-CZ" dirty="0" smtClean="0"/>
              <a:t>série tísňových událostí, </a:t>
            </a:r>
          </a:p>
          <a:p>
            <a:pPr>
              <a:buFontTx/>
              <a:buChar char="-"/>
            </a:pPr>
            <a:r>
              <a:rPr lang="cs-CZ" dirty="0" smtClean="0"/>
              <a:t>přechodný stav,</a:t>
            </a:r>
          </a:p>
          <a:p>
            <a:pPr>
              <a:buFontTx/>
              <a:buChar char="-"/>
            </a:pPr>
            <a:r>
              <a:rPr lang="cs-CZ" dirty="0" err="1" smtClean="0"/>
              <a:t>pokrizová</a:t>
            </a:r>
            <a:r>
              <a:rPr lang="cs-CZ" dirty="0" smtClean="0"/>
              <a:t> fáze.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5428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krizových situací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Nevojenské:</a:t>
            </a:r>
          </a:p>
          <a:p>
            <a:pPr>
              <a:buFontTx/>
              <a:buChar char="-"/>
            </a:pPr>
            <a:r>
              <a:rPr lang="cs-CZ" sz="2800" dirty="0" smtClean="0"/>
              <a:t>stav nebezpečí,</a:t>
            </a:r>
          </a:p>
          <a:p>
            <a:pPr>
              <a:buFontTx/>
              <a:buChar char="-"/>
            </a:pPr>
            <a:r>
              <a:rPr lang="cs-CZ" sz="2800" dirty="0" smtClean="0"/>
              <a:t>nouzový stav.</a:t>
            </a:r>
          </a:p>
          <a:p>
            <a:pPr>
              <a:buFontTx/>
              <a:buChar char="-"/>
            </a:pPr>
            <a:endParaRPr lang="cs-CZ" sz="2800" dirty="0"/>
          </a:p>
          <a:p>
            <a:r>
              <a:rPr lang="cs-CZ" sz="2800" dirty="0" smtClean="0"/>
              <a:t>Vojenské:</a:t>
            </a:r>
          </a:p>
          <a:p>
            <a:pPr>
              <a:buFontTx/>
              <a:buChar char="-"/>
            </a:pPr>
            <a:r>
              <a:rPr lang="cs-CZ" sz="2800" dirty="0" smtClean="0"/>
              <a:t>stav ohrožení státu,</a:t>
            </a:r>
          </a:p>
          <a:p>
            <a:pPr>
              <a:buFontTx/>
              <a:buChar char="-"/>
            </a:pPr>
            <a:r>
              <a:rPr lang="cs-CZ" sz="2800" dirty="0" smtClean="0"/>
              <a:t>válečný stav.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033245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Krizový management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Soubor specifických přístupů, metod a nástrojů využívaných řídícími pracovníky k zajištění funkčnosti subjektu za podmínek působení nepříznivých vlivů vyvolaných eskalací hrozeb určitého typu. </a:t>
            </a:r>
            <a:r>
              <a:rPr lang="cs-CZ" sz="2000" dirty="0" smtClean="0"/>
              <a:t>(</a:t>
            </a:r>
            <a:r>
              <a:rPr lang="cs-CZ" sz="2000" dirty="0" err="1" smtClean="0"/>
              <a:t>Antušák</a:t>
            </a:r>
            <a:r>
              <a:rPr lang="cs-CZ" sz="2000" dirty="0" smtClean="0"/>
              <a:t>, 2009)</a:t>
            </a:r>
          </a:p>
          <a:p>
            <a:endParaRPr lang="cs-CZ" sz="2800" dirty="0"/>
          </a:p>
          <a:p>
            <a:r>
              <a:rPr lang="cs-CZ" sz="2800" dirty="0" smtClean="0"/>
              <a:t>Proces, jehož cílem je vyvést objekt zasažený krizí z krizového stavu. </a:t>
            </a:r>
            <a:r>
              <a:rPr lang="cs-CZ" sz="2000" dirty="0" smtClean="0"/>
              <a:t>(</a:t>
            </a:r>
            <a:r>
              <a:rPr lang="cs-CZ" sz="2000" dirty="0" err="1" smtClean="0"/>
              <a:t>Zuzák</a:t>
            </a:r>
            <a:r>
              <a:rPr lang="cs-CZ" sz="2000" dirty="0" smtClean="0"/>
              <a:t>, Königová, 2009)</a:t>
            </a:r>
          </a:p>
          <a:p>
            <a:endParaRPr lang="cs-CZ" sz="2800" dirty="0"/>
          </a:p>
          <a:p>
            <a:r>
              <a:rPr lang="cs-CZ" sz="2800" dirty="0" smtClean="0"/>
              <a:t>Velmi důležité je krizové plánování.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89929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Krizové zákony a orgány krizového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sz="2800" dirty="0" smtClean="0"/>
              <a:t>Zákon č. 240/2000 Sb., o krizovém řízení a jeho novelizace zákon č. 118/2011 Sb.</a:t>
            </a:r>
          </a:p>
          <a:p>
            <a:endParaRPr lang="cs-CZ" sz="2800" dirty="0" smtClean="0"/>
          </a:p>
          <a:p>
            <a:r>
              <a:rPr lang="cs-CZ" sz="2800" dirty="0" smtClean="0"/>
              <a:t>Další legislativa:</a:t>
            </a:r>
          </a:p>
          <a:p>
            <a:pPr>
              <a:buFontTx/>
              <a:buChar char="-"/>
            </a:pPr>
            <a:r>
              <a:rPr lang="cs-CZ" sz="2800" dirty="0" smtClean="0"/>
              <a:t>krizová legislativa,</a:t>
            </a:r>
          </a:p>
          <a:p>
            <a:pPr>
              <a:buFontTx/>
              <a:buChar char="-"/>
            </a:pPr>
            <a:r>
              <a:rPr lang="cs-CZ" sz="2800" dirty="0" smtClean="0"/>
              <a:t>správní legislativa,</a:t>
            </a:r>
          </a:p>
          <a:p>
            <a:pPr>
              <a:buFontTx/>
              <a:buChar char="-"/>
            </a:pPr>
            <a:r>
              <a:rPr lang="cs-CZ" sz="2800" dirty="0" smtClean="0"/>
              <a:t>odvětvová a speciální legislativa.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056884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Krizové řízení MZ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Orgán krizového řízení – pracoviště krizového řízení, krizový štáb, zpracovaný krizový plán.</a:t>
            </a:r>
          </a:p>
          <a:p>
            <a:endParaRPr lang="cs-CZ" sz="2800" dirty="0" smtClean="0"/>
          </a:p>
          <a:p>
            <a:r>
              <a:rPr lang="cs-CZ" sz="2800" dirty="0" smtClean="0"/>
              <a:t>Rozšíření pravomoci MZ ČR v době krize.</a:t>
            </a:r>
          </a:p>
          <a:p>
            <a:endParaRPr lang="cs-CZ" sz="2800" dirty="0" smtClean="0"/>
          </a:p>
          <a:p>
            <a:r>
              <a:rPr lang="cs-CZ" sz="2800" dirty="0" smtClean="0"/>
              <a:t>Na úrovni řízení a správy státu – odbor krizového řízení – bezpečnostní rady, krizové štáby.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91873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Krizové řízení ve zdravotnictví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i="1" dirty="0" smtClean="0"/>
              <a:t>Standardní </a:t>
            </a:r>
            <a:r>
              <a:rPr lang="cs-CZ" sz="2800" i="1" dirty="0" err="1" smtClean="0"/>
              <a:t>fce</a:t>
            </a:r>
            <a:r>
              <a:rPr lang="cs-CZ" sz="2800" i="1" dirty="0" smtClean="0"/>
              <a:t> systému zdravotnictví </a:t>
            </a:r>
            <a:r>
              <a:rPr lang="cs-CZ" sz="2800" dirty="0" smtClean="0"/>
              <a:t>– nastavena na zvládání mimořádných událostí do 2.stupně poplachu IZS, bez použití havarijních plánů, ale s použitím plánů traumatologických</a:t>
            </a:r>
            <a:r>
              <a:rPr lang="cs-CZ" sz="2800" dirty="0" smtClean="0"/>
              <a:t>.</a:t>
            </a:r>
          </a:p>
          <a:p>
            <a:endParaRPr lang="cs-CZ" sz="2800" dirty="0" smtClean="0"/>
          </a:p>
          <a:p>
            <a:r>
              <a:rPr lang="cs-CZ" sz="2800" i="1" dirty="0" smtClean="0"/>
              <a:t>Připravenost na mimořádné události v rozsahu hromadného neštěstí</a:t>
            </a:r>
            <a:r>
              <a:rPr lang="cs-CZ" sz="2800" dirty="0" smtClean="0"/>
              <a:t> – uskutečňuje se v rámci IZS bez vyhlášení stavu krize, za použití havarijních plánů, ale bez uplatnění krizových opatření</a:t>
            </a:r>
            <a:r>
              <a:rPr lang="cs-CZ" sz="2800" dirty="0" smtClean="0"/>
              <a:t>.</a:t>
            </a: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759883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Krizové řízení ve zdravotnictví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Clr>
                <a:srgbClr val="DD8047"/>
              </a:buClr>
            </a:pPr>
            <a:r>
              <a:rPr lang="cs-CZ" sz="2800" i="1" dirty="0">
                <a:solidFill>
                  <a:prstClr val="black"/>
                </a:solidFill>
              </a:rPr>
              <a:t>Připravenost na krizové situace s vyhlášením stavu krize</a:t>
            </a:r>
            <a:r>
              <a:rPr lang="cs-CZ" sz="2800" dirty="0">
                <a:solidFill>
                  <a:prstClr val="black"/>
                </a:solidFill>
              </a:rPr>
              <a:t> – použití krizových opatření a plánů včetně nouzového hospodářství.</a:t>
            </a:r>
          </a:p>
          <a:p>
            <a:pPr lvl="0">
              <a:buClr>
                <a:srgbClr val="DD8047"/>
              </a:buClr>
            </a:pPr>
            <a:r>
              <a:rPr lang="cs-CZ" sz="2800" i="1" dirty="0">
                <a:solidFill>
                  <a:prstClr val="black"/>
                </a:solidFill>
              </a:rPr>
              <a:t>Připravenost na ohrožení státu spojené s vojenských ohrožením </a:t>
            </a:r>
            <a:r>
              <a:rPr lang="cs-CZ" sz="2800" dirty="0">
                <a:solidFill>
                  <a:prstClr val="black"/>
                </a:solidFill>
              </a:rPr>
              <a:t>- použití obranných plánů a systému hospodářské mobilizace.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5471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Traumateam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dirty="0" smtClean="0"/>
              <a:t>Mobilní posilový zdravotnický útvar, poskytuje chirurgickou, traumatologickou, resuscitační péči a pomoc popáleninových úrazech na místě hromadného neštěstí.</a:t>
            </a:r>
          </a:p>
          <a:p>
            <a:r>
              <a:rPr lang="cs-CZ" sz="2800" dirty="0" smtClean="0"/>
              <a:t>Od r. 2000, zřízen při FN Brno.</a:t>
            </a:r>
          </a:p>
          <a:p>
            <a:r>
              <a:rPr lang="cs-CZ" sz="2800" dirty="0" smtClean="0"/>
              <a:t>Humanitární pomoc.</a:t>
            </a:r>
          </a:p>
          <a:p>
            <a:r>
              <a:rPr lang="cs-CZ" sz="2800" dirty="0" smtClean="0"/>
              <a:t>Zdravotní péče v rozsahu plného chirurgického ošetření, včetně péče resuscitační, předoperační a krátkodobé pooperační pro všechny zraněné.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2547023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100</TotalTime>
  <Words>686</Words>
  <Application>Microsoft Office PowerPoint</Application>
  <PresentationFormat>Předvádění na obrazovce (4:3)</PresentationFormat>
  <Paragraphs>86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Medián</vt:lpstr>
      <vt:lpstr>Prezentace aplikace PowerPoint</vt:lpstr>
      <vt:lpstr>Krize, krizová situace</vt:lpstr>
      <vt:lpstr>Druhy krizových situací</vt:lpstr>
      <vt:lpstr>Krizový management</vt:lpstr>
      <vt:lpstr>Krizové zákony a orgány krizového řízení</vt:lpstr>
      <vt:lpstr>Krizové řízení MZ ČR</vt:lpstr>
      <vt:lpstr>Krizové řízení ve zdravotnictví</vt:lpstr>
      <vt:lpstr>Krizové řízení ve zdravotnictví</vt:lpstr>
      <vt:lpstr>Traumateam</vt:lpstr>
      <vt:lpstr>Psychologická intervence</vt:lpstr>
      <vt:lpstr>Humanitární pomoc</vt:lpstr>
      <vt:lpstr>Antidota</vt:lpstr>
      <vt:lpstr>Management rizik ve zdravotnictví</vt:lpstr>
      <vt:lpstr>Řízení rizik v ošetřovatelství</vt:lpstr>
      <vt:lpstr>Hlášení a prevence nežádoucích událostí</vt:lpstr>
      <vt:lpstr>Zdroj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Windows User</dc:creator>
  <cp:lastModifiedBy>Windows User</cp:lastModifiedBy>
  <cp:revision>11</cp:revision>
  <dcterms:created xsi:type="dcterms:W3CDTF">2015-12-16T15:35:50Z</dcterms:created>
  <dcterms:modified xsi:type="dcterms:W3CDTF">2018-11-21T17:42:14Z</dcterms:modified>
</cp:coreProperties>
</file>