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sldIdLst>
    <p:sldId id="289" r:id="rId2"/>
    <p:sldId id="363" r:id="rId3"/>
    <p:sldId id="358" r:id="rId4"/>
    <p:sldId id="359" r:id="rId5"/>
    <p:sldId id="360" r:id="rId6"/>
    <p:sldId id="290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65" r:id="rId34"/>
    <p:sldId id="367" r:id="rId35"/>
    <p:sldId id="369" r:id="rId36"/>
    <p:sldId id="371" r:id="rId37"/>
    <p:sldId id="372" r:id="rId38"/>
    <p:sldId id="373" r:id="rId39"/>
    <p:sldId id="374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61" r:id="rId9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>
      <p:cViewPr varScale="1">
        <p:scale>
          <a:sx n="101" d="100"/>
          <a:sy n="101" d="100"/>
        </p:scale>
        <p:origin x="14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B1EBE-182A-5D45-A01D-1B2C691550D3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112F-07CD-1844-B469-135FFE250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7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4000" y="646113"/>
            <a:ext cx="5649913" cy="3179762"/>
          </a:xfrm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cs-CZ">
              <a:latin typeface="Times New Roman" charset="0"/>
              <a:ea typeface="MS PGothic" charset="-128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492500" y="8062913"/>
            <a:ext cx="2673350" cy="42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455" tIns="36728" rIns="73455" bIns="36728"/>
          <a:lstStyle>
            <a:lvl1pPr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58775" algn="l"/>
                <a:tab pos="719138" algn="l"/>
                <a:tab pos="1079500" algn="l"/>
                <a:tab pos="1441450" algn="l"/>
                <a:tab pos="1801813" algn="l"/>
                <a:tab pos="2162175" algn="l"/>
                <a:tab pos="2522538" algn="l"/>
                <a:tab pos="2884488" algn="l"/>
                <a:tab pos="3246438" algn="l"/>
                <a:tab pos="3606800" algn="l"/>
                <a:tab pos="3967163" algn="l"/>
                <a:tab pos="4327525" algn="l"/>
                <a:tab pos="4689475" algn="l"/>
                <a:tab pos="5049838" algn="l"/>
                <a:tab pos="5410200" algn="l"/>
                <a:tab pos="5770563" algn="l"/>
                <a:tab pos="6132513" algn="l"/>
                <a:tab pos="6494463" algn="l"/>
                <a:tab pos="6854825" algn="l"/>
                <a:tab pos="7215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hangingPunct="1">
              <a:lnSpc>
                <a:spcPct val="70000"/>
              </a:lnSpc>
              <a:buSzPct val="100000"/>
              <a:buFont typeface="Times New Roman" charset="0"/>
              <a:buNone/>
            </a:pPr>
            <a:fld id="{5EEE3A8B-6EF9-A641-9FD8-DC8D9BDFAD45}" type="slidenum">
              <a:rPr lang="en-GB" altLang="cs-CZ" sz="1100">
                <a:solidFill>
                  <a:srgbClr val="000000"/>
                </a:solidFill>
                <a:latin typeface="Times New Roman" charset="0"/>
              </a:rPr>
              <a:pPr hangingPunct="1">
                <a:lnSpc>
                  <a:spcPct val="70000"/>
                </a:lnSpc>
                <a:buSzPct val="100000"/>
                <a:buFont typeface="Times New Roman" charset="0"/>
                <a:buNone/>
              </a:pPr>
              <a:t>9</a:t>
            </a:fld>
            <a:endParaRPr lang="en-GB" altLang="cs-CZ" sz="11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5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D3EE5E-AD40-834B-B7A2-DEA08E5AACC5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63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148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628CDD45-373C-4E4F-9275-BC37C69348D4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GB" altLang="cs-CZ" sz="1300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149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62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EAD897C-D8DC-2045-B13F-60D9CD858A72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64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251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70A1613D-73A8-F941-80A2-CCE0BD1A3B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GB" altLang="cs-CZ" sz="1300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251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01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8F3C68E-5E43-564E-8DC6-2AAFF9CCA59E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65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353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EA2DFECB-62D3-0442-A089-CF0861A2E89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GB" altLang="cs-CZ" sz="1300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353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15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87AA16C-11B6-054C-8FD9-37057A2B43B1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66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6A1B6EF-2F12-FB43-AC06-DA7050FC57A7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GB" altLang="cs-CZ" sz="1300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558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866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B1C2A42-3BFD-0840-9D04-68195B2548B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67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6609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92A5AB5F-5AC4-E84D-B04B-CDFEC6986E9E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GB" altLang="cs-CZ" sz="1300"/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6611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956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46EC054E-7DA2-6C4B-AFAC-C2D69E390FFD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68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763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F1D0F4B5-7D8B-F442-AF2A-7DADAE9C25EC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GB" altLang="cs-CZ" sz="1300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763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23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1927225" y="646113"/>
            <a:ext cx="2312988" cy="31829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/>
          </p:nvPr>
        </p:nvSpPr>
        <p:spPr>
          <a:xfrm>
            <a:off x="615950" y="4032250"/>
            <a:ext cx="4926013" cy="3821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24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976292-9B86-2145-9436-7943453501B2}" type="slidenum">
              <a:rPr lang="en-GB"/>
              <a:pPr/>
              <a:t>35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72A95-36E7-0349-A42D-10504F7B141F}" type="slidenum">
              <a:rPr lang="en-GB"/>
              <a:pPr/>
              <a:t>36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51344" indent="-250517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3869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542308E-107F-9B41-B720-0D7A49B2AE60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/>
              <a:t>40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cs-CZ" sz="16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4015" cy="410427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6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C4ACEEA9-AE1D-934A-A5D7-294E16F85FF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47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D423C8FA-426B-1E40-96AA-7680D9AC88E3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GB" altLang="cs-CZ" sz="1300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77155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32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90B2917B-C046-4B48-9091-A403A42EC6E9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60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18088F90-1E03-BD47-99CD-DEF515E0231A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GB" altLang="cs-CZ" sz="1300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8419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1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539D8688-8195-364D-BCFD-A6EF59A26220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61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9441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ACCFB6D7-81C4-2449-80EB-A3BE997888A1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GB" altLang="cs-CZ" sz="1300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89443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20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79450" indent="-2603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0461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4652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1884363" indent="-207963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3415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7987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2559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713163"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buFont typeface="Wingdings" charset="2"/>
              <a:buNone/>
            </a:pPr>
            <a:fld id="{7C3A51F6-C9B2-384C-AD77-85B1694F211A}" type="slidenum">
              <a:rPr lang="en-GB" altLang="cs-CZ">
                <a:solidFill>
                  <a:srgbClr val="000000"/>
                </a:solidFill>
                <a:latin typeface="Times New Roman" charset="0"/>
              </a:rPr>
              <a:pPr>
                <a:buFont typeface="Wingdings" charset="2"/>
                <a:buNone/>
              </a:pPr>
              <a:t>62</a:t>
            </a:fld>
            <a:endParaRPr lang="en-GB" altLang="cs-CZ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0465" name="Text Box 1"/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8146589B-3407-2C45-8D19-ADED5E1D2046}" type="slidenum">
              <a:rPr lang="en-GB" altLang="cs-CZ" sz="1300"/>
              <a:pPr algn="r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GB" altLang="cs-CZ" sz="1300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190467" name="Text Box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6075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cs-CZ" altLang="cs-CZ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28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66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71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71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07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42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0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4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D5D5-1663-3145-8C41-63D51415983C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37B1-C85C-FE40-9316-5532A59E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7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7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8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dirty="0" err="1" smtClean="0">
                <a:cs typeface="ＭＳ Ｐゴシック" charset="0"/>
              </a:rPr>
              <a:t>Výživa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cs-CZ" altLang="cs-CZ" dirty="0" smtClean="0">
                <a:cs typeface="ＭＳ Ｐゴシック" charset="0"/>
              </a:rPr>
              <a:t>v průběhu života</a:t>
            </a:r>
            <a:endParaRPr lang="en-US" altLang="cs-CZ" dirty="0" smtClean="0">
              <a:cs typeface="ＭＳ Ｐゴシック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Jančeková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6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Výživa školáků a dospívajících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124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Výživa – nedostatek i nadbytek</a:t>
            </a:r>
          </a:p>
        </p:txBody>
      </p:sp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en-US" altLang="cs-CZ" sz="1800" dirty="0" err="1">
                <a:cs typeface="ＭＳ Ｐゴシック" charset="0"/>
              </a:rPr>
              <a:t>Postižení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růstu</a:t>
            </a:r>
            <a:endParaRPr lang="en-US" altLang="cs-CZ" sz="18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en-US" altLang="cs-CZ" sz="1800" dirty="0" err="1">
                <a:cs typeface="ＭＳ Ｐゴシック" charset="0"/>
              </a:rPr>
              <a:t>Ovlivnění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vývoje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zdravotního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stavu</a:t>
            </a:r>
            <a:endParaRPr lang="en-US" altLang="cs-CZ" sz="18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18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en-US" altLang="cs-CZ" sz="1800" dirty="0">
                <a:cs typeface="ＭＳ Ｐゴシック" charset="0"/>
              </a:rPr>
              <a:t>ENERGETICKÁ POTŘEBA</a:t>
            </a:r>
            <a:br>
              <a:rPr lang="en-US" altLang="cs-CZ" sz="1800" dirty="0">
                <a:cs typeface="ＭＳ Ｐゴシック" charset="0"/>
              </a:rPr>
            </a:br>
            <a:r>
              <a:rPr lang="en-US" altLang="cs-CZ" sz="1800" dirty="0">
                <a:cs typeface="ＭＳ Ｐゴシック" charset="0"/>
              </a:rPr>
              <a:t>- </a:t>
            </a:r>
            <a:r>
              <a:rPr lang="en-US" altLang="cs-CZ" sz="1800" dirty="0" err="1">
                <a:cs typeface="ＭＳ Ｐゴシック" charset="0"/>
              </a:rPr>
              <a:t>věk</a:t>
            </a:r>
            <a:r>
              <a:rPr lang="en-US" altLang="cs-CZ" sz="1800" dirty="0">
                <a:cs typeface="ＭＳ Ｐゴシック" charset="0"/>
              </a:rPr>
              <a:t> 5 let: </a:t>
            </a:r>
            <a:r>
              <a:rPr lang="en-US" altLang="cs-CZ" sz="1800" dirty="0" err="1">
                <a:cs typeface="ＭＳ Ｐゴシック" charset="0"/>
              </a:rPr>
              <a:t>intersexuální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rozdíly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ještě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nejsou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zřejmé</a:t>
            </a:r>
            <a:r>
              <a:rPr lang="en-US" altLang="cs-CZ" sz="1800" dirty="0">
                <a:cs typeface="ＭＳ Ｐゴシック" charset="0"/>
              </a:rPr>
              <a:t/>
            </a:r>
            <a:br>
              <a:rPr lang="en-US" altLang="cs-CZ" sz="1800" dirty="0">
                <a:cs typeface="ＭＳ Ｐゴシック" charset="0"/>
              </a:rPr>
            </a:br>
            <a:r>
              <a:rPr lang="en-US" altLang="cs-CZ" sz="1800" dirty="0">
                <a:cs typeface="ＭＳ Ｐゴシック" charset="0"/>
              </a:rPr>
              <a:t>- </a:t>
            </a:r>
            <a:r>
              <a:rPr lang="en-US" altLang="cs-CZ" sz="1800" dirty="0" err="1">
                <a:cs typeface="ＭＳ Ｐゴシック" charset="0"/>
              </a:rPr>
              <a:t>věk</a:t>
            </a:r>
            <a:r>
              <a:rPr lang="en-US" altLang="cs-CZ" sz="1800" dirty="0">
                <a:cs typeface="ＭＳ Ｐゴシック" charset="0"/>
              </a:rPr>
              <a:t> 6-12 let: </a:t>
            </a:r>
            <a:r>
              <a:rPr lang="en-US" altLang="cs-CZ" sz="1800" dirty="0" err="1">
                <a:cs typeface="ＭＳ Ｐゴシック" charset="0"/>
              </a:rPr>
              <a:t>období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pozvolného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růstu</a:t>
            </a:r>
            <a:r>
              <a:rPr lang="en-US" altLang="cs-CZ" sz="1800" dirty="0">
                <a:cs typeface="ＭＳ Ｐゴシック" charset="0"/>
              </a:rPr>
              <a:t/>
            </a:r>
            <a:br>
              <a:rPr lang="en-US" altLang="cs-CZ" sz="1800" dirty="0">
                <a:cs typeface="ＭＳ Ｐゴシック" charset="0"/>
              </a:rPr>
            </a:br>
            <a:r>
              <a:rPr lang="en-US" altLang="cs-CZ" sz="1800" dirty="0">
                <a:cs typeface="ＭＳ Ｐゴシック" charset="0"/>
              </a:rPr>
              <a:t>- adolescent: </a:t>
            </a:r>
            <a:r>
              <a:rPr lang="en-US" altLang="cs-CZ" sz="1800" dirty="0" err="1">
                <a:cs typeface="ＭＳ Ｐゴシック" charset="0"/>
              </a:rPr>
              <a:t>rychlý</a:t>
            </a:r>
            <a:r>
              <a:rPr lang="en-US" altLang="cs-CZ" sz="1800" dirty="0">
                <a:cs typeface="ＭＳ Ｐゴシック" charset="0"/>
              </a:rPr>
              <a:t> rust, </a:t>
            </a:r>
            <a:r>
              <a:rPr lang="en-US" altLang="cs-CZ" sz="1800" dirty="0" err="1">
                <a:cs typeface="ＭＳ Ｐゴシック" charset="0"/>
              </a:rPr>
              <a:t>intenzivní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anabolické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období</a:t>
            </a:r>
            <a:r>
              <a:rPr lang="en-US" altLang="cs-CZ" sz="1800" dirty="0">
                <a:cs typeface="ＭＳ Ｐゴシック" charset="0"/>
              </a:rPr>
              <a:t>, </a:t>
            </a:r>
            <a:r>
              <a:rPr lang="en-US" altLang="cs-CZ" sz="1800" dirty="0" err="1">
                <a:cs typeface="ＭＳ Ｐゴシック" charset="0"/>
              </a:rPr>
              <a:t>pohlavní</a:t>
            </a:r>
            <a:r>
              <a:rPr lang="en-US" altLang="cs-CZ" sz="1800" dirty="0">
                <a:cs typeface="ＭＳ Ｐゴシック" charset="0"/>
              </a:rPr>
              <a:t> </a:t>
            </a:r>
            <a:r>
              <a:rPr lang="en-US" altLang="cs-CZ" sz="1800" dirty="0" err="1">
                <a:cs typeface="ＭＳ Ｐゴシック" charset="0"/>
              </a:rPr>
              <a:t>diferenciace</a:t>
            </a:r>
            <a:endParaRPr lang="en-US" altLang="cs-CZ" sz="1800" dirty="0"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42157" y="4343497"/>
          <a:ext cx="7704811" cy="1114677"/>
        </p:xfrm>
        <a:graphic>
          <a:graphicData uri="http://schemas.openxmlformats.org/drawingml/2006/table">
            <a:tbl>
              <a:tblPr/>
              <a:tblGrid>
                <a:gridCol w="11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55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4-6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7-9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10-12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13-14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15-18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5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MUŽI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6,4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7,9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9,4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11,2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13,0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12,0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5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ŽENY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5,8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7,1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8,5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9,4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10,5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9,6 MJ</a:t>
                      </a:r>
                    </a:p>
                  </a:txBody>
                  <a:tcPr marL="91431" marR="9143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RŮST</a:t>
            </a:r>
          </a:p>
        </p:txBody>
      </p:sp>
      <p:sp>
        <p:nvSpPr>
          <p:cNvPr id="180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MS PGothic" charset="-128"/>
              </a:rPr>
              <a:t>Zpočátku rychlý: 1. rok + 25 cm, po 2. roce </a:t>
            </a:r>
            <a:r>
              <a:rPr lang="en-US" altLang="en-US">
                <a:ea typeface="MS PGothic" charset="-128"/>
              </a:rPr>
              <a:t>“</a:t>
            </a:r>
            <a:r>
              <a:rPr lang="en-US" altLang="ja-JP">
                <a:ea typeface="MS PGothic" charset="-128"/>
              </a:rPr>
              <a:t>klesá</a:t>
            </a:r>
            <a:r>
              <a:rPr lang="en-US" altLang="en-US">
                <a:ea typeface="MS PGothic" charset="-128"/>
              </a:rPr>
              <a:t>”</a:t>
            </a:r>
            <a:endParaRPr lang="en-US" altLang="ja-JP">
              <a:ea typeface="MS PGothic" charset="-128"/>
            </a:endParaRPr>
          </a:p>
          <a:p>
            <a:pPr eaLnBrk="1" hangingPunct="1"/>
            <a:r>
              <a:rPr lang="en-US" altLang="cs-CZ">
                <a:ea typeface="MS PGothic" charset="-128"/>
              </a:rPr>
              <a:t>6-11. rok - </a:t>
            </a:r>
            <a:r>
              <a:rPr lang="en-GB" altLang="cs-CZ">
                <a:ea typeface="MS PGothic" charset="-128"/>
              </a:rPr>
              <a:t>pozvolný růst, pravidelné tempo (5 cm/rok)</a:t>
            </a:r>
          </a:p>
          <a:p>
            <a:pPr eaLnBrk="1" hangingPunct="1"/>
            <a:r>
              <a:rPr lang="en-GB" altLang="cs-CZ" b="1">
                <a:ea typeface="MS PGothic" charset="-128"/>
              </a:rPr>
              <a:t>Chlapci: </a:t>
            </a:r>
            <a:r>
              <a:rPr lang="en-GB" altLang="cs-CZ">
                <a:ea typeface="MS PGothic" charset="-128"/>
              </a:rPr>
              <a:t>nejvyšší růstová rychlost (7-12 cm/rok) ve čtrnácti letech</a:t>
            </a:r>
          </a:p>
          <a:p>
            <a:pPr eaLnBrk="1" hangingPunct="1"/>
            <a:r>
              <a:rPr lang="en-GB" altLang="cs-CZ" b="1">
                <a:ea typeface="MS PGothic" charset="-128"/>
              </a:rPr>
              <a:t>Dívky: </a:t>
            </a:r>
            <a:r>
              <a:rPr lang="en-GB" altLang="cs-CZ">
                <a:ea typeface="MS PGothic" charset="-128"/>
              </a:rPr>
              <a:t>nejvyšší růstová rychlost (7-11 cm/rok) ve dvanácti letech   </a:t>
            </a:r>
          </a:p>
        </p:txBody>
      </p:sp>
    </p:spTree>
    <p:extLst>
      <p:ext uri="{BB962C8B-B14F-4D97-AF65-F5344CB8AC3E}">
        <p14:creationId xmlns:p14="http://schemas.microsoft.com/office/powerpoint/2010/main" val="17278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VLIV HORMONÁLNÍCH ZMĚN</a:t>
            </a:r>
          </a:p>
        </p:txBody>
      </p:sp>
      <p:sp>
        <p:nvSpPr>
          <p:cNvPr id="181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MS PGothic" charset="-128"/>
              </a:rPr>
              <a:t>Proměna postavy (výška, hmotnost)</a:t>
            </a:r>
          </a:p>
          <a:p>
            <a:pPr eaLnBrk="1" hangingPunct="1"/>
            <a:r>
              <a:rPr lang="en-US" altLang="cs-CZ">
                <a:ea typeface="MS PGothic" charset="-128"/>
              </a:rPr>
              <a:t>Složení těla (tuk, svaly)</a:t>
            </a:r>
          </a:p>
          <a:p>
            <a:pPr eaLnBrk="1" hangingPunct="1"/>
            <a:r>
              <a:rPr lang="en-US" altLang="cs-CZ">
                <a:ea typeface="MS PGothic" charset="-128"/>
              </a:rPr>
              <a:t>Dozrávání skeletu</a:t>
            </a:r>
          </a:p>
          <a:p>
            <a:pPr eaLnBrk="1" hangingPunct="1"/>
            <a:r>
              <a:rPr lang="en-US" altLang="cs-CZ">
                <a:ea typeface="MS PGothic" charset="-128"/>
              </a:rPr>
              <a:t>Sexuální dospívání</a:t>
            </a:r>
          </a:p>
        </p:txBody>
      </p:sp>
    </p:spTree>
    <p:extLst>
      <p:ext uri="{BB962C8B-B14F-4D97-AF65-F5344CB8AC3E}">
        <p14:creationId xmlns:p14="http://schemas.microsoft.com/office/powerpoint/2010/main" val="12786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523521" y="1"/>
          <a:ext cx="9144961" cy="6852243"/>
        </p:xfrm>
        <a:graphic>
          <a:graphicData uri="http://schemas.openxmlformats.org/drawingml/2006/table">
            <a:tbl>
              <a:tblPr/>
              <a:tblGrid>
                <a:gridCol w="152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5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2513">
                <a:tc gridSpan="6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DACH - DDD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VĚK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7-9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10-12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13-14 roky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15-18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Bílkoviny (g/kg)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8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Esenciální mastné kyseliny (% energie)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A (mg RE)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(m), 0,9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E (mg TE)</a:t>
                      </a: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9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 (m); 11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K (μg)</a:t>
                      </a: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Thiamin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1,1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1,3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Riboflavin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1,6 (m); 1,3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Niacin (mg NE)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17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16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0,7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1,6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Folát (μg FE)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C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Vápník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Fosfor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Hořčík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170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230 (m); 250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310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 (m); 350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Železo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Jód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Zinek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9,5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4" marB="4147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dirty="0" smtClean="0">
                <a:cs typeface="ＭＳ Ｐゴシック" charset="0"/>
              </a:rPr>
              <a:t>VITAMINY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Vitamin A: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stavba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a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regenerace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buněk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vliv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na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buněčnou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proliferaci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a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diferenciaci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podpora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imunitního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systému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nezbytný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pro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zrak</a:t>
            </a: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Vitaminy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skupiny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B (E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metabolismus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buněk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v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růstu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Vitamin C (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syntéza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kolagenu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Vitamin D (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resorpce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vápníku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-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mineralizace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kostí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)</a:t>
            </a:r>
            <a:b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</a:b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b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</a:b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SUPLEMENTACE:</a:t>
            </a:r>
            <a:b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</a:b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-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vegetariani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vegani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období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rekonvalescence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kuřáci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,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konzumenti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alkoholu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a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drog</a:t>
            </a: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VÁPNÍK</a:t>
            </a:r>
          </a:p>
        </p:txBody>
      </p:sp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99 % uloženo v kostech a zubech, 1 % v ECT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Úzkostlivě udržovaná hladina v plazmě 2,23 – 2,7 </a:t>
            </a:r>
            <a:r>
              <a:rPr lang="cs-CZ" altLang="cs-CZ" sz="2000" dirty="0" err="1">
                <a:cs typeface="ＭＳ Ｐゴシック" charset="0"/>
              </a:rPr>
              <a:t>mmol</a:t>
            </a:r>
            <a:r>
              <a:rPr lang="cs-CZ" altLang="cs-CZ" sz="2000" dirty="0">
                <a:cs typeface="ＭＳ Ｐゴシック" charset="0"/>
              </a:rPr>
              <a:t>/l (hormony regulující hladinu vápníku v krvi!!!)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2000" dirty="0">
                <a:cs typeface="ＭＳ Ｐゴシック" charset="0"/>
              </a:rPr>
              <a:t>Funkce: c</a:t>
            </a:r>
            <a:r>
              <a:rPr lang="en-GB" altLang="cs-CZ" sz="2000" dirty="0" err="1">
                <a:cs typeface="ＭＳ Ｐゴシック" charset="0"/>
              </a:rPr>
              <a:t>ytoskelet</a:t>
            </a:r>
            <a:r>
              <a:rPr lang="cs-CZ" altLang="cs-CZ" sz="2000" dirty="0">
                <a:cs typeface="ＭＳ Ｐゴシック" charset="0"/>
              </a:rPr>
              <a:t>, s</a:t>
            </a:r>
            <a:r>
              <a:rPr lang="en-GB" altLang="cs-CZ" sz="2000" dirty="0" err="1">
                <a:cs typeface="ＭＳ Ｐゴシック" charset="0"/>
              </a:rPr>
              <a:t>valová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kontrakce</a:t>
            </a:r>
            <a:r>
              <a:rPr lang="cs-CZ" altLang="cs-CZ" sz="2000" dirty="0">
                <a:cs typeface="ＭＳ Ｐゴシック" charset="0"/>
              </a:rPr>
              <a:t>, n</a:t>
            </a:r>
            <a:r>
              <a:rPr lang="en-GB" altLang="cs-CZ" sz="2000" dirty="0" err="1">
                <a:cs typeface="ＭＳ Ｐゴシック" charset="0"/>
              </a:rPr>
              <a:t>ervový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přenos</a:t>
            </a:r>
            <a:r>
              <a:rPr lang="cs-CZ" altLang="cs-CZ" sz="2000" dirty="0">
                <a:cs typeface="ＭＳ Ｐゴシック" charset="0"/>
              </a:rPr>
              <a:t>, a</a:t>
            </a:r>
            <a:r>
              <a:rPr lang="en-GB" altLang="cs-CZ" sz="2000" dirty="0" err="1">
                <a:cs typeface="ＭＳ Ｐゴシック" charset="0"/>
              </a:rPr>
              <a:t>ktivace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enzymů</a:t>
            </a:r>
            <a:r>
              <a:rPr lang="cs-CZ" altLang="cs-CZ" sz="2000" dirty="0">
                <a:cs typeface="ＭＳ Ｐゴシック" charset="0"/>
              </a:rPr>
              <a:t>, k</a:t>
            </a:r>
            <a:r>
              <a:rPr lang="en-GB" altLang="cs-CZ" sz="2000" dirty="0" err="1">
                <a:cs typeface="ＭＳ Ｐゴシック" charset="0"/>
              </a:rPr>
              <a:t>revní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srážlivost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aj</a:t>
            </a:r>
            <a:endParaRPr lang="en-GB" altLang="cs-CZ" sz="2000" dirty="0"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PREVENCE OSTEOPORÓZY V DOSPĚLOSTI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do 25-30 let se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buduje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tzv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.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vrchol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kostní</a:t>
            </a:r>
            <a:r>
              <a:rPr lang="en-GB" altLang="cs-CZ" sz="2000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073E87"/>
                </a:solidFill>
                <a:cs typeface="ＭＳ Ｐゴシック" charset="0"/>
              </a:rPr>
              <a:t>hmoty</a:t>
            </a:r>
            <a:endParaRPr lang="en-GB" altLang="cs-CZ" sz="2000" dirty="0">
              <a:solidFill>
                <a:srgbClr val="073E87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během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období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dospívání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dochází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až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k 40%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nárůstu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kostní</a:t>
            </a:r>
            <a:r>
              <a:rPr lang="en-GB" altLang="cs-CZ" sz="2000" b="1" dirty="0">
                <a:solidFill>
                  <a:srgbClr val="073E87"/>
                </a:solidFill>
                <a:cs typeface="ＭＳ Ｐゴシック" charset="0"/>
              </a:rPr>
              <a:t> </a:t>
            </a:r>
            <a:r>
              <a:rPr lang="en-GB" altLang="cs-CZ" sz="2000" b="1" dirty="0" err="1">
                <a:solidFill>
                  <a:srgbClr val="073E87"/>
                </a:solidFill>
                <a:cs typeface="ＭＳ Ｐゴシック" charset="0"/>
              </a:rPr>
              <a:t>hmoty</a:t>
            </a:r>
            <a:endParaRPr lang="en-GB" altLang="cs-CZ" sz="2000" b="1" dirty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sah 2"/>
          <p:cNvSpPr>
            <a:spLocks noGrp="1"/>
          </p:cNvSpPr>
          <p:nvPr>
            <p:ph idx="1"/>
          </p:nvPr>
        </p:nvSpPr>
        <p:spPr>
          <a:xfrm>
            <a:off x="838200" y="575733"/>
            <a:ext cx="10515600" cy="56012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Mléko a mléčné výrobky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Sýry cca 300-450 mg/50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Mléko cca 330 mg/250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Jogurt 280 mg/150 g porce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Maso, luštěniny, vejce, </a:t>
            </a:r>
            <a:r>
              <a:rPr lang="cs-CZ" altLang="cs-CZ" sz="1500" b="1" dirty="0" smtClean="0">
                <a:cs typeface="ＭＳ Ｐゴシック" charset="0"/>
              </a:rPr>
              <a:t>ořechy a </a:t>
            </a:r>
            <a:r>
              <a:rPr lang="cs-CZ" altLang="cs-CZ" sz="1500" b="1" dirty="0">
                <a:cs typeface="ＭＳ Ｐゴシック" charset="0"/>
              </a:rPr>
              <a:t>olejnatá semena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Krůtí maso 34 mg/100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Sója 248 mg/100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Vejce 30 mg/kus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Mandle 82 mg/30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Mák 486 mg/30 g porce 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Zelenina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Kapusta 152 mg/100 g porce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Brokolice 77 mg/100 g porce 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Ovoce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Černý rybíz 42 mg/100 g porce</a:t>
            </a:r>
            <a:br>
              <a:rPr lang="cs-CZ" altLang="cs-CZ" sz="1500" dirty="0">
                <a:cs typeface="ＭＳ Ｐゴシック" charset="0"/>
              </a:rPr>
            </a:b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500" b="1" dirty="0">
                <a:cs typeface="ＭＳ Ｐゴシック" charset="0"/>
              </a:rPr>
              <a:t>Výrobky z obilovin</a:t>
            </a:r>
            <a:endParaRPr lang="cs-CZ" altLang="cs-CZ" sz="15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500" dirty="0">
                <a:cs typeface="ＭＳ Ｐゴシック" charset="0"/>
              </a:rPr>
              <a:t>- Chléb pšeničný bílý 49 mg/50 g porce</a:t>
            </a: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40" y="836729"/>
            <a:ext cx="4450067" cy="46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>
                <a:ea typeface="MS PGothic" charset="-128"/>
              </a:rPr>
              <a:t>VYUŽITELNOST VÁPNÍKU </a:t>
            </a:r>
            <a:br>
              <a:rPr lang="cs-CZ" altLang="cs-CZ" cap="none">
                <a:ea typeface="MS PGothic" charset="-128"/>
              </a:rPr>
            </a:br>
            <a:r>
              <a:rPr lang="cs-CZ" altLang="cs-CZ" cap="none">
                <a:ea typeface="MS PGothic" charset="-128"/>
              </a:rPr>
              <a:t>Z RŮZNÝCH ZDROJŮ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4063" cy="2138625"/>
        </p:xfrm>
        <a:graphic>
          <a:graphicData uri="http://schemas.openxmlformats.org/drawingml/2006/table">
            <a:tbl>
              <a:tblPr/>
              <a:tblGrid>
                <a:gridCol w="238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Absorpce vápníku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Zdroj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≥ 50 %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Květák, řeřicha, zelí, růžičková kapusta, kedlubna, kapusta, brokolice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≈ 30 %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Mléko a mléčné výrobky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≈ 20 %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Mandle, sezamová semínka, fazole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2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≤ 5 %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-128"/>
                        </a:rPr>
                        <a:t>Špenát, rebarbora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L="81411" marR="814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6391" name="Picture 2" descr="C:\Documents and Settings\Verunka\Dokumenty\Dropbox\UNKA\UNKA\PROJEKTY\VIP\FOTO\BROŽURA\várka_první\foto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96" y="4140436"/>
            <a:ext cx="3261943" cy="21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TextovéPole 4"/>
          <p:cNvSpPr txBox="1">
            <a:spLocks noChangeArrowheads="1"/>
          </p:cNvSpPr>
          <p:nvPr/>
        </p:nvSpPr>
        <p:spPr bwMode="auto">
          <a:xfrm>
            <a:off x="7536153" y="6453318"/>
            <a:ext cx="2952310" cy="1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800">
                <a:solidFill>
                  <a:schemeClr val="tx1"/>
                </a:solidFill>
                <a:latin typeface="Arial" panose="020B0604020202020204" pitchFamily="34" charset="0"/>
              </a:rPr>
              <a:t>Zdroj obrázku: www.pav.rvp.cz</a:t>
            </a:r>
          </a:p>
        </p:txBody>
      </p:sp>
    </p:spTree>
    <p:extLst>
      <p:ext uri="{BB962C8B-B14F-4D97-AF65-F5344CB8AC3E}">
        <p14:creationId xmlns:p14="http://schemas.microsoft.com/office/powerpoint/2010/main" val="16681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PREVENCE OSTEOPORÓZY?</a:t>
            </a:r>
            <a:br>
              <a:rPr lang="en-US" altLang="cs-CZ" smtClean="0">
                <a:cs typeface="ＭＳ Ｐゴシック" charset="0"/>
              </a:rPr>
            </a:br>
            <a:r>
              <a:rPr lang="en-US" altLang="cs-CZ" smtClean="0">
                <a:cs typeface="ＭＳ Ｐゴシック" charset="0"/>
              </a:rPr>
              <a:t>To není jen vápník.</a:t>
            </a:r>
          </a:p>
        </p:txBody>
      </p:sp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zajištění adekvátního příjmu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vápníku dle příslušných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výživových doporučení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zabránění podvýživě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a proteinové malnutrici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zajištění přiměřené dodávky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vitaminu D, a to expozicí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slunečnímu záření </a:t>
            </a:r>
            <a:br>
              <a:rPr lang="cs-CZ" altLang="cs-CZ" sz="1800"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a stravou bohatou na vitamin D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zvýšení pohybové aktivity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vyvarování se kouření 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r>
              <a:rPr lang="cs-CZ" altLang="cs-CZ" sz="1800">
                <a:cs typeface="ＭＳ Ｐゴシック" charset="0"/>
              </a:rPr>
              <a:t>vyvarování se konzumace alkoholu</a:t>
            </a:r>
          </a:p>
        </p:txBody>
      </p:sp>
      <p:pic>
        <p:nvPicPr>
          <p:cNvPr id="1873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99" y="2492902"/>
            <a:ext cx="2707484" cy="377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dirty="0" err="1" smtClean="0">
                <a:cs typeface="ＭＳ Ｐゴシック" charset="0"/>
              </a:rPr>
              <a:t>Výživa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malých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dět</a:t>
            </a:r>
            <a:r>
              <a:rPr lang="cs-CZ" altLang="cs-CZ" dirty="0" smtClean="0">
                <a:cs typeface="ＭＳ Ｐゴシック" charset="0"/>
              </a:rPr>
              <a:t>í</a:t>
            </a:r>
            <a:endParaRPr lang="en-US" altLang="cs-CZ" dirty="0" smtClean="0">
              <a:cs typeface="ＭＳ Ｐゴシック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cs-CZ" dirty="0" smtClean="0">
                <a:solidFill>
                  <a:schemeClr val="accent6"/>
                </a:solidFill>
                <a:cs typeface="ＭＳ Ｐゴシック" charset="0"/>
              </a:rPr>
              <a:t>FOSFOR!</a:t>
            </a: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en-GB" altLang="cs-CZ" dirty="0" err="1" smtClean="0">
                <a:cs typeface="ＭＳ Ｐゴシック" charset="0"/>
              </a:rPr>
              <a:t>Dostatečný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pří</a:t>
            </a:r>
            <a:r>
              <a:rPr lang="cs-CZ" altLang="cs-CZ" dirty="0" smtClean="0">
                <a:cs typeface="ＭＳ Ｐゴシック" charset="0"/>
              </a:rPr>
              <a:t>vod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fosforu</a:t>
            </a:r>
            <a:r>
              <a:rPr lang="en-GB" altLang="cs-CZ" dirty="0" smtClean="0">
                <a:cs typeface="ＭＳ Ｐゴシック" charset="0"/>
              </a:rPr>
              <a:t> je </a:t>
            </a:r>
            <a:r>
              <a:rPr lang="en-GB" altLang="cs-CZ" dirty="0" err="1" smtClean="0">
                <a:cs typeface="ＭＳ Ｐゴシック" charset="0"/>
              </a:rPr>
              <a:t>nezbytný</a:t>
            </a:r>
            <a:r>
              <a:rPr lang="en-GB" altLang="cs-CZ" dirty="0" smtClean="0">
                <a:cs typeface="ＭＳ Ｐゴシック" charset="0"/>
              </a:rPr>
              <a:t> pro </a:t>
            </a:r>
            <a:r>
              <a:rPr lang="en-GB" altLang="cs-CZ" dirty="0" err="1" smtClean="0">
                <a:cs typeface="ＭＳ Ｐゴシック" charset="0"/>
              </a:rPr>
              <a:t>kostní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mineralizaci</a:t>
            </a:r>
            <a:r>
              <a:rPr lang="en-GB" altLang="cs-CZ" dirty="0" smtClean="0">
                <a:cs typeface="ＭＳ Ｐゴシック" charset="0"/>
              </a:rPr>
              <a:t>!</a:t>
            </a:r>
            <a:br>
              <a:rPr lang="en-GB" altLang="cs-CZ" dirty="0" smtClean="0">
                <a:cs typeface="ＭＳ Ｐゴシック" charset="0"/>
              </a:rPr>
            </a:br>
            <a:r>
              <a:rPr lang="en-GB" altLang="cs-CZ" sz="1800" dirty="0" err="1">
                <a:cs typeface="ＭＳ Ｐゴシック" charset="0"/>
              </a:rPr>
              <a:t>Spolu</a:t>
            </a:r>
            <a:r>
              <a:rPr lang="en-GB" altLang="cs-CZ" sz="1800" dirty="0">
                <a:cs typeface="ＭＳ Ｐゴシック" charset="0"/>
              </a:rPr>
              <a:t> s </a:t>
            </a:r>
            <a:r>
              <a:rPr lang="en-GB" altLang="cs-CZ" sz="1800" dirty="0" err="1">
                <a:cs typeface="ＭＳ Ｐゴシック" charset="0"/>
              </a:rPr>
              <a:t>vápníkem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tvoří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hlavní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součást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kostního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minerálu</a:t>
            </a:r>
            <a:r>
              <a:rPr lang="en-GB" altLang="cs-CZ" sz="1800" dirty="0">
                <a:cs typeface="ＭＳ Ｐゴシック" charset="0"/>
              </a:rPr>
              <a:t>. </a:t>
            </a:r>
            <a:r>
              <a:rPr lang="en-GB" altLang="cs-CZ" sz="1800" dirty="0" err="1">
                <a:cs typeface="ＭＳ Ｐゴシック" charset="0"/>
              </a:rPr>
              <a:t>Kost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obsahuje</a:t>
            </a:r>
            <a:r>
              <a:rPr lang="en-GB" altLang="cs-CZ" sz="1800" dirty="0">
                <a:cs typeface="ＭＳ Ｐゴシック" charset="0"/>
              </a:rPr>
              <a:t> 85% </a:t>
            </a:r>
            <a:r>
              <a:rPr lang="en-GB" altLang="cs-CZ" sz="1800" dirty="0" err="1">
                <a:cs typeface="ＭＳ Ｐゴシック" charset="0"/>
              </a:rPr>
              <a:t>celkového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fosforu</a:t>
            </a:r>
            <a:r>
              <a:rPr lang="en-GB" altLang="cs-CZ" sz="1800" dirty="0">
                <a:cs typeface="ＭＳ Ｐゴシック" charset="0"/>
              </a:rPr>
              <a:t> </a:t>
            </a:r>
            <a:r>
              <a:rPr lang="en-GB" altLang="cs-CZ" sz="1800" dirty="0" err="1">
                <a:cs typeface="ＭＳ Ｐゴシック" charset="0"/>
              </a:rPr>
              <a:t>těla</a:t>
            </a:r>
            <a:r>
              <a:rPr lang="en-GB" altLang="cs-CZ" sz="1800" dirty="0">
                <a:cs typeface="ＭＳ Ｐゴシック" charset="0"/>
              </a:rPr>
              <a:t>.</a:t>
            </a: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en-GB" altLang="cs-CZ" dirty="0" err="1" smtClean="0">
                <a:cs typeface="ＭＳ Ｐゴシック" charset="0"/>
              </a:rPr>
              <a:t>Optimální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err="1" smtClean="0">
                <a:cs typeface="ＭＳ Ｐゴシック" charset="0"/>
              </a:rPr>
              <a:t>poměr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cs-CZ" altLang="cs-CZ" dirty="0" smtClean="0">
                <a:cs typeface="ＭＳ Ｐゴシック" charset="0"/>
              </a:rPr>
              <a:t>P</a:t>
            </a:r>
            <a:r>
              <a:rPr lang="en-GB" altLang="cs-CZ" dirty="0" smtClean="0">
                <a:cs typeface="ＭＳ Ｐゴシック" charset="0"/>
              </a:rPr>
              <a:t>:</a:t>
            </a:r>
            <a:r>
              <a:rPr lang="cs-CZ" altLang="cs-CZ" dirty="0" smtClean="0">
                <a:cs typeface="ＭＳ Ｐゴシック" charset="0"/>
              </a:rPr>
              <a:t>Ca</a:t>
            </a:r>
            <a:r>
              <a:rPr lang="en-GB" altLang="cs-CZ" dirty="0" smtClean="0">
                <a:cs typeface="ＭＳ Ｐゴシック" charset="0"/>
              </a:rPr>
              <a:t> </a:t>
            </a:r>
            <a:r>
              <a:rPr lang="en-GB" altLang="cs-CZ" dirty="0" smtClean="0">
                <a:cs typeface="Arial" panose="020B0604020202020204" pitchFamily="34" charset="0"/>
              </a:rPr>
              <a:t>→ </a:t>
            </a:r>
            <a:r>
              <a:rPr lang="cs-CZ" altLang="cs-CZ" dirty="0" smtClean="0">
                <a:cs typeface="Arial" panose="020B0604020202020204" pitchFamily="34" charset="0"/>
              </a:rPr>
              <a:t>1:1,4-1,9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cs typeface="ＭＳ Ｐゴシック" charset="0"/>
              </a:rPr>
              <a:t>Negativní je spíše jeho vysoký přívod spojený s nízkým přívodem vápníku</a:t>
            </a:r>
          </a:p>
        </p:txBody>
      </p:sp>
    </p:spTree>
    <p:extLst>
      <p:ext uri="{BB962C8B-B14F-4D97-AF65-F5344CB8AC3E}">
        <p14:creationId xmlns:p14="http://schemas.microsoft.com/office/powerpoint/2010/main" val="9773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9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>
                <a:solidFill>
                  <a:schemeClr val="accent6"/>
                </a:solidFill>
                <a:ea typeface="MS PGothic" charset="-128"/>
              </a:rPr>
              <a:t>BÍLKOVINY!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Jsou součástí kostní tkáně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Dostatečný přívod bílkovin s dostatečným přívodem vápníku je nezbytný pro kostní zdraví obzvláště v období kolem puberty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Dle doporučení DACH se uvádí v období puberty potřeba bílkovin 0,9 g/kg/den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Kromě nepříznivého účinku na kost vede proteinová malnutrice ke snížení svalové hmoty a síly a zvyšuje tak riziko pádů</a:t>
            </a:r>
          </a:p>
        </p:txBody>
      </p:sp>
    </p:spTree>
    <p:extLst>
      <p:ext uri="{BB962C8B-B14F-4D97-AF65-F5344CB8AC3E}">
        <p14:creationId xmlns:p14="http://schemas.microsoft.com/office/powerpoint/2010/main" val="8352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cs-CZ" sz="2000" dirty="0">
                <a:cs typeface="ＭＳ Ｐゴシック" charset="0"/>
              </a:rPr>
              <a:t>VITAMIN D!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cs-CZ" sz="2000" dirty="0" err="1">
                <a:cs typeface="ＭＳ Ｐゴシック" charset="0"/>
              </a:rPr>
              <a:t>Zdroj</a:t>
            </a:r>
            <a:r>
              <a:rPr lang="en-GB" altLang="cs-CZ" sz="2000" dirty="0">
                <a:cs typeface="ＭＳ Ｐゴシック" charset="0"/>
              </a:rPr>
              <a:t>: 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 err="1">
                <a:cs typeface="ＭＳ Ｐゴシック" charset="0"/>
              </a:rPr>
              <a:t>ultrafialové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záření</a:t>
            </a:r>
            <a:r>
              <a:rPr lang="en-GB" altLang="cs-CZ" sz="2000" dirty="0">
                <a:cs typeface="ＭＳ Ｐゴシック" charset="0"/>
              </a:rPr>
              <a:t> (UVB, 290-315 nm) 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Arial" panose="020B0604020202020204" pitchFamily="34" charset="0"/>
              </a:rPr>
              <a:t>→ </a:t>
            </a:r>
            <a:r>
              <a:rPr lang="en-GB" altLang="cs-CZ" sz="2000" dirty="0" err="1">
                <a:cs typeface="Arial" panose="020B0604020202020204" pitchFamily="34" charset="0"/>
              </a:rPr>
              <a:t>aktivace</a:t>
            </a:r>
            <a:r>
              <a:rPr lang="en-GB" altLang="cs-CZ" sz="2000" dirty="0">
                <a:cs typeface="Arial" panose="020B0604020202020204" pitchFamily="34" charset="0"/>
              </a:rPr>
              <a:t> 7-dehydrocholesterolu → </a:t>
            </a:r>
            <a:r>
              <a:rPr lang="en-GB" altLang="cs-CZ" sz="2000" dirty="0" err="1">
                <a:cs typeface="Arial" panose="020B0604020202020204" pitchFamily="34" charset="0"/>
              </a:rPr>
              <a:t>cholekalciferol</a:t>
            </a:r>
            <a:r>
              <a:rPr lang="en-GB" altLang="cs-CZ" sz="2000" dirty="0">
                <a:cs typeface="Arial" panose="020B0604020202020204" pitchFamily="34" charset="0"/>
              </a:rPr>
              <a:t> → </a:t>
            </a:r>
            <a:r>
              <a:rPr lang="cs-CZ" altLang="cs-CZ" sz="2000" dirty="0">
                <a:cs typeface="Arial" panose="020B0604020202020204" pitchFamily="34" charset="0"/>
              </a:rPr>
              <a:t/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en-GB" altLang="cs-CZ" sz="2000" dirty="0">
                <a:cs typeface="Arial" panose="020B0604020202020204" pitchFamily="34" charset="0"/>
              </a:rPr>
              <a:t>→ </a:t>
            </a:r>
            <a:r>
              <a:rPr lang="en-GB" altLang="cs-CZ" sz="2000" dirty="0" err="1">
                <a:cs typeface="Arial" panose="020B0604020202020204" pitchFamily="34" charset="0"/>
              </a:rPr>
              <a:t>hydroxylace</a:t>
            </a:r>
            <a:r>
              <a:rPr lang="en-GB" altLang="cs-CZ" sz="2000" dirty="0">
                <a:cs typeface="Arial" panose="020B0604020202020204" pitchFamily="34" charset="0"/>
              </a:rPr>
              <a:t> v </a:t>
            </a:r>
            <a:r>
              <a:rPr lang="en-GB" altLang="cs-CZ" sz="2000" dirty="0" err="1">
                <a:cs typeface="Arial" panose="020B0604020202020204" pitchFamily="34" charset="0"/>
              </a:rPr>
              <a:t>jatrech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na</a:t>
            </a:r>
            <a:r>
              <a:rPr lang="en-GB" altLang="cs-CZ" sz="2000" dirty="0">
                <a:cs typeface="Arial" panose="020B0604020202020204" pitchFamily="34" charset="0"/>
              </a:rPr>
              <a:t> C25 → </a:t>
            </a:r>
            <a:r>
              <a:rPr lang="cs-CZ" altLang="cs-CZ" sz="2000" dirty="0">
                <a:cs typeface="Arial" panose="020B0604020202020204" pitchFamily="34" charset="0"/>
              </a:rPr>
              <a:t/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en-GB" altLang="cs-CZ" sz="2000" dirty="0">
                <a:cs typeface="Arial" panose="020B0604020202020204" pitchFamily="34" charset="0"/>
              </a:rPr>
              <a:t>→ v </a:t>
            </a:r>
            <a:r>
              <a:rPr lang="en-GB" altLang="cs-CZ" sz="2000" dirty="0" err="1">
                <a:cs typeface="Arial" panose="020B0604020202020204" pitchFamily="34" charset="0"/>
              </a:rPr>
              <a:t>ledvinách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konverze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na</a:t>
            </a:r>
            <a:r>
              <a:rPr lang="en-GB" altLang="cs-CZ" sz="2000" dirty="0">
                <a:cs typeface="Arial" panose="020B0604020202020204" pitchFamily="34" charset="0"/>
              </a:rPr>
              <a:t> 1,25-dihydrocholekaciferol </a:t>
            </a:r>
            <a:br>
              <a:rPr lang="en-GB" altLang="cs-CZ" sz="2000" dirty="0">
                <a:cs typeface="Arial" panose="020B0604020202020204" pitchFamily="34" charset="0"/>
              </a:rPr>
            </a:br>
            <a:r>
              <a:rPr lang="en-GB" altLang="cs-CZ" sz="2000" dirty="0">
                <a:cs typeface="ＭＳ Ｐゴシック" charset="0"/>
              </a:rPr>
              <a:t>X </a:t>
            </a:r>
            <a:r>
              <a:rPr lang="en-GB" altLang="cs-CZ" sz="2000" dirty="0" err="1">
                <a:solidFill>
                  <a:srgbClr val="FF0000"/>
                </a:solidFill>
                <a:cs typeface="ＭＳ Ｐゴシック" charset="0"/>
              </a:rPr>
              <a:t>solária</a:t>
            </a:r>
            <a:r>
              <a:rPr lang="en-GB" altLang="cs-CZ" sz="2000" dirty="0">
                <a:solidFill>
                  <a:srgbClr val="FF0000"/>
                </a:solidFill>
                <a:cs typeface="ＭＳ Ｐゴシック" charset="0"/>
              </a:rPr>
              <a:t> (</a:t>
            </a:r>
            <a:r>
              <a:rPr lang="en-GB" altLang="cs-CZ" sz="2000" dirty="0" err="1">
                <a:solidFill>
                  <a:srgbClr val="FF0000"/>
                </a:solidFill>
                <a:cs typeface="ＭＳ Ｐゴシック" charset="0"/>
              </a:rPr>
              <a:t>maligní</a:t>
            </a:r>
            <a:r>
              <a:rPr lang="en-GB" altLang="cs-CZ" sz="20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GB" altLang="cs-CZ" sz="2000" dirty="0" err="1">
                <a:solidFill>
                  <a:srgbClr val="FF0000"/>
                </a:solidFill>
                <a:cs typeface="ＭＳ Ｐゴシック" charset="0"/>
              </a:rPr>
              <a:t>melanom</a:t>
            </a:r>
            <a:r>
              <a:rPr lang="en-GB" altLang="cs-CZ" sz="2000" dirty="0">
                <a:solidFill>
                  <a:srgbClr val="FF0000"/>
                </a:solidFill>
                <a:cs typeface="ＭＳ Ｐゴシック" charset="0"/>
              </a:rPr>
              <a:t>)</a:t>
            </a:r>
            <a:r>
              <a:rPr lang="en-GB" altLang="cs-CZ" sz="2000" dirty="0">
                <a:cs typeface="ＭＳ Ｐゴシック" charset="0"/>
              </a:rPr>
              <a:t/>
            </a:r>
            <a:br>
              <a:rPr lang="en-GB" altLang="cs-CZ" sz="2000" dirty="0">
                <a:cs typeface="ＭＳ Ｐゴシック" charset="0"/>
              </a:rPr>
            </a:br>
            <a:endParaRPr lang="en-GB" altLang="cs-CZ" sz="2000" dirty="0"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en-GB" altLang="cs-CZ" sz="2000" dirty="0" err="1">
                <a:cs typeface="Arial" panose="020B0604020202020204" pitchFamily="34" charset="0"/>
              </a:rPr>
              <a:t>rybí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tuky</a:t>
            </a:r>
            <a:r>
              <a:rPr lang="en-GB" altLang="cs-CZ" sz="2000" dirty="0"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cs typeface="Arial" panose="020B0604020202020204" pitchFamily="34" charset="0"/>
              </a:rPr>
              <a:t>olej</a:t>
            </a:r>
            <a:r>
              <a:rPr lang="en-GB" altLang="cs-CZ" sz="2000" dirty="0">
                <a:cs typeface="Arial" panose="020B0604020202020204" pitchFamily="34" charset="0"/>
              </a:rPr>
              <a:t> z </a:t>
            </a:r>
            <a:r>
              <a:rPr lang="en-GB" altLang="cs-CZ" sz="2000" dirty="0" err="1">
                <a:cs typeface="Arial" panose="020B0604020202020204" pitchFamily="34" charset="0"/>
              </a:rPr>
              <a:t>tresčích</a:t>
            </a:r>
            <a:r>
              <a:rPr lang="en-GB" altLang="cs-CZ" sz="2000" dirty="0"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cs typeface="Arial" panose="020B0604020202020204" pitchFamily="34" charset="0"/>
              </a:rPr>
              <a:t>jater</a:t>
            </a:r>
            <a:r>
              <a:rPr lang="en-GB" altLang="cs-CZ" sz="2000" dirty="0"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cs typeface="Arial" panose="020B0604020202020204" pitchFamily="34" charset="0"/>
              </a:rPr>
              <a:t>vejce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buFont typeface="Arial" charset="0"/>
              <a:buChar char="•"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! ZÁSOBY VITAMINU D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- hladina </a:t>
            </a:r>
            <a:r>
              <a:rPr lang="cs-CZ" altLang="cs-CZ" sz="2000" dirty="0" err="1">
                <a:cs typeface="Arial" panose="020B0604020202020204" pitchFamily="34" charset="0"/>
              </a:rPr>
              <a:t>kalcidiolu</a:t>
            </a:r>
            <a:r>
              <a:rPr lang="cs-CZ" altLang="cs-CZ" sz="2000" dirty="0">
                <a:cs typeface="Arial" panose="020B0604020202020204" pitchFamily="34" charset="0"/>
              </a:rPr>
              <a:t> v krvi: </a:t>
            </a:r>
            <a:r>
              <a:rPr lang="cs-CZ" altLang="cs-CZ" sz="2000" dirty="0" smtClean="0">
                <a:cs typeface="Arial" panose="020B0604020202020204" pitchFamily="34" charset="0"/>
              </a:rPr>
              <a:t>norma dříve </a:t>
            </a:r>
            <a:r>
              <a:rPr lang="cs-CZ" altLang="cs-CZ" sz="2000" dirty="0">
                <a:cs typeface="Arial" panose="020B0604020202020204" pitchFamily="34" charset="0"/>
              </a:rPr>
              <a:t>&gt; 25 </a:t>
            </a:r>
            <a:r>
              <a:rPr lang="cs-CZ" altLang="cs-CZ" sz="2000" dirty="0" err="1">
                <a:cs typeface="Arial" panose="020B0604020202020204" pitchFamily="34" charset="0"/>
              </a:rPr>
              <a:t>nmol</a:t>
            </a:r>
            <a:r>
              <a:rPr lang="cs-CZ" altLang="cs-CZ" sz="2000" dirty="0">
                <a:cs typeface="Arial" panose="020B0604020202020204" pitchFamily="34" charset="0"/>
              </a:rPr>
              <a:t>/l, nyní &gt; 50 </a:t>
            </a:r>
            <a:r>
              <a:rPr lang="cs-CZ" altLang="cs-CZ" sz="2000" dirty="0" err="1" smtClean="0">
                <a:cs typeface="Arial" panose="020B0604020202020204" pitchFamily="34" charset="0"/>
              </a:rPr>
              <a:t>nmol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cs-CZ" sz="2000" dirty="0">
              <a:cs typeface="ＭＳ Ｐゴシック" charset="0"/>
            </a:endParaRPr>
          </a:p>
        </p:txBody>
      </p:sp>
      <p:pic>
        <p:nvPicPr>
          <p:cNvPr id="1904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55" y="1825625"/>
            <a:ext cx="3440769" cy="3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1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177" b="1" dirty="0">
                <a:ea typeface="MS PGothic" charset="-128"/>
              </a:rPr>
              <a:t>FAKTORY OVLIVŇUJÍCÍ SYNTÉZU VITAMINU D V KŮŽI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Denní expozice </a:t>
            </a:r>
            <a:r>
              <a:rPr lang="cs-CZ" altLang="cs-CZ" sz="1633" dirty="0">
                <a:ea typeface="MS PGothic" charset="-128"/>
              </a:rPr>
              <a:t>slunečnímu záření (maximální je mezi 10. – 15.h)</a:t>
            </a:r>
            <a:r>
              <a:rPr lang="cs-CZ" altLang="cs-CZ" sz="1633" b="1" i="1" dirty="0">
                <a:ea typeface="MS PGothic" charset="-128"/>
              </a:rPr>
              <a:t> </a:t>
            </a:r>
            <a:endParaRPr lang="cs-CZ" altLang="cs-CZ" sz="1633" dirty="0">
              <a:ea typeface="MS PGothic" charset="-128"/>
            </a:endParaRPr>
          </a:p>
          <a:p>
            <a:pPr marL="0" indent="0"/>
            <a:r>
              <a:rPr lang="cs-CZ" altLang="cs-CZ" sz="1633" b="1" dirty="0">
                <a:ea typeface="MS PGothic" charset="-128"/>
              </a:rPr>
              <a:t>Používání opalovacích krémů: </a:t>
            </a:r>
            <a:r>
              <a:rPr lang="cs-CZ" altLang="cs-CZ" sz="1633" dirty="0">
                <a:ea typeface="MS PGothic" charset="-128"/>
              </a:rPr>
              <a:t>dle různých autorů je popisován velmi účinný efekt používání těchto krémů na nižší tvorbu vitaminu D v pokožce (krém s ochranným faktorem s indexem 8 snižuje průnik UVB o 95 %, krém s ochranným faktorem 15 snižuje průnik UVB o 99 %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Pobyt venku: </a:t>
            </a:r>
            <a:r>
              <a:rPr lang="cs-CZ" altLang="cs-CZ" sz="1633" dirty="0">
                <a:ea typeface="MS PGothic" charset="-128"/>
              </a:rPr>
              <a:t>různé studie poukazují na souvislosti kratšího pobytu venku a nižší produkce vitaminu D – zjištěno jak u osob starých, dlouhodobě ležících, ale také např. studentů medicíny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Typ pleti: </a:t>
            </a:r>
            <a:r>
              <a:rPr lang="cs-CZ" altLang="cs-CZ" sz="1633" dirty="0">
                <a:ea typeface="MS PGothic" charset="-128"/>
              </a:rPr>
              <a:t>za stejný čas se ve tmavé pokožce (typ VI) vytvoří až šestkrát méně vitaminu D než ve světlé pokožce (typ I) 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Obezita: </a:t>
            </a:r>
            <a:r>
              <a:rPr lang="cs-CZ" altLang="cs-CZ" sz="1633" dirty="0">
                <a:ea typeface="MS PGothic" charset="-128"/>
              </a:rPr>
              <a:t>obézní jedinci mají sníženou schopnost syntézy vitaminu D, tuk sice zadržuje velké množství vitaminu D, ale není dostupný pro metabolické pochody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Věk</a:t>
            </a:r>
            <a:r>
              <a:rPr lang="cs-CZ" altLang="cs-CZ" sz="1633" dirty="0">
                <a:ea typeface="MS PGothic" charset="-128"/>
              </a:rPr>
              <a:t>: z důvodu tenčí kůže mají starší lidé sníženou schopnost syntetizovat vitamin D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Solária</a:t>
            </a:r>
            <a:r>
              <a:rPr lang="cs-CZ" altLang="cs-CZ" sz="1633" dirty="0">
                <a:ea typeface="MS PGothic" charset="-128"/>
              </a:rPr>
              <a:t> – jejich používání je diskutabilní, jsou předmětem kritiky z důvodu zvýšeného rizika rakoviny kůže, nicméně je jejich používání spojeno s vyšší koncentrací </a:t>
            </a:r>
            <a:r>
              <a:rPr lang="cs-CZ" altLang="cs-CZ" sz="1633" dirty="0" err="1">
                <a:ea typeface="MS PGothic" charset="-128"/>
              </a:rPr>
              <a:t>kalcidiolu</a:t>
            </a:r>
            <a:r>
              <a:rPr lang="cs-CZ" altLang="cs-CZ" sz="1633" dirty="0">
                <a:ea typeface="MS PGothic" charset="-128"/>
              </a:rPr>
              <a:t> a také vyšší hustotou kostní tkáně</a:t>
            </a:r>
          </a:p>
          <a:p>
            <a:pPr marL="0" indent="0"/>
            <a:r>
              <a:rPr lang="cs-CZ" altLang="cs-CZ" sz="1633" b="1" dirty="0">
                <a:ea typeface="MS PGothic" charset="-128"/>
              </a:rPr>
              <a:t>Oblečení: </a:t>
            </a:r>
            <a:r>
              <a:rPr lang="cs-CZ" altLang="cs-CZ" sz="1633" dirty="0">
                <a:ea typeface="MS PGothic" charset="-128"/>
              </a:rPr>
              <a:t>kryje pokožku, vystavuje se tak menší plocha kůže a tím se snižuje syntéza vitaminu D </a:t>
            </a:r>
          </a:p>
        </p:txBody>
      </p:sp>
    </p:spTree>
    <p:extLst>
      <p:ext uri="{BB962C8B-B14F-4D97-AF65-F5344CB8AC3E}">
        <p14:creationId xmlns:p14="http://schemas.microsoft.com/office/powerpoint/2010/main" val="1395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268" b="1" u="sng">
                <a:ea typeface="MS PGothic" charset="-128"/>
              </a:rPr>
              <a:t>POHYBOVÁ AKTIVITA:</a:t>
            </a:r>
            <a:br>
              <a:rPr lang="cs-CZ" altLang="cs-CZ" sz="2268" b="1" u="sng">
                <a:ea typeface="MS PGothic" charset="-128"/>
              </a:rPr>
            </a:br>
            <a:r>
              <a:rPr lang="cs-CZ" altLang="cs-CZ" sz="2268">
                <a:ea typeface="MS PGothic" charset="-128"/>
              </a:rPr>
              <a:t> ANEB </a:t>
            </a:r>
            <a:r>
              <a:rPr lang="cs-CZ" altLang="cs-CZ" sz="2268" b="1">
                <a:solidFill>
                  <a:srgbClr val="0070C0"/>
                </a:solidFill>
                <a:ea typeface="MS PGothic" charset="-128"/>
              </a:rPr>
              <a:t>„SVALY POSILOVAT, KOSTI ZATĚŽOVAT</a:t>
            </a:r>
            <a:r>
              <a:rPr lang="cs-CZ" altLang="en-US" sz="2268" b="1">
                <a:solidFill>
                  <a:srgbClr val="0070C0"/>
                </a:solidFill>
                <a:ea typeface="MS PGothic" charset="-128"/>
              </a:rPr>
              <a:t>“</a:t>
            </a:r>
            <a:endParaRPr lang="cs-CZ" altLang="cs-CZ" sz="2268" b="1">
              <a:ea typeface="MS PGothic" charset="-128"/>
            </a:endParaRP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>
          <a:xfrm>
            <a:off x="838200" y="4401105"/>
            <a:ext cx="10515600" cy="177585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altLang="cs-CZ" u="sng" dirty="0" smtClean="0">
                <a:cs typeface="ＭＳ Ｐゴシック" charset="0"/>
              </a:rPr>
              <a:t>DOPORUČENÍ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800" dirty="0">
                <a:cs typeface="ＭＳ Ｐゴシック" charset="0"/>
              </a:rPr>
              <a:t>Vhodnější jsou </a:t>
            </a:r>
            <a:r>
              <a:rPr lang="cs-CZ" altLang="cs-CZ" sz="1800" u="sng" dirty="0">
                <a:cs typeface="ＭＳ Ｐゴシック" charset="0"/>
              </a:rPr>
              <a:t>aktivity s prvky zatížení</a:t>
            </a:r>
            <a:r>
              <a:rPr lang="cs-CZ" altLang="cs-CZ" sz="1800" dirty="0">
                <a:cs typeface="ＭＳ Ｐゴシック" charset="0"/>
              </a:rPr>
              <a:t>, které podporují svalovou sílu (např. běhání, skákání, přeskakování), </a:t>
            </a:r>
            <a:r>
              <a:rPr lang="cs-CZ" altLang="cs-CZ" sz="1800" u="sng" dirty="0">
                <a:cs typeface="ＭＳ Ｐゴシック" charset="0"/>
              </a:rPr>
              <a:t>a intenzivnější prováděné </a:t>
            </a:r>
            <a:r>
              <a:rPr lang="cs-CZ" altLang="cs-CZ" sz="1800" b="1" u="sng" dirty="0">
                <a:cs typeface="ＭＳ Ｐゴシック" charset="0"/>
              </a:rPr>
              <a:t>denně</a:t>
            </a:r>
            <a:r>
              <a:rPr lang="cs-CZ" altLang="cs-CZ" sz="1800" u="sng" dirty="0">
                <a:cs typeface="ＭＳ Ｐゴシック" charset="0"/>
              </a:rPr>
              <a:t> </a:t>
            </a:r>
            <a:r>
              <a:rPr lang="cs-CZ" altLang="cs-CZ" sz="1800" dirty="0">
                <a:cs typeface="ＭＳ Ｐゴシック" charset="0"/>
              </a:rPr>
              <a:t>než vytrvalostní prováděné zřídka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800" dirty="0">
                <a:cs typeface="ＭＳ Ｐゴシック" charset="0"/>
              </a:rPr>
              <a:t>Optimální jsou především ty pohybové aktivity, které se mohou vykonávat </a:t>
            </a:r>
            <a:r>
              <a:rPr lang="cs-CZ" altLang="cs-CZ" sz="1800" b="1" dirty="0">
                <a:cs typeface="ＭＳ Ｐゴシック" charset="0"/>
              </a:rPr>
              <a:t>v průběhu celého života </a:t>
            </a:r>
            <a:r>
              <a:rPr lang="cs-CZ" altLang="cs-CZ" sz="1800" dirty="0">
                <a:cs typeface="ＭＳ Ｐゴシック" charset="0"/>
              </a:rPr>
              <a:t>a které zapojují všechny svalové skupiny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dirty="0" smtClean="0">
              <a:cs typeface="ＭＳ Ｐゴシック" charset="0"/>
            </a:endParaRPr>
          </a:p>
        </p:txBody>
      </p:sp>
      <p:sp>
        <p:nvSpPr>
          <p:cNvPr id="192516" name="TextovéPole 5"/>
          <p:cNvSpPr txBox="1">
            <a:spLocks noChangeArrowheads="1"/>
          </p:cNvSpPr>
          <p:nvPr/>
        </p:nvSpPr>
        <p:spPr bwMode="auto">
          <a:xfrm>
            <a:off x="1884999" y="1679217"/>
            <a:ext cx="3822161" cy="1172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VLIV NA BUDOVÁNÍ </a:t>
            </a:r>
            <a:br>
              <a:rPr lang="cs-CZ" altLang="cs-CZ" sz="2359">
                <a:solidFill>
                  <a:srgbClr val="002060"/>
                </a:solidFill>
                <a:latin typeface="Candara" charset="0"/>
              </a:rPr>
            </a:b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A UDRŽOVÁNÍ KOSTÍ, SVALŮ A KLOUBŮ</a:t>
            </a:r>
          </a:p>
        </p:txBody>
      </p:sp>
      <p:sp>
        <p:nvSpPr>
          <p:cNvPr id="192517" name="TextovéPole 6"/>
          <p:cNvSpPr txBox="1">
            <a:spLocks noChangeArrowheads="1"/>
          </p:cNvSpPr>
          <p:nvPr/>
        </p:nvSpPr>
        <p:spPr bwMode="auto">
          <a:xfrm>
            <a:off x="6356668" y="1664816"/>
            <a:ext cx="3562934" cy="8098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ZLEPŠENÍ ROVNOVÁHY 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→ SNÍŽENÍ RIZIKA PÁDŮ</a:t>
            </a:r>
          </a:p>
        </p:txBody>
      </p:sp>
      <p:sp>
        <p:nvSpPr>
          <p:cNvPr id="192518" name="TextovéPole 7"/>
          <p:cNvSpPr txBox="1">
            <a:spLocks noChangeArrowheads="1"/>
          </p:cNvSpPr>
          <p:nvPr/>
        </p:nvSpPr>
        <p:spPr bwMode="auto">
          <a:xfrm>
            <a:off x="2273839" y="3040161"/>
            <a:ext cx="7321729" cy="1172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VLIVEM ZÁTĚŽE KOSTI REAGUJÍ A POSILUJÍ SE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(aktivace osteoblatů, zvýšený přísun materiálu </a:t>
            </a:r>
            <a:br>
              <a:rPr lang="cs-CZ" altLang="cs-CZ" sz="2359">
                <a:solidFill>
                  <a:srgbClr val="002060"/>
                </a:solidFill>
                <a:latin typeface="Candara" charset="0"/>
              </a:rPr>
            </a:br>
            <a:r>
              <a:rPr lang="cs-CZ" altLang="cs-CZ" sz="2359">
                <a:solidFill>
                  <a:srgbClr val="002060"/>
                </a:solidFill>
                <a:latin typeface="Candara" charset="0"/>
              </a:rPr>
              <a:t>pro osifikaci)</a:t>
            </a:r>
          </a:p>
        </p:txBody>
      </p:sp>
    </p:spTree>
    <p:extLst>
      <p:ext uri="{BB962C8B-B14F-4D97-AF65-F5344CB8AC3E}">
        <p14:creationId xmlns:p14="http://schemas.microsoft.com/office/powerpoint/2010/main" val="10018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ovéPole 3"/>
          <p:cNvSpPr txBox="1">
            <a:spLocks noChangeArrowheads="1"/>
          </p:cNvSpPr>
          <p:nvPr/>
        </p:nvSpPr>
        <p:spPr bwMode="auto">
          <a:xfrm>
            <a:off x="2273840" y="1938444"/>
            <a:ext cx="3368513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POHLAVNÍ HORMONY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↓ estrogen</a:t>
            </a:r>
          </a:p>
        </p:txBody>
      </p:sp>
      <p:sp>
        <p:nvSpPr>
          <p:cNvPr id="39938" name="TextovéPole 4"/>
          <p:cNvSpPr txBox="1">
            <a:spLocks noChangeArrowheads="1"/>
          </p:cNvSpPr>
          <p:nvPr/>
        </p:nvSpPr>
        <p:spPr bwMode="auto">
          <a:xfrm>
            <a:off x="3633343" y="3104967"/>
            <a:ext cx="4342055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HORMONY KŮRY NADLEDVIN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↑ kortizol</a:t>
            </a:r>
          </a:p>
        </p:txBody>
      </p:sp>
      <p:sp>
        <p:nvSpPr>
          <p:cNvPr id="39939" name="TextovéPole 5"/>
          <p:cNvSpPr txBox="1">
            <a:spLocks noChangeArrowheads="1"/>
          </p:cNvSpPr>
          <p:nvPr/>
        </p:nvSpPr>
        <p:spPr bwMode="auto">
          <a:xfrm>
            <a:off x="5966388" y="1873638"/>
            <a:ext cx="3758795" cy="7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KALCIOTROPNÍ HORMONY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↓ kalcidiol, kalcitriol</a:t>
            </a:r>
          </a:p>
        </p:txBody>
      </p:sp>
      <p:sp>
        <p:nvSpPr>
          <p:cNvPr id="39940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  <a:cs typeface="ＭＳ Ｐゴシック" charset="0"/>
              </a:rPr>
              <a:t>KOUŘENÍ A OSTEOPORÓZA</a:t>
            </a:r>
            <a:br>
              <a:rPr lang="cs-CZ" altLang="cs-CZ" smtClean="0">
                <a:solidFill>
                  <a:srgbClr val="FF0000"/>
                </a:solidFill>
                <a:cs typeface="ＭＳ Ｐゴシック" charset="0"/>
              </a:rPr>
            </a:br>
            <a:r>
              <a:rPr lang="cs-CZ" altLang="cs-CZ" sz="1800">
                <a:cs typeface="ＭＳ Ｐゴシック" charset="0"/>
              </a:rPr>
              <a:t>MOŽNÉ SOUVISLOSTI</a:t>
            </a:r>
            <a:endParaRPr lang="cs-CZ" altLang="cs-CZ" smtClean="0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5577547" y="4206683"/>
            <a:ext cx="439246" cy="8871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sp>
        <p:nvSpPr>
          <p:cNvPr id="39942" name="TextovéPole 11"/>
          <p:cNvSpPr txBox="1">
            <a:spLocks noChangeArrowheads="1"/>
          </p:cNvSpPr>
          <p:nvPr/>
        </p:nvSpPr>
        <p:spPr bwMode="auto">
          <a:xfrm>
            <a:off x="2338646" y="5567625"/>
            <a:ext cx="7127309" cy="53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90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↑ ODBOURÁVÁNÍ  a ↓ NOVOTVORBA</a:t>
            </a:r>
          </a:p>
        </p:txBody>
      </p:sp>
      <p:sp>
        <p:nvSpPr>
          <p:cNvPr id="13" name="Elipsa 12"/>
          <p:cNvSpPr/>
          <p:nvPr/>
        </p:nvSpPr>
        <p:spPr>
          <a:xfrm>
            <a:off x="2273840" y="1679217"/>
            <a:ext cx="3368513" cy="1101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sp>
        <p:nvSpPr>
          <p:cNvPr id="14" name="Elipsa 13"/>
          <p:cNvSpPr/>
          <p:nvPr/>
        </p:nvSpPr>
        <p:spPr>
          <a:xfrm>
            <a:off x="5903021" y="1614411"/>
            <a:ext cx="4081388" cy="1101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sp>
        <p:nvSpPr>
          <p:cNvPr id="15" name="Elipsa 14"/>
          <p:cNvSpPr/>
          <p:nvPr/>
        </p:nvSpPr>
        <p:spPr>
          <a:xfrm>
            <a:off x="3633342" y="2910546"/>
            <a:ext cx="4406863" cy="1036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cs-CZ" sz="1633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7" y="2780934"/>
            <a:ext cx="1457433" cy="13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3548" name="TextovéPole 16"/>
          <p:cNvSpPr txBox="1">
            <a:spLocks noChangeArrowheads="1"/>
          </p:cNvSpPr>
          <p:nvPr/>
        </p:nvSpPr>
        <p:spPr bwMode="auto">
          <a:xfrm>
            <a:off x="1949806" y="4077069"/>
            <a:ext cx="2331605" cy="1088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cs-CZ" altLang="cs-CZ" sz="2177">
                <a:solidFill>
                  <a:schemeClr val="tx1"/>
                </a:solidFill>
                <a:latin typeface="Candara" charset="0"/>
              </a:rPr>
              <a:t>PŘÍMÝ TOXICKÝ VLIV NA BUŇKY KOSTNÍ TKÁNĚ</a:t>
            </a:r>
          </a:p>
        </p:txBody>
      </p:sp>
      <p:sp>
        <p:nvSpPr>
          <p:cNvPr id="39948" name="TextovéPole 17"/>
          <p:cNvSpPr txBox="1">
            <a:spLocks noChangeArrowheads="1"/>
          </p:cNvSpPr>
          <p:nvPr/>
        </p:nvSpPr>
        <p:spPr bwMode="auto">
          <a:xfrm>
            <a:off x="7197716" y="4077069"/>
            <a:ext cx="2655639" cy="1099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ŠPATNÁ VÝŽIVA,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cs-CZ" sz="2200">
                <a:solidFill>
                  <a:schemeClr val="tx1"/>
                </a:solidFill>
                <a:latin typeface="Candara" panose="020E0502030303020204" pitchFamily="34" charset="0"/>
              </a:rPr>
              <a:t>NÍZKÁ POHYBOVÁ AKTIVITA</a:t>
            </a:r>
          </a:p>
        </p:txBody>
      </p:sp>
    </p:spTree>
    <p:extLst>
      <p:ext uri="{BB962C8B-B14F-4D97-AF65-F5344CB8AC3E}">
        <p14:creationId xmlns:p14="http://schemas.microsoft.com/office/powerpoint/2010/main" val="17120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962" name="Vertical Text Placeholder 3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0" indent="0" eaLnBrk="1" hangingPunct="1">
              <a:buNone/>
              <a:defRPr/>
            </a:pPr>
            <a:r>
              <a:rPr lang="en-US" altLang="cs-CZ" sz="2000" b="1" dirty="0">
                <a:cs typeface="ＭＳ Ｐゴシック" charset="0"/>
              </a:rPr>
              <a:t>KOUŘENÍ A ESTROGENY</a:t>
            </a:r>
            <a:r>
              <a:rPr lang="en-US" altLang="cs-CZ" sz="2000" b="1" dirty="0" smtClean="0">
                <a:cs typeface="ＭＳ Ｐゴシック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US" altLang="cs-CZ" sz="2000" dirty="0" smtClean="0">
                <a:cs typeface="ＭＳ Ｐゴシック" charset="0"/>
              </a:rPr>
              <a:t> </a:t>
            </a:r>
            <a:r>
              <a:rPr lang="cs-CZ" altLang="cs-CZ" sz="2000" dirty="0">
                <a:cs typeface="ＭＳ Ｐゴシック" charset="0"/>
              </a:rPr>
              <a:t>V souvislosti s osteoporózou u žen je především zmiňován jeho </a:t>
            </a:r>
            <a:r>
              <a:rPr lang="cs-CZ" altLang="cs-CZ" sz="2000" dirty="0" err="1" smtClean="0">
                <a:cs typeface="ＭＳ Ｐゴシック" charset="0"/>
              </a:rPr>
              <a:t>antiestrogenní</a:t>
            </a:r>
            <a:r>
              <a:rPr lang="cs-CZ" altLang="cs-CZ" sz="2000" dirty="0" smtClean="0">
                <a:cs typeface="ＭＳ Ｐゴシック" charset="0"/>
              </a:rPr>
              <a:t> </a:t>
            </a:r>
            <a:r>
              <a:rPr lang="cs-CZ" altLang="cs-CZ" sz="2000" dirty="0">
                <a:cs typeface="ＭＳ Ｐゴシック" charset="0"/>
              </a:rPr>
              <a:t>efekt</a:t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/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>- Příčinou jsou změny metabolismu estrogenu v játrech, dochází k vysoké hydroxylaci estradiolu, která vede k vysoké produkci 2-hydoxyestrogenu, který má již jen malou estrogenní aktivitu</a:t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/>
            </a:r>
            <a:br>
              <a:rPr lang="cs-CZ" altLang="cs-CZ" sz="2000" dirty="0">
                <a:cs typeface="ＭＳ Ｐゴシック" charset="0"/>
              </a:rPr>
            </a:br>
            <a:r>
              <a:rPr lang="cs-CZ" altLang="cs-CZ" sz="2000" dirty="0">
                <a:cs typeface="ＭＳ Ｐゴシック" charset="0"/>
              </a:rPr>
              <a:t>- Ženy kuřačky mají navíc častěji nepravidelnou a kratší menstruaci, s kratší folikulární fází. To vede kromě snížení fertility i k dřívější menopauze, přibližně o 1-2 roky. Příchodem menopauzy se snižuje hladina estrogenu a zvyšuje se tak resorpce kosti</a:t>
            </a: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cs-CZ" smtClean="0">
              <a:cs typeface="ＭＳ Ｐゴシック" charset="0"/>
            </a:endParaRPr>
          </a:p>
        </p:txBody>
      </p:sp>
      <p:sp>
        <p:nvSpPr>
          <p:cNvPr id="19558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/>
            <a:r>
              <a:rPr lang="cs-CZ" altLang="cs-CZ" dirty="0">
                <a:solidFill>
                  <a:schemeClr val="accent6"/>
                </a:solidFill>
                <a:ea typeface="MS PGothic" charset="-128"/>
              </a:rPr>
              <a:t>ALKOHOL!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Nadměrný příjem alkoholu snižuje vstřebávání důležitých </a:t>
            </a:r>
            <a:r>
              <a:rPr lang="cs-CZ" altLang="cs-CZ" dirty="0" err="1">
                <a:ea typeface="MS PGothic" charset="-128"/>
              </a:rPr>
              <a:t>nutrientů</a:t>
            </a:r>
            <a:r>
              <a:rPr lang="cs-CZ" altLang="cs-CZ" dirty="0">
                <a:ea typeface="MS PGothic" charset="-128"/>
              </a:rPr>
              <a:t> a zároveň poškozuje játra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V případě závažného poškození jater se snižuje i přeměna vitaminu D na 25-hydroxycholekalciferol, což dále snižuje vstřebávání vápníku</a:t>
            </a:r>
          </a:p>
          <a:p>
            <a:pPr eaLnBrk="1" hangingPunct="1"/>
            <a:r>
              <a:rPr lang="cs-CZ" altLang="cs-CZ" dirty="0">
                <a:ea typeface="MS PGothic" charset="-128"/>
              </a:rPr>
              <a:t>Dalšími metabolickými příčinami jsou zvýšená sekrece kortikoidů a zvýšená kalciurie a </a:t>
            </a:r>
            <a:r>
              <a:rPr lang="cs-CZ" altLang="cs-CZ" dirty="0" err="1">
                <a:ea typeface="MS PGothic" charset="-128"/>
              </a:rPr>
              <a:t>magneziurie</a:t>
            </a:r>
            <a:r>
              <a:rPr lang="cs-CZ" altLang="cs-CZ" dirty="0">
                <a:ea typeface="MS PGothic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9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2540" dirty="0" err="1">
                <a:cs typeface="ＭＳ Ｐゴシック" charset="0"/>
              </a:rPr>
              <a:t>Další</a:t>
            </a:r>
            <a:r>
              <a:rPr lang="en-US" altLang="cs-CZ" sz="2540" dirty="0">
                <a:cs typeface="ＭＳ Ｐゴシック" charset="0"/>
              </a:rPr>
              <a:t> </a:t>
            </a:r>
            <a:r>
              <a:rPr lang="en-US" altLang="cs-CZ" sz="2540" dirty="0" err="1">
                <a:cs typeface="ＭＳ Ｐゴシック" charset="0"/>
              </a:rPr>
              <a:t>živiny</a:t>
            </a:r>
            <a:r>
              <a:rPr lang="en-US" altLang="cs-CZ" sz="2540" dirty="0">
                <a:cs typeface="ＭＳ Ｐゴシック" charset="0"/>
              </a:rPr>
              <a:t> </a:t>
            </a:r>
            <a:r>
              <a:rPr lang="en-US" altLang="cs-CZ" sz="2540" dirty="0" err="1">
                <a:cs typeface="ＭＳ Ｐゴシック" charset="0"/>
              </a:rPr>
              <a:t>důležité</a:t>
            </a:r>
            <a:r>
              <a:rPr lang="en-US" altLang="cs-CZ" sz="2540" dirty="0">
                <a:cs typeface="ＭＳ Ｐゴシック" charset="0"/>
              </a:rPr>
              <a:t> v </a:t>
            </a:r>
            <a:r>
              <a:rPr lang="en-US" altLang="cs-CZ" sz="2540" dirty="0" err="1">
                <a:cs typeface="ＭＳ Ｐゴシック" charset="0"/>
              </a:rPr>
              <a:t>dětství</a:t>
            </a:r>
            <a:r>
              <a:rPr lang="en-US" altLang="cs-CZ" sz="2540" dirty="0">
                <a:cs typeface="ＭＳ Ｐゴシック" charset="0"/>
              </a:rPr>
              <a:t> a </a:t>
            </a:r>
            <a:r>
              <a:rPr lang="en-US" altLang="cs-CZ" sz="2540" dirty="0" err="1">
                <a:cs typeface="ＭＳ Ｐゴシック" charset="0"/>
              </a:rPr>
              <a:t>dospívání</a:t>
            </a:r>
            <a:r>
              <a:rPr lang="en-US" altLang="cs-CZ" sz="2540" dirty="0">
                <a:cs typeface="ＭＳ Ｐゴシック" charset="0"/>
              </a:rPr>
              <a:t>:</a:t>
            </a:r>
            <a:br>
              <a:rPr lang="en-US" altLang="cs-CZ" sz="2540" dirty="0">
                <a:cs typeface="ＭＳ Ｐゴシック" charset="0"/>
              </a:rPr>
            </a:br>
            <a:r>
              <a:rPr lang="en-US" altLang="cs-CZ" sz="2540" dirty="0">
                <a:solidFill>
                  <a:schemeClr val="accent2"/>
                </a:solidFill>
                <a:cs typeface="ＭＳ Ｐゴシック" charset="0"/>
              </a:rPr>
              <a:t>ŽELEZO</a:t>
            </a:r>
          </a:p>
        </p:txBody>
      </p:sp>
      <p:sp>
        <p:nvSpPr>
          <p:cNvPr id="196611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eaLnBrk="1" hangingPunct="1"/>
            <a:r>
              <a:rPr lang="en-GB" altLang="cs-CZ" dirty="0" err="1">
                <a:ea typeface="MS PGothic" charset="-128"/>
              </a:rPr>
              <a:t>riziko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deficitu</a:t>
            </a:r>
            <a:r>
              <a:rPr lang="en-GB" altLang="cs-CZ" dirty="0">
                <a:ea typeface="MS PGothic" charset="-128"/>
              </a:rPr>
              <a:t>: </a:t>
            </a:r>
            <a:r>
              <a:rPr lang="en-GB" altLang="cs-CZ" dirty="0" err="1">
                <a:ea typeface="MS PGothic" charset="-128"/>
              </a:rPr>
              <a:t>vyšší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potřeby</a:t>
            </a:r>
            <a:r>
              <a:rPr lang="en-GB" altLang="cs-CZ" dirty="0">
                <a:ea typeface="MS PGothic" charset="-128"/>
              </a:rPr>
              <a:t> pro </a:t>
            </a:r>
            <a:r>
              <a:rPr lang="en-GB" altLang="cs-CZ" dirty="0" err="1">
                <a:ea typeface="MS PGothic" charset="-128"/>
              </a:rPr>
              <a:t>růst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vyšší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ztráty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alternativní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stravování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sportovci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těhotné</a:t>
            </a:r>
            <a:r>
              <a:rPr lang="en-GB" altLang="cs-CZ" dirty="0">
                <a:ea typeface="MS PGothic" charset="-128"/>
              </a:rPr>
              <a:t> </a:t>
            </a:r>
          </a:p>
          <a:p>
            <a:pPr eaLnBrk="1" hangingPunct="1"/>
            <a:r>
              <a:rPr lang="en-GB" altLang="cs-CZ" dirty="0">
                <a:ea typeface="MS PGothic" charset="-128"/>
              </a:rPr>
              <a:t>↑% </a:t>
            </a:r>
            <a:r>
              <a:rPr lang="en-GB" altLang="cs-CZ" dirty="0" err="1">
                <a:ea typeface="MS PGothic" charset="-128"/>
              </a:rPr>
              <a:t>tukuprosté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tkáně</a:t>
            </a:r>
            <a:r>
              <a:rPr lang="en-GB" altLang="cs-CZ" dirty="0">
                <a:ea typeface="MS PGothic" charset="-128"/>
              </a:rPr>
              <a:t> - ↑</a:t>
            </a:r>
            <a:r>
              <a:rPr lang="en-GB" altLang="cs-CZ" dirty="0" err="1">
                <a:ea typeface="MS PGothic" charset="-128"/>
              </a:rPr>
              <a:t>množství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myoglobinu</a:t>
            </a:r>
            <a:endParaRPr lang="en-GB" altLang="cs-CZ" dirty="0">
              <a:ea typeface="MS PGothic" charset="-128"/>
            </a:endParaRPr>
          </a:p>
          <a:p>
            <a:pPr eaLnBrk="1" hangingPunct="1"/>
            <a:r>
              <a:rPr lang="en-GB" altLang="cs-CZ" dirty="0" err="1">
                <a:ea typeface="MS PGothic" charset="-128"/>
              </a:rPr>
              <a:t>chlapci</a:t>
            </a:r>
            <a:r>
              <a:rPr lang="en-GB" altLang="cs-CZ" dirty="0">
                <a:ea typeface="MS PGothic" charset="-128"/>
              </a:rPr>
              <a:t>: ↑ </a:t>
            </a:r>
            <a:r>
              <a:rPr lang="en-GB" altLang="cs-CZ" dirty="0" err="1">
                <a:ea typeface="MS PGothic" charset="-128"/>
              </a:rPr>
              <a:t>androgenů</a:t>
            </a:r>
            <a:r>
              <a:rPr lang="en-GB" altLang="cs-CZ" dirty="0">
                <a:ea typeface="MS PGothic" charset="-128"/>
              </a:rPr>
              <a:t>→ </a:t>
            </a:r>
            <a:r>
              <a:rPr lang="en-GB" altLang="cs-CZ" dirty="0" err="1">
                <a:ea typeface="MS PGothic" charset="-128"/>
              </a:rPr>
              <a:t>stimulace</a:t>
            </a:r>
            <a:r>
              <a:rPr lang="cs-CZ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tvorby</a:t>
            </a:r>
            <a:r>
              <a:rPr lang="cs-CZ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erytropoetinu</a:t>
            </a:r>
            <a:r>
              <a:rPr lang="en-GB" altLang="cs-CZ" dirty="0">
                <a:ea typeface="MS PGothic" charset="-128"/>
              </a:rPr>
              <a:t>→ ↑ </a:t>
            </a:r>
            <a:r>
              <a:rPr lang="en-GB" altLang="cs-CZ" dirty="0" err="1">
                <a:ea typeface="MS PGothic" charset="-128"/>
              </a:rPr>
              <a:t>hemoglobinu</a:t>
            </a:r>
            <a:endParaRPr lang="en-GB" altLang="cs-CZ" dirty="0">
              <a:ea typeface="MS PGothic" charset="-128"/>
            </a:endParaRPr>
          </a:p>
          <a:p>
            <a:pPr eaLnBrk="1" hangingPunct="1"/>
            <a:r>
              <a:rPr lang="en-GB" altLang="cs-CZ" dirty="0" err="1">
                <a:ea typeface="MS PGothic" charset="-128"/>
              </a:rPr>
              <a:t>dívky</a:t>
            </a:r>
            <a:r>
              <a:rPr lang="en-GB" altLang="cs-CZ" dirty="0">
                <a:ea typeface="MS PGothic" charset="-128"/>
              </a:rPr>
              <a:t>: </a:t>
            </a:r>
            <a:r>
              <a:rPr lang="en-GB" altLang="cs-CZ" dirty="0" err="1">
                <a:ea typeface="MS PGothic" charset="-128"/>
              </a:rPr>
              <a:t>menstruace</a:t>
            </a:r>
            <a:endParaRPr lang="en-GB" altLang="cs-CZ" dirty="0">
              <a:ea typeface="MS PGothic" charset="-128"/>
            </a:endParaRPr>
          </a:p>
          <a:p>
            <a:pPr eaLnBrk="1" hangingPunct="1"/>
            <a:r>
              <a:rPr lang="en-GB" altLang="cs-CZ" dirty="0" err="1">
                <a:ea typeface="MS PGothic" charset="-128"/>
              </a:rPr>
              <a:t>nedostatek</a:t>
            </a:r>
            <a:r>
              <a:rPr lang="en-GB" altLang="cs-CZ" dirty="0">
                <a:ea typeface="MS PGothic" charset="-128"/>
              </a:rPr>
              <a:t>: </a:t>
            </a:r>
            <a:r>
              <a:rPr lang="en-GB" altLang="cs-CZ" dirty="0" err="1">
                <a:ea typeface="MS PGothic" charset="-128"/>
              </a:rPr>
              <a:t>únava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bolesti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hlavy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zvýšená</a:t>
            </a:r>
            <a:r>
              <a:rPr lang="en-GB" altLang="cs-CZ" dirty="0">
                <a:ea typeface="MS PGothic" charset="-128"/>
              </a:rPr>
              <a:t> incidence </a:t>
            </a:r>
            <a:r>
              <a:rPr lang="en-GB" altLang="cs-CZ" dirty="0" err="1">
                <a:ea typeface="MS PGothic" charset="-128"/>
              </a:rPr>
              <a:t>infekcí</a:t>
            </a:r>
            <a:r>
              <a:rPr lang="en-GB" altLang="cs-CZ" dirty="0">
                <a:ea typeface="MS PGothic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29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4034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73E87"/>
                </a:solidFill>
              </a:rPr>
              <a:t>ŽELEZO – ZDROJE (!hemové a </a:t>
            </a:r>
            <a:r>
              <a:rPr lang="cs-CZ" altLang="cs-CZ" sz="1900" dirty="0" err="1">
                <a:solidFill>
                  <a:srgbClr val="073E87"/>
                </a:solidFill>
              </a:rPr>
              <a:t>nehemové</a:t>
            </a:r>
            <a:r>
              <a:rPr lang="cs-CZ" altLang="cs-CZ" sz="1900" dirty="0">
                <a:solidFill>
                  <a:srgbClr val="073E87"/>
                </a:solidFill>
              </a:rPr>
              <a:t> zdroje):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maso, vnitřnosti – lepší využitelnost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rostlinné zdroje horší využitelnost – obilné klíčky, celozrnné potraviny, luštěniny, zelenina, ovoce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využitelnost zlepšuje přítomnost živočišných bílkovin – především masa a ryb (</a:t>
            </a:r>
            <a:r>
              <a:rPr lang="cs-CZ" altLang="cs-CZ" sz="1900" dirty="0" err="1"/>
              <a:t>meat</a:t>
            </a:r>
            <a:r>
              <a:rPr lang="cs-CZ" altLang="cs-CZ" sz="1900" dirty="0"/>
              <a:t> faktor), vitamin C</a:t>
            </a:r>
          </a:p>
          <a:p>
            <a:pPr marL="644527" lvl="1" indent="-342900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/>
              <a:t>využitelnost zhoršuje hlavně kyselina šťavelová, </a:t>
            </a:r>
            <a:r>
              <a:rPr lang="cs-CZ" altLang="cs-CZ" sz="1900" dirty="0" err="1"/>
              <a:t>fytová</a:t>
            </a:r>
            <a:r>
              <a:rPr lang="cs-CZ" altLang="cs-CZ" sz="1900" dirty="0"/>
              <a:t>, </a:t>
            </a:r>
            <a:r>
              <a:rPr lang="cs-CZ" altLang="cs-CZ" sz="1900" dirty="0" err="1"/>
              <a:t>polyfenoly</a:t>
            </a:r>
            <a:endParaRPr lang="cs-CZ" altLang="cs-CZ" sz="1900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cs-CZ" dirty="0" smtClean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50875"/>
            <a:ext cx="11934825" cy="5564187"/>
          </a:xfrm>
        </p:spPr>
      </p:pic>
      <p:sp>
        <p:nvSpPr>
          <p:cNvPr id="5" name="Rámeček 4"/>
          <p:cNvSpPr/>
          <p:nvPr/>
        </p:nvSpPr>
        <p:spPr>
          <a:xfrm>
            <a:off x="4237510" y="5047013"/>
            <a:ext cx="3716977" cy="36813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JÓD</a:t>
            </a:r>
          </a:p>
        </p:txBody>
      </p:sp>
      <p:sp>
        <p:nvSpPr>
          <p:cNvPr id="19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/>
            <a:r>
              <a:rPr lang="en-GB" altLang="cs-CZ" dirty="0" err="1">
                <a:ea typeface="MS PGothic" charset="-128"/>
              </a:rPr>
              <a:t>Nedostatek</a:t>
            </a:r>
            <a:r>
              <a:rPr lang="en-GB" altLang="cs-CZ" dirty="0">
                <a:ea typeface="MS PGothic" charset="-128"/>
              </a:rPr>
              <a:t> - </a:t>
            </a:r>
            <a:r>
              <a:rPr lang="en-GB" altLang="cs-CZ" dirty="0" err="1">
                <a:ea typeface="MS PGothic" charset="-128"/>
              </a:rPr>
              <a:t>poruchy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>
                <a:ea typeface="MS PGothic" charset="-128"/>
              </a:rPr>
              <a:t>učení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chápání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nesoustředěnost</a:t>
            </a:r>
            <a:r>
              <a:rPr lang="en-GB" altLang="cs-CZ" dirty="0">
                <a:ea typeface="MS PGothic" charset="-128"/>
              </a:rPr>
              <a:t>, </a:t>
            </a:r>
            <a:r>
              <a:rPr lang="en-GB" altLang="cs-CZ" dirty="0" err="1">
                <a:ea typeface="MS PGothic" charset="-128"/>
              </a:rPr>
              <a:t>poruchy</a:t>
            </a:r>
            <a:r>
              <a:rPr lang="en-GB" altLang="cs-CZ" dirty="0">
                <a:ea typeface="MS PGothic" charset="-128"/>
              </a:rPr>
              <a:t> </a:t>
            </a:r>
            <a:r>
              <a:rPr lang="en-GB" altLang="cs-CZ" dirty="0" err="1" smtClean="0">
                <a:ea typeface="MS PGothic" charset="-128"/>
              </a:rPr>
              <a:t>paměti</a:t>
            </a:r>
            <a:endParaRPr lang="cs-CZ" altLang="cs-CZ" dirty="0" smtClean="0">
              <a:ea typeface="MS PGothic" charset="-128"/>
            </a:endParaRPr>
          </a:p>
          <a:p>
            <a:pPr eaLnBrk="1" hangingPunct="1"/>
            <a:r>
              <a:rPr lang="cs-CZ" altLang="cs-CZ" dirty="0" smtClean="0">
                <a:ea typeface="MS PGothic" charset="-128"/>
              </a:rPr>
              <a:t>Zdroje – mléko a mléčné výrobky, ryby, mořské plody, vejce, </a:t>
            </a:r>
            <a:r>
              <a:rPr lang="cs-CZ" altLang="cs-CZ" dirty="0" err="1" smtClean="0">
                <a:ea typeface="MS PGothic" charset="-128"/>
              </a:rPr>
              <a:t>jodidovaná</a:t>
            </a:r>
            <a:r>
              <a:rPr lang="cs-CZ" altLang="cs-CZ" dirty="0" smtClean="0">
                <a:ea typeface="MS PGothic" charset="-128"/>
              </a:rPr>
              <a:t> sůl</a:t>
            </a:r>
            <a:endParaRPr lang="en-GB" altLang="cs-CZ" dirty="0">
              <a:ea typeface="MS PGothic" charset="-128"/>
            </a:endParaRPr>
          </a:p>
          <a:p>
            <a:pPr eaLnBrk="1" hangingPunct="1"/>
            <a:endParaRPr lang="en-GB" altLang="cs-CZ" dirty="0">
              <a:ea typeface="MS PGothic" charset="-128"/>
            </a:endParaRPr>
          </a:p>
          <a:p>
            <a:pPr eaLnBrk="1" hangingPunct="1"/>
            <a:endParaRPr lang="en-GB" altLang="cs-CZ" dirty="0">
              <a:ea typeface="MS PGothic" charset="-128"/>
            </a:endParaRPr>
          </a:p>
          <a:p>
            <a:pPr eaLnBrk="1" hangingPunct="1"/>
            <a:endParaRPr lang="en-GB" altLang="cs-CZ" dirty="0">
              <a:ea typeface="MS PGothic" charset="-128"/>
            </a:endParaRPr>
          </a:p>
          <a:p>
            <a:pPr eaLnBrk="1" hangingPunct="1"/>
            <a:endParaRPr lang="en-GB" altLang="cs-CZ" dirty="0">
              <a:ea typeface="MS PGothic" charset="-128"/>
            </a:endParaRPr>
          </a:p>
          <a:p>
            <a:pPr eaLnBrk="1" hangingPunct="1"/>
            <a:endParaRPr lang="en-GB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8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STRAVOVACÍ NÁVYKY DÍTĚTE I.</a:t>
            </a:r>
          </a:p>
        </p:txBody>
      </p:sp>
      <p:sp>
        <p:nvSpPr>
          <p:cNvPr id="46082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0" indent="0" eaLnBrk="1" hangingPunct="1">
              <a:buNone/>
              <a:defRPr/>
            </a:pPr>
            <a:r>
              <a:rPr lang="en-US" altLang="cs-CZ" sz="2000" dirty="0">
                <a:cs typeface="ＭＳ Ｐゴシック" charset="0"/>
              </a:rPr>
              <a:t>RODINA!!!</a:t>
            </a:r>
          </a:p>
          <a:p>
            <a:pPr marL="0" indent="0" eaLnBrk="1" hangingPunct="1">
              <a:buNone/>
              <a:defRPr/>
            </a:pPr>
            <a:endParaRPr lang="en-US" altLang="cs-CZ" sz="2000" dirty="0"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cs-CZ" sz="2000" dirty="0">
                <a:cs typeface="ＭＳ Ｐゴシック" charset="0"/>
              </a:rPr>
              <a:t>ŠKOLNÍ VĚK:</a:t>
            </a: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dirty="0" err="1">
                <a:cs typeface="ＭＳ Ｐゴシック" charset="0"/>
              </a:rPr>
              <a:t>Snídaně</a:t>
            </a:r>
            <a:r>
              <a:rPr lang="en-GB" altLang="cs-CZ" sz="2000" dirty="0">
                <a:cs typeface="ＭＳ Ｐゴシック" charset="0"/>
              </a:rPr>
              <a:t> 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ranní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spěch</a:t>
            </a:r>
            <a:r>
              <a:rPr lang="en-GB" altLang="cs-CZ" sz="2000" dirty="0">
                <a:cs typeface="ＭＳ Ｐゴシック" charset="0"/>
              </a:rPr>
              <a:t/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nedopitý</a:t>
            </a:r>
            <a:r>
              <a:rPr lang="en-GB" altLang="cs-CZ" sz="2000" dirty="0">
                <a:cs typeface="ＭＳ Ｐゴシック" charset="0"/>
              </a:rPr>
              <a:t>/ </a:t>
            </a:r>
            <a:r>
              <a:rPr lang="en-GB" altLang="cs-CZ" sz="2000" dirty="0" err="1">
                <a:cs typeface="ＭＳ Ｐゴシック" charset="0"/>
              </a:rPr>
              <a:t>malý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šálek</a:t>
            </a:r>
            <a:r>
              <a:rPr lang="en-GB" altLang="cs-CZ" sz="2000" dirty="0">
                <a:cs typeface="ＭＳ Ｐゴシック" charset="0"/>
              </a:rPr>
              <a:t> (</a:t>
            </a:r>
            <a:r>
              <a:rPr lang="en-GB" altLang="cs-CZ" sz="2000" dirty="0" err="1">
                <a:cs typeface="ＭＳ Ｐゴシック" charset="0"/>
              </a:rPr>
              <a:t>vyšší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únava</a:t>
            </a:r>
            <a:r>
              <a:rPr lang="en-GB" altLang="cs-CZ" sz="2000" dirty="0">
                <a:cs typeface="ＭＳ Ｐゴシック" charset="0"/>
              </a:rPr>
              <a:t>, </a:t>
            </a:r>
            <a:r>
              <a:rPr lang="en-GB" altLang="cs-CZ" sz="2000" dirty="0" err="1">
                <a:cs typeface="ＭＳ Ｐゴシック" charset="0"/>
              </a:rPr>
              <a:t>nepozornost</a:t>
            </a:r>
            <a:r>
              <a:rPr lang="en-GB" altLang="cs-CZ" sz="2000" dirty="0">
                <a:cs typeface="ＭＳ Ｐゴシック" charset="0"/>
              </a:rPr>
              <a:t>, </a:t>
            </a:r>
            <a:r>
              <a:rPr lang="en-GB" altLang="cs-CZ" sz="2000" dirty="0" err="1">
                <a:cs typeface="ＭＳ Ｐゴシック" charset="0"/>
              </a:rPr>
              <a:t>bolest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hlavy</a:t>
            </a:r>
            <a:r>
              <a:rPr lang="en-GB" altLang="cs-CZ" sz="2000" dirty="0">
                <a:cs typeface="ＭＳ Ｐゴシック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dirty="0" err="1">
                <a:cs typeface="ＭＳ Ｐゴシック" charset="0"/>
              </a:rPr>
              <a:t>Svačina</a:t>
            </a:r>
            <a:r>
              <a:rPr lang="en-GB" altLang="cs-CZ" sz="2000" dirty="0">
                <a:cs typeface="ＭＳ Ｐゴシック" charset="0"/>
              </a:rPr>
              <a:t>: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kapesné</a:t>
            </a:r>
            <a:r>
              <a:rPr lang="en-GB" altLang="cs-CZ" sz="2000" dirty="0">
                <a:cs typeface="ＭＳ Ｐゴシック" charset="0"/>
              </a:rPr>
              <a:t> a „</a:t>
            </a:r>
            <a:r>
              <a:rPr lang="en-GB" altLang="cs-CZ" sz="2000" dirty="0" err="1">
                <a:cs typeface="ＭＳ Ｐゴシック" charset="0"/>
              </a:rPr>
              <a:t>bufetové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stravování</a:t>
            </a:r>
            <a:r>
              <a:rPr lang="ja-JP" altLang="en-GB" sz="2000" dirty="0">
                <a:cs typeface="ＭＳ Ｐゴシック" charset="0"/>
              </a:rPr>
              <a:t>“</a:t>
            </a:r>
            <a:r>
              <a:rPr lang="en-GB" altLang="ja-JP" sz="2000" dirty="0">
                <a:cs typeface="ＭＳ Ｐゴシック" charset="0"/>
              </a:rPr>
              <a:t/>
            </a:r>
            <a:br>
              <a:rPr lang="en-GB" altLang="ja-JP" sz="2000" dirty="0">
                <a:cs typeface="ＭＳ Ｐゴシック" charset="0"/>
              </a:rPr>
            </a:br>
            <a:r>
              <a:rPr lang="en-GB" altLang="ja-JP" sz="2000" dirty="0">
                <a:cs typeface="ＭＳ Ｐゴシック" charset="0"/>
              </a:rPr>
              <a:t>- </a:t>
            </a:r>
            <a:r>
              <a:rPr lang="en-GB" altLang="ja-JP" sz="2000" dirty="0" err="1">
                <a:cs typeface="ＭＳ Ｐゴシック" charset="0"/>
              </a:rPr>
              <a:t>pitný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režim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během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vyučování</a:t>
            </a:r>
            <a:r>
              <a:rPr lang="en-GB" altLang="ja-JP" sz="2000" dirty="0">
                <a:cs typeface="ＭＳ Ｐゴシック" charset="0"/>
              </a:rPr>
              <a:t> a </a:t>
            </a:r>
            <a:r>
              <a:rPr lang="en-GB" altLang="ja-JP" sz="2000" dirty="0" err="1">
                <a:cs typeface="ＭＳ Ｐゴシック" charset="0"/>
              </a:rPr>
              <a:t>nápojové</a:t>
            </a:r>
            <a:r>
              <a:rPr lang="en-GB" altLang="ja-JP" sz="2000" dirty="0">
                <a:cs typeface="ＭＳ Ｐゴシック" charset="0"/>
              </a:rPr>
              <a:t> </a:t>
            </a:r>
            <a:r>
              <a:rPr lang="en-GB" altLang="ja-JP" sz="2000" dirty="0" err="1">
                <a:cs typeface="ＭＳ Ｐゴシック" charset="0"/>
              </a:rPr>
              <a:t>automaty</a:t>
            </a:r>
            <a:endParaRPr lang="en-GB" altLang="ja-JP" sz="2000" dirty="0"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dirty="0" err="1">
                <a:cs typeface="ＭＳ Ｐゴシック" charset="0"/>
              </a:rPr>
              <a:t>Oběd</a:t>
            </a:r>
            <a:r>
              <a:rPr lang="en-GB" altLang="cs-CZ" sz="2000" dirty="0">
                <a:cs typeface="ＭＳ Ｐゴシック" charset="0"/>
              </a:rPr>
              <a:t>:</a:t>
            </a:r>
            <a:br>
              <a:rPr lang="en-GB" altLang="cs-CZ" sz="2000" dirty="0">
                <a:cs typeface="ＭＳ Ｐゴシック" charset="0"/>
              </a:rPr>
            </a:br>
            <a:r>
              <a:rPr lang="en-GB" altLang="cs-CZ" sz="2000" dirty="0">
                <a:cs typeface="ＭＳ Ｐゴシック" charset="0"/>
              </a:rPr>
              <a:t>- </a:t>
            </a:r>
            <a:r>
              <a:rPr lang="en-GB" altLang="cs-CZ" sz="2000" dirty="0" err="1">
                <a:cs typeface="ＭＳ Ｐゴシック" charset="0"/>
              </a:rPr>
              <a:t>stravování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ve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školní</a:t>
            </a:r>
            <a:r>
              <a:rPr lang="en-GB" altLang="cs-CZ" sz="2000" dirty="0">
                <a:cs typeface="ＭＳ Ｐゴシック" charset="0"/>
              </a:rPr>
              <a:t> </a:t>
            </a:r>
            <a:r>
              <a:rPr lang="en-GB" altLang="cs-CZ" sz="2000" dirty="0" err="1">
                <a:cs typeface="ＭＳ Ｐゴシック" charset="0"/>
              </a:rPr>
              <a:t>jídelně</a:t>
            </a:r>
            <a:r>
              <a:rPr lang="en-GB" altLang="cs-CZ" sz="2000" dirty="0">
                <a:cs typeface="ＭＳ Ｐゴシック" charset="0"/>
              </a:rPr>
              <a:t> X BS</a:t>
            </a: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endParaRPr lang="en-GB" altLang="cs-CZ" sz="2000" dirty="0"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STRAVOVACÍ NÁVYKY DÍTĚTE II.</a:t>
            </a:r>
            <a:endParaRPr lang="en-US" altLang="cs-CZ" smtClean="0">
              <a:cs typeface="ＭＳ Ｐゴシック" charset="0"/>
            </a:endParaRPr>
          </a:p>
        </p:txBody>
      </p:sp>
      <p:sp>
        <p:nvSpPr>
          <p:cNvPr id="4710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 eaLnBrk="1" hangingPunct="1">
              <a:buNone/>
              <a:defRPr/>
            </a:pPr>
            <a:r>
              <a:rPr lang="en-US" altLang="cs-CZ" sz="2000" smtClean="0">
                <a:cs typeface="ＭＳ Ｐゴシック" charset="0"/>
              </a:rPr>
              <a:t>ADOLESCENTI:</a:t>
            </a:r>
            <a:br>
              <a:rPr lang="en-US" altLang="cs-CZ" sz="2000" smtClean="0">
                <a:cs typeface="ＭＳ Ｐゴシック" charset="0"/>
              </a:rPr>
            </a:br>
            <a:endParaRPr lang="en-US" altLang="cs-CZ" sz="2000" smtClean="0"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en-GB" altLang="cs-CZ" sz="2000" smtClean="0">
                <a:cs typeface="ＭＳ Ｐゴシック" charset="0"/>
              </a:rPr>
              <a:t>Vliv:</a:t>
            </a:r>
            <a:br>
              <a:rPr lang="en-GB" altLang="cs-CZ" sz="2000" smtClean="0">
                <a:cs typeface="ＭＳ Ｐゴシック" charset="0"/>
              </a:rPr>
            </a:br>
            <a:r>
              <a:rPr lang="en-GB" altLang="cs-CZ" sz="2000" smtClean="0">
                <a:cs typeface="ＭＳ Ｐゴシック" charset="0"/>
              </a:rPr>
              <a:t>- hledání vlastní identity (snaha o tělesnou dokonalost, tendence k užívání drog, alkoholu)</a:t>
            </a:r>
            <a:br>
              <a:rPr lang="en-GB" altLang="cs-CZ" sz="2000" smtClean="0">
                <a:cs typeface="ＭＳ Ｐゴシック" charset="0"/>
              </a:rPr>
            </a:br>
            <a:r>
              <a:rPr lang="en-GB" altLang="cs-CZ" sz="2000" smtClean="0">
                <a:cs typeface="ＭＳ Ｐゴシック" charset="0"/>
              </a:rPr>
              <a:t>- sexuální dozrávání</a:t>
            </a:r>
            <a:br>
              <a:rPr lang="en-GB" altLang="cs-CZ" sz="2000" smtClean="0">
                <a:cs typeface="ＭＳ Ｐゴシック" charset="0"/>
              </a:rPr>
            </a:br>
            <a:r>
              <a:rPr lang="en-GB" altLang="cs-CZ" sz="2000" smtClean="0">
                <a:cs typeface="ＭＳ Ｐゴシック" charset="0"/>
              </a:rPr>
              <a:t>- zvýšená emoční i sociální tenze</a:t>
            </a:r>
            <a:br>
              <a:rPr lang="en-GB" altLang="cs-CZ" sz="2000" smtClean="0">
                <a:cs typeface="ＭＳ Ｐゴシック" charset="0"/>
              </a:rPr>
            </a:br>
            <a:r>
              <a:rPr lang="en-GB" altLang="cs-CZ" sz="2000" smtClean="0">
                <a:cs typeface="ＭＳ Ｐゴシック" charset="0"/>
              </a:rPr>
              <a:t/>
            </a:r>
            <a:br>
              <a:rPr lang="en-GB" altLang="cs-CZ" sz="2000" smtClean="0">
                <a:cs typeface="ＭＳ Ｐゴシック" charset="0"/>
              </a:rPr>
            </a:br>
            <a:r>
              <a:rPr lang="en-GB" altLang="cs-CZ" sz="2000" smtClean="0">
                <a:cs typeface="Times New Roman" panose="02020603050405020304" pitchFamily="18" charset="0"/>
              </a:rPr>
              <a:t>→ stravování mimo domov („fast foods</a:t>
            </a:r>
            <a:r>
              <a:rPr lang="ja-JP" altLang="en-GB" sz="2000" smtClean="0">
                <a:cs typeface="Times New Roman" panose="02020603050405020304" pitchFamily="18" charset="0"/>
              </a:rPr>
              <a:t>“</a:t>
            </a:r>
            <a:r>
              <a:rPr lang="en-GB" altLang="ja-JP" sz="2000" smtClean="0">
                <a:cs typeface="Times New Roman" panose="02020603050405020304" pitchFamily="18" charset="0"/>
              </a:rPr>
              <a:t> - deficit vit. A , Ca, nadbytek </a:t>
            </a:r>
            <a:r>
              <a:rPr lang="cs-CZ" altLang="ja-JP" sz="2000" smtClean="0">
                <a:cs typeface="Times New Roman" panose="02020603050405020304" pitchFamily="18" charset="0"/>
              </a:rPr>
              <a:t>energie, nasycených mastných kyselin</a:t>
            </a:r>
            <a:r>
              <a:rPr lang="en-GB" altLang="ja-JP" sz="2000" smtClean="0">
                <a:cs typeface="Times New Roman" panose="02020603050405020304" pitchFamily="18" charset="0"/>
              </a:rPr>
              <a:t>, Na)</a:t>
            </a:r>
            <a:br>
              <a:rPr lang="en-GB" altLang="ja-JP" sz="2000" smtClean="0">
                <a:cs typeface="Times New Roman" panose="02020603050405020304" pitchFamily="18" charset="0"/>
              </a:rPr>
            </a:br>
            <a:r>
              <a:rPr lang="en-GB" altLang="ja-JP" sz="2000" smtClean="0">
                <a:cs typeface="Times New Roman" panose="02020603050405020304" pitchFamily="18" charset="0"/>
              </a:rPr>
              <a:t>→ rodinné konflikty</a:t>
            </a:r>
          </a:p>
          <a:p>
            <a:pPr>
              <a:spcBef>
                <a:spcPts val="600"/>
              </a:spcBef>
              <a:buClr>
                <a:srgbClr val="FE8637"/>
              </a:buClr>
              <a:buNone/>
              <a:defRPr/>
            </a:pPr>
            <a:endParaRPr lang="en-GB" altLang="cs-CZ" sz="200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en-US" altLang="cs-CZ" cap="none" dirty="0" err="1">
                <a:latin typeface="+mn-lt"/>
                <a:ea typeface="MS PGothic" charset="-128"/>
              </a:rPr>
              <a:t>Výživa</a:t>
            </a:r>
            <a:r>
              <a:rPr lang="en-US" altLang="cs-CZ" cap="none" dirty="0">
                <a:latin typeface="+mn-lt"/>
                <a:ea typeface="MS PGothic" charset="-128"/>
              </a:rPr>
              <a:t> </a:t>
            </a:r>
            <a:r>
              <a:rPr lang="cs-CZ" altLang="cs-CZ" dirty="0" smtClean="0">
                <a:latin typeface="+mn-lt"/>
                <a:ea typeface="MS PGothic" charset="-128"/>
              </a:rPr>
              <a:t>dospělých</a:t>
            </a:r>
            <a:endParaRPr lang="en-US" altLang="cs-CZ" cap="none" dirty="0">
              <a:latin typeface="+mn-lt"/>
              <a:ea typeface="MS PGothic" charset="-128"/>
            </a:endParaRPr>
          </a:p>
        </p:txBody>
      </p:sp>
      <p:sp>
        <p:nvSpPr>
          <p:cNvPr id="201731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50986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VLÁKNINA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2799" cy="829527"/>
          </a:xfrm>
          <a:solidFill>
            <a:srgbClr val="FBE5D6"/>
          </a:solidFill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rozpustnost</a:t>
            </a:r>
            <a:r>
              <a:rPr lang="en-GB" dirty="0"/>
              <a:t> X </a:t>
            </a:r>
            <a:r>
              <a:rPr lang="en-GB" dirty="0" err="1"/>
              <a:t>nerozpustnost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401" y="1409909"/>
            <a:ext cx="10972799" cy="4471669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1980 –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vlákniny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nerozpustnou</a:t>
            </a:r>
            <a:r>
              <a:rPr lang="en-GB" sz="2600" dirty="0"/>
              <a:t> (</a:t>
            </a:r>
            <a:r>
              <a:rPr lang="en-GB" sz="2600" dirty="0" err="1"/>
              <a:t>odolná</a:t>
            </a:r>
            <a:r>
              <a:rPr lang="en-GB" sz="2600" dirty="0"/>
              <a:t> </a:t>
            </a:r>
            <a:r>
              <a:rPr lang="en-GB" sz="2600" dirty="0" err="1"/>
              <a:t>fermentaci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) a </a:t>
            </a:r>
            <a:r>
              <a:rPr lang="en-GB" sz="2600" dirty="0" err="1"/>
              <a:t>rozpustnou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dirty="0"/>
              <a:t>	</a:t>
            </a:r>
            <a:r>
              <a:rPr lang="en-GB" sz="2000" dirty="0"/>
              <a:t>NEROZPUTNÁ (</a:t>
            </a:r>
            <a:r>
              <a:rPr lang="en-GB" sz="2000" dirty="0" err="1"/>
              <a:t>celulosa</a:t>
            </a:r>
            <a:r>
              <a:rPr lang="en-GB" sz="2000" dirty="0"/>
              <a:t>, lignin)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porporují</a:t>
            </a:r>
            <a:r>
              <a:rPr lang="en-GB" sz="2000" dirty="0"/>
              <a:t> </a:t>
            </a:r>
            <a:r>
              <a:rPr lang="en-GB" sz="2000" dirty="0" err="1"/>
              <a:t>peristaltiku</a:t>
            </a:r>
            <a:r>
              <a:rPr lang="en-GB" sz="2000" dirty="0"/>
              <a:t> </a:t>
            </a:r>
            <a:r>
              <a:rPr lang="en-GB" sz="2000" dirty="0" err="1"/>
              <a:t>střev</a:t>
            </a:r>
            <a:r>
              <a:rPr lang="en-GB" sz="2000" dirty="0"/>
              <a:t>, </a:t>
            </a:r>
            <a:r>
              <a:rPr lang="en-GB" sz="2000" dirty="0" err="1"/>
              <a:t>urychlují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průchod</a:t>
            </a:r>
            <a:r>
              <a:rPr lang="en-GB" sz="2000" dirty="0"/>
              <a:t> </a:t>
            </a:r>
            <a:r>
              <a:rPr lang="en-GB" sz="2000" dirty="0" err="1" smtClean="0"/>
              <a:t>trveniny</a:t>
            </a:r>
            <a:r>
              <a:rPr lang="en-GB" sz="2000" dirty="0" smtClean="0"/>
              <a:t> </a:t>
            </a:r>
            <a:r>
              <a:rPr lang="en-GB" sz="2000" dirty="0" err="1"/>
              <a:t>střevem</a:t>
            </a:r>
            <a:r>
              <a:rPr lang="en-GB" sz="2000" dirty="0"/>
              <a:t> a </a:t>
            </a:r>
            <a:r>
              <a:rPr lang="en-GB" sz="2000" dirty="0" err="1"/>
              <a:t>zvětšují</a:t>
            </a:r>
            <a:r>
              <a:rPr lang="en-GB" sz="2000" dirty="0"/>
              <a:t> </a:t>
            </a:r>
            <a:r>
              <a:rPr lang="en-GB" sz="2000" dirty="0" err="1" smtClean="0"/>
              <a:t>obje</a:t>
            </a:r>
            <a:r>
              <a:rPr lang="cs-CZ" sz="2000" dirty="0" smtClean="0"/>
              <a:t>m </a:t>
            </a:r>
            <a:r>
              <a:rPr lang="en-GB" sz="2000" dirty="0" err="1" smtClean="0"/>
              <a:t>stolice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ROZPUSTNÁ  (</a:t>
            </a:r>
            <a:r>
              <a:rPr lang="en-GB" sz="2000" dirty="0" err="1"/>
              <a:t>pektiny</a:t>
            </a:r>
            <a:r>
              <a:rPr lang="en-GB" sz="2000" dirty="0"/>
              <a:t>, beta-</a:t>
            </a:r>
            <a:r>
              <a:rPr lang="en-GB" sz="2000" dirty="0" err="1"/>
              <a:t>glukany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- </a:t>
            </a:r>
            <a:r>
              <a:rPr lang="en-GB" sz="2000" dirty="0" err="1"/>
              <a:t>vytváří</a:t>
            </a:r>
            <a:r>
              <a:rPr lang="en-GB" sz="2000" dirty="0"/>
              <a:t> v </a:t>
            </a:r>
            <a:r>
              <a:rPr lang="en-GB" sz="2000" dirty="0" err="1"/>
              <a:t>tenkém</a:t>
            </a:r>
            <a:r>
              <a:rPr lang="en-GB" sz="2000" dirty="0"/>
              <a:t> </a:t>
            </a:r>
            <a:r>
              <a:rPr lang="en-GB" sz="2000" dirty="0" err="1"/>
              <a:t>střevě</a:t>
            </a:r>
            <a:r>
              <a:rPr lang="en-GB" sz="2000" dirty="0"/>
              <a:t> </a:t>
            </a:r>
            <a:r>
              <a:rPr lang="en-GB" sz="2000" dirty="0" err="1"/>
              <a:t>gelovité</a:t>
            </a:r>
            <a:r>
              <a:rPr lang="en-GB" sz="2000" dirty="0"/>
              <a:t> (</a:t>
            </a:r>
            <a:r>
              <a:rPr lang="en-GB" sz="2000" dirty="0" err="1"/>
              <a:t>rosolovité</a:t>
            </a:r>
            <a:r>
              <a:rPr lang="en-GB" sz="2000" dirty="0"/>
              <a:t>) </a:t>
            </a:r>
            <a:r>
              <a:rPr lang="en-GB" sz="2000" dirty="0" err="1" smtClean="0"/>
              <a:t>prostředí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snižují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vstřebávání</a:t>
            </a:r>
            <a:r>
              <a:rPr lang="en-GB" sz="2000" dirty="0"/>
              <a:t> </a:t>
            </a:r>
            <a:r>
              <a:rPr lang="en-GB" sz="2000" dirty="0" err="1"/>
              <a:t>glukosy</a:t>
            </a:r>
            <a:r>
              <a:rPr lang="en-GB" sz="2000" dirty="0"/>
              <a:t> a </a:t>
            </a:r>
            <a:r>
              <a:rPr lang="en-GB" sz="2000" dirty="0" smtClean="0"/>
              <a:t>	</a:t>
            </a:r>
            <a:r>
              <a:rPr lang="en-GB" sz="2000" dirty="0" err="1" smtClean="0"/>
              <a:t>mastných</a:t>
            </a:r>
            <a:r>
              <a:rPr lang="en-GB" sz="2000" dirty="0" smtClean="0"/>
              <a:t> </a:t>
            </a:r>
            <a:r>
              <a:rPr lang="en-GB" sz="2000" dirty="0" err="1"/>
              <a:t>kyselin</a:t>
            </a:r>
            <a:r>
              <a:rPr lang="en-GB" sz="2000" dirty="0"/>
              <a:t> </a:t>
            </a:r>
            <a:r>
              <a:rPr lang="en-GB" sz="2000" dirty="0" err="1"/>
              <a:t>přes</a:t>
            </a:r>
            <a:r>
              <a:rPr lang="en-GB" sz="2000" dirty="0"/>
              <a:t> </a:t>
            </a:r>
            <a:r>
              <a:rPr lang="en-GB" sz="2000" dirty="0" err="1"/>
              <a:t>střevní</a:t>
            </a:r>
            <a:r>
              <a:rPr lang="en-GB" sz="2000" dirty="0"/>
              <a:t> </a:t>
            </a:r>
            <a:r>
              <a:rPr lang="en-GB" sz="2000" dirty="0" err="1"/>
              <a:t>stěnu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>1998 – WHO </a:t>
            </a:r>
            <a:r>
              <a:rPr lang="en-GB" sz="2600" dirty="0" err="1"/>
              <a:t>doporučila</a:t>
            </a:r>
            <a:r>
              <a:rPr lang="en-GB" sz="2600" dirty="0"/>
              <a:t> </a:t>
            </a:r>
            <a:r>
              <a:rPr lang="en-GB" sz="2600" dirty="0" err="1"/>
              <a:t>nečlenit</a:t>
            </a:r>
            <a:r>
              <a:rPr lang="en-GB" sz="2600" dirty="0"/>
              <a:t> </a:t>
            </a:r>
            <a:r>
              <a:rPr lang="en-GB" sz="2600" dirty="0" err="1"/>
              <a:t>vlákninu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rozpustnou</a:t>
            </a:r>
            <a:r>
              <a:rPr lang="en-GB" sz="2600" dirty="0"/>
              <a:t> a </a:t>
            </a:r>
            <a:r>
              <a:rPr lang="en-GB" sz="2600" dirty="0" err="1"/>
              <a:t>nerozpustnou</a:t>
            </a:r>
            <a:r>
              <a:rPr lang="en-GB" sz="2600" dirty="0"/>
              <a:t>, </a:t>
            </a:r>
            <a:r>
              <a:rPr lang="en-GB" sz="2600" dirty="0" err="1"/>
              <a:t>protože</a:t>
            </a:r>
            <a:r>
              <a:rPr lang="en-GB" sz="2600" dirty="0"/>
              <a:t> </a:t>
            </a:r>
            <a:r>
              <a:rPr lang="en-GB" sz="2600" dirty="0" err="1"/>
              <a:t>rozdělení</a:t>
            </a:r>
            <a:r>
              <a:rPr lang="en-GB" sz="2600" dirty="0"/>
              <a:t> </a:t>
            </a:r>
            <a:r>
              <a:rPr lang="en-GB" sz="2600" dirty="0" err="1"/>
              <a:t>platí</a:t>
            </a:r>
            <a:r>
              <a:rPr lang="en-GB" sz="2600" dirty="0"/>
              <a:t> </a:t>
            </a:r>
            <a:r>
              <a:rPr lang="en-GB" sz="2600" dirty="0" err="1"/>
              <a:t>jen</a:t>
            </a:r>
            <a:r>
              <a:rPr lang="en-GB" sz="2600" dirty="0"/>
              <a:t> pro </a:t>
            </a:r>
            <a:r>
              <a:rPr lang="en-GB" sz="2600" dirty="0" err="1"/>
              <a:t>některé</a:t>
            </a:r>
            <a:r>
              <a:rPr lang="en-GB" sz="2600" dirty="0"/>
              <a:t> </a:t>
            </a:r>
            <a:r>
              <a:rPr lang="en-GB" sz="2600" dirty="0" err="1"/>
              <a:t>ze</a:t>
            </a:r>
            <a:r>
              <a:rPr lang="en-GB" sz="2600" dirty="0"/>
              <a:t> </a:t>
            </a:r>
            <a:r>
              <a:rPr lang="en-GB" sz="2600" dirty="0" err="1"/>
              <a:t>složek</a:t>
            </a:r>
            <a:r>
              <a:rPr lang="en-GB" sz="2600" dirty="0"/>
              <a:t> </a:t>
            </a:r>
            <a:r>
              <a:rPr lang="en-GB" sz="2600" dirty="0" err="1"/>
              <a:t>obou</a:t>
            </a:r>
            <a:r>
              <a:rPr lang="en-GB" sz="2600" dirty="0"/>
              <a:t> </a:t>
            </a:r>
            <a:r>
              <a:rPr lang="en-GB" sz="2600" dirty="0" err="1"/>
              <a:t>skupin</a:t>
            </a:r>
            <a:r>
              <a:rPr lang="en-GB" sz="2600" dirty="0"/>
              <a:t> (</a:t>
            </a:r>
            <a:r>
              <a:rPr lang="en-GB" sz="2600" dirty="0" err="1"/>
              <a:t>některé</a:t>
            </a:r>
            <a:r>
              <a:rPr lang="en-GB" sz="2600" dirty="0"/>
              <a:t> „</a:t>
            </a:r>
            <a:r>
              <a:rPr lang="en-GB" sz="2600" dirty="0" err="1"/>
              <a:t>nerozpustné</a:t>
            </a:r>
            <a:r>
              <a:rPr lang="en-GB" altLang="en-GB" sz="2600" dirty="0"/>
              <a:t>“</a:t>
            </a:r>
            <a:r>
              <a:rPr lang="en-GB" sz="2600" dirty="0"/>
              <a:t> </a:t>
            </a:r>
            <a:r>
              <a:rPr lang="en-GB" sz="2600" dirty="0" err="1"/>
              <a:t>jsou</a:t>
            </a:r>
            <a:r>
              <a:rPr lang="en-GB" sz="2600" dirty="0"/>
              <a:t> v </a:t>
            </a:r>
            <a:r>
              <a:rPr lang="en-GB" sz="2600" dirty="0" err="1"/>
              <a:t>tlustém</a:t>
            </a:r>
            <a:r>
              <a:rPr lang="en-GB" sz="2600" dirty="0"/>
              <a:t> </a:t>
            </a:r>
            <a:r>
              <a:rPr lang="en-GB" sz="2600" dirty="0" err="1"/>
              <a:t>střevě</a:t>
            </a:r>
            <a:r>
              <a:rPr lang="en-GB" sz="2600" dirty="0"/>
              <a:t> </a:t>
            </a:r>
            <a:r>
              <a:rPr lang="en-GB" sz="2600" dirty="0" err="1"/>
              <a:t>fermentovány</a:t>
            </a:r>
            <a:r>
              <a:rPr lang="en-GB" sz="2600" dirty="0" smtClean="0"/>
              <a:t>)</a:t>
            </a:r>
            <a:endParaRPr lang="cs-CZ" sz="2600" dirty="0" smtClean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Navíc</a:t>
            </a:r>
            <a:r>
              <a:rPr lang="en-GB" sz="2600" dirty="0"/>
              <a:t>:</a:t>
            </a:r>
            <a:br>
              <a:rPr lang="en-GB" sz="2600" dirty="0"/>
            </a:br>
            <a:r>
              <a:rPr lang="en-GB" sz="2600" dirty="0"/>
              <a:t>= </a:t>
            </a:r>
            <a:r>
              <a:rPr lang="en-GB" sz="2600" dirty="0" err="1"/>
              <a:t>rozpustnost</a:t>
            </a:r>
            <a:r>
              <a:rPr lang="en-GB" sz="2600" dirty="0"/>
              <a:t> </a:t>
            </a:r>
            <a:r>
              <a:rPr lang="en-GB" sz="2600" dirty="0" err="1"/>
              <a:t>ve</a:t>
            </a:r>
            <a:r>
              <a:rPr lang="en-GB" sz="2600" dirty="0"/>
              <a:t> </a:t>
            </a:r>
            <a:r>
              <a:rPr lang="en-GB" sz="2600" dirty="0" err="1"/>
              <a:t>vodě</a:t>
            </a:r>
            <a:r>
              <a:rPr lang="en-GB" sz="2600" dirty="0"/>
              <a:t> </a:t>
            </a:r>
            <a:r>
              <a:rPr lang="en-GB" sz="2600" dirty="0" err="1"/>
              <a:t>předem</a:t>
            </a:r>
            <a:r>
              <a:rPr lang="en-GB" sz="2600" dirty="0"/>
              <a:t> </a:t>
            </a:r>
            <a:r>
              <a:rPr lang="en-GB" sz="2600" dirty="0" err="1"/>
              <a:t>neurčuje</a:t>
            </a:r>
            <a:r>
              <a:rPr lang="en-GB" sz="2600" dirty="0"/>
              <a:t> </a:t>
            </a:r>
            <a:r>
              <a:rPr lang="en-GB" sz="2600" dirty="0" err="1"/>
              <a:t>fyziologický</a:t>
            </a:r>
            <a:r>
              <a:rPr lang="en-GB" sz="2600" dirty="0"/>
              <a:t> </a:t>
            </a:r>
            <a:r>
              <a:rPr lang="en-GB" sz="2600" dirty="0" err="1"/>
              <a:t>efekt</a:t>
            </a:r>
            <a:endParaRPr lang="en-GB" sz="2600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err="1"/>
              <a:t>Odborná</a:t>
            </a:r>
            <a:r>
              <a:rPr lang="en-GB" sz="2600" dirty="0"/>
              <a:t> </a:t>
            </a:r>
            <a:r>
              <a:rPr lang="en-GB" sz="2600" dirty="0" err="1"/>
              <a:t>shoda</a:t>
            </a:r>
            <a:r>
              <a:rPr lang="en-GB" sz="2600" dirty="0"/>
              <a:t> </a:t>
            </a:r>
            <a:r>
              <a:rPr lang="en-GB" sz="2600" dirty="0" err="1"/>
              <a:t>posledních</a:t>
            </a:r>
            <a:r>
              <a:rPr lang="en-GB" sz="2600" dirty="0"/>
              <a:t> let </a:t>
            </a:r>
            <a:br>
              <a:rPr lang="en-GB" sz="2600" dirty="0"/>
            </a:br>
            <a:r>
              <a:rPr lang="en-GB" sz="2600" dirty="0">
                <a:cs typeface="Arial" charset="0"/>
              </a:rPr>
              <a:t>→ </a:t>
            </a:r>
            <a:r>
              <a:rPr lang="en-GB" sz="2600" dirty="0" err="1">
                <a:cs typeface="Arial" charset="0"/>
              </a:rPr>
              <a:t>pojem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musí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být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vymezen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na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fyziologickém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základě</a:t>
            </a:r>
            <a:r>
              <a:rPr lang="en-GB" sz="2600" dirty="0">
                <a:cs typeface="Arial" charset="0"/>
              </a:rPr>
              <a:t>, </a:t>
            </a:r>
            <a:r>
              <a:rPr lang="en-GB" sz="2600" dirty="0" err="1">
                <a:cs typeface="Arial" charset="0"/>
              </a:rPr>
              <a:t>nikoliv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podle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metody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stanovení</a:t>
            </a:r>
            <a:r>
              <a:rPr lang="en-GB" sz="2600" dirty="0">
                <a:cs typeface="Arial" charset="0"/>
              </a:rPr>
              <a:t> (</a:t>
            </a:r>
            <a:r>
              <a:rPr lang="en-GB" sz="2600" dirty="0" err="1">
                <a:cs typeface="Arial" charset="0"/>
              </a:rPr>
              <a:t>jak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tomu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doposud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 err="1">
                <a:cs typeface="Arial" charset="0"/>
              </a:rPr>
              <a:t>bylo</a:t>
            </a:r>
            <a:r>
              <a:rPr lang="en-GB" sz="2600" dirty="0">
                <a:cs typeface="Arial" charset="0"/>
              </a:rPr>
              <a:t>)</a:t>
            </a:r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02787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608641" y="1604329"/>
            <a:ext cx="10972799" cy="4755379"/>
          </a:xfrm>
          <a:ln/>
        </p:spPr>
        <p:txBody>
          <a:bodyPr anchor="t"/>
          <a:lstStyle/>
          <a:p>
            <a:pPr marL="104775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Vlákninu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potravy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tvoří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látky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které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nejsou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stráveny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vstřebávány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tenkém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střevě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člověka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chemickou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strukturou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sacharidů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látek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obdobných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ligninu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příbuzných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látek</a:t>
            </a:r>
            <a:r>
              <a:rPr lang="en-GB" alt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základy</a:t>
            </a: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biologický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umělý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původ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vlákniny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chemická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povaha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jejích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složek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odolnost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hydrolýze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trávení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enzymy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GIT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metodě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stanovení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fermentaci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tlustém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střevě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produkce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krátkých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MK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jejich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fyziologický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efekt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jako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snížení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vstřebávání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minerálních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látek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prebiotické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vlastnosti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dalším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měřitelným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fyziologickým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vlastnostem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projímavého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metabolického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efektu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snížení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krevního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cholesterolu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krevní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glukozy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inzulinu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03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2001 AACC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- (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Asoc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Cereal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Chemist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) Vlákninu potravy tvoří jedlé části rostlin nebo analogické sacharidy, které jsou odolné vůči trávení a absorpci v lidském tenkém střevě a jsou zcela nebo částečně fermentovány v tlustém střevě. Vláknina potravy zahrnuje polysacharidy, oligosacharidy, lignin a přidružené rostlinné složky. </a:t>
            </a:r>
          </a:p>
        </p:txBody>
      </p:sp>
    </p:spTree>
    <p:extLst>
      <p:ext uri="{BB962C8B-B14F-4D97-AF65-F5344CB8AC3E}">
        <p14:creationId xmlns:p14="http://schemas.microsoft.com/office/powerpoint/2010/main" val="40049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0527"/>
          </a:xfrm>
          <a:solidFill>
            <a:srgbClr val="FBE5D6"/>
          </a:solidFill>
        </p:spPr>
        <p:txBody>
          <a:bodyPr/>
          <a:lstStyle/>
          <a:p>
            <a:r>
              <a:rPr lang="cs-CZ" cap="none" dirty="0"/>
              <a:t>FUNKCE VLÁKNINY</a:t>
            </a:r>
          </a:p>
        </p:txBody>
      </p:sp>
      <p:sp>
        <p:nvSpPr>
          <p:cNvPr id="501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zubního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kazu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žaludku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vyvolává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pocit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sytosti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střevě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působí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zácpě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jejím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komplikacím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např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divertikulóza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digesce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sacharidů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tenkém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střevě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tuků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snížené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vstřebávání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minerálních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látek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žlučových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kyselin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hypocholesterolemický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účinek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zpomalení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rychlosti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resorpce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glukózy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snížení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strmosti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vzestupu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glykémie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zvětšení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střevního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obsahu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potravou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bakterie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tlustého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vláknina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prebiotikum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potrava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probiotické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baktérie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které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fermentují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mastné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kyseliny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krátkým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řetězcem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acetát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propionát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butyrát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jež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energetickým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substrátem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enterocyty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tlustého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(1gram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vlákniny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8,4 kJ)</a:t>
            </a: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současně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zvětšuje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tlustého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naředí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toxické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látky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obsažené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střevě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0988">
              <a:spcBef>
                <a:spcPts val="325"/>
              </a:spcBef>
              <a:buFont typeface="Courier New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úprava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transit time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snižuje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transit time v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tenkém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střevě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5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cap="none" dirty="0" smtClean="0">
                <a:cs typeface="ＭＳ Ｐゴシック" charset="0"/>
              </a:rPr>
              <a:t>VLÁKNINA A ZDRAVOTNÍ TVRZENÍ</a:t>
            </a:r>
            <a:endParaRPr lang="cs-CZ" dirty="0">
              <a:cs typeface="ＭＳ Ｐゴシック" charset="0"/>
            </a:endParaRP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přispívá ke zvýšení objemu stolice</a:t>
            </a:r>
            <a:b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</a:br>
            <a:endParaRPr lang="cs-CZ" altLang="cs-CZ" sz="2540" dirty="0">
              <a:latin typeface="Calibri" panose="020F0502020204030204" pitchFamily="34" charset="0"/>
              <a:ea typeface="MS PGothic" charset="-128"/>
              <a:cs typeface="Calibri" panose="020F0502020204030204" pitchFamily="34" charset="0"/>
            </a:endParaRPr>
          </a:p>
          <a:p>
            <a: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přispívá k normální činnosti střev</a:t>
            </a:r>
            <a:b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</a:br>
            <a:endParaRPr lang="cs-CZ" altLang="cs-CZ" sz="2540" dirty="0">
              <a:latin typeface="Calibri" panose="020F0502020204030204" pitchFamily="34" charset="0"/>
              <a:ea typeface="MS PGothic" charset="-128"/>
              <a:cs typeface="Calibri" panose="020F0502020204030204" pitchFamily="34" charset="0"/>
            </a:endParaRPr>
          </a:p>
          <a:p>
            <a: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přispívá k udržení normální hladiny cholesterolu v krvi</a:t>
            </a:r>
            <a:b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</a:br>
            <a:endParaRPr lang="cs-CZ" altLang="cs-CZ" sz="2540" dirty="0">
              <a:latin typeface="Calibri" panose="020F0502020204030204" pitchFamily="34" charset="0"/>
              <a:ea typeface="MS PGothic" charset="-128"/>
              <a:cs typeface="Calibri" panose="020F0502020204030204" pitchFamily="34" charset="0"/>
            </a:endParaRPr>
          </a:p>
          <a:p>
            <a: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přispívá k omezení nárůstu hladiny glukózy v krvi po jídle</a:t>
            </a:r>
            <a:b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</a:br>
            <a:endParaRPr lang="cs-CZ" altLang="cs-CZ" sz="2540" dirty="0">
              <a:latin typeface="Calibri" panose="020F0502020204030204" pitchFamily="34" charset="0"/>
              <a:ea typeface="MS PGothic" charset="-128"/>
              <a:cs typeface="Calibri" panose="020F0502020204030204" pitchFamily="34" charset="0"/>
            </a:endParaRPr>
          </a:p>
          <a:p>
            <a: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přispívá k urychlení střevního tranzitu</a:t>
            </a:r>
            <a:endParaRPr lang="cs-CZ" altLang="cs-CZ" dirty="0">
              <a:latin typeface="Calibri" panose="020F0502020204030204" pitchFamily="34" charset="0"/>
              <a:ea typeface="MS PGothic" charset="-128"/>
              <a:cs typeface="Calibri" panose="020F0502020204030204" pitchFamily="34" charset="0"/>
            </a:endParaRPr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7647044" y="1347982"/>
            <a:ext cx="2809735" cy="1012427"/>
          </a:xfrm>
          <a:prstGeom prst="cloudCallout">
            <a:avLst>
              <a:gd name="adj1" fmla="val -115882"/>
              <a:gd name="adj2" fmla="val 1795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Zrna ječmene a ovsa, pšeničné otruby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375389" y="2460217"/>
            <a:ext cx="2351767" cy="1013866"/>
          </a:xfrm>
          <a:prstGeom prst="cloudCallout">
            <a:avLst>
              <a:gd name="adj1" fmla="val -87191"/>
              <a:gd name="adj2" fmla="val -18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Žitná vláknina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8895644" y="3559178"/>
            <a:ext cx="3073846" cy="995145"/>
          </a:xfrm>
          <a:prstGeom prst="cloudCallout">
            <a:avLst>
              <a:gd name="adj1" fmla="val -71250"/>
              <a:gd name="adj2" fmla="val -2275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Guarová</a:t>
            </a:r>
            <a:r>
              <a:rPr lang="cs-CZ" sz="1633" dirty="0">
                <a:solidFill>
                  <a:schemeClr val="tx1"/>
                </a:solidFill>
              </a:rPr>
              <a:t> guma, </a:t>
            </a:r>
            <a:r>
              <a:rPr lang="cs-CZ" sz="1633" dirty="0" err="1">
                <a:solidFill>
                  <a:schemeClr val="tx1"/>
                </a:solidFill>
              </a:rPr>
              <a:t>glukomannan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 </a:t>
            </a:r>
          </a:p>
        </p:txBody>
      </p:sp>
      <p:sp>
        <p:nvSpPr>
          <p:cNvPr id="9" name="Bublinový popisek ve tvaru obláčku 8"/>
          <p:cNvSpPr/>
          <p:nvPr/>
        </p:nvSpPr>
        <p:spPr>
          <a:xfrm>
            <a:off x="6918328" y="4838596"/>
            <a:ext cx="3862562" cy="914496"/>
          </a:xfrm>
          <a:prstGeom prst="cloudCallout">
            <a:avLst>
              <a:gd name="adj1" fmla="val -66014"/>
              <a:gd name="adj2" fmla="val 2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 err="1">
                <a:solidFill>
                  <a:schemeClr val="tx1"/>
                </a:solidFill>
              </a:rPr>
              <a:t>Arabinoxylan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pektiny, rezistentní škrob </a:t>
            </a:r>
          </a:p>
        </p:txBody>
      </p:sp>
      <p:sp>
        <p:nvSpPr>
          <p:cNvPr id="10" name="Bublinový popisek ve tvaru obláčku 9"/>
          <p:cNvSpPr/>
          <p:nvPr/>
        </p:nvSpPr>
        <p:spPr>
          <a:xfrm>
            <a:off x="6627423" y="5786394"/>
            <a:ext cx="1562565" cy="843929"/>
          </a:xfrm>
          <a:prstGeom prst="cloudCallout">
            <a:avLst>
              <a:gd name="adj1" fmla="val -82303"/>
              <a:gd name="adj2" fmla="val -9212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33" dirty="0">
                <a:solidFill>
                  <a:schemeClr val="tx1"/>
                </a:solidFill>
              </a:rPr>
              <a:t>Pšeničné otruby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838200" y="365126"/>
            <a:ext cx="10515600" cy="1004266"/>
          </a:xfrm>
          <a:prstGeom prst="rect">
            <a:avLst/>
          </a:prstGeom>
          <a:solidFill>
            <a:srgbClr val="FBE5D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VLÁKNINA A ZDRAVOTNÍ TVRZENÍ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600">
                <a:ea typeface="MS PGothic" charset="-128"/>
              </a:rPr>
              <a:t>Doporučení k zavádění </a:t>
            </a:r>
            <a:br>
              <a:rPr lang="cs-CZ" altLang="cs-CZ" sz="2600">
                <a:ea typeface="MS PGothic" charset="-128"/>
              </a:rPr>
            </a:br>
            <a:r>
              <a:rPr lang="cs-CZ" altLang="cs-CZ" sz="2600">
                <a:ea typeface="MS PGothic" charset="-128"/>
              </a:rPr>
              <a:t>komplementární výživy (příkrmu)u kojenců</a:t>
            </a:r>
            <a:br>
              <a:rPr lang="cs-CZ" altLang="cs-CZ" sz="2600">
                <a:ea typeface="MS PGothic" charset="-128"/>
              </a:rPr>
            </a:br>
            <a:r>
              <a:rPr lang="cs-CZ" altLang="cs-CZ" sz="1300">
                <a:ea typeface="MS PGothic" charset="-128"/>
              </a:rPr>
              <a:t>http://www.mzcr.cz/Odbornik/dokumenty/doporuceni-k-zavadeni-komplementarni-vyzivyprikrmu-u-kojencu_7542_1154_3.html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b="1" dirty="0">
                <a:ea typeface="MS PGothic" charset="-128"/>
              </a:rPr>
              <a:t>Výlučné kojení do ukončeného 6. měsíce následované pokračováním v kojení spolu s odpovídající komplementární výživou dle potřeb dítěte do 2 let i déle je třeba považovat za optimální výživový standard pro dítě</a:t>
            </a:r>
            <a:r>
              <a:rPr lang="cs-CZ" altLang="cs-CZ" sz="1600" dirty="0">
                <a:ea typeface="MS PGothic" charset="-128"/>
              </a:rPr>
              <a:t>, který je v souladu s doporučením Světové zdravotnické organizace (WHO), Evropské společnosti pro dětskou gastroenterologii, </a:t>
            </a:r>
            <a:r>
              <a:rPr lang="cs-CZ" altLang="cs-CZ" sz="1600" dirty="0" err="1">
                <a:ea typeface="MS PGothic" charset="-128"/>
              </a:rPr>
              <a:t>hepatologii</a:t>
            </a:r>
            <a:r>
              <a:rPr lang="cs-CZ" altLang="cs-CZ" sz="1600" dirty="0">
                <a:ea typeface="MS PGothic" charset="-128"/>
              </a:rPr>
              <a:t> a výživu (ESPGHAN) a Britské poradní vědecké komise pro výživu (SACN).  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dirty="0">
                <a:ea typeface="MS PGothic" charset="-128"/>
              </a:rPr>
              <a:t>Komplementární výživu (příkrm) je třeba začít zavádět u kojených i nekojených dětí </a:t>
            </a:r>
            <a:r>
              <a:rPr lang="cs-CZ" altLang="cs-CZ" sz="1600" b="1" dirty="0">
                <a:ea typeface="MS PGothic" charset="-128"/>
              </a:rPr>
              <a:t>nejpozději po ukončeném 6. měsíci věku dítěte, 180 dní </a:t>
            </a:r>
            <a:r>
              <a:rPr lang="cs-CZ" altLang="cs-CZ" sz="1600" dirty="0">
                <a:ea typeface="MS PGothic" charset="-128"/>
              </a:rPr>
              <a:t>(v 26. týdnu), ale </a:t>
            </a:r>
            <a:r>
              <a:rPr lang="cs-CZ" altLang="cs-CZ" sz="1600" b="1" dirty="0">
                <a:ea typeface="MS PGothic" charset="-128"/>
              </a:rPr>
              <a:t>ne před ukončeným 4. měsícem věku </a:t>
            </a:r>
            <a:r>
              <a:rPr lang="cs-CZ" altLang="cs-CZ" sz="1600" dirty="0">
                <a:ea typeface="MS PGothic" charset="-128"/>
              </a:rPr>
              <a:t>(17 týdnů).  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b="1" dirty="0">
                <a:ea typeface="MS PGothic" charset="-128"/>
              </a:rPr>
              <a:t>Příkrm je zaváděn z důvodu</a:t>
            </a:r>
            <a:r>
              <a:rPr lang="cs-CZ" altLang="cs-CZ" sz="1600" dirty="0">
                <a:ea typeface="MS PGothic" charset="-128"/>
              </a:rPr>
              <a:t>, kdy samotné mateřské mléko či náhradní kojenecká </a:t>
            </a:r>
            <a:r>
              <a:rPr lang="cs-CZ" altLang="cs-CZ" sz="1600" b="1" dirty="0">
                <a:ea typeface="MS PGothic" charset="-128"/>
              </a:rPr>
              <a:t>mléčná výživa (formule) již přestává pokrývat výživové požadavky dítěte</a:t>
            </a:r>
            <a:r>
              <a:rPr lang="cs-CZ" altLang="cs-CZ" sz="1600" dirty="0">
                <a:ea typeface="MS PGothic" charset="-128"/>
              </a:rPr>
              <a:t>. Pokud kojené dítě neprospívá, doporučuje se nejprve podpořit matku v kojení a zavést </a:t>
            </a:r>
            <a:r>
              <a:rPr lang="cs-CZ" altLang="cs-CZ" sz="1600" b="1" u="sng" dirty="0">
                <a:ea typeface="MS PGothic" charset="-128"/>
              </a:rPr>
              <a:t>nemléčný</a:t>
            </a:r>
            <a:r>
              <a:rPr lang="cs-CZ" altLang="cs-CZ" sz="1600" b="1" dirty="0">
                <a:ea typeface="MS PGothic" charset="-128"/>
              </a:rPr>
              <a:t> příkrm</a:t>
            </a:r>
            <a:r>
              <a:rPr lang="cs-CZ" altLang="cs-CZ" sz="1600" dirty="0">
                <a:ea typeface="MS PGothic" charset="-128"/>
              </a:rPr>
              <a:t>. Pokud se laktace nezlepší, zavede se k příkrmu náhradní mléčná výživa.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/>
            </a:pPr>
            <a:r>
              <a:rPr lang="cs-CZ" altLang="cs-CZ" sz="1600" dirty="0">
                <a:ea typeface="MS PGothic" charset="-128"/>
              </a:rPr>
              <a:t>Pro zavádění příkrmu u nedonošených dětí (narozených před 37. týdnem těhotenství) je postupováno následovně: U dětí narozených po 35. dokončeném týdnu těhotenství je doporučeno postupovat jako u dětí donošených. </a:t>
            </a:r>
            <a:r>
              <a:rPr lang="cs-CZ" altLang="cs-CZ" sz="1600" b="1" dirty="0">
                <a:ea typeface="MS PGothic" charset="-128"/>
              </a:rPr>
              <a:t>U dětí narozených před 35. týdnem těhotenství lze zavádět příkrm 5-8 měsíců od data jejich narození</a:t>
            </a:r>
            <a:r>
              <a:rPr lang="cs-CZ" altLang="cs-CZ" sz="1600" dirty="0">
                <a:ea typeface="MS PGothic" charset="-128"/>
              </a:rPr>
              <a:t>, ne dříve než po ukončeném 3. měsíci (13. týdnu) korigovaného věku dítěte (od vypočteného termínu porodu). Zavádění příkrmu je u každého nedonošeného dítěte posuzováno individuálně, a to v závislosti na celkovém stavu dítěte (zdravotní stav, psychomotorická zralost, prospívání apod.). </a:t>
            </a:r>
          </a:p>
        </p:txBody>
      </p:sp>
    </p:spTree>
    <p:extLst>
      <p:ext uri="{BB962C8B-B14F-4D97-AF65-F5344CB8AC3E}">
        <p14:creationId xmlns:p14="http://schemas.microsoft.com/office/powerpoint/2010/main" val="15529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1"/>
          <p:cNvGraphicFramePr>
            <a:graphicFrameLocks noChangeAspect="1"/>
          </p:cNvGraphicFramePr>
          <p:nvPr>
            <p:extLst/>
          </p:nvPr>
        </p:nvGraphicFramePr>
        <p:xfrm>
          <a:off x="1106598" y="207382"/>
          <a:ext cx="10427009" cy="649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9537700" imgH="7366000" progId="">
                  <p:embed/>
                </p:oleObj>
              </mc:Choice>
              <mc:Fallback>
                <p:oleObj r:id="rId4" imgW="9537700" imgH="7366000" progId="">
                  <p:embed/>
                  <p:pic>
                    <p:nvPicPr>
                      <p:cNvPr id="532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98" y="207382"/>
                        <a:ext cx="10427009" cy="6499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817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solidFill>
            <a:srgbClr val="FBE5D6"/>
          </a:solidFill>
        </p:spPr>
        <p:txBody>
          <a:bodyPr/>
          <a:lstStyle/>
          <a:p>
            <a:r>
              <a:rPr lang="en-US" dirty="0" smtClean="0"/>
              <a:t>DOPORUČENÍ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SPV: </a:t>
            </a:r>
            <a:b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5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b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starší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DDD =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letech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dospělí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 </a:t>
            </a:r>
          </a:p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EFSA:</a:t>
            </a:r>
            <a:b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dospělí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25 g/den</a:t>
            </a:r>
            <a:b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1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g/1 MJ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 b="1" dirty="0">
                <a:solidFill>
                  <a:srgbClr val="0070C0"/>
                </a:solidFill>
                <a:ea typeface="MS PGothic" charset="-128"/>
              </a:rPr>
              <a:t>VLÁKNINA </a:t>
            </a:r>
            <a:r>
              <a:rPr lang="cs-CZ" altLang="cs-CZ" sz="1814" b="1" dirty="0">
                <a:solidFill>
                  <a:srgbClr val="0070C0"/>
                </a:solidFill>
                <a:ea typeface="MS PGothic" charset="-128"/>
              </a:rPr>
              <a:t>- </a:t>
            </a:r>
            <a:r>
              <a:rPr lang="cs-CZ" altLang="cs-CZ" sz="1814" dirty="0">
                <a:latin typeface="+mn-lt"/>
                <a:ea typeface="MS PGothic" charset="-128"/>
              </a:rPr>
              <a:t>doporučená denní dávka pro dospělé: 30 g</a:t>
            </a:r>
            <a:endParaRPr lang="cs-CZ" altLang="cs-CZ" sz="1814" b="1" dirty="0">
              <a:solidFill>
                <a:srgbClr val="0070C0"/>
              </a:solidFill>
              <a:latin typeface="+mn-lt"/>
              <a:ea typeface="MS PGothic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23521" y="907043"/>
            <a:ext cx="184731" cy="3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cs-CZ" sz="1724">
              <a:latin typeface="Calibri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838200" y="1763370"/>
          <a:ext cx="7994278" cy="3371397"/>
        </p:xfrm>
        <a:graphic>
          <a:graphicData uri="http://schemas.openxmlformats.org/drawingml/2006/table">
            <a:tbl>
              <a:tblPr/>
              <a:tblGrid>
                <a:gridCol w="24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Vařená čočka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Maliny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Ovesné vločky (50g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Hruška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Celozrnný chléb (50g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Banán, jablko 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5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Chléb (50g krajíc)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Brokolice, fazolky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(100g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11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Vlašské ořechy (30g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Mrkev (100g porce)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Brambory (200g porce)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1" marR="9145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2026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99" y="3397956"/>
            <a:ext cx="1907661" cy="17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VITAMINY</a:t>
            </a:r>
            <a:endParaRPr lang="cs-CZ" dirty="0">
              <a:ea typeface="+mj-ea"/>
              <a:cs typeface="+mj-cs"/>
            </a:endParaRPr>
          </a:p>
        </p:txBody>
      </p:sp>
      <p:sp>
        <p:nvSpPr>
          <p:cNvPr id="7680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Nezbytné </a:t>
            </a:r>
            <a:r>
              <a:rPr lang="cs-CZ" sz="2400" dirty="0" err="1">
                <a:solidFill>
                  <a:srgbClr val="000000"/>
                </a:solidFill>
              </a:rPr>
              <a:t>org</a:t>
            </a:r>
            <a:r>
              <a:rPr lang="cs-CZ" sz="2400" dirty="0">
                <a:solidFill>
                  <a:srgbClr val="000000"/>
                </a:solidFill>
              </a:rPr>
              <a:t>. sloučeniny,  které si náš organizmus neumí sám vyrobit</a:t>
            </a:r>
          </a:p>
          <a:p>
            <a:pPr marL="447675" indent="-342900" eaLnBrk="1" hangingPunct="1">
              <a:lnSpc>
                <a:spcPct val="93000"/>
              </a:lnSpc>
              <a:spcAft>
                <a:spcPts val="1425"/>
              </a:spcAft>
              <a:buFont typeface="Arial"/>
              <a:buChar char="•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sz="2400" u="sng" dirty="0">
                <a:solidFill>
                  <a:srgbClr val="000000"/>
                </a:solidFill>
              </a:rPr>
              <a:t>Výjimka:</a:t>
            </a:r>
            <a:br>
              <a:rPr lang="cs-CZ" sz="2400" u="sng" dirty="0">
                <a:solidFill>
                  <a:srgbClr val="000000"/>
                </a:solidFill>
              </a:rPr>
            </a:br>
            <a:r>
              <a:rPr lang="cs-CZ" sz="2400" dirty="0">
                <a:solidFill>
                  <a:srgbClr val="000000"/>
                </a:solidFill>
              </a:rPr>
              <a:t>- část </a:t>
            </a:r>
            <a:r>
              <a:rPr lang="cs-CZ" sz="2400" i="1" dirty="0">
                <a:solidFill>
                  <a:srgbClr val="FF00FF"/>
                </a:solidFill>
              </a:rPr>
              <a:t>vitaminu A</a:t>
            </a:r>
            <a:r>
              <a:rPr lang="cs-CZ" sz="2400" dirty="0">
                <a:solidFill>
                  <a:srgbClr val="000000"/>
                </a:solidFill>
              </a:rPr>
              <a:t> se tvoří z přijatého provitaminu (zejména 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β-karotenu)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D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provitaminu 7-dehydrocholesterolu (uloženého v pokožce)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niacin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z AK tryptofanu</a:t>
            </a:r>
            <a:br>
              <a:rPr lang="cs-CZ" sz="2400" dirty="0">
                <a:solidFill>
                  <a:srgbClr val="000000"/>
                </a:solidFill>
                <a:cs typeface="Arial" charset="0"/>
              </a:rPr>
            </a:br>
            <a:r>
              <a:rPr lang="cs-CZ" sz="2400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sz="2400" i="1" dirty="0">
                <a:solidFill>
                  <a:srgbClr val="FF00FF"/>
                </a:solidFill>
                <a:cs typeface="Arial" charset="0"/>
              </a:rPr>
              <a:t>vitamin K</a:t>
            </a:r>
            <a:r>
              <a:rPr lang="cs-CZ" sz="2400" dirty="0">
                <a:solidFill>
                  <a:srgbClr val="000000"/>
                </a:solidFill>
                <a:cs typeface="Arial" charset="0"/>
              </a:rPr>
              <a:t> vytvářejí i střevní 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bakterie</a:t>
            </a:r>
            <a:endParaRPr lang="cs-CZ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sz="2903">
                <a:ea typeface="MS PGothic" charset="-128"/>
              </a:rPr>
              <a:t>UCHOVÁNÍ VITAMINŮ V ORGANISMU</a:t>
            </a:r>
          </a:p>
        </p:txBody>
      </p:sp>
      <p:sp>
        <p:nvSpPr>
          <p:cNvPr id="952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B1, biotin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pantothenová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4-10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C, K, B2, B6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nikotinová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2-6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týdnů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D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listová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2-4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měsíce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E = 6-12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A = 1-2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roky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B12 = 2-5 let</a:t>
            </a:r>
          </a:p>
          <a:p>
            <a:pPr marL="552252" indent="-457200"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</a:pPr>
            <a:endParaRPr lang="cs-CZ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8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Vitamin A</a:t>
            </a:r>
            <a:endParaRPr lang="cs-CZ" altLang="cs-CZ" sz="1996">
              <a:ea typeface="MS PGothic" charset="-128"/>
            </a:endParaRP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MS PGothic" charset="-128"/>
              </a:rPr>
              <a:t>Schválená zdravotní tvrzení: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Přispívá k udržení normálního stavu pokožky a zraku, funkci imunitního systému</a:t>
            </a:r>
          </a:p>
          <a:p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Karoteny - Provitamin vitaminu A - tzn. z karotenů se tvoří vitamin A</a:t>
            </a:r>
          </a:p>
          <a:p>
            <a:endParaRPr lang="cs-CZ" altLang="cs-CZ" dirty="0">
              <a:ea typeface="MS PGothic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83" y="376455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38207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5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D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 normálnímu využití vápníku a fosforu, udržení normálního stavu kostí a zubů, činnosti svalů, imunitního systému</a:t>
            </a:r>
          </a:p>
          <a:p>
            <a:endParaRPr lang="cs-CZ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8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89" y="326915"/>
            <a:ext cx="2868781" cy="31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3" y="3440522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5" y="3591738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739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E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Schválená zdravotní tvrzení:</a:t>
            </a:r>
            <a:br>
              <a:rPr lang="cs-CZ" altLang="cs-CZ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</a:br>
            <a:r>
              <a:rPr lang="cs-CZ" altLang="cs-CZ" sz="2540" dirty="0">
                <a:solidFill>
                  <a:srgbClr val="00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Pomáhá ochraně buněk jako antioxidant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22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07" y="318477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2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K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  <a:t>Schválená zdravotní tvrzení: </a:t>
            </a:r>
            <a:br>
              <a:rPr lang="cs-CZ" altLang="cs-CZ" sz="2540" dirty="0">
                <a:latin typeface="Calibri" panose="020F0502020204030204" pitchFamily="34" charset="0"/>
                <a:ea typeface="MS PGothic" charset="-128"/>
                <a:cs typeface="Calibri" panose="020F0502020204030204" pitchFamily="34" charset="0"/>
              </a:rPr>
            </a:br>
            <a:r>
              <a:rPr lang="cs-CZ" altLang="cs-CZ" sz="2540" dirty="0">
                <a:solidFill>
                  <a:srgbClr val="00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Přispívá k normální srážlivosti krve a k udržení normálního stavu kostí</a:t>
            </a:r>
          </a:p>
          <a:p>
            <a:endParaRPr lang="cs-CZ" altLang="cs-CZ" dirty="0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5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04" y="323314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altLang="cs-CZ">
              <a:ea typeface="MS PGothic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600">
                <a:ea typeface="MS PGothic" charset="-128"/>
              </a:rPr>
              <a:t>Pro zavádění příkrmu je důležitá </a:t>
            </a:r>
            <a:r>
              <a:rPr lang="cs-CZ" altLang="cs-CZ" sz="1600" b="1">
                <a:ea typeface="MS PGothic" charset="-128"/>
              </a:rPr>
              <a:t>vývojová zralost dítěte</a:t>
            </a:r>
            <a:r>
              <a:rPr lang="cs-CZ" altLang="cs-CZ" sz="1600">
                <a:ea typeface="MS PGothic" charset="-128"/>
              </a:rPr>
              <a:t>, tzn. schopnost udržet hlavu ve stabilní poloze, koordinovat oči, ruce a ústa při hledání potravy, jejím uchopení a vkládání do úst, polykat a tolerovat tuhou stravu. </a:t>
            </a:r>
          </a:p>
          <a:p>
            <a:pPr eaLnBrk="1" hangingPunct="1"/>
            <a:r>
              <a:rPr lang="cs-CZ" altLang="cs-CZ" sz="1600">
                <a:ea typeface="MS PGothic" charset="-128"/>
              </a:rPr>
              <a:t>Příkrm u </a:t>
            </a:r>
            <a:r>
              <a:rPr lang="cs-CZ" altLang="cs-CZ" sz="1600" b="1">
                <a:ea typeface="MS PGothic" charset="-128"/>
              </a:rPr>
              <a:t>kojených i nekojených dětí </a:t>
            </a:r>
            <a:r>
              <a:rPr lang="cs-CZ" altLang="cs-CZ" sz="1600">
                <a:ea typeface="MS PGothic" charset="-128"/>
              </a:rPr>
              <a:t>je zaváděn podle aktuálních doporučení. </a:t>
            </a:r>
            <a:r>
              <a:rPr lang="cs-CZ" altLang="cs-CZ" sz="1600" b="1">
                <a:ea typeface="MS PGothic" charset="-128"/>
              </a:rPr>
              <a:t>Strava s obsahem lepku by měla být zaváděna do jídelníčku nejpozději do ukončeného 7. měsíce věku dítěte, optimálně ještě v době, kdy je dítě zároveň kojeno. </a:t>
            </a:r>
          </a:p>
          <a:p>
            <a:pPr eaLnBrk="1" hangingPunct="1"/>
            <a:r>
              <a:rPr lang="cs-CZ" altLang="cs-CZ" sz="1600">
                <a:ea typeface="MS PGothic" charset="-128"/>
              </a:rPr>
              <a:t>U dětí s vysokým rizikem </a:t>
            </a:r>
            <a:r>
              <a:rPr lang="cs-CZ" altLang="cs-CZ" sz="1600" b="1">
                <a:ea typeface="MS PGothic" charset="-128"/>
              </a:rPr>
              <a:t>alergie</a:t>
            </a:r>
            <a:r>
              <a:rPr lang="cs-CZ" altLang="cs-CZ" sz="1600">
                <a:ea typeface="MS PGothic" charset="-128"/>
              </a:rPr>
              <a:t> se postupuje při zavádění příkrmu obdobně jako u jiných dětí, vždy je však zaváděna pouze jedna potravina se sledováním možné alergické reakce. </a:t>
            </a:r>
            <a:r>
              <a:rPr lang="cs-CZ" altLang="cs-CZ" sz="1600" b="1">
                <a:ea typeface="MS PGothic" charset="-128"/>
              </a:rPr>
              <a:t>Zaváděním komplementární výživy současně s kojením se zvyšuje imunoprotektivní tolerance kojeneckého organismu k antigenům ve stravě. </a:t>
            </a:r>
            <a:r>
              <a:rPr lang="cs-CZ" altLang="cs-CZ" sz="1600">
                <a:ea typeface="MS PGothic" charset="-128"/>
              </a:rPr>
              <a:t>  </a:t>
            </a:r>
          </a:p>
          <a:p>
            <a:pPr eaLnBrk="1" hangingPunct="1"/>
            <a:r>
              <a:rPr lang="cs-CZ" altLang="cs-CZ" sz="1600">
                <a:ea typeface="MS PGothic" charset="-128"/>
              </a:rPr>
              <a:t>Dosud nebylo prokázáno, že by včasná senzibilizace alergeny obsaženými ve stravě snižovala riziko vzniku alergických onemocnění či celiakie u dítěte. </a:t>
            </a:r>
            <a:r>
              <a:rPr lang="cs-CZ" altLang="cs-CZ" sz="1600" b="1">
                <a:ea typeface="MS PGothic" charset="-128"/>
              </a:rPr>
              <a:t>Není proto důvod, aby dětem, které prospívají, byl doporučován kontakt s potenciálními potravinovými alergeny a potravinami s lepkem před ukončeným 6. měsícem věku.</a:t>
            </a:r>
            <a:endParaRPr lang="cs-CZ" altLang="cs-CZ" sz="1600">
              <a:ea typeface="MS PGothic" charset="-128"/>
            </a:endParaRPr>
          </a:p>
          <a:p>
            <a:pPr eaLnBrk="1" hangingPunct="1"/>
            <a:endParaRPr lang="en-US" altLang="cs-CZ" sz="160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98260"/>
              </p:ext>
            </p:extLst>
          </p:nvPr>
        </p:nvGraphicFramePr>
        <p:xfrm>
          <a:off x="696961" y="881373"/>
          <a:ext cx="9841920" cy="3626506"/>
        </p:xfrm>
        <a:graphic>
          <a:graphicData uri="http://schemas.openxmlformats.org/drawingml/2006/table">
            <a:tbl>
              <a:tblPr/>
              <a:tblGrid>
                <a:gridCol w="15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Živina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Funkce (dle schválených tvrzení)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Významný zdroj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Vitamin A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Přispívá k udržení normálního stavu pokožky a zraku, funkci imunitního systému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Játra mladých zvířat, tuňák, vejce, tvrdý sýr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Karoteny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Provitamin vitaminu A - tzn. z karotenů se tvoří vitamin A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Mrkev, rajčata, listová zelenina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Vitamin D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Přispívá k normálnímu využití vápníku a fosforu, udržení normálního stavu kostí a zubů, činnosti svalů, imunitního systému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Tresčí játra*, ryby, vejce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* Vybírejte si je dle původu – produkty ze znečištěných oblastí (např. Pobaltí) nejsou vhodným zdrojem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Vitamin E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Pomáhá ochraně buněk jako antioxidant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Ořechy, slunečnicová semena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Vitamin K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Přispívá k normální srážlivosti krve a k udržení normálního stavu kostí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Zelená listová zelenina, brokolice, květák</a:t>
                      </a:r>
                    </a:p>
                  </a:txBody>
                  <a:tcPr marL="37936" marR="37936" marT="26348" marB="263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0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charset="0"/>
                <a:cs typeface="ＭＳ Ｐゴシック" charset="0"/>
              </a:rPr>
              <a:t>Vitamin C</a:t>
            </a:r>
            <a:endParaRPr lang="cs-CZ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177">
                <a:ea typeface="MS PGothic" charset="-128"/>
              </a:rPr>
              <a:t>Schválená zdravotní tvrzení:</a:t>
            </a:r>
            <a:br>
              <a:rPr lang="cs-CZ" altLang="cs-CZ" sz="2177">
                <a:ea typeface="MS PGothic" charset="-128"/>
              </a:rPr>
            </a:br>
            <a:r>
              <a:rPr lang="cs-CZ" altLang="cs-CZ" sz="2177">
                <a:solidFill>
                  <a:srgbClr val="000000"/>
                </a:solidFill>
                <a:ea typeface="Arial" charset="0"/>
                <a:cs typeface="Calibri" charset="0"/>
              </a:rPr>
              <a:t>Přispívá k udržení normální funkce imunitního systému, tvorbě kolagenu pro normální funkci kostí,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17" y="3763351"/>
            <a:ext cx="2824136" cy="225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25" y="3763351"/>
            <a:ext cx="2979673" cy="23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altLang="cs-CZ" cap="none">
                <a:ea typeface="MS PGothic" charset="-128"/>
              </a:rPr>
              <a:t>Kyselina listová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40">
                <a:ea typeface="MS PGothic" charset="-128"/>
              </a:rPr>
              <a:t>Schválená zdravotní tvrzení: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Podílí se na normální krvetvorbě, funkci imunitního systému, psychické činnosti, snížení míry únavy a vyčerpání, přispívá k růstu zárodečných tkání během těhotenství</a:t>
            </a:r>
          </a:p>
          <a:p>
            <a:endParaRPr lang="cs-CZ" altLang="cs-CZ">
              <a:ea typeface="MS PGothic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09" y="367670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67238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08641" y="1142040"/>
          <a:ext cx="10103040" cy="3219119"/>
        </p:xfrm>
        <a:graphic>
          <a:graphicData uri="http://schemas.openxmlformats.org/drawingml/2006/table">
            <a:tbl>
              <a:tblPr/>
              <a:tblGrid>
                <a:gridCol w="16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Folát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(Kyselina listová)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 normální krvetvorbě, funkci imunitního systému, psychické činnosti, snížení míry únavy a vyčerpání, přispívá k růstu zárodečných tkání během těhotenství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luštěniny,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C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udržení normální funkce imunitního systému, tvorbě kolagenu pro normální funkci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krevních cév, kostí</a:t>
                      </a: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Černý rybíz, paprika, citrusy, brambory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26" marB="263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9" y="336996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13" y="345637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87" y="3405959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10" y="356005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522240" y="423404"/>
          <a:ext cx="9928321" cy="5921739"/>
        </p:xfrm>
        <a:graphic>
          <a:graphicData uri="http://schemas.openxmlformats.org/drawingml/2006/table">
            <a:tbl>
              <a:tblPr/>
              <a:tblGrid>
                <a:gridCol w="158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Thiamin (vitamin B1)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látkovou přeměnu živin na energii, činnosti nervové soustavy, psychické činnosti a činnosti srdce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maso, luštěniny, celozrnné obiloviny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Riboflavin (vitamin B2)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 na energii, činnosti nervové soustavy, udržení normálního stavu sliznic a pokožky, stavu zraku a metabolismu železa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játra mladých zvířat, vejce,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Niacin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látkové přeměně živin na energii, činnosti nervové soustavy, psychické činnosti, udržení normálního stavu sliznic a pokožky, přispívá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celozrnné obiloviny,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Pyridoxin (Vitamin B6)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při normální látkové přeměně živin na energii, metabolismu bílkovin a glykogenu, činnosti nervové soustavy, psychické činnosti, tvorbě červených krvinek, funkci imunitního systému, snížení míry únavy a vyčerpání, přispívá k regulaci hormonální aktivity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luštěniny,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Kobalamin (vitamin B12)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činnosti nervové soustavy, tvorbě červených krvinek, normální funkci imunitního systému a látkové přeměně živin na energii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vejce, maso,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49" marB="263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9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cs-CZ" altLang="cs-CZ" cap="none" dirty="0">
                <a:ea typeface="MS PGothic" charset="-128"/>
              </a:rPr>
              <a:t>MINERÁLNÍ LÁTKY </a:t>
            </a:r>
            <a:r>
              <a:rPr lang="cs-CZ" altLang="cs-CZ" cap="none" dirty="0" smtClean="0">
                <a:ea typeface="MS PGothic" charset="-128"/>
              </a:rPr>
              <a:t/>
            </a:r>
            <a:br>
              <a:rPr lang="cs-CZ" altLang="cs-CZ" cap="none" dirty="0" smtClean="0">
                <a:ea typeface="MS PGothic" charset="-128"/>
              </a:rPr>
            </a:br>
            <a:r>
              <a:rPr lang="cs-CZ" altLang="cs-CZ" cap="none" dirty="0" smtClean="0">
                <a:ea typeface="MS PGothic" charset="-128"/>
              </a:rPr>
              <a:t>A </a:t>
            </a:r>
            <a:r>
              <a:rPr lang="cs-CZ" altLang="cs-CZ" cap="none" dirty="0">
                <a:ea typeface="MS PGothic" charset="-128"/>
              </a:rPr>
              <a:t>STOPOVÉ PRVKY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MINERÁLNÍ LÁTKY A STOPOVÉ PRVKY</a:t>
            </a:r>
          </a:p>
        </p:txBody>
      </p:sp>
      <p:sp>
        <p:nvSpPr>
          <p:cNvPr id="849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8641" y="1600008"/>
            <a:ext cx="9957120" cy="4873472"/>
          </a:xfrm>
        </p:spPr>
        <p:txBody>
          <a:bodyPr/>
          <a:lstStyle/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Minerální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látky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 err="1">
                <a:solidFill>
                  <a:srgbClr val="000000"/>
                </a:solidFill>
              </a:rPr>
              <a:t>Ca</a:t>
            </a:r>
            <a:r>
              <a:rPr lang="en-GB" sz="2400" dirty="0">
                <a:solidFill>
                  <a:srgbClr val="000000"/>
                </a:solidFill>
              </a:rPr>
              <a:t>, P, Mg, Na, K, </a:t>
            </a:r>
            <a:r>
              <a:rPr lang="en-GB" sz="2400" dirty="0" err="1">
                <a:solidFill>
                  <a:srgbClr val="000000"/>
                </a:solidFill>
              </a:rPr>
              <a:t>Cl</a:t>
            </a:r>
            <a:r>
              <a:rPr lang="en-GB" sz="2400" dirty="0">
                <a:solidFill>
                  <a:srgbClr val="000000"/>
                </a:solidFill>
              </a:rPr>
              <a:t>, S</a:t>
            </a: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Stopové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prvky</a:t>
            </a:r>
            <a:r>
              <a:rPr lang="en-GB" sz="2800" dirty="0">
                <a:solidFill>
                  <a:srgbClr val="000000"/>
                </a:solidFill>
              </a:rPr>
              <a:t>: </a:t>
            </a:r>
            <a:r>
              <a:rPr lang="en-GB" sz="2400" dirty="0">
                <a:solidFill>
                  <a:srgbClr val="000000"/>
                </a:solidFill>
              </a:rPr>
              <a:t>Fe, Zn, I, Se, Cu, </a:t>
            </a:r>
            <a:r>
              <a:rPr lang="en-GB" sz="2400" dirty="0" err="1">
                <a:solidFill>
                  <a:srgbClr val="000000"/>
                </a:solidFill>
              </a:rPr>
              <a:t>Mn</a:t>
            </a:r>
            <a:r>
              <a:rPr lang="en-GB" sz="2400" dirty="0">
                <a:solidFill>
                  <a:srgbClr val="000000"/>
                </a:solidFill>
              </a:rPr>
              <a:t>, F, Cr, Si, Mo</a:t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Funkce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stavební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prvky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tisíců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enzymů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chemických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sloučenin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400" dirty="0" err="1">
                <a:solidFill>
                  <a:srgbClr val="000000"/>
                </a:solidFill>
              </a:rPr>
              <a:t>účastní</a:t>
            </a:r>
            <a:r>
              <a:rPr lang="en-GB" sz="2400" dirty="0">
                <a:solidFill>
                  <a:srgbClr val="000000"/>
                </a:solidFill>
              </a:rPr>
              <a:t> se </a:t>
            </a:r>
            <a:r>
              <a:rPr lang="en-GB" sz="2400" dirty="0" err="1">
                <a:solidFill>
                  <a:srgbClr val="000000"/>
                </a:solidFill>
              </a:rPr>
              <a:t>metabolických</a:t>
            </a:r>
            <a:r>
              <a:rPr lang="en-GB" sz="2400" dirty="0">
                <a:solidFill>
                  <a:srgbClr val="000000"/>
                </a:solidFill>
              </a:rPr>
              <a:t> a </a:t>
            </a:r>
            <a:r>
              <a:rPr lang="en-GB" sz="2400" dirty="0" err="1">
                <a:solidFill>
                  <a:srgbClr val="000000"/>
                </a:solidFill>
              </a:rPr>
              <a:t>enzymových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pochodů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411163" indent="-306388" eaLnBrk="1" hangingPunct="1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Pozor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na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zdroje</a:t>
            </a:r>
            <a:r>
              <a:rPr lang="en-GB" sz="2400" dirty="0">
                <a:solidFill>
                  <a:srgbClr val="000000"/>
                </a:solidFill>
              </a:rPr>
              <a:t>: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- </a:t>
            </a:r>
            <a:r>
              <a:rPr lang="en-GB" sz="2000" dirty="0">
                <a:solidFill>
                  <a:srgbClr val="000000"/>
                </a:solidFill>
              </a:rPr>
              <a:t>z </a:t>
            </a:r>
            <a:r>
              <a:rPr lang="en-GB" sz="2000" dirty="0" err="1">
                <a:solidFill>
                  <a:srgbClr val="000000"/>
                </a:solidFill>
              </a:rPr>
              <a:t>rostlinných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zdrojů</a:t>
            </a:r>
            <a:r>
              <a:rPr lang="en-GB" sz="2000" dirty="0">
                <a:solidFill>
                  <a:srgbClr val="000000"/>
                </a:solidFill>
              </a:rPr>
              <a:t> je </a:t>
            </a:r>
            <a:r>
              <a:rPr lang="en-GB" sz="2000" dirty="0" err="1">
                <a:solidFill>
                  <a:srgbClr val="000000"/>
                </a:solidFill>
              </a:rPr>
              <a:t>absorpce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využitelnost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nižší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snižují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fytáty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šťavelany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</a:rPr>
              <a:t>nadměrné množství </a:t>
            </a:r>
            <a:r>
              <a:rPr lang="en-GB" sz="2000" dirty="0" err="1">
                <a:solidFill>
                  <a:srgbClr val="000000"/>
                </a:solidFill>
              </a:rPr>
              <a:t>vláknin</a:t>
            </a:r>
            <a:r>
              <a:rPr lang="cs-CZ" sz="2000" dirty="0" err="1">
                <a:solidFill>
                  <a:srgbClr val="000000"/>
                </a:solidFill>
              </a:rPr>
              <a:t>y</a:t>
            </a:r>
            <a:r>
              <a:rPr lang="en-GB" sz="2000" dirty="0">
                <a:solidFill>
                  <a:srgbClr val="000000"/>
                </a:solidFill>
              </a:rPr>
              <a:t> – </a:t>
            </a:r>
            <a:r>
              <a:rPr lang="en-GB" sz="2000" dirty="0" err="1">
                <a:solidFill>
                  <a:srgbClr val="000000"/>
                </a:solidFill>
              </a:rPr>
              <a:t>zejména</a:t>
            </a:r>
            <a:r>
              <a:rPr lang="en-GB" sz="2000" dirty="0">
                <a:solidFill>
                  <a:srgbClr val="000000"/>
                </a:solidFill>
              </a:rPr>
              <a:t> u Fe, Zn, </a:t>
            </a:r>
            <a:r>
              <a:rPr lang="en-GB" sz="2000" dirty="0" err="1">
                <a:solidFill>
                  <a:srgbClr val="000000"/>
                </a:solidFill>
              </a:rPr>
              <a:t>Ca</a:t>
            </a:r>
            <a:r>
              <a:rPr lang="en-GB" sz="2000" dirty="0">
                <a:solidFill>
                  <a:srgbClr val="000000"/>
                </a:solidFill>
              </a:rPr>
              <a:t>, Mg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584518"/>
              </p:ext>
            </p:extLst>
          </p:nvPr>
        </p:nvGraphicFramePr>
        <p:xfrm>
          <a:off x="696961" y="1860676"/>
          <a:ext cx="9753600" cy="4541463"/>
        </p:xfrm>
        <a:graphic>
          <a:graphicData uri="http://schemas.openxmlformats.org/drawingml/2006/table">
            <a:tbl>
              <a:tblPr/>
              <a:tblGrid>
                <a:gridCol w="11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Vápník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Potřebný pro udržení normálního stavu kostí a zubů, přispívá k normální srážlivosti krve, činnosti svalů, funkci nervových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přenosů a trávících enzymů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brukvovitá zelenina, sardinky s kostmi, mák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Fosfor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 látkové přeměně živin na energii, stavu kostí a zubů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luštěniny, maso, vejce, olejnatá semena a ořechy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Draslík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Napomáhá normální činnosti nervové soustavy, svalů a udržení normální hladiny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Luštěniny, ořechy, zelenina a ovoce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Sodík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Snížená konzumace přispívá k udržení normálního krevního tlaku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Sůl a potraviny obsahující sůl, přídatné látky se sodíkem či minerální vody obsahující vysoké množství sodíku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Hořčík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psychickou činnosti, snížení míry únavy a vyčerpání, udržení normálního stavu kostí a zubů a činnosti svalů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olejnatá semena, kakao, celozrnné obiloviny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0" marB="350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047" name="Nadpis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MINERÁLNÍ LÁTKY</a:t>
            </a: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cs-CZ" cap="none" dirty="0"/>
              <a:t>STOPOVÉ PRVKY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96961" y="1991729"/>
          <a:ext cx="9928319" cy="3445515"/>
        </p:xfrm>
        <a:graphic>
          <a:graphicData uri="http://schemas.openxmlformats.org/drawingml/2006/table">
            <a:tbl>
              <a:tblPr/>
              <a:tblGrid>
                <a:gridCol w="112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Železo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krvetvorbě, přenosu kyslíku v těle a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maso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Jód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 normální činnosti nervové soustavy, udržení normálního stavu pokožky a normální činnosti štítné žlázy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Ryby a plody moře, mléko a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Zinek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živin, udržení normálního stavu pokožky, vlasů, nehtů, kostí, zraku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tvrdý sýr,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Selen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 udržení normálního stavu vlasů, nehtů, funkci imunitního systému, činnosti štítné žlázy, ochranu buněk jako antioxidant, přispívá k normální spermatogenezi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Mořské ryby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025" marB="350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1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>
                <a:cs typeface="ＭＳ Ｐゴシック" charset="0"/>
              </a:rPr>
              <a:t>Rozvoj dovedností pro příjem stravy</a:t>
            </a:r>
          </a:p>
        </p:txBody>
      </p:sp>
      <p:sp>
        <p:nvSpPr>
          <p:cNvPr id="171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7. měsíc: drží v ruce tuhou stravu a dává si ji do úst</a:t>
            </a:r>
          </a:p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9. měsíc: přidržuje hrneček</a:t>
            </a:r>
          </a:p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10. měsíc: začíná být schopn</a:t>
            </a:r>
            <a:r>
              <a:rPr lang="cs-CZ" altLang="cs-CZ">
                <a:ea typeface="MS PGothic" charset="-128"/>
              </a:rPr>
              <a:t>é</a:t>
            </a:r>
            <a:r>
              <a:rPr lang="en-GB" altLang="cs-CZ">
                <a:ea typeface="MS PGothic" charset="-128"/>
              </a:rPr>
              <a:t> používat lžičk</a:t>
            </a:r>
            <a:r>
              <a:rPr lang="cs-CZ" altLang="cs-CZ">
                <a:ea typeface="MS PGothic" charset="-128"/>
              </a:rPr>
              <a:t>u</a:t>
            </a:r>
            <a:endParaRPr lang="en-GB" altLang="cs-CZ">
              <a:ea typeface="MS PGothic" charset="-128"/>
            </a:endParaRPr>
          </a:p>
          <a:p>
            <a:pPr>
              <a:lnSpc>
                <a:spcPct val="93000"/>
              </a:lnSpc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r>
              <a:rPr lang="en-GB" altLang="cs-CZ">
                <a:ea typeface="MS PGothic" charset="-128"/>
              </a:rPr>
              <a:t>24. měsíc: v zásadě se samo nají</a:t>
            </a:r>
          </a:p>
          <a:p>
            <a:pPr>
              <a:tabLst>
                <a:tab pos="445016" algn="l"/>
                <a:tab pos="894352" algn="l"/>
                <a:tab pos="1343688" algn="l"/>
                <a:tab pos="1794464" algn="l"/>
                <a:tab pos="2242361" algn="l"/>
                <a:tab pos="2691697" algn="l"/>
                <a:tab pos="3141033" algn="l"/>
                <a:tab pos="3590369" algn="l"/>
                <a:tab pos="4039705" algn="l"/>
                <a:tab pos="4489042" algn="l"/>
                <a:tab pos="4938378" algn="l"/>
                <a:tab pos="5387714" algn="l"/>
                <a:tab pos="5837050" algn="l"/>
                <a:tab pos="6286386" algn="l"/>
                <a:tab pos="6735722" algn="l"/>
                <a:tab pos="7185058" algn="l"/>
                <a:tab pos="7632954" algn="l"/>
                <a:tab pos="8082290" algn="l"/>
                <a:tab pos="8531626" algn="l"/>
                <a:tab pos="8980962" algn="l"/>
              </a:tabLst>
            </a:pPr>
            <a:endParaRPr lang="en-US" altLang="cs-CZ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  <a:latin typeface="Century Schoolbook" charset="0"/>
              </a:rPr>
              <a:t>SODÍK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980049" y="1604330"/>
            <a:ext cx="8224703" cy="28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 těle ovlivňuje hospodaření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Může ovlivnit výši krevního tlaku (nadbytek sodíku krevní tlak zvyšuje a také zatěžuje ledviny)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Reguluje svalové kontrakce a stimuluje duševní činnost.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Jeho doporučená denní spotřeba je maximálně do 2 000 mg sodíku, to odpovídá přibližně 2–5 gramům soli. Skutečná spotřeba soli je však přibližně 10-11 gramů na jednoho Čecha.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>
                <a:solidFill>
                  <a:srgbClr val="000000"/>
                </a:solidFill>
                <a:latin typeface="Century Schoolbook" charset="0"/>
              </a:rPr>
              <a:t> Navíc má jeho vyšší příjem negativní vliv na ztrátu draslíku, který naše tělo rovněž potřebuje.</a:t>
            </a:r>
            <a:br>
              <a:rPr lang="en-GB" altLang="cs-CZ" sz="1814" i="1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i="1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1620" name="Object 3"/>
          <p:cNvGraphicFramePr>
            <a:graphicFrameLocks noChangeAspect="1"/>
          </p:cNvGraphicFramePr>
          <p:nvPr/>
        </p:nvGraphicFramePr>
        <p:xfrm>
          <a:off x="3240181" y="4818747"/>
          <a:ext cx="5901740" cy="133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6502400" imgH="1485900" progId="">
                  <p:embed/>
                </p:oleObj>
              </mc:Choice>
              <mc:Fallback>
                <p:oleObj r:id="rId4" imgW="6502400" imgH="1485900" progId="">
                  <p:embed/>
                  <p:pic>
                    <p:nvPicPr>
                      <p:cNvPr id="1116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181" y="4818747"/>
                        <a:ext cx="5901740" cy="1339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219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DRASLÍK</a:t>
            </a: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opačně než sodík.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I jeho nedostatek může zhoršit dráždivost nervů a svalů, ovlivnit srdeční činnost, střevní peristaltiku (způsobuje zácpu), způsobuje únavu a nespavost.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3668" name="Object 3"/>
          <p:cNvGraphicFramePr>
            <a:graphicFrameLocks noChangeAspect="1"/>
          </p:cNvGraphicFramePr>
          <p:nvPr/>
        </p:nvGraphicFramePr>
        <p:xfrm>
          <a:off x="3276186" y="3565815"/>
          <a:ext cx="6005430" cy="235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6629400" imgH="2616200" progId="">
                  <p:embed/>
                </p:oleObj>
              </mc:Choice>
              <mc:Fallback>
                <p:oleObj r:id="rId4" imgW="6629400" imgH="2616200" progId="">
                  <p:embed/>
                  <p:pic>
                    <p:nvPicPr>
                      <p:cNvPr id="1136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186" y="3565815"/>
                        <a:ext cx="6005430" cy="2358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842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VÁPNÍK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4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 Vápník je prvek, který má v těle řadu funkcí: 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Podílí se například na regulaci funkce nervů a svalů, na srdeční aktivitě, při nedostatku vápníku mohou vznikat svalové stahy a křeče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- Jeho největší podíl je však uložen v kostech – je nezbytný pro správnou tvorbu a obnovu kostní a zubní tkáně.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3266264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52" y="3276345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840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1"/>
          <p:cNvGraphicFramePr>
            <a:graphicFrameLocks noChangeAspect="1"/>
          </p:cNvGraphicFramePr>
          <p:nvPr/>
        </p:nvGraphicFramePr>
        <p:xfrm>
          <a:off x="2340087" y="979303"/>
          <a:ext cx="5878697" cy="250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6502400" imgH="2768600" progId="">
                  <p:embed/>
                </p:oleObj>
              </mc:Choice>
              <mc:Fallback>
                <p:oleObj r:id="rId4" imgW="6502400" imgH="2768600" progId="">
                  <p:embed/>
                  <p:pic>
                    <p:nvPicPr>
                      <p:cNvPr id="11776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087" y="979303"/>
                        <a:ext cx="5878697" cy="2507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38" y="2949430"/>
            <a:ext cx="3456363" cy="27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60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do kostí ukládá nejvíce do 25. až 30. roku života; zhruba od tohoto věku už dochází spíše k úbytku vápníku a kvalita kostí se postupně horší. Proto je důležité zejména do tohoto věku myslet na dostatečný přísun vápníku potravou, nejlépe již v čase dětství a dospívání, protože právě toto období je nejdůležitější pro přípravu na boj s osteoporózou.</a:t>
            </a:r>
          </a:p>
          <a:p>
            <a:pPr>
              <a:lnSpc>
                <a:spcPct val="71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Vápník se vyskytuje prakticky ve všech potravinách. Některé zdroje jsou na vápník přímo bohaté, jiné zase lépe využitelné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/>
        </p:nvGraphicFramePr>
        <p:xfrm>
          <a:off x="2177349" y="3429001"/>
          <a:ext cx="8224704" cy="452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6350000" imgH="3073400" progId="">
                  <p:embed/>
                </p:oleObj>
              </mc:Choice>
              <mc:Fallback>
                <p:oleObj r:id="rId4" imgW="6350000" imgH="3073400" progId="">
                  <p:embed/>
                  <p:pic>
                    <p:nvPicPr>
                      <p:cNvPr id="1198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49" y="3429001"/>
                        <a:ext cx="8224704" cy="4526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145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FOSFOR</a:t>
            </a:r>
          </a:p>
        </p:txBody>
      </p:sp>
      <p:graphicFrame>
        <p:nvGraphicFramePr>
          <p:cNvPr id="121859" name="Object 2"/>
          <p:cNvGraphicFramePr>
            <a:graphicFrameLocks noChangeAspect="1"/>
          </p:cNvGraphicFramePr>
          <p:nvPr/>
        </p:nvGraphicFramePr>
        <p:xfrm>
          <a:off x="1980049" y="3967618"/>
          <a:ext cx="8224703" cy="215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6604000" imgH="2324100" progId="">
                  <p:embed/>
                </p:oleObj>
              </mc:Choice>
              <mc:Fallback>
                <p:oleObj r:id="rId4" imgW="6604000" imgH="2324100" progId="">
                  <p:embed/>
                  <p:pic>
                    <p:nvPicPr>
                      <p:cNvPr id="1218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49" y="3967618"/>
                        <a:ext cx="8224703" cy="2158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80049" y="1604329"/>
            <a:ext cx="8224703" cy="21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Spolu s vápníkem se podílí na správné stavbě kostí a zubů.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Nesmírně důležitý je pro využití energie.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Konzumace potravin bohatých na fosfor snižuje využitelnost vápníku pro tvorbu či obnovu kostní tkáně.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9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>
                <a:solidFill>
                  <a:srgbClr val="000000"/>
                </a:solidFill>
                <a:cs typeface="Lucida Sans Unicode" panose="020B0602030504020204" pitchFamily="34" charset="0"/>
              </a:rPr>
              <a:t>ŽELEZO</a:t>
            </a: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331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Železo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důležitou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složkou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krevního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barviva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 –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jeho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dostatečný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přísun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tvorbu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kvalitních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červených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krvinek</a:t>
            </a: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Kromě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výše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uvedené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funkce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železa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coby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„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kyslíkové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banky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“. 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(20-30%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nehemové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pouze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2-20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)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. Využitelnost železa ve smíšené stravě je asi 18%, ve vegetariánské asi 10%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cs-CZ" altLang="cs-CZ" sz="1814" i="1">
                <a:solidFill>
                  <a:srgbClr val="000000"/>
                </a:solidFill>
                <a:latin typeface="Century Schoolbook" charset="0"/>
              </a:rPr>
              <a:t>V</a:t>
            </a:r>
            <a:r>
              <a:rPr lang="en-GB" altLang="cs-CZ" sz="1814" i="1" smtClean="0">
                <a:solidFill>
                  <a:srgbClr val="000000"/>
                </a:solidFill>
                <a:latin typeface="Century Schoolbook" charset="0"/>
              </a:rPr>
              <a:t>itamin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C,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živočišné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bílkoviny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</a:rPr>
              <a:t> (masa a ryb)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některé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organické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kyseliny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(v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ovoci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zvyšují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vstřebatelnost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železa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23908" name="Object 3"/>
          <p:cNvGraphicFramePr>
            <a:graphicFrameLocks noChangeAspect="1"/>
          </p:cNvGraphicFramePr>
          <p:nvPr/>
        </p:nvGraphicFramePr>
        <p:xfrm>
          <a:off x="3156653" y="5206148"/>
          <a:ext cx="6109121" cy="132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6756400" imgH="1498600" progId="">
                  <p:embed/>
                </p:oleObj>
              </mc:Choice>
              <mc:Fallback>
                <p:oleObj r:id="rId4" imgW="6756400" imgH="1498600" progId="">
                  <p:embed/>
                  <p:pic>
                    <p:nvPicPr>
                      <p:cNvPr id="1239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53" y="5206148"/>
                        <a:ext cx="6109121" cy="132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017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980049" y="313954"/>
            <a:ext cx="8224703" cy="10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lnSpc>
                <a:spcPct val="71000"/>
              </a:lnSpc>
            </a:pPr>
            <a:r>
              <a:rPr lang="en-GB" altLang="cs-CZ" sz="3992">
                <a:solidFill>
                  <a:srgbClr val="000000"/>
                </a:solidFill>
              </a:rPr>
              <a:t>JÓD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8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součástí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hormonů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štítné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žlázy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, 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které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ovlivňují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metabolismus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a je proto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pro 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je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ho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správné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fungování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du 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se může projevit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zvýšenou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únav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ou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spavost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í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>a </a:t>
            </a:r>
            <a:r>
              <a:rPr lang="en-GB" altLang="cs-CZ" sz="1814" dirty="0" err="1" smtClean="0">
                <a:solidFill>
                  <a:srgbClr val="000000"/>
                </a:solidFill>
                <a:latin typeface="Century Schoolbook" charset="0"/>
              </a:rPr>
              <a:t>zimomřivost</a:t>
            </a:r>
            <a:r>
              <a:rPr lang="cs-CZ" altLang="cs-CZ" sz="1814" dirty="0" smtClean="0">
                <a:solidFill>
                  <a:srgbClr val="000000"/>
                </a:solidFill>
                <a:latin typeface="Century Schoolbook" charset="0"/>
              </a:rPr>
              <a:t>í</a:t>
            </a:r>
            <a:r>
              <a:rPr lang="en-GB" altLang="cs-CZ" sz="1814" dirty="0" smtClean="0">
                <a:solidFill>
                  <a:srgbClr val="000000"/>
                </a:solidFill>
                <a:latin typeface="Century Schoolbook" charset="0"/>
              </a:rPr>
              <a:t>. 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  <a:t/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Dnes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jedním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z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hlavních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tohoto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prvku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kterou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většina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výrobců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obohacuje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(1 gram soli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obsahuje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asi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25–50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mikrogramů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jodičnanu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jodidovaná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používána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výrobě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přidáván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do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krmiva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dobytka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tímto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způsobem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se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dostává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do </a:t>
            </a:r>
            <a:r>
              <a:rPr lang="en-GB" altLang="cs-CZ" sz="1814" i="1" dirty="0" err="1" smtClean="0">
                <a:solidFill>
                  <a:srgbClr val="000000"/>
                </a:solidFill>
                <a:latin typeface="Century Schoolbook" charset="0"/>
              </a:rPr>
              <a:t>mléka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– cca 290 mikrogramů/litr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Velmi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bohatým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zdrojem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mořští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živočichové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V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současné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se v ČR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nesetkáváme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často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projevy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silného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deficitu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díky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masovému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obohacování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soli </a:t>
            </a:r>
            <a:r>
              <a:rPr lang="en-GB" altLang="cs-CZ" sz="1814" i="1" dirty="0" smtClean="0">
                <a:solidFill>
                  <a:srgbClr val="000000"/>
                </a:solidFill>
                <a:latin typeface="Century Schoolbook" charset="0"/>
              </a:rPr>
              <a:t>j</a:t>
            </a: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ó</a:t>
            </a:r>
            <a:r>
              <a:rPr lang="en-GB" altLang="cs-CZ" sz="1814" i="1" dirty="0" err="1" smtClean="0">
                <a:solidFill>
                  <a:srgbClr val="000000"/>
                </a:solidFill>
                <a:latin typeface="Century Schoolbook" charset="0"/>
              </a:rPr>
              <a:t>dem</a:t>
            </a:r>
            <a:endParaRPr lang="cs-CZ" altLang="cs-CZ" sz="1814" i="1" dirty="0" smtClean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cs-CZ" altLang="cs-CZ" sz="1814" i="1" dirty="0" smtClean="0">
                <a:solidFill>
                  <a:srgbClr val="000000"/>
                </a:solidFill>
                <a:latin typeface="Century Schoolbook" charset="0"/>
              </a:rPr>
              <a:t>Některé skupiny obyvatelstva jsou dokonce mírně přesaturovány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</a:endParaRP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Existují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snižují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organismem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to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bohaté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</a:rPr>
              <a:t>tzv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</a:rPr>
              <a:t>.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</a:rPr>
              <a:t>strumigeny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hořčičné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semínko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křen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zelí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kapusta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květák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kedlubna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</a:rPr>
              <a:t>vodnice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92285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980049" y="273629"/>
            <a:ext cx="8224703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71000"/>
              </a:lnSpc>
              <a:defRPr/>
            </a:pPr>
            <a:r>
              <a:rPr lang="en-GB" altLang="cs-CZ" sz="3992" dirty="0">
                <a:solidFill>
                  <a:srgbClr val="000000"/>
                </a:solidFill>
              </a:rPr>
              <a:t>ZINEK</a:t>
            </a: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8224703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Zasahuje do řady významných pochodů v našem těle.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Působí v metabolismu bílkovin a nukleových kyselin, ovlivňuje imunitní reakce i antioxidační ochranu a zvyšuje aktivitu inzulínu.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Významně se podílí na pohlavním dospívání chlapců. </a:t>
            </a:r>
          </a:p>
          <a:p>
            <a:pPr>
              <a:lnSpc>
                <a:spcPct val="77000"/>
              </a:lnSpc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</a:rPr>
              <a:t>Výrazný nedostatek zinku je provázen pomalým hojením zlomenin a kostí, padáním vlasů či horší činností jater.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28004" name="Object 3"/>
          <p:cNvGraphicFramePr>
            <a:graphicFrameLocks noChangeAspect="1"/>
          </p:cNvGraphicFramePr>
          <p:nvPr/>
        </p:nvGraphicFramePr>
        <p:xfrm>
          <a:off x="1850435" y="3297947"/>
          <a:ext cx="8224703" cy="452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4" imgW="8940800" imgH="5054600" progId="">
                  <p:embed/>
                </p:oleObj>
              </mc:Choice>
              <mc:Fallback>
                <p:oleObj r:id="rId4" imgW="8940800" imgH="5054600" progId="">
                  <p:embed/>
                  <p:pic>
                    <p:nvPicPr>
                      <p:cNvPr id="1280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435" y="3297947"/>
                        <a:ext cx="8224703" cy="452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4"/>
          <p:cNvGraphicFramePr>
            <a:graphicFrameLocks noChangeAspect="1"/>
          </p:cNvGraphicFramePr>
          <p:nvPr/>
        </p:nvGraphicFramePr>
        <p:xfrm>
          <a:off x="3483567" y="3918652"/>
          <a:ext cx="5861415" cy="149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6" imgW="6451600" imgH="1663700" progId="">
                  <p:embed/>
                </p:oleObj>
              </mc:Choice>
              <mc:Fallback>
                <p:oleObj r:id="rId6" imgW="6451600" imgH="1663700" progId="">
                  <p:embed/>
                  <p:pic>
                    <p:nvPicPr>
                      <p:cNvPr id="1280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67" y="3918652"/>
                        <a:ext cx="5861415" cy="1497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624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eaLnBrk="1" hangingPunct="1"/>
            <a:r>
              <a:rPr lang="en-US" altLang="cs-CZ" cap="none">
                <a:ea typeface="MS PGothic" charset="-128"/>
              </a:rPr>
              <a:t>Výživa seniorů</a:t>
            </a:r>
          </a:p>
        </p:txBody>
      </p:sp>
      <p:sp>
        <p:nvSpPr>
          <p:cNvPr id="201731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ea typeface="MS PGothic" charset="-128"/>
              </a:rPr>
              <a:t>Jana Petrová</a:t>
            </a:r>
            <a:endParaRPr lang="en-US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8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dirty="0" err="1" smtClean="0">
                <a:cs typeface="ＭＳ Ｐゴシック" charset="0"/>
              </a:rPr>
              <a:t>Cíl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prvních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dvou</a:t>
            </a:r>
            <a:r>
              <a:rPr lang="en-US" altLang="cs-CZ" dirty="0" smtClean="0">
                <a:cs typeface="ＭＳ Ｐゴシック" charset="0"/>
              </a:rPr>
              <a:t> </a:t>
            </a:r>
            <a:r>
              <a:rPr lang="en-US" altLang="cs-CZ" dirty="0" err="1" smtClean="0">
                <a:cs typeface="ＭＳ Ｐゴシック" charset="0"/>
              </a:rPr>
              <a:t>týdnů</a:t>
            </a:r>
            <a:r>
              <a:rPr lang="en-US" altLang="cs-CZ" dirty="0" smtClean="0">
                <a:cs typeface="ＭＳ Ｐゴシック" charset="0"/>
              </a:rPr>
              <a:t>:</a:t>
            </a:r>
          </a:p>
        </p:txBody>
      </p:sp>
      <p:sp>
        <p:nvSpPr>
          <p:cNvPr id="18434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412752" lvl="1" indent="-203201" algn="ctr">
              <a:lnSpc>
                <a:spcPct val="104000"/>
              </a:lnSpc>
              <a:buSzPct val="45000"/>
              <a:buNone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endParaRPr lang="en-GB" altLang="cs-CZ" sz="4000" b="1" i="1" dirty="0">
              <a:solidFill>
                <a:schemeClr val="accent1"/>
              </a:solidFill>
            </a:endParaRPr>
          </a:p>
          <a:p>
            <a:pPr marL="412752" lvl="1" indent="-203201" algn="ctr">
              <a:lnSpc>
                <a:spcPct val="104000"/>
              </a:lnSpc>
              <a:buSzPct val="45000"/>
              <a:buNone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r>
              <a:rPr lang="en-GB" altLang="cs-CZ" sz="4000" b="1" i="1" dirty="0" err="1">
                <a:solidFill>
                  <a:schemeClr val="accent1"/>
                </a:solidFill>
              </a:rPr>
              <a:t>Naučit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dítě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jíst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lžičkou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endParaRPr lang="en-GB" altLang="cs-CZ" sz="4000" dirty="0">
              <a:solidFill>
                <a:schemeClr val="accent1"/>
              </a:solidFill>
            </a:endParaRPr>
          </a:p>
          <a:p>
            <a:pPr marL="412752" lvl="1" indent="-203201" algn="ctr">
              <a:lnSpc>
                <a:spcPct val="104000"/>
              </a:lnSpc>
              <a:buSzPct val="45000"/>
              <a:buNone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r>
              <a:rPr lang="en-GB" altLang="cs-CZ" sz="4000" b="1" i="1" dirty="0" err="1">
                <a:solidFill>
                  <a:schemeClr val="accent1"/>
                </a:solidFill>
              </a:rPr>
              <a:t>kašovitou</a:t>
            </a:r>
            <a:r>
              <a:rPr lang="en-GB" altLang="cs-CZ" sz="4000" b="1" i="1" dirty="0">
                <a:solidFill>
                  <a:schemeClr val="accent1"/>
                </a:solidFill>
              </a:rPr>
              <a:t> </a:t>
            </a:r>
            <a:r>
              <a:rPr lang="en-GB" altLang="cs-CZ" sz="4000" b="1" i="1" dirty="0" err="1">
                <a:solidFill>
                  <a:schemeClr val="accent1"/>
                </a:solidFill>
              </a:rPr>
              <a:t>stravu</a:t>
            </a:r>
            <a:endParaRPr lang="en-GB" altLang="cs-CZ" sz="4000" b="1" i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"/>
              <a:tabLst>
                <a:tab pos="412752" algn="l"/>
                <a:tab pos="860430" algn="l"/>
                <a:tab pos="1309697" algn="l"/>
                <a:tab pos="1758962" algn="l"/>
                <a:tab pos="2208227" algn="l"/>
                <a:tab pos="2657493" algn="l"/>
                <a:tab pos="3106758" algn="l"/>
                <a:tab pos="3556024" algn="l"/>
                <a:tab pos="4005289" algn="l"/>
                <a:tab pos="4454554" algn="l"/>
                <a:tab pos="4903821" algn="l"/>
                <a:tab pos="5353085" algn="l"/>
                <a:tab pos="5802351" algn="l"/>
                <a:tab pos="6251616" algn="l"/>
                <a:tab pos="6700882" algn="l"/>
                <a:tab pos="7150147" algn="l"/>
                <a:tab pos="7599413" algn="l"/>
                <a:tab pos="8048677" algn="l"/>
                <a:tab pos="8497944" algn="l"/>
                <a:tab pos="8947208" algn="l"/>
                <a:tab pos="9396475" algn="l"/>
              </a:tabLst>
              <a:defRPr/>
            </a:pPr>
            <a:endParaRPr lang="en-US" altLang="cs-CZ" dirty="0" smtClean="0">
              <a:solidFill>
                <a:schemeClr val="accent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cs-CZ" cap="none">
                <a:ea typeface="MS PGothic" charset="-128"/>
              </a:rPr>
              <a:t>Faktory ovlivňující výživu seniorů</a:t>
            </a:r>
          </a:p>
        </p:txBody>
      </p:sp>
      <p:sp>
        <p:nvSpPr>
          <p:cNvPr id="49154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marL="0" indent="0" eaLnBrk="1" hangingPunct="1">
              <a:lnSpc>
                <a:spcPct val="140000"/>
              </a:lnSpc>
              <a:buNone/>
              <a:defRPr/>
            </a:pPr>
            <a:r>
              <a:rPr lang="cs-CZ" altLang="cs-CZ" dirty="0" smtClean="0">
                <a:cs typeface="ＭＳ Ｐゴシック" charset="0"/>
              </a:rPr>
              <a:t>Příjem stravy a její využití ovlivňují ve vyšším věku různé, mnohdy na první pohled nesouvisející faktory</a:t>
            </a:r>
          </a:p>
          <a:p>
            <a:pPr eaLnBrk="1" hangingPunct="1">
              <a:lnSpc>
                <a:spcPct val="140000"/>
              </a:lnSpc>
              <a:buFont typeface="Symbol" panose="05050102010706020507" pitchFamily="18" charset="2"/>
              <a:buNone/>
              <a:defRPr/>
            </a:pPr>
            <a:endParaRPr lang="cs-CZ" altLang="cs-CZ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r>
              <a:rPr lang="cs-CZ" altLang="cs-CZ" dirty="0">
                <a:cs typeface="ＭＳ Ｐゴシック" charset="0"/>
              </a:rPr>
              <a:t>Fyziologické faktory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endParaRPr lang="cs-CZ" altLang="cs-CZ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endParaRPr lang="cs-CZ" altLang="cs-CZ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Candara" panose="020E0502030303020204" pitchFamily="34" charset="0"/>
              <a:buAutoNum type="arabicPeriod"/>
              <a:defRPr/>
            </a:pPr>
            <a:r>
              <a:rPr lang="cs-CZ" altLang="cs-CZ" dirty="0">
                <a:cs typeface="ＭＳ Ｐゴシック" charset="0"/>
              </a:rPr>
              <a:t>Psychosociální faktory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"/>
              <a:defRPr/>
            </a:pPr>
            <a:endParaRPr lang="en-US" altLang="cs-CZ" dirty="0" smtClean="0">
              <a:solidFill>
                <a:srgbClr val="073E87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3778" name="Vertical 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chronické nemoci a poruchy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snížené chuťové a čichové vnímání (až u 80 %) , atrofie chuťových pohárků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snížený pocit žízně a snížená potřeba pít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konzumace většího množství léků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problémy s chrupem, umělý chrup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snížená tvorba slin, suchost v ústech, choroby dásní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poruchy polykání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omezení pohyblivosti, zhoršený zrak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zhoršení duševních funkcí, například zapomnětlivost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snížené vstřebávání živin ze stravy, snížené využití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snižuje se sekrece trávicích šťáv, ochabuje činnost trávicího traktu, snižuje se funkčnost tenkého střeva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omezené finanční prostředky, osamělost, sociální izolace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724" dirty="0">
                <a:solidFill>
                  <a:srgbClr val="021B2B"/>
                </a:solidFill>
                <a:ea typeface="MS PGothic" charset="-128"/>
              </a:rPr>
              <a:t>nezájem, apatie, lhostejnost</a:t>
            </a:r>
          </a:p>
          <a:p>
            <a:pPr eaLnBrk="1" hangingPunct="1">
              <a:buFont typeface="Arial" charset="0"/>
              <a:buChar char="•"/>
            </a:pPr>
            <a:endParaRPr lang="en-US" altLang="cs-CZ" sz="1724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3"/>
          <p:cNvGraphicFramePr>
            <a:graphicFrameLocks noGrp="1"/>
          </p:cNvGraphicFramePr>
          <p:nvPr/>
        </p:nvGraphicFramePr>
        <p:xfrm>
          <a:off x="1738104" y="1065713"/>
          <a:ext cx="8786362" cy="5297234"/>
        </p:xfrm>
        <a:graphic>
          <a:graphicData uri="http://schemas.openxmlformats.org/drawingml/2006/table">
            <a:tbl>
              <a:tblPr/>
              <a:tblGrid>
                <a:gridCol w="450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4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Fyziologické faktory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Možné důsledky na stav výživy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0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látkové přeměny,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fyzické aktivity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svalové hmoty, celkové tělesné vody, 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 tukové hmoty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Tendence  k obezitě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9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 sekrece slin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Suchost v ústech  (omezení příjmu)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5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Char char="$"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chuti, čichové ostrosti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slábnoucí zrak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Nezájem o jídlo, snížený příjem potravy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0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Poruchy hybnosti, imobilita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snížení schopnosti nákupu a přípravy pokrmů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16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Ztráta dentice, problémy s protézou, záněty v dutině ústní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Jednostranná výživa, preference některých jídel, často převaha S s nedostatkem vlákniny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Zhoršení duševních funkcí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21B2B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Vynechávání denních jídel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80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sekrece žaludečních a ostatních trávicích šťáv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Zhoršené trávení a resorpce živin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Riziko nedostatku Ca, Fe, Zn, bílkovin a vitaminů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29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gastrointestinální peristaltiky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Zácpa, hemoroidy, divertikulóza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29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charset="2"/>
                        <a:buChar char="$"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koncentrační schopnosti ledvin,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Dehydratace, snížený příjem stravy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 noGrp="1"/>
          </p:cNvGraphicFramePr>
          <p:nvPr/>
        </p:nvGraphicFramePr>
        <p:xfrm>
          <a:off x="1667536" y="1214049"/>
          <a:ext cx="8856929" cy="4817294"/>
        </p:xfrm>
        <a:graphic>
          <a:graphicData uri="http://schemas.openxmlformats.org/drawingml/2006/table">
            <a:tbl>
              <a:tblPr/>
              <a:tblGrid>
                <a:gridCol w="442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Faktor nebo stav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Vliv na potřebu nutrientů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8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Atrofická gastritida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- díky snížené absorpci  potřeba folátů, Ca, vitaminu K, vitaminu B12, Fe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01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Omezená syntéza v kůži, zhoršená renální aktivace,  snížená  odezva střeva na 1,25 (OH)2D3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 potřeba vitaminu D, Ca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Retence vitaminu A, změna jaterního metabolizmu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vitaminu A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2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Zvýšení homocysteinu  související s věkem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Možná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potřeba folátů a vitaminu B12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Menopauza, ukončení menstruace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Fe pro ženy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Špatná regulace balance tekutin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může být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 nebo , potřeba sledovat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16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Snížení celkového energetického výdeje, snížení tělesné svalové hmoty, snížení aktivity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potřeba energie,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potřeba výživové hustoty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1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Snížená imunita vlivem věku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Možná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potřeba Fe, Zn, ostatních nutrientů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3"/>
          <p:cNvGraphicFramePr>
            <a:graphicFrameLocks noGrp="1"/>
          </p:cNvGraphicFramePr>
          <p:nvPr/>
        </p:nvGraphicFramePr>
        <p:xfrm>
          <a:off x="1810112" y="1857796"/>
          <a:ext cx="8643787" cy="1961486"/>
        </p:xfrm>
        <a:graphic>
          <a:graphicData uri="http://schemas.openxmlformats.org/drawingml/2006/table">
            <a:tbl>
              <a:tblPr/>
              <a:tblGrid>
                <a:gridCol w="432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69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Psychosociální faktory faktory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Možné důsledky na stav výživy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1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Sociální izolace,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osamělost,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chybějící podpora rodiny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Lhostejnost, nezájem o jídlo, </a:t>
                      </a:r>
                      <a:b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</a:b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pokles příjmu stravy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7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  <a:sym typeface="Wingdings 3" charset="2"/>
                        </a:rPr>
                        <a:t>Omezené finanční prostředky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Kvalitativní i kvantitativní zhoršení výživy</a:t>
                      </a:r>
                    </a:p>
                  </a:txBody>
                  <a:tcPr marL="91439" marR="91439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Interkace léky/ výživa</a:t>
            </a:r>
          </a:p>
        </p:txBody>
      </p:sp>
      <p:sp>
        <p:nvSpPr>
          <p:cNvPr id="2078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S přibývajícím věkem se zvyšuje výskyt chronických onemocnění jako DM, KVO, hypertenze, onemocnění plic, artrózy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Senioři jsou zpravidla konzumenty více druhů léků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Warfarin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– vitamin K/vláknina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Acetylosalicylová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kyselina -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  <a:sym typeface="Wingdings 3" charset="2"/>
              </a:rPr>
              <a:t> sérovou hladinu </a:t>
            </a: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  <a:sym typeface="Wingdings 3" charset="2"/>
              </a:rPr>
              <a:t>folátů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Změny kvality chuti – inhibitory ACE, </a:t>
            </a: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Amiodaron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– kovová pachuť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Nechutenství – ATB, antiflogistika, digoxin, </a:t>
            </a:r>
            <a:r>
              <a:rPr lang="cs-CZ" altLang="cs-CZ" sz="1800" dirty="0" err="1">
                <a:solidFill>
                  <a:srgbClr val="021B2B"/>
                </a:solidFill>
                <a:ea typeface="MS PGothic" charset="-128"/>
              </a:rPr>
              <a:t>metformin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, cytostatika, hrozí při každé rozsáhlejší farmakoterapii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C000"/>
              </a:buClr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Grepová šťáva – inhibiční </a:t>
            </a: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účinek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cs-CZ" sz="180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cs-CZ" sz="4000">
                <a:cs typeface="ＭＳ Ｐゴシック" charset="0"/>
              </a:rPr>
              <a:t>Stravování seniorů – obecné zásady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Pravidelnost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rozložit stravu do více menších denních dávek 5-6x denně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endParaRPr lang="cs-CZ" altLang="cs-CZ" sz="363" dirty="0">
              <a:solidFill>
                <a:srgbClr val="021B2B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Pestrost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u velmi starého člověka je prioritou prevence podvýživy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pokud to není nezbytně nutné ze zdravotních důvodů, zvážit význam dietního omezení a zbytečně neredukovat výběr potravin a pokrmů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endParaRPr lang="cs-CZ" altLang="cs-CZ" sz="363" dirty="0">
              <a:solidFill>
                <a:srgbClr val="021B2B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Vhodná technologická úprava stravy, úprava konzistence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altLang="cs-CZ" sz="363" dirty="0">
              <a:solidFill>
                <a:srgbClr val="021B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814" dirty="0">
                <a:solidFill>
                  <a:srgbClr val="021B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Podpora chuti k jídlu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kultura stolování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strava lákavá na pohled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výraznější koření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542" dirty="0">
                <a:solidFill>
                  <a:srgbClr val="021B2B"/>
                </a:solidFill>
              </a:rPr>
              <a:t>oblíbené pokrmy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cs-CZ" sz="1814" dirty="0"/>
          </a:p>
        </p:txBody>
      </p:sp>
    </p:spTree>
    <p:extLst>
      <p:ext uri="{BB962C8B-B14F-4D97-AF65-F5344CB8AC3E}">
        <p14:creationId xmlns:p14="http://schemas.microsoft.com/office/powerpoint/2010/main" val="8780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Potřeba energie</a:t>
            </a:r>
          </a:p>
        </p:txBody>
      </p:sp>
      <p:sp>
        <p:nvSpPr>
          <p:cNvPr id="2099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 eaLnBrk="1" hangingPunct="1">
              <a:buFont typeface="Arial" charset="0"/>
              <a:buChar char="•"/>
            </a:pP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s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věkem se snižuje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pokles  bazálního metabolizmu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pokles aktivní tělesné hmoty, nárůst tuku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pokles energetického výdeje z fyzické </a:t>
            </a: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aktivity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800" b="1" dirty="0">
                <a:solidFill>
                  <a:srgbClr val="021B2B"/>
                </a:solidFill>
                <a:ea typeface="MS PGothic" charset="-128"/>
              </a:rPr>
              <a:t>25-30 kcal/kg a den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doporučená výše energetického příjmu osob </a:t>
            </a:r>
            <a:r>
              <a:rPr lang="en-US" altLang="cs-CZ" sz="1800" dirty="0">
                <a:solidFill>
                  <a:srgbClr val="021B2B"/>
                </a:solidFill>
                <a:ea typeface="MS PGothic" charset="-128"/>
              </a:rPr>
              <a:t>&gt;60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 let se pohybuje v rozmezí </a:t>
            </a:r>
            <a:br>
              <a:rPr lang="cs-CZ" altLang="cs-CZ" sz="1800" dirty="0">
                <a:solidFill>
                  <a:srgbClr val="021B2B"/>
                </a:solidFill>
                <a:ea typeface="MS PGothic" charset="-128"/>
              </a:rPr>
            </a:b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8000</a:t>
            </a:r>
            <a:r>
              <a:rPr lang="en-US" altLang="cs-CZ" sz="1800" dirty="0">
                <a:solidFill>
                  <a:srgbClr val="021B2B"/>
                </a:solidFill>
                <a:ea typeface="MS PGothic" charset="-128"/>
              </a:rPr>
              <a:t>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-</a:t>
            </a:r>
            <a:r>
              <a:rPr lang="en-US" altLang="cs-CZ" sz="1800" dirty="0">
                <a:solidFill>
                  <a:srgbClr val="021B2B"/>
                </a:solidFill>
                <a:ea typeface="MS PGothic" charset="-128"/>
              </a:rPr>
              <a:t> </a:t>
            </a: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8400 </a:t>
            </a:r>
            <a:r>
              <a:rPr lang="cs-CZ" altLang="cs-CZ" sz="1800" dirty="0" err="1" smtClean="0">
                <a:solidFill>
                  <a:srgbClr val="021B2B"/>
                </a:solidFill>
                <a:ea typeface="MS PGothic" charset="-128"/>
              </a:rPr>
              <a:t>kJ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800" dirty="0">
                <a:solidFill>
                  <a:srgbClr val="021B2B"/>
                </a:solidFill>
                <a:ea typeface="MS PGothic" charset="-128"/>
              </a:rPr>
              <a:t>Potřeba přizpůsobit pohybovému režimu a aktuálnímu zdravotnímu </a:t>
            </a:r>
            <a:r>
              <a:rPr lang="cs-CZ" altLang="cs-CZ" sz="1800" dirty="0" smtClean="0">
                <a:solidFill>
                  <a:srgbClr val="021B2B"/>
                </a:solidFill>
                <a:ea typeface="MS PGothic" charset="-128"/>
              </a:rPr>
              <a:t>stavu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Energeticky bohatší stravu potřebují senioři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v době rekonvalescence,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u některých srdečních chorob,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při dechové nedostatečnosti,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ve stresu, 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r>
              <a:rPr lang="cs-CZ" altLang="cs-CZ" sz="1800" dirty="0">
                <a:ea typeface="MS PGothic" charset="-128"/>
              </a:rPr>
              <a:t>při náročné léčbě, jakou je například ozařování nebo </a:t>
            </a:r>
            <a:r>
              <a:rPr lang="cs-CZ" altLang="cs-CZ" sz="1800" dirty="0" smtClean="0">
                <a:ea typeface="MS PGothic" charset="-128"/>
              </a:rPr>
              <a:t>chemoterapie</a:t>
            </a:r>
            <a:endParaRPr lang="cs-CZ" altLang="cs-CZ" sz="1800" dirty="0">
              <a:solidFill>
                <a:srgbClr val="021B2B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79600" y="0"/>
          <a:ext cx="7619840" cy="6837842"/>
        </p:xfrm>
        <a:graphic>
          <a:graphicData uri="http://schemas.openxmlformats.org/drawingml/2006/table">
            <a:tbl>
              <a:tblPr/>
              <a:tblGrid>
                <a:gridCol w="152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112">
                <a:tc gridSpan="5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DACH - DDD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VĚK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15-18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51-64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65 a více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Bílkoviny (g/kg)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8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Esenciální mastné kyseliny (% energie)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A (mg RE)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(m), 0,9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E (mg TE)</a:t>
                      </a: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 (m); 12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11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K (μg)</a:t>
                      </a: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 (m); 65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 (m); 65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Thiamin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1,3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1,1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1,0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Riboflavin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1,3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Niacin (mg NE)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17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16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13 (m); 13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1,6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Folát (μg FE)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1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C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Vápník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Fosfor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1250 (?)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Hořčík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 (m); 350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Železo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15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Jód (μg)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180</a:t>
                      </a: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251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Zinek (mg)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4" marR="82944" marT="41473" marB="41473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cs-CZ" cap="none">
                <a:ea typeface="MS PGothic" charset="-128"/>
              </a:rPr>
              <a:t>Rizikové živiny ve výživě seniorů</a:t>
            </a:r>
          </a:p>
        </p:txBody>
      </p:sp>
      <p:sp>
        <p:nvSpPr>
          <p:cNvPr id="583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Bílkoviny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err="1" smtClean="0">
                <a:solidFill>
                  <a:srgbClr val="021B2B"/>
                </a:solidFill>
                <a:cs typeface="ＭＳ Ｐゴシック" charset="0"/>
              </a:rPr>
              <a:t>Vícenenasycené</a:t>
            </a: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 mastné kyseliny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Vitaminy - D, C, B12, kyselina listová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Minerální látky - vápník, železo</a:t>
            </a:r>
            <a:r>
              <a:rPr lang="en-US" altLang="cs-CZ" dirty="0" smtClean="0">
                <a:solidFill>
                  <a:srgbClr val="021B2B"/>
                </a:solidFill>
                <a:cs typeface="ＭＳ Ｐゴシック" charset="0"/>
              </a:rPr>
              <a:t>, </a:t>
            </a: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zinek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Vláknina</a:t>
            </a:r>
          </a:p>
        </p:txBody>
      </p:sp>
    </p:spTree>
    <p:extLst>
      <p:ext uri="{BB962C8B-B14F-4D97-AF65-F5344CB8AC3E}">
        <p14:creationId xmlns:p14="http://schemas.microsoft.com/office/powerpoint/2010/main" val="20568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81" y="704237"/>
            <a:ext cx="8577541" cy="526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BÍLKOVINY</a:t>
            </a:r>
          </a:p>
        </p:txBody>
      </p:sp>
      <p:sp>
        <p:nvSpPr>
          <p:cNvPr id="212995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Zvýšené nároky na příjem bílkovin v </a:t>
            </a:r>
            <a:r>
              <a:rPr lang="cs-CZ" altLang="cs-CZ" sz="2087" dirty="0" err="1">
                <a:solidFill>
                  <a:srgbClr val="021B2B"/>
                </a:solidFill>
                <a:ea typeface="MS PGothic" charset="-128"/>
              </a:rPr>
              <a:t>seniu</a:t>
            </a:r>
            <a:endParaRPr lang="cs-CZ" altLang="cs-CZ" sz="2087" dirty="0">
              <a:solidFill>
                <a:srgbClr val="021B2B"/>
              </a:solidFill>
              <a:ea typeface="MS PGothic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14" dirty="0">
                <a:solidFill>
                  <a:srgbClr val="021B2B"/>
                </a:solidFill>
                <a:ea typeface="MS PGothic" charset="-128"/>
              </a:rPr>
              <a:t>zvýšená nemocnost</a:t>
            </a:r>
          </a:p>
          <a:p>
            <a:pPr lvl="1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814" dirty="0">
                <a:solidFill>
                  <a:srgbClr val="021B2B"/>
                </a:solidFill>
                <a:ea typeface="MS PGothic" charset="-128"/>
              </a:rPr>
              <a:t>zhoršené trávení bílkovin, zhoršené vstřebávání AMK</a:t>
            </a:r>
          </a:p>
          <a:p>
            <a:pPr lvl="1" eaLnBrk="1" hangingPunct="1">
              <a:lnSpc>
                <a:spcPct val="80000"/>
              </a:lnSpc>
              <a:buSzPct val="70000"/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Nedostatek způsobuje zhoršené hojení, poruchy imunity, úbytek svalové hmoty, tvorbu otoků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177" dirty="0">
                <a:solidFill>
                  <a:srgbClr val="021B2B"/>
                </a:solidFill>
                <a:ea typeface="MS PGothic" charset="-128"/>
              </a:rPr>
              <a:t>Doporučený příjem </a:t>
            </a:r>
            <a:r>
              <a:rPr lang="cs-CZ" altLang="cs-CZ" sz="2177" b="1" dirty="0">
                <a:solidFill>
                  <a:srgbClr val="021B2B"/>
                </a:solidFill>
                <a:ea typeface="MS PGothic" charset="-128"/>
              </a:rPr>
              <a:t>0,8-1,0 g/kg/den</a:t>
            </a:r>
            <a:r>
              <a:rPr lang="cs-CZ" altLang="cs-CZ" sz="2177" dirty="0">
                <a:solidFill>
                  <a:srgbClr val="021B2B"/>
                </a:solidFill>
                <a:ea typeface="MS PGothic" charset="-128"/>
              </a:rPr>
              <a:t> cca </a:t>
            </a:r>
            <a:r>
              <a:rPr lang="cs-CZ" altLang="cs-CZ" sz="2177" b="1" dirty="0">
                <a:solidFill>
                  <a:srgbClr val="021B2B"/>
                </a:solidFill>
                <a:ea typeface="MS PGothic" charset="-128"/>
              </a:rPr>
              <a:t>60-80 g/den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998" b="1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Nutno dbát nejen na dostatečné množství bílkovin, ale i na jejich kvalitu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81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Zdroje kvalitních bílkovin: maso, mléko, mléčné výrobky, vejce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altLang="cs-CZ" sz="1814" dirty="0">
              <a:solidFill>
                <a:srgbClr val="03706D"/>
              </a:solidFill>
              <a:ea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cs-CZ" sz="2177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78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PUFA – omega 3</a:t>
            </a:r>
          </a:p>
        </p:txBody>
      </p:sp>
      <p:sp>
        <p:nvSpPr>
          <p:cNvPr id="604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altLang="cs-CZ" sz="1600" dirty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α</a:t>
            </a: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LA, </a:t>
            </a: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DHA, EPA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16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snížení rizika vzniku demence a onemocnění srdce a cév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zlepšení pružnosti cév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snížení TAG, </a:t>
            </a:r>
            <a:r>
              <a:rPr lang="cs-CZ" altLang="cs-CZ" sz="1600" dirty="0">
                <a:solidFill>
                  <a:srgbClr val="021B2B"/>
                </a:solidFill>
                <a:sym typeface="Wingdings 3" panose="05040102010807070707" pitchFamily="18" charset="2"/>
              </a:rPr>
              <a:t> HDL</a:t>
            </a:r>
            <a:endParaRPr lang="cs-CZ" altLang="cs-CZ" sz="1600" dirty="0">
              <a:solidFill>
                <a:srgbClr val="021B2B"/>
              </a:solidFill>
            </a:endParaRP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snížení hodnoty krevního tlaku</a:t>
            </a:r>
          </a:p>
          <a:p>
            <a:pPr eaLnBrk="1" hangingPunct="1"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pozitivní vliv na projevy deprese, zlepšení subjektivního pocitu fyzické i psychické pohody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tlumení zánětlivých reakcí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  <a:cs typeface="ＭＳ Ｐゴシック" charset="0"/>
              </a:rPr>
              <a:t>příznivé ovlivnění imunity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16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cs-CZ" sz="16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1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Vitamin D</a:t>
            </a:r>
          </a:p>
        </p:txBody>
      </p:sp>
      <p:sp>
        <p:nvSpPr>
          <p:cNvPr id="2150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</a:pP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Reguluje metabolizmus Ca a P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Vysoce rizikový </a:t>
            </a:r>
            <a:r>
              <a:rPr lang="cs-CZ" altLang="cs-CZ" sz="1996" dirty="0" err="1">
                <a:solidFill>
                  <a:srgbClr val="021B2B"/>
                </a:solidFill>
                <a:ea typeface="MS PGothic" charset="-128"/>
              </a:rPr>
              <a:t>nutrient</a:t>
            </a: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 u seniorů </a:t>
            </a:r>
            <a:r>
              <a:rPr lang="cs-CZ" altLang="cs-CZ" sz="1996" dirty="0">
                <a:solidFill>
                  <a:srgbClr val="021B2B"/>
                </a:solidFill>
                <a:ea typeface="MS PGothic" charset="-128"/>
                <a:sym typeface="Wingdings 3" charset="2"/>
              </a:rPr>
              <a:t> </a:t>
            </a: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zvýšená potřeba vitaminu D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významný pokles endogenní syntézy v kůži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omezený pohyb venku na slunci </a:t>
            </a:r>
            <a:r>
              <a:rPr lang="cs-CZ" altLang="cs-CZ" sz="1633" dirty="0">
                <a:solidFill>
                  <a:srgbClr val="021B2B"/>
                </a:solidFill>
                <a:ea typeface="MS PGothic" charset="-128"/>
                <a:sym typeface="Wingdings 3" charset="2"/>
              </a:rPr>
              <a:t> snížená expozice UV záření</a:t>
            </a:r>
            <a:endParaRPr lang="cs-CZ" altLang="cs-CZ" sz="1633" dirty="0">
              <a:solidFill>
                <a:srgbClr val="021B2B"/>
              </a:solidFill>
              <a:ea typeface="MS PGothic" charset="-128"/>
            </a:endParaRP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snížená přeměna cholekalciferolu na účinné metabolity může být při těžkých onemocněních jater a renální insuficienci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snižování kostní hmoty</a:t>
            </a:r>
          </a:p>
          <a:p>
            <a:pPr marL="741693" lvl="2" indent="-342763">
              <a:buClr>
                <a:srgbClr val="3A7214"/>
              </a:buClr>
              <a:buSzPct val="70000"/>
              <a:buFont typeface="Arial" charset="0"/>
              <a:buChar char="•"/>
            </a:pPr>
            <a:endParaRPr lang="cs-CZ" altLang="cs-CZ" sz="72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1996" dirty="0">
                <a:solidFill>
                  <a:srgbClr val="021B2B"/>
                </a:solidFill>
                <a:ea typeface="MS PGothic" charset="-128"/>
              </a:rPr>
              <a:t>Při nedostatku se objevuje: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svalová slabost a funkční poškození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Arial" charset="0"/>
              <a:buChar char="•"/>
            </a:pPr>
            <a:r>
              <a:rPr lang="cs-CZ" altLang="cs-CZ" sz="1633" dirty="0">
                <a:solidFill>
                  <a:srgbClr val="021B2B"/>
                </a:solidFill>
                <a:ea typeface="MS PGothic" charset="-128"/>
              </a:rPr>
              <a:t>zvýšené riziko pádů a zlomenin</a:t>
            </a:r>
          </a:p>
          <a:p>
            <a:pPr lvl="1" eaLnBrk="1" hangingPunct="1">
              <a:buSzPct val="70000"/>
              <a:buFont typeface="Arial" charset="0"/>
              <a:buChar char="•"/>
            </a:pPr>
            <a:endParaRPr lang="cs-CZ" altLang="cs-CZ" sz="726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endParaRPr lang="en-US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8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Vitamin C</a:t>
            </a:r>
          </a:p>
        </p:txBody>
      </p:sp>
      <p:sp>
        <p:nvSpPr>
          <p:cNvPr id="6349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21B2B"/>
                </a:solidFill>
                <a:cs typeface="ＭＳ Ｐゴシック" charset="0"/>
              </a:rPr>
              <a:t>u seniorů je častý nízký příjem syrové zeleniny a ovoce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21B2B"/>
                </a:solidFill>
                <a:cs typeface="ＭＳ Ｐゴシック" charset="0"/>
              </a:rPr>
              <a:t>vyšší potřeba díky zvýšené nemocnosti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21B2B"/>
                </a:solidFill>
                <a:cs typeface="ＭＳ Ｐゴシック" charset="0"/>
              </a:rPr>
              <a:t>důsledek nedostatku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zhoršená obranyschopnost organizmu, zvýšená náchylnost k infekcím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zpomalené hojení ran, bolest v kostech, kloubech a svalech 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únava, slabost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krvácivé projevy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</a:rPr>
              <a:t>anorexie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cs-CZ" sz="22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5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Vitamin B12</a:t>
            </a:r>
          </a:p>
        </p:txBody>
      </p:sp>
      <p:sp>
        <p:nvSpPr>
          <p:cNvPr id="6451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21B2B"/>
                </a:solidFill>
                <a:cs typeface="ＭＳ Ｐゴシック" charset="0"/>
              </a:rPr>
              <a:t>Zhoršená absorpce 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vliv léků 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atrofická gastritida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klesá tvorba vnitřního faktoru </a:t>
            </a:r>
          </a:p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21B2B"/>
                </a:solidFill>
                <a:cs typeface="ＭＳ Ｐゴシック" charset="0"/>
              </a:rPr>
              <a:t>Funkce a zdravotní význam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vliv na vývoj mozkových funkcí, ovlivnění kognitivních funkcí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snížení rizika vzniku Alzheimery choroby a demence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tvorba červených krvinek (megaloblastická anémie)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700" dirty="0">
                <a:solidFill>
                  <a:srgbClr val="021B2B"/>
                </a:solidFill>
              </a:rPr>
              <a:t>snížení hladiny </a:t>
            </a:r>
            <a:r>
              <a:rPr lang="cs-CZ" altLang="cs-CZ" sz="1700" dirty="0" err="1">
                <a:solidFill>
                  <a:srgbClr val="021B2B"/>
                </a:solidFill>
              </a:rPr>
              <a:t>homocysteinu</a:t>
            </a:r>
            <a:r>
              <a:rPr lang="cs-CZ" altLang="cs-CZ" sz="1700" dirty="0">
                <a:solidFill>
                  <a:srgbClr val="021B2B"/>
                </a:solidFill>
              </a:rPr>
              <a:t> </a:t>
            </a:r>
            <a:r>
              <a:rPr lang="cs-CZ" altLang="cs-CZ" sz="1700" dirty="0">
                <a:solidFill>
                  <a:srgbClr val="021B2B"/>
                </a:solidFill>
                <a:sym typeface="Wingdings 3" panose="05040102010807070707" pitchFamily="18" charset="2"/>
              </a:rPr>
              <a:t> </a:t>
            </a:r>
            <a:r>
              <a:rPr lang="cs-CZ" altLang="cs-CZ" sz="1700" dirty="0">
                <a:solidFill>
                  <a:srgbClr val="021B2B"/>
                </a:solidFill>
              </a:rPr>
              <a:t>rizikový faktor KVO</a:t>
            </a:r>
          </a:p>
          <a:p>
            <a:pPr eaLnBrk="1" hangingPunct="1">
              <a:lnSpc>
                <a:spcPct val="80000"/>
              </a:lnSpc>
              <a:buSzPct val="60000"/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cs-CZ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Kyselina listová</a:t>
            </a:r>
          </a:p>
        </p:txBody>
      </p:sp>
      <p:sp>
        <p:nvSpPr>
          <p:cNvPr id="65538" name="Vertical Text Placeholder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  <a:defRPr/>
            </a:pPr>
            <a:endParaRPr lang="cs-CZ" altLang="cs-CZ" sz="1000" dirty="0"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Projevy nedostatku:</a:t>
            </a:r>
          </a:p>
          <a:p>
            <a:pPr lvl="1" eaLnBrk="1" hangingPunct="1"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21B2B"/>
                </a:solidFill>
              </a:rPr>
              <a:t>poruchy krvetvorby, poruchy sliznice GIT, záněty v dutině ústní, slabost únavnost, </a:t>
            </a:r>
            <a:r>
              <a:rPr lang="cs-CZ" altLang="cs-CZ" sz="2000" dirty="0" err="1">
                <a:solidFill>
                  <a:srgbClr val="021B2B"/>
                </a:solidFill>
              </a:rPr>
              <a:t>hyperhomocysteinémie</a:t>
            </a:r>
            <a:r>
              <a:rPr lang="cs-CZ" altLang="cs-CZ" sz="2000" dirty="0">
                <a:solidFill>
                  <a:srgbClr val="021B2B"/>
                </a:solidFill>
              </a:rPr>
              <a:t>, zvýšení rizika kardiálních a ischemických komplikací, poruchy kognitivních funkcí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altLang="cs-CZ" sz="10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  <a:cs typeface="ＭＳ Ｐゴシック" charset="0"/>
              </a:rPr>
              <a:t>Zdroje v potravinách</a:t>
            </a:r>
          </a:p>
          <a:p>
            <a:pPr lvl="2" eaLnBrk="1" hangingPunct="1">
              <a:buClr>
                <a:srgbClr val="3A7214"/>
              </a:buClr>
              <a:buSzPct val="70000"/>
              <a:buFont typeface="Arial" charset="0"/>
              <a:buChar char="•"/>
              <a:defRPr/>
            </a:pPr>
            <a:r>
              <a:rPr lang="cs-CZ" altLang="cs-CZ" dirty="0" smtClean="0">
                <a:solidFill>
                  <a:srgbClr val="021B2B"/>
                </a:solidFill>
              </a:rPr>
              <a:t>listová zelenina, rajčata, okurky, maso, játra, kvasnice, vejce, luštěniny, celozrnné obiloviny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cs-CZ" dirty="0" smtClean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8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VÁPNÍK</a:t>
            </a:r>
          </a:p>
        </p:txBody>
      </p:sp>
      <p:sp>
        <p:nvSpPr>
          <p:cNvPr id="2191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</a:pPr>
            <a:r>
              <a:rPr lang="cs-CZ" altLang="cs-CZ" dirty="0">
                <a:solidFill>
                  <a:srgbClr val="021B2B"/>
                </a:solidFill>
                <a:ea typeface="MS PGothic" charset="-128"/>
              </a:rPr>
              <a:t>Ve stáří dochází k snižování kostní hustoty, zvyšuje se riziko osteoporózy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dirty="0">
                <a:solidFill>
                  <a:srgbClr val="021B2B"/>
                </a:solidFill>
                <a:ea typeface="MS PGothic" charset="-128"/>
              </a:rPr>
              <a:t>Při nedostatku - zvýšená náchylnost ke křečím svalstva, arytmiím</a:t>
            </a:r>
          </a:p>
          <a:p>
            <a:pPr eaLnBrk="1" hangingPunct="1">
              <a:buFont typeface="Arial" charset="0"/>
              <a:buChar char="•"/>
            </a:pPr>
            <a:endParaRPr lang="en-US" altLang="cs-CZ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18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ŽELEZO</a:t>
            </a:r>
          </a:p>
        </p:txBody>
      </p:sp>
      <p:sp>
        <p:nvSpPr>
          <p:cNvPr id="22016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často nedostatečný přívod potravou, drobné krevní ztráty, zhoršení absorpce při </a:t>
            </a:r>
            <a:r>
              <a:rPr lang="cs-CZ" altLang="cs-CZ" sz="2087" dirty="0" err="1">
                <a:solidFill>
                  <a:srgbClr val="021B2B"/>
                </a:solidFill>
                <a:ea typeface="MS PGothic" charset="-128"/>
              </a:rPr>
              <a:t>hypo</a:t>
            </a: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- a achlorhydrii při atrofické gastritidě</a:t>
            </a:r>
          </a:p>
          <a:p>
            <a:pPr eaLnBrk="1" hangingPunct="1">
              <a:buFont typeface="Arial" charset="0"/>
              <a:buChar char="•"/>
            </a:pPr>
            <a:endParaRPr lang="cs-CZ" altLang="cs-CZ" sz="998" dirty="0">
              <a:solidFill>
                <a:srgbClr val="021B2B"/>
              </a:solidFill>
              <a:ea typeface="MS PGothic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cs-CZ" altLang="cs-CZ" sz="2087" dirty="0">
                <a:solidFill>
                  <a:srgbClr val="021B2B"/>
                </a:solidFill>
                <a:ea typeface="MS PGothic" charset="-128"/>
              </a:rPr>
              <a:t>nedostatek železa  negativně ovlivňuje krvetvorbu, u starších nemocných se podílí na vzniku syndromu neklidných nohou </a:t>
            </a:r>
          </a:p>
          <a:p>
            <a:pPr eaLnBrk="1" hangingPunct="1">
              <a:buFont typeface="Arial" charset="0"/>
              <a:buChar char="•"/>
            </a:pPr>
            <a:endParaRPr lang="cs-CZ" altLang="cs-CZ" sz="998" dirty="0">
              <a:solidFill>
                <a:srgbClr val="021B2B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74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ZINEK</a:t>
            </a:r>
          </a:p>
        </p:txBody>
      </p:sp>
      <p:sp>
        <p:nvSpPr>
          <p:cNvPr id="6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absorpce s věkem klesá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projevy nedostatku: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nechutenství, průjem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kožní změny: ekzém v obličeji,  v kožních záhybech, alopecie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psychické změny, podrážděnost, deprese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snížení imunity, špatné hojení ran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šeroslepost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r>
              <a:rPr lang="cs-CZ" altLang="cs-CZ" sz="1600" dirty="0">
                <a:solidFill>
                  <a:srgbClr val="021B2B"/>
                </a:solidFill>
              </a:rPr>
              <a:t>glukózová intolerance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3A7214"/>
              </a:buClr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cs-CZ" sz="22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2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mtClean="0">
                <a:cs typeface="ＭＳ Ｐゴシック" charset="0"/>
              </a:rPr>
              <a:t>VLÁKNINA</a:t>
            </a:r>
          </a:p>
        </p:txBody>
      </p:sp>
      <p:sp>
        <p:nvSpPr>
          <p:cNvPr id="696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Prevence zácpy, divertikulózy, DM 2.typu, KVO…</a:t>
            </a:r>
            <a:endParaRPr lang="cs-CZ" altLang="cs-CZ" sz="900" dirty="0">
              <a:solidFill>
                <a:srgbClr val="021B2B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</a:rPr>
              <a:t>U seniorů –  často potíže s konzumací potravin s vysokým obsahem vlákniny, nesnášenlivost </a:t>
            </a:r>
            <a:r>
              <a:rPr lang="cs-CZ" altLang="cs-CZ" sz="1900" dirty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 vyhýbání se těmto potravinám, vyřazování z </a:t>
            </a:r>
            <a:r>
              <a:rPr lang="cs-CZ" altLang="cs-CZ" sz="1900" dirty="0" smtClean="0">
                <a:solidFill>
                  <a:srgbClr val="021B2B"/>
                </a:solidFill>
                <a:cs typeface="ＭＳ Ｐゴシック" charset="0"/>
                <a:sym typeface="Wingdings 3" panose="05040102010807070707" pitchFamily="18" charset="2"/>
              </a:rPr>
              <a:t>jídelníčku</a:t>
            </a:r>
            <a:endParaRPr lang="cs-CZ" altLang="cs-CZ" sz="1900" dirty="0">
              <a:solidFill>
                <a:srgbClr val="021B2B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3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4188" y="11522"/>
          <a:ext cx="8483931" cy="6912718"/>
        </p:xfrm>
        <a:graphic>
          <a:graphicData uri="http://schemas.openxmlformats.org/drawingml/2006/table">
            <a:tbl>
              <a:tblPr/>
              <a:tblGrid>
                <a:gridCol w="211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985">
                <a:tc gridSpan="4"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DACH - DDD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VĚK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1-3 roky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4-6 let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25-50 let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Bílkoviny (g/kg)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1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Esenciální mastné kyseliny (% energie)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2,5 (n-6)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 (n-3)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A (mg RE)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0,6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0,7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 (m); 0,8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D (μg)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E (mg TE)</a:t>
                      </a: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 (m); 5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14 (m); 12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K (μg)</a:t>
                      </a: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15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 (m); 60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Thiamin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0,6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1,2 (m); 1,0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Riboflavin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0,7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0,9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1,4 (m); 1,2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Niacin (mg NE)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16 (m); 13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</a:t>
                      </a: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0,4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0,5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 (m); 1,2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Folát (μg FE)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400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B</a:t>
                      </a:r>
                      <a:r>
                        <a:rPr kumimoji="0" lang="en-US" altLang="cs-CZ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</a:t>
                      </a: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 (μg)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1,5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Vitamin C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Vápník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750 (původně 700)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Fosfor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600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700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Hořčík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350 (m); 300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Železo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8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 (m); 15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Jód (μg)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120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200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7985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Zinek (mg)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3,0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5,0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charset="0"/>
                          <a:ea typeface="MS PGothic" charset="-128"/>
                        </a:rPr>
                        <a:t>10,0 (m); 7,0 (ž)</a:t>
                      </a:r>
                      <a:endParaRPr kumimoji="0" lang="en-US" alt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MS PGothic" charset="-128"/>
                      </a:endParaRPr>
                    </a:p>
                  </a:txBody>
                  <a:tcPr marL="82947" marR="82947" marT="41476" marB="41476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2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 </a:t>
            </a:r>
            <a:r>
              <a:rPr lang="cs-CZ" smtClean="0">
                <a:sym typeface="Wingdings"/>
              </a:rPr>
              <a:t></a:t>
            </a:r>
            <a:endParaRPr lang="cs-CZ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4447</Words>
  <Application>Microsoft Office PowerPoint</Application>
  <PresentationFormat>Širokoúhlá obrazovka</PresentationFormat>
  <Paragraphs>935</Paragraphs>
  <Slides>90</Slides>
  <Notes>15</Notes>
  <HiddenSlides>3</HiddenSlides>
  <MMClips>0</MMClips>
  <ScaleCrop>false</ScaleCrop>
  <HeadingPairs>
    <vt:vector size="8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90</vt:i4>
      </vt:variant>
    </vt:vector>
  </HeadingPairs>
  <TitlesOfParts>
    <vt:vector size="106" baseType="lpstr">
      <vt:lpstr>MS PGothic</vt:lpstr>
      <vt:lpstr>MS PGothic</vt:lpstr>
      <vt:lpstr>Yu Gothic</vt:lpstr>
      <vt:lpstr>Arial</vt:lpstr>
      <vt:lpstr>Calibri</vt:lpstr>
      <vt:lpstr>Calibri Light</vt:lpstr>
      <vt:lpstr>Candara</vt:lpstr>
      <vt:lpstr>Century Schoolbook</vt:lpstr>
      <vt:lpstr>Courier New</vt:lpstr>
      <vt:lpstr>Garamond</vt:lpstr>
      <vt:lpstr>Lucida Sans Unicode</vt:lpstr>
      <vt:lpstr>Symbol</vt:lpstr>
      <vt:lpstr>Times New Roman</vt:lpstr>
      <vt:lpstr>Wingdings</vt:lpstr>
      <vt:lpstr>Wingdings 3</vt:lpstr>
      <vt:lpstr>Motiv Office</vt:lpstr>
      <vt:lpstr>Výživa v průběhu života</vt:lpstr>
      <vt:lpstr>Výživa malých dětí</vt:lpstr>
      <vt:lpstr>Prezentace aplikace PowerPoint</vt:lpstr>
      <vt:lpstr>Doporučení k zavádění  komplementární výživy (příkrmu)u kojenců http://www.mzcr.cz/Odbornik/dokumenty/doporuceni-k-zavadeni-komplementarni-vyzivyprikrmu-u-kojencu_7542_1154_3.html</vt:lpstr>
      <vt:lpstr>Prezentace aplikace PowerPoint</vt:lpstr>
      <vt:lpstr>Rozvoj dovedností pro příjem stravy</vt:lpstr>
      <vt:lpstr>Cíl prvních dvou týdnů:</vt:lpstr>
      <vt:lpstr>Prezentace aplikace PowerPoint</vt:lpstr>
      <vt:lpstr>Prezentace aplikace PowerPoint</vt:lpstr>
      <vt:lpstr>Výživa školáků a dospívajících</vt:lpstr>
      <vt:lpstr>Výživa – nedostatek i nadbytek</vt:lpstr>
      <vt:lpstr>RŮST</vt:lpstr>
      <vt:lpstr>VLIV HORMONÁLNÍCH ZMĚN</vt:lpstr>
      <vt:lpstr>Prezentace aplikace PowerPoint</vt:lpstr>
      <vt:lpstr>VITAMINY</vt:lpstr>
      <vt:lpstr>VÁPNÍK</vt:lpstr>
      <vt:lpstr>Prezentace aplikace PowerPoint</vt:lpstr>
      <vt:lpstr>VYUŽITELNOST VÁPNÍKU  Z RŮZNÝCH ZDROJŮ</vt:lpstr>
      <vt:lpstr>PREVENCE OSTEOPORÓZY? To není jen vápník.</vt:lpstr>
      <vt:lpstr>Prezentace aplikace PowerPoint</vt:lpstr>
      <vt:lpstr>Prezentace aplikace PowerPoint</vt:lpstr>
      <vt:lpstr>Prezentace aplikace PowerPoint</vt:lpstr>
      <vt:lpstr>Prezentace aplikace PowerPoint</vt:lpstr>
      <vt:lpstr>POHYBOVÁ AKTIVITA:  ANEB „SVALY POSILOVAT, KOSTI ZATĚŽOVAT“</vt:lpstr>
      <vt:lpstr>KOUŘENÍ A OSTEOPORÓZA MOŽNÉ SOUVISLOSTI</vt:lpstr>
      <vt:lpstr>Prezentace aplikace PowerPoint</vt:lpstr>
      <vt:lpstr>Prezentace aplikace PowerPoint</vt:lpstr>
      <vt:lpstr>Další živiny důležité v dětství a dospívání: ŽELEZO</vt:lpstr>
      <vt:lpstr>Prezentace aplikace PowerPoint</vt:lpstr>
      <vt:lpstr>JÓD</vt:lpstr>
      <vt:lpstr>STRAVOVACÍ NÁVYKY DÍTĚTE I.</vt:lpstr>
      <vt:lpstr>STRAVOVACÍ NÁVYKY DÍTĚTE II.</vt:lpstr>
      <vt:lpstr>Výživa dospělých</vt:lpstr>
      <vt:lpstr>VLÁKNINA</vt:lpstr>
      <vt:lpstr>rozpustnost X nerozpustnost</vt:lpstr>
      <vt:lpstr>Prezentace aplikace PowerPoint</vt:lpstr>
      <vt:lpstr>Prezentace aplikace PowerPoint</vt:lpstr>
      <vt:lpstr>FUNKCE VLÁKNINY</vt:lpstr>
      <vt:lpstr>VLÁKNINA A ZDRAVOTNÍ TVRZENÍ</vt:lpstr>
      <vt:lpstr>Prezentace aplikace PowerPoint</vt:lpstr>
      <vt:lpstr>DOPORUČENÍ</vt:lpstr>
      <vt:lpstr>VLÁKNINA - doporučená denní dávka pro dospělé: 30 g</vt:lpstr>
      <vt:lpstr>VITAMINY</vt:lpstr>
      <vt:lpstr>UCHOVÁNÍ VITAMINŮ V ORGANISMU</vt:lpstr>
      <vt:lpstr>Vitamin A</vt:lpstr>
      <vt:lpstr>Vitamin D</vt:lpstr>
      <vt:lpstr>Prezentace aplikace PowerPoint</vt:lpstr>
      <vt:lpstr>Vitamin E</vt:lpstr>
      <vt:lpstr>Vitamin K</vt:lpstr>
      <vt:lpstr>Prezentace aplikace PowerPoint</vt:lpstr>
      <vt:lpstr>Vitamin C</vt:lpstr>
      <vt:lpstr>Kyselina listová</vt:lpstr>
      <vt:lpstr>Prezentace aplikace PowerPoint</vt:lpstr>
      <vt:lpstr>Prezentace aplikace PowerPoint</vt:lpstr>
      <vt:lpstr>Prezentace aplikace PowerPoint</vt:lpstr>
      <vt:lpstr>MINERÁLNÍ LÁTKY  A STOPOVÉ PRVKY</vt:lpstr>
      <vt:lpstr>MINERÁLNÍ LÁTKY A STOPOVÉ PRVKY</vt:lpstr>
      <vt:lpstr>MINERÁLNÍ LÁTKY</vt:lpstr>
      <vt:lpstr>STOPOVÉ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Výživa seniorů</vt:lpstr>
      <vt:lpstr>Faktory ovlivňující výživu seniorů</vt:lpstr>
      <vt:lpstr>Prezentace aplikace PowerPoint</vt:lpstr>
      <vt:lpstr>Prezentace aplikace PowerPoint</vt:lpstr>
      <vt:lpstr>Prezentace aplikace PowerPoint</vt:lpstr>
      <vt:lpstr>Prezentace aplikace PowerPoint</vt:lpstr>
      <vt:lpstr>Interkace léky/ výživa</vt:lpstr>
      <vt:lpstr>Stravování seniorů – obecné zásady</vt:lpstr>
      <vt:lpstr>Potřeba energie</vt:lpstr>
      <vt:lpstr>Prezentace aplikace PowerPoint</vt:lpstr>
      <vt:lpstr>Rizikové živiny ve výživě seniorů</vt:lpstr>
      <vt:lpstr>BÍLKOVINY</vt:lpstr>
      <vt:lpstr>PUFA – omega 3</vt:lpstr>
      <vt:lpstr>Vitamin D</vt:lpstr>
      <vt:lpstr>Vitamin C</vt:lpstr>
      <vt:lpstr>Vitamin B12</vt:lpstr>
      <vt:lpstr>Kyselina listová</vt:lpstr>
      <vt:lpstr>VÁPNÍK</vt:lpstr>
      <vt:lpstr>ŽELEZO</vt:lpstr>
      <vt:lpstr>ZINEK</vt:lpstr>
      <vt:lpstr>VLÁKNINA</vt:lpstr>
      <vt:lpstr>Děkuji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PITNÝ REŽIM</dc:title>
  <dc:creator>Veronika Březková</dc:creator>
  <cp:lastModifiedBy>Kamila Jančeková</cp:lastModifiedBy>
  <cp:revision>14</cp:revision>
  <dcterms:created xsi:type="dcterms:W3CDTF">2017-10-12T17:43:39Z</dcterms:created>
  <dcterms:modified xsi:type="dcterms:W3CDTF">2018-09-25T14:28:40Z</dcterms:modified>
</cp:coreProperties>
</file>