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Objects="1">
      <p:cViewPr varScale="1">
        <p:scale>
          <a:sx n="66" d="100"/>
          <a:sy n="66" d="100"/>
        </p:scale>
        <p:origin x="0" y="0"/>
      </p:cViewPr>
      <p:guideLst/>
    </p:cSldViewPr>
  </p:slide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AB484E-3EFE-504F-9F0D-1A204EF53147}" type="datetimeFigureOut">
              <a:rPr lang="en-GB" smtClean="0"/>
              <a:t>25/10/2016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0796AC-7B00-F748-A04E-7463E4759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333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43C3E6-B1D1-854C-BD1C-F2B144B9470B}" type="datetimeFigureOut">
              <a:rPr lang="en-GB" smtClean="0"/>
              <a:t>25/10/2016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1CD407-228A-8B43-9105-8271554464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526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10/25/16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>
                <a:gd name="T0" fmla="*/ 3614 w 4125"/>
                <a:gd name="T1" fmla="*/ 0 h 5554"/>
                <a:gd name="T2" fmla="*/ 4125 w 4125"/>
                <a:gd name="T3" fmla="*/ 0 h 5554"/>
                <a:gd name="T4" fmla="*/ 4125 w 4125"/>
                <a:gd name="T5" fmla="*/ 5554 h 5554"/>
                <a:gd name="T6" fmla="*/ 0 w 4125"/>
                <a:gd name="T7" fmla="*/ 5554 h 5554"/>
                <a:gd name="T8" fmla="*/ 0 w 4125"/>
                <a:gd name="T9" fmla="*/ 5074 h 5554"/>
                <a:gd name="T10" fmla="*/ 3614 w 4125"/>
                <a:gd name="T11" fmla="*/ 5074 h 5554"/>
                <a:gd name="T12" fmla="*/ 3614 w 4125"/>
                <a:gd name="T13" fmla="*/ 0 h 5554"/>
                <a:gd name="connsiteX0" fmla="*/ 8761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9093 h 10000"/>
                <a:gd name="connsiteX5" fmla="*/ 8761 w 10000"/>
                <a:gd name="connsiteY5" fmla="*/ 9136 h 10000"/>
                <a:gd name="connsiteX6" fmla="*/ 8761 w 10000"/>
                <a:gd name="connsiteY6" fmla="*/ 0 h 10000"/>
                <a:gd name="connsiteX0" fmla="*/ 8761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9093 h 10000"/>
                <a:gd name="connsiteX5" fmla="*/ 8761 w 10000"/>
                <a:gd name="connsiteY5" fmla="*/ 9084 h 10000"/>
                <a:gd name="connsiteX6" fmla="*/ 8761 w 10000"/>
                <a:gd name="connsiteY6" fmla="*/ 0 h 10000"/>
                <a:gd name="connsiteX0" fmla="*/ 8761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9093 h 10000"/>
                <a:gd name="connsiteX5" fmla="*/ 8761 w 10000"/>
                <a:gd name="connsiteY5" fmla="*/ 9127 h 10000"/>
                <a:gd name="connsiteX6" fmla="*/ 8761 w 10000"/>
                <a:gd name="connsiteY6" fmla="*/ 0 h 10000"/>
                <a:gd name="connsiteX0" fmla="*/ 8761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9131 h 10000"/>
                <a:gd name="connsiteX5" fmla="*/ 8761 w 10000"/>
                <a:gd name="connsiteY5" fmla="*/ 9127 h 10000"/>
                <a:gd name="connsiteX6" fmla="*/ 8761 w 10000"/>
                <a:gd name="connsiteY6" fmla="*/ 0 h 10000"/>
                <a:gd name="connsiteX0" fmla="*/ 8761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9126 h 10000"/>
                <a:gd name="connsiteX5" fmla="*/ 8761 w 10000"/>
                <a:gd name="connsiteY5" fmla="*/ 9127 h 10000"/>
                <a:gd name="connsiteX6" fmla="*/ 8761 w 10000"/>
                <a:gd name="connsiteY6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6"/>
            <p:cNvSpPr>
              <a:spLocks/>
            </p:cNvSpPr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>
                <a:gd name="T0" fmla="*/ 3614 w 4125"/>
                <a:gd name="T1" fmla="*/ 0 h 5554"/>
                <a:gd name="T2" fmla="*/ 4125 w 4125"/>
                <a:gd name="T3" fmla="*/ 0 h 5554"/>
                <a:gd name="T4" fmla="*/ 4125 w 4125"/>
                <a:gd name="T5" fmla="*/ 5554 h 5554"/>
                <a:gd name="T6" fmla="*/ 0 w 4125"/>
                <a:gd name="T7" fmla="*/ 5554 h 5554"/>
                <a:gd name="T8" fmla="*/ 0 w 4125"/>
                <a:gd name="T9" fmla="*/ 5074 h 5554"/>
                <a:gd name="T10" fmla="*/ 3614 w 4125"/>
                <a:gd name="T11" fmla="*/ 5074 h 5554"/>
                <a:gd name="T12" fmla="*/ 3614 w 4125"/>
                <a:gd name="T13" fmla="*/ 0 h 5554"/>
                <a:gd name="connsiteX0" fmla="*/ 8773 w 10012"/>
                <a:gd name="connsiteY0" fmla="*/ 0 h 10000"/>
                <a:gd name="connsiteX1" fmla="*/ 10012 w 10012"/>
                <a:gd name="connsiteY1" fmla="*/ 0 h 10000"/>
                <a:gd name="connsiteX2" fmla="*/ 10012 w 10012"/>
                <a:gd name="connsiteY2" fmla="*/ 10000 h 10000"/>
                <a:gd name="connsiteX3" fmla="*/ 12 w 10012"/>
                <a:gd name="connsiteY3" fmla="*/ 10000 h 10000"/>
                <a:gd name="connsiteX4" fmla="*/ 0 w 10012"/>
                <a:gd name="connsiteY4" fmla="*/ 9093 h 10000"/>
                <a:gd name="connsiteX5" fmla="*/ 8773 w 10012"/>
                <a:gd name="connsiteY5" fmla="*/ 9136 h 10000"/>
                <a:gd name="connsiteX6" fmla="*/ 8773 w 10012"/>
                <a:gd name="connsiteY6" fmla="*/ 0 h 10000"/>
                <a:gd name="connsiteX0" fmla="*/ 8773 w 10012"/>
                <a:gd name="connsiteY0" fmla="*/ 0 h 10000"/>
                <a:gd name="connsiteX1" fmla="*/ 10012 w 10012"/>
                <a:gd name="connsiteY1" fmla="*/ 0 h 10000"/>
                <a:gd name="connsiteX2" fmla="*/ 10012 w 10012"/>
                <a:gd name="connsiteY2" fmla="*/ 10000 h 10000"/>
                <a:gd name="connsiteX3" fmla="*/ 12 w 10012"/>
                <a:gd name="connsiteY3" fmla="*/ 10000 h 10000"/>
                <a:gd name="connsiteX4" fmla="*/ 0 w 10012"/>
                <a:gd name="connsiteY4" fmla="*/ 9093 h 10000"/>
                <a:gd name="connsiteX5" fmla="*/ 8773 w 10012"/>
                <a:gd name="connsiteY5" fmla="*/ 9084 h 10000"/>
                <a:gd name="connsiteX6" fmla="*/ 8773 w 10012"/>
                <a:gd name="connsiteY6" fmla="*/ 0 h 10000"/>
                <a:gd name="connsiteX0" fmla="*/ 8773 w 10012"/>
                <a:gd name="connsiteY0" fmla="*/ 0 h 10000"/>
                <a:gd name="connsiteX1" fmla="*/ 10012 w 10012"/>
                <a:gd name="connsiteY1" fmla="*/ 0 h 10000"/>
                <a:gd name="connsiteX2" fmla="*/ 10012 w 10012"/>
                <a:gd name="connsiteY2" fmla="*/ 10000 h 10000"/>
                <a:gd name="connsiteX3" fmla="*/ 12 w 10012"/>
                <a:gd name="connsiteY3" fmla="*/ 10000 h 10000"/>
                <a:gd name="connsiteX4" fmla="*/ 0 w 10012"/>
                <a:gd name="connsiteY4" fmla="*/ 9093 h 10000"/>
                <a:gd name="connsiteX5" fmla="*/ 8773 w 10012"/>
                <a:gd name="connsiteY5" fmla="*/ 9084 h 10000"/>
                <a:gd name="connsiteX6" fmla="*/ 8773 w 10012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093 h 10000"/>
                <a:gd name="connsiteX5" fmla="*/ 8762 w 10001"/>
                <a:gd name="connsiteY5" fmla="*/ 9084 h 10000"/>
                <a:gd name="connsiteX6" fmla="*/ 8762 w 10001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093 h 10000"/>
                <a:gd name="connsiteX5" fmla="*/ 8762 w 10001"/>
                <a:gd name="connsiteY5" fmla="*/ 9071 h 10000"/>
                <a:gd name="connsiteX6" fmla="*/ 8762 w 10001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093 h 10000"/>
                <a:gd name="connsiteX5" fmla="*/ 8762 w 10001"/>
                <a:gd name="connsiteY5" fmla="*/ 9077 h 10000"/>
                <a:gd name="connsiteX6" fmla="*/ 8762 w 10001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093 h 10000"/>
                <a:gd name="connsiteX5" fmla="*/ 8762 w 10001"/>
                <a:gd name="connsiteY5" fmla="*/ 9090 h 10000"/>
                <a:gd name="connsiteX6" fmla="*/ 8762 w 10001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093 h 10000"/>
                <a:gd name="connsiteX5" fmla="*/ 8762 w 10001"/>
                <a:gd name="connsiteY5" fmla="*/ 9128 h 10000"/>
                <a:gd name="connsiteX6" fmla="*/ 8762 w 10001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125 h 10000"/>
                <a:gd name="connsiteX5" fmla="*/ 8762 w 10001"/>
                <a:gd name="connsiteY5" fmla="*/ 9128 h 10000"/>
                <a:gd name="connsiteX6" fmla="*/ 8762 w 10001"/>
                <a:gd name="connsiteY6" fmla="*/ 0 h 10000"/>
                <a:gd name="connsiteX0" fmla="*/ 8763 w 10002"/>
                <a:gd name="connsiteY0" fmla="*/ 0 h 10000"/>
                <a:gd name="connsiteX1" fmla="*/ 10002 w 10002"/>
                <a:gd name="connsiteY1" fmla="*/ 0 h 10000"/>
                <a:gd name="connsiteX2" fmla="*/ 10002 w 10002"/>
                <a:gd name="connsiteY2" fmla="*/ 10000 h 10000"/>
                <a:gd name="connsiteX3" fmla="*/ 2 w 10002"/>
                <a:gd name="connsiteY3" fmla="*/ 10000 h 10000"/>
                <a:gd name="connsiteX4" fmla="*/ 0 w 10002"/>
                <a:gd name="connsiteY4" fmla="*/ 9125 h 10000"/>
                <a:gd name="connsiteX5" fmla="*/ 8763 w 10002"/>
                <a:gd name="connsiteY5" fmla="*/ 9128 h 10000"/>
                <a:gd name="connsiteX6" fmla="*/ 8763 w 10002"/>
                <a:gd name="connsiteY6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889043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596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998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221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10/25/16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 6" title="Crop Mark"/>
          <p:cNvSpPr>
            <a:spLocks/>
          </p:cNvSpPr>
          <p:nvPr/>
        </p:nvSpPr>
        <p:spPr bwMode="auto">
          <a:xfrm>
            <a:off x="8151962" y="1685652"/>
            <a:ext cx="3275013" cy="4408488"/>
          </a:xfrm>
          <a:custGeom>
            <a:avLst/>
            <a:gdLst>
              <a:gd name="T0" fmla="*/ 3614 w 4125"/>
              <a:gd name="T1" fmla="*/ 0 h 5554"/>
              <a:gd name="T2" fmla="*/ 4125 w 4125"/>
              <a:gd name="T3" fmla="*/ 0 h 5554"/>
              <a:gd name="T4" fmla="*/ 4125 w 4125"/>
              <a:gd name="T5" fmla="*/ 5554 h 5554"/>
              <a:gd name="T6" fmla="*/ 0 w 4125"/>
              <a:gd name="T7" fmla="*/ 5554 h 5554"/>
              <a:gd name="T8" fmla="*/ 0 w 4125"/>
              <a:gd name="T9" fmla="*/ 5074 h 5554"/>
              <a:gd name="T10" fmla="*/ 3614 w 4125"/>
              <a:gd name="T11" fmla="*/ 5074 h 5554"/>
              <a:gd name="T12" fmla="*/ 3614 w 4125"/>
              <a:gd name="T13" fmla="*/ 0 h 55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7924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608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10/25/16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442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10/25/16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481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10/25/16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535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10/25/16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806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10/25/16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750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10/25/16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579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Semin</a:t>
            </a:r>
            <a:r>
              <a:rPr lang="cs-CZ" dirty="0" smtClean="0"/>
              <a:t>ární část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334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Zku</a:t>
            </a:r>
            <a:r>
              <a:rPr lang="cs-CZ" dirty="0" smtClean="0"/>
              <a:t>šební doba 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</a:t>
            </a:r>
            <a:r>
              <a:rPr lang="cs-CZ" dirty="0" smtClean="0"/>
              <a:t>ěstnanec nastoupí k 1.1. 2017 do nové práce. 10. 1. Vedoucí usoudí, že nezapadá do kolektivu. </a:t>
            </a:r>
          </a:p>
          <a:p>
            <a:pPr lvl="1"/>
            <a:r>
              <a:rPr lang="cs-CZ" dirty="0" smtClean="0"/>
              <a:t>Jaké jsou možnosti ukončení PP?</a:t>
            </a:r>
          </a:p>
          <a:p>
            <a:pPr lvl="1"/>
            <a:r>
              <a:rPr lang="cs-CZ" dirty="0" smtClean="0"/>
              <a:t>Jaké náleží odstupné.</a:t>
            </a:r>
          </a:p>
          <a:p>
            <a:pPr lvl="1"/>
            <a:r>
              <a:rPr lang="cs-CZ" dirty="0" smtClean="0"/>
              <a:t>Jaké musí být splněny formální náležitosti.</a:t>
            </a:r>
            <a:endParaRPr lang="cs-CZ" dirty="0" smtClean="0"/>
          </a:p>
          <a:p>
            <a:r>
              <a:rPr lang="cs-CZ" dirty="0" smtClean="0"/>
              <a:t>Zam</a:t>
            </a:r>
            <a:r>
              <a:rPr lang="cs-CZ" dirty="0" smtClean="0"/>
              <a:t>ěstnanec nastoupí k 1.1. 2017 do nové práce. Sjedná se tříměsíční zkušební doba. 5.1.2017 onemocní a do práce se vrátí 30.3. 2017. Nadřízená si chce o delší absenci promluvit a domluví si s ním schůzku na 31.3. Zaměstnanec se pohovoru vyhne kvůli doprovodu dítěte do zdravotnického zařízení. </a:t>
            </a:r>
          </a:p>
          <a:p>
            <a:pPr lvl="1"/>
            <a:r>
              <a:rPr lang="cs-CZ" dirty="0" smtClean="0"/>
              <a:t>Jak se lze zaměstnance zbavit 1.4.?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8922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Čerpání dovolené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</a:t>
            </a:r>
            <a:r>
              <a:rPr lang="cs-CZ" dirty="0" smtClean="0"/>
              <a:t>ěstnanci ke konci srpna zbývají 4 týdny dovolené. Která z variant je právně možná?</a:t>
            </a:r>
          </a:p>
          <a:p>
            <a:pPr lvl="1"/>
            <a:r>
              <a:rPr lang="cs-CZ" dirty="0" smtClean="0"/>
              <a:t>Zaměstnavateli sdělí, že vyčerpá pouze 2 týdny a 2 si nechá proplatit.</a:t>
            </a:r>
          </a:p>
          <a:p>
            <a:pPr lvl="1"/>
            <a:r>
              <a:rPr lang="cs-CZ" dirty="0" smtClean="0"/>
              <a:t>Zaměstnavateli sdělí, že vyčerpá 2 týdny a 2 si přenese do dalšího roku</a:t>
            </a:r>
          </a:p>
          <a:p>
            <a:pPr lvl="1"/>
            <a:r>
              <a:rPr lang="cs-CZ" dirty="0" smtClean="0"/>
              <a:t>Zaměstnavatel nařídí 4 týdny v říjnu</a:t>
            </a:r>
          </a:p>
          <a:p>
            <a:pPr lvl="1"/>
            <a:r>
              <a:rPr lang="cs-CZ" dirty="0" smtClean="0"/>
              <a:t>Zaměstnavatel vybere 20 dnů v průběhu podzimních měsíců (zpravidla úterky a pátky). </a:t>
            </a:r>
          </a:p>
          <a:p>
            <a:pPr lvl="1"/>
            <a:r>
              <a:rPr lang="cs-CZ" dirty="0" smtClean="0"/>
              <a:t>Zaměstnavatel vybere 20 nahodilých dnů, shodou okolností v době kdy zaměstnanci nepřipadá směna.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4822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</a:t>
            </a:r>
            <a:r>
              <a:rPr lang="cs-CZ" dirty="0" smtClean="0"/>
              <a:t>říklad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428750"/>
            <a:ext cx="9601200" cy="3581400"/>
          </a:xfrm>
        </p:spPr>
        <p:txBody>
          <a:bodyPr/>
          <a:lstStyle/>
          <a:p>
            <a:r>
              <a:rPr lang="en-GB" dirty="0" err="1"/>
              <a:t>Zaměstnanec</a:t>
            </a:r>
            <a:r>
              <a:rPr lang="en-GB" dirty="0"/>
              <a:t> </a:t>
            </a:r>
            <a:r>
              <a:rPr lang="en-GB" dirty="0" err="1"/>
              <a:t>pracuje</a:t>
            </a:r>
            <a:r>
              <a:rPr lang="en-GB" dirty="0"/>
              <a:t> v </a:t>
            </a:r>
            <a:r>
              <a:rPr lang="en-GB" dirty="0" err="1"/>
              <a:t>nepřetržitém</a:t>
            </a:r>
            <a:r>
              <a:rPr lang="en-GB" dirty="0"/>
              <a:t> </a:t>
            </a:r>
            <a:r>
              <a:rPr lang="en-GB" dirty="0" err="1"/>
              <a:t>provozu</a:t>
            </a:r>
            <a:r>
              <a:rPr lang="en-GB" dirty="0"/>
              <a:t> se </a:t>
            </a:r>
            <a:r>
              <a:rPr lang="en-GB" dirty="0" err="1"/>
              <a:t>stanovenou</a:t>
            </a:r>
            <a:r>
              <a:rPr lang="en-GB" dirty="0"/>
              <a:t> </a:t>
            </a:r>
            <a:r>
              <a:rPr lang="en-GB" dirty="0" err="1"/>
              <a:t>týdenní</a:t>
            </a:r>
            <a:r>
              <a:rPr lang="en-GB" dirty="0"/>
              <a:t> </a:t>
            </a:r>
            <a:r>
              <a:rPr lang="en-GB" dirty="0" err="1"/>
              <a:t>pracovní</a:t>
            </a:r>
            <a:r>
              <a:rPr lang="en-GB" dirty="0"/>
              <a:t> </a:t>
            </a:r>
            <a:r>
              <a:rPr lang="en-GB" dirty="0" err="1"/>
              <a:t>dobou</a:t>
            </a:r>
            <a:r>
              <a:rPr lang="en-GB" dirty="0"/>
              <a:t> 37,5 </a:t>
            </a:r>
            <a:r>
              <a:rPr lang="en-GB" dirty="0" err="1"/>
              <a:t>hodiny</a:t>
            </a:r>
            <a:r>
              <a:rPr lang="en-GB" dirty="0"/>
              <a:t> a s </a:t>
            </a:r>
            <a:r>
              <a:rPr lang="en-GB" dirty="0" err="1"/>
              <a:t>11,5hodinovými</a:t>
            </a:r>
            <a:r>
              <a:rPr lang="en-GB" dirty="0"/>
              <a:t> </a:t>
            </a:r>
            <a:r>
              <a:rPr lang="en-GB" dirty="0" err="1"/>
              <a:t>směnami</a:t>
            </a:r>
            <a:r>
              <a:rPr lang="en-GB" dirty="0"/>
              <a:t>. </a:t>
            </a:r>
            <a:r>
              <a:rPr lang="en-GB" dirty="0" err="1"/>
              <a:t>Vyrovnávací</a:t>
            </a:r>
            <a:r>
              <a:rPr lang="en-GB" dirty="0"/>
              <a:t> </a:t>
            </a:r>
            <a:r>
              <a:rPr lang="en-GB" dirty="0" err="1"/>
              <a:t>období</a:t>
            </a:r>
            <a:r>
              <a:rPr lang="en-GB" dirty="0"/>
              <a:t> </a:t>
            </a:r>
            <a:r>
              <a:rPr lang="en-GB" dirty="0" err="1"/>
              <a:t>je</a:t>
            </a:r>
            <a:r>
              <a:rPr lang="en-GB" dirty="0"/>
              <a:t> 26 </a:t>
            </a:r>
            <a:r>
              <a:rPr lang="en-GB" dirty="0" err="1"/>
              <a:t>týdnů</a:t>
            </a:r>
            <a:r>
              <a:rPr lang="en-GB" dirty="0"/>
              <a:t>, </a:t>
            </a:r>
            <a:r>
              <a:rPr lang="en-GB" dirty="0" err="1"/>
              <a:t>avšak</a:t>
            </a:r>
            <a:r>
              <a:rPr lang="en-GB" dirty="0"/>
              <a:t> </a:t>
            </a:r>
            <a:r>
              <a:rPr lang="en-GB" dirty="0" err="1"/>
              <a:t>rozvrh</a:t>
            </a:r>
            <a:r>
              <a:rPr lang="en-GB" dirty="0"/>
              <a:t> </a:t>
            </a:r>
            <a:r>
              <a:rPr lang="en-GB" dirty="0" err="1"/>
              <a:t>pracovní</a:t>
            </a:r>
            <a:r>
              <a:rPr lang="en-GB" dirty="0"/>
              <a:t> </a:t>
            </a:r>
            <a:r>
              <a:rPr lang="en-GB" dirty="0" err="1"/>
              <a:t>doby</a:t>
            </a:r>
            <a:r>
              <a:rPr lang="en-GB" dirty="0"/>
              <a:t> </a:t>
            </a:r>
            <a:r>
              <a:rPr lang="en-GB" dirty="0" err="1"/>
              <a:t>pokračuje</a:t>
            </a:r>
            <a:r>
              <a:rPr lang="en-GB" dirty="0"/>
              <a:t> i v </a:t>
            </a:r>
            <a:r>
              <a:rPr lang="en-GB" dirty="0" err="1"/>
              <a:t>dalších</a:t>
            </a:r>
            <a:r>
              <a:rPr lang="en-GB" dirty="0"/>
              <a:t> </a:t>
            </a:r>
            <a:r>
              <a:rPr lang="en-GB" dirty="0" err="1"/>
              <a:t>vyrovnávacích</a:t>
            </a:r>
            <a:r>
              <a:rPr lang="en-GB" dirty="0"/>
              <a:t> </a:t>
            </a:r>
            <a:r>
              <a:rPr lang="en-GB" dirty="0" err="1"/>
              <a:t>obdobích</a:t>
            </a:r>
            <a:r>
              <a:rPr lang="en-GB" dirty="0"/>
              <a:t> </a:t>
            </a:r>
            <a:r>
              <a:rPr lang="en-GB" dirty="0" err="1"/>
              <a:t>stejným</a:t>
            </a:r>
            <a:r>
              <a:rPr lang="en-GB" dirty="0"/>
              <a:t> </a:t>
            </a:r>
            <a:r>
              <a:rPr lang="en-GB" dirty="0" err="1"/>
              <a:t>algoritmem</a:t>
            </a:r>
            <a:r>
              <a:rPr lang="en-GB" dirty="0"/>
              <a:t>, </a:t>
            </a:r>
            <a:r>
              <a:rPr lang="en-GB" dirty="0" err="1"/>
              <a:t>takže</a:t>
            </a:r>
            <a:r>
              <a:rPr lang="en-GB" dirty="0"/>
              <a:t> </a:t>
            </a:r>
            <a:r>
              <a:rPr lang="en-GB" dirty="0" err="1"/>
              <a:t>lze</a:t>
            </a:r>
            <a:r>
              <a:rPr lang="en-GB" dirty="0"/>
              <a:t> </a:t>
            </a:r>
            <a:r>
              <a:rPr lang="en-GB" dirty="0" err="1"/>
              <a:t>modelovat</a:t>
            </a:r>
            <a:r>
              <a:rPr lang="en-GB" dirty="0"/>
              <a:t> </a:t>
            </a:r>
            <a:r>
              <a:rPr lang="en-GB" dirty="0" err="1"/>
              <a:t>počet</a:t>
            </a:r>
            <a:r>
              <a:rPr lang="en-GB" dirty="0"/>
              <a:t> </a:t>
            </a:r>
            <a:r>
              <a:rPr lang="en-GB" dirty="0" err="1"/>
              <a:t>směn</a:t>
            </a:r>
            <a:r>
              <a:rPr lang="en-GB" dirty="0"/>
              <a:t> v </a:t>
            </a:r>
            <a:r>
              <a:rPr lang="en-GB" dirty="0" err="1"/>
              <a:t>kalendářním</a:t>
            </a:r>
            <a:r>
              <a:rPr lang="en-GB" dirty="0"/>
              <a:t> </a:t>
            </a:r>
            <a:r>
              <a:rPr lang="en-GB" dirty="0" err="1"/>
              <a:t>roce</a:t>
            </a:r>
            <a:r>
              <a:rPr lang="en-GB" dirty="0"/>
              <a:t> pro účely </a:t>
            </a:r>
            <a:r>
              <a:rPr lang="en-GB" dirty="0" err="1"/>
              <a:t>přepočtu</a:t>
            </a:r>
            <a:r>
              <a:rPr lang="en-GB" dirty="0"/>
              <a:t> </a:t>
            </a:r>
            <a:r>
              <a:rPr lang="en-GB" dirty="0" err="1"/>
              <a:t>dovolené</a:t>
            </a:r>
            <a:r>
              <a:rPr lang="en-GB" dirty="0"/>
              <a:t> na </a:t>
            </a:r>
            <a:r>
              <a:rPr lang="en-GB" dirty="0" err="1"/>
              <a:t>směny</a:t>
            </a:r>
            <a:r>
              <a:rPr lang="en-GB" dirty="0"/>
              <a:t>. V </a:t>
            </a:r>
            <a:r>
              <a:rPr lang="en-GB" dirty="0" err="1"/>
              <a:t>přestupném</a:t>
            </a:r>
            <a:r>
              <a:rPr lang="en-GB" dirty="0"/>
              <a:t> </a:t>
            </a:r>
            <a:r>
              <a:rPr lang="en-GB" dirty="0" err="1"/>
              <a:t>roce</a:t>
            </a:r>
            <a:r>
              <a:rPr lang="en-GB" dirty="0"/>
              <a:t> 2012 </a:t>
            </a:r>
            <a:r>
              <a:rPr lang="en-GB" dirty="0" err="1"/>
              <a:t>vychází</a:t>
            </a:r>
            <a:r>
              <a:rPr lang="en-GB" dirty="0"/>
              <a:t> </a:t>
            </a:r>
            <a:r>
              <a:rPr lang="en-GB" dirty="0" err="1"/>
              <a:t>roční</a:t>
            </a:r>
            <a:r>
              <a:rPr lang="en-GB" dirty="0"/>
              <a:t> fond </a:t>
            </a:r>
            <a:r>
              <a:rPr lang="en-GB" dirty="0" err="1"/>
              <a:t>pracovní</a:t>
            </a:r>
            <a:r>
              <a:rPr lang="en-GB" dirty="0"/>
              <a:t> </a:t>
            </a:r>
            <a:r>
              <a:rPr lang="en-GB" dirty="0" err="1"/>
              <a:t>doby</a:t>
            </a:r>
            <a:r>
              <a:rPr lang="en-GB" dirty="0"/>
              <a:t> 1 960,725 </a:t>
            </a:r>
            <a:r>
              <a:rPr lang="en-GB" dirty="0" err="1"/>
              <a:t>hodin</a:t>
            </a:r>
            <a:r>
              <a:rPr lang="en-GB" dirty="0"/>
              <a:t>, </a:t>
            </a:r>
            <a:r>
              <a:rPr lang="en-GB" dirty="0" err="1"/>
              <a:t>tj</a:t>
            </a:r>
            <a:r>
              <a:rPr lang="en-GB" dirty="0"/>
              <a:t>. </a:t>
            </a:r>
            <a:r>
              <a:rPr lang="en-GB" dirty="0" err="1"/>
              <a:t>po</a:t>
            </a:r>
            <a:r>
              <a:rPr lang="en-GB" dirty="0"/>
              <a:t> </a:t>
            </a:r>
            <a:r>
              <a:rPr lang="en-GB" dirty="0" err="1"/>
              <a:t>nepatrném</a:t>
            </a:r>
            <a:r>
              <a:rPr lang="en-GB" dirty="0"/>
              <a:t> </a:t>
            </a:r>
            <a:r>
              <a:rPr lang="en-GB" dirty="0" err="1"/>
              <a:t>zaokrouhlení</a:t>
            </a:r>
            <a:r>
              <a:rPr lang="en-GB" dirty="0"/>
              <a:t> 1960 </a:t>
            </a:r>
            <a:r>
              <a:rPr lang="en-GB" dirty="0" err="1"/>
              <a:t>hodin</a:t>
            </a:r>
            <a:r>
              <a:rPr lang="en-GB" dirty="0"/>
              <a:t> a 44 </a:t>
            </a:r>
            <a:r>
              <a:rPr lang="en-GB" dirty="0" err="1"/>
              <a:t>minut</a:t>
            </a:r>
            <a:r>
              <a:rPr lang="en-GB" dirty="0"/>
              <a:t>. </a:t>
            </a:r>
            <a:endParaRPr lang="cs-CZ" dirty="0" smtClean="0"/>
          </a:p>
          <a:p>
            <a:r>
              <a:rPr lang="en-GB" dirty="0" smtClean="0"/>
              <a:t>Po </a:t>
            </a:r>
            <a:r>
              <a:rPr lang="en-GB" dirty="0" err="1"/>
              <a:t>vydělení</a:t>
            </a:r>
            <a:r>
              <a:rPr lang="en-GB" dirty="0"/>
              <a:t> </a:t>
            </a:r>
            <a:r>
              <a:rPr lang="en-GB" dirty="0" err="1"/>
              <a:t>délkou</a:t>
            </a:r>
            <a:r>
              <a:rPr lang="en-GB" dirty="0"/>
              <a:t> </a:t>
            </a:r>
            <a:r>
              <a:rPr lang="en-GB" dirty="0" err="1"/>
              <a:t>směny</a:t>
            </a:r>
            <a:r>
              <a:rPr lang="en-GB" dirty="0"/>
              <a:t> (11,5 </a:t>
            </a:r>
            <a:r>
              <a:rPr lang="en-GB" dirty="0" err="1"/>
              <a:t>hodiny</a:t>
            </a:r>
            <a:r>
              <a:rPr lang="en-GB" dirty="0"/>
              <a:t>) </a:t>
            </a:r>
            <a:r>
              <a:rPr lang="en-GB" dirty="0" err="1"/>
              <a:t>vychází</a:t>
            </a:r>
            <a:r>
              <a:rPr lang="en-GB" dirty="0"/>
              <a:t> </a:t>
            </a:r>
            <a:r>
              <a:rPr lang="en-GB" dirty="0" err="1"/>
              <a:t>zaměstnanci</a:t>
            </a:r>
            <a:r>
              <a:rPr lang="en-GB" dirty="0"/>
              <a:t> 170,5 </a:t>
            </a:r>
            <a:r>
              <a:rPr lang="en-GB" dirty="0" err="1"/>
              <a:t>směny</a:t>
            </a:r>
            <a:r>
              <a:rPr lang="en-GB" dirty="0"/>
              <a:t> (z </a:t>
            </a:r>
            <a:r>
              <a:rPr lang="en-GB" dirty="0" err="1"/>
              <a:t>praktického</a:t>
            </a:r>
            <a:r>
              <a:rPr lang="en-GB" dirty="0"/>
              <a:t> </a:t>
            </a:r>
            <a:r>
              <a:rPr lang="en-GB" dirty="0" err="1"/>
              <a:t>hlediska</a:t>
            </a:r>
            <a:r>
              <a:rPr lang="en-GB" dirty="0"/>
              <a:t> může </a:t>
            </a:r>
            <a:r>
              <a:rPr lang="en-GB" dirty="0" err="1"/>
              <a:t>být</a:t>
            </a:r>
            <a:r>
              <a:rPr lang="en-GB" dirty="0"/>
              <a:t> </a:t>
            </a:r>
            <a:r>
              <a:rPr lang="en-GB" dirty="0" err="1"/>
              <a:t>vzniklá</a:t>
            </a:r>
            <a:r>
              <a:rPr lang="en-GB" dirty="0"/>
              <a:t> půl </a:t>
            </a:r>
            <a:r>
              <a:rPr lang="en-GB" dirty="0" err="1"/>
              <a:t>směna</a:t>
            </a:r>
            <a:r>
              <a:rPr lang="en-GB" dirty="0"/>
              <a:t> </a:t>
            </a:r>
            <a:r>
              <a:rPr lang="en-GB" dirty="0" err="1"/>
              <a:t>doplněna</a:t>
            </a:r>
            <a:r>
              <a:rPr lang="en-GB" dirty="0"/>
              <a:t> pro účely </a:t>
            </a:r>
            <a:r>
              <a:rPr lang="en-GB" dirty="0" err="1"/>
              <a:t>rozvrhu</a:t>
            </a:r>
            <a:r>
              <a:rPr lang="en-GB" dirty="0"/>
              <a:t> </a:t>
            </a:r>
            <a:r>
              <a:rPr lang="en-GB" dirty="0" err="1"/>
              <a:t>pracovní</a:t>
            </a:r>
            <a:r>
              <a:rPr lang="en-GB" dirty="0"/>
              <a:t> </a:t>
            </a:r>
            <a:r>
              <a:rPr lang="en-GB" dirty="0" err="1"/>
              <a:t>doby</a:t>
            </a:r>
            <a:r>
              <a:rPr lang="en-GB" dirty="0"/>
              <a:t> </a:t>
            </a:r>
            <a:r>
              <a:rPr lang="en-GB" dirty="0" err="1"/>
              <a:t>plánovanou</a:t>
            </a:r>
            <a:r>
              <a:rPr lang="en-GB" dirty="0"/>
              <a:t> </a:t>
            </a:r>
            <a:r>
              <a:rPr lang="en-GB" dirty="0" err="1"/>
              <a:t>prací</a:t>
            </a:r>
            <a:r>
              <a:rPr lang="en-GB" dirty="0"/>
              <a:t> </a:t>
            </a:r>
            <a:r>
              <a:rPr lang="en-GB" dirty="0" err="1"/>
              <a:t>přesčas</a:t>
            </a:r>
            <a:r>
              <a:rPr lang="en-GB" dirty="0"/>
              <a:t>). Po </a:t>
            </a:r>
            <a:r>
              <a:rPr lang="en-GB" dirty="0" err="1"/>
              <a:t>vydělení</a:t>
            </a:r>
            <a:r>
              <a:rPr lang="en-GB" dirty="0"/>
              <a:t> </a:t>
            </a:r>
            <a:r>
              <a:rPr lang="en-GB" dirty="0" err="1"/>
              <a:t>počtu</a:t>
            </a:r>
            <a:r>
              <a:rPr lang="en-GB" dirty="0"/>
              <a:t> </a:t>
            </a:r>
            <a:r>
              <a:rPr lang="en-GB" dirty="0" err="1"/>
              <a:t>směn</a:t>
            </a:r>
            <a:r>
              <a:rPr lang="en-GB" dirty="0"/>
              <a:t> </a:t>
            </a:r>
            <a:r>
              <a:rPr lang="en-GB" dirty="0" err="1"/>
              <a:t>počtem</a:t>
            </a:r>
            <a:r>
              <a:rPr lang="en-GB" dirty="0"/>
              <a:t> </a:t>
            </a:r>
            <a:r>
              <a:rPr lang="en-GB" dirty="0" err="1"/>
              <a:t>týdnů</a:t>
            </a:r>
            <a:r>
              <a:rPr lang="en-GB" dirty="0"/>
              <a:t> v </a:t>
            </a:r>
            <a:r>
              <a:rPr lang="en-GB" dirty="0" err="1"/>
              <a:t>roce</a:t>
            </a:r>
            <a:r>
              <a:rPr lang="en-GB" dirty="0"/>
              <a:t> (52,286) </a:t>
            </a:r>
            <a:r>
              <a:rPr lang="en-GB" dirty="0" err="1"/>
              <a:t>vychází</a:t>
            </a:r>
            <a:r>
              <a:rPr lang="en-GB" dirty="0"/>
              <a:t> v průměru na 1 </a:t>
            </a:r>
            <a:r>
              <a:rPr lang="en-GB" dirty="0" err="1"/>
              <a:t>týden</a:t>
            </a:r>
            <a:r>
              <a:rPr lang="en-GB" dirty="0"/>
              <a:t> 3,261 </a:t>
            </a:r>
            <a:r>
              <a:rPr lang="en-GB" dirty="0" err="1"/>
              <a:t>směn</a:t>
            </a:r>
            <a:r>
              <a:rPr lang="en-GB" dirty="0"/>
              <a:t>, </a:t>
            </a:r>
            <a:r>
              <a:rPr lang="en-GB" dirty="0" err="1"/>
              <a:t>což</a:t>
            </a:r>
            <a:r>
              <a:rPr lang="en-GB" dirty="0"/>
              <a:t> při 5 </a:t>
            </a:r>
            <a:r>
              <a:rPr lang="en-GB" dirty="0" err="1"/>
              <a:t>týdnech</a:t>
            </a:r>
            <a:r>
              <a:rPr lang="en-GB" dirty="0"/>
              <a:t> </a:t>
            </a:r>
            <a:r>
              <a:rPr lang="en-GB" dirty="0" err="1"/>
              <a:t>dovolené</a:t>
            </a:r>
            <a:r>
              <a:rPr lang="en-GB" dirty="0"/>
              <a:t> </a:t>
            </a:r>
            <a:r>
              <a:rPr lang="en-GB" dirty="0" err="1"/>
              <a:t>činí</a:t>
            </a:r>
            <a:r>
              <a:rPr lang="en-GB" dirty="0"/>
              <a:t> 16,3 </a:t>
            </a:r>
            <a:r>
              <a:rPr lang="en-GB" dirty="0" err="1"/>
              <a:t>směny</a:t>
            </a:r>
            <a:r>
              <a:rPr lang="en-GB" dirty="0"/>
              <a:t> – </a:t>
            </a:r>
            <a:r>
              <a:rPr lang="en-GB" dirty="0" err="1"/>
              <a:t>po</a:t>
            </a:r>
            <a:r>
              <a:rPr lang="en-GB" dirty="0"/>
              <a:t> </a:t>
            </a:r>
            <a:r>
              <a:rPr lang="en-GB" dirty="0" err="1"/>
              <a:t>zaokrouhlení</a:t>
            </a:r>
            <a:r>
              <a:rPr lang="en-GB" dirty="0"/>
              <a:t> na </a:t>
            </a:r>
            <a:r>
              <a:rPr lang="en-GB" dirty="0" err="1"/>
              <a:t>půldny</a:t>
            </a:r>
            <a:r>
              <a:rPr lang="en-GB" dirty="0"/>
              <a:t> </a:t>
            </a:r>
            <a:r>
              <a:rPr lang="en-GB" dirty="0" err="1"/>
              <a:t>vychází</a:t>
            </a:r>
            <a:r>
              <a:rPr lang="en-GB" dirty="0"/>
              <a:t> 16,5 </a:t>
            </a:r>
            <a:r>
              <a:rPr lang="en-GB" dirty="0" err="1"/>
              <a:t>směny</a:t>
            </a:r>
            <a:r>
              <a:rPr lang="en-GB" dirty="0"/>
              <a:t> </a:t>
            </a:r>
            <a:r>
              <a:rPr lang="en-GB" dirty="0" err="1"/>
              <a:t>dovolené</a:t>
            </a:r>
            <a:r>
              <a:rPr lang="en-GB" dirty="0"/>
              <a:t> v </a:t>
            </a:r>
            <a:r>
              <a:rPr lang="en-GB" dirty="0" err="1"/>
              <a:t>přestupném</a:t>
            </a:r>
            <a:r>
              <a:rPr lang="en-GB" dirty="0"/>
              <a:t> </a:t>
            </a:r>
            <a:r>
              <a:rPr lang="en-GB" dirty="0" err="1"/>
              <a:t>roce</a:t>
            </a:r>
            <a:r>
              <a:rPr lang="en-GB" dirty="0"/>
              <a:t>. V </a:t>
            </a:r>
            <a:r>
              <a:rPr lang="en-GB" dirty="0" err="1"/>
              <a:t>roce</a:t>
            </a:r>
            <a:r>
              <a:rPr lang="en-GB" dirty="0"/>
              <a:t> </a:t>
            </a:r>
            <a:r>
              <a:rPr lang="en-GB" dirty="0" err="1"/>
              <a:t>nepřestupném</a:t>
            </a:r>
            <a:r>
              <a:rPr lang="en-GB" dirty="0"/>
              <a:t> (2013) </a:t>
            </a:r>
            <a:r>
              <a:rPr lang="en-GB" dirty="0" err="1"/>
              <a:t>bude</a:t>
            </a:r>
            <a:r>
              <a:rPr lang="en-GB" dirty="0"/>
              <a:t> </a:t>
            </a:r>
            <a:r>
              <a:rPr lang="en-GB" dirty="0" err="1"/>
              <a:t>roční</a:t>
            </a:r>
            <a:r>
              <a:rPr lang="en-GB" dirty="0"/>
              <a:t> fond </a:t>
            </a:r>
            <a:r>
              <a:rPr lang="en-GB" dirty="0" err="1"/>
              <a:t>pracovní</a:t>
            </a:r>
            <a:r>
              <a:rPr lang="en-GB" dirty="0"/>
              <a:t> </a:t>
            </a:r>
            <a:r>
              <a:rPr lang="en-GB" dirty="0" err="1"/>
              <a:t>doby</a:t>
            </a:r>
            <a:r>
              <a:rPr lang="en-GB" dirty="0"/>
              <a:t> </a:t>
            </a:r>
            <a:r>
              <a:rPr lang="en-GB" dirty="0" err="1"/>
              <a:t>tohoto</a:t>
            </a:r>
            <a:r>
              <a:rPr lang="en-GB" dirty="0"/>
              <a:t> </a:t>
            </a:r>
            <a:r>
              <a:rPr lang="en-GB" dirty="0" err="1"/>
              <a:t>zaměstnance</a:t>
            </a:r>
            <a:r>
              <a:rPr lang="en-GB" dirty="0"/>
              <a:t> 1 955,362 </a:t>
            </a:r>
            <a:r>
              <a:rPr lang="en-GB" dirty="0" err="1"/>
              <a:t>hodiny</a:t>
            </a:r>
            <a:r>
              <a:rPr lang="en-GB" dirty="0"/>
              <a:t>, </a:t>
            </a:r>
            <a:r>
              <a:rPr lang="en-GB" dirty="0" err="1"/>
              <a:t>tj</a:t>
            </a:r>
            <a:r>
              <a:rPr lang="en-GB" dirty="0"/>
              <a:t>. 1955 </a:t>
            </a:r>
            <a:r>
              <a:rPr lang="en-GB" dirty="0" err="1"/>
              <a:t>hodin</a:t>
            </a:r>
            <a:r>
              <a:rPr lang="en-GB" dirty="0"/>
              <a:t> 22 </a:t>
            </a:r>
            <a:r>
              <a:rPr lang="en-GB" dirty="0" err="1"/>
              <a:t>minut</a:t>
            </a:r>
            <a:r>
              <a:rPr lang="en-GB" dirty="0"/>
              <a:t>, </a:t>
            </a:r>
            <a:r>
              <a:rPr lang="en-GB" dirty="0" err="1"/>
              <a:t>což</a:t>
            </a:r>
            <a:r>
              <a:rPr lang="en-GB" dirty="0"/>
              <a:t> </a:t>
            </a:r>
            <a:r>
              <a:rPr lang="en-GB" dirty="0" err="1"/>
              <a:t>představuje</a:t>
            </a:r>
            <a:r>
              <a:rPr lang="en-GB" dirty="0"/>
              <a:t> 170 </a:t>
            </a:r>
            <a:r>
              <a:rPr lang="en-GB" dirty="0" err="1"/>
              <a:t>směn</a:t>
            </a:r>
            <a:r>
              <a:rPr lang="en-GB" dirty="0"/>
              <a:t> </a:t>
            </a:r>
            <a:r>
              <a:rPr lang="en-GB" dirty="0" err="1"/>
              <a:t>neboli</a:t>
            </a:r>
            <a:r>
              <a:rPr lang="en-GB" dirty="0"/>
              <a:t> 3,26 </a:t>
            </a:r>
            <a:r>
              <a:rPr lang="en-GB" dirty="0" err="1"/>
              <a:t>směn</a:t>
            </a:r>
            <a:r>
              <a:rPr lang="en-GB" dirty="0"/>
              <a:t> v průměru na </a:t>
            </a:r>
            <a:r>
              <a:rPr lang="en-GB" dirty="0" err="1"/>
              <a:t>týden</a:t>
            </a:r>
            <a:r>
              <a:rPr lang="en-GB" dirty="0"/>
              <a:t> x 5 = </a:t>
            </a:r>
            <a:r>
              <a:rPr lang="en-GB" dirty="0" err="1"/>
              <a:t>rovněž</a:t>
            </a:r>
            <a:r>
              <a:rPr lang="en-GB" dirty="0"/>
              <a:t> 16,3 </a:t>
            </a:r>
            <a:r>
              <a:rPr lang="en-GB" dirty="0" err="1"/>
              <a:t>směny</a:t>
            </a:r>
            <a:r>
              <a:rPr lang="en-GB" dirty="0"/>
              <a:t> </a:t>
            </a:r>
            <a:r>
              <a:rPr lang="en-GB" dirty="0" err="1"/>
              <a:t>dovolené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rok</a:t>
            </a:r>
            <a:r>
              <a:rPr lang="en-GB" dirty="0"/>
              <a:t> (před </a:t>
            </a:r>
            <a:r>
              <a:rPr lang="en-GB" dirty="0" err="1"/>
              <a:t>zaokrouhlením</a:t>
            </a:r>
            <a:r>
              <a:rPr lang="en-GB" dirty="0"/>
              <a:t> na </a:t>
            </a:r>
            <a:r>
              <a:rPr lang="en-GB" dirty="0" err="1"/>
              <a:t>půldny</a:t>
            </a:r>
            <a:r>
              <a:rPr lang="en-GB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776339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</a:t>
            </a:r>
            <a:r>
              <a:rPr lang="cs-CZ" dirty="0" smtClean="0"/>
              <a:t>ěna zdravotní způsobilosti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Zdravotní sestra není fyzicky schopna v důsledku </a:t>
            </a:r>
            <a:r>
              <a:rPr lang="cs-CZ" dirty="0" smtClean="0"/>
              <a:t>úrazu kolena na lyžích zvedat břemena těžší 5 kilogramů, navíc se koleno rychle unaví a po 15 minutách pohybu či stání si potřebuje zaměstnankyně sednout. Rehabilitace může trvat až dva roky a není jasné jestli se následky zhojí.</a:t>
            </a:r>
          </a:p>
          <a:p>
            <a:r>
              <a:rPr lang="cs-CZ" dirty="0" smtClean="0"/>
              <a:t>Jaké jsou možnosti zaměstnavatele-sestry?</a:t>
            </a:r>
          </a:p>
          <a:p>
            <a:r>
              <a:rPr lang="cs-CZ" dirty="0" smtClean="0"/>
              <a:t>Jak by se situace změnila, kdyby se jednalo o pracovní úraz?</a:t>
            </a:r>
          </a:p>
        </p:txBody>
      </p:sp>
    </p:spTree>
    <p:extLst>
      <p:ext uri="{BB962C8B-B14F-4D97-AF65-F5344CB8AC3E}">
        <p14:creationId xmlns:p14="http://schemas.microsoft.com/office/powerpoint/2010/main" val="614265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</a:t>
            </a:r>
            <a:r>
              <a:rPr lang="cs-CZ" dirty="0" smtClean="0"/>
              <a:t>ědnost zaměstnance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pracovi</a:t>
            </a:r>
            <a:r>
              <a:rPr lang="cs-CZ" dirty="0" smtClean="0"/>
              <a:t>šti vypukne požár, sestra se jej pokusí uhasit hasícím přístrojem ale díky neobratné manipulaci vyšplíchá náplň opačným směrem, v důsledku čehož se požár rozšíří a vznikne škoda 300 000 Kč</a:t>
            </a:r>
          </a:p>
          <a:p>
            <a:r>
              <a:rPr lang="cs-CZ" dirty="0" smtClean="0"/>
              <a:t>Na pracovišti vypukne požár, sestra jej uhasí, avšak při použití pěnovoého přístroje zkratuje přístroj v hodnotě 1,4 miliony Kč</a:t>
            </a:r>
          </a:p>
          <a:p>
            <a:r>
              <a:rPr lang="cs-CZ" dirty="0" smtClean="0"/>
              <a:t>Na pracovišti vypukne požár a sestra si po pŕedchozích dvou zkušenostech už raději netroufá:</a:t>
            </a:r>
          </a:p>
          <a:p>
            <a:pPr lvl="1"/>
            <a:r>
              <a:rPr lang="cs-CZ" dirty="0" smtClean="0"/>
              <a:t> přenechá hasící přístroj zorientovanému pacientovi, </a:t>
            </a:r>
          </a:p>
          <a:p>
            <a:pPr lvl="1"/>
            <a:r>
              <a:rPr lang="cs-CZ" dirty="0" smtClean="0"/>
              <a:t>Informuje nadřízenou</a:t>
            </a:r>
          </a:p>
          <a:p>
            <a:pPr lvl="1"/>
            <a:r>
              <a:rPr lang="cs-CZ" dirty="0" smtClean="0"/>
              <a:t>Ignoruje požár, za chvíli si toho všimne někdo jiný</a:t>
            </a:r>
          </a:p>
          <a:p>
            <a:pPr marL="0" lvl="1" indent="0">
              <a:buNone/>
            </a:pPr>
            <a:endParaRPr lang="cs-CZ" dirty="0"/>
          </a:p>
          <a:p>
            <a:pPr marL="0" lvl="1" indent="0">
              <a:buNone/>
            </a:pPr>
            <a:r>
              <a:rPr lang="cs-CZ" dirty="0" smtClean="0"/>
              <a:t>Jak byste řešili jednotlivá pochybení z hlediska majetkové odpovědnosti a pracovní kázně?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45276944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</a:majorFont>
      <a:minorFont>
        <a:latin typeface="Franklin Gothic Book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{EDEBBB52-39D5-AC4D-AAC6-9512B169634C}tf16392430</Template>
  <TotalTime>66</TotalTime>
  <Application>Microsoft Macintosh PowerPoint</Application>
  <PresentationFormat>Widescreen</PresentationFormat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Calibri</vt:lpstr>
      <vt:lpstr>Franklin Gothic Book</vt:lpstr>
      <vt:lpstr>Crop</vt:lpstr>
      <vt:lpstr>PowerPoint Presentation</vt:lpstr>
      <vt:lpstr>Zkušební doba I</vt:lpstr>
      <vt:lpstr>Čerpání dovolené</vt:lpstr>
      <vt:lpstr>Příklad</vt:lpstr>
      <vt:lpstr>Změna zdravotní způsobilosti</vt:lpstr>
      <vt:lpstr>Odpovědnost zaměstnance</vt:lpstr>
    </vt:vector>
  </TitlesOfParts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Michal Koščík</dc:creator>
  <cp:lastModifiedBy>Michal Koščík</cp:lastModifiedBy>
  <cp:revision>44</cp:revision>
  <dcterms:created xsi:type="dcterms:W3CDTF">2016-10-25T20:33:02Z</dcterms:created>
  <dcterms:modified xsi:type="dcterms:W3CDTF">2016-10-25T21:39:17Z</dcterms:modified>
</cp:coreProperties>
</file>