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41"/>
  </p:notes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9" r:id="rId33"/>
    <p:sldId id="288" r:id="rId34"/>
    <p:sldId id="289" r:id="rId35"/>
    <p:sldId id="298" r:id="rId36"/>
    <p:sldId id="290" r:id="rId37"/>
    <p:sldId id="292" r:id="rId38"/>
    <p:sldId id="294" r:id="rId39"/>
    <p:sldId id="296" r:id="rId40"/>
  </p:sldIdLst>
  <p:sldSz cx="12192000" cy="6858000"/>
  <p:notesSz cx="6858000" cy="9144000"/>
  <p:custDataLst>
    <p:tags r:id="rId4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B54DB-BB3F-4366-9F18-91DDCDDF9B06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DD6D7-97D4-41A6-827D-BDC390496D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34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13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74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4332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593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145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73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93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367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662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177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719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88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61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33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29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9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31DB-8AA6-4114-9192-EBD53805B2A1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75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614082"/>
            <a:ext cx="7766936" cy="1646302"/>
          </a:xfrm>
        </p:spPr>
        <p:txBody>
          <a:bodyPr/>
          <a:lstStyle/>
          <a:p>
            <a:br>
              <a:rPr lang="cs-CZ" b="1" dirty="0"/>
            </a:br>
            <a:br>
              <a:rPr lang="cs-CZ" b="1" dirty="0"/>
            </a:br>
            <a:r>
              <a:rPr lang="cs-CZ" b="1" dirty="0"/>
              <a:t>Příklady – Mlčenlivost/soukromí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069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E6F3A-350C-4F32-B1E8-0EE9BEB9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72F220-0131-423B-9312-25093A67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Vycházíme-li z předpokladu, že pacient učinil odvolání svolení a následné zakázání informování manželky ve stavu, který mu tyto úkony platně učinit dovoloval, byl postup lékaře správný. V souladu se zákonem musí lékař přání pacienta neposkytovat určité osobě informace o jeho zdravotním stavu vyhovět, byť by to byla i osoba blízká. Dle zadání příkladu nic nenapovídá tomu, že lékař na pacienta vyvíjel nátlak, což by způsobilo neplatnost jednání pacienta.</a:t>
            </a:r>
          </a:p>
        </p:txBody>
      </p:sp>
    </p:spTree>
    <p:extLst>
      <p:ext uri="{BB962C8B-B14F-4D97-AF65-F5344CB8AC3E}">
        <p14:creationId xmlns:p14="http://schemas.microsoft.com/office/powerpoint/2010/main" val="1370583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6121D-F251-41D2-8BB0-BD269994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036B03-4CE9-44E6-9127-FF700CE1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Postupoval správně, když nevydal kopii zdravotnické dokumentace?</a:t>
            </a:r>
          </a:p>
        </p:txBody>
      </p:sp>
    </p:spTree>
    <p:extLst>
      <p:ext uri="{BB962C8B-B14F-4D97-AF65-F5344CB8AC3E}">
        <p14:creationId xmlns:p14="http://schemas.microsoft.com/office/powerpoint/2010/main" val="1121414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76828-B300-4C28-9EC4-379823C9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7DF0A-2CBD-4AFC-A72F-FB07244A9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Rozhodující pro tuto odpověď je rozsah, ve kterém provedl pacient určení manželky jako osoby, která má být informována o jeho zdravotním stavu, a rozsah, v jakém následně toto určení zrušil. Dle znění § 33 odst. 1 zákona č. 372/2011 Sb., o zdravotních službách, lze dovodit, že pacient může určit, že vybraným osobám budou poskytovány pouze některé informace, a pokud budou </a:t>
            </a:r>
            <a:r>
              <a:rPr lang="it-IT" sz="2000" dirty="0"/>
              <a:t>moci být informovány, neznamená to a priori i svolení</a:t>
            </a:r>
            <a:r>
              <a:rPr lang="cs-CZ" sz="2000" dirty="0"/>
              <a:t> s nahlížením do zdravotnické dokumentace, které musí být uděleno výslovně. Pokud pacient spolu s prostým poskytováním informací zakázal rovněž nahlížení do zdravotnické dokumentace, činil lékař správně, když ji manželce </a:t>
            </a:r>
            <a:r>
              <a:rPr lang="it-IT" sz="2000" dirty="0"/>
              <a:t>nezpřístupnil, neboť zákaz platí i po smrti pacienta,</a:t>
            </a:r>
            <a:r>
              <a:rPr lang="cs-CZ" sz="2000" dirty="0"/>
              <a:t> </a:t>
            </a:r>
            <a:r>
              <a:rPr lang="pl-PL" sz="2000" dirty="0"/>
              <a:t>jak praví § 65 odst. 1 písm. c) ve spojení s § 33 odst. 4 </a:t>
            </a:r>
            <a:r>
              <a:rPr lang="cs-CZ" sz="2000" dirty="0"/>
              <a:t>zákona č. 372/2011 Sb., o zdravotních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15672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5D226-BA52-46F9-AA8F-4B9CD80B3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740C8D-84FC-4192-9CE9-3AE91494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 co další osoby? Komu mohou být informace o zdravotním stavu pacienta poskytnuty?</a:t>
            </a:r>
          </a:p>
        </p:txBody>
      </p:sp>
    </p:spTree>
    <p:extLst>
      <p:ext uri="{BB962C8B-B14F-4D97-AF65-F5344CB8AC3E}">
        <p14:creationId xmlns:p14="http://schemas.microsoft.com/office/powerpoint/2010/main" val="3277193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5C6D2-70F5-4D67-BA0A-7F04BC12B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A1C380-C71B-4AAA-A10E-706314A0B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Na rozdíl od manželky, jejíž přístup k dokumentaci je až na výjimky znemožněn, se k dokumentaci pacienta po jeho smrti mohou dostat osoby jím výslovně určené dle § 65 odst. 1 písm. b) zákona č. 372/2011 Sb., o zdravotních službách, a ostatní osoby blízké dle § 65 odst. 1 písm. c) ve spojení s § 33 odst. 4 zákona č. 372/2011 Sb., o zdravotních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1352118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2F8B0-97AF-4502-BD70-6AF19705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9F133-84EC-4925-BF30-A59CB852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Blízká kamarádka Alice je hospitalizovaná a její zdravotní stav je poměrně vážný. Jelikož </a:t>
            </a:r>
            <a:r>
              <a:rPr lang="pt-BR" sz="2400" dirty="0"/>
              <a:t>se se svou rodinou nestýká a nikoho bližšího</a:t>
            </a:r>
            <a:r>
              <a:rPr lang="cs-CZ" sz="2400" dirty="0"/>
              <a:t> </a:t>
            </a:r>
            <a:r>
              <a:rPr lang="pl-PL" sz="2400" dirty="0"/>
              <a:t>než Alici v podstatě nemá, ráda by, aby Alice </a:t>
            </a:r>
            <a:r>
              <a:rPr lang="cs-CZ" sz="2400" dirty="0"/>
              <a:t>měla možnost být informována o jejím zdravotním stavu a rovněž aby jí byl umožněn přístup k její zdravotnické dokumentaci. Když se Alice pokoušela telefonicky zjistit, jak se zdravotní stav její kamarádky vyvíjí, byla zdravotní sestrou odmítnuta s tím, že pouhé prohlášení, že je někdo osobou blízkou nemocnému, není dostačující, </a:t>
            </a:r>
            <a:r>
              <a:rPr lang="pl-PL" sz="2400" dirty="0"/>
              <a:t>neboť takto by se k informacím mohl </a:t>
            </a:r>
            <a:r>
              <a:rPr lang="cs-CZ" sz="2400" dirty="0"/>
              <a:t>dostat kdokoliv. Takto striktní reakce ji velmi překvapila. Jelikož se v právních problémech vůbec nevyzná, neví, co má dál dělat.</a:t>
            </a:r>
          </a:p>
        </p:txBody>
      </p:sp>
    </p:spTree>
    <p:extLst>
      <p:ext uri="{BB962C8B-B14F-4D97-AF65-F5344CB8AC3E}">
        <p14:creationId xmlns:p14="http://schemas.microsoft.com/office/powerpoint/2010/main" val="2376232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3D486-DDA8-40C4-A1FA-69DFC56B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20D0BA-11F3-41E4-8517-AD3CE79B2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Je možné považovat kamaráda za osobu blízkou? Pomůže Alici, když bude za osobu blízkou považována?</a:t>
            </a:r>
          </a:p>
          <a:p>
            <a:pPr lvl="1" algn="just"/>
            <a:r>
              <a:rPr lang="cs-CZ" sz="1800" dirty="0"/>
              <a:t>„Osoba blízká 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 Má se za to, že osobami blízkými jsou i osoby </a:t>
            </a:r>
            <a:r>
              <a:rPr lang="cs-CZ" sz="1800" dirty="0" err="1"/>
              <a:t>sešvagřené</a:t>
            </a:r>
            <a:r>
              <a:rPr lang="cs-CZ" sz="1800" dirty="0"/>
              <a:t> </a:t>
            </a:r>
            <a:r>
              <a:rPr lang="pl-PL" sz="1800" dirty="0"/>
              <a:t>nebo osoby, které spolu trvale žijí.“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0776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CD201-5A7E-425A-B95A-8E4BC297E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054493-7E31-4DE1-AB9D-AEF4BE70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Teoreticky i blízkého přítele za osobu blízkou považovat lze, pokud je jeho citový vztah k druhé osobě natolik silný, že újmu jí způsobenou by skutečně pociťoval jako svou vlastní, nicméně i samotná tato teorie je poměrně sporná. V praxi toto navíc naráží na značně komplikované prokazování a z hlediska přísnosti nároku, který je kladen na zachování lékařského tajemství, je jasné, že pouhé tvrzení nestačí. Z tohoto pohledu by bylo tedy lepší přiklonit se k závěru, že o vztah dvou blízkých osob z právního hlediska se zde nejedná. Tak či onak, tato otázka není v této situaci zásadní, neboť v kontextu § 33 odst. 4 a § 65 odst. 1 zákona č. 372/2011 Sb., o zdravotních službách má fakt, že žadatel o informace o zdravotním stavu pacienta je osobou blízkou, relevanci až po smrti pacienta, a tak tento stav není bez dalšího dostačující k tomu, aby byly Alici informace podány.</a:t>
            </a:r>
          </a:p>
        </p:txBody>
      </p:sp>
    </p:spTree>
    <p:extLst>
      <p:ext uri="{BB962C8B-B14F-4D97-AF65-F5344CB8AC3E}">
        <p14:creationId xmlns:p14="http://schemas.microsoft.com/office/powerpoint/2010/main" val="2775329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B43CE-56CE-42C1-B84B-82CCBBE7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99F2A-698B-43D9-95D3-CE2D5713A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Jak prakticky dosáhnout toho, aby byla informována o zdravotním stavu své kamarádky a měla </a:t>
            </a:r>
            <a:r>
              <a:rPr lang="pl-PL" sz="2400" dirty="0"/>
              <a:t>přístup do její zdravotnické dokumentace?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5911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60CD3-A6AD-471B-BEB7-1F6CAFE9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4AB659-5CBB-4DD8-A055-6468FF04F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V souladu s § 33 odst. 1 zákona č. 372/2011 Sb. může pacient, pokud je vzhledem ke svému zdravotnímu stavu schopen konání právních úkonů, určit osoby, které mohou být informovány o jeho zdravotním stavu a které mohou nahlížet do zdravotnické dokumentace. Toto jeho prohlášení se následně stává součástí zdravotnické dokumentace, přičemž tento záznam musí být podepsán zdravotnickým pracovníkem a pacientem. V praxi se tak děje na formulářích, např. v případě hospitalizace je pacientovi dána možnost učinit toto prohlášení zpravidla při podepisování souhlasu s hospitalizací samotnou.</a:t>
            </a:r>
          </a:p>
        </p:txBody>
      </p:sp>
    </p:spTree>
    <p:extLst>
      <p:ext uri="{BB962C8B-B14F-4D97-AF65-F5344CB8AC3E}">
        <p14:creationId xmlns:p14="http://schemas.microsoft.com/office/powerpoint/2010/main" val="1025827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5C0FE-3C8A-40E7-84E1-6C608E86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79D09-8AF5-482C-A216-8579C6B2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2127"/>
            <a:ext cx="8596668" cy="4469236"/>
          </a:xfrm>
        </p:spPr>
        <p:txBody>
          <a:bodyPr>
            <a:normAutofit/>
          </a:bodyPr>
          <a:lstStyle/>
          <a:p>
            <a:r>
              <a:rPr lang="cs-CZ" sz="2000" b="1" dirty="0"/>
              <a:t>Svobodný</a:t>
            </a:r>
            <a:r>
              <a:rPr lang="cs-CZ" sz="2000" b="1" baseline="30000" dirty="0"/>
              <a:t> </a:t>
            </a:r>
            <a:r>
              <a:rPr lang="cs-CZ" sz="2000" dirty="0"/>
              <a:t>– pacient nesmí být pod nátlakem, ani ve stresu;</a:t>
            </a:r>
          </a:p>
          <a:p>
            <a:r>
              <a:rPr lang="cs-CZ" sz="2000" b="1" dirty="0"/>
              <a:t>srozumitelný</a:t>
            </a:r>
            <a:r>
              <a:rPr lang="cs-CZ" sz="2000" dirty="0"/>
              <a:t> – souhlas musí být proveden takovou formou, že je jasné, k čemu pacient dává souhlas a za jakých podmínek;</a:t>
            </a:r>
          </a:p>
          <a:p>
            <a:r>
              <a:rPr lang="cs-CZ" sz="2000" b="1" dirty="0"/>
              <a:t>kvalifikovaný</a:t>
            </a:r>
            <a:r>
              <a:rPr lang="cs-CZ" sz="2000" dirty="0"/>
              <a:t> – informaci podává ten, kdo je způsobilý provádět daný úkon (tzn. doktor s atestací);</a:t>
            </a:r>
          </a:p>
          <a:p>
            <a:r>
              <a:rPr lang="cs-CZ" sz="2000" b="1" dirty="0"/>
              <a:t>informovaný</a:t>
            </a:r>
            <a:r>
              <a:rPr lang="cs-CZ" sz="2000" dirty="0"/>
              <a:t> – pacient musí být náležitě poučen, tj. musí znát </a:t>
            </a:r>
          </a:p>
          <a:p>
            <a:pPr lvl="1"/>
            <a:r>
              <a:rPr lang="cs-CZ" sz="1800" b="1" dirty="0"/>
              <a:t>příčinu a původ nemoci</a:t>
            </a:r>
            <a:r>
              <a:rPr lang="cs-CZ" sz="1800" dirty="0"/>
              <a:t>,</a:t>
            </a:r>
          </a:p>
          <a:p>
            <a:pPr lvl="1"/>
            <a:r>
              <a:rPr lang="cs-CZ" sz="1800" b="1" dirty="0"/>
              <a:t>účel, povahu, přínos, důsledky a rizika výkonu</a:t>
            </a:r>
            <a:r>
              <a:rPr lang="cs-CZ" sz="1800" dirty="0"/>
              <a:t>,</a:t>
            </a:r>
          </a:p>
          <a:p>
            <a:pPr lvl="1"/>
            <a:r>
              <a:rPr lang="cs-CZ" sz="1800" b="1" dirty="0"/>
              <a:t>jiné možnosti</a:t>
            </a:r>
            <a:endParaRPr lang="cs-CZ" sz="1800" dirty="0"/>
          </a:p>
          <a:p>
            <a:pPr lvl="1"/>
            <a:r>
              <a:rPr lang="cs-CZ" sz="1800" b="1" dirty="0"/>
              <a:t>navazující léčbu</a:t>
            </a:r>
            <a:r>
              <a:rPr lang="cs-CZ" sz="1800" dirty="0"/>
              <a:t>,</a:t>
            </a:r>
          </a:p>
          <a:p>
            <a:pPr lvl="1"/>
            <a:r>
              <a:rPr lang="cs-CZ" sz="1800" b="1" dirty="0"/>
              <a:t>omezení a doporučení ve způsobu života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85733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770CE-5472-4EA5-8004-80087FE9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6F502B-6329-4E3C-A84C-D823F22CD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Byl postup zdravotní sestry ve všech ohledech správný?</a:t>
            </a:r>
          </a:p>
        </p:txBody>
      </p:sp>
    </p:spTree>
    <p:extLst>
      <p:ext uri="{BB962C8B-B14F-4D97-AF65-F5344CB8AC3E}">
        <p14:creationId xmlns:p14="http://schemas.microsoft.com/office/powerpoint/2010/main" val="4025155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0C3FE-DF9F-4DE2-8C9E-6481AC757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3B9AEB-E3AB-4323-B65F-197C92FE0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I když sestra v kontextu výše zmíněného správně informace Alici nepodala, nabízí se otázka, zda dále nemělo z její strany přijít poučení o možnosti jejího určení coby osoby, která informována být může. Zarážející je také fakt, že o této možnosti nevěděla ani hospitalizovaná kamarádka. Pokud k tomuto poučení nedošlo, lze postup personálu nemocnice z hlediska zásad vztahu lékaře a pacienta hodnotit jako chybný.</a:t>
            </a:r>
          </a:p>
        </p:txBody>
      </p:sp>
    </p:spTree>
    <p:extLst>
      <p:ext uri="{BB962C8B-B14F-4D97-AF65-F5344CB8AC3E}">
        <p14:creationId xmlns:p14="http://schemas.microsoft.com/office/powerpoint/2010/main" val="4186572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689AE-B4AD-4E1E-AA7C-EE515037C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Sklenářová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A4E380-745F-4F78-8FF3-C5DB299C6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4632"/>
            <a:ext cx="8596668" cy="4324857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dirty="0"/>
              <a:t>Paní Sklenářová v mládí prožila těžké životní období spojené se závislostí na návykových látkách. Před lety se svou situaci rozhodla řešit a úspěšně absolvovala protidrogové léčení. Tuto informaci posléze sdělila svému praktickému lékaři, který </a:t>
            </a:r>
            <a:r>
              <a:rPr lang="pl-PL" sz="2400" dirty="0"/>
              <a:t>ji zaznamenal do zdravotnické dokumentace. Původně </a:t>
            </a:r>
            <a:r>
              <a:rPr lang="cs-CZ" sz="2400" dirty="0"/>
              <a:t>se nedělo nic zvláštního, nicméně později ji tato informace, objevující se ve výpisech ze zdravotnické dokumentace, začala činit komplikace. Především má paní Sklenářová za to, že několikrát stála informace o její závislosti a léčení objevující </a:t>
            </a:r>
            <a:r>
              <a:rPr lang="pl-PL" sz="2400" dirty="0"/>
              <a:t>se ve výpisu z dokumentace za neúspěchem </a:t>
            </a:r>
            <a:r>
              <a:rPr lang="cs-CZ" sz="2400" dirty="0"/>
              <a:t>při hledání zaměstnání. Z těchto důvodů by Paní </a:t>
            </a:r>
            <a:r>
              <a:rPr lang="pl-PL" sz="2400" dirty="0"/>
              <a:t>Sklenářová chtěla, aby byla tato informace z její </a:t>
            </a:r>
            <a:r>
              <a:rPr lang="cs-CZ" sz="2400" dirty="0"/>
              <a:t>zdravotnické dokumentace vymazána.</a:t>
            </a:r>
          </a:p>
        </p:txBody>
      </p:sp>
    </p:spTree>
    <p:extLst>
      <p:ext uri="{BB962C8B-B14F-4D97-AF65-F5344CB8AC3E}">
        <p14:creationId xmlns:p14="http://schemas.microsoft.com/office/powerpoint/2010/main" val="400226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51393-7169-450D-9E3C-41651334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Sklenářová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98E724-97D7-4D43-A7FE-2A6FEA7B4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 možné informaci o její drogové závislosti ze zdravotnické dokumentace vymazat?</a:t>
            </a:r>
          </a:p>
        </p:txBody>
      </p:sp>
    </p:spTree>
    <p:extLst>
      <p:ext uri="{BB962C8B-B14F-4D97-AF65-F5344CB8AC3E}">
        <p14:creationId xmlns:p14="http://schemas.microsoft.com/office/powerpoint/2010/main" val="64943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1C58A-6C12-4303-B577-EFBFF27B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Sklenářová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A0EF9B-74F4-468B-AB82-F92C78CF2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sz="2400" dirty="0"/>
              <a:t>Zdravotnická dokumentace musí být dle § 54 odst. 2 zákona č. 372/2011 Sb., o zdravotních službách, </a:t>
            </a:r>
            <a:r>
              <a:rPr lang="cs-CZ" sz="2400" u="sng" dirty="0"/>
              <a:t>vedena úplně, pravdivě</a:t>
            </a:r>
            <a:r>
              <a:rPr lang="cs-CZ" sz="2400" dirty="0"/>
              <a:t> a čitelně. Pokud Váš zdravotní stav uvedený v dokumentaci souhlasí se skutečností, neexistuje nárok na odstranění takového záznamu.</a:t>
            </a:r>
          </a:p>
          <a:p>
            <a:pPr algn="just"/>
            <a:r>
              <a:rPr lang="cs-CZ" sz="2400" dirty="0"/>
              <a:t>Účelem existence možnosti odstranění informací z dokumentace nebo jejich oprav je zamezení výskytu nepravdivých či technicky špatně zaznamenaných skutečností.</a:t>
            </a:r>
          </a:p>
          <a:p>
            <a:pPr algn="just"/>
            <a:r>
              <a:rPr lang="cs-CZ" sz="2400" dirty="0"/>
              <a:t>Z pouhého důvodu, že uchovávání této informace ve zdravotnické dokumentaci může negativně působit ve společnosti, tak není možné danou informaci odstranit. Ad absurdum by takto pacienti mohli požadovat odstranění informací o léčbě rakoviny a jiných nemocech, čímž by samotná </a:t>
            </a:r>
            <a:r>
              <a:rPr lang="pl-PL" sz="2400" dirty="0"/>
              <a:t>podstata zdravotnické dokumentace pozbyla smyslu.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660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FF0DC-3AB3-4AC0-9ACD-690773C1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Sklenářová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CF5A70-C46C-457C-B2CC-ABE85085B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Existuje jiný způsob, jak tuto část minulosti pro účely zaměstnání „utajit“?</a:t>
            </a:r>
          </a:p>
        </p:txBody>
      </p:sp>
    </p:spTree>
    <p:extLst>
      <p:ext uri="{BB962C8B-B14F-4D97-AF65-F5344CB8AC3E}">
        <p14:creationId xmlns:p14="http://schemas.microsoft.com/office/powerpoint/2010/main" val="2510307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81C6E-C784-4BDF-9ED6-64B42C8DC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Sklenářová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FD2E69-A9F6-45B6-A67A-980820D81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400" dirty="0"/>
              <a:t>Posouzení zdravotního stavu za účelem zjištění zdravotní způsobilosti uchazeče o zaměstnání provádí zaměstnavatelem určený lékař, který je, s pomocí zjištění všech relevantních skutečností, povinen posoudit zdravotní stav uchazeče a sepsat o něm posudek. K zaměstnavateli se následně dostane nikoliv samotný výpis či kopie zdravotnické dokumentace, ale posudek lékaře, v němž je obsaženo hodnocení, zda je dotyčný uchazeč o zaměstnání schopen konkrétní práci vykonávat nebo ne (eventuálně jestli je schopna ji vykonávat s nějakou podmínkou). Na jednu stranu se sice, jak bylo uvedeno v první odpovědi, daný údaj ze zdravotnické dokumentace vypustit nedá, na stranu druhou by se však ve výsledném posudku, který obdrží zaměstnavatel, neměl objevit.</a:t>
            </a:r>
          </a:p>
        </p:txBody>
      </p:sp>
    </p:spTree>
    <p:extLst>
      <p:ext uri="{BB962C8B-B14F-4D97-AF65-F5344CB8AC3E}">
        <p14:creationId xmlns:p14="http://schemas.microsoft.com/office/powerpoint/2010/main" val="3558640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6C51B-8A40-4402-8F65-FBA4FC5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Opletalovi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ED2C1F-0B3E-42E1-B824-3F11CA670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400" dirty="0"/>
              <a:t>Paní Opletalová a její muž chodili se svou dcerou do</a:t>
            </a:r>
            <a:r>
              <a:rPr lang="cs-CZ" sz="2400" dirty="0"/>
              <a:t> poradny k dětskému lékaři MUDr. Smělému. MUDr. Smělý nevyhověl žádosti manželů Opletalových, aby bylo posunuto započetí očkování tzv. </a:t>
            </a:r>
            <a:r>
              <a:rPr lang="cs-CZ" sz="2400" dirty="0" err="1"/>
              <a:t>hexavakcínou</a:t>
            </a:r>
            <a:r>
              <a:rPr lang="cs-CZ" sz="2400" dirty="0"/>
              <a:t> </a:t>
            </a:r>
            <a:r>
              <a:rPr lang="pl-PL" sz="2400" dirty="0"/>
              <a:t>do pozdějšího věku dcery a přesvědčil je, aby byla </a:t>
            </a:r>
            <a:r>
              <a:rPr lang="cs-CZ" sz="2400" dirty="0"/>
              <a:t>vakcína podána ve věku 3 měsíců dcery. U dcery došlo následně k výskytu nežádoucí reakce a rodiče se rozhodli změnit pediatra. Na základě doporučení si našli nového pediatra a požádali ho o přijetí dcery do péče. Současně požádali MUDr. Smělého, aby jim předal originál zdravotnické dokumentace dcery. MUDr. Smělý odmítl vydat originál a předal jim pouze tzv. výpis z dokumentace, který obsahoval nejdůležitější skutečnosti týkající se péče o dceru.</a:t>
            </a:r>
          </a:p>
        </p:txBody>
      </p:sp>
    </p:spTree>
    <p:extLst>
      <p:ext uri="{BB962C8B-B14F-4D97-AF65-F5344CB8AC3E}">
        <p14:creationId xmlns:p14="http://schemas.microsoft.com/office/powerpoint/2010/main" val="3541277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9EFB3-2E13-410D-957C-7E0223A7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Opletalovi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886968-8E51-43DE-9D71-63A3A8655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Byl postup doktora Smělého v pořádku?</a:t>
            </a:r>
          </a:p>
        </p:txBody>
      </p:sp>
    </p:spTree>
    <p:extLst>
      <p:ext uri="{BB962C8B-B14F-4D97-AF65-F5344CB8AC3E}">
        <p14:creationId xmlns:p14="http://schemas.microsoft.com/office/powerpoint/2010/main" val="587284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C3133-940F-4871-BC4A-8E99224D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Opletalovi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7DC066-1ACD-43D7-9ED5-24DC2EE83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Tento postup byl v pořádku, neboť zákon lékaři nepřikazuje, aby pacientovi či jeho zákonným zástupcům předal originál dokumentace. Jak praví § 45 odst. 2 písm. g) zákona č. 372/2011 Sb., o zdravotních službách, poskytovatel zdravotních služeb je povinen předat jiným poskytovatelům informace o zdravotním stavu pacienta, které jsou nezbytné k zajištění návaznosti dalších zdravotních služeb. Tyto podmínky splňuje buď kopie dokumentace, nebo i pouhý výpis z ní, pokud obsahuje všechny nutné informace. Bližší specifikaci výpisu ze zdravotnické dokumentace přináší vyhláška č. 98/2011 Sb., o zdravotnické dokumentaci. Naopak originál zdravotnické dokumentace by s pacientem neměl k novému ošetřujícímu lékaři putovat vůbec a měl by setrvat u minulého ošetřujícího lékaře, kterému příloha č. 3 vyhlášky č. 98/2012 Sb., o zdravotnické dokumentaci, přikazuje uchovávat originální lékařské záznamy ještě 10 let po ukončení péče a poté je skartovat.</a:t>
            </a:r>
          </a:p>
        </p:txBody>
      </p:sp>
    </p:spTree>
    <p:extLst>
      <p:ext uri="{BB962C8B-B14F-4D97-AF65-F5344CB8AC3E}">
        <p14:creationId xmlns:p14="http://schemas.microsoft.com/office/powerpoint/2010/main" val="2463962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BFA59-B53A-4431-B6B4-852447A6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Chutná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7C4C83-442E-4937-BECB-358ED44E2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Paní Chutná pracuje v restauraci. Jednoho dne onemocněla </a:t>
            </a:r>
            <a:r>
              <a:rPr lang="cs-CZ" sz="2000" dirty="0"/>
              <a:t>nepříjemnou gynekologickou nemocí a musela zůstat na nemocenské. Její zaměstnavatelka, paní Zvědavá, se kterou má občas spory kvůli přístupu k zákazníkům (tvrdí, že by paní Chutná měla nosit kratší sukni), jí nevěřila, že je opravdu nemocná, a proto si zavolala k lékařce, </a:t>
            </a:r>
            <a:r>
              <a:rPr lang="pl-PL" sz="2000" dirty="0"/>
              <a:t>která byla uvedena na neschopence. Zvedla to sestra a ta </a:t>
            </a:r>
            <a:r>
              <a:rPr lang="cs-CZ" sz="2000" dirty="0"/>
              <a:t>paní Zvědavé řekla, jakou nemocí paní Chutná trpí. Paní Chutná se to dozvěděla od svých kolegyň, které jí začaly </a:t>
            </a:r>
            <a:r>
              <a:rPr lang="pl-PL" sz="2000" dirty="0"/>
              <a:t>radit, jak na tuto nemoc vyzrát.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78262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B5B96-B870-44D6-9572-D0178B48C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Opletalovi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5EA48-793B-4611-B57F-E486D514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Jak se mohou rodiče dostat k informacím ze zdravotnické dokumentace?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7321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9FB37-D303-4484-B070-026A09A4A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Opletalovi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D282B0-D289-49F7-8D7B-DEEFD09A7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Rodiče se k informacím obsaženým ve zdravotnické dokumentaci dostanou stejným způsobem jako samotný pacient – jejich dítě. Dle § 65 odst. 1 písm. a) mohou do zdravotnické dokumentace nahlížet nejen pacienti, ale také jejich zákonní zástupci. Totéž platí o právu pořizovat z ní výpisy a kopie.</a:t>
            </a:r>
          </a:p>
        </p:txBody>
      </p:sp>
    </p:spTree>
    <p:extLst>
      <p:ext uri="{BB962C8B-B14F-4D97-AF65-F5344CB8AC3E}">
        <p14:creationId xmlns:p14="http://schemas.microsoft.com/office/powerpoint/2010/main" val="3648943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465860-C9AD-46C1-A1C0-92A5A74DE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a </a:t>
            </a:r>
            <a:r>
              <a:rPr lang="cs-CZ"/>
              <a:t>odůvodněte ne/pravdivost </a:t>
            </a:r>
            <a:r>
              <a:rPr lang="cs-CZ" dirty="0"/>
              <a:t>následujících výroků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2A65A51-101A-4980-A3F5-5FA402EC1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840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cs-CZ" sz="2400" dirty="0"/>
              <a:t>Povinná mlčenlivost se v oblasti zdravotnictví vztahuje na veškerý personál zdravotnického zařízení, např. na účetní, správce informačního systému, nebo tiskového mluvčího.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/>
          <a:lstStyle/>
          <a:p>
            <a:r>
              <a:rPr lang="cs-CZ" dirty="0"/>
              <a:t>ANO</a:t>
            </a:r>
          </a:p>
          <a:p>
            <a:r>
              <a:rPr lang="cs-CZ" dirty="0"/>
              <a:t>§ 51 odst. 1 a 5 písm. g) zákona č. 372/2011 Sb., o zdravotních službách, povinná mlčenlivost se vztahuje i na další osoby, které v souvislosti se svou činností vykonávanou na základě jiných právních předpisů zjistí informace o zdravotním stavu pacienta nebo informace s tím související, tedy i na výše jmenované osoby</a:t>
            </a:r>
          </a:p>
        </p:txBody>
      </p:sp>
    </p:spTree>
    <p:extLst>
      <p:ext uri="{BB962C8B-B14F-4D97-AF65-F5344CB8AC3E}">
        <p14:creationId xmlns:p14="http://schemas.microsoft.com/office/powerpoint/2010/main" val="1919578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cs-CZ" sz="2800" dirty="0"/>
              <a:t>Povinná mlčenlivost je v oblasti zdravotnictví stanovena nejen lékařům, </a:t>
            </a:r>
            <a:r>
              <a:rPr lang="pl-PL" sz="2800" dirty="0"/>
              <a:t>ale i zdravotním sestrám.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/>
          </a:bodyPr>
          <a:lstStyle/>
          <a:p>
            <a:r>
              <a:rPr lang="cs-CZ" sz="2400" dirty="0"/>
              <a:t>ANO</a:t>
            </a:r>
          </a:p>
          <a:p>
            <a:r>
              <a:rPr lang="cs-CZ" sz="2400" dirty="0"/>
              <a:t>§ 51 odst. 1 a 5 zákona č. 372/2011 Sb., o zdravotních službách, se povinná mlčenlivost nevztahuje toliko na lékaře, ale i na zdravotnické pracovníky a jiné odborné pracovníky, a to v souvislosti s výkonem jejich povolání.</a:t>
            </a:r>
          </a:p>
        </p:txBody>
      </p:sp>
    </p:spTree>
    <p:extLst>
      <p:ext uri="{BB962C8B-B14F-4D97-AF65-F5344CB8AC3E}">
        <p14:creationId xmlns:p14="http://schemas.microsoft.com/office/powerpoint/2010/main" val="3871128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Povinná mlčenlivost se vztahuje na všechny skutečnosti, které vyplynuly najevo v souvislosti s poskytováním zdravotních služeb.</a:t>
            </a:r>
            <a:endParaRPr lang="cs-CZ" sz="4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ANO</a:t>
            </a:r>
          </a:p>
          <a:p>
            <a:r>
              <a:rPr lang="cs-CZ" sz="2400" dirty="0"/>
              <a:t>§ 51 odst. 1 zákona č. 372/2011 Sb., o zdravotních službách. V praxi jsou tím myšleny veškeré informace, se kterými je pracováno v rámci poskytování zdravotních služeb, tedy i informace, které přímo nesouvisejí se zdravotním stavem pacienta, ale byly jím sděleny za účelem vytvoření anamnézy apod. (např. údaje o osobním životě, rodině, atd.).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49936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fr-FR" sz="2800" dirty="0"/>
              <a:t>Pokud je povinná mlčenlivost porušena, pacient je povinen podat trestní</a:t>
            </a:r>
            <a:r>
              <a:rPr lang="cs-CZ" sz="2800" dirty="0"/>
              <a:t> oznámení.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/>
          </a:bodyPr>
          <a:lstStyle/>
          <a:p>
            <a:r>
              <a:rPr lang="cs-CZ" dirty="0"/>
              <a:t>NE</a:t>
            </a:r>
          </a:p>
          <a:p>
            <a:r>
              <a:rPr lang="cs-CZ" dirty="0"/>
              <a:t>Zákon č. 40/2009 Sb., trestní zákoník, neuvádí trestný čin porušení státem uznané mlčenlivosti (§ 180 odst. 2) mezi trestnými činy, na nichž lpí ohlašovací povinnost, a tak je na rozhodnutí pacienta, jestli trestní oznámení podá, nebo ne. Za účelem zabránění nadužívání trestní represe bychom spíše doporučovali ubrat se cestou žaloby na ochranu osobnostních práv dle § 82 zákona č. 89/2012 Sb., občanského zákoníku.</a:t>
            </a:r>
          </a:p>
        </p:txBody>
      </p:sp>
    </p:spTree>
    <p:extLst>
      <p:ext uri="{BB962C8B-B14F-4D97-AF65-F5344CB8AC3E}">
        <p14:creationId xmlns:p14="http://schemas.microsoft.com/office/powerpoint/2010/main" val="2723355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cs-CZ" sz="2400" dirty="0"/>
              <a:t>Pokud zdravotnický pracovník poruší povinnou mlčenlivost, může po něm pacient požadovat maximálně omluvu .</a:t>
            </a:r>
            <a:endParaRPr lang="cs-CZ" sz="44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/>
          </a:bodyPr>
          <a:lstStyle/>
          <a:p>
            <a:r>
              <a:rPr lang="cs-CZ" dirty="0"/>
              <a:t>NE</a:t>
            </a:r>
          </a:p>
          <a:p>
            <a:r>
              <a:rPr lang="cs-CZ" dirty="0"/>
              <a:t>Pokud se pacient rozhodne podat žalobu na ochranu osobnosti v souladu s § 82 zákona č. 89/2012 Sb., občanského zákoníku, může požadovat jak omluvu, tak také odškodnění v penězích, pokud je újma způsobená porušením povinné mlčenlivosti příliš velká na to, aby ji kompenzovala „pouhá“ omluva. Výše případného odškodnění v penězích se řídí §§ 2956 a 2957 zákona č. 89/2012 Sb., občanského zákoníku.</a:t>
            </a:r>
          </a:p>
        </p:txBody>
      </p:sp>
    </p:spTree>
    <p:extLst>
      <p:ext uri="{BB962C8B-B14F-4D97-AF65-F5344CB8AC3E}">
        <p14:creationId xmlns:p14="http://schemas.microsoft.com/office/powerpoint/2010/main" val="2180010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cs-CZ" sz="2800" dirty="0"/>
              <a:t>Do zdravotnické dokumentace smí pacient nahlížet pouze se souhlasem lékaře.</a:t>
            </a:r>
            <a:endParaRPr lang="cs-CZ" sz="60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/>
          </a:bodyPr>
          <a:lstStyle/>
          <a:p>
            <a:r>
              <a:rPr lang="cs-CZ" dirty="0"/>
              <a:t>NE</a:t>
            </a:r>
          </a:p>
          <a:p>
            <a:r>
              <a:rPr lang="cs-CZ" dirty="0"/>
              <a:t>65 odst. 1 písm. b) zákona č. 372/2011 Sb., o zdravotních službách. O nesprávný výrok se jedná proto, že nezáleží na názoru poskytovatele, zda přístup do dokumentace pacientovi umožní či ne, neboť je jeho povinností tak učinit (čímž nejsou dotčeny závažné objektivní překážky).</a:t>
            </a:r>
          </a:p>
        </p:txBody>
      </p:sp>
    </p:spTree>
    <p:extLst>
      <p:ext uri="{BB962C8B-B14F-4D97-AF65-F5344CB8AC3E}">
        <p14:creationId xmlns:p14="http://schemas.microsoft.com/office/powerpoint/2010/main" val="3653478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3FB1D9-32CB-47B7-A1BD-109BD706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62526"/>
            <a:ext cx="4184035" cy="5078835"/>
          </a:xfrm>
        </p:spPr>
        <p:txBody>
          <a:bodyPr>
            <a:normAutofit/>
          </a:bodyPr>
          <a:lstStyle/>
          <a:p>
            <a:r>
              <a:rPr lang="cs-CZ" sz="2400" dirty="0"/>
              <a:t>Poskytovatel zdravotních služeb může nárokovat jakékoliv náklady, které jsou spojené s nahlížením do zdravotnické dokumentace a pořizováním </a:t>
            </a:r>
            <a:r>
              <a:rPr lang="pl-PL" sz="2400" dirty="0"/>
              <a:t>výpisů a kopií z ní.</a:t>
            </a:r>
            <a:endParaRPr lang="cs-CZ" sz="72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163C7E-E76A-4180-BA84-DAB2F8F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962527"/>
            <a:ext cx="4184034" cy="5078836"/>
          </a:xfrm>
        </p:spPr>
        <p:txBody>
          <a:bodyPr>
            <a:normAutofit/>
          </a:bodyPr>
          <a:lstStyle/>
          <a:p>
            <a:r>
              <a:rPr lang="cs-CZ" sz="2000" dirty="0"/>
              <a:t>NE</a:t>
            </a:r>
          </a:p>
          <a:p>
            <a:r>
              <a:rPr lang="cs-CZ" sz="2000" dirty="0"/>
              <a:t>§ 66 odst. 3 zákona č. 372/2011 Sb., o zdravotních službách, explicitně hovoří o tom, že je možno nárokovat pouze úhradu ve výši ceny pořízených kopií, úhradu za pořízení výpisu z dokumentace a v případě odesílání poštou i náklady spojené s tímto úkonem. Text zákona však neumožňuje např. vybírání </a:t>
            </a:r>
            <a:r>
              <a:rPr lang="pl-PL" sz="2000" dirty="0"/>
              <a:t>peněz za prosté nahlížení do dokumentace.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6786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3B5C9-9504-40E1-AEB1-A94549AE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Chutná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AD13B9-6327-4BDD-A088-5275E274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Porušila sestra lékařské tajemství?</a:t>
            </a:r>
          </a:p>
          <a:p>
            <a:endParaRPr lang="cs-CZ" sz="2800" dirty="0"/>
          </a:p>
          <a:p>
            <a:r>
              <a:rPr lang="cs-CZ" sz="2800" dirty="0"/>
              <a:t>Za jakých okolností by ho bývala byla neporušila?</a:t>
            </a:r>
          </a:p>
        </p:txBody>
      </p:sp>
    </p:spTree>
    <p:extLst>
      <p:ext uri="{BB962C8B-B14F-4D97-AF65-F5344CB8AC3E}">
        <p14:creationId xmlns:p14="http://schemas.microsoft.com/office/powerpoint/2010/main" val="3759972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D3E20-7215-4369-BD87-1AD249FC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Chutná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FCA2A3-D2E6-46FE-817E-506B4DCC1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dirty="0"/>
              <a:t>Sestra lékařské tajemství porušila, neboť jednou z povinností poskytovatele zdravotních služeb, jímž se, v souladu s § 2 zákona č. 372/2011 Sb., o zdravotních službách, myslí rovněž zdravotní sestra, je dle § 51 odst. 1 zákona č. 372/2011 Sb., o zdravotních službách, povinnost zachovat mlčenlivost o všech skutečnostech, o kterých se dozvěděl v souvislosti s poskytováním zdravotních služeb. Takovéto informace by sestra mohla paní Zvědavé poskytnout pouze za předpokladu, že by paní Zvědavá </a:t>
            </a:r>
            <a:r>
              <a:rPr lang="pl-PL" sz="2400" dirty="0"/>
              <a:t>byla paní Chutnou určena jako osoba, jíž informace o jejím </a:t>
            </a:r>
            <a:r>
              <a:rPr lang="cs-CZ" sz="2400" dirty="0"/>
              <a:t>zdravotním stavu mohou být sdělovány (§ 33 odst. 1 zákona č. 372/2011 Sb., o zdravotních službách).</a:t>
            </a:r>
          </a:p>
        </p:txBody>
      </p:sp>
    </p:spTree>
    <p:extLst>
      <p:ext uri="{BB962C8B-B14F-4D97-AF65-F5344CB8AC3E}">
        <p14:creationId xmlns:p14="http://schemas.microsoft.com/office/powerpoint/2010/main" val="2773386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EB161-B35E-4798-B391-26BFF16A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Chutná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DFE03-0609-4897-B8EE-FFDBF6E22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Porušila paní Zvědavá povinnou mlčenlivost?</a:t>
            </a:r>
          </a:p>
        </p:txBody>
      </p:sp>
    </p:spTree>
    <p:extLst>
      <p:ext uri="{BB962C8B-B14F-4D97-AF65-F5344CB8AC3E}">
        <p14:creationId xmlns:p14="http://schemas.microsoft.com/office/powerpoint/2010/main" val="2847549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19FC7-51E3-43DA-8A33-D163A4B0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Chutná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7A3379-2438-4B5E-B79E-5D82746B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Paní Zvědavá lékařské tajemství neporušila. Povinnost zachovávat lékařské tajemství přísluší dle § 51 odst. 1 zákona č. 372/2011 Sb. Pouze poskytovatelům zdravotních služeb, mezi něž ona nepatří. Chybu vedoucí k porušení lékařského tajemství udělala pouze zdravotní sestra a žádnou roli zde v odpovědnosti paní Zvědavé nehraje fakt, že ona položila otázku.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8274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CBDF5-FB33-4158-B581-0C7F78112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9CB9F0-6CE4-456B-80CD-8C73D44A4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Pacient umíral ve zdravotnickém zařízení na leukémii a určil svou manželku jako osobu, která je oprávněna být lékaři informována o jeho zdravotním stavu. Manželka však o něho v průběhu hospitalizace neprojevovala zájem a při jedné příležitosti pan doktor pacienta poučil o právu odvolat své určení. Pacient tedy odvolal udělení svolení k informování manželky, její informování výslovně zakázal. Brzy poté se jeho zdravotní stav zhoršil natolik, že pacient upadl do bezvědomí. Vtom přišla do nemocnice pacientova manželka a žádala informace. Pan doktor Přívětivý jí však informace odmítl poskytnout, což se neobešlo bez slovního incidentu. Několik dní nato pacient zemřel a jeho manželka se dožadovala kopie zdravotnické dokumentace. </a:t>
            </a:r>
            <a:r>
              <a:rPr lang="pl-PL" sz="2000" dirty="0"/>
              <a:t>Pan doktor Přívětivý ji tuto dokumentaci odmítl vydat.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4606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5F85F-2E83-4175-B423-08EB32D0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MUDr. Přívětivý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88202-9F1B-493F-99A8-8E96B41E9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Postupoval doktor správně, když odmítl poskytnout informaci poprvé?</a:t>
            </a:r>
          </a:p>
        </p:txBody>
      </p:sp>
    </p:spTree>
    <p:extLst>
      <p:ext uri="{BB962C8B-B14F-4D97-AF65-F5344CB8AC3E}">
        <p14:creationId xmlns:p14="http://schemas.microsoft.com/office/powerpoint/2010/main" val="524123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841bdbfb-e2fb-403c-b922-f759807e6abc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Fase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2803</Words>
  <Application>Microsoft Office PowerPoint</Application>
  <PresentationFormat>Širokoúhlá obrazovka</PresentationFormat>
  <Paragraphs>96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Trebuchet MS</vt:lpstr>
      <vt:lpstr>Wingdings 3</vt:lpstr>
      <vt:lpstr>Faseta</vt:lpstr>
      <vt:lpstr>  Příklady – Mlčenlivost/soukromí</vt:lpstr>
      <vt:lpstr>Náležitosti IS</vt:lpstr>
      <vt:lpstr>Paní Chutná</vt:lpstr>
      <vt:lpstr>Paní Chutná</vt:lpstr>
      <vt:lpstr>Paní Chutná</vt:lpstr>
      <vt:lpstr>Paní Chutná</vt:lpstr>
      <vt:lpstr>Paní Chutná</vt:lpstr>
      <vt:lpstr>MUDr. Přívětivý</vt:lpstr>
      <vt:lpstr>MUDr. Přívětivý</vt:lpstr>
      <vt:lpstr>MUDr. Přívětivý</vt:lpstr>
      <vt:lpstr>MUDr. Přívětivý</vt:lpstr>
      <vt:lpstr>MUDr. Přívětivý</vt:lpstr>
      <vt:lpstr>MUDr. Přívětivý</vt:lpstr>
      <vt:lpstr>MUDr. Přívětivý</vt:lpstr>
      <vt:lpstr>Alice</vt:lpstr>
      <vt:lpstr>Alice</vt:lpstr>
      <vt:lpstr>Alice</vt:lpstr>
      <vt:lpstr>Alice</vt:lpstr>
      <vt:lpstr>Alice</vt:lpstr>
      <vt:lpstr>Alice</vt:lpstr>
      <vt:lpstr>Alice</vt:lpstr>
      <vt:lpstr>Paní Sklenářová</vt:lpstr>
      <vt:lpstr>Paní Sklenářová</vt:lpstr>
      <vt:lpstr>Paní Sklenářová</vt:lpstr>
      <vt:lpstr>Paní Sklenářová</vt:lpstr>
      <vt:lpstr>Paní Sklenářová</vt:lpstr>
      <vt:lpstr>Opletalovi</vt:lpstr>
      <vt:lpstr>Opletalovi</vt:lpstr>
      <vt:lpstr>Opletalovi</vt:lpstr>
      <vt:lpstr>Opletalovi</vt:lpstr>
      <vt:lpstr>Opletalovi</vt:lpstr>
      <vt:lpstr>Určete a odůvodněte ne/pravdivost následujících výroků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Mlčenlivost zdravotnických pracovníků</dc:title>
  <dc:creator>Jaroslav Divoký</dc:creator>
  <cp:lastModifiedBy>Jaroslav Divoký</cp:lastModifiedBy>
  <cp:revision>80</cp:revision>
  <dcterms:created xsi:type="dcterms:W3CDTF">2017-04-13T05:10:43Z</dcterms:created>
  <dcterms:modified xsi:type="dcterms:W3CDTF">2017-10-10T21:47:29Z</dcterms:modified>
</cp:coreProperties>
</file>