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4" r:id="rId20"/>
    <p:sldId id="280" r:id="rId21"/>
    <p:sldId id="274" r:id="rId22"/>
    <p:sldId id="285" r:id="rId23"/>
    <p:sldId id="275" r:id="rId24"/>
    <p:sldId id="286" r:id="rId25"/>
    <p:sldId id="287" r:id="rId26"/>
    <p:sldId id="276" r:id="rId27"/>
    <p:sldId id="277" r:id="rId28"/>
    <p:sldId id="288" r:id="rId29"/>
    <p:sldId id="289" r:id="rId30"/>
    <p:sldId id="278" r:id="rId31"/>
    <p:sldId id="279" r:id="rId32"/>
    <p:sldId id="290" r:id="rId33"/>
    <p:sldId id="282" r:id="rId34"/>
    <p:sldId id="281" r:id="rId3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4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02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07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77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9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97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75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21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42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23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7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922E7-5762-40CE-BFF2-5C30109B79DD}" type="datetimeFigureOut">
              <a:rPr lang="cs-CZ" smtClean="0"/>
              <a:t>3. 12. 2018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064D1-8CFD-4525-B9C6-12205D18C0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8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zu.cz/uploads/documents/czzp/edice/letaky_pdf/Sedime_zdrave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ravo.cz/vyhledavani-aspi/?Id=60500&amp;Section=1&amp;IdPara=1&amp;ParaC=2" TargetMode="External"/><Relationship Id="rId2" Type="http://schemas.openxmlformats.org/officeDocument/2006/relationships/hyperlink" Target="http://www.szu.cz/hygienicky-obcasni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zu.cz/uploads/documents/czzp/skola/2012/letak_brasna_n.pd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Školní zralost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Leona Mužíková</a:t>
            </a:r>
          </a:p>
          <a:p>
            <a:r>
              <a:rPr lang="cs-CZ" dirty="0" smtClean="0"/>
              <a:t>muzikova@ped.muni.cz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943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faktory ke zvážení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Aktuální životní situace dítěte a jeho rodiny (rozvod, odchod rodiče, úmrtí, přestěhování, změna jazykového prostředí,…)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Zralé dítě x pocit rodičů (konflikty v rodině)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45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dítěte do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Legislativní úkon</a:t>
            </a:r>
          </a:p>
          <a:p>
            <a:pPr lvl="1"/>
            <a:r>
              <a:rPr lang="cs-CZ" dirty="0" smtClean="0"/>
              <a:t>Zákon č. 49/2009 Sb. – zákonný zástupce má povinnost přihlásit dítě k zápisu k povinné školní docházce, povinná </a:t>
            </a:r>
            <a:r>
              <a:rPr lang="cs-CZ" dirty="0" err="1" smtClean="0"/>
              <a:t>šk</a:t>
            </a:r>
            <a:r>
              <a:rPr lang="cs-CZ" dirty="0" smtClean="0"/>
              <a:t>. </a:t>
            </a:r>
            <a:r>
              <a:rPr lang="cs-CZ" dirty="0"/>
              <a:t>d</a:t>
            </a:r>
            <a:r>
              <a:rPr lang="cs-CZ" dirty="0" smtClean="0"/>
              <a:t>ocházka začíná počátkem školního roku, který následuje po dni, kdy dítě dosáhne šestého roku věku, pokud mu není povolen odklad</a:t>
            </a:r>
          </a:p>
          <a:p>
            <a:pPr lvl="1"/>
            <a:r>
              <a:rPr lang="cs-CZ" dirty="0" smtClean="0"/>
              <a:t>Odklad – povoluje ředitel na základě žádosti rodičů, doporučení školské poradenské zařízení, lékař</a:t>
            </a:r>
          </a:p>
          <a:p>
            <a:pPr lvl="1"/>
            <a:r>
              <a:rPr lang="cs-CZ" dirty="0" smtClean="0"/>
              <a:t>Dřívější vstup – 5 leté dítě, na základě žádosti rodičů, doporučení školské poradenské zařízení, (lékař)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Diagnostika dítěte ze strany školy   </a:t>
            </a:r>
          </a:p>
          <a:p>
            <a:pPr lvl="1"/>
            <a:r>
              <a:rPr lang="cs-CZ" dirty="0" smtClean="0"/>
              <a:t>doporučení k vyšetření v </a:t>
            </a:r>
            <a:r>
              <a:rPr lang="cs-CZ" dirty="0" err="1" smtClean="0"/>
              <a:t>pedagogicko</a:t>
            </a:r>
            <a:r>
              <a:rPr lang="cs-CZ" dirty="0" smtClean="0"/>
              <a:t> -psychologické poradně, logopedie, edukativně-stimulační skupinky…</a:t>
            </a:r>
          </a:p>
          <a:p>
            <a:r>
              <a:rPr lang="cs-CZ" dirty="0" smtClean="0"/>
              <a:t>Informace pro rodiče (co je od dítěte očekáváno za dovednosti, vědomosti)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22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Grafomotorika</a:t>
            </a:r>
            <a:r>
              <a:rPr lang="cs-CZ" dirty="0" smtClean="0"/>
              <a:t>, kresba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Obsahové provedení kresby</a:t>
            </a:r>
          </a:p>
          <a:p>
            <a:r>
              <a:rPr lang="cs-CZ" dirty="0" smtClean="0"/>
              <a:t>Formální provedení kresby – držení tužky</a:t>
            </a:r>
          </a:p>
          <a:p>
            <a:r>
              <a:rPr lang="cs-CZ" dirty="0" err="1" smtClean="0"/>
              <a:t>Vizuomotorika</a:t>
            </a:r>
            <a:r>
              <a:rPr lang="cs-CZ" dirty="0" smtClean="0"/>
              <a:t> (koordinace mezi okem a rukou)</a:t>
            </a:r>
          </a:p>
          <a:p>
            <a:r>
              <a:rPr lang="cs-CZ" dirty="0" smtClean="0"/>
              <a:t>Lateralita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865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26" y="0"/>
            <a:ext cx="12076974" cy="68003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" y="0"/>
            <a:ext cx="12179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48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"/>
            <a:ext cx="12192000" cy="68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94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" y="0"/>
            <a:ext cx="12179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47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" y="0"/>
            <a:ext cx="12179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2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" y="0"/>
            <a:ext cx="12179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2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68562"/>
          </a:xfrm>
        </p:spPr>
        <p:txBody>
          <a:bodyPr/>
          <a:lstStyle/>
          <a:p>
            <a:r>
              <a:rPr lang="cs-CZ" dirty="0" smtClean="0"/>
              <a:t>HYGIENA ŠKOLNÍHO PROSTŘEDÍ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831850" y="4787900"/>
            <a:ext cx="10515600" cy="1301750"/>
          </a:xfrm>
        </p:spPr>
        <p:txBody>
          <a:bodyPr/>
          <a:lstStyle/>
          <a:p>
            <a:r>
              <a:rPr lang="cs-CZ" dirty="0" smtClean="0"/>
              <a:t>				</a:t>
            </a:r>
            <a:r>
              <a:rPr lang="cs-CZ" dirty="0" smtClean="0">
                <a:solidFill>
                  <a:schemeClr val="tx1"/>
                </a:solidFill>
              </a:rPr>
              <a:t>Leona Mužíková</a:t>
            </a:r>
          </a:p>
          <a:p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	        </a:t>
            </a:r>
            <a:r>
              <a:rPr lang="cs-CZ" dirty="0" smtClean="0"/>
              <a:t>muzikova@ped.muni.cz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366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Školní výuka a zdraví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Nervové napětí - </a:t>
            </a:r>
            <a:r>
              <a:rPr lang="cs-CZ" dirty="0" smtClean="0"/>
              <a:t>vyplívající ze systému přesně plánované a časované práce</a:t>
            </a:r>
          </a:p>
          <a:p>
            <a:r>
              <a:rPr lang="cs-CZ" b="1" dirty="0" smtClean="0"/>
              <a:t>Mentální operace - </a:t>
            </a:r>
            <a:r>
              <a:rPr lang="cs-CZ" dirty="0" smtClean="0"/>
              <a:t>smyslové vnímání, rozlišování, syntézy a analýzy, abstraktní myšlení, práce se symboly</a:t>
            </a:r>
          </a:p>
          <a:p>
            <a:r>
              <a:rPr lang="cs-CZ" b="1" dirty="0" smtClean="0"/>
              <a:t>Tělesná únava -</a:t>
            </a:r>
            <a:r>
              <a:rPr lang="cs-CZ" dirty="0" smtClean="0"/>
              <a:t>  statická námaha při dlouhodobém sezení, omezená možnost spontánního pohybu a pobytu na čerstvém vzduchu</a:t>
            </a:r>
          </a:p>
          <a:p>
            <a:pPr marL="0" indent="0">
              <a:buNone/>
            </a:pPr>
            <a:r>
              <a:rPr lang="cs-CZ" b="1" dirty="0" smtClean="0"/>
              <a:t>Přesáhnou-li uvedené zátěžové momenty přijatelnou mez, mohou postupně narušovat zdravý tělesný a mentální vývoj dítěte!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704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"/>
            <a:ext cx="12192000" cy="685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01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2" y="50971"/>
            <a:ext cx="12104841" cy="68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6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"/>
            <a:ext cx="11017721" cy="68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3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na nepřiměřenou zátěž ve škole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Individuální charakter</a:t>
            </a:r>
          </a:p>
          <a:p>
            <a:pPr lvl="1"/>
            <a:r>
              <a:rPr lang="cs-CZ" dirty="0" smtClean="0"/>
              <a:t>Předpoklady dítěte</a:t>
            </a:r>
          </a:p>
          <a:p>
            <a:pPr lvl="1"/>
            <a:r>
              <a:rPr lang="cs-CZ" dirty="0" smtClean="0"/>
              <a:t>Zdravotní stav dítěte</a:t>
            </a:r>
          </a:p>
          <a:p>
            <a:r>
              <a:rPr lang="cs-CZ" b="1" dirty="0" smtClean="0"/>
              <a:t>Neurologické projevy dítěte</a:t>
            </a:r>
          </a:p>
          <a:p>
            <a:pPr lvl="1"/>
            <a:r>
              <a:rPr lang="cs-CZ" b="1" dirty="0" smtClean="0"/>
              <a:t>Somatické potíže – </a:t>
            </a:r>
            <a:r>
              <a:rPr lang="cs-CZ" u="sng" dirty="0" smtClean="0"/>
              <a:t>nechutenství</a:t>
            </a:r>
            <a:r>
              <a:rPr lang="cs-CZ" dirty="0" smtClean="0"/>
              <a:t>, </a:t>
            </a:r>
            <a:r>
              <a:rPr lang="cs-CZ" u="sng" dirty="0" smtClean="0"/>
              <a:t>bolesti břicha </a:t>
            </a:r>
            <a:r>
              <a:rPr lang="cs-CZ" dirty="0" smtClean="0"/>
              <a:t>a hlavy, </a:t>
            </a:r>
            <a:r>
              <a:rPr lang="cs-CZ" u="sng" dirty="0" smtClean="0"/>
              <a:t>ranní </a:t>
            </a:r>
            <a:r>
              <a:rPr lang="cs-CZ" u="sng" dirty="0"/>
              <a:t>zvracení</a:t>
            </a:r>
            <a:r>
              <a:rPr lang="cs-CZ" dirty="0" smtClean="0"/>
              <a:t>, bušení srdce, tiky, noční pomočování, poruchy spánku, změny tepu a TK</a:t>
            </a:r>
          </a:p>
          <a:p>
            <a:pPr lvl="1"/>
            <a:r>
              <a:rPr lang="cs-CZ" b="1" dirty="0" smtClean="0"/>
              <a:t>Poruchy psychické – </a:t>
            </a:r>
            <a:r>
              <a:rPr lang="cs-CZ" dirty="0" smtClean="0"/>
              <a:t>unavitelnost, poruchy pozornosti, změny nálad, neklid, agresivita, úzkosti, deprese</a:t>
            </a:r>
          </a:p>
          <a:p>
            <a:pPr lvl="1"/>
            <a:r>
              <a:rPr lang="cs-CZ" b="1" dirty="0" smtClean="0"/>
              <a:t>Změny chování – </a:t>
            </a:r>
            <a:r>
              <a:rPr lang="cs-CZ" u="sng" dirty="0" smtClean="0"/>
              <a:t>přejídání/ztráta chuti k jídlu</a:t>
            </a:r>
            <a:r>
              <a:rPr lang="cs-CZ" dirty="0" smtClean="0"/>
              <a:t>, změna zájmů,…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653522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" y="406400"/>
            <a:ext cx="1203983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00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Únava a přetěžování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Únava – dočasné zhoršení práceschopnosti, které se postupně prohlubuje v průběhu práce, a které mizí po přiměřeném odpočinku</a:t>
            </a:r>
          </a:p>
          <a:p>
            <a:pPr lvl="1"/>
            <a:r>
              <a:rPr lang="cs-CZ" dirty="0" smtClean="0"/>
              <a:t>2 fáze, projevy ve třídě:</a:t>
            </a:r>
          </a:p>
          <a:p>
            <a:pPr lvl="2"/>
            <a:r>
              <a:rPr lang="cs-CZ" dirty="0" smtClean="0"/>
              <a:t>Nesoustředění, neklid – TV chvilka, změna metody</a:t>
            </a:r>
          </a:p>
          <a:p>
            <a:pPr lvl="2"/>
            <a:r>
              <a:rPr lang="cs-CZ" dirty="0" smtClean="0"/>
              <a:t>Ztráta zájmu – útlum</a:t>
            </a:r>
          </a:p>
          <a:p>
            <a:r>
              <a:rPr lang="cs-CZ" dirty="0" smtClean="0"/>
              <a:t>Přetěžování – stav, kdy běžný odpočinek včetně spánku nevede k úplnému zotavení, a kdy dítě přistupuje k nové školní práci ještě částečně unavené se sníženou výkonností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412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negativním důsledkům přetěžování přispívá: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Postavení dítěte v rodině</a:t>
            </a:r>
          </a:p>
          <a:p>
            <a:r>
              <a:rPr lang="cs-CZ" dirty="0" smtClean="0"/>
              <a:t>Oslabení nemocemi (akutní, chronické) + vadami (zrak, sluch…)</a:t>
            </a:r>
          </a:p>
          <a:p>
            <a:r>
              <a:rPr lang="cs-CZ" dirty="0" smtClean="0"/>
              <a:t>Děti typově labilní</a:t>
            </a:r>
          </a:p>
          <a:p>
            <a:r>
              <a:rPr lang="cs-CZ" dirty="0" smtClean="0"/>
              <a:t>Učitel + vzájemné vztahy</a:t>
            </a:r>
          </a:p>
          <a:p>
            <a:r>
              <a:rPr lang="cs-CZ" dirty="0" smtClean="0"/>
              <a:t>Specifičnost pedagogického procesu</a:t>
            </a:r>
          </a:p>
          <a:p>
            <a:r>
              <a:rPr lang="cs-CZ" dirty="0" smtClean="0"/>
              <a:t>Školní zralost (při vstupu do školy)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898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3" y="260084"/>
            <a:ext cx="12019518" cy="63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46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36" y="3130550"/>
            <a:ext cx="8655339" cy="2990850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 křivky duševní výkonnosti během dne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9849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Režim dne školních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Zdravotní požadavky na režim dne:</a:t>
            </a:r>
          </a:p>
          <a:p>
            <a:pPr lvl="1"/>
            <a:r>
              <a:rPr lang="cs-CZ" dirty="0" smtClean="0"/>
              <a:t>Náležitý poměr mezi prací a odpočinkem</a:t>
            </a:r>
          </a:p>
          <a:p>
            <a:pPr lvl="1"/>
            <a:r>
              <a:rPr lang="cs-CZ" dirty="0" smtClean="0"/>
              <a:t>Zařazování různých forem činnosti a odpočinku ve vhodné denní době</a:t>
            </a:r>
          </a:p>
          <a:p>
            <a:pPr lvl="1"/>
            <a:r>
              <a:rPr lang="cs-CZ" dirty="0" smtClean="0"/>
              <a:t>Pravidelnost – vytvářejí se stereotypy a automatismy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024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Důležitost spánku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181599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Délka spánku</a:t>
            </a:r>
          </a:p>
          <a:p>
            <a:r>
              <a:rPr lang="cs-CZ" sz="2400" dirty="0" smtClean="0"/>
              <a:t>Prostředí, kde dítě spí</a:t>
            </a:r>
          </a:p>
          <a:p>
            <a:r>
              <a:rPr lang="cs-CZ" sz="2400" dirty="0" smtClean="0"/>
              <a:t>Pravidelnost</a:t>
            </a:r>
          </a:p>
          <a:p>
            <a:r>
              <a:rPr lang="cs-CZ" sz="2400" dirty="0" smtClean="0"/>
              <a:t>Ponocování</a:t>
            </a:r>
          </a:p>
          <a:p>
            <a:endParaRPr lang="cs-CZ" sz="1050" dirty="0"/>
          </a:p>
          <a:p>
            <a:r>
              <a:rPr lang="cs-CZ" dirty="0" smtClean="0"/>
              <a:t>Znemožnění spánku:</a:t>
            </a:r>
          </a:p>
          <a:p>
            <a:pPr lvl="1"/>
            <a:r>
              <a:rPr lang="cs-CZ" dirty="0" smtClean="0"/>
              <a:t>Snížená výkonnost – přetěžování</a:t>
            </a:r>
          </a:p>
          <a:p>
            <a:pPr lvl="1"/>
            <a:r>
              <a:rPr lang="cs-CZ" dirty="0" smtClean="0"/>
              <a:t>Zhoršení intelektuální výkonnosti, nárůst počtu chyb a omylů</a:t>
            </a:r>
          </a:p>
          <a:p>
            <a:pPr lvl="1"/>
            <a:r>
              <a:rPr lang="cs-CZ" dirty="0" smtClean="0"/>
              <a:t>V myšlení a řeči se množí krátkodobé zástavy, tzv. bloky</a:t>
            </a:r>
          </a:p>
          <a:p>
            <a:pPr lvl="1"/>
            <a:r>
              <a:rPr lang="cs-CZ" dirty="0" smtClean="0"/>
              <a:t>Zpomalují se reakce, snižuje se pozornost</a:t>
            </a:r>
          </a:p>
          <a:p>
            <a:pPr lvl="1"/>
            <a:r>
              <a:rPr lang="cs-CZ" dirty="0" smtClean="0"/>
              <a:t>Klesá úroveň vnímání  a soustředění</a:t>
            </a:r>
          </a:p>
          <a:p>
            <a:pPr lvl="1"/>
            <a:r>
              <a:rPr lang="cs-CZ" dirty="0" smtClean="0"/>
              <a:t>Roste nervozita, neklid, dráždivost, konflikty,…</a:t>
            </a:r>
          </a:p>
          <a:p>
            <a:pPr lvl="1"/>
            <a:r>
              <a:rPr lang="cs-CZ" u="sng" dirty="0" smtClean="0"/>
              <a:t>Odráží se v jídle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74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Předškolní 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825625"/>
            <a:ext cx="11125200" cy="4351338"/>
          </a:xfrm>
        </p:spPr>
        <p:txBody>
          <a:bodyPr/>
          <a:lstStyle/>
          <a:p>
            <a:r>
              <a:rPr lang="cs-CZ" dirty="0" smtClean="0"/>
              <a:t>Zahájení školní docházky – mimořádná událost v životě dítěte i rodiny</a:t>
            </a:r>
          </a:p>
          <a:p>
            <a:pPr marL="0" indent="0">
              <a:buNone/>
            </a:pPr>
            <a:r>
              <a:rPr lang="cs-CZ" dirty="0" smtClean="0"/>
              <a:t>spontánní vývoj x předškolní průprava</a:t>
            </a:r>
          </a:p>
          <a:p>
            <a:r>
              <a:rPr lang="cs-CZ" dirty="0" smtClean="0"/>
              <a:t>Předškolní vzdělávání dle Rámcového vzdělávacího programu pro předškolní vzdělávání (RVP PV) – dle přiměřenosti věku s respektem k individuálnímu přístupu.</a:t>
            </a:r>
          </a:p>
          <a:p>
            <a:r>
              <a:rPr lang="cs-CZ" dirty="0" smtClean="0"/>
              <a:t>Rozdíly mezi dětmi: </a:t>
            </a:r>
          </a:p>
          <a:p>
            <a:pPr lvl="1"/>
            <a:r>
              <a:rPr lang="cs-CZ" dirty="0" smtClean="0"/>
              <a:t>fyzická vyspělost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ognitivní předpoklady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ralost (připravenost) na školní docházku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5497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2" y="50971"/>
            <a:ext cx="12104841" cy="68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38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2" y="50971"/>
            <a:ext cx="12104841" cy="68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78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Podmínka školní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Hygienické podmínky:</a:t>
            </a:r>
          </a:p>
          <a:p>
            <a:pPr lvl="1"/>
            <a:r>
              <a:rPr lang="cs-CZ" dirty="0" smtClean="0"/>
              <a:t>Větrání</a:t>
            </a:r>
          </a:p>
          <a:p>
            <a:pPr lvl="1"/>
            <a:r>
              <a:rPr lang="cs-CZ" dirty="0" smtClean="0"/>
              <a:t>Teplota</a:t>
            </a:r>
          </a:p>
          <a:p>
            <a:pPr lvl="1"/>
            <a:r>
              <a:rPr lang="cs-CZ" dirty="0" smtClean="0"/>
              <a:t>Osvětlení</a:t>
            </a:r>
          </a:p>
          <a:p>
            <a:pPr lvl="1"/>
            <a:r>
              <a:rPr lang="cs-CZ" dirty="0" smtClean="0"/>
              <a:t>Sezení</a:t>
            </a:r>
          </a:p>
          <a:p>
            <a:pPr lvl="1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www.szu.cz/uploads/documents/czzp/edice/letaky_pdf/Sedime_zdrave.pdf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Základní pracovní úkony:</a:t>
            </a:r>
          </a:p>
          <a:p>
            <a:pPr lvl="2"/>
            <a:r>
              <a:rPr lang="cs-CZ" dirty="0" smtClean="0"/>
              <a:t>Čtení</a:t>
            </a:r>
          </a:p>
          <a:p>
            <a:pPr lvl="2"/>
            <a:r>
              <a:rPr lang="cs-CZ" dirty="0" smtClean="0"/>
              <a:t>Psaní</a:t>
            </a:r>
          </a:p>
        </p:txBody>
      </p:sp>
    </p:spTree>
    <p:extLst>
      <p:ext uri="{BB962C8B-B14F-4D97-AF65-F5344CB8AC3E}">
        <p14:creationId xmlns:p14="http://schemas.microsoft.com/office/powerpoint/2010/main" val="3155808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www.szu.cz/hygienicky-obcasnik</a:t>
            </a:r>
            <a:endParaRPr lang="cs-CZ" sz="2400" dirty="0" smtClean="0"/>
          </a:p>
          <a:p>
            <a:r>
              <a:rPr lang="cs-CZ" sz="2400" dirty="0">
                <a:hlinkClick r:id="rId3"/>
              </a:rPr>
              <a:t>https://www.epravo.cz/vyhledavani-aspi/?</a:t>
            </a:r>
            <a:r>
              <a:rPr lang="cs-CZ" sz="2400" dirty="0" smtClean="0">
                <a:hlinkClick r:id="rId3"/>
              </a:rPr>
              <a:t>Id=60500&amp;Section=1&amp;IdPara=1&amp;ParaC=2</a:t>
            </a:r>
            <a:endParaRPr lang="cs-CZ" sz="2400" dirty="0" smtClean="0"/>
          </a:p>
          <a:p>
            <a:r>
              <a:rPr lang="cs-CZ" sz="2400" dirty="0">
                <a:hlinkClick r:id="rId4"/>
              </a:rPr>
              <a:t>http://</a:t>
            </a:r>
            <a:r>
              <a:rPr lang="cs-CZ" sz="2400" dirty="0" smtClean="0">
                <a:hlinkClick r:id="rId4"/>
              </a:rPr>
              <a:t>www.szu.cz/uploads/documents/czzp/skola/2012/letak_brasna_n.pdf</a:t>
            </a:r>
            <a:endParaRPr lang="cs-CZ" sz="2400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3459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1" y="122387"/>
            <a:ext cx="11751999" cy="660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školní zralost, školní připravenost?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9400" y="1825625"/>
            <a:ext cx="110744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Školní zralost </a:t>
            </a:r>
            <a:r>
              <a:rPr lang="cs-CZ" dirty="0" smtClean="0"/>
              <a:t>je dosažení takového stupně vývoje (v oblasti fyzické, mentální, emocionálně-sociální), aby se dítě bylo schopno bez obtíží účastnit výchovně-vzdělávacího procesu; nebo alespoň bez větších obtíží, nejlépe s radostí a dychtivostí.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2400" b="1" dirty="0" smtClean="0"/>
              <a:t>Školní připravenost –</a:t>
            </a:r>
            <a:r>
              <a:rPr lang="cs-CZ" sz="2400" dirty="0" smtClean="0"/>
              <a:t> zahrnuje kompetence v oblasti kognitivní, emocionálně-sociální, pracovní a somatické, které dítě nabývá a rozvíjí učením, sociální zkušeností (zejména v MŠ). </a:t>
            </a:r>
          </a:p>
          <a:p>
            <a:pPr marL="0" indent="0">
              <a:buNone/>
            </a:pPr>
            <a:r>
              <a:rPr lang="cs-CZ" sz="2000" dirty="0" err="1" smtClean="0"/>
              <a:t>Goleman</a:t>
            </a:r>
            <a:r>
              <a:rPr lang="cs-CZ" sz="2000" dirty="0" smtClean="0"/>
              <a:t> (1997) – v knize Emoční inteligence uvádí, že připravenost dítěte na školu závisí na znalosti “jak se učit“ – 7 schopností: sebevědomí, zvídavost, schopnost jednat s určitým cílem, sebeovládání, schopnost pracovat s ostatními, schopnost komunikovat, schopnost spolupracovat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9775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Které oblasti jsou důležité pro posuzování školní zralosti?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Tělesný (somatický vývoj) a zdravotní stav</a:t>
            </a:r>
          </a:p>
          <a:p>
            <a:r>
              <a:rPr lang="cs-CZ" dirty="0" smtClean="0"/>
              <a:t>Úroveň vyspělosti poznávacích (kognitivních) funkcí</a:t>
            </a:r>
          </a:p>
          <a:p>
            <a:r>
              <a:rPr lang="cs-CZ" dirty="0" smtClean="0"/>
              <a:t>Úroveň práceschopnosti (pracovní předpoklady, návyky)</a:t>
            </a:r>
          </a:p>
          <a:p>
            <a:r>
              <a:rPr lang="cs-CZ" dirty="0" smtClean="0"/>
              <a:t>Úroveň zralosti osobnosti (emocionálně-sociální)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542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Tělesný (somatický vývoj) a zdravotní stav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kompetenci praktického dětského lékaře</a:t>
            </a:r>
          </a:p>
          <a:p>
            <a:r>
              <a:rPr lang="cs-CZ" dirty="0"/>
              <a:t>n</a:t>
            </a:r>
            <a:r>
              <a:rPr lang="cs-CZ" dirty="0" smtClean="0"/>
              <a:t>ejčastěji probíhá na 5leté preventivní prohlídce</a:t>
            </a:r>
          </a:p>
          <a:p>
            <a:r>
              <a:rPr lang="cs-CZ" dirty="0"/>
              <a:t>p</a:t>
            </a:r>
            <a:r>
              <a:rPr lang="cs-CZ" dirty="0" smtClean="0"/>
              <a:t>osoudit:  tělesná vyspělost (váha, výška), zrak, sluch, motorika, řeč, jiné somatické vady, chronická onemocnění, neurotické potíže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53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Poznávací kognitivní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pro zvládání trivia (čtení, psaní, počítání) je důležitá dostatečná úroveň rozumových schopností a rovnoměrnost vývoje v jednotlivých oblastech</a:t>
            </a:r>
          </a:p>
          <a:p>
            <a:pPr marL="0" indent="0">
              <a:buNone/>
            </a:pPr>
            <a:endParaRPr lang="cs-CZ" dirty="0" smtClean="0"/>
          </a:p>
          <a:p>
            <a:pPr lvl="1"/>
            <a:r>
              <a:rPr lang="cs-CZ" dirty="0" err="1" smtClean="0"/>
              <a:t>Vizuomotorika</a:t>
            </a:r>
            <a:r>
              <a:rPr lang="cs-CZ" dirty="0" smtClean="0"/>
              <a:t>, </a:t>
            </a:r>
            <a:r>
              <a:rPr lang="cs-CZ" dirty="0" err="1" smtClean="0"/>
              <a:t>grafomotorika</a:t>
            </a:r>
            <a:endParaRPr lang="cs-CZ" dirty="0" smtClean="0"/>
          </a:p>
          <a:p>
            <a:pPr lvl="1"/>
            <a:r>
              <a:rPr lang="cs-CZ" dirty="0" smtClean="0"/>
              <a:t>Řeč</a:t>
            </a:r>
          </a:p>
          <a:p>
            <a:pPr lvl="1"/>
            <a:r>
              <a:rPr lang="cs-CZ" dirty="0" smtClean="0"/>
              <a:t>Sluchové vnímání a paměť</a:t>
            </a:r>
          </a:p>
          <a:p>
            <a:pPr lvl="1"/>
            <a:r>
              <a:rPr lang="cs-CZ" dirty="0" smtClean="0"/>
              <a:t>Zrakové vnímání a paměť</a:t>
            </a:r>
          </a:p>
          <a:p>
            <a:pPr lvl="1"/>
            <a:r>
              <a:rPr lang="cs-CZ" dirty="0" smtClean="0"/>
              <a:t>Vnímání prostoru</a:t>
            </a:r>
          </a:p>
          <a:p>
            <a:pPr lvl="1"/>
            <a:r>
              <a:rPr lang="cs-CZ" dirty="0" smtClean="0"/>
              <a:t>Vnímání času</a:t>
            </a:r>
          </a:p>
          <a:p>
            <a:pPr lvl="1"/>
            <a:r>
              <a:rPr lang="cs-CZ" dirty="0" smtClean="0"/>
              <a:t>Základní matematické představy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9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Úroveň práceschopnosti (pracovní předpoklady, návyky)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Důležitá je schopnost tzv. záměrné (volní) koncentrace pozornosti na danou činnost (úkol); smysl pro povinnost, zodpovědnost, dokončení úkolu</a:t>
            </a:r>
          </a:p>
          <a:p>
            <a:r>
              <a:rPr lang="cs-CZ" dirty="0" smtClean="0"/>
              <a:t>Kvalita pozornosti – intenzita, stálost, vytrvalost, odolnost vůči rušivým vlivům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46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Úroveň zralosti osobnosti (emocionálně-sociální)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Emocionální zralost – emocionální stabilita, zvládání emocí, sebeovládání, odolnost vůči frustraci (nezdar, neúspěch,…)</a:t>
            </a:r>
          </a:p>
          <a:p>
            <a:r>
              <a:rPr lang="cs-CZ" dirty="0" smtClean="0"/>
              <a:t>Sociální zralost (psychosociální) –  sociální vyspělost, sociální dovednosti, adaptabilita</a:t>
            </a:r>
          </a:p>
          <a:p>
            <a:pPr lvl="1"/>
            <a:r>
              <a:rPr lang="cs-CZ" dirty="0" smtClean="0"/>
              <a:t>kolektiv dětí – začlenit se do skupiny vrstevníků, cizí prostředí, odloučení od rodiny,..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Nesouvisí s inteligencí dětí!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8482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978</Words>
  <Application>Microsoft Office PowerPoint</Application>
  <PresentationFormat>Širokoúhlá obrazovka</PresentationFormat>
  <Paragraphs>129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Motiv Office</vt:lpstr>
      <vt:lpstr>Školní zralost</vt:lpstr>
      <vt:lpstr>Prezentace aplikace PowerPoint</vt:lpstr>
      <vt:lpstr>Předškolní věk</vt:lpstr>
      <vt:lpstr>Co je to školní zralost, školní připravenost?</vt:lpstr>
      <vt:lpstr>Které oblasti jsou důležité pro posuzování školní zralosti?</vt:lpstr>
      <vt:lpstr>Tělesný (somatický vývoj) a zdravotní stav </vt:lpstr>
      <vt:lpstr>Poznávací kognitivní funkce</vt:lpstr>
      <vt:lpstr> Úroveň práceschopnosti (pracovní předpoklady, návyky) </vt:lpstr>
      <vt:lpstr>Úroveň zralosti osobnosti (emocionálně-sociální) </vt:lpstr>
      <vt:lpstr>Další faktory ke zvážení</vt:lpstr>
      <vt:lpstr>Zápis dítěte do školy</vt:lpstr>
      <vt:lpstr>Grafomotorika, kresba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HYGIENA ŠKOLNÍHO PROSTŘEDÍ</vt:lpstr>
      <vt:lpstr>Školní výuka a zdraví</vt:lpstr>
      <vt:lpstr>Prezentace aplikace PowerPoint</vt:lpstr>
      <vt:lpstr>Prezentace aplikace PowerPoint</vt:lpstr>
      <vt:lpstr>Reakce na nepřiměřenou zátěž ve škole</vt:lpstr>
      <vt:lpstr>Prezentace aplikace PowerPoint</vt:lpstr>
      <vt:lpstr>Únava a přetěžování</vt:lpstr>
      <vt:lpstr>K negativním důsledkům přetěžování přispívá:</vt:lpstr>
      <vt:lpstr>Prezentace aplikace PowerPoint</vt:lpstr>
      <vt:lpstr>Průběh křivky duševní výkonnosti během dne</vt:lpstr>
      <vt:lpstr>Režim dne školních dětí</vt:lpstr>
      <vt:lpstr>Důležitost spánku</vt:lpstr>
      <vt:lpstr>Prezentace aplikace PowerPoint</vt:lpstr>
      <vt:lpstr>Prezentace aplikace PowerPoint</vt:lpstr>
      <vt:lpstr>Podmínka školní práce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zralost</dc:title>
  <dc:creator>Muzikova</dc:creator>
  <cp:lastModifiedBy>Muzikova</cp:lastModifiedBy>
  <cp:revision>20</cp:revision>
  <dcterms:created xsi:type="dcterms:W3CDTF">2018-11-26T14:06:32Z</dcterms:created>
  <dcterms:modified xsi:type="dcterms:W3CDTF">2018-12-03T15:35:40Z</dcterms:modified>
</cp:coreProperties>
</file>