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6" r:id="rId3"/>
    <p:sldId id="269" r:id="rId4"/>
    <p:sldId id="270" r:id="rId5"/>
    <p:sldId id="257" r:id="rId6"/>
    <p:sldId id="258" r:id="rId7"/>
    <p:sldId id="267" r:id="rId8"/>
    <p:sldId id="26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D3B5A-C5B3-4DB5-9C93-FD79F5196222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67B1A-A39C-4DE5-B317-20AC9FC4CF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607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87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33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07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11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1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85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90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45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959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9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1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8F73-BF62-42B8-AAFB-0A22D24D5A2A}" type="datetimeFigureOut">
              <a:rPr lang="cs-CZ" smtClean="0"/>
              <a:t>17.09.2018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42675-D2B9-41FB-8CDE-B0318C1F63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72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KOMUNITNÍ VÝŽIVA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 A VÝŽIVA V KOMUNITNÍ PÉČI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62386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KOMUNITNÍ PLÁNOVÁVNÍ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Komunitní </a:t>
            </a:r>
            <a:r>
              <a:rPr lang="cs-CZ" b="1" dirty="0"/>
              <a:t>plánování</a:t>
            </a:r>
            <a:r>
              <a:rPr lang="cs-CZ" dirty="0"/>
              <a:t> proces zjišťování potřeb členů komunity. Cílem je hledat řešení, která nejlépe odpovídají místním podmínkám a potřebám. A podle nich utvářet fungující systém zdravotních a sociálních služeb v komunitě. ( spolupráce uživatelů služeb, jejich poskytovatelů a zadavatelů)</a:t>
            </a:r>
          </a:p>
          <a:p>
            <a:pPr marL="0" indent="0">
              <a:buNone/>
            </a:pPr>
            <a:r>
              <a:rPr lang="cs-CZ" dirty="0"/>
              <a:t>1. Vyhledávání skupin  </a:t>
            </a:r>
          </a:p>
          <a:p>
            <a:pPr marL="0" indent="0">
              <a:buNone/>
            </a:pPr>
            <a:r>
              <a:rPr lang="cs-CZ" dirty="0"/>
              <a:t>2. Určení věkové struktury a stanovení potřeb</a:t>
            </a:r>
          </a:p>
          <a:p>
            <a:pPr marL="0" indent="0">
              <a:buNone/>
            </a:pPr>
            <a:r>
              <a:rPr lang="cs-CZ" dirty="0"/>
              <a:t>3. Zhodnocení stávajících služeb a možností :</a:t>
            </a:r>
          </a:p>
          <a:p>
            <a:pPr marL="0" indent="0">
              <a:buNone/>
            </a:pPr>
            <a:r>
              <a:rPr lang="cs-CZ" dirty="0" smtClean="0"/>
              <a:t>    zdravotní</a:t>
            </a:r>
            <a:r>
              <a:rPr lang="cs-CZ" dirty="0"/>
              <a:t>, sociální a další nestátní subjekty</a:t>
            </a:r>
          </a:p>
          <a:p>
            <a:pPr marL="0" indent="0">
              <a:buNone/>
            </a:pPr>
            <a:r>
              <a:rPr lang="cs-CZ" dirty="0"/>
              <a:t>4. Posouzení situace a stanovení společné </a:t>
            </a:r>
            <a:r>
              <a:rPr lang="cs-CZ" dirty="0" smtClean="0"/>
              <a:t>koncepce-multidisciplinární </a:t>
            </a:r>
            <a:r>
              <a:rPr lang="cs-CZ" dirty="0"/>
              <a:t>tým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12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základní </a:t>
            </a:r>
            <a:r>
              <a:rPr lang="cs-CZ" dirty="0" smtClean="0"/>
              <a:t>modely komunitní péče</a:t>
            </a:r>
            <a:endParaRPr lang="cs-CZ" dirty="0"/>
          </a:p>
          <a:p>
            <a:r>
              <a:rPr lang="cs-CZ" b="1" dirty="0" smtClean="0"/>
              <a:t>Orientace </a:t>
            </a:r>
            <a:r>
              <a:rPr lang="cs-CZ" b="1" dirty="0"/>
              <a:t>na zdraví komunity</a:t>
            </a:r>
            <a:r>
              <a:rPr lang="cs-CZ" dirty="0"/>
              <a:t> </a:t>
            </a:r>
            <a:r>
              <a:rPr lang="cs-CZ" dirty="0" smtClean="0"/>
              <a:t>(ochrana </a:t>
            </a:r>
            <a:r>
              <a:rPr lang="cs-CZ" dirty="0"/>
              <a:t>podpora zdraví</a:t>
            </a:r>
            <a:r>
              <a:rPr lang="cs-CZ" dirty="0" smtClean="0"/>
              <a:t>) – obsahuje všechny prvky zdravotní péče</a:t>
            </a:r>
          </a:p>
          <a:p>
            <a:pPr marL="0" lvl="0" indent="0">
              <a:buNone/>
            </a:pPr>
            <a:r>
              <a:rPr lang="cs-CZ" dirty="0" smtClean="0"/>
              <a:t>   primární </a:t>
            </a:r>
            <a:r>
              <a:rPr lang="cs-CZ" dirty="0"/>
              <a:t>– edukace, sekundární- </a:t>
            </a:r>
            <a:r>
              <a:rPr lang="cs-CZ" dirty="0" err="1"/>
              <a:t>screening</a:t>
            </a:r>
            <a:r>
              <a:rPr lang="cs-CZ" dirty="0"/>
              <a:t>, terciární- rehabilitace</a:t>
            </a:r>
          </a:p>
          <a:p>
            <a:r>
              <a:rPr lang="cs-CZ" b="1" dirty="0"/>
              <a:t>Orientace na komunitu </a:t>
            </a:r>
            <a:r>
              <a:rPr lang="cs-CZ" dirty="0"/>
              <a:t>péče o nemocné jednotlivce a jejich rodiny, péče při akutních a chronických onemocněních, péče v domácnosti nebo komunitních organizacích</a:t>
            </a:r>
          </a:p>
          <a:p>
            <a:r>
              <a:rPr lang="cs-CZ" dirty="0"/>
              <a:t>Přínos užitku celé </a:t>
            </a:r>
            <a:r>
              <a:rPr lang="cs-CZ" dirty="0" smtClean="0"/>
              <a:t>komunitě i z pohledu klienta - </a:t>
            </a:r>
          </a:p>
          <a:p>
            <a:r>
              <a:rPr lang="cs-CZ" dirty="0" smtClean="0"/>
              <a:t>Cíl zdraví komunity a spolupráce pro zdraví komunity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90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Obecný cíl intervencí</a:t>
            </a:r>
            <a:r>
              <a:rPr lang="cs-CZ" dirty="0"/>
              <a:t> – zlepšení zdraví  populace celé komunity</a:t>
            </a:r>
          </a:p>
          <a:p>
            <a:r>
              <a:rPr lang="cs-CZ" dirty="0"/>
              <a:t>Komplexnost  procesu – intervence pravidelné, časté a na různých úrovních</a:t>
            </a:r>
          </a:p>
          <a:p>
            <a:r>
              <a:rPr lang="cs-CZ" dirty="0"/>
              <a:t> např. životní styl – kouření ne pouze jednotlivec, ale i ostatní členi komunity, politické a společenské tlaky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26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 </a:t>
            </a:r>
            <a:r>
              <a:rPr lang="cs-CZ" b="1" dirty="0"/>
              <a:t>Stav</a:t>
            </a:r>
            <a:r>
              <a:rPr lang="cs-CZ" dirty="0"/>
              <a:t> zdraví komunity – </a:t>
            </a:r>
            <a:r>
              <a:rPr lang="cs-CZ" b="1" dirty="0"/>
              <a:t>biologická dimenze</a:t>
            </a:r>
            <a:r>
              <a:rPr lang="cs-CZ" dirty="0"/>
              <a:t> ( mortalita, střední délka života, RF…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</a:t>
            </a:r>
            <a:r>
              <a:rPr lang="cs-CZ" dirty="0"/>
              <a:t>-  </a:t>
            </a:r>
            <a:r>
              <a:rPr lang="cs-CZ" b="1" dirty="0"/>
              <a:t>psychická dimenze</a:t>
            </a:r>
            <a:r>
              <a:rPr lang="cs-CZ" dirty="0"/>
              <a:t> ( spokojenost klientů)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</a:t>
            </a:r>
            <a:r>
              <a:rPr lang="cs-CZ" dirty="0"/>
              <a:t>-  </a:t>
            </a:r>
            <a:r>
              <a:rPr lang="cs-CZ" b="1" dirty="0"/>
              <a:t>sociální dimenze</a:t>
            </a:r>
            <a:r>
              <a:rPr lang="cs-CZ" dirty="0"/>
              <a:t> (funkční </a:t>
            </a:r>
            <a:r>
              <a:rPr lang="cs-CZ" dirty="0" smtClean="0"/>
              <a:t>úroveň komunity, </a:t>
            </a:r>
            <a:r>
              <a:rPr lang="cs-CZ" dirty="0"/>
              <a:t>kriminalita…)</a:t>
            </a:r>
          </a:p>
          <a:p>
            <a:pPr marL="0" indent="0">
              <a:buNone/>
            </a:pPr>
            <a:r>
              <a:rPr lang="cs-CZ" smtClean="0"/>
              <a:t>2  </a:t>
            </a:r>
            <a:r>
              <a:rPr lang="cs-CZ" b="1" dirty="0"/>
              <a:t>Struktura</a:t>
            </a:r>
            <a:r>
              <a:rPr lang="cs-CZ" dirty="0"/>
              <a:t>  - služby a zdroje komunity( počet lůžek.., demografická a socioekonomická data)</a:t>
            </a:r>
          </a:p>
          <a:p>
            <a:pPr marL="0" indent="0">
              <a:buNone/>
            </a:pPr>
            <a:r>
              <a:rPr lang="cs-CZ" dirty="0"/>
              <a:t> 3 </a:t>
            </a:r>
            <a:r>
              <a:rPr lang="cs-CZ" b="1" dirty="0"/>
              <a:t>Proces efektivní činnost komunity</a:t>
            </a:r>
            <a:r>
              <a:rPr lang="cs-CZ" dirty="0"/>
              <a:t> a řešení problémů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83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Šetření komunitního zdraví</a:t>
            </a:r>
            <a:r>
              <a:rPr lang="cs-CZ" dirty="0"/>
              <a:t> – epidemiologická data se vztahem ke zdraví a zdravotnímu stavu komunity a jejích členů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Hlavním šetřením je na základě sběru a analýzy dat popsat a vysvětlit </a:t>
            </a:r>
            <a:r>
              <a:rPr lang="cs-CZ" b="1" dirty="0"/>
              <a:t>zdravotní stav a zdravotní podmínky </a:t>
            </a:r>
            <a:r>
              <a:rPr lang="cs-CZ" dirty="0"/>
              <a:t>populace žijící v komunitě:</a:t>
            </a:r>
          </a:p>
          <a:p>
            <a:pPr marL="0" indent="0">
              <a:buNone/>
            </a:pPr>
            <a:r>
              <a:rPr lang="cs-CZ" dirty="0"/>
              <a:t> *popsat zdravotní stav populace</a:t>
            </a:r>
          </a:p>
          <a:p>
            <a:pPr marL="0" indent="0">
              <a:buNone/>
            </a:pPr>
            <a:r>
              <a:rPr lang="cs-CZ" dirty="0"/>
              <a:t>* vyhledat rizikové skupiny v kontextu  ohrožení zdraví</a:t>
            </a:r>
          </a:p>
          <a:p>
            <a:pPr marL="0" indent="0">
              <a:buNone/>
            </a:pPr>
            <a:r>
              <a:rPr lang="cs-CZ" dirty="0"/>
              <a:t>*  vysvětlit zdravotní stav populace v souvislostech a potenciální příčinnosti</a:t>
            </a:r>
          </a:p>
          <a:p>
            <a:pPr marL="0" indent="0">
              <a:buNone/>
            </a:pPr>
            <a:r>
              <a:rPr lang="cs-CZ" dirty="0"/>
              <a:t>*  zhodnotit intervence pro zlepšení zdraví populace              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74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zaměřená na komunitu v oblasti výživy: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300" b="1" dirty="0"/>
              <a:t>Definovat nutriční problém</a:t>
            </a:r>
            <a:r>
              <a:rPr lang="cs-CZ" sz="4300" dirty="0"/>
              <a:t> dané komunity</a:t>
            </a:r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r>
              <a:rPr lang="cs-CZ" sz="4300" dirty="0"/>
              <a:t>Podílet se na formulaci vhodné </a:t>
            </a:r>
            <a:r>
              <a:rPr lang="cs-CZ" sz="4300" b="1" dirty="0"/>
              <a:t>nutriční politiky</a:t>
            </a:r>
            <a:r>
              <a:rPr lang="cs-CZ" sz="4300" dirty="0"/>
              <a:t> na různých úrovních – např. místní, národní</a:t>
            </a:r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r>
              <a:rPr lang="cs-CZ" sz="4300" dirty="0"/>
              <a:t>Plánovat, realizovat a hodnotit </a:t>
            </a:r>
            <a:r>
              <a:rPr lang="cs-CZ" sz="4300" b="1" dirty="0"/>
              <a:t>programy podporující zdraví</a:t>
            </a:r>
            <a:r>
              <a:rPr lang="cs-CZ" sz="4300" dirty="0"/>
              <a:t> zaměřené na výživu a potraviny</a:t>
            </a:r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r>
              <a:rPr lang="cs-CZ" sz="4300" dirty="0"/>
              <a:t>Poskytovat </a:t>
            </a:r>
            <a:r>
              <a:rPr lang="cs-CZ" sz="4300" b="1" dirty="0"/>
              <a:t>poradenskou činnost</a:t>
            </a:r>
            <a:endParaRPr lang="cs-CZ" sz="4300" dirty="0"/>
          </a:p>
          <a:p>
            <a:pPr marL="0" indent="0">
              <a:buNone/>
            </a:pPr>
            <a:r>
              <a:rPr lang="cs-CZ" sz="4300" dirty="0"/>
              <a:t> </a:t>
            </a:r>
          </a:p>
          <a:p>
            <a:r>
              <a:rPr lang="cs-CZ" sz="4300" dirty="0"/>
              <a:t>Poskytovat </a:t>
            </a:r>
            <a:r>
              <a:rPr lang="cs-CZ" sz="4300" b="1" dirty="0"/>
              <a:t>nutriční vzdělání</a:t>
            </a:r>
            <a:r>
              <a:rPr lang="cs-CZ" sz="4300" dirty="0"/>
              <a:t> různým odborníkům, institucím</a:t>
            </a:r>
          </a:p>
          <a:p>
            <a:endParaRPr lang="cs-CZ" sz="4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31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Připravovat </a:t>
            </a:r>
            <a:r>
              <a:rPr lang="cs-CZ" b="1" dirty="0"/>
              <a:t>edukační materi</a:t>
            </a:r>
            <a:r>
              <a:rPr lang="cs-CZ" dirty="0"/>
              <a:t>ály s tématem zdraví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Účastnit se nebo vést </a:t>
            </a:r>
            <a:r>
              <a:rPr lang="cs-CZ" b="1" dirty="0"/>
              <a:t>výzkumnou činnost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Zabezpečit </a:t>
            </a:r>
            <a:r>
              <a:rPr lang="cs-CZ" b="1" dirty="0"/>
              <a:t>návaznost nutričních intervenc</a:t>
            </a:r>
            <a:r>
              <a:rPr lang="cs-CZ" dirty="0"/>
              <a:t>í na ostatní oblasti komunitní ho života – zdravotnictví, sociální péče, ekonomika, politika atd.)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 Zvyšovat svoji </a:t>
            </a:r>
            <a:r>
              <a:rPr lang="cs-CZ" b="1" dirty="0"/>
              <a:t>odbornou kvalifikaci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81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Roste význam primární péče odrážející</a:t>
            </a:r>
          </a:p>
          <a:p>
            <a:r>
              <a:rPr lang="cs-CZ" dirty="0" smtClean="0"/>
              <a:t>demografické změny – populační stárnutí, měnící se rodinné struktury</a:t>
            </a:r>
          </a:p>
          <a:p>
            <a:r>
              <a:rPr lang="cs-CZ" dirty="0" smtClean="0"/>
              <a:t>Změny struktury pacientů – nárůst chronicky nemocných</a:t>
            </a:r>
          </a:p>
          <a:p>
            <a:r>
              <a:rPr lang="cs-CZ" dirty="0" smtClean="0"/>
              <a:t>Ekonomické faktory – drahá léčba na vysoké technologické úrovni – technika v terénní péči (peritoneální dialýza, parenterální výživa)</a:t>
            </a:r>
          </a:p>
          <a:p>
            <a:r>
              <a:rPr lang="cs-CZ" dirty="0" smtClean="0"/>
              <a:t>Změny v postojích a chování příjemců zdravotní péče – náročnější a kritičtější veřejnost, informovaný klient – již není pasívní – vyhledává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i alternativní péči</a:t>
            </a:r>
          </a:p>
          <a:p>
            <a:r>
              <a:rPr lang="cs-CZ" dirty="0" smtClean="0"/>
              <a:t>Významný nárůst onemocnění  související se způsobem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95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Hlavní zdravotní problémy  české společnosti na základě rozboru příčin nemocnosti a úmrtnosti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Srdeční a cévní onemocnění </a:t>
            </a:r>
          </a:p>
          <a:p>
            <a:r>
              <a:rPr lang="cs-CZ" dirty="0" smtClean="0"/>
              <a:t>Nádorová onemocnění</a:t>
            </a:r>
          </a:p>
          <a:p>
            <a:r>
              <a:rPr lang="cs-CZ" dirty="0" smtClean="0"/>
              <a:t>Úrazy</a:t>
            </a:r>
          </a:p>
          <a:p>
            <a:r>
              <a:rPr lang="cs-CZ" dirty="0" smtClean="0"/>
              <a:t>Narušování přirozené obměny populace</a:t>
            </a:r>
          </a:p>
          <a:p>
            <a:r>
              <a:rPr lang="cs-CZ" dirty="0" smtClean="0"/>
              <a:t>Patologické změny imunity</a:t>
            </a:r>
          </a:p>
          <a:p>
            <a:r>
              <a:rPr lang="cs-CZ" dirty="0" smtClean="0"/>
              <a:t>Drogové závislosti</a:t>
            </a:r>
          </a:p>
          <a:p>
            <a:r>
              <a:rPr lang="cs-CZ" dirty="0" smtClean="0"/>
              <a:t>HIV/AIDS a jiné významné infekce</a:t>
            </a:r>
          </a:p>
          <a:p>
            <a:r>
              <a:rPr lang="cs-CZ" dirty="0" smtClean="0"/>
              <a:t>Vrozené a systémové vady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43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PRIORITA – ZMĚNA ŽIVOTNÍHO STYLU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ZMĚNY STRAVOVACÍCH ZVYKLOSTÍ</a:t>
            </a:r>
          </a:p>
          <a:p>
            <a:r>
              <a:rPr lang="cs-CZ" dirty="0" smtClean="0"/>
              <a:t>SNIŽOVÁNÍ PREVALENCE KUŘÁCTVÍ</a:t>
            </a:r>
          </a:p>
          <a:p>
            <a:r>
              <a:rPr lang="cs-CZ" dirty="0" smtClean="0"/>
              <a:t>OMEZOVÁNÍ A ZVLÁDÁNÍ NADMĚRNÉHO STRESU</a:t>
            </a:r>
          </a:p>
          <a:p>
            <a:r>
              <a:rPr lang="cs-CZ" dirty="0" smtClean="0"/>
              <a:t>ZLEPŠENÍ REPRODUKČNÍHO ZDRAVÍ</a:t>
            </a:r>
          </a:p>
          <a:p>
            <a:r>
              <a:rPr lang="cs-CZ" dirty="0" smtClean="0"/>
              <a:t>SNÍŽENÍ SPOTŘEBY ALKOHOLU</a:t>
            </a:r>
          </a:p>
          <a:p>
            <a:r>
              <a:rPr lang="cs-CZ" dirty="0" smtClean="0"/>
              <a:t>OPTIMALIZACE POHYBOVÉ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3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b="1" dirty="0"/>
              <a:t>Komunita </a:t>
            </a:r>
            <a:r>
              <a:rPr lang="cs-CZ" sz="3200" dirty="0"/>
              <a:t>je definována jako souhrn osob, které žijí v určitém vymezeném prostoru, kde vykonávají každodenní aktivity, obvykle  tvoří autonomní </a:t>
            </a:r>
            <a:r>
              <a:rPr lang="cs-CZ" sz="3200" dirty="0" smtClean="0"/>
              <a:t>jednotku. </a:t>
            </a:r>
            <a:r>
              <a:rPr lang="cs-CZ" sz="3200" dirty="0"/>
              <a:t>Je to typ organizace, kde jsou odstraněny vztahy nadřízenosti a podřízenosti, čímž se dosahuje lepší komunikace a spolupráce  (</a:t>
            </a:r>
            <a:r>
              <a:rPr lang="cs-CZ" sz="3200" dirty="0" err="1" smtClean="0"/>
              <a:t>Encyklop</a:t>
            </a:r>
            <a:r>
              <a:rPr lang="cs-CZ" sz="3200" dirty="0" smtClean="0"/>
              <a:t>. slovník).</a:t>
            </a:r>
            <a:endParaRPr lang="cs-CZ" sz="3200" dirty="0"/>
          </a:p>
          <a:p>
            <a:r>
              <a:rPr lang="cs-CZ" sz="3200" dirty="0"/>
              <a:t>WHO -  </a:t>
            </a:r>
            <a:r>
              <a:rPr lang="cs-CZ" sz="3200" b="1" dirty="0"/>
              <a:t>komunita</a:t>
            </a:r>
            <a:r>
              <a:rPr lang="cs-CZ" sz="3200" dirty="0"/>
              <a:t> je sociální skupina determinována geografickými hranicemi a / nebo společnými hodnotami a zájmy. Její členové se vzájemně znají a vzájemně ovlivňují. Toto je realizováno uvnitř dílčích sociálních struktur a projevuje se normami, hodnotami a sociálními institucemi, které vytváří.</a:t>
            </a:r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8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sz="11200" b="1" dirty="0"/>
              <a:t>Komunita</a:t>
            </a:r>
            <a:r>
              <a:rPr lang="cs-CZ" sz="11200" dirty="0"/>
              <a:t> je jednou ze 4 základních oblastí primární péče definovaných pracovní skupinou WHO pro primární péči. </a:t>
            </a:r>
            <a:r>
              <a:rPr lang="cs-CZ" sz="11200" b="1" dirty="0"/>
              <a:t>Komunita </a:t>
            </a:r>
            <a:r>
              <a:rPr lang="cs-CZ" sz="11200" dirty="0"/>
              <a:t>– zdraví celé komunity zahrnuje dobrovolnou  činnost jednotlivých členů komunity, skupin  i terénních pracovníků. Činnost je zaměřena na podporu zdraví, informování veřejnosti a plánování a realizaci zdravotnických aktivit komunity.</a:t>
            </a:r>
          </a:p>
          <a:p>
            <a:pPr marL="0" indent="0">
              <a:buNone/>
            </a:pPr>
            <a:r>
              <a:rPr lang="cs-CZ" sz="11200" dirty="0"/>
              <a:t> </a:t>
            </a:r>
          </a:p>
          <a:p>
            <a:r>
              <a:rPr lang="cs-CZ" sz="11200" dirty="0"/>
              <a:t>3 společné prvky</a:t>
            </a:r>
          </a:p>
          <a:p>
            <a:r>
              <a:rPr lang="cs-CZ" sz="11200" dirty="0"/>
              <a:t>* </a:t>
            </a:r>
            <a:r>
              <a:rPr lang="cs-CZ" sz="11200" b="1" dirty="0"/>
              <a:t>lidé</a:t>
            </a:r>
            <a:r>
              <a:rPr lang="cs-CZ" sz="11200" dirty="0"/>
              <a:t> – členové komunity nebo obyvatele</a:t>
            </a:r>
          </a:p>
          <a:p>
            <a:r>
              <a:rPr lang="cs-CZ" sz="11200" dirty="0"/>
              <a:t>* </a:t>
            </a:r>
            <a:r>
              <a:rPr lang="cs-CZ" sz="11200" b="1" dirty="0"/>
              <a:t>místo</a:t>
            </a:r>
            <a:r>
              <a:rPr lang="cs-CZ" sz="11200" dirty="0"/>
              <a:t> – geografické nebo časové určení</a:t>
            </a:r>
          </a:p>
          <a:p>
            <a:r>
              <a:rPr lang="cs-CZ" sz="11200" dirty="0"/>
              <a:t>* </a:t>
            </a:r>
            <a:r>
              <a:rPr lang="cs-CZ" sz="11200" b="1" dirty="0"/>
              <a:t>funkce</a:t>
            </a:r>
            <a:r>
              <a:rPr lang="cs-CZ" sz="11200" dirty="0"/>
              <a:t> – cíle a aktivity komunity</a:t>
            </a:r>
          </a:p>
          <a:p>
            <a:pPr marL="0" indent="0">
              <a:buNone/>
            </a:pPr>
            <a:r>
              <a:rPr lang="cs-CZ" sz="11200" dirty="0"/>
              <a:t> </a:t>
            </a:r>
          </a:p>
          <a:p>
            <a:pPr marL="0" indent="0">
              <a:buNone/>
            </a:pPr>
            <a:r>
              <a:rPr lang="cs-CZ" sz="11200" dirty="0"/>
              <a:t> </a:t>
            </a:r>
          </a:p>
          <a:p>
            <a:endParaRPr lang="cs-CZ" dirty="0" smtClean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19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VÝŽIVA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b="1" dirty="0"/>
              <a:t>Komunitní výživa  se snaží předcházet nemocem a zlepšovat zdraví, výživu, pohodu osob nebo skupin v komunitě</a:t>
            </a:r>
            <a:r>
              <a:rPr lang="cs-CZ" sz="3200" b="1" dirty="0" smtClean="0"/>
              <a:t>.</a:t>
            </a:r>
          </a:p>
          <a:p>
            <a:pPr marL="0" lvl="0" indent="0">
              <a:buNone/>
            </a:pPr>
            <a:r>
              <a:rPr lang="cs-CZ" sz="3200" dirty="0" smtClean="0"/>
              <a:t>  </a:t>
            </a:r>
            <a:r>
              <a:rPr lang="cs-CZ" sz="3200" b="1" dirty="0" smtClean="0"/>
              <a:t>Práce </a:t>
            </a:r>
            <a:r>
              <a:rPr lang="cs-CZ" sz="3200" b="1" dirty="0"/>
              <a:t>zabývající se vztahem mezi lidmi a jejich stravou tj. </a:t>
            </a:r>
            <a:r>
              <a:rPr lang="cs-CZ" sz="3200" b="1" dirty="0" smtClean="0"/>
              <a:t>    shromažďování </a:t>
            </a:r>
            <a:r>
              <a:rPr lang="cs-CZ" sz="3200" b="1" dirty="0"/>
              <a:t>informací o konzumaci potravin a nutričním stavu, analýza příjmu potravin, změna stravovacích návyků, poradenství a nutriční výchova a vzdělávání, léčba nemocí aj. (v užším pojetí).</a:t>
            </a:r>
          </a:p>
          <a:p>
            <a:pPr marL="0" indent="0">
              <a:buNone/>
            </a:pPr>
            <a:endParaRPr lang="cs-CZ" sz="3200" b="1" dirty="0"/>
          </a:p>
          <a:p>
            <a:r>
              <a:rPr lang="cs-CZ" sz="3200" b="1" dirty="0"/>
              <a:t>Práce spojená s plánováním, zaváděním a hodnocením projektů a </a:t>
            </a:r>
            <a:r>
              <a:rPr lang="cs-CZ" sz="3200" b="1" dirty="0" smtClean="0"/>
              <a:t>programů, poradenství a konzultace institucím, skupinám a jednotlivcům v</a:t>
            </a:r>
            <a:r>
              <a:rPr lang="cs-CZ" sz="3200" b="1" dirty="0"/>
              <a:t> oblasti výživy, potravin a souvisejících zdravotních </a:t>
            </a:r>
            <a:r>
              <a:rPr lang="cs-CZ" sz="3200" b="1" dirty="0" smtClean="0"/>
              <a:t>otázek - </a:t>
            </a:r>
            <a:r>
              <a:rPr lang="cs-CZ" sz="3200" b="1" dirty="0"/>
              <a:t>zaměřená na místní komunitu ( na skupinu či individuálně</a:t>
            </a:r>
            <a:r>
              <a:rPr lang="cs-CZ" sz="3200" b="1" dirty="0" smtClean="0"/>
              <a:t>).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030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VÝŽIVOVÁ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Výživová politika - komplex výchovných , ekonomických, technických a legislativních opatření cílených ke zlepšení výživy obyvatelstvy ve smyslu aktualizovaných vědeckých </a:t>
            </a:r>
            <a:r>
              <a:rPr lang="cs-CZ" sz="3200" b="1" dirty="0" smtClean="0"/>
              <a:t>poznatků neboli  </a:t>
            </a:r>
            <a:r>
              <a:rPr lang="cs-CZ" sz="3200" b="1" dirty="0"/>
              <a:t>převedení </a:t>
            </a:r>
            <a:r>
              <a:rPr lang="cs-CZ" sz="3200" b="1" dirty="0" smtClean="0"/>
              <a:t>odborných </a:t>
            </a:r>
            <a:r>
              <a:rPr lang="cs-CZ" sz="3200" b="1" dirty="0"/>
              <a:t>a vědeckých poznatků o výživě do praktických opatření ke zlepšení nutriční úrovně obyvatelstva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493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Komunitní péče</a:t>
            </a:r>
            <a:r>
              <a:rPr lang="cs-CZ" sz="3600" dirty="0"/>
              <a:t> je spektrem zdravotních, sociálních a dalších služeb, poskytovaných nemocným a zdravým občanům, rodinám,  skupinám určité komunity                ( geografické, etnické). Tyto služby doplňují primární péči. KP je orientovaná  více na skupiny a celé komunity, činnosti vycházející z potřeb komunity.</a:t>
            </a:r>
          </a:p>
          <a:p>
            <a:pPr marL="0" indent="0">
              <a:buNone/>
            </a:pPr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354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505</Words>
  <Application>Microsoft Office PowerPoint</Application>
  <PresentationFormat>Širokoúhlá obrazovka</PresentationFormat>
  <Paragraphs>94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KOMUNITNÍ VÝŽIVA</vt:lpstr>
      <vt:lpstr>Prezentace aplikace PowerPoint</vt:lpstr>
      <vt:lpstr>Hlavní zdravotní problémy  české společnosti na základě rozboru příčin nemocnosti a úmrtnosti</vt:lpstr>
      <vt:lpstr>PRIORITA – ZMĚNA ŽIVOTNÍHO STYLU</vt:lpstr>
      <vt:lpstr>Prezentace aplikace PowerPoint</vt:lpstr>
      <vt:lpstr>Prezentace aplikace PowerPoint</vt:lpstr>
      <vt:lpstr>KOMUNITNÍ VÝŽIVA</vt:lpstr>
      <vt:lpstr>VÝŽIVOVÁ POLITIKA</vt:lpstr>
      <vt:lpstr>KOMUNITNÍ PÉČE</vt:lpstr>
      <vt:lpstr>KOMUNITNÍ PLÁNOVÁVNÍ</vt:lpstr>
      <vt:lpstr>Prezentace aplikace PowerPoint</vt:lpstr>
      <vt:lpstr>Prezentace aplikace PowerPoint</vt:lpstr>
      <vt:lpstr>KOMUNITNÍ ZDRAVÍ</vt:lpstr>
      <vt:lpstr>Prezentace aplikace PowerPoint</vt:lpstr>
      <vt:lpstr>Práce zaměřená na komunitu v oblasti výživy: 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VÝŽIVA</dc:title>
  <dc:creator>Halina Matějová</dc:creator>
  <cp:lastModifiedBy>Halina Matějová</cp:lastModifiedBy>
  <cp:revision>14</cp:revision>
  <cp:lastPrinted>2015-10-27T09:56:06Z</cp:lastPrinted>
  <dcterms:created xsi:type="dcterms:W3CDTF">2015-10-26T18:04:02Z</dcterms:created>
  <dcterms:modified xsi:type="dcterms:W3CDTF">2018-09-17T09:12:38Z</dcterms:modified>
</cp:coreProperties>
</file>