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84" r:id="rId13"/>
    <p:sldId id="275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27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2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2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37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06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1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9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4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59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87A56-6B45-476C-9494-299917BD6F2E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AF25-D078-4E83-B1B7-4E7F11067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1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oM1jTHwGe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WT-yYVP60Y" TargetMode="External"/><Relationship Id="rId2" Type="http://schemas.openxmlformats.org/officeDocument/2006/relationships/hyperlink" Target="https://www.youtube.com/watch?v=2hCceiQJi7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DBs68rcLg78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lovo" TargetMode="External"/><Relationship Id="rId2" Type="http://schemas.openxmlformats.org/officeDocument/2006/relationships/hyperlink" Target="https://cs.wikipedia.org/wiki/Morf%C3%A9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%C5%98e%C4%8Dtina" TargetMode="External"/><Relationship Id="rId5" Type="http://schemas.openxmlformats.org/officeDocument/2006/relationships/hyperlink" Target="https://cs.wikipedia.org/wiki/V%C4%9Bta_(lingvistika)" TargetMode="External"/><Relationship Id="rId4" Type="http://schemas.openxmlformats.org/officeDocument/2006/relationships/hyperlink" Target="https://cs.wikipedia.org/wiki/Slovn%C3%AD_spojen%C3%A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Seminář komunikace</a:t>
            </a:r>
            <a:br>
              <a:rPr lang="cs-CZ" dirty="0" smtClean="0"/>
            </a:br>
            <a:r>
              <a:rPr lang="cs-CZ" dirty="0" smtClean="0"/>
              <a:t>9. října 2018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RNDR. Eva Trnová, PhD.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0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vnímání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Dá se znázornit graficky - sinusoida</a:t>
            </a:r>
          </a:p>
          <a:p>
            <a:r>
              <a:rPr lang="cs-CZ" b="1" dirty="0" smtClean="0"/>
              <a:t>Počátek</a:t>
            </a:r>
            <a:r>
              <a:rPr lang="cs-CZ" dirty="0" smtClean="0"/>
              <a:t> </a:t>
            </a:r>
            <a:r>
              <a:rPr lang="cs-CZ" b="1" dirty="0" smtClean="0"/>
              <a:t>informace</a:t>
            </a:r>
            <a:r>
              <a:rPr lang="cs-CZ" dirty="0" smtClean="0"/>
              <a:t> – působí novost</a:t>
            </a:r>
          </a:p>
          <a:p>
            <a:r>
              <a:rPr lang="cs-CZ" b="1" dirty="0" smtClean="0"/>
              <a:t>Konec informace</a:t>
            </a:r>
            <a:r>
              <a:rPr lang="cs-CZ" dirty="0" smtClean="0"/>
              <a:t>  - lidské povědomí reaguje tak, že se snaží zachytit co nejvíce z informace, když zjistí, že už nebude nic následovat</a:t>
            </a:r>
          </a:p>
          <a:p>
            <a:r>
              <a:rPr lang="cs-CZ" b="1" dirty="0" smtClean="0"/>
              <a:t>Střední část informace</a:t>
            </a:r>
            <a:r>
              <a:rPr lang="cs-CZ" dirty="0" smtClean="0"/>
              <a:t> – vnímáme nejméně</a:t>
            </a:r>
          </a:p>
          <a:p>
            <a:r>
              <a:rPr lang="cs-CZ" dirty="0" smtClean="0"/>
              <a:t>Video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124744"/>
            <a:ext cx="2195736" cy="149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9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 zákony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Zákon posledního členu </a:t>
            </a:r>
            <a:r>
              <a:rPr lang="cs-CZ" dirty="0" smtClean="0"/>
              <a:t>– nejvíce si pamatujeme poslední informace  z mluveného projevu</a:t>
            </a:r>
          </a:p>
          <a:p>
            <a:r>
              <a:rPr lang="cs-CZ" b="1" dirty="0" smtClean="0"/>
              <a:t>Zákon efektu primárnosti </a:t>
            </a:r>
            <a:r>
              <a:rPr lang="cs-CZ" dirty="0" smtClean="0"/>
              <a:t>– zapamatujeme si zejména počáteční část informace. </a:t>
            </a:r>
            <a:r>
              <a:rPr lang="cs-CZ" dirty="0" smtClean="0">
                <a:hlinkClick r:id="rId2"/>
              </a:rPr>
              <a:t>Video</a:t>
            </a:r>
            <a:endParaRPr lang="cs-CZ" dirty="0" smtClean="0"/>
          </a:p>
          <a:p>
            <a:r>
              <a:rPr lang="cs-CZ" dirty="0" smtClean="0"/>
              <a:t>Míra citlivosti při vnímání informací je individuálně odlišná.</a:t>
            </a:r>
          </a:p>
          <a:p>
            <a:r>
              <a:rPr lang="cs-CZ" dirty="0" smtClean="0"/>
              <a:t>Jak jste na tom Vy? Vzpomeňte na aktivitu „Představování“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63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komunikaci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Dovednosti komunikujících</a:t>
            </a:r>
          </a:p>
          <a:p>
            <a:r>
              <a:rPr lang="cs-CZ" dirty="0" smtClean="0"/>
              <a:t>Počet účastníků</a:t>
            </a:r>
          </a:p>
          <a:p>
            <a:r>
              <a:rPr lang="cs-CZ" dirty="0" smtClean="0"/>
              <a:t>Fyzická blízkost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648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Video </a:t>
            </a:r>
            <a:r>
              <a:rPr lang="cs-CZ" dirty="0" err="1"/>
              <a:t>Paterman</a:t>
            </a:r>
            <a:r>
              <a:rPr lang="cs-CZ" dirty="0"/>
              <a:t> </a:t>
            </a:r>
            <a:r>
              <a:rPr lang="cs-CZ" u="sng" dirty="0">
                <a:hlinkClick r:id="rId2"/>
              </a:rPr>
              <a:t>https://www.youtube.com/watch?v=2hCceiQJi7c</a:t>
            </a:r>
            <a:endParaRPr lang="cs-CZ" dirty="0"/>
          </a:p>
          <a:p>
            <a:r>
              <a:rPr lang="en-GB" dirty="0"/>
              <a:t>Video </a:t>
            </a:r>
            <a:r>
              <a:rPr lang="en-GB" dirty="0" err="1"/>
              <a:t>verbální</a:t>
            </a:r>
            <a:r>
              <a:rPr lang="en-GB" dirty="0"/>
              <a:t> a </a:t>
            </a:r>
            <a:r>
              <a:rPr lang="en-GB" dirty="0" err="1"/>
              <a:t>neverbální</a:t>
            </a:r>
            <a:r>
              <a:rPr lang="en-GB" dirty="0"/>
              <a:t> </a:t>
            </a:r>
            <a:r>
              <a:rPr lang="en-GB" dirty="0" err="1"/>
              <a:t>komunikace</a:t>
            </a:r>
            <a:endParaRPr lang="cs-CZ" dirty="0"/>
          </a:p>
          <a:p>
            <a:r>
              <a:rPr lang="en-GB" u="sng" dirty="0">
                <a:hlinkClick r:id="rId3"/>
              </a:rPr>
              <a:t>https://www.youtube.com/watch?v=aWT-yYVP60Y</a:t>
            </a:r>
            <a:endParaRPr lang="cs-CZ" dirty="0"/>
          </a:p>
          <a:p>
            <a:r>
              <a:rPr lang="cs-CZ" dirty="0"/>
              <a:t>Video Jak mluvit přesvědčivě </a:t>
            </a:r>
            <a:r>
              <a:rPr lang="cs-CZ" u="sng" dirty="0">
                <a:hlinkClick r:id="rId4"/>
              </a:rPr>
              <a:t>https://www.youtube.com/watch?v=DBs68rcLg78</a:t>
            </a:r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50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   </a:t>
            </a:r>
          </a:p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r>
              <a:rPr lang="cs-CZ" sz="4800" dirty="0" smtClean="0"/>
              <a:t>   Těším se na vás v listopadu </a:t>
            </a:r>
            <a:r>
              <a:rPr lang="cs-CZ" sz="4800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83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Aspekty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Obsahový aspekt </a:t>
            </a:r>
            <a:r>
              <a:rPr lang="cs-CZ" dirty="0" smtClean="0"/>
              <a:t>– sémantický obsah</a:t>
            </a:r>
          </a:p>
          <a:p>
            <a:pPr>
              <a:buFontTx/>
              <a:buChar char="-"/>
            </a:pPr>
            <a:r>
              <a:rPr lang="cs-CZ" dirty="0" smtClean="0"/>
              <a:t>co sdělujeme (obsah) a jak (struktura) …</a:t>
            </a:r>
          </a:p>
          <a:p>
            <a:r>
              <a:rPr lang="cs-CZ" b="1" dirty="0" smtClean="0"/>
              <a:t>Vztahový aspekt – </a:t>
            </a:r>
            <a:r>
              <a:rPr lang="cs-CZ" dirty="0" smtClean="0"/>
              <a:t>vztahy pociťované mezi komunikujícími – většina vztahových informací je předávána neverbálními a paralingvistickými signály  </a:t>
            </a:r>
            <a:r>
              <a:rPr lang="cs-CZ" sz="2600" i="1" dirty="0" smtClean="0"/>
              <a:t>(zabarvení </a:t>
            </a:r>
            <a:r>
              <a:rPr lang="cs-CZ" sz="2600" i="1" dirty="0" err="1" smtClean="0"/>
              <a:t>hlasu,frázování</a:t>
            </a:r>
            <a:r>
              <a:rPr lang="cs-CZ" sz="2600" i="1" dirty="0" smtClean="0"/>
              <a:t>…)</a:t>
            </a:r>
          </a:p>
          <a:p>
            <a:pPr>
              <a:buFontTx/>
              <a:buChar char="-"/>
            </a:pPr>
            <a:r>
              <a:rPr lang="cs-CZ" dirty="0" smtClean="0"/>
              <a:t>vztah k obsahu komunikace – je pro mě zajímavý ?;</a:t>
            </a:r>
          </a:p>
          <a:p>
            <a:pPr>
              <a:buFontTx/>
              <a:buChar char="-"/>
            </a:pPr>
            <a:r>
              <a:rPr lang="cs-CZ" dirty="0" smtClean="0"/>
              <a:t>neverbální komunikace; </a:t>
            </a:r>
          </a:p>
          <a:p>
            <a:pPr>
              <a:buFontTx/>
              <a:buChar char="-"/>
            </a:pPr>
            <a:r>
              <a:rPr lang="cs-CZ" dirty="0" smtClean="0"/>
              <a:t>nutný soulad mezi sémantickým obsahem a vztahovým aspektem – nebezpečí neporozumění.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97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Vsuvka z wiki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Sémantika</a:t>
            </a:r>
            <a:endParaRPr lang="cs-CZ" dirty="0"/>
          </a:p>
          <a:p>
            <a:r>
              <a:rPr lang="cs-CZ" dirty="0" smtClean="0"/>
              <a:t> </a:t>
            </a:r>
            <a:r>
              <a:rPr lang="cs-CZ" dirty="0"/>
              <a:t>(též </a:t>
            </a:r>
            <a:r>
              <a:rPr lang="cs-CZ" b="1" dirty="0"/>
              <a:t>sémaziologie</a:t>
            </a:r>
            <a:r>
              <a:rPr lang="cs-CZ" dirty="0"/>
              <a:t>) je nauka o významu výrazů z různých strukturních úrovní jazyka – </a:t>
            </a:r>
            <a:r>
              <a:rPr lang="cs-CZ" dirty="0">
                <a:hlinkClick r:id="rId2" tooltip="Morfém"/>
              </a:rPr>
              <a:t>morfémů</a:t>
            </a:r>
            <a:r>
              <a:rPr lang="cs-CZ" dirty="0"/>
              <a:t>, </a:t>
            </a:r>
            <a:r>
              <a:rPr lang="cs-CZ" dirty="0">
                <a:hlinkClick r:id="rId3" tooltip="Slovo"/>
              </a:rPr>
              <a:t>slov</a:t>
            </a:r>
            <a:r>
              <a:rPr lang="cs-CZ" dirty="0"/>
              <a:t>, </a:t>
            </a:r>
            <a:r>
              <a:rPr lang="cs-CZ" dirty="0">
                <a:hlinkClick r:id="rId4" tooltip="Slovní spojení"/>
              </a:rPr>
              <a:t>slovních spojení</a:t>
            </a:r>
            <a:r>
              <a:rPr lang="cs-CZ" dirty="0"/>
              <a:t> a </a:t>
            </a:r>
            <a:r>
              <a:rPr lang="cs-CZ" dirty="0">
                <a:hlinkClick r:id="rId5" tooltip="Věta (lingvistika)"/>
              </a:rPr>
              <a:t>vět</a:t>
            </a:r>
            <a:r>
              <a:rPr lang="cs-CZ" dirty="0"/>
              <a:t>, popř. i vyšších textových jednotek. Význam se často spojuje či ztotožňuje se vztahem těchto výrazů ke skutečnosti, kterou označují. Skutečností se rozumí to, co člověk poznal, tj. znalostní model té reality; o nepoznaném člověk nic neví. Slovo vzniklo z </a:t>
            </a:r>
            <a:r>
              <a:rPr lang="cs-CZ" dirty="0">
                <a:hlinkClick r:id="rId6" tooltip="Řečtina"/>
              </a:rPr>
              <a:t>řeckého</a:t>
            </a:r>
            <a:r>
              <a:rPr lang="cs-CZ" dirty="0"/>
              <a:t> </a:t>
            </a:r>
            <a:r>
              <a:rPr lang="cs-CZ" dirty="0" err="1"/>
              <a:t>σημ</a:t>
            </a:r>
            <a:r>
              <a:rPr lang="cs-CZ" dirty="0"/>
              <a:t>αντικός, </a:t>
            </a:r>
            <a:r>
              <a:rPr lang="cs-CZ" i="1" dirty="0"/>
              <a:t>sémantikos</a:t>
            </a:r>
            <a:r>
              <a:rPr lang="cs-CZ" dirty="0"/>
              <a:t>, od </a:t>
            </a:r>
            <a:r>
              <a:rPr lang="cs-CZ" i="1" dirty="0"/>
              <a:t>sémainó</a:t>
            </a:r>
            <a:r>
              <a:rPr lang="cs-CZ" dirty="0"/>
              <a:t>, označuji a </a:t>
            </a:r>
            <a:r>
              <a:rPr lang="cs-CZ" i="1" dirty="0"/>
              <a:t>séma</a:t>
            </a:r>
            <a:r>
              <a:rPr lang="cs-CZ" dirty="0"/>
              <a:t>, znak, znamení. Výraz (forma, syntaktická složka, jazykový konstrukt, řetězec symbolů) je nosná struktura, která umožňuje přenos, záznam (pamatování) a zpracování nesené informace – významu.</a:t>
            </a:r>
          </a:p>
        </p:txBody>
      </p:sp>
    </p:spTree>
    <p:extLst>
      <p:ext uri="{BB962C8B-B14F-4D97-AF65-F5344CB8AC3E}">
        <p14:creationId xmlns:p14="http://schemas.microsoft.com/office/powerpoint/2010/main" val="40938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Představení – vysvětlení pojmu -  </a:t>
            </a:r>
          </a:p>
          <a:p>
            <a:r>
              <a:rPr lang="cs-CZ" dirty="0" smtClean="0"/>
              <a:t>Cvičení ve skupině – 2 optici + 2 </a:t>
            </a:r>
            <a:r>
              <a:rPr lang="cs-CZ" dirty="0" err="1" smtClean="0"/>
              <a:t>výživáři</a:t>
            </a:r>
            <a:endParaRPr lang="cs-CZ" dirty="0" smtClean="0"/>
          </a:p>
          <a:p>
            <a:r>
              <a:rPr lang="cs-CZ" dirty="0" smtClean="0"/>
              <a:t>Postup:</a:t>
            </a:r>
          </a:p>
          <a:p>
            <a:r>
              <a:rPr lang="cs-CZ" dirty="0" smtClean="0"/>
              <a:t>Výběr pojmu </a:t>
            </a:r>
            <a:r>
              <a:rPr lang="cs-CZ" dirty="0" smtClean="0"/>
              <a:t>– práce v týmu – 2 týmy –</a:t>
            </a:r>
            <a:r>
              <a:rPr lang="cs-CZ" dirty="0" err="1" smtClean="0"/>
              <a:t>výživáři</a:t>
            </a:r>
            <a:r>
              <a:rPr lang="cs-CZ" dirty="0" smtClean="0"/>
              <a:t> </a:t>
            </a:r>
            <a:r>
              <a:rPr lang="cs-CZ" smtClean="0"/>
              <a:t>a optici</a:t>
            </a:r>
            <a:endParaRPr lang="cs-CZ" dirty="0" smtClean="0"/>
          </a:p>
          <a:p>
            <a:r>
              <a:rPr lang="cs-CZ" dirty="0" smtClean="0"/>
              <a:t>Prezentace </a:t>
            </a:r>
            <a:r>
              <a:rPr lang="cs-CZ" dirty="0" smtClean="0"/>
              <a:t>– </a:t>
            </a:r>
            <a:r>
              <a:rPr lang="cs-CZ" dirty="0" smtClean="0"/>
              <a:t>dvojice ze stejného oboru</a:t>
            </a:r>
          </a:p>
          <a:p>
            <a:r>
              <a:rPr lang="cs-CZ" dirty="0" smtClean="0"/>
              <a:t>Reflexe - napsat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8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Aktivita k procesu vnímání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ve skupině </a:t>
            </a:r>
          </a:p>
          <a:p>
            <a:r>
              <a:rPr lang="cs-CZ" dirty="0" smtClean="0"/>
              <a:t>Zapište, co jste se dozvěděli – vysvětlete ostatním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1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Co si pamatujeme: </a:t>
            </a:r>
          </a:p>
          <a:p>
            <a:pPr>
              <a:buFontTx/>
              <a:buChar char="-"/>
            </a:pPr>
            <a:r>
              <a:rPr lang="cs-CZ" i="1" dirty="0" smtClean="0"/>
              <a:t>snadněji zachytíme z komunikace to, co má větší informační náboj – hůře si pamatujeme věci běžné a opakující se   - lépe neobvyklé, překvapující, výjimečné.</a:t>
            </a:r>
          </a:p>
          <a:p>
            <a:pPr marL="0" indent="0">
              <a:buNone/>
            </a:pPr>
            <a:r>
              <a:rPr lang="cs-CZ" dirty="0" smtClean="0"/>
              <a:t>Výjimečnost může být způsobena:</a:t>
            </a:r>
          </a:p>
          <a:p>
            <a:pPr>
              <a:buFontTx/>
              <a:buChar char="-"/>
            </a:pPr>
            <a:r>
              <a:rPr lang="cs-CZ" i="1" dirty="0"/>
              <a:t>o</a:t>
            </a:r>
            <a:r>
              <a:rPr lang="cs-CZ" i="1" dirty="0" smtClean="0"/>
              <a:t>bsahem</a:t>
            </a:r>
          </a:p>
          <a:p>
            <a:pPr>
              <a:buFontTx/>
              <a:buChar char="-"/>
            </a:pPr>
            <a:r>
              <a:rPr lang="cs-CZ" i="1" dirty="0"/>
              <a:t>f</a:t>
            </a:r>
            <a:r>
              <a:rPr lang="cs-CZ" i="1" dirty="0" smtClean="0"/>
              <a:t>ormou</a:t>
            </a:r>
          </a:p>
          <a:p>
            <a:pPr>
              <a:buFontTx/>
              <a:buChar char="-"/>
            </a:pPr>
            <a:r>
              <a:rPr lang="cs-CZ" i="1" dirty="0"/>
              <a:t>o</a:t>
            </a:r>
            <a:r>
              <a:rPr lang="cs-CZ" i="1" dirty="0" smtClean="0"/>
              <a:t>sobností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3113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dvojí filtrace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před zahlcením informacemi</a:t>
            </a:r>
          </a:p>
          <a:p>
            <a:r>
              <a:rPr lang="cs-CZ" dirty="0" smtClean="0"/>
              <a:t>Zákon dvojí filtrace:</a:t>
            </a:r>
          </a:p>
          <a:p>
            <a:pPr marL="0" indent="0">
              <a:buNone/>
            </a:pPr>
            <a:r>
              <a:rPr lang="cs-CZ" dirty="0" smtClean="0"/>
              <a:t>1. filtrace  - nevědomý proces</a:t>
            </a:r>
          </a:p>
          <a:p>
            <a:pPr marL="0" indent="0">
              <a:buNone/>
            </a:pPr>
            <a:r>
              <a:rPr lang="cs-CZ" dirty="0" smtClean="0"/>
              <a:t>2. filtrace vědomý proces – vybíráme to, co je pro nás důležité, zajímavé…</a:t>
            </a:r>
          </a:p>
          <a:p>
            <a:pPr marL="0" indent="0">
              <a:buNone/>
            </a:pPr>
            <a:r>
              <a:rPr lang="cs-CZ" dirty="0" smtClean="0"/>
              <a:t>Působení podnětů z prostředí – intenzivní podněty přitahují naši pozornost mnohdy i proti naší vůli.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7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Proaktivní interference </a:t>
            </a:r>
            <a:r>
              <a:rPr lang="cs-CZ" dirty="0" smtClean="0"/>
              <a:t>– neschopnost zapamatovat si nové věci (informace, zážitky).</a:t>
            </a:r>
          </a:p>
          <a:p>
            <a:r>
              <a:rPr lang="cs-CZ" b="1" dirty="0" smtClean="0"/>
              <a:t>Retroaktivní interference </a:t>
            </a:r>
            <a:r>
              <a:rPr lang="cs-CZ" dirty="0" smtClean="0"/>
              <a:t>– vypouštění minulých zapamatovaných informací nebo zážitků.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852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Redundance 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míra informační nadbytečnosti </a:t>
            </a:r>
          </a:p>
          <a:p>
            <a:pPr marL="0" indent="0">
              <a:buNone/>
            </a:pPr>
            <a:r>
              <a:rPr lang="cs-CZ" dirty="0" smtClean="0"/>
              <a:t>Důvody:</a:t>
            </a:r>
          </a:p>
          <a:p>
            <a:r>
              <a:rPr lang="cs-CZ" dirty="0" smtClean="0"/>
              <a:t>větší květnatost mluvy;</a:t>
            </a:r>
          </a:p>
          <a:p>
            <a:r>
              <a:rPr lang="cs-CZ" dirty="0" smtClean="0"/>
              <a:t>větší detailizování;</a:t>
            </a:r>
          </a:p>
          <a:p>
            <a:r>
              <a:rPr lang="cs-CZ" dirty="0" smtClean="0"/>
              <a:t>používání prázdných slov a frází.</a:t>
            </a:r>
          </a:p>
          <a:p>
            <a:pPr marL="0" indent="0">
              <a:buNone/>
            </a:pPr>
            <a:r>
              <a:rPr lang="cs-CZ" sz="2800" dirty="0" smtClean="0"/>
              <a:t>Zajímavost: </a:t>
            </a:r>
            <a:r>
              <a:rPr lang="cs-CZ" sz="2800" i="1" dirty="0" smtClean="0"/>
              <a:t>Psaný text odlišná míra redundance – řádky v horní polovině mají menší redundanci než dolní polovina textu. Všimli jste si toho?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6681211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550</Words>
  <Application>Microsoft Office PowerPoint</Application>
  <PresentationFormat>Předvádění na obrazovce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systému Office</vt:lpstr>
      <vt:lpstr>Seminář komunikace 9. října 2018</vt:lpstr>
      <vt:lpstr>Aspekty komunikace</vt:lpstr>
      <vt:lpstr>Vsuvka z wiki</vt:lpstr>
      <vt:lpstr>Aktivita</vt:lpstr>
      <vt:lpstr>Aktivita k procesu vnímání informace</vt:lpstr>
      <vt:lpstr>Komunikační proces</vt:lpstr>
      <vt:lpstr>Zákon dvojí filtrace</vt:lpstr>
      <vt:lpstr>Vnímání informací</vt:lpstr>
      <vt:lpstr>Redundance sdělení</vt:lpstr>
      <vt:lpstr>Proces vnímání zprávy</vt:lpstr>
      <vt:lpstr>Dva  zákony </vt:lpstr>
      <vt:lpstr>Co ovlivňuje komunikaci</vt:lpstr>
      <vt:lpstr>Ukázky komunikace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25.9. 2018</dc:title>
  <dc:creator>Trnová</dc:creator>
  <cp:lastModifiedBy>lektor</cp:lastModifiedBy>
  <cp:revision>31</cp:revision>
  <dcterms:created xsi:type="dcterms:W3CDTF">2018-09-24T19:03:05Z</dcterms:created>
  <dcterms:modified xsi:type="dcterms:W3CDTF">2018-10-09T06:38:21Z</dcterms:modified>
</cp:coreProperties>
</file>