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2"/>
  </p:notesMasterIdLst>
  <p:sldIdLst>
    <p:sldId id="256" r:id="rId2"/>
    <p:sldId id="269" r:id="rId3"/>
    <p:sldId id="274" r:id="rId4"/>
    <p:sldId id="265" r:id="rId5"/>
    <p:sldId id="266" r:id="rId6"/>
    <p:sldId id="271" r:id="rId7"/>
    <p:sldId id="267" r:id="rId8"/>
    <p:sldId id="270"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loupkova" initials="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87" d="100"/>
          <a:sy n="87" d="100"/>
        </p:scale>
        <p:origin x="-510" y="-84"/>
      </p:cViewPr>
      <p:guideLst>
        <p:guide orient="horz" pos="2160"/>
        <p:guide pos="3840"/>
      </p:guideLst>
    </p:cSldViewPr>
  </p:slideViewPr>
  <p:notesTextViewPr>
    <p:cViewPr>
      <p:scale>
        <a:sx n="1" d="1"/>
        <a:sy n="1" d="1"/>
      </p:scale>
      <p:origin x="0" y="0"/>
    </p:cViewPr>
  </p:notesTextViewPr>
  <p:notesViewPr>
    <p:cSldViewPr snapToGrid="0">
      <p:cViewPr varScale="1">
        <p:scale>
          <a:sx n="101" d="100"/>
          <a:sy n="101" d="100"/>
        </p:scale>
        <p:origin x="355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F8F06A-528C-40FC-B7CE-54A364567CF1}" type="datetimeFigureOut">
              <a:rPr lang="cs-CZ" smtClean="0"/>
              <a:pPr/>
              <a:t>1.10.2018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FCA8D9-BCBD-4E5B-AED5-5116349B7558}" type="slidenum">
              <a:rPr lang="cs-CZ" smtClean="0"/>
              <a:pPr/>
              <a:t>‹#›</a:t>
            </a:fld>
            <a:endParaRPr lang="cs-CZ"/>
          </a:p>
        </p:txBody>
      </p:sp>
    </p:spTree>
    <p:extLst>
      <p:ext uri="{BB962C8B-B14F-4D97-AF65-F5344CB8AC3E}">
        <p14:creationId xmlns:p14="http://schemas.microsoft.com/office/powerpoint/2010/main" val="1014316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Pozdrav, oslovení, přivítání.</a:t>
            </a:r>
          </a:p>
          <a:p>
            <a:r>
              <a:rPr lang="cs-CZ" dirty="0" smtClean="0"/>
              <a:t>-rozhodující 2 minuty (první dojem) – Váš úkol na příště.</a:t>
            </a:r>
          </a:p>
          <a:p>
            <a:r>
              <a:rPr lang="cs-CZ" dirty="0" smtClean="0"/>
              <a:t>Triáda:</a:t>
            </a:r>
          </a:p>
          <a:p>
            <a:r>
              <a:rPr lang="cs-CZ" dirty="0" smtClean="0"/>
              <a:t>1.</a:t>
            </a:r>
          </a:p>
          <a:p>
            <a:r>
              <a:rPr lang="cs-CZ" dirty="0" smtClean="0"/>
              <a:t>2.</a:t>
            </a:r>
          </a:p>
          <a:p>
            <a:r>
              <a:rPr lang="cs-CZ" dirty="0" smtClean="0"/>
              <a:t>3.</a:t>
            </a:r>
            <a:endParaRPr lang="cs-CZ" dirty="0"/>
          </a:p>
        </p:txBody>
      </p:sp>
      <p:sp>
        <p:nvSpPr>
          <p:cNvPr id="4" name="Zástupný symbol pro číslo snímku 3"/>
          <p:cNvSpPr>
            <a:spLocks noGrp="1"/>
          </p:cNvSpPr>
          <p:nvPr>
            <p:ph type="sldNum" sz="quarter" idx="10"/>
          </p:nvPr>
        </p:nvSpPr>
        <p:spPr/>
        <p:txBody>
          <a:bodyPr/>
          <a:lstStyle/>
          <a:p>
            <a:fld id="{B8FCA8D9-BCBD-4E5B-AED5-5116349B7558}" type="slidenum">
              <a:rPr lang="cs-CZ" smtClean="0"/>
              <a:pPr/>
              <a:t>4</a:t>
            </a:fld>
            <a:endParaRPr lang="cs-CZ"/>
          </a:p>
        </p:txBody>
      </p:sp>
    </p:spTree>
    <p:extLst>
      <p:ext uri="{BB962C8B-B14F-4D97-AF65-F5344CB8AC3E}">
        <p14:creationId xmlns:p14="http://schemas.microsoft.com/office/powerpoint/2010/main" val="307093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Komunikační bariérou nazýváme jakoukoliv</a:t>
            </a:r>
            <a:r>
              <a:rPr lang="cs-CZ" baseline="0" dirty="0" smtClean="0"/>
              <a:t> překážku, která brání v přenosu informace od lektora k účastníkům.</a:t>
            </a:r>
          </a:p>
          <a:p>
            <a:r>
              <a:rPr lang="cs-CZ" baseline="0" dirty="0" smtClean="0"/>
              <a:t>Uvědomění si bariéry, práce s ní, proaktivně jí předcházet.</a:t>
            </a:r>
            <a:endParaRPr lang="cs-CZ" dirty="0"/>
          </a:p>
        </p:txBody>
      </p:sp>
      <p:sp>
        <p:nvSpPr>
          <p:cNvPr id="4" name="Zástupný symbol pro číslo snímku 3"/>
          <p:cNvSpPr>
            <a:spLocks noGrp="1"/>
          </p:cNvSpPr>
          <p:nvPr>
            <p:ph type="sldNum" sz="quarter" idx="10"/>
          </p:nvPr>
        </p:nvSpPr>
        <p:spPr/>
        <p:txBody>
          <a:bodyPr/>
          <a:lstStyle/>
          <a:p>
            <a:fld id="{B8FCA8D9-BCBD-4E5B-AED5-5116349B7558}" type="slidenum">
              <a:rPr lang="cs-CZ" smtClean="0"/>
              <a:pPr/>
              <a:t>6</a:t>
            </a:fld>
            <a:endParaRPr lang="cs-CZ"/>
          </a:p>
        </p:txBody>
      </p:sp>
    </p:spTree>
    <p:extLst>
      <p:ext uri="{BB962C8B-B14F-4D97-AF65-F5344CB8AC3E}">
        <p14:creationId xmlns:p14="http://schemas.microsoft.com/office/powerpoint/2010/main" val="4150550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7500" lnSpcReduction="20000"/>
          </a:bodyPr>
          <a:lstStyle/>
          <a:p>
            <a:r>
              <a:rPr lang="cs-CZ" dirty="0" smtClean="0"/>
              <a:t>Mimika – pohyby obličeje, výraz tváře, přirozený</a:t>
            </a:r>
            <a:r>
              <a:rPr lang="cs-CZ" baseline="0" dirty="0" smtClean="0"/>
              <a:t> neafektovaný úsměv.</a:t>
            </a:r>
          </a:p>
          <a:p>
            <a:r>
              <a:rPr lang="cs-CZ" baseline="0" dirty="0" smtClean="0"/>
              <a:t>Oční kontakt – podporuje udržení pozornosti, minimalizovat okamžiky kdy je otočen zády k účastníkům, udržovat oční kontakt rovnoměrně se všemi účastníky kurzu.</a:t>
            </a:r>
          </a:p>
          <a:p>
            <a:r>
              <a:rPr lang="cs-CZ" baseline="0" dirty="0" smtClean="0"/>
              <a:t>Kinetika – pohyby celého těla – neotáčet se zády k účastníkům, směrem zpět opatrně couvat, stát bokem k </a:t>
            </a:r>
            <a:r>
              <a:rPr lang="cs-CZ" baseline="0" dirty="0" err="1" smtClean="0"/>
              <a:t>flipchartu</a:t>
            </a:r>
            <a:r>
              <a:rPr lang="cs-CZ" baseline="0" dirty="0" smtClean="0"/>
              <a:t> apod.</a:t>
            </a:r>
          </a:p>
          <a:p>
            <a:r>
              <a:rPr lang="cs-CZ" baseline="0" dirty="0" err="1" smtClean="0"/>
              <a:t>Gestika</a:t>
            </a:r>
            <a:r>
              <a:rPr lang="cs-CZ" baseline="0" dirty="0" smtClean="0"/>
              <a:t>/gestikulace – pohyby rukou, doplňuje lektorův slovní projev, adekvátní gestikulace zaujme publikum, negestikulovat v případě, že máte v ruce fix, pomůcky apod., nehrát si s prsteny, nemnout si ruce…držet ruce ideálně v oblasti od pupíku po prsa.</a:t>
            </a:r>
          </a:p>
          <a:p>
            <a:r>
              <a:rPr lang="cs-CZ" baseline="0" dirty="0" err="1" smtClean="0"/>
              <a:t>Proxemika</a:t>
            </a:r>
            <a:r>
              <a:rPr lang="cs-CZ" baseline="0" dirty="0" smtClean="0"/>
              <a:t> – vzdálenost, přibližování se a oddalování k druhému – porušovat intimní zónu účastníků se nedoporučuje. Ideální je pracovat v zóně osobní, která respektuje individuální prostor pro každého jednotlivce. Třetí zóna je sociální, ve které působíte na celou skupinu účastníků na kurzu. Zónu veřejnou pak reprezentuje široký prostor mezi jedinci, kteří na sebe působí pouze na dálku. Veřejná zóna  se ve vzdělávání projevuje také, například lidé procházející za dveřmi prosklenými dveřmi místnosti, kde se odehrává školení. Obecně lze říci, že veřejná zóna vzdělávání narušuje.</a:t>
            </a:r>
          </a:p>
          <a:p>
            <a:r>
              <a:rPr lang="cs-CZ" baseline="0" dirty="0" smtClean="0"/>
              <a:t>Účastníci, ke kterým je lektor blíže, mají pozornost na vysoké úrovni.</a:t>
            </a:r>
          </a:p>
          <a:p>
            <a:r>
              <a:rPr lang="cs-CZ" baseline="0" dirty="0" err="1" smtClean="0"/>
              <a:t>Posturika</a:t>
            </a:r>
            <a:r>
              <a:rPr lang="cs-CZ" baseline="0" dirty="0" smtClean="0"/>
              <a:t> /</a:t>
            </a:r>
            <a:r>
              <a:rPr lang="cs-CZ" baseline="0" dirty="0" err="1" smtClean="0"/>
              <a:t>posturologie</a:t>
            </a:r>
            <a:r>
              <a:rPr lang="cs-CZ" baseline="0" dirty="0" smtClean="0"/>
              <a:t> – postoj, </a:t>
            </a:r>
            <a:r>
              <a:rPr lang="cs-CZ" baseline="0" dirty="0" err="1" smtClean="0"/>
              <a:t>posez</a:t>
            </a:r>
            <a:endParaRPr lang="cs-CZ" baseline="0" dirty="0" smtClean="0"/>
          </a:p>
          <a:p>
            <a:r>
              <a:rPr lang="cs-CZ" baseline="0" dirty="0" smtClean="0"/>
              <a:t>Primárně by měl lektor před účastníky stát, postoj přirozený, ale ne unavený, vyvarovat se postoji s oběma </a:t>
            </a:r>
            <a:r>
              <a:rPr lang="cs-CZ" baseline="0" dirty="0" err="1" smtClean="0"/>
              <a:t>rukami</a:t>
            </a:r>
            <a:r>
              <a:rPr lang="cs-CZ" baseline="0" dirty="0" smtClean="0"/>
              <a:t> v kapsách. Akceptovatelné ruce podél těla, ruce </a:t>
            </a:r>
            <a:r>
              <a:rPr lang="cs-CZ" baseline="0" dirty="0" err="1" smtClean="0"/>
              <a:t>olně</a:t>
            </a:r>
            <a:r>
              <a:rPr lang="cs-CZ" baseline="0" dirty="0" smtClean="0"/>
              <a:t> sepnuté před tělem. Důležité je postoj měnit. Rušivě působí „zamrznutí“ v některé pozici. Nejčastěji se lektor posadí při zahájení diskuse, když chce být jedním ze skupiny.</a:t>
            </a:r>
          </a:p>
          <a:p>
            <a:r>
              <a:rPr lang="cs-CZ" baseline="0" dirty="0" smtClean="0"/>
              <a:t>Emblémy – znaky, symboly. Emblém je cokoliv z našeho zjevu, pomocí čeho neverbálně vysíláme informace o naší osobě. Účes, parfém, šperky, oblečení. Jaké chceme vysílat zprávy.</a:t>
            </a:r>
          </a:p>
          <a:p>
            <a:r>
              <a:rPr lang="cs-CZ" baseline="0" dirty="0" err="1" smtClean="0"/>
              <a:t>Haptika</a:t>
            </a:r>
            <a:r>
              <a:rPr lang="cs-CZ" baseline="0" dirty="0" smtClean="0"/>
              <a:t> – doteky, využití minimální, podání ruky.</a:t>
            </a:r>
          </a:p>
          <a:p>
            <a:r>
              <a:rPr lang="cs-CZ" baseline="0" dirty="0" smtClean="0"/>
              <a:t>Paralingvistika – zvuková stránka verbální komunikace, používáme na vědomé i nevědomé úrovni</a:t>
            </a:r>
          </a:p>
          <a:p>
            <a:r>
              <a:rPr lang="cs-CZ" baseline="0" dirty="0" smtClean="0"/>
              <a:t>Patří sem artikulace – zřetelnost, správné vyslovování. Hlasitost – práce s hlasem udržuje pozornost. Tón řeči – bas, alt, tenor, soprán.</a:t>
            </a:r>
          </a:p>
          <a:p>
            <a:r>
              <a:rPr lang="cs-CZ" dirty="0" smtClean="0"/>
              <a:t>Tempo řeči – úskalím je </a:t>
            </a:r>
            <a:r>
              <a:rPr lang="cs-CZ" dirty="0" err="1" smtClean="0"/>
              <a:t>monotónost</a:t>
            </a:r>
            <a:r>
              <a:rPr lang="cs-CZ" dirty="0" smtClean="0"/>
              <a:t> řeči, nelze hovořit rychle</a:t>
            </a:r>
            <a:r>
              <a:rPr lang="cs-CZ" baseline="0" dirty="0" smtClean="0"/>
              <a:t> ani příliš pomalu. Vycpávková slova – „víceméně, viďte, že ano, prostě, vlastně“ místo nich v projevu zmlknout  a soustředit se na formulaci další věty. Vycpávky používáme při nervozitě, když přemýšlíme, snažíme se jimi vyplnit ticho a pauzy v řeči. Ticho není  pro účastníky rušivé, mohou přemýšlet, zeptat se. Vhodné je zopakovat poslední slovo a navázat.</a:t>
            </a:r>
          </a:p>
          <a:p>
            <a:r>
              <a:rPr lang="cs-CZ" baseline="0" dirty="0" smtClean="0"/>
              <a:t>Parazitní zvuky: „</a:t>
            </a:r>
            <a:r>
              <a:rPr lang="cs-CZ" baseline="0" dirty="0" err="1" smtClean="0"/>
              <a:t>eeeeeehmmmmm</a:t>
            </a:r>
            <a:r>
              <a:rPr lang="cs-CZ" baseline="0" dirty="0" smtClean="0"/>
              <a:t>, </a:t>
            </a:r>
            <a:r>
              <a:rPr lang="cs-CZ" baseline="0" dirty="0" err="1" smtClean="0"/>
              <a:t>mmmm</a:t>
            </a:r>
            <a:r>
              <a:rPr lang="cs-CZ" baseline="0" dirty="0" smtClean="0"/>
              <a:t>, </a:t>
            </a:r>
            <a:r>
              <a:rPr lang="cs-CZ" baseline="0" dirty="0" err="1" smtClean="0"/>
              <a:t>hmmhmm</a:t>
            </a:r>
            <a:r>
              <a:rPr lang="cs-CZ" baseline="0" dirty="0" smtClean="0"/>
              <a:t>“.</a:t>
            </a:r>
            <a:endParaRPr lang="cs-CZ" dirty="0"/>
          </a:p>
        </p:txBody>
      </p:sp>
      <p:sp>
        <p:nvSpPr>
          <p:cNvPr id="4" name="Zástupný symbol pro číslo snímku 3"/>
          <p:cNvSpPr>
            <a:spLocks noGrp="1"/>
          </p:cNvSpPr>
          <p:nvPr>
            <p:ph type="sldNum" sz="quarter" idx="10"/>
          </p:nvPr>
        </p:nvSpPr>
        <p:spPr/>
        <p:txBody>
          <a:bodyPr/>
          <a:lstStyle/>
          <a:p>
            <a:fld id="{B8FCA8D9-BCBD-4E5B-AED5-5116349B7558}" type="slidenum">
              <a:rPr lang="cs-CZ" smtClean="0"/>
              <a:pPr/>
              <a:t>7</a:t>
            </a:fld>
            <a:endParaRPr lang="cs-CZ"/>
          </a:p>
        </p:txBody>
      </p:sp>
    </p:spTree>
    <p:extLst>
      <p:ext uri="{BB962C8B-B14F-4D97-AF65-F5344CB8AC3E}">
        <p14:creationId xmlns:p14="http://schemas.microsoft.com/office/powerpoint/2010/main" val="1423879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cs-CZ" smtClean="0"/>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pPr/>
              <a:t>10/1/2018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pPr/>
              <a:t>10/1/2018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pPr/>
              <a:t>10/1/2018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pPr/>
              <a:t>10/1/2018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cs-CZ" smtClean="0"/>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pPr/>
              <a:t>10/1/2018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pPr/>
              <a:t>10/1/2018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pPr/>
              <a:t>10/1/2018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pPr/>
              <a:t>10/1/2018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pPr/>
              <a:t>10/1/2018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cs-CZ" smtClean="0"/>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FD0B8D63-E026-4E54-B301-C824E1BD14F3}" type="datetimeFigureOut">
              <a:rPr lang="en-US" dirty="0"/>
              <a:pPr/>
              <a:t>10/1/2018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pPr/>
              <a:t>10/1/2018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pPr/>
              <a:t>10/1/2018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Komunikační dovednosti</a:t>
            </a:r>
            <a:br>
              <a:rPr lang="cs-CZ" dirty="0" smtClean="0"/>
            </a:br>
            <a:r>
              <a:rPr lang="cs-CZ" dirty="0" smtClean="0"/>
              <a:t>2.10.2018</a:t>
            </a:r>
            <a:endParaRPr lang="cs-CZ" dirty="0"/>
          </a:p>
        </p:txBody>
      </p:sp>
      <p:sp>
        <p:nvSpPr>
          <p:cNvPr id="3" name="Podnadpis 2"/>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3528588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Rétorické dovednosti</a:t>
            </a:r>
            <a:endParaRPr lang="cs-CZ" dirty="0"/>
          </a:p>
        </p:txBody>
      </p:sp>
      <p:sp>
        <p:nvSpPr>
          <p:cNvPr id="3" name="Zástupný symbol pro obsah 2"/>
          <p:cNvSpPr>
            <a:spLocks noGrp="1"/>
          </p:cNvSpPr>
          <p:nvPr>
            <p:ph idx="1"/>
          </p:nvPr>
        </p:nvSpPr>
        <p:spPr/>
        <p:txBody>
          <a:bodyPr>
            <a:normAutofit lnSpcReduction="10000"/>
          </a:bodyPr>
          <a:lstStyle/>
          <a:p>
            <a:r>
              <a:rPr lang="cs-CZ" sz="2800" dirty="0" smtClean="0"/>
              <a:t>Rozvíjejte svou aktivní a pasivní slovní zásobu.</a:t>
            </a:r>
          </a:p>
          <a:p>
            <a:r>
              <a:rPr lang="cs-CZ" sz="2800" dirty="0" smtClean="0"/>
              <a:t>Zvětšujte rozsah aktivní slovní zásoby.</a:t>
            </a:r>
          </a:p>
          <a:p>
            <a:r>
              <a:rPr lang="cs-CZ" sz="2800" dirty="0" smtClean="0"/>
              <a:t>Používejte neotřelý slovník a mluvu.</a:t>
            </a:r>
          </a:p>
          <a:p>
            <a:r>
              <a:rPr lang="cs-CZ" sz="2800" dirty="0" smtClean="0"/>
              <a:t>Odhalte svá vycpávková slova a parazitní zvuky a zbavujte se jich.</a:t>
            </a:r>
          </a:p>
          <a:p>
            <a:r>
              <a:rPr lang="cs-CZ" sz="2800" dirty="0" smtClean="0"/>
              <a:t>Volte slovník srozumitelný pro cílovou skupinu.</a:t>
            </a:r>
          </a:p>
          <a:p>
            <a:r>
              <a:rPr lang="cs-CZ" sz="2800" dirty="0" smtClean="0"/>
              <a:t>Projev – stručný, jasný, výstižný.</a:t>
            </a:r>
          </a:p>
          <a:p>
            <a:r>
              <a:rPr lang="cs-CZ" sz="2800" dirty="0" smtClean="0"/>
              <a:t>Držte se cíle svého sdělení – sumarizujte každou část, vysvětlujte důvody zařazení sdělení.</a:t>
            </a:r>
            <a:endParaRPr lang="cs-CZ"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Pravidla úspěšného představení </a:t>
            </a:r>
            <a:r>
              <a:rPr lang="cs-CZ" dirty="0" smtClean="0"/>
              <a:t>se:</a:t>
            </a:r>
            <a:r>
              <a:rPr lang="cs-CZ" dirty="0"/>
              <a:t/>
            </a:r>
            <a:br>
              <a:rPr lang="cs-CZ" dirty="0"/>
            </a:b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1625" y="1877031"/>
            <a:ext cx="4190476" cy="3695238"/>
          </a:xfrm>
        </p:spPr>
      </p:pic>
      <p:pic>
        <p:nvPicPr>
          <p:cNvPr id="6" name="Obrázek 5"/>
          <p:cNvPicPr>
            <a:picLocks noChangeAspect="1"/>
          </p:cNvPicPr>
          <p:nvPr/>
        </p:nvPicPr>
        <p:blipFill>
          <a:blip r:embed="rId3"/>
          <a:stretch>
            <a:fillRect/>
          </a:stretch>
        </p:blipFill>
        <p:spPr>
          <a:xfrm>
            <a:off x="7227088" y="2357437"/>
            <a:ext cx="2143125" cy="2143125"/>
          </a:xfrm>
          <a:prstGeom prst="rect">
            <a:avLst/>
          </a:prstGeom>
        </p:spPr>
      </p:pic>
    </p:spTree>
    <p:extLst>
      <p:ext uri="{BB962C8B-B14F-4D97-AF65-F5344CB8AC3E}">
        <p14:creationId xmlns:p14="http://schemas.microsoft.com/office/powerpoint/2010/main" val="1408702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jazykolamy</a:t>
            </a:r>
            <a:endParaRPr lang="cs-CZ" dirty="0"/>
          </a:p>
        </p:txBody>
      </p:sp>
      <p:sp>
        <p:nvSpPr>
          <p:cNvPr id="3" name="Zástupný symbol pro obsah 2"/>
          <p:cNvSpPr>
            <a:spLocks noGrp="1"/>
          </p:cNvSpPr>
          <p:nvPr>
            <p:ph idx="1"/>
          </p:nvPr>
        </p:nvSpPr>
        <p:spPr/>
        <p:txBody>
          <a:bodyPr>
            <a:normAutofit/>
          </a:bodyPr>
          <a:lstStyle/>
          <a:p>
            <a:r>
              <a:rPr lang="cs-CZ" sz="4000" dirty="0" smtClean="0"/>
              <a:t>Už si usuš šos!</a:t>
            </a:r>
            <a:endParaRPr lang="cs-CZ" sz="4000" dirty="0"/>
          </a:p>
        </p:txBody>
      </p:sp>
    </p:spTree>
    <p:extLst>
      <p:ext uri="{BB962C8B-B14F-4D97-AF65-F5344CB8AC3E}">
        <p14:creationId xmlns:p14="http://schemas.microsoft.com/office/powerpoint/2010/main" val="1358981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Zahájení prezentace</a:t>
            </a:r>
            <a:endParaRPr lang="cs-CZ" dirty="0"/>
          </a:p>
        </p:txBody>
      </p:sp>
      <p:sp>
        <p:nvSpPr>
          <p:cNvPr id="3" name="Zástupný symbol pro obsah 2"/>
          <p:cNvSpPr>
            <a:spLocks noGrp="1"/>
          </p:cNvSpPr>
          <p:nvPr>
            <p:ph idx="1"/>
          </p:nvPr>
        </p:nvSpPr>
        <p:spPr/>
        <p:txBody>
          <a:bodyPr>
            <a:normAutofit lnSpcReduction="10000"/>
          </a:bodyPr>
          <a:lstStyle/>
          <a:p>
            <a:r>
              <a:rPr lang="cs-CZ" sz="3600" dirty="0" smtClean="0"/>
              <a:t>přijdu včas</a:t>
            </a:r>
          </a:p>
          <a:p>
            <a:r>
              <a:rPr lang="cs-CZ" sz="3600" dirty="0" smtClean="0"/>
              <a:t>seznámím se s prostředím  </a:t>
            </a:r>
          </a:p>
          <a:p>
            <a:r>
              <a:rPr lang="cs-CZ" sz="3600" dirty="0" smtClean="0"/>
              <a:t>připravím materiály pro účastníky</a:t>
            </a:r>
          </a:p>
          <a:p>
            <a:r>
              <a:rPr lang="cs-CZ" sz="3600" dirty="0" smtClean="0"/>
              <a:t>Zahájení :Pozdravím-Oslovím-Přivítám</a:t>
            </a:r>
          </a:p>
          <a:p>
            <a:r>
              <a:rPr lang="cs-CZ" sz="3600" dirty="0" smtClean="0"/>
              <a:t>seznámení s tématem</a:t>
            </a:r>
          </a:p>
          <a:p>
            <a:r>
              <a:rPr lang="cs-CZ" sz="3600" dirty="0" smtClean="0"/>
              <a:t>získání (pozornosti, zájmu, důvěry)</a:t>
            </a:r>
            <a:endParaRPr lang="cs-CZ"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patří na úvod - úkol</a:t>
            </a:r>
            <a:endParaRPr lang="cs-CZ" dirty="0"/>
          </a:p>
        </p:txBody>
      </p:sp>
      <p:sp>
        <p:nvSpPr>
          <p:cNvPr id="3" name="Zástupný symbol pro obsah 2"/>
          <p:cNvSpPr>
            <a:spLocks noGrp="1"/>
          </p:cNvSpPr>
          <p:nvPr>
            <p:ph idx="1"/>
          </p:nvPr>
        </p:nvSpPr>
        <p:spPr>
          <a:xfrm>
            <a:off x="933450" y="1638300"/>
            <a:ext cx="10058400" cy="4415790"/>
          </a:xfrm>
        </p:spPr>
        <p:txBody>
          <a:bodyPr>
            <a:normAutofit fontScale="92500" lnSpcReduction="20000"/>
          </a:bodyPr>
          <a:lstStyle/>
          <a:p>
            <a:r>
              <a:rPr lang="cs-CZ" sz="2800" dirty="0"/>
              <a:t>p</a:t>
            </a:r>
            <a:r>
              <a:rPr lang="cs-CZ" sz="2800" dirty="0" smtClean="0"/>
              <a:t>ředstavení se</a:t>
            </a:r>
          </a:p>
          <a:p>
            <a:endParaRPr lang="cs-CZ" sz="2800" dirty="0" smtClean="0"/>
          </a:p>
          <a:p>
            <a:r>
              <a:rPr lang="cs-CZ" sz="2800" dirty="0" smtClean="0"/>
              <a:t>struktura prezentace</a:t>
            </a:r>
          </a:p>
          <a:p>
            <a:pPr marL="0" indent="0">
              <a:buNone/>
            </a:pPr>
            <a:r>
              <a:rPr lang="cs-CZ" sz="2800" dirty="0" smtClean="0"/>
              <a:t>Triáda 1., 2., 3.</a:t>
            </a:r>
          </a:p>
          <a:p>
            <a:endParaRPr lang="cs-CZ" sz="2800" dirty="0" smtClean="0"/>
          </a:p>
          <a:p>
            <a:r>
              <a:rPr lang="cs-CZ" sz="2800" dirty="0" smtClean="0"/>
              <a:t>časové možnosti</a:t>
            </a:r>
          </a:p>
          <a:p>
            <a:r>
              <a:rPr lang="cs-CZ" sz="2800" dirty="0"/>
              <a:t>c</a:t>
            </a:r>
            <a:r>
              <a:rPr lang="cs-CZ" sz="2800" dirty="0" smtClean="0"/>
              <a:t>íl (proč jsem tu)</a:t>
            </a:r>
          </a:p>
          <a:p>
            <a:r>
              <a:rPr lang="cs-CZ" sz="2800" dirty="0"/>
              <a:t>o</a:t>
            </a:r>
            <a:r>
              <a:rPr lang="cs-CZ" sz="2800" dirty="0" smtClean="0"/>
              <a:t>čekávání (otázky, diskuse na závěr, evaluační dotazník…)</a:t>
            </a:r>
          </a:p>
          <a:p>
            <a:r>
              <a:rPr lang="cs-CZ" sz="2800" dirty="0"/>
              <a:t>d</a:t>
            </a:r>
            <a:r>
              <a:rPr lang="cs-CZ" sz="2800" dirty="0" smtClean="0"/>
              <a:t>alší sdělení…podklady, dostupnost, překlad, tlumočení, znaková řeč…</a:t>
            </a:r>
          </a:p>
          <a:p>
            <a:pPr marL="0" indent="0">
              <a:buNone/>
            </a:pPr>
            <a:r>
              <a:rPr lang="cs-CZ" sz="2800" dirty="0" smtClean="0"/>
              <a:t> </a:t>
            </a:r>
          </a:p>
          <a:p>
            <a:pPr>
              <a:buNone/>
            </a:pPr>
            <a:endParaRPr lang="cs-CZ" dirty="0"/>
          </a:p>
        </p:txBody>
      </p:sp>
      <p:sp>
        <p:nvSpPr>
          <p:cNvPr id="4" name="Oválný popisek 3"/>
          <p:cNvSpPr/>
          <p:nvPr/>
        </p:nvSpPr>
        <p:spPr>
          <a:xfrm>
            <a:off x="4187303" y="1617702"/>
            <a:ext cx="3649265" cy="1392197"/>
          </a:xfrm>
          <a:prstGeom prst="wedgeEllipseCallout">
            <a:avLst>
              <a:gd name="adj1" fmla="val -69409"/>
              <a:gd name="adj2" fmla="val -60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Lektor/účastník „Prezentaci jsem si připravil pro…“</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Bariéry v komunikaci</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dirty="0" smtClean="0"/>
              <a:t>bariéry fyzické – PET láhev brání ve výhledu na lektora a obráceně, otevřený laptop…</a:t>
            </a:r>
          </a:p>
          <a:p>
            <a:r>
              <a:rPr lang="cs-CZ" sz="2800" dirty="0" smtClean="0"/>
              <a:t>bariéry prostředí – hluk ze stavby, ze silnice</a:t>
            </a:r>
          </a:p>
          <a:p>
            <a:r>
              <a:rPr lang="cs-CZ" sz="2800" dirty="0" smtClean="0"/>
              <a:t>bariéry v myšlení – nízká inteligence, chybějící znalosti, duchem nepřítomní…</a:t>
            </a:r>
          </a:p>
          <a:p>
            <a:r>
              <a:rPr lang="cs-CZ" sz="2800" dirty="0" smtClean="0"/>
              <a:t>bariéry emocionální – „musím tu být z donucení“</a:t>
            </a:r>
          </a:p>
          <a:p>
            <a:r>
              <a:rPr lang="cs-CZ" sz="2800" dirty="0" smtClean="0"/>
              <a:t>bariéry kulturní – jiné kulturní prostředí účastníků</a:t>
            </a:r>
          </a:p>
          <a:p>
            <a:r>
              <a:rPr lang="cs-CZ" sz="2800" dirty="0" smtClean="0"/>
              <a:t>jazykové bariéry a bariéry řeči – neadekvátně zvolený slovník, nedostatečná znalost jazyka, neznalost </a:t>
            </a:r>
            <a:r>
              <a:rPr lang="cs-CZ" sz="2800" smtClean="0"/>
              <a:t>technických termínů</a:t>
            </a:r>
            <a:endParaRPr lang="cs-CZ" sz="2800" dirty="0"/>
          </a:p>
        </p:txBody>
      </p:sp>
    </p:spTree>
    <p:extLst>
      <p:ext uri="{BB962C8B-B14F-4D97-AF65-F5344CB8AC3E}">
        <p14:creationId xmlns:p14="http://schemas.microsoft.com/office/powerpoint/2010/main" val="350668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Verbální a neverbální komunikace pro lektory</a:t>
            </a:r>
            <a:endParaRPr lang="cs-CZ" dirty="0"/>
          </a:p>
        </p:txBody>
      </p:sp>
      <p:sp>
        <p:nvSpPr>
          <p:cNvPr id="3" name="Zástupný symbol pro obsah 2"/>
          <p:cNvSpPr>
            <a:spLocks noGrp="1"/>
          </p:cNvSpPr>
          <p:nvPr>
            <p:ph idx="1"/>
          </p:nvPr>
        </p:nvSpPr>
        <p:spPr/>
        <p:txBody>
          <a:bodyPr>
            <a:normAutofit/>
          </a:bodyPr>
          <a:lstStyle/>
          <a:p>
            <a:r>
              <a:rPr lang="cs-CZ" sz="2800" dirty="0" smtClean="0"/>
              <a:t>Verbální komunikace – řeč a písmo</a:t>
            </a:r>
          </a:p>
          <a:p>
            <a:pPr marL="0" indent="0">
              <a:buNone/>
            </a:pPr>
            <a:r>
              <a:rPr lang="cs-CZ" sz="2800" dirty="0" smtClean="0"/>
              <a:t>Paralingvistika – zvuková stránka verbální komunikace</a:t>
            </a:r>
          </a:p>
          <a:p>
            <a:pPr>
              <a:buNone/>
            </a:pPr>
            <a:r>
              <a:rPr lang="cs-CZ" sz="2800" dirty="0" smtClean="0"/>
              <a:t>		artikulace, hlasitost, tón řeči</a:t>
            </a:r>
          </a:p>
          <a:p>
            <a:r>
              <a:rPr lang="cs-CZ" sz="2800" dirty="0" smtClean="0"/>
              <a:t>Neverbální komunikace – všechna mimoslovní sdělení jednotlivce vůči okolí</a:t>
            </a:r>
          </a:p>
          <a:p>
            <a:pPr>
              <a:buNone/>
            </a:pPr>
            <a:r>
              <a:rPr lang="cs-CZ" sz="2800" dirty="0" smtClean="0"/>
              <a:t>		Mimika, oční kontakt, kinetika, </a:t>
            </a:r>
            <a:r>
              <a:rPr lang="cs-CZ" sz="2800" dirty="0" err="1" smtClean="0"/>
              <a:t>gestika</a:t>
            </a:r>
            <a:r>
              <a:rPr lang="cs-CZ" sz="2800" dirty="0" smtClean="0"/>
              <a:t>, </a:t>
            </a:r>
            <a:r>
              <a:rPr lang="cs-CZ" sz="2800" dirty="0" err="1" smtClean="0"/>
              <a:t>proxemika</a:t>
            </a:r>
            <a:r>
              <a:rPr lang="cs-CZ" sz="2800" dirty="0" smtClean="0"/>
              <a:t>, </a:t>
            </a:r>
            <a:r>
              <a:rPr lang="cs-CZ" sz="2800" dirty="0" err="1" smtClean="0"/>
              <a:t>posturika</a:t>
            </a:r>
            <a:r>
              <a:rPr lang="cs-CZ" sz="2800" dirty="0" smtClean="0"/>
              <a:t>, 	emblémy, </a:t>
            </a:r>
            <a:r>
              <a:rPr lang="cs-CZ" sz="2800" dirty="0" err="1" smtClean="0"/>
              <a:t>haptika</a:t>
            </a:r>
            <a:endParaRPr lang="cs-CZ"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rétorické dovednosti</a:t>
            </a:r>
            <a:endParaRPr lang="cs-CZ" dirty="0"/>
          </a:p>
        </p:txBody>
      </p:sp>
      <p:sp>
        <p:nvSpPr>
          <p:cNvPr id="3" name="Zástupný symbol pro obsah 2"/>
          <p:cNvSpPr>
            <a:spLocks noGrp="1"/>
          </p:cNvSpPr>
          <p:nvPr>
            <p:ph idx="1"/>
          </p:nvPr>
        </p:nvSpPr>
        <p:spPr/>
        <p:txBody>
          <a:bodyPr/>
          <a:lstStyle/>
          <a:p>
            <a:pPr marL="0" indent="0">
              <a:buNone/>
            </a:pPr>
            <a:r>
              <a:rPr lang="cs-CZ" sz="3200" dirty="0" smtClean="0"/>
              <a:t>Tři základní složky řeči:</a:t>
            </a:r>
          </a:p>
          <a:p>
            <a:r>
              <a:rPr lang="cs-CZ" sz="3200" dirty="0" smtClean="0"/>
              <a:t> dýchání - respirace,</a:t>
            </a:r>
          </a:p>
          <a:p>
            <a:r>
              <a:rPr lang="cs-CZ" sz="3200" dirty="0" smtClean="0"/>
              <a:t> tvoření hlasu - fonace, </a:t>
            </a:r>
          </a:p>
          <a:p>
            <a:r>
              <a:rPr lang="cs-CZ" sz="3200" dirty="0" smtClean="0"/>
              <a:t>tvoření hlásek – artikulace.</a:t>
            </a:r>
          </a:p>
          <a:p>
            <a:pPr marL="0" indent="0">
              <a:buNone/>
            </a:pPr>
            <a:r>
              <a:rPr lang="cs-CZ" sz="3200" dirty="0" smtClean="0"/>
              <a:t>Modulační prostředky definují finální podobu hlasu – melodie hlasu, intonace, barva hlasu, tempo řeči.</a:t>
            </a:r>
          </a:p>
          <a:p>
            <a:endParaRPr lang="cs-CZ" dirty="0"/>
          </a:p>
        </p:txBody>
      </p:sp>
    </p:spTree>
    <p:extLst>
      <p:ext uri="{BB962C8B-B14F-4D97-AF65-F5344CB8AC3E}">
        <p14:creationId xmlns:p14="http://schemas.microsoft.com/office/powerpoint/2010/main" val="1496263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 pro práci s hlasem</a:t>
            </a:r>
            <a:endParaRPr lang="cs-CZ" dirty="0"/>
          </a:p>
        </p:txBody>
      </p:sp>
      <p:sp>
        <p:nvSpPr>
          <p:cNvPr id="3" name="Zástupný symbol pro obsah 2"/>
          <p:cNvSpPr>
            <a:spLocks noGrp="1"/>
          </p:cNvSpPr>
          <p:nvPr>
            <p:ph idx="1"/>
          </p:nvPr>
        </p:nvSpPr>
        <p:spPr/>
        <p:txBody>
          <a:bodyPr>
            <a:normAutofit/>
          </a:bodyPr>
          <a:lstStyle/>
          <a:p>
            <a:r>
              <a:rPr lang="cs-CZ" sz="2800" dirty="0" smtClean="0"/>
              <a:t>Hlídejte si tempo řeči.</a:t>
            </a:r>
          </a:p>
          <a:p>
            <a:r>
              <a:rPr lang="cs-CZ" sz="2800" dirty="0" smtClean="0"/>
              <a:t>Důkladně artikulujte.</a:t>
            </a:r>
          </a:p>
          <a:p>
            <a:r>
              <a:rPr lang="cs-CZ" sz="2800" dirty="0" smtClean="0"/>
              <a:t>Uvědomte si své </a:t>
            </a:r>
            <a:r>
              <a:rPr lang="cs-CZ" sz="2800" dirty="0" err="1" smtClean="0"/>
              <a:t>paralingvitické</a:t>
            </a:r>
            <a:r>
              <a:rPr lang="cs-CZ" sz="2800" dirty="0" smtClean="0"/>
              <a:t> chyby.</a:t>
            </a:r>
          </a:p>
          <a:p>
            <a:r>
              <a:rPr lang="cs-CZ" sz="2800" dirty="0" smtClean="0"/>
              <a:t>Pozitivně se nalaďte.</a:t>
            </a:r>
          </a:p>
          <a:p>
            <a:r>
              <a:rPr lang="cs-CZ" sz="2800" dirty="0" smtClean="0"/>
              <a:t>Opakujte klíčová sdělení.</a:t>
            </a:r>
          </a:p>
          <a:p>
            <a:r>
              <a:rPr lang="cs-CZ" sz="2800" dirty="0" smtClean="0"/>
              <a:t>Nejdůležitější je úvod a závěr – důležité zopakujte.</a:t>
            </a:r>
          </a:p>
          <a:p>
            <a:endParaRPr lang="cs-CZ"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ýdlo">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3F20CFC1-E34F-405B-AA49-5BE0E194F1B3}"/>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TC103457510[[fn=Mýdlo]]</Template>
  <TotalTime>1239</TotalTime>
  <Words>854</Words>
  <Application>Microsoft Office PowerPoint</Application>
  <PresentationFormat>Vlastní</PresentationFormat>
  <Paragraphs>82</Paragraphs>
  <Slides>10</Slides>
  <Notes>3</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Mýdlo</vt:lpstr>
      <vt:lpstr>Komunikační dovednosti 2.10.2018</vt:lpstr>
      <vt:lpstr>Pravidla úspěšného představení se: </vt:lpstr>
      <vt:lpstr>jazykolamy</vt:lpstr>
      <vt:lpstr>Zahájení prezentace</vt:lpstr>
      <vt:lpstr>Co patří na úvod - úkol</vt:lpstr>
      <vt:lpstr>Bariéry v komunikaci</vt:lpstr>
      <vt:lpstr>Verbální a neverbální komunikace pro lektory</vt:lpstr>
      <vt:lpstr>Základní rétorické dovednosti</vt:lpstr>
      <vt:lpstr>Doporučení pro práci s hlasem</vt:lpstr>
      <vt:lpstr>Rétorické dovednosti</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Lektorské minimum 15. 4. 2014</dc:title>
  <dc:creator>Chaloupkova</dc:creator>
  <cp:lastModifiedBy>Trnová</cp:lastModifiedBy>
  <cp:revision>24</cp:revision>
  <dcterms:created xsi:type="dcterms:W3CDTF">2014-04-04T07:56:57Z</dcterms:created>
  <dcterms:modified xsi:type="dcterms:W3CDTF">2018-10-01T18:56:21Z</dcterms:modified>
</cp:coreProperties>
</file>