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350" r:id="rId3"/>
    <p:sldId id="324" r:id="rId4"/>
    <p:sldId id="325" r:id="rId5"/>
    <p:sldId id="257" r:id="rId6"/>
    <p:sldId id="259" r:id="rId7"/>
    <p:sldId id="258" r:id="rId8"/>
    <p:sldId id="260" r:id="rId9"/>
    <p:sldId id="327" r:id="rId10"/>
    <p:sldId id="285" r:id="rId11"/>
    <p:sldId id="326" r:id="rId12"/>
    <p:sldId id="344" r:id="rId13"/>
    <p:sldId id="319" r:id="rId14"/>
    <p:sldId id="316" r:id="rId15"/>
    <p:sldId id="317" r:id="rId16"/>
    <p:sldId id="320" r:id="rId17"/>
    <p:sldId id="345" r:id="rId18"/>
    <p:sldId id="346" r:id="rId19"/>
    <p:sldId id="347" r:id="rId20"/>
    <p:sldId id="34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AFF3-6885-440B-A5C1-A64F63D608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9C65-EE3E-4FA9-A5C3-B403A1E8F3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SGWcoNCvY" TargetMode="External"/><Relationship Id="rId2" Type="http://schemas.openxmlformats.org/officeDocument/2006/relationships/hyperlink" Target="https://www.youtube.com/watch?v=b0CLcNtOOE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PyBzlD-854" TargetMode="External"/><Relationship Id="rId2" Type="http://schemas.openxmlformats.org/officeDocument/2006/relationships/hyperlink" Target="https://www.youtube.com/watch?v=PTz-iVI2mf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mEnrVvW_0" TargetMode="External"/><Relationship Id="rId2" Type="http://schemas.openxmlformats.org/officeDocument/2006/relationships/hyperlink" Target="https://www.youtube.com/watch?v=JMC_Retz7c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I_ONptx2Ns" TargetMode="External"/><Relationship Id="rId2" Type="http://schemas.openxmlformats.org/officeDocument/2006/relationships/hyperlink" Target="https://www.youtube.com/watch?v=fbSCSHzXkr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Vývojová psychologie 3</a:t>
            </a:r>
            <a:br>
              <a:rPr lang="cs-CZ" sz="4400" dirty="0" smtClean="0"/>
            </a:br>
            <a:r>
              <a:rPr lang="cs-CZ" sz="4400" dirty="0" smtClean="0"/>
              <a:t>porod a novorozenecké reflexy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Mgr. Jan Krása, </a:t>
            </a:r>
            <a:r>
              <a:rPr lang="cs-CZ" sz="2300" dirty="0" err="1" smtClean="0"/>
              <a:t>Ph.D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Katedra psychologie, Pedagogická fakulta, MU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Vrozené reflexy – závan genů?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Naše tělo je vybaveno cca 47 reflexy.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Již </a:t>
            </a:r>
            <a:r>
              <a:rPr lang="cs-CZ" dirty="0"/>
              <a:t>čerstvý novorozenec disponuje </a:t>
            </a:r>
            <a:r>
              <a:rPr lang="cs-CZ" dirty="0" smtClean="0"/>
              <a:t>mnoha reflexy. </a:t>
            </a:r>
            <a:r>
              <a:rPr lang="cs-CZ" dirty="0"/>
              <a:t>Mnohé z nich </a:t>
            </a:r>
            <a:r>
              <a:rPr lang="cs-CZ" dirty="0" smtClean="0"/>
              <a:t>(cca 17 primitivních reflexů) do </a:t>
            </a:r>
            <a:r>
              <a:rPr lang="cs-CZ" dirty="0" smtClean="0"/>
              <a:t>pár měsíců </a:t>
            </a:r>
            <a:r>
              <a:rPr lang="cs-CZ" dirty="0"/>
              <a:t>zanikají. </a:t>
            </a:r>
            <a:endParaRPr lang="cs-CZ" dirty="0" smtClean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Některé z nich však </a:t>
            </a:r>
            <a:r>
              <a:rPr lang="cs-CZ" b="1" dirty="0" smtClean="0"/>
              <a:t>zůstávají: </a:t>
            </a:r>
            <a:r>
              <a:rPr lang="cs-CZ" dirty="0" smtClean="0"/>
              <a:t>dýchací </a:t>
            </a:r>
            <a:r>
              <a:rPr lang="cs-CZ" dirty="0"/>
              <a:t>reflex, mrkací, polykací, sací, žvýkací, čéškový (patelární), rohovkový (pupilární) </a:t>
            </a:r>
            <a:r>
              <a:rPr lang="cs-CZ" dirty="0" smtClean="0"/>
              <a:t>aj.</a:t>
            </a:r>
            <a:endParaRPr lang="cs-CZ" dirty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Vrozené </a:t>
            </a:r>
            <a:r>
              <a:rPr lang="cs-CZ" b="1" dirty="0" smtClean="0"/>
              <a:t>reflexy </a:t>
            </a:r>
            <a:r>
              <a:rPr lang="cs-CZ" dirty="0" smtClean="0"/>
              <a:t>jsou </a:t>
            </a:r>
            <a:r>
              <a:rPr lang="cs-CZ" dirty="0"/>
              <a:t>biologicky a </a:t>
            </a:r>
            <a:r>
              <a:rPr lang="cs-CZ" dirty="0" smtClean="0"/>
              <a:t>„ekologicky“ účelné </a:t>
            </a:r>
            <a:r>
              <a:rPr lang="cs-CZ" dirty="0"/>
              <a:t>(sací, </a:t>
            </a:r>
            <a:r>
              <a:rPr lang="cs-CZ" dirty="0" smtClean="0"/>
              <a:t>polykací</a:t>
            </a:r>
            <a:r>
              <a:rPr lang="cs-CZ" dirty="0"/>
              <a:t>, </a:t>
            </a:r>
            <a:r>
              <a:rPr lang="cs-CZ" dirty="0" err="1"/>
              <a:t>zvracecí</a:t>
            </a:r>
            <a:r>
              <a:rPr lang="cs-CZ" dirty="0"/>
              <a:t>, kýchací, rohovkový aj.), ale i </a:t>
            </a:r>
            <a:r>
              <a:rPr lang="cs-CZ" dirty="0" smtClean="0"/>
              <a:t>rudimentární = neúčelné </a:t>
            </a:r>
            <a:r>
              <a:rPr lang="cs-CZ" dirty="0"/>
              <a:t>(úchopový r</a:t>
            </a:r>
            <a:r>
              <a:rPr lang="cs-CZ" dirty="0" smtClean="0"/>
              <a:t>., </a:t>
            </a:r>
            <a:r>
              <a:rPr lang="cs-CZ" dirty="0" err="1" smtClean="0"/>
              <a:t>Moroův</a:t>
            </a:r>
            <a:r>
              <a:rPr lang="cs-CZ" dirty="0"/>
              <a:t> r. ad</a:t>
            </a:r>
            <a:r>
              <a:rPr lang="cs-CZ" dirty="0" smtClean="0"/>
              <a:t>.).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Co je to (v kontextu vývojové psychologie) SIDS?</a:t>
            </a:r>
          </a:p>
          <a:p>
            <a:r>
              <a:rPr lang="cs-CZ" dirty="0"/>
              <a:t>Jakým způsobem bylo získáno poznání o SIDS?</a:t>
            </a:r>
          </a:p>
          <a:p>
            <a:r>
              <a:rPr lang="cs-CZ" dirty="0"/>
              <a:t>Může výskyt SIDS v rodinné anamnéze rodičů být rizikovým faktorem vzniku SIDS u jejích dítěte</a:t>
            </a:r>
            <a:r>
              <a:rPr lang="cs-CZ" dirty="0" smtClean="0"/>
              <a:t>?</a:t>
            </a:r>
          </a:p>
          <a:p>
            <a:r>
              <a:rPr lang="cs-CZ" dirty="0"/>
              <a:t>Dechový monitor. Ano či ne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948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22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Novorozenecké=</a:t>
            </a:r>
            <a:r>
              <a:rPr lang="cs-CZ" dirty="0"/>
              <a:t> </a:t>
            </a:r>
            <a:r>
              <a:rPr lang="cs-CZ" dirty="0" smtClean="0"/>
              <a:t>vrozené </a:t>
            </a:r>
            <a:r>
              <a:rPr lang="cs-CZ" dirty="0"/>
              <a:t>reflexy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68680" lvl="1" indent="-283464">
              <a:buFont typeface="Wingdings 2"/>
              <a:buChar char=""/>
              <a:defRPr/>
            </a:pP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altLang="en-US" b="1" dirty="0">
                <a:solidFill>
                  <a:srgbClr val="FFC000"/>
                </a:solidFill>
              </a:rPr>
              <a:t>Hledací reflex </a:t>
            </a:r>
            <a:r>
              <a:rPr lang="cs-CZ" altLang="en-US" b="1" dirty="0" smtClean="0"/>
              <a:t>– funguje ihned po narození.</a:t>
            </a:r>
            <a:endParaRPr lang="cs-CZ" altLang="en-US" b="1" dirty="0"/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Slouží nalezení prsní bradavky. Mizí ve 4. měsíci.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Dítě leží na zádech, pošimráme ho na jedné straně tváře a ono tím směrem natáčí hlavičku a otevírá ústa.</a:t>
            </a:r>
            <a:endParaRPr lang="cs-CZ" altLang="en-US" b="1" i="1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dirty="0">
                <a:hlinkClick r:id="rId2"/>
              </a:rPr>
              <a:t>https://www.youtube.com/watch?v=b0CLcNtOOEQ</a:t>
            </a:r>
            <a:r>
              <a:rPr lang="cs-CZ" altLang="en-US" sz="3600" dirty="0"/>
              <a:t> </a:t>
            </a:r>
            <a:endParaRPr lang="cs-CZ" altLang="en-US" dirty="0"/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Sací </a:t>
            </a:r>
            <a:r>
              <a:rPr lang="cs-CZ" b="1" dirty="0" smtClean="0">
                <a:solidFill>
                  <a:srgbClr val="FFC000"/>
                </a:solidFill>
              </a:rPr>
              <a:t>reflex </a:t>
            </a:r>
            <a:r>
              <a:rPr lang="cs-CZ" b="1" dirty="0" smtClean="0"/>
              <a:t>– spouští se receptory na horním patře</a:t>
            </a:r>
          </a:p>
          <a:p>
            <a:pPr marL="868680" lvl="1" indent="-283464">
              <a:buFont typeface="Wingdings 2"/>
              <a:buChar char=""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Úchopový reflex</a:t>
            </a:r>
          </a:p>
          <a:p>
            <a:pPr marL="868680" lvl="1" indent="-283464">
              <a:buNone/>
              <a:defRPr/>
            </a:pPr>
            <a:r>
              <a:rPr lang="cs-CZ" dirty="0"/>
              <a:t>   dítě je schopno se </a:t>
            </a:r>
            <a:r>
              <a:rPr lang="cs-CZ" dirty="0" smtClean="0"/>
              <a:t>od </a:t>
            </a:r>
            <a:r>
              <a:rPr lang="cs-CZ" dirty="0"/>
              <a:t>2 hodin po porodu chytit člověka a udržet </a:t>
            </a:r>
            <a:r>
              <a:rPr lang="cs-CZ" dirty="0" smtClean="0"/>
              <a:t>svoji váhu.</a:t>
            </a:r>
          </a:p>
          <a:p>
            <a:pPr marL="868680" lvl="1" indent="-283464">
              <a:buNone/>
              <a:defRPr/>
            </a:pPr>
            <a:r>
              <a:rPr lang="cs-CZ" dirty="0" smtClean="0"/>
              <a:t>Mizí do 5.-6. měsíce.</a:t>
            </a:r>
            <a:endParaRPr lang="cs-CZ" dirty="0"/>
          </a:p>
          <a:p>
            <a:pPr marL="868680" lvl="1" indent="-283464">
              <a:buNone/>
              <a:defRPr/>
            </a:pPr>
            <a:r>
              <a:rPr lang="cs-CZ" dirty="0">
                <a:hlinkClick r:id="rId3"/>
              </a:rPr>
              <a:t>https://www.youtube.com/watch?v=WdSGWcoNCvY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reflexy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 smtClean="0">
                <a:solidFill>
                  <a:srgbClr val="FFC000"/>
                </a:solidFill>
              </a:rPr>
              <a:t>Moroův</a:t>
            </a:r>
            <a:r>
              <a:rPr lang="cs-CZ" b="1" dirty="0" smtClean="0">
                <a:solidFill>
                  <a:srgbClr val="FFC000"/>
                </a:solidFill>
              </a:rPr>
              <a:t> reflex </a:t>
            </a:r>
            <a:r>
              <a:rPr lang="cs-CZ" b="1" dirty="0" smtClean="0"/>
              <a:t>( úlekový </a:t>
            </a:r>
            <a:r>
              <a:rPr lang="cs-CZ" b="1" i="1" dirty="0" smtClean="0"/>
              <a:t>objímací</a:t>
            </a:r>
            <a:r>
              <a:rPr lang="cs-CZ" b="1" dirty="0" smtClean="0"/>
              <a:t>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 pádu nazad, po silném zvukovém podnětu nebo při ztrátě rovnováhy, dítě rozhodí končetiny a vzápětí je pokrčí do fetální polohy.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Mizí 4.-6. měsíc. Sloužil dítěti při pádu z matky.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3600" dirty="0" smtClean="0">
                <a:hlinkClick r:id="rId2"/>
              </a:rPr>
              <a:t>https://www.youtube.com/watch?v=PTz-iVI2mf4</a:t>
            </a:r>
            <a:endParaRPr lang="cs-CZ" sz="3600" dirty="0" smtClean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cs-CZ" b="1" dirty="0" smtClean="0">
              <a:solidFill>
                <a:srgbClr val="FFC000"/>
              </a:solidFill>
            </a:endParaRP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Asymetrický tonický šíjový reflex </a:t>
            </a:r>
            <a:r>
              <a:rPr lang="cs-CZ" b="1" dirty="0" smtClean="0"/>
              <a:t>(šermířská pozice)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položíme dítě na záda a hlavu natočíme jedním směrem (př. nalevo → pravá ruka a noha se skrčí, levá strana je uvolněná).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Trvá od 1. do 4. měsíce. Je prekurzorem senzomotorické regulace ruky okem. 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3600" dirty="0" smtClean="0">
                <a:hlinkClick r:id="rId3"/>
              </a:rPr>
              <a:t>https://www.youtube.com/watch?v=dPyBzlD-854</a:t>
            </a:r>
            <a:r>
              <a:rPr lang="cs-CZ" sz="3600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reflexy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0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b="1" dirty="0" smtClean="0">
                <a:solidFill>
                  <a:srgbClr val="FFC000"/>
                </a:solidFill>
              </a:rPr>
              <a:t>Symetrický </a:t>
            </a:r>
            <a:r>
              <a:rPr lang="cs-CZ" sz="4200" b="1" dirty="0">
                <a:solidFill>
                  <a:srgbClr val="FFC000"/>
                </a:solidFill>
              </a:rPr>
              <a:t>tonický šíjový reflex </a:t>
            </a:r>
            <a:endParaRPr lang="cs-CZ" sz="4200" b="1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 smtClean="0"/>
              <a:t>Předkloní-li dítě hlavu, ruce se mu ohnou a nohy narovnají. Zakloní-li hlavu, ruce se narovnají a nohy ohnou.</a:t>
            </a:r>
            <a:endParaRPr lang="cs-CZ" sz="4200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/>
              <a:t>Trvá od </a:t>
            </a:r>
            <a:r>
              <a:rPr lang="cs-CZ" sz="4200" dirty="0" smtClean="0"/>
              <a:t>6. do cca 12. </a:t>
            </a:r>
            <a:r>
              <a:rPr lang="cs-CZ" sz="4200" dirty="0"/>
              <a:t>měsíce. </a:t>
            </a:r>
            <a:r>
              <a:rPr lang="cs-CZ" sz="4200" dirty="0" smtClean="0"/>
              <a:t>Umožňuje lezení po čtyřech a asi i vztyčení.  </a:t>
            </a:r>
            <a:endParaRPr lang="cs-CZ" sz="4200" dirty="0"/>
          </a:p>
          <a:p>
            <a:pPr>
              <a:lnSpc>
                <a:spcPct val="80000"/>
              </a:lnSpc>
              <a:buNone/>
            </a:pPr>
            <a:endParaRPr lang="cs-CZ" altLang="en-US" sz="4200" b="1" dirty="0" smtClean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 smtClean="0">
                <a:solidFill>
                  <a:srgbClr val="FFC000"/>
                </a:solidFill>
              </a:rPr>
              <a:t>Chodící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dítě bude pokrčovat střídavě nohy, ale když ho pustíme tak spadne.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Mizí po 6 týdnech. Znovu se objevuje od 8. měsíce.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4200" dirty="0" smtClean="0">
                <a:hlinkClick r:id="rId2"/>
              </a:rPr>
              <a:t>https://www.youtube.com/watch?v=JMC_Retz7ck</a:t>
            </a:r>
            <a:r>
              <a:rPr lang="cs-CZ" altLang="en-US" sz="4200" dirty="0" smtClean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sz="4200" dirty="0" smtClean="0"/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 err="1" smtClean="0">
                <a:solidFill>
                  <a:srgbClr val="FFC000"/>
                </a:solidFill>
              </a:rPr>
              <a:t>Uchopový</a:t>
            </a:r>
            <a:r>
              <a:rPr lang="cs-CZ" altLang="en-US" sz="4200" b="1" dirty="0" smtClean="0">
                <a:solidFill>
                  <a:srgbClr val="FFC000"/>
                </a:solidFill>
              </a:rPr>
              <a:t>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při pošimrání na noze, roztáhne prsty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>
                <a:hlinkClick r:id="rId3"/>
              </a:rPr>
              <a:t>https://www.youtube.com/watch?v=AgmEnrVvW_0</a:t>
            </a:r>
            <a:r>
              <a:rPr lang="cs-CZ" altLang="en-US" sz="4200" dirty="0" smtClean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reflexy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>
                <a:solidFill>
                  <a:srgbClr val="FFC000"/>
                </a:solidFill>
              </a:rPr>
              <a:t>Galantův</a:t>
            </a:r>
            <a:r>
              <a:rPr lang="cs-CZ" b="1" dirty="0">
                <a:solidFill>
                  <a:srgbClr val="FFC000"/>
                </a:solidFill>
              </a:rPr>
              <a:t> reflex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Dítě leží na břichu. Pošimráme-li stranu kolem páteře, natočí tam svůj bok.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Mizí kolem 3. a 5. měsíce.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b="1" dirty="0">
                <a:solidFill>
                  <a:srgbClr val="FFC000"/>
                </a:solidFill>
              </a:rPr>
              <a:t>Plavací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2"/>
              </a:rPr>
              <a:t>https://www.youtube.com/watch?v=fbSCSHzXkrI</a:t>
            </a:r>
            <a:r>
              <a:rPr lang="cs-CZ" altLang="en-US" dirty="0"/>
              <a:t>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b="1" dirty="0">
                <a:solidFill>
                  <a:srgbClr val="FFC000"/>
                </a:solidFill>
              </a:rPr>
              <a:t>Babinského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3"/>
              </a:rPr>
              <a:t>https://www.youtube.com/watch?v=oI_ONptx2Ns</a:t>
            </a:r>
            <a:r>
              <a:rPr lang="cs-CZ" alt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 Vývoj motoriky probíhá odshora dolů (hlava, ruce, tělo, nohy)</a:t>
            </a:r>
          </a:p>
          <a:p>
            <a:pPr eaLnBrk="1" hangingPunct="1"/>
            <a:r>
              <a:rPr lang="cs-CZ" altLang="en-US" smtClean="0"/>
              <a:t>Vývoj probíhá od hrubých pohybů k jemným (klíšťkový úchop od cca 9. měsíce).</a:t>
            </a:r>
          </a:p>
          <a:p>
            <a:pPr eaLnBrk="1" hangingPunct="1"/>
            <a:r>
              <a:rPr lang="cs-CZ" altLang="en-US" smtClean="0"/>
              <a:t>Vývoj probíhá od paralelního pohybu obou končetin k oddělenému pohybu jedné končetiny.</a:t>
            </a:r>
          </a:p>
        </p:txBody>
      </p:sp>
    </p:spTree>
    <p:extLst>
      <p:ext uri="{BB962C8B-B14F-4D97-AF65-F5344CB8AC3E}">
        <p14:creationId xmlns:p14="http://schemas.microsoft.com/office/powerpoint/2010/main" val="351763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Gesellovy</a:t>
            </a:r>
            <a:r>
              <a:rPr lang="cs-CZ" dirty="0" smtClean="0"/>
              <a:t> vývojové zákonitosti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Princip vývojového směru </a:t>
            </a:r>
            <a:r>
              <a:rPr lang="cs-CZ" altLang="cs-CZ" dirty="0" smtClean="0"/>
              <a:t>(gradientu)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Kefalokaudální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hlavy k patě)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Proximodistální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centra těla k periferii)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Ulnoradiální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malíčkové strany dlaně k palcové)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P. střídavého „proplétání“ </a:t>
            </a:r>
            <a:r>
              <a:rPr lang="cs-CZ" altLang="cs-CZ" dirty="0" smtClean="0"/>
              <a:t>antagonistických </a:t>
            </a:r>
            <a:r>
              <a:rPr lang="cs-CZ" altLang="cs-CZ" dirty="0" err="1" smtClean="0"/>
              <a:t>neuromotorických</a:t>
            </a:r>
            <a:r>
              <a:rPr lang="cs-CZ" altLang="cs-CZ" dirty="0" smtClean="0"/>
              <a:t> funkcí (flexorů a extenzorů)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P. funkční asymetrie </a:t>
            </a:r>
            <a:r>
              <a:rPr lang="cs-CZ" altLang="cs-CZ" dirty="0" smtClean="0"/>
              <a:t>(tendence k postupné specializaci L a P strany těla (prvním projevem je tonický šíjový reflex – „poloha střelce“)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0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Gesellovy</a:t>
            </a:r>
            <a:r>
              <a:rPr lang="cs-CZ" dirty="0" smtClean="0"/>
              <a:t> vývojové zákonitosti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b="1" smtClean="0"/>
              <a:t>P. individuálně řízené maturace </a:t>
            </a:r>
            <a:r>
              <a:rPr lang="cs-CZ" altLang="cs-CZ" smtClean="0"/>
              <a:t>(všechny zákonitosti neplatí pro všechny stejně)</a:t>
            </a:r>
          </a:p>
          <a:p>
            <a:pPr>
              <a:buFont typeface="Wingdings 2" pitchFamily="18" charset="2"/>
              <a:buNone/>
            </a:pPr>
            <a:r>
              <a:rPr lang="cs-CZ" altLang="cs-CZ" b="1" smtClean="0"/>
              <a:t>P. autoregulace </a:t>
            </a:r>
            <a:r>
              <a:rPr lang="cs-CZ" altLang="cs-CZ" smtClean="0"/>
              <a:t>(dítě se ke svému </a:t>
            </a:r>
            <a:r>
              <a:rPr lang="pt-BR" altLang="cs-CZ" smtClean="0"/>
              <a:t>optimu dostává na základě zrání</a:t>
            </a:r>
            <a:r>
              <a:rPr lang="cs-CZ" altLang="cs-CZ" smtClean="0"/>
              <a:t> prostřednictvím „výkyvů“)</a:t>
            </a:r>
          </a:p>
        </p:txBody>
      </p:sp>
      <p:pic>
        <p:nvPicPr>
          <p:cNvPr id="29700" name="Picture 2" descr="https://psicologia12h.files.wordpress.com/2010/12/50768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2995340" cy="315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63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Co je to </a:t>
            </a:r>
            <a:r>
              <a:rPr lang="cs-CZ" dirty="0" err="1" smtClean="0"/>
              <a:t>attachment</a:t>
            </a:r>
            <a:r>
              <a:rPr lang="cs-CZ" dirty="0" smtClean="0"/>
              <a:t> (citová </a:t>
            </a:r>
            <a:r>
              <a:rPr lang="cs-CZ" dirty="0" smtClean="0"/>
              <a:t>vazba, připoutání)? </a:t>
            </a:r>
            <a:r>
              <a:rPr lang="cs-CZ" dirty="0" smtClean="0"/>
              <a:t>Jaké jsou jeho základní typy?</a:t>
            </a:r>
          </a:p>
          <a:p>
            <a:pPr marL="118872" indent="0">
              <a:buNone/>
            </a:pPr>
            <a:r>
              <a:rPr lang="cs-CZ" dirty="0" smtClean="0"/>
              <a:t>2. Jaký mají tzv. vlčí děti typ </a:t>
            </a:r>
            <a:r>
              <a:rPr lang="cs-CZ" dirty="0" err="1" smtClean="0"/>
              <a:t>attachmentu</a:t>
            </a:r>
            <a:r>
              <a:rPr lang="cs-CZ" dirty="0" smtClean="0"/>
              <a:t>?</a:t>
            </a:r>
          </a:p>
          <a:p>
            <a:pPr marL="118872" indent="0">
              <a:buNone/>
            </a:pPr>
            <a:r>
              <a:rPr lang="cs-CZ" dirty="0" smtClean="0"/>
              <a:t>3. Vymyslete </a:t>
            </a:r>
            <a:r>
              <a:rPr lang="cs-CZ" dirty="0" smtClean="0"/>
              <a:t>dvě </a:t>
            </a:r>
            <a:r>
              <a:rPr lang="cs-CZ" dirty="0" smtClean="0"/>
              <a:t>otázky, které </a:t>
            </a:r>
            <a:r>
              <a:rPr lang="cs-CZ" dirty="0" smtClean="0"/>
              <a:t>vás o </a:t>
            </a:r>
            <a:r>
              <a:rPr lang="cs-CZ" dirty="0" err="1" smtClean="0"/>
              <a:t>attachmentu</a:t>
            </a:r>
            <a:r>
              <a:rPr lang="cs-CZ" dirty="0" smtClean="0"/>
              <a:t> </a:t>
            </a:r>
            <a:r>
              <a:rPr lang="cs-CZ" dirty="0" smtClean="0"/>
              <a:t>napadají?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284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4330700" cy="475193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altLang="en-US" dirty="0" smtClean="0"/>
              <a:t>od 3. měsíce, při položení na bříško začíná „pást koníčky“</a:t>
            </a:r>
          </a:p>
          <a:p>
            <a:pPr eaLnBrk="1" hangingPunct="1">
              <a:defRPr/>
            </a:pPr>
            <a:r>
              <a:rPr lang="cs-CZ" altLang="en-US" dirty="0" smtClean="0"/>
              <a:t>od 6.-7. měsíce sedí (s oporou), předá si hračku z ruky do ruky </a:t>
            </a:r>
          </a:p>
          <a:p>
            <a:pPr eaLnBrk="1" hangingPunct="1">
              <a:defRPr/>
            </a:pPr>
            <a:r>
              <a:rPr lang="cs-CZ" altLang="en-US" dirty="0" smtClean="0"/>
              <a:t>od 9. leze a sedí bez opory</a:t>
            </a:r>
          </a:p>
          <a:p>
            <a:pPr eaLnBrk="1" hangingPunct="1">
              <a:defRPr/>
            </a:pPr>
            <a:r>
              <a:rPr lang="cs-CZ" altLang="en-US" dirty="0" smtClean="0"/>
              <a:t>od 11.-12. měsíce se postaví a chodí – samo si přiblíží žádoucí objekt</a:t>
            </a:r>
          </a:p>
          <a:p>
            <a:pPr eaLnBrk="1" hangingPunct="1">
              <a:defRPr/>
            </a:pPr>
            <a:endParaRPr lang="cs-CZ" altLang="en-US" dirty="0" smtClean="0"/>
          </a:p>
          <a:p>
            <a:pPr marL="136525" indent="0" eaLnBrk="1" hangingPunct="1">
              <a:buFont typeface="Wingdings 2" pitchFamily="18" charset="2"/>
              <a:buNone/>
              <a:defRPr/>
            </a:pPr>
            <a:endParaRPr lang="cs-CZ" altLang="en-US" dirty="0" smtClean="0"/>
          </a:p>
        </p:txBody>
      </p:sp>
      <p:pic>
        <p:nvPicPr>
          <p:cNvPr id="30724" name="Picture 7" descr="http://asmira77.r.worldssl.net/oFqeaCHCVpR_s742x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6775" y="1893888"/>
            <a:ext cx="449897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87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altLang="en-US" dirty="0" smtClean="0"/>
              <a:t>Porod: jediná fyziologická bolest. </a:t>
            </a:r>
            <a:endParaRPr lang="cs-CZ" altLang="en-US" dirty="0"/>
          </a:p>
          <a:p>
            <a:pPr marL="118872" indent="0">
              <a:buNone/>
            </a:pPr>
            <a:r>
              <a:rPr lang="cs-CZ" dirty="0" smtClean="0"/>
              <a:t>4 doby porodní: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doba: Kontrakce, zaniká čípek a otevírají se porodní cesty. Otevření na cca 10 cm. Trvá i několik hodin. Aplikace anestezie?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doba: vlastní porod. Měl by trvat do 1 hodiny. Aplikace oxytocinu. Matka musí tlačit a těší se na kontrakce. </a:t>
            </a:r>
            <a:r>
              <a:rPr lang="cs-CZ" dirty="0" err="1" smtClean="0"/>
              <a:t>Dotepání</a:t>
            </a:r>
            <a:r>
              <a:rPr lang="cs-CZ" dirty="0" smtClean="0"/>
              <a:t> pupečníku. Oddělení dítěte.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doba: porod placenty.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doba: ošetření porodních zranění.</a:t>
            </a:r>
          </a:p>
          <a:p>
            <a:r>
              <a:rPr lang="cs-CZ" dirty="0" smtClean="0"/>
              <a:t>Porodní cesty se léčí cca 6 týdnů = „očistky“, odtud i „šestinedělí“.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75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altLang="cs-CZ" dirty="0"/>
              <a:t>Problém s porodem u </a:t>
            </a:r>
            <a:r>
              <a:rPr lang="cs-CZ" altLang="cs-CZ" i="1" dirty="0"/>
              <a:t>Homo </a:t>
            </a:r>
            <a:r>
              <a:rPr lang="cs-CZ" altLang="cs-CZ" i="1" dirty="0" smtClean="0"/>
              <a:t>sapiens:</a:t>
            </a:r>
            <a:r>
              <a:rPr lang="cs-CZ" altLang="cs-CZ" dirty="0" smtClean="0"/>
              <a:t> </a:t>
            </a:r>
          </a:p>
          <a:p>
            <a:pPr marL="136525" indent="0">
              <a:buNone/>
            </a:pPr>
            <a:r>
              <a:rPr lang="cs-CZ" altLang="cs-CZ" dirty="0" smtClean="0"/>
              <a:t>Pánev se výrazně změnila po osvojení si bipedie. Problém spočívá </a:t>
            </a:r>
            <a:r>
              <a:rPr lang="cs-CZ" altLang="cs-CZ" dirty="0"/>
              <a:t>v průměru lebky </a:t>
            </a:r>
            <a:r>
              <a:rPr lang="cs-CZ" altLang="cs-CZ" dirty="0" smtClean="0"/>
              <a:t>dítěte.</a:t>
            </a:r>
          </a:p>
          <a:p>
            <a:pPr marL="136525" indent="0">
              <a:buNone/>
            </a:pPr>
            <a:r>
              <a:rPr lang="cs-CZ" altLang="cs-CZ" dirty="0" smtClean="0"/>
              <a:t>Ostatní savci rodí „bezbolestně“.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445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106738" cy="4495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cs-CZ" altLang="en-US" dirty="0" smtClean="0"/>
              <a:t>Potřeba je: klid, ztlumení světla, </a:t>
            </a:r>
          </a:p>
          <a:p>
            <a:pPr eaLnBrk="1" hangingPunct="1"/>
            <a:r>
              <a:rPr lang="cs-CZ" altLang="en-US" dirty="0" smtClean="0"/>
              <a:t>položení dítěte na matčino břicho = </a:t>
            </a:r>
            <a:r>
              <a:rPr lang="cs-CZ" altLang="en-US" i="1" dirty="0" err="1" smtClean="0"/>
              <a:t>bonding</a:t>
            </a:r>
            <a:r>
              <a:rPr lang="cs-CZ" altLang="en-US" dirty="0" smtClean="0"/>
              <a:t>; dítě si najde cestu k prsu a posléze začne sát mlezivo </a:t>
            </a:r>
          </a:p>
          <a:p>
            <a:pPr eaLnBrk="1" hangingPunct="1"/>
            <a:r>
              <a:rPr lang="cs-CZ" altLang="en-US" dirty="0" smtClean="0"/>
              <a:t>(otec při matce? = žádné </a:t>
            </a:r>
            <a:r>
              <a:rPr lang="cs-CZ" altLang="en-US" dirty="0" err="1" smtClean="0"/>
              <a:t>žertíčky</a:t>
            </a:r>
            <a:r>
              <a:rPr lang="cs-CZ" altLang="en-US" dirty="0" smtClean="0"/>
              <a:t>)</a:t>
            </a:r>
          </a:p>
          <a:p>
            <a:pPr eaLnBrk="1" hangingPunct="1"/>
            <a:endParaRPr lang="cs-CZ" altLang="en-US" dirty="0" smtClean="0"/>
          </a:p>
        </p:txBody>
      </p:sp>
      <p:pic>
        <p:nvPicPr>
          <p:cNvPr id="20484" name="Picture 5" descr="novorozeně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1916113"/>
            <a:ext cx="4665663" cy="3557587"/>
          </a:xfr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Porod</a:t>
            </a:r>
            <a:endParaRPr lang="en-GB" dirty="0"/>
          </a:p>
        </p:txBody>
      </p:sp>
      <p:sp>
        <p:nvSpPr>
          <p:cNvPr id="22531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lnSpcReduction="1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en-US" dirty="0" smtClean="0"/>
              <a:t>Průměrně: 3,3-3,5 kg x 50cm</a:t>
            </a:r>
          </a:p>
          <a:p>
            <a:pPr marL="136525" indent="0">
              <a:buNone/>
            </a:pPr>
            <a:r>
              <a:rPr lang="cs-CZ" altLang="en-US" dirty="0"/>
              <a:t>Nejdramatičtější krok v </a:t>
            </a:r>
            <a:r>
              <a:rPr lang="cs-CZ" altLang="en-US" dirty="0" smtClean="0"/>
              <a:t>prozatímním životě?</a:t>
            </a:r>
            <a:endParaRPr lang="cs-CZ" alt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Organismus dítěte se odděluje od organismu matky.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Po porodu leží dítě na pevně podložce a vnímá svoji hmotnost zcela jinak.</a:t>
            </a:r>
          </a:p>
        </p:txBody>
      </p:sp>
      <p:sp>
        <p:nvSpPr>
          <p:cNvPr id="22532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 fontScale="92500" lnSpcReduction="2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Dítě je vystaveno intenzivnímu osvětlení, relativnímu chladu, hluku …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Musí samo dýchat, přijímat potravu, vyměšovat a udržovat svoji tělesnou teplotu</a:t>
            </a:r>
            <a:r>
              <a:rPr lang="hu-HU" altLang="cs-CZ" dirty="0" smtClean="0"/>
              <a:t>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hu-HU" altLang="cs-CZ" dirty="0" smtClean="0"/>
              <a:t>...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hu-HU" alt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hu-HU" altLang="cs-CZ" dirty="0" smtClean="0"/>
              <a:t>Mění se i tělo a psychika matky.</a:t>
            </a: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Matka - 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>
            <a:normAutofit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blues </a:t>
            </a:r>
            <a:r>
              <a:rPr lang="cs-CZ" altLang="cs-CZ" sz="2400" dirty="0" smtClean="0"/>
              <a:t>– až 80% rodiček; vyčerpanost, </a:t>
            </a:r>
            <a:r>
              <a:rPr lang="cs-CZ" altLang="cs-CZ" sz="2400" dirty="0" err="1" smtClean="0"/>
              <a:t>rozlada</a:t>
            </a:r>
            <a:r>
              <a:rPr lang="cs-CZ" altLang="cs-CZ" sz="2400" dirty="0" smtClean="0"/>
              <a:t>. „Slabší nervy“ má asi každá matka.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 smtClean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deprese </a:t>
            </a:r>
            <a:r>
              <a:rPr lang="cs-CZ" altLang="cs-CZ" sz="2400" dirty="0" smtClean="0"/>
              <a:t>– až 10 %; těžký smutek, pocity beznaděje, neschopnost rozvinout kladný vztah k dítěti nebo naopak úzkostlivá péče a strach, že „nejsem dobrá matka“, nezájem o okolí, těžká vyčerpanost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 smtClean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psychóza </a:t>
            </a:r>
            <a:r>
              <a:rPr lang="cs-CZ" altLang="cs-CZ" sz="2400" dirty="0" smtClean="0"/>
              <a:t>- méně než 1 % rodiček, nekontrolovatelná úzkost, extrémní výkyvy nálad, poruchy koncentrace a vnímání času, dezorientace, případně i halucinace, bludy… ; obvykle 2 – 4 týden po porodu, útlum v řádu měsíců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Novorozenec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07504" y="1772815"/>
            <a:ext cx="8579296" cy="4751809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Rudimenty tělesné: kostrč, slepé střevo, osmé </a:t>
            </a:r>
            <a:r>
              <a:rPr lang="cs-CZ" dirty="0" smtClean="0"/>
              <a:t>zuby… ?</a:t>
            </a:r>
            <a:endParaRPr lang="cs-CZ" dirty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Druhy </a:t>
            </a:r>
            <a:r>
              <a:rPr lang="cs-CZ" dirty="0"/>
              <a:t>chování (</a:t>
            </a:r>
            <a:r>
              <a:rPr lang="cs-CZ" dirty="0" err="1" smtClean="0"/>
              <a:t>Brazelton</a:t>
            </a:r>
            <a:r>
              <a:rPr lang="cs-CZ" dirty="0" smtClean="0"/>
              <a:t>, 1967) v podstatě navazují na prenatální stav: hluboký spánek, lehký spánek, dřímota, klidný bdělý stav, aktivní bdělý stav, pláč.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 mozkové kůry</a:t>
            </a:r>
            <a:endParaRPr lang="cs-CZ" dirty="0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95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en-US" dirty="0" smtClean="0"/>
              <a:t>Nejprve dozrávají vizuální a </a:t>
            </a:r>
            <a:r>
              <a:rPr lang="cs-CZ" altLang="en-US" dirty="0" err="1" smtClean="0"/>
              <a:t>senzo</a:t>
            </a:r>
            <a:r>
              <a:rPr lang="cs-CZ" altLang="en-US" dirty="0" smtClean="0"/>
              <a:t>-motorická centra</a:t>
            </a:r>
            <a:endParaRPr lang="en-US" altLang="en-US" dirty="0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120881" cy="482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7517623" y="5949280"/>
            <a:ext cx="18069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cs-CZ" sz="1200" dirty="0" err="1"/>
              <a:t>Gazzaley</a:t>
            </a:r>
            <a:r>
              <a:rPr lang="cs-CZ" altLang="cs-CZ" sz="1200" dirty="0"/>
              <a:t>: </a:t>
            </a:r>
            <a:r>
              <a:rPr lang="cs-CZ" altLang="cs-CZ" sz="1200" dirty="0" err="1"/>
              <a:t>Exploring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the</a:t>
            </a:r>
            <a:r>
              <a:rPr lang="cs-CZ" altLang="cs-CZ" sz="1200" dirty="0"/>
              <a:t> </a:t>
            </a:r>
            <a:r>
              <a:rPr lang="cs-CZ" altLang="cs-CZ" sz="1200" dirty="0" err="1" smtClean="0"/>
              <a:t>Crossroads</a:t>
            </a:r>
            <a:r>
              <a:rPr lang="cs-CZ" altLang="cs-CZ" sz="1200" dirty="0" smtClean="0"/>
              <a:t>… </a:t>
            </a:r>
            <a:r>
              <a:rPr lang="cs-CZ" altLang="cs-CZ" sz="1200" dirty="0"/>
              <a:t>(</a:t>
            </a:r>
            <a:r>
              <a:rPr lang="cs-CZ" altLang="cs-CZ" sz="1200" dirty="0" err="1"/>
              <a:t>YouTube</a:t>
            </a:r>
            <a:r>
              <a:rPr lang="cs-CZ" altLang="cs-CZ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57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1270</TotalTime>
  <Words>1086</Words>
  <Application>Microsoft Office PowerPoint</Application>
  <PresentationFormat>Předvádění na obrazovce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Corbel</vt:lpstr>
      <vt:lpstr>Wingdings</vt:lpstr>
      <vt:lpstr>Wingdings 2</vt:lpstr>
      <vt:lpstr>Wingdings 3</vt:lpstr>
      <vt:lpstr>Modul</vt:lpstr>
      <vt:lpstr>Vývojová psychologie 3 porod a novorozenecké reflexy</vt:lpstr>
      <vt:lpstr>Úkol na příště:</vt:lpstr>
      <vt:lpstr>Porod</vt:lpstr>
      <vt:lpstr>Prezentace aplikace PowerPoint</vt:lpstr>
      <vt:lpstr>Porod</vt:lpstr>
      <vt:lpstr>Porod</vt:lpstr>
      <vt:lpstr>Matka -  </vt:lpstr>
      <vt:lpstr>Novorozenec</vt:lpstr>
      <vt:lpstr>Vývoj mozkové kůry</vt:lpstr>
      <vt:lpstr>Vrozené reflexy – závan genů?</vt:lpstr>
      <vt:lpstr>Otázky:</vt:lpstr>
      <vt:lpstr>Otázky: </vt:lpstr>
      <vt:lpstr>Novorozenecké= vrozené reflexy </vt:lpstr>
      <vt:lpstr>Vrozené reflexy</vt:lpstr>
      <vt:lpstr>Vrozené reflexy</vt:lpstr>
      <vt:lpstr>Vrozené reflexy</vt:lpstr>
      <vt:lpstr>Motorika</vt:lpstr>
      <vt:lpstr>Gesellovy vývojové zákonitosti</vt:lpstr>
      <vt:lpstr>Gesellovy vývojové zákonitosti</vt:lpstr>
      <vt:lpstr>Motorika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107</cp:revision>
  <dcterms:created xsi:type="dcterms:W3CDTF">2015-09-23T10:51:34Z</dcterms:created>
  <dcterms:modified xsi:type="dcterms:W3CDTF">2018-10-08T09:57:40Z</dcterms:modified>
</cp:coreProperties>
</file>