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261" r:id="rId14"/>
    <p:sldId id="262" r:id="rId15"/>
    <p:sldId id="263" r:id="rId16"/>
    <p:sldId id="264" r:id="rId17"/>
    <p:sldId id="265" r:id="rId18"/>
    <p:sldId id="312" r:id="rId19"/>
    <p:sldId id="267" r:id="rId20"/>
    <p:sldId id="313" r:id="rId21"/>
    <p:sldId id="268" r:id="rId22"/>
    <p:sldId id="269" r:id="rId23"/>
    <p:sldId id="314" r:id="rId24"/>
    <p:sldId id="315" r:id="rId25"/>
    <p:sldId id="270" r:id="rId26"/>
    <p:sldId id="271" r:id="rId27"/>
    <p:sldId id="272" r:id="rId28"/>
    <p:sldId id="316" r:id="rId29"/>
    <p:sldId id="273" r:id="rId30"/>
    <p:sldId id="274" r:id="rId31"/>
    <p:sldId id="277" r:id="rId32"/>
    <p:sldId id="317" r:id="rId33"/>
    <p:sldId id="278" r:id="rId34"/>
    <p:sldId id="31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321" r:id="rId46"/>
    <p:sldId id="289" r:id="rId47"/>
    <p:sldId id="290" r:id="rId48"/>
    <p:sldId id="291" r:id="rId49"/>
    <p:sldId id="292" r:id="rId50"/>
    <p:sldId id="319" r:id="rId51"/>
    <p:sldId id="293" r:id="rId52"/>
    <p:sldId id="320" r:id="rId53"/>
    <p:sldId id="294" r:id="rId54"/>
    <p:sldId id="295" r:id="rId55"/>
    <p:sldId id="322" r:id="rId56"/>
    <p:sldId id="296" r:id="rId57"/>
    <p:sldId id="297" r:id="rId58"/>
    <p:sldId id="298" r:id="rId59"/>
    <p:sldId id="299" r:id="rId60"/>
    <p:sldId id="300" r:id="rId61"/>
    <p:sldId id="301" r:id="rId62"/>
    <p:sldId id="302" r:id="rId63"/>
    <p:sldId id="303" r:id="rId64"/>
    <p:sldId id="304" r:id="rId6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9.3.2015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9.3.2015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9.3.2015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9.3.2015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9.3.2015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9.3.2015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9.3.2015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9.3.2015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9.3.2015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9.3.2015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9.3.2015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DFE0A52-7BE4-49AB-8939-C0873573B0FF}" type="datetimeFigureOut">
              <a:rPr lang="cs-CZ" smtClean="0"/>
              <a:t>9.3.2015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9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2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3" Type="http://schemas.openxmlformats.org/officeDocument/2006/relationships/image" Target="../media/image93.jpeg"/><Relationship Id="rId7" Type="http://schemas.openxmlformats.org/officeDocument/2006/relationships/image" Target="../media/image96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1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Relationship Id="rId9" Type="http://schemas.openxmlformats.org/officeDocument/2006/relationships/image" Target="../media/image98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3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1.png"/><Relationship Id="rId4" Type="http://schemas.openxmlformats.org/officeDocument/2006/relationships/image" Target="../media/image1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/>
              <a:t>Úrazy oka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4788024" y="5573297"/>
            <a:ext cx="3332039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CC4757"/>
              </a:buClr>
              <a:buSzPct val="70000"/>
            </a:pPr>
            <a:r>
              <a:rPr lang="cs-CZ" sz="1900" dirty="0">
                <a:solidFill>
                  <a:prstClr val="white"/>
                </a:solidFill>
              </a:rPr>
              <a:t>MUDr. Hana Došková, Ph.D.</a:t>
            </a:r>
          </a:p>
        </p:txBody>
      </p:sp>
    </p:spTree>
    <p:extLst>
      <p:ext uri="{BB962C8B-B14F-4D97-AF65-F5344CB8AC3E}">
        <p14:creationId xmlns:p14="http://schemas.microsoft.com/office/powerpoint/2010/main" val="392765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dirty="0"/>
              <a:t>Kontuze </a:t>
            </a:r>
            <a:r>
              <a:rPr lang="cs-CZ" sz="4400" dirty="0" smtClean="0"/>
              <a:t>– zadní </a:t>
            </a:r>
            <a:r>
              <a:rPr lang="cs-CZ" sz="4400" dirty="0"/>
              <a:t>segment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/>
              <a:t>Hemoftalmus</a:t>
            </a:r>
            <a:endParaRPr lang="cs-CZ" dirty="0"/>
          </a:p>
          <a:p>
            <a:pPr>
              <a:buClr>
                <a:schemeClr val="tx1"/>
              </a:buClr>
            </a:pPr>
            <a:endParaRPr lang="cs-CZ" dirty="0" smtClean="0"/>
          </a:p>
          <a:p>
            <a:pPr>
              <a:buClr>
                <a:schemeClr val="tx1"/>
              </a:buClr>
            </a:pPr>
            <a:endParaRPr lang="cs-CZ" dirty="0"/>
          </a:p>
          <a:p>
            <a:pPr>
              <a:buClr>
                <a:schemeClr val="tx1"/>
              </a:buClr>
            </a:pPr>
            <a:endParaRPr lang="cs-CZ" dirty="0" smtClean="0"/>
          </a:p>
          <a:p>
            <a:pPr>
              <a:buClr>
                <a:schemeClr val="tx1"/>
              </a:buClr>
            </a:pPr>
            <a:endParaRPr lang="cs-CZ" dirty="0"/>
          </a:p>
          <a:p>
            <a:pPr>
              <a:buClr>
                <a:schemeClr val="tx1"/>
              </a:buClr>
            </a:pPr>
            <a:endParaRPr lang="cs-CZ" dirty="0" smtClean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/>
              <a:t>Ischémie sítnice – </a:t>
            </a:r>
            <a:r>
              <a:rPr lang="cs-CZ" dirty="0" err="1"/>
              <a:t>Berlinovo</a:t>
            </a:r>
            <a:r>
              <a:rPr lang="cs-CZ" dirty="0"/>
              <a:t> zkalení</a:t>
            </a:r>
          </a:p>
          <a:p>
            <a:pPr>
              <a:buClr>
                <a:schemeClr val="tx1"/>
              </a:buClr>
            </a:pPr>
            <a:endParaRPr lang="cs-CZ" dirty="0" smtClean="0"/>
          </a:p>
          <a:p>
            <a:pPr>
              <a:buClr>
                <a:schemeClr val="tx1"/>
              </a:buClr>
            </a:pPr>
            <a:endParaRPr lang="cs-CZ" dirty="0"/>
          </a:p>
          <a:p>
            <a:pPr>
              <a:buClr>
                <a:schemeClr val="tx1"/>
              </a:buClr>
            </a:pPr>
            <a:endParaRPr lang="cs-CZ" dirty="0" smtClean="0"/>
          </a:p>
          <a:p>
            <a:pPr>
              <a:buClr>
                <a:schemeClr val="tx1"/>
              </a:buClr>
            </a:pPr>
            <a:endParaRPr lang="cs-CZ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 smtClean="0"/>
              <a:t>Preretinální</a:t>
            </a:r>
            <a:r>
              <a:rPr lang="cs-CZ" dirty="0" smtClean="0"/>
              <a:t>, retinální a </a:t>
            </a:r>
            <a:r>
              <a:rPr lang="cs-CZ" dirty="0" err="1" smtClean="0"/>
              <a:t>subretinální</a:t>
            </a:r>
            <a:r>
              <a:rPr lang="cs-CZ" dirty="0" smtClean="0"/>
              <a:t> hemoragie</a:t>
            </a:r>
            <a:endParaRPr lang="cs-CZ" dirty="0"/>
          </a:p>
          <a:p>
            <a:endParaRPr lang="cs-CZ" dirty="0"/>
          </a:p>
        </p:txBody>
      </p:sp>
      <p:pic>
        <p:nvPicPr>
          <p:cNvPr id="5" name="Picture 12" descr="IM0000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96752"/>
            <a:ext cx="1793875" cy="134461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UZV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96753"/>
            <a:ext cx="1464849" cy="134461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Foto\Berlinovo zkalení makul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520" y="2924944"/>
            <a:ext cx="2396801" cy="166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Foto\Berlinovo zkalení periferi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542" y="2924944"/>
            <a:ext cx="2463216" cy="166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2" descr="Purtscherova traumatická retinopati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520" y="4941168"/>
            <a:ext cx="161925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D:\Foto\Preretinální hemoragi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541" y="4941168"/>
            <a:ext cx="2032935" cy="148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21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dirty="0"/>
              <a:t>Kontuze – zadní segment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95536" y="1196752"/>
            <a:ext cx="295232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/>
              <a:t>Trhliny sítnice, </a:t>
            </a:r>
            <a:r>
              <a:rPr lang="cs-CZ" dirty="0" err="1"/>
              <a:t>abris</a:t>
            </a:r>
            <a:r>
              <a:rPr lang="cs-CZ" dirty="0"/>
              <a:t> ab </a:t>
            </a:r>
            <a:r>
              <a:rPr lang="cs-CZ" dirty="0" err="1"/>
              <a:t>ora</a:t>
            </a:r>
            <a:r>
              <a:rPr lang="cs-CZ" dirty="0"/>
              <a:t> </a:t>
            </a:r>
            <a:r>
              <a:rPr lang="cs-CZ" dirty="0" err="1" smtClean="0"/>
              <a:t>serrata</a:t>
            </a:r>
            <a:endParaRPr lang="cs-CZ" dirty="0" smtClean="0"/>
          </a:p>
          <a:p>
            <a:pPr>
              <a:buClr>
                <a:schemeClr val="tx1"/>
              </a:buClr>
            </a:pPr>
            <a:endParaRPr lang="cs-CZ" dirty="0"/>
          </a:p>
          <a:p>
            <a:pPr>
              <a:buClr>
                <a:schemeClr val="tx1"/>
              </a:buClr>
            </a:pPr>
            <a:endParaRPr lang="cs-CZ" dirty="0" smtClean="0"/>
          </a:p>
          <a:p>
            <a:pPr>
              <a:buClr>
                <a:schemeClr val="tx1"/>
              </a:buClr>
            </a:pPr>
            <a:endParaRPr lang="cs-CZ" dirty="0" smtClean="0"/>
          </a:p>
          <a:p>
            <a:pPr>
              <a:buClr>
                <a:schemeClr val="tx1"/>
              </a:buClr>
            </a:pPr>
            <a:endParaRPr lang="cs-CZ" dirty="0"/>
          </a:p>
          <a:p>
            <a:pPr>
              <a:buClr>
                <a:schemeClr val="tx1"/>
              </a:buClr>
            </a:pPr>
            <a:endParaRPr lang="cs-CZ" dirty="0" smtClean="0"/>
          </a:p>
          <a:p>
            <a:pPr>
              <a:buClr>
                <a:schemeClr val="tx1"/>
              </a:buClr>
            </a:pPr>
            <a:endParaRPr lang="cs-CZ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 smtClean="0"/>
              <a:t>Amoce</a:t>
            </a:r>
            <a:endParaRPr lang="cs-CZ" dirty="0" smtClean="0"/>
          </a:p>
          <a:p>
            <a:pPr>
              <a:buClr>
                <a:schemeClr val="tx1"/>
              </a:buClr>
            </a:pPr>
            <a:endParaRPr lang="cs-CZ" dirty="0"/>
          </a:p>
          <a:p>
            <a:pPr>
              <a:buClr>
                <a:schemeClr val="tx1"/>
              </a:buClr>
            </a:pPr>
            <a:endParaRPr lang="cs-CZ" dirty="0" smtClean="0"/>
          </a:p>
          <a:p>
            <a:pPr>
              <a:buClr>
                <a:schemeClr val="tx1"/>
              </a:buClr>
            </a:pPr>
            <a:endParaRPr lang="cs-CZ" dirty="0" smtClean="0"/>
          </a:p>
          <a:p>
            <a:pPr>
              <a:buClr>
                <a:schemeClr val="tx1"/>
              </a:buClr>
            </a:pPr>
            <a:endParaRPr lang="cs-CZ" dirty="0" smtClean="0"/>
          </a:p>
          <a:p>
            <a:pPr>
              <a:buClr>
                <a:schemeClr val="tx1"/>
              </a:buClr>
            </a:pPr>
            <a:endParaRPr lang="cs-CZ" dirty="0" smtClean="0"/>
          </a:p>
          <a:p>
            <a:pPr>
              <a:buClr>
                <a:schemeClr val="tx1"/>
              </a:buClr>
            </a:pPr>
            <a:endParaRPr lang="cs-CZ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/>
              <a:t>Ruptura </a:t>
            </a:r>
            <a:r>
              <a:rPr lang="cs-CZ" dirty="0" smtClean="0"/>
              <a:t>cévnatky</a:t>
            </a:r>
          </a:p>
          <a:p>
            <a:pPr>
              <a:buClr>
                <a:schemeClr val="tx1"/>
              </a:buClr>
            </a:pPr>
            <a:endParaRPr lang="cs-CZ" dirty="0"/>
          </a:p>
          <a:p>
            <a:pPr>
              <a:buClr>
                <a:schemeClr val="tx1"/>
              </a:buClr>
            </a:pPr>
            <a:endParaRPr lang="cs-CZ" dirty="0" smtClean="0"/>
          </a:p>
          <a:p>
            <a:pPr>
              <a:buClr>
                <a:schemeClr val="tx1"/>
              </a:buClr>
            </a:pPr>
            <a:endParaRPr lang="cs-CZ" dirty="0"/>
          </a:p>
        </p:txBody>
      </p:sp>
      <p:pic>
        <p:nvPicPr>
          <p:cNvPr id="6146" name="Picture 2" descr="D:\Foto\Retinal hole and te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613" y="1290025"/>
            <a:ext cx="2570991" cy="173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Foto\Rhematogenní amoce fenest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428" y="1290024"/>
            <a:ext cx="2121517" cy="173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Foto\Abris ab o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613" y="3075416"/>
            <a:ext cx="2570991" cy="165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Poúrazová amoc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1599" y="3178000"/>
            <a:ext cx="2113346" cy="13928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0" name="Picture 6" descr="D:\Foto\Ruptura chorioide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612" y="4869159"/>
            <a:ext cx="2570991" cy="177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00000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604" y="4869159"/>
            <a:ext cx="2082765" cy="156163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26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dirty="0"/>
              <a:t>Kontuze – zadní segment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/>
              <a:t>Poranění optiku</a:t>
            </a:r>
          </a:p>
          <a:p>
            <a:endParaRPr lang="cs-CZ" dirty="0"/>
          </a:p>
        </p:txBody>
      </p:sp>
      <p:pic>
        <p:nvPicPr>
          <p:cNvPr id="5" name="Picture 10" descr="Avulze optiku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28800"/>
            <a:ext cx="3384376" cy="261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769" y="3645024"/>
            <a:ext cx="2952328" cy="290703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62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08112"/>
          </a:xfrm>
        </p:spPr>
        <p:txBody>
          <a:bodyPr/>
          <a:lstStyle/>
          <a:p>
            <a:pPr algn="ctr"/>
            <a:r>
              <a:rPr lang="cs-CZ" dirty="0" smtClean="0"/>
              <a:t>Léčba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/>
              <a:t>Edém a hematom víček, emfyzém víček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/>
              <a:t>Sufúze</a:t>
            </a:r>
            <a:r>
              <a:rPr lang="cs-CZ" dirty="0"/>
              <a:t> spojivky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/>
              <a:t>Hyféma</a:t>
            </a:r>
            <a:endParaRPr lang="cs-CZ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/>
              <a:t>Sekundární glaukom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/>
              <a:t>Iridodialýza</a:t>
            </a:r>
            <a:r>
              <a:rPr lang="cs-CZ" dirty="0"/>
              <a:t> a </a:t>
            </a:r>
            <a:r>
              <a:rPr lang="cs-CZ" dirty="0" err="1"/>
              <a:t>pupilorhexe</a:t>
            </a:r>
            <a:endParaRPr lang="cs-CZ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/>
              <a:t>Subluxace a luxace čočky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/>
              <a:t>Traumatická katarakta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355976" y="2199800"/>
            <a:ext cx="4330824" cy="4160520"/>
          </a:xfrm>
        </p:spPr>
        <p:txBody>
          <a:bodyPr>
            <a:normAutofit fontScale="92500"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Studené obklady, zákaz smrkání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Není nutná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Podle rozsahu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 smtClean="0"/>
              <a:t>Antiglaukomatika</a:t>
            </a:r>
            <a:endParaRPr lang="cs-CZ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Podle rozsahu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Podle rozsahu (ICCE,ECCE)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Operace čočky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237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30424"/>
          </a:xfrm>
        </p:spPr>
        <p:txBody>
          <a:bodyPr/>
          <a:lstStyle/>
          <a:p>
            <a:pPr algn="ctr"/>
            <a:r>
              <a:rPr lang="cs-CZ" dirty="0" smtClean="0"/>
              <a:t>Léčba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/>
              <a:t>Hemoftalmus</a:t>
            </a:r>
            <a:endParaRPr lang="cs-CZ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/>
              <a:t>Trhliny </a:t>
            </a:r>
            <a:r>
              <a:rPr lang="cs-CZ" dirty="0" smtClean="0"/>
              <a:t>sítnice bez </a:t>
            </a:r>
            <a:r>
              <a:rPr lang="cs-CZ" dirty="0" err="1" smtClean="0"/>
              <a:t>amoce</a:t>
            </a:r>
            <a:r>
              <a:rPr lang="cs-CZ" dirty="0" smtClean="0"/>
              <a:t>, </a:t>
            </a:r>
            <a:r>
              <a:rPr lang="cs-CZ" dirty="0" err="1"/>
              <a:t>abris</a:t>
            </a:r>
            <a:r>
              <a:rPr lang="cs-CZ" dirty="0"/>
              <a:t> ab </a:t>
            </a:r>
            <a:r>
              <a:rPr lang="cs-CZ" dirty="0" err="1"/>
              <a:t>ora</a:t>
            </a:r>
            <a:r>
              <a:rPr lang="cs-CZ" dirty="0"/>
              <a:t> </a:t>
            </a:r>
            <a:r>
              <a:rPr lang="cs-CZ" dirty="0" err="1"/>
              <a:t>serrata</a:t>
            </a:r>
            <a:endParaRPr lang="cs-CZ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/>
              <a:t>Amoce</a:t>
            </a:r>
            <a:endParaRPr lang="cs-CZ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/>
              <a:t>Ischémie sítnice – </a:t>
            </a:r>
            <a:r>
              <a:rPr lang="cs-CZ" dirty="0" err="1"/>
              <a:t>Berlinovo</a:t>
            </a:r>
            <a:r>
              <a:rPr lang="cs-CZ" dirty="0"/>
              <a:t> zkalení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/>
              <a:t>Pre</a:t>
            </a:r>
            <a:r>
              <a:rPr lang="cs-CZ" dirty="0"/>
              <a:t>, sub a retinální hemoragie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/>
              <a:t>Ruptura cévnatky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Kontuze </a:t>
            </a:r>
            <a:r>
              <a:rPr lang="cs-CZ" dirty="0"/>
              <a:t>optiku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469560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Bez </a:t>
            </a:r>
            <a:r>
              <a:rPr lang="cs-CZ" dirty="0" err="1" smtClean="0"/>
              <a:t>resorbce</a:t>
            </a:r>
            <a:r>
              <a:rPr lang="cs-CZ" dirty="0" smtClean="0"/>
              <a:t> – PPV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Argon LFK, operace </a:t>
            </a:r>
            <a:r>
              <a:rPr lang="cs-CZ" dirty="0" err="1" smtClean="0"/>
              <a:t>amoce</a:t>
            </a:r>
            <a:endParaRPr lang="cs-CZ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Operace </a:t>
            </a:r>
            <a:r>
              <a:rPr lang="cs-CZ" dirty="0" err="1" smtClean="0"/>
              <a:t>amoce</a:t>
            </a:r>
            <a:endParaRPr lang="cs-CZ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Není nutná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Podpůrná </a:t>
            </a:r>
            <a:r>
              <a:rPr lang="cs-CZ" dirty="0" err="1" smtClean="0"/>
              <a:t>resorbční</a:t>
            </a:r>
            <a:endParaRPr lang="cs-CZ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Žádná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Podpůrná </a:t>
            </a:r>
            <a:r>
              <a:rPr lang="cs-CZ" dirty="0" err="1" smtClean="0"/>
              <a:t>resorbční</a:t>
            </a:r>
            <a:r>
              <a:rPr lang="cs-CZ" dirty="0" smtClean="0"/>
              <a:t> 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324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Trvalé následky kontuze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Sekundární glaukom (změny v komorovém úhlu – </a:t>
            </a:r>
            <a:r>
              <a:rPr lang="cs-CZ" dirty="0" err="1" smtClean="0"/>
              <a:t>goniosynechie</a:t>
            </a:r>
            <a:r>
              <a:rPr lang="cs-CZ" dirty="0" smtClean="0"/>
              <a:t>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Plegie zornice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Funkční změny při patologii sítnice a zrakového nervu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455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Uzavřená poranění</a:t>
            </a:r>
            <a:br>
              <a:rPr lang="cs-CZ" dirty="0"/>
            </a:br>
            <a:r>
              <a:rPr lang="cs-CZ" dirty="0" err="1" smtClean="0"/>
              <a:t>Lamelární</a:t>
            </a:r>
            <a:r>
              <a:rPr lang="cs-CZ" dirty="0" smtClean="0"/>
              <a:t> lacerace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Etiologie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/>
              <a:t>Působení fyzikální síly, jejíž intenzita </a:t>
            </a:r>
            <a:r>
              <a:rPr lang="cs-CZ" dirty="0" smtClean="0"/>
              <a:t> částečně poruší </a:t>
            </a:r>
            <a:r>
              <a:rPr lang="cs-CZ" dirty="0"/>
              <a:t>integritu stěny bulbu </a:t>
            </a:r>
            <a:r>
              <a:rPr lang="cs-CZ" dirty="0" smtClean="0"/>
              <a:t>(spojivka, rohovka </a:t>
            </a:r>
            <a:r>
              <a:rPr lang="cs-CZ" dirty="0"/>
              <a:t>a skléra).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/>
              <a:t>Mechanismus „</a:t>
            </a:r>
            <a:r>
              <a:rPr lang="cs-CZ" dirty="0" err="1"/>
              <a:t>outside</a:t>
            </a:r>
            <a:r>
              <a:rPr lang="cs-CZ" dirty="0"/>
              <a:t>-in“.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Rána neprochází plnou tloušťkou stěny  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Diagnostika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/>
              <a:t>Základní oftalmologické vyšetření (CZO, ŠL, </a:t>
            </a:r>
            <a:r>
              <a:rPr lang="cs-CZ" dirty="0" smtClean="0"/>
              <a:t>oftalmoskopie)</a:t>
            </a:r>
            <a:endParaRPr lang="cs-CZ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NCT </a:t>
            </a:r>
            <a:endParaRPr lang="cs-CZ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/>
              <a:t>UZV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/>
              <a:t>Rtg</a:t>
            </a:r>
            <a:r>
              <a:rPr lang="cs-CZ" dirty="0"/>
              <a:t> lebky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17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cs-CZ" dirty="0" err="1" smtClean="0"/>
              <a:t>Lamelární</a:t>
            </a:r>
            <a:r>
              <a:rPr lang="cs-CZ" dirty="0" smtClean="0"/>
              <a:t> lacerace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Klinické projevy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/>
              <a:t>Léčba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Lacerace bulbární spojivky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Eroze rohovky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 smtClean="0"/>
              <a:t>Lamelární</a:t>
            </a:r>
            <a:r>
              <a:rPr lang="cs-CZ" dirty="0" smtClean="0"/>
              <a:t> rány rohovky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Lacerace skléry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Konzervativní (ATB </a:t>
            </a:r>
            <a:r>
              <a:rPr lang="cs-CZ" dirty="0" err="1" smtClean="0"/>
              <a:t>gtt</a:t>
            </a:r>
            <a:r>
              <a:rPr lang="cs-CZ" dirty="0" smtClean="0"/>
              <a:t> nebo </a:t>
            </a:r>
            <a:r>
              <a:rPr lang="cs-CZ" dirty="0" err="1" smtClean="0"/>
              <a:t>ung</a:t>
            </a:r>
            <a:r>
              <a:rPr lang="cs-CZ" dirty="0" smtClean="0"/>
              <a:t>) nebo sutura + ATB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Konzervativní (ATB </a:t>
            </a:r>
            <a:r>
              <a:rPr lang="cs-CZ" dirty="0" err="1" smtClean="0"/>
              <a:t>gtt</a:t>
            </a:r>
            <a:r>
              <a:rPr lang="cs-CZ" dirty="0" smtClean="0"/>
              <a:t> nebo </a:t>
            </a:r>
            <a:r>
              <a:rPr lang="cs-CZ" dirty="0" err="1" smtClean="0"/>
              <a:t>ung</a:t>
            </a:r>
            <a:r>
              <a:rPr lang="cs-CZ" dirty="0" smtClean="0"/>
              <a:t>), terapeutická KČ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Podle rozsahu, adaptace okrajů a umístění rány (ATB,KČ nebo </a:t>
            </a:r>
            <a:r>
              <a:rPr lang="cs-CZ" dirty="0" err="1" smtClean="0"/>
              <a:t>sutura+ATB</a:t>
            </a:r>
            <a:r>
              <a:rPr lang="cs-CZ" dirty="0" smtClean="0"/>
              <a:t>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Podle rozsahu  (ATB nebo </a:t>
            </a:r>
            <a:r>
              <a:rPr lang="cs-CZ" dirty="0" err="1" smtClean="0"/>
              <a:t>sutura+ATB</a:t>
            </a:r>
            <a:r>
              <a:rPr lang="cs-CZ" dirty="0" smtClean="0"/>
              <a:t>)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dirty="0" smtClean="0"/>
              <a:t>Trvalé následky – jizvy rohovky a nepravidelný astigmatismus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628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Lamelární</a:t>
            </a:r>
            <a:r>
              <a:rPr lang="cs-CZ" dirty="0"/>
              <a:t> lacerace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/>
              <a:t>Eroze rohovky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>
              <a:buClr>
                <a:schemeClr val="tx1"/>
              </a:buClr>
            </a:pPr>
            <a:endParaRPr lang="cs-CZ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>
              <a:buClr>
                <a:schemeClr val="tx1"/>
              </a:buClr>
            </a:pPr>
            <a:endParaRPr lang="cs-CZ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/>
              <a:t>Lamelární</a:t>
            </a:r>
            <a:r>
              <a:rPr lang="cs-CZ" dirty="0"/>
              <a:t> rány rohovky</a:t>
            </a:r>
          </a:p>
          <a:p>
            <a:endParaRPr lang="cs-CZ" dirty="0"/>
          </a:p>
        </p:txBody>
      </p:sp>
      <p:pic>
        <p:nvPicPr>
          <p:cNvPr id="5" name="Picture 5" descr="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016" y="1484784"/>
            <a:ext cx="2877312" cy="1962912"/>
          </a:xfrm>
          <a:noFill/>
          <a:ln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7" descr="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016" y="4005064"/>
            <a:ext cx="2880320" cy="2003846"/>
          </a:xfrm>
          <a:prstGeom prst="rect">
            <a:avLst/>
          </a:prstGeom>
          <a:noFill/>
          <a:ln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52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Otevřená poranění</a:t>
            </a:r>
            <a:br>
              <a:rPr lang="cs-CZ" dirty="0" smtClean="0"/>
            </a:br>
            <a:r>
              <a:rPr lang="cs-CZ" dirty="0" smtClean="0"/>
              <a:t>Lacerace</a:t>
            </a:r>
            <a:endParaRPr lang="cs-CZ" dirty="0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smtClean="0"/>
              <a:t>Penetrace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cs-CZ" dirty="0" smtClean="0"/>
              <a:t>Perforace</a:t>
            </a:r>
            <a:endParaRPr lang="cs-CZ" dirty="0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Jediná vstupní rána v plné tloušťce stěny bulbu.</a:t>
            </a:r>
          </a:p>
          <a:p>
            <a:pPr marL="0" indent="0">
              <a:buNone/>
            </a:pPr>
            <a:r>
              <a:rPr lang="cs-CZ" dirty="0" smtClean="0"/>
              <a:t>Etiologie</a:t>
            </a:r>
          </a:p>
          <a:p>
            <a:pPr marL="0" indent="0">
              <a:buNone/>
            </a:pPr>
            <a:r>
              <a:rPr lang="cs-CZ" dirty="0" smtClean="0"/>
              <a:t>Ostré předměty</a:t>
            </a:r>
          </a:p>
          <a:p>
            <a:pPr marL="0" indent="0">
              <a:buNone/>
            </a:pPr>
            <a:r>
              <a:rPr lang="cs-CZ" dirty="0" smtClean="0"/>
              <a:t>Penetrační poranění s nebo bez přítomnosti nitroočního tělesa, s nebo bez prolapsu nitroočních tkání</a:t>
            </a:r>
          </a:p>
          <a:p>
            <a:pPr marL="0" indent="0">
              <a:buNone/>
            </a:pPr>
            <a:r>
              <a:rPr lang="cs-CZ" dirty="0" smtClean="0"/>
              <a:t>Klinika</a:t>
            </a:r>
          </a:p>
          <a:p>
            <a:pPr marL="0" indent="0">
              <a:buNone/>
            </a:pPr>
            <a:r>
              <a:rPr lang="cs-CZ" dirty="0" smtClean="0"/>
              <a:t>Rohovka, skléra nebo kombinace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Nejčastěji dvě rány v plné tloušťce stěny bulbu (vstupní a výstupní).</a:t>
            </a:r>
          </a:p>
          <a:p>
            <a:pPr marL="0" indent="0">
              <a:buNone/>
            </a:pPr>
            <a:r>
              <a:rPr lang="cs-CZ" dirty="0" smtClean="0"/>
              <a:t>Etiologie</a:t>
            </a:r>
          </a:p>
          <a:p>
            <a:pPr marL="0" indent="0">
              <a:buNone/>
            </a:pPr>
            <a:r>
              <a:rPr lang="cs-CZ" dirty="0" smtClean="0"/>
              <a:t>Ostré předměty</a:t>
            </a:r>
          </a:p>
          <a:p>
            <a:pPr marL="0" indent="0">
              <a:buNone/>
            </a:pPr>
            <a:r>
              <a:rPr lang="cs-CZ" dirty="0" smtClean="0"/>
              <a:t>Perforační poranění může být způsobeno i tělesem o vysoké kinetické energii (způsobí perforaci a zůstane uloženo mimo bulbus)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634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39416"/>
          </a:xfrm>
        </p:spPr>
        <p:txBody>
          <a:bodyPr/>
          <a:lstStyle/>
          <a:p>
            <a:pPr algn="ctr"/>
            <a:r>
              <a:rPr lang="cs-CZ" dirty="0" smtClean="0"/>
              <a:t>Rozdělení podle působící noxy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Mechanická poranění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Chemická a termická poranění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Poškození slzotvornými látkami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Poškození elektrickým proudem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Poškození zářením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Zlomeniny očnice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863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23392"/>
          </a:xfrm>
        </p:spPr>
        <p:txBody>
          <a:bodyPr/>
          <a:lstStyle/>
          <a:p>
            <a:pPr algn="ctr"/>
            <a:r>
              <a:rPr lang="cs-CZ" dirty="0" smtClean="0"/>
              <a:t>Lacerace - penetrace</a:t>
            </a:r>
            <a:endParaRPr lang="cs-CZ" dirty="0"/>
          </a:p>
        </p:txBody>
      </p:sp>
      <p:pic>
        <p:nvPicPr>
          <p:cNvPr id="4" name="Picture 11" descr="Penetrující poranění rohovky s prolapsem iri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1700808"/>
            <a:ext cx="2603856" cy="19442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3" descr="Penetrující poranění s prolapsem iris v limb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987" y="1723459"/>
            <a:ext cx="2746772" cy="194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2780928"/>
            <a:ext cx="2251609" cy="194321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S0000D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76" y="4221088"/>
            <a:ext cx="257694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sklera-pr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987" y="4221088"/>
            <a:ext cx="2746772" cy="2016224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02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Otevřená poranění</a:t>
            </a:r>
            <a:br>
              <a:rPr lang="cs-CZ" dirty="0"/>
            </a:br>
            <a:r>
              <a:rPr lang="cs-CZ" dirty="0"/>
              <a:t>Lacerace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smtClean="0"/>
              <a:t>Penetrace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cs-CZ" dirty="0" smtClean="0"/>
              <a:t>Perforace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Léčba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Primárně - sutura vstupní rány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Repozice nebo ablace </a:t>
            </a:r>
            <a:r>
              <a:rPr lang="cs-CZ" dirty="0" err="1" smtClean="0"/>
              <a:t>prolabujících</a:t>
            </a:r>
            <a:r>
              <a:rPr lang="cs-CZ" dirty="0" smtClean="0"/>
              <a:t> tkání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Sekundárně – řešení další patologie v předním nebo zadním segmentu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ATB nutná jak lokálně, tak celkově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 smtClean="0"/>
              <a:t>Léčba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000" dirty="0" smtClean="0"/>
              <a:t>Primárně – sutura vstupní i výstupní rány (pokud je tato anatomicky dosažitelná)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000" dirty="0" smtClean="0"/>
              <a:t>Sekundárně –  </a:t>
            </a:r>
            <a:r>
              <a:rPr lang="cs-CZ" sz="2000" dirty="0"/>
              <a:t>řešení další patologie v předním nebo zadním </a:t>
            </a:r>
            <a:r>
              <a:rPr lang="cs-CZ" sz="2000" dirty="0" smtClean="0"/>
              <a:t>segmentu (v rámci PPV ošetřit výstupní ránu laserem)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000" dirty="0"/>
              <a:t>ATB nutná jak lokálně, tak celkově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Inertní </a:t>
            </a:r>
            <a:r>
              <a:rPr lang="cs-CZ" dirty="0" err="1" smtClean="0"/>
              <a:t>extrabulbární</a:t>
            </a:r>
            <a:r>
              <a:rPr lang="cs-CZ" dirty="0" smtClean="0"/>
              <a:t> tělesa mohou být ponechány</a:t>
            </a:r>
            <a:endParaRPr lang="cs-CZ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662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Otevřená poranění</a:t>
            </a:r>
            <a:br>
              <a:rPr lang="cs-CZ" dirty="0"/>
            </a:br>
            <a:r>
              <a:rPr lang="cs-CZ" dirty="0"/>
              <a:t>Lacerace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smtClean="0"/>
              <a:t>Cizí nitrooční tělesa (CNT)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cs-CZ" dirty="0" smtClean="0"/>
              <a:t>Cizí nitrooční tělesa (CNT)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 smtClean="0"/>
              <a:t>CNT – cizí předmět, který vnikl do oka vstupní ránou (rohovka, skléra) a zůstal uložen uvnitř bulbu.</a:t>
            </a:r>
          </a:p>
          <a:p>
            <a:pPr marL="0" indent="0">
              <a:buNone/>
            </a:pPr>
            <a:r>
              <a:rPr lang="cs-CZ" dirty="0" smtClean="0"/>
              <a:t>Rozdělení podle materiálu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Organická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Anorganická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magnetická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nemagnetická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dirty="0" smtClean="0"/>
              <a:t>Rozdělení podle </a:t>
            </a:r>
            <a:r>
              <a:rPr lang="cs-CZ" dirty="0" err="1" smtClean="0"/>
              <a:t>rtg</a:t>
            </a:r>
            <a:r>
              <a:rPr lang="cs-CZ" dirty="0" smtClean="0"/>
              <a:t> zobrazení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Kontrastní a nekontrastní</a:t>
            </a:r>
          </a:p>
          <a:p>
            <a:pPr marL="0" indent="0">
              <a:buClr>
                <a:schemeClr val="tx1"/>
              </a:buClr>
              <a:buNone/>
            </a:pP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Diagnostika CNT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Základní oftalmologické vyšetření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 smtClean="0"/>
              <a:t>Rtg</a:t>
            </a:r>
            <a:r>
              <a:rPr lang="cs-CZ" dirty="0" smtClean="0"/>
              <a:t>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CT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UZV B </a:t>
            </a:r>
            <a:r>
              <a:rPr lang="cs-CZ" dirty="0" err="1" smtClean="0"/>
              <a:t>scan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25982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51384"/>
          </a:xfrm>
        </p:spPr>
        <p:txBody>
          <a:bodyPr/>
          <a:lstStyle/>
          <a:p>
            <a:pPr algn="ctr"/>
            <a:r>
              <a:rPr lang="cs-CZ" dirty="0" smtClean="0"/>
              <a:t>Lacerace - CNT</a:t>
            </a:r>
            <a:endParaRPr lang="cs-CZ" dirty="0"/>
          </a:p>
        </p:txBody>
      </p:sp>
      <p:pic>
        <p:nvPicPr>
          <p:cNvPr id="4" name="Picture 10" descr="1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2816303" cy="186506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NT v úhl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5856" y="1677969"/>
            <a:ext cx="2736304" cy="188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7" descr="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8184" y="1687674"/>
            <a:ext cx="2693988" cy="1868487"/>
          </a:xfrm>
          <a:prstGeom prst="rect">
            <a:avLst/>
          </a:prstGeom>
          <a:noFill/>
          <a:ln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9" descr="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1" y="3933056"/>
            <a:ext cx="2808312" cy="1899543"/>
          </a:xfrm>
          <a:prstGeom prst="rect">
            <a:avLst/>
          </a:prstGeom>
          <a:noFill/>
          <a:ln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11" descr="IM0000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29905" y="3928573"/>
            <a:ext cx="2682255" cy="1904025"/>
          </a:xfrm>
          <a:prstGeom prst="rect">
            <a:avLst/>
          </a:prstGeom>
          <a:noFill/>
          <a:ln w="31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IM0000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3790" y="3933057"/>
            <a:ext cx="2698382" cy="189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48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79376"/>
          </a:xfrm>
        </p:spPr>
        <p:txBody>
          <a:bodyPr/>
          <a:lstStyle/>
          <a:p>
            <a:pPr algn="ctr"/>
            <a:r>
              <a:rPr lang="cs-CZ" dirty="0" smtClean="0"/>
              <a:t>CNT</a:t>
            </a:r>
            <a:endParaRPr lang="cs-CZ" dirty="0"/>
          </a:p>
        </p:txBody>
      </p:sp>
      <p:pic>
        <p:nvPicPr>
          <p:cNvPr id="4" name="Picture 5" descr="IM0000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628800"/>
            <a:ext cx="3360373" cy="25202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6" descr="IM000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0032" y="1628800"/>
            <a:ext cx="336037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0" descr="PICT00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4365104"/>
            <a:ext cx="3024336" cy="226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8" descr="PICT00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8639" y="4365104"/>
            <a:ext cx="3023159" cy="226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42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Otevřená poranění</a:t>
            </a:r>
            <a:br>
              <a:rPr lang="cs-CZ" dirty="0"/>
            </a:br>
            <a:r>
              <a:rPr lang="cs-CZ" dirty="0"/>
              <a:t>Lacerace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smtClean="0"/>
              <a:t>Cizí nitrooční tělesa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cs-CZ" dirty="0" smtClean="0"/>
              <a:t>Trvalé následky lacerací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buClr>
                <a:schemeClr val="tx1"/>
              </a:buClr>
              <a:buNone/>
            </a:pPr>
            <a:r>
              <a:rPr lang="cs-CZ" dirty="0"/>
              <a:t>Léčba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/>
              <a:t>Primárně sutura vstupní rány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/>
              <a:t>Sekundárně extrakce </a:t>
            </a:r>
            <a:r>
              <a:rPr lang="cs-CZ" dirty="0" smtClean="0"/>
              <a:t>tělesa a řešení ostatní patologie na předním a zadním segmentu oka (i v odstupu několika dnů)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Výjimkou odložené extrakce jsou známky </a:t>
            </a:r>
            <a:r>
              <a:rPr lang="cs-CZ" dirty="0" err="1" smtClean="0"/>
              <a:t>endoftalmitidy</a:t>
            </a:r>
            <a:r>
              <a:rPr lang="cs-CZ" dirty="0" smtClean="0"/>
              <a:t> 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Trvalé následky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Jizvy a zákaly rohovky, nepravidelný astigmatismus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Sekundární glaukom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 smtClean="0"/>
              <a:t>Kolobomy</a:t>
            </a:r>
            <a:r>
              <a:rPr lang="cs-CZ" dirty="0" smtClean="0"/>
              <a:t> iris, plegie zornice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Funkční poškození sítnice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174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Otevřená poranění</a:t>
            </a:r>
            <a:br>
              <a:rPr lang="cs-CZ" dirty="0"/>
            </a:br>
            <a:r>
              <a:rPr lang="cs-CZ" dirty="0" smtClean="0"/>
              <a:t>Ruptura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 smtClean="0"/>
              <a:t>Etiologie</a:t>
            </a:r>
          </a:p>
          <a:p>
            <a:pPr marL="0" indent="0">
              <a:buNone/>
            </a:pPr>
            <a:r>
              <a:rPr lang="cs-CZ" dirty="0" smtClean="0"/>
              <a:t>Agravovaný mechanismus kontuze + </a:t>
            </a:r>
            <a:r>
              <a:rPr lang="cs-CZ" dirty="0" err="1" smtClean="0"/>
              <a:t>spolupodíl</a:t>
            </a:r>
            <a:r>
              <a:rPr lang="cs-CZ" dirty="0" smtClean="0"/>
              <a:t> mechanismu „</a:t>
            </a:r>
            <a:r>
              <a:rPr lang="cs-CZ" dirty="0" err="1" smtClean="0"/>
              <a:t>inside-out</a:t>
            </a:r>
            <a:r>
              <a:rPr lang="cs-CZ" dirty="0" smtClean="0"/>
              <a:t>“.</a:t>
            </a:r>
          </a:p>
          <a:p>
            <a:pPr marL="0" indent="0">
              <a:buNone/>
            </a:pPr>
            <a:r>
              <a:rPr lang="cs-CZ" dirty="0" smtClean="0"/>
              <a:t>Při deformaci bulbu vzniká uvnitř extrémní přetlak přesahující biomechanické vlastnosti integrity stěny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Nekoordinované pády na předměty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Brachiální násilí, letící předměty (sport)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dirty="0" smtClean="0"/>
              <a:t>Diagnostika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Anamnéza, základní oční vyšetření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NT (převážně hypotonie)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UZV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022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Otevřená poranění</a:t>
            </a:r>
            <a:br>
              <a:rPr lang="cs-CZ" dirty="0"/>
            </a:br>
            <a:r>
              <a:rPr lang="cs-CZ" dirty="0"/>
              <a:t>Ruptura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smtClean="0"/>
              <a:t>Klinické projevy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cs-CZ" dirty="0" smtClean="0"/>
              <a:t>Klinické projevy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buClr>
                <a:schemeClr val="tx1"/>
              </a:buClr>
              <a:buNone/>
            </a:pPr>
            <a:r>
              <a:rPr lang="cs-CZ" dirty="0" smtClean="0"/>
              <a:t>Ruptura krytá (spojivkou)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Hypotonie bulbu i </a:t>
            </a:r>
            <a:r>
              <a:rPr lang="cs-CZ" dirty="0" err="1" smtClean="0"/>
              <a:t>normotenze</a:t>
            </a:r>
            <a:endParaRPr lang="cs-CZ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V místě dehiscence oční stěny prolaps nitroočních tkání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 smtClean="0"/>
              <a:t>Hyféma</a:t>
            </a:r>
            <a:endParaRPr lang="cs-CZ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Subluxace až luxace čočky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 smtClean="0"/>
              <a:t>Hemoftalmus</a:t>
            </a:r>
            <a:endParaRPr lang="cs-CZ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 smtClean="0"/>
              <a:t>Amoce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Ruptura nekrytá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Hypotonie až kolaps bulbu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 smtClean="0"/>
              <a:t>Extrabulbární</a:t>
            </a:r>
            <a:r>
              <a:rPr lang="cs-CZ" dirty="0" smtClean="0"/>
              <a:t> prolaps nitroočních tkání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Krvácivé projevy v předním i zadním segmentu oka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 smtClean="0"/>
              <a:t>Amoce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593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Ruptura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/>
              <a:t>Ruptura krytá (spojivkou)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/>
              <a:t>Ruptura nekrytá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Picture 7" descr="Krytá ruptura bulbu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040" y="1412776"/>
            <a:ext cx="2904412" cy="22322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6" descr="IM0000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4149962"/>
            <a:ext cx="2879997" cy="2160848"/>
          </a:xfrm>
          <a:prstGeom prst="rect">
            <a:avLst/>
          </a:prstGeom>
          <a:ln>
            <a:solidFill>
              <a:srgbClr val="FFFF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519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Otevřená poranění</a:t>
            </a:r>
            <a:br>
              <a:rPr lang="cs-CZ" dirty="0"/>
            </a:br>
            <a:r>
              <a:rPr lang="cs-CZ" dirty="0"/>
              <a:t>Ruptura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 smtClean="0"/>
              <a:t>Anatomicky predilekční místa vzniku ruptury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 smtClean="0"/>
              <a:t>Perilimbálně</a:t>
            </a:r>
            <a:r>
              <a:rPr lang="cs-CZ" dirty="0" smtClean="0"/>
              <a:t> (ve skléře 2-4mm od limbu rohovky)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Pod a podél úponů přímých okohybných svalů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Kombinace obou až do oblasti ekvátoru bulbu (cca 12mm od limbu rohovky)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V místech vstupů a řezů po předchozích nitroočních operacích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 smtClean="0"/>
              <a:t>Léčba</a:t>
            </a:r>
          </a:p>
          <a:p>
            <a:pPr marL="0" indent="0">
              <a:buNone/>
            </a:pPr>
            <a:r>
              <a:rPr lang="cs-CZ" dirty="0" smtClean="0"/>
              <a:t>Primárně snaha o kompletní suturu rány a zachování integrity bulbu bez ohledu na další funkční výsledek (při ránách jdoucích za oblast </a:t>
            </a:r>
            <a:r>
              <a:rPr lang="cs-CZ" dirty="0" err="1" smtClean="0"/>
              <a:t>pars</a:t>
            </a:r>
            <a:r>
              <a:rPr lang="cs-CZ" dirty="0" smtClean="0"/>
              <a:t> plana v kombinaci s postupem jako při zevní operaci </a:t>
            </a:r>
            <a:r>
              <a:rPr lang="cs-CZ" dirty="0" err="1" smtClean="0"/>
              <a:t>amoce</a:t>
            </a:r>
            <a:r>
              <a:rPr lang="cs-CZ" dirty="0" smtClean="0"/>
              <a:t>). Sekundárně – rekonstrukční výkony v oblasti předního segmentu oka a PPV.</a:t>
            </a:r>
          </a:p>
          <a:p>
            <a:pPr marL="0" indent="0">
              <a:buNone/>
            </a:pPr>
            <a:r>
              <a:rPr lang="cs-CZ" dirty="0" smtClean="0"/>
              <a:t>Při rozsáhlých devastacích – primární enukleace (exenterace) bulbu.</a:t>
            </a:r>
          </a:p>
          <a:p>
            <a:pPr marL="0" indent="0">
              <a:buNone/>
            </a:pPr>
            <a:r>
              <a:rPr lang="cs-CZ" dirty="0" smtClean="0"/>
              <a:t>ATB vždy lokálně i celkově.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376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99456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cs-CZ" dirty="0" smtClean="0"/>
              <a:t>Mechanická poranění</a:t>
            </a:r>
            <a:br>
              <a:rPr lang="cs-CZ" dirty="0" smtClean="0"/>
            </a:br>
            <a:r>
              <a:rPr lang="cs-CZ" sz="2200" dirty="0"/>
              <a:t>Terminologie BETT</a:t>
            </a:r>
            <a:r>
              <a:rPr lang="cs-CZ" dirty="0"/>
              <a:t/>
            </a:r>
            <a:br>
              <a:rPr lang="cs-CZ" dirty="0"/>
            </a:br>
            <a:r>
              <a:rPr lang="cs-CZ" sz="2200" dirty="0"/>
              <a:t>Birmingham </a:t>
            </a:r>
            <a:r>
              <a:rPr lang="cs-CZ" sz="2200" dirty="0" err="1"/>
              <a:t>Eye</a:t>
            </a:r>
            <a:r>
              <a:rPr lang="cs-CZ" sz="2200" dirty="0"/>
              <a:t> Trauma Terminology 1996</a:t>
            </a:r>
            <a:br>
              <a:rPr lang="cs-CZ" sz="2200" dirty="0"/>
            </a:br>
            <a:endParaRPr lang="cs-CZ" sz="2200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1422953"/>
              </p:ext>
            </p:extLst>
          </p:nvPr>
        </p:nvGraphicFramePr>
        <p:xfrm>
          <a:off x="539552" y="2852936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2386608"/>
                <a:gridCol w="2057400"/>
                <a:gridCol w="20574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Uzavřená poranění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Otevřená poranění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Kontuze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Lamelární</a:t>
                      </a:r>
                      <a:r>
                        <a:rPr lang="cs-CZ" dirty="0" smtClean="0"/>
                        <a:t> lacerace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Lacerace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Ruptura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dirty="0" smtClean="0"/>
                        <a:t>Penetrace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dirty="0" smtClean="0"/>
                        <a:t>Perforace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dirty="0" smtClean="0"/>
                        <a:t>Nitrooční tělesa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352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Otevřená poranění</a:t>
            </a:r>
            <a:br>
              <a:rPr lang="cs-CZ" dirty="0"/>
            </a:br>
            <a:r>
              <a:rPr lang="cs-CZ" dirty="0"/>
              <a:t>Ruptura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Trvalé následky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Funkční – trvalá ztráta zrakových funkcí různé intenzity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Anatomické – </a:t>
            </a:r>
            <a:r>
              <a:rPr lang="cs-CZ" dirty="0" err="1" smtClean="0"/>
              <a:t>ftíza</a:t>
            </a:r>
            <a:r>
              <a:rPr lang="cs-CZ" dirty="0" smtClean="0"/>
              <a:t> (atrofie) bulbu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099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Chemická a termická poranění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smtClean="0"/>
              <a:t>Chemická poranění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cs-CZ" dirty="0" smtClean="0"/>
              <a:t>Chemická poranění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dirty="0" smtClean="0"/>
              <a:t>Etiologie</a:t>
            </a:r>
          </a:p>
          <a:p>
            <a:pPr marL="0" indent="0">
              <a:buNone/>
            </a:pPr>
            <a:r>
              <a:rPr lang="cs-CZ" sz="2000" dirty="0" smtClean="0"/>
              <a:t>Kyseliny (kolikvační nekróza) a zásady (koagulační nekróza).</a:t>
            </a:r>
          </a:p>
          <a:p>
            <a:pPr marL="0" indent="0">
              <a:buNone/>
            </a:pPr>
            <a:r>
              <a:rPr lang="cs-CZ" sz="2000" dirty="0" smtClean="0"/>
              <a:t>Klinické projevy</a:t>
            </a:r>
          </a:p>
          <a:p>
            <a:pPr marL="0" indent="0">
              <a:buNone/>
            </a:pPr>
            <a:r>
              <a:rPr lang="cs-CZ" sz="2000" dirty="0" smtClean="0"/>
              <a:t>Podle intenzity působení stupně nekrózy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000" dirty="0" smtClean="0"/>
              <a:t>Adnexa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000" dirty="0" smtClean="0"/>
              <a:t>Spojivka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000" dirty="0" smtClean="0"/>
              <a:t>Rohovka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000" dirty="0" smtClean="0"/>
              <a:t>Přední uveální dráždění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Léčba</a:t>
            </a:r>
          </a:p>
          <a:p>
            <a:pPr marL="0" indent="0">
              <a:buNone/>
            </a:pPr>
            <a:r>
              <a:rPr lang="cs-CZ" dirty="0" smtClean="0"/>
              <a:t>Zásady první pomoci (mechanické odstranění noxy, intenzivní výplachy vodou)</a:t>
            </a:r>
          </a:p>
          <a:p>
            <a:pPr marL="0" indent="0">
              <a:buNone/>
            </a:pPr>
            <a:r>
              <a:rPr lang="cs-CZ" dirty="0" smtClean="0"/>
              <a:t>Cílená léčba</a:t>
            </a:r>
          </a:p>
          <a:p>
            <a:pPr marL="0" indent="0">
              <a:buNone/>
            </a:pPr>
            <a:r>
              <a:rPr lang="cs-CZ" dirty="0" smtClean="0"/>
              <a:t>Medikamentózní</a:t>
            </a:r>
          </a:p>
          <a:p>
            <a:pPr marL="0" indent="0">
              <a:buNone/>
            </a:pPr>
            <a:r>
              <a:rPr lang="cs-CZ" dirty="0" smtClean="0"/>
              <a:t>Chirurgická</a:t>
            </a:r>
          </a:p>
          <a:p>
            <a:pPr marL="0" indent="0">
              <a:buNone/>
            </a:pPr>
            <a:r>
              <a:rPr lang="cs-CZ" dirty="0" smtClean="0"/>
              <a:t>Trvalé následky</a:t>
            </a:r>
          </a:p>
          <a:p>
            <a:pPr marL="0" indent="0">
              <a:buNone/>
            </a:pPr>
            <a:r>
              <a:rPr lang="cs-CZ" dirty="0" smtClean="0"/>
              <a:t>Jizvení (</a:t>
            </a:r>
            <a:r>
              <a:rPr lang="cs-CZ" dirty="0" err="1" smtClean="0"/>
              <a:t>symblefara</a:t>
            </a:r>
            <a:r>
              <a:rPr lang="cs-CZ" dirty="0" smtClean="0"/>
              <a:t>), </a:t>
            </a:r>
            <a:r>
              <a:rPr lang="cs-CZ" dirty="0" err="1" smtClean="0"/>
              <a:t>vaskularizované</a:t>
            </a:r>
            <a:r>
              <a:rPr lang="cs-CZ" dirty="0" smtClean="0"/>
              <a:t> leukomy rohovky, sekundární glaukom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790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395536" y="404664"/>
            <a:ext cx="4040188" cy="502920"/>
          </a:xfrm>
        </p:spPr>
        <p:txBody>
          <a:bodyPr/>
          <a:lstStyle/>
          <a:p>
            <a:r>
              <a:rPr lang="cs-CZ" sz="2400" dirty="0"/>
              <a:t>Chemická </a:t>
            </a:r>
            <a:r>
              <a:rPr lang="cs-CZ" sz="2400" dirty="0" smtClean="0"/>
              <a:t>poranění st. I-IV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3"/>
          </p:nvPr>
        </p:nvSpPr>
        <p:spPr>
          <a:xfrm>
            <a:off x="4644008" y="404664"/>
            <a:ext cx="4041775" cy="502920"/>
          </a:xfrm>
        </p:spPr>
        <p:txBody>
          <a:bodyPr/>
          <a:lstStyle/>
          <a:p>
            <a:r>
              <a:rPr lang="cs-CZ" sz="2400" dirty="0" smtClean="0"/>
              <a:t>Termická poranění</a:t>
            </a:r>
            <a:endParaRPr lang="cs-CZ" sz="2400" dirty="0"/>
          </a:p>
        </p:txBody>
      </p:sp>
      <p:pic>
        <p:nvPicPr>
          <p:cNvPr id="4" name="Picture 10" descr="polept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900" y="4472470"/>
            <a:ext cx="2544124" cy="1738847"/>
          </a:xfrm>
          <a:noFill/>
          <a:ln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0072" y="1196752"/>
            <a:ext cx="3384376" cy="2309170"/>
          </a:xfrm>
          <a:noFill/>
          <a:ln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5" descr="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0072" y="3861048"/>
            <a:ext cx="3384376" cy="2350269"/>
          </a:xfrm>
          <a:prstGeom prst="rect">
            <a:avLst/>
          </a:prstGeom>
          <a:noFill/>
          <a:ln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2376264" cy="15480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037" y="1578908"/>
            <a:ext cx="2520280" cy="175564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68960"/>
            <a:ext cx="2376264" cy="17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0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Chemická a termická poranění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smtClean="0"/>
              <a:t>Termická poranění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cs-CZ" dirty="0" smtClean="0"/>
              <a:t>Termická poranění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Etiologie</a:t>
            </a:r>
          </a:p>
          <a:p>
            <a:pPr marL="0" indent="0">
              <a:buNone/>
            </a:pPr>
            <a:r>
              <a:rPr lang="cs-CZ" dirty="0" smtClean="0"/>
              <a:t>Působení vysoké teploty (výbuch, hoření, tekutiny, pára) nebo IČ a UV záření.</a:t>
            </a:r>
          </a:p>
          <a:p>
            <a:pPr marL="0" indent="0">
              <a:buNone/>
            </a:pPr>
            <a:r>
              <a:rPr lang="cs-CZ" dirty="0" smtClean="0"/>
              <a:t>Klinické projevy</a:t>
            </a:r>
          </a:p>
          <a:p>
            <a:pPr marL="0" indent="0">
              <a:buNone/>
            </a:pPr>
            <a:r>
              <a:rPr lang="cs-CZ" dirty="0" smtClean="0"/>
              <a:t>Podle stupně intenzity působící noxy  I.-IV. stupeň popálení (adnexa, spojivka, rohovka). 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Léčba</a:t>
            </a:r>
          </a:p>
          <a:p>
            <a:pPr marL="0" indent="0">
              <a:buNone/>
            </a:pPr>
            <a:r>
              <a:rPr lang="cs-CZ" dirty="0" smtClean="0"/>
              <a:t>První pomoc – studené obklady, sterilní krytí</a:t>
            </a:r>
          </a:p>
          <a:p>
            <a:pPr marL="0" indent="0">
              <a:buNone/>
            </a:pPr>
            <a:r>
              <a:rPr lang="cs-CZ" dirty="0" smtClean="0"/>
              <a:t>Cílená léčba – podle stupně postižení medikamentózní nebo chirurgická (nekróza)</a:t>
            </a:r>
          </a:p>
          <a:p>
            <a:pPr marL="0" indent="0">
              <a:buNone/>
            </a:pPr>
            <a:r>
              <a:rPr lang="cs-CZ" dirty="0" smtClean="0"/>
              <a:t>Trvalé následky</a:t>
            </a:r>
          </a:p>
          <a:p>
            <a:pPr marL="0" indent="0">
              <a:buNone/>
            </a:pPr>
            <a:r>
              <a:rPr lang="cs-CZ" dirty="0" smtClean="0"/>
              <a:t>Jizvení (víčka a spojivka) a vaskularizace (rohovka)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812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52128"/>
          </a:xfrm>
        </p:spPr>
        <p:txBody>
          <a:bodyPr>
            <a:normAutofit/>
          </a:bodyPr>
          <a:lstStyle/>
          <a:p>
            <a:r>
              <a:rPr lang="cs-CZ" sz="3600" dirty="0" smtClean="0"/>
              <a:t>Chemická a termická poranění - následky</a:t>
            </a:r>
            <a:endParaRPr lang="cs-CZ" sz="3600" dirty="0"/>
          </a:p>
        </p:txBody>
      </p:sp>
      <p:pic>
        <p:nvPicPr>
          <p:cNvPr id="4" name="Picture 5" descr="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772816"/>
            <a:ext cx="2514600" cy="2165465"/>
          </a:xfrm>
          <a:noFill/>
          <a:ln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7" descr="ob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5816" y="1772816"/>
            <a:ext cx="2914650" cy="2185988"/>
          </a:xfrm>
          <a:prstGeom prst="rect">
            <a:avLst/>
          </a:prstGeom>
          <a:noFill/>
          <a:ln w="31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9" descr="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152" y="1772816"/>
            <a:ext cx="3008313" cy="2185988"/>
          </a:xfrm>
          <a:prstGeom prst="rect">
            <a:avLst/>
          </a:prstGeom>
          <a:noFill/>
          <a:ln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5" y="4365104"/>
            <a:ext cx="3278321" cy="210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6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4000" dirty="0" smtClean="0"/>
              <a:t>Poškození slzotvornými látkami a </a:t>
            </a:r>
            <a:br>
              <a:rPr lang="cs-CZ" sz="4000" dirty="0" smtClean="0"/>
            </a:br>
            <a:r>
              <a:rPr lang="cs-CZ" sz="4000" dirty="0" smtClean="0"/>
              <a:t>el. proudem</a:t>
            </a:r>
            <a:endParaRPr lang="cs-CZ" sz="40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Slzotvorné látky</a:t>
            </a:r>
          </a:p>
          <a:p>
            <a:pPr marL="0" indent="0">
              <a:buNone/>
            </a:pPr>
            <a:r>
              <a:rPr lang="cs-CZ" sz="2400" dirty="0" smtClean="0"/>
              <a:t>Plyny, spreje, kapaliny</a:t>
            </a:r>
          </a:p>
          <a:p>
            <a:pPr marL="0" indent="0">
              <a:buNone/>
            </a:pPr>
            <a:r>
              <a:rPr lang="cs-CZ" sz="2400" dirty="0" smtClean="0"/>
              <a:t>Klinické projevy</a:t>
            </a:r>
          </a:p>
          <a:p>
            <a:pPr marL="0" indent="0">
              <a:buNone/>
            </a:pPr>
            <a:r>
              <a:rPr lang="cs-CZ" sz="2400" dirty="0" smtClean="0"/>
              <a:t>Blefarospasmus, </a:t>
            </a:r>
            <a:r>
              <a:rPr lang="cs-CZ" sz="2400" dirty="0" err="1" smtClean="0"/>
              <a:t>epiphora</a:t>
            </a:r>
            <a:r>
              <a:rPr lang="cs-CZ" sz="2400" dirty="0" smtClean="0"/>
              <a:t>, překrvení spojivek, poškození epitelu rohovky</a:t>
            </a:r>
          </a:p>
          <a:p>
            <a:pPr marL="0" indent="0">
              <a:buNone/>
            </a:pPr>
            <a:r>
              <a:rPr lang="cs-CZ" dirty="0" smtClean="0"/>
              <a:t>Léčba</a:t>
            </a:r>
          </a:p>
          <a:p>
            <a:pPr marL="0" indent="0">
              <a:buNone/>
            </a:pPr>
            <a:r>
              <a:rPr lang="cs-CZ" sz="2400" dirty="0" smtClean="0"/>
              <a:t>ATB lokálně, </a:t>
            </a:r>
            <a:r>
              <a:rPr lang="cs-CZ" sz="2400" dirty="0" err="1" smtClean="0"/>
              <a:t>epitelizancia</a:t>
            </a:r>
            <a:endParaRPr lang="cs-CZ" sz="2400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Elektrický proud</a:t>
            </a:r>
          </a:p>
          <a:p>
            <a:pPr marL="0" indent="0">
              <a:buNone/>
            </a:pPr>
            <a:r>
              <a:rPr lang="cs-CZ" dirty="0" smtClean="0"/>
              <a:t>Kombinace tepelných změn v oblasti předního segmentu oka, vznik katarakty</a:t>
            </a:r>
          </a:p>
          <a:p>
            <a:pPr marL="0" indent="0">
              <a:buNone/>
            </a:pPr>
            <a:r>
              <a:rPr lang="cs-CZ" dirty="0" smtClean="0"/>
              <a:t>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839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Poškození zářením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sz="2000" dirty="0" smtClean="0"/>
              <a:t>Infračervené záření - tepelné poškození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000" dirty="0" smtClean="0"/>
              <a:t>UV záření (elektrický oblouk, germicidní zářiče, horské slunce, pobyt ve vysokohorském prostředí – sníh) – </a:t>
            </a:r>
            <a:r>
              <a:rPr lang="cs-CZ" sz="2000" dirty="0" err="1" smtClean="0"/>
              <a:t>ophtalmia</a:t>
            </a:r>
            <a:r>
              <a:rPr lang="cs-CZ" sz="2000" dirty="0" smtClean="0"/>
              <a:t> </a:t>
            </a:r>
            <a:r>
              <a:rPr lang="cs-CZ" sz="2000" dirty="0" err="1" smtClean="0"/>
              <a:t>electrica</a:t>
            </a:r>
            <a:r>
              <a:rPr lang="cs-CZ" sz="2000" dirty="0" smtClean="0"/>
              <a:t> a </a:t>
            </a:r>
            <a:r>
              <a:rPr lang="cs-CZ" sz="2000" dirty="0" err="1" smtClean="0"/>
              <a:t>ophtalmia</a:t>
            </a:r>
            <a:r>
              <a:rPr lang="cs-CZ" sz="2000" dirty="0" smtClean="0"/>
              <a:t> </a:t>
            </a:r>
            <a:r>
              <a:rPr lang="cs-CZ" sz="2000" dirty="0" err="1" smtClean="0"/>
              <a:t>nivalis</a:t>
            </a:r>
            <a:r>
              <a:rPr lang="cs-CZ" sz="2000" dirty="0" smtClean="0"/>
              <a:t>.</a:t>
            </a:r>
          </a:p>
          <a:p>
            <a:pPr marL="0" indent="0">
              <a:buNone/>
            </a:pPr>
            <a:r>
              <a:rPr lang="cs-CZ" sz="2000" dirty="0" smtClean="0"/>
              <a:t>Erytém kůže víček, blefarospasmus, </a:t>
            </a:r>
            <a:r>
              <a:rPr lang="cs-CZ" sz="2000" dirty="0" err="1" smtClean="0"/>
              <a:t>epiphora</a:t>
            </a:r>
            <a:r>
              <a:rPr lang="cs-CZ" sz="2000" dirty="0" smtClean="0"/>
              <a:t>, řezání v oku, bolest, defekty epitelu rohovky (</a:t>
            </a:r>
            <a:r>
              <a:rPr lang="cs-CZ" sz="2000" dirty="0" err="1" smtClean="0"/>
              <a:t>mikroeroze</a:t>
            </a:r>
            <a:r>
              <a:rPr lang="cs-CZ" sz="2000" dirty="0" smtClean="0"/>
              <a:t>).</a:t>
            </a:r>
          </a:p>
          <a:p>
            <a:pPr marL="0" indent="0">
              <a:buNone/>
            </a:pPr>
            <a:r>
              <a:rPr lang="cs-CZ" sz="2000" dirty="0" smtClean="0"/>
              <a:t>Léčba – krátkodobě lokální anestetika, ATB, </a:t>
            </a:r>
            <a:r>
              <a:rPr lang="cs-CZ" sz="2000" dirty="0" err="1" smtClean="0"/>
              <a:t>epitelizancia</a:t>
            </a:r>
            <a:endParaRPr lang="cs-CZ" sz="2000" dirty="0" smtClean="0"/>
          </a:p>
          <a:p>
            <a:pPr>
              <a:buFont typeface="Wingdings" panose="05000000000000000000" pitchFamily="2" charset="2"/>
              <a:buChar char="v"/>
            </a:pPr>
            <a:endParaRPr lang="cs-CZ" sz="2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000" dirty="0" smtClean="0"/>
              <a:t>Ionizující záření – sekundární poškození oka při ozařování v rámci onkologické terapie.</a:t>
            </a:r>
          </a:p>
          <a:p>
            <a:pPr marL="0" indent="0">
              <a:buNone/>
            </a:pPr>
            <a:r>
              <a:rPr lang="cs-CZ" sz="2000" dirty="0" smtClean="0"/>
              <a:t>Příznaky jako u elektrické oftalmie</a:t>
            </a:r>
          </a:p>
          <a:p>
            <a:pPr marL="0" indent="0">
              <a:buNone/>
            </a:pPr>
            <a:r>
              <a:rPr lang="cs-CZ" sz="2000" dirty="0" err="1" smtClean="0"/>
              <a:t>Kataraktogenní</a:t>
            </a:r>
            <a:r>
              <a:rPr lang="cs-CZ" sz="2000" dirty="0" smtClean="0"/>
              <a:t> účinek – při lokální terapii orbitálních tumorů (dávky nad 30 </a:t>
            </a:r>
            <a:r>
              <a:rPr lang="cs-CZ" sz="2000" dirty="0" err="1" smtClean="0"/>
              <a:t>Gy</a:t>
            </a:r>
            <a:r>
              <a:rPr lang="cs-CZ" sz="2000" dirty="0" smtClean="0"/>
              <a:t>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000" dirty="0" smtClean="0"/>
              <a:t>Poškození laserovým zářením – v závislosti na energii, vlnové délce a </a:t>
            </a:r>
            <a:r>
              <a:rPr lang="cs-CZ" sz="2000" dirty="0" err="1" smtClean="0"/>
              <a:t>fokuzaci</a:t>
            </a:r>
            <a:r>
              <a:rPr lang="cs-CZ" sz="2000" dirty="0" smtClean="0"/>
              <a:t> – poškození sítnice (jizvy).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000" dirty="0" smtClean="0"/>
              <a:t>Poškození slunečním zářením – solární retinopatie (pozorování zatmění slunce) – poškození </a:t>
            </a:r>
            <a:r>
              <a:rPr lang="cs-CZ" sz="2000" dirty="0" err="1" smtClean="0"/>
              <a:t>makuly</a:t>
            </a:r>
            <a:r>
              <a:rPr lang="cs-CZ" sz="2000" dirty="0" smtClean="0"/>
              <a:t>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2430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30424"/>
          </a:xfrm>
        </p:spPr>
        <p:txBody>
          <a:bodyPr/>
          <a:lstStyle/>
          <a:p>
            <a:pPr algn="ctr"/>
            <a:r>
              <a:rPr lang="cs-CZ" dirty="0" smtClean="0"/>
              <a:t>Zlomeniny očnice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Anatomie očnice</a:t>
            </a:r>
          </a:p>
          <a:p>
            <a:pPr fontAlgn="auto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cs-CZ" dirty="0"/>
              <a:t>Vchod</a:t>
            </a:r>
          </a:p>
          <a:p>
            <a:pPr fontAlgn="auto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cs-CZ" dirty="0"/>
              <a:t>Stěny očnice</a:t>
            </a:r>
          </a:p>
          <a:p>
            <a:pPr fontAlgn="auto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cs-CZ" dirty="0" smtClean="0"/>
              <a:t>Hrot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err="1"/>
              <a:t>Canalis</a:t>
            </a:r>
            <a:r>
              <a:rPr lang="cs-CZ" dirty="0"/>
              <a:t> </a:t>
            </a:r>
            <a:r>
              <a:rPr lang="cs-CZ" dirty="0" err="1" smtClean="0"/>
              <a:t>opticus</a:t>
            </a:r>
            <a:r>
              <a:rPr lang="cs-CZ" dirty="0" smtClean="0"/>
              <a:t>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err="1" smtClean="0"/>
              <a:t>Fissura</a:t>
            </a:r>
            <a:r>
              <a:rPr lang="cs-CZ" dirty="0" smtClean="0"/>
              <a:t> </a:t>
            </a:r>
            <a:r>
              <a:rPr lang="cs-CZ" dirty="0" err="1"/>
              <a:t>orbitalis</a:t>
            </a:r>
            <a:r>
              <a:rPr lang="cs-CZ" dirty="0"/>
              <a:t> </a:t>
            </a:r>
            <a:r>
              <a:rPr lang="cs-CZ" dirty="0" smtClean="0"/>
              <a:t>superior</a:t>
            </a:r>
            <a:endParaRPr lang="cs-CZ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err="1"/>
              <a:t>Fissura</a:t>
            </a:r>
            <a:r>
              <a:rPr lang="cs-CZ" dirty="0"/>
              <a:t> </a:t>
            </a:r>
            <a:r>
              <a:rPr lang="cs-CZ" dirty="0" err="1"/>
              <a:t>orbitalis</a:t>
            </a:r>
            <a:r>
              <a:rPr lang="cs-CZ" dirty="0"/>
              <a:t> </a:t>
            </a:r>
            <a:r>
              <a:rPr lang="cs-CZ" dirty="0" err="1" smtClean="0"/>
              <a:t>inferior</a:t>
            </a:r>
            <a:endParaRPr lang="cs-CZ" dirty="0"/>
          </a:p>
          <a:p>
            <a:pPr fontAlgn="auto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276872"/>
            <a:ext cx="4369419" cy="3457813"/>
          </a:xfrm>
        </p:spPr>
      </p:pic>
    </p:spTree>
    <p:extLst>
      <p:ext uri="{BB962C8B-B14F-4D97-AF65-F5344CB8AC3E}">
        <p14:creationId xmlns:p14="http://schemas.microsoft.com/office/powerpoint/2010/main" val="324364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Zlomeniny očnice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dirty="0"/>
              <a:t>Zlomenina stropu - </a:t>
            </a:r>
            <a:r>
              <a:rPr lang="cs-CZ" altLang="cs-CZ" dirty="0" err="1"/>
              <a:t>frontobazální</a:t>
            </a:r>
            <a:r>
              <a:rPr lang="cs-CZ" altLang="cs-CZ" dirty="0"/>
              <a:t> zlomenina, </a:t>
            </a:r>
            <a:r>
              <a:rPr lang="cs-CZ" altLang="cs-CZ" dirty="0" err="1"/>
              <a:t>orbitofrontální</a:t>
            </a:r>
            <a:r>
              <a:rPr lang="cs-CZ" altLang="cs-CZ" dirty="0"/>
              <a:t> zlomenina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dirty="0"/>
              <a:t>Zlomenina laterální stěny očnice – zlomenina </a:t>
            </a:r>
            <a:r>
              <a:rPr lang="cs-CZ" altLang="cs-CZ" dirty="0" err="1"/>
              <a:t>orbitozygomatická</a:t>
            </a:r>
            <a:endParaRPr lang="cs-CZ" altLang="cs-CZ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dirty="0"/>
              <a:t>Zlomenina mediální stěny – zlomenina </a:t>
            </a:r>
            <a:r>
              <a:rPr lang="cs-CZ" altLang="cs-CZ" dirty="0" err="1"/>
              <a:t>orbitoetmoideální</a:t>
            </a:r>
            <a:endParaRPr lang="cs-CZ" altLang="cs-CZ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dirty="0"/>
              <a:t>Zlomenina spodiny očnice – </a:t>
            </a:r>
            <a:r>
              <a:rPr lang="cs-CZ" altLang="cs-CZ" dirty="0" err="1"/>
              <a:t>retromarginální</a:t>
            </a:r>
            <a:r>
              <a:rPr lang="cs-CZ" altLang="cs-CZ" dirty="0"/>
              <a:t>, hydraulická, „</a:t>
            </a:r>
            <a:r>
              <a:rPr lang="cs-CZ" altLang="cs-CZ" dirty="0" err="1"/>
              <a:t>blow</a:t>
            </a:r>
            <a:r>
              <a:rPr lang="cs-CZ" altLang="cs-CZ" dirty="0"/>
              <a:t> </a:t>
            </a:r>
            <a:r>
              <a:rPr lang="cs-CZ" altLang="cs-CZ" dirty="0" err="1"/>
              <a:t>out</a:t>
            </a:r>
            <a:r>
              <a:rPr lang="cs-CZ" altLang="cs-CZ" dirty="0"/>
              <a:t> </a:t>
            </a:r>
            <a:r>
              <a:rPr lang="cs-CZ" altLang="cs-CZ" dirty="0" err="1"/>
              <a:t>fracture</a:t>
            </a:r>
            <a:r>
              <a:rPr lang="cs-CZ" altLang="cs-CZ" dirty="0"/>
              <a:t>“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378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Zlomeniny očnice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5536" y="1700808"/>
            <a:ext cx="4040188" cy="502920"/>
          </a:xfrm>
        </p:spPr>
        <p:txBody>
          <a:bodyPr/>
          <a:lstStyle/>
          <a:p>
            <a:pPr algn="ctr"/>
            <a:r>
              <a:rPr lang="cs-CZ" dirty="0" smtClean="0"/>
              <a:t>Zlomenina stropu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572000" y="1700808"/>
            <a:ext cx="4041775" cy="502920"/>
          </a:xfrm>
        </p:spPr>
        <p:txBody>
          <a:bodyPr/>
          <a:lstStyle/>
          <a:p>
            <a:pPr algn="ctr"/>
            <a:r>
              <a:rPr lang="cs-CZ" altLang="cs-CZ" dirty="0"/>
              <a:t>Zlomenina laterální stěny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67544" y="2276872"/>
            <a:ext cx="4040188" cy="4320480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cs-CZ" u="sng" dirty="0"/>
              <a:t>Vznik</a:t>
            </a:r>
            <a:r>
              <a:rPr lang="cs-CZ" dirty="0"/>
              <a:t> - přímé násilí na oblast nadočnicového oblouku a kost čelní</a:t>
            </a:r>
          </a:p>
          <a:p>
            <a:pPr fontAlgn="auto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cs-CZ" u="sng" dirty="0" smtClean="0"/>
              <a:t>Klinika </a:t>
            </a:r>
            <a:r>
              <a:rPr lang="cs-CZ" dirty="0"/>
              <a:t>- </a:t>
            </a:r>
            <a:r>
              <a:rPr lang="cs-CZ" dirty="0" err="1"/>
              <a:t>impresní</a:t>
            </a:r>
            <a:r>
              <a:rPr lang="cs-CZ" dirty="0"/>
              <a:t> zlomenina horního okraje očnice</a:t>
            </a:r>
          </a:p>
          <a:p>
            <a:pPr fontAlgn="auto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cs-CZ" dirty="0"/>
              <a:t>Nedislokované fraktury nevyžadují žádnou </a:t>
            </a:r>
            <a:r>
              <a:rPr lang="cs-CZ" dirty="0" smtClean="0"/>
              <a:t>léčbu</a:t>
            </a:r>
          </a:p>
          <a:p>
            <a:pPr fontAlgn="auto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cs-CZ" dirty="0"/>
              <a:t>Fraktury zasahující do přední jámy lební – kompetence NCH</a:t>
            </a:r>
          </a:p>
          <a:p>
            <a:pPr fontAlgn="auto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cs-CZ" dirty="0" smtClean="0"/>
              <a:t>Poškození </a:t>
            </a:r>
            <a:r>
              <a:rPr lang="cs-CZ" dirty="0"/>
              <a:t>zrakových </a:t>
            </a:r>
            <a:r>
              <a:rPr lang="cs-CZ" dirty="0" smtClean="0"/>
              <a:t>funkcí -  ischemická neuropatie </a:t>
            </a:r>
            <a:r>
              <a:rPr lang="cs-CZ" dirty="0"/>
              <a:t>n. II </a:t>
            </a:r>
          </a:p>
          <a:p>
            <a:pPr fontAlgn="auto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cs-CZ" u="sng" dirty="0"/>
              <a:t>Terapie </a:t>
            </a:r>
            <a:r>
              <a:rPr lang="cs-CZ" dirty="0"/>
              <a:t>ischemické neuropatie: dekomprese optického kanálu nebo </a:t>
            </a:r>
            <a:r>
              <a:rPr lang="cs-CZ" dirty="0" err="1"/>
              <a:t>megadávky</a:t>
            </a:r>
            <a:r>
              <a:rPr lang="cs-CZ" dirty="0"/>
              <a:t> </a:t>
            </a:r>
            <a:r>
              <a:rPr lang="cs-CZ" dirty="0" err="1"/>
              <a:t>metylprednisolonu</a:t>
            </a:r>
            <a:endParaRPr lang="cs-CZ" dirty="0"/>
          </a:p>
          <a:p>
            <a:pPr fontAlgn="auto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4008" y="2276872"/>
            <a:ext cx="4041775" cy="4176464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cs-CZ" u="sng" dirty="0"/>
              <a:t>Vznik</a:t>
            </a:r>
            <a:r>
              <a:rPr lang="cs-CZ" dirty="0"/>
              <a:t> – účinek tupého násilí na oblast lícní </a:t>
            </a:r>
            <a:r>
              <a:rPr lang="cs-CZ" dirty="0" smtClean="0"/>
              <a:t>kosti – izolovaně nebo jako součást </a:t>
            </a:r>
            <a:r>
              <a:rPr lang="cs-CZ" dirty="0" err="1"/>
              <a:t>zygomatikomaxilárního</a:t>
            </a:r>
            <a:r>
              <a:rPr lang="cs-CZ" dirty="0"/>
              <a:t> komplexu (ZMK)</a:t>
            </a:r>
          </a:p>
          <a:p>
            <a:pPr fontAlgn="auto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cs-CZ" u="sng" dirty="0"/>
              <a:t>Příznaky</a:t>
            </a:r>
            <a:r>
              <a:rPr lang="cs-CZ" dirty="0"/>
              <a:t>: bolest, hematom víček, </a:t>
            </a:r>
            <a:r>
              <a:rPr lang="cs-CZ" dirty="0" err="1"/>
              <a:t>chemóza</a:t>
            </a:r>
            <a:r>
              <a:rPr lang="cs-CZ" dirty="0"/>
              <a:t> spojivky, porucha zraku a porucha hybnosti bulbu, </a:t>
            </a:r>
            <a:r>
              <a:rPr lang="cs-CZ" b="1" dirty="0"/>
              <a:t>diplopie</a:t>
            </a:r>
            <a:r>
              <a:rPr lang="cs-CZ" dirty="0"/>
              <a:t>, ev. </a:t>
            </a:r>
            <a:r>
              <a:rPr lang="cs-CZ" dirty="0" err="1"/>
              <a:t>enoftalmus</a:t>
            </a:r>
            <a:r>
              <a:rPr lang="cs-CZ" dirty="0"/>
              <a:t>, pokles zevního koutku dolů, parestézie v oblasti n. </a:t>
            </a:r>
            <a:r>
              <a:rPr lang="cs-CZ" dirty="0" err="1" smtClean="0"/>
              <a:t>infraorbitalis</a:t>
            </a:r>
            <a:endParaRPr lang="cs-CZ" dirty="0" smtClean="0"/>
          </a:p>
          <a:p>
            <a:pPr fontAlgn="auto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cs-CZ" u="sng" dirty="0"/>
              <a:t>Dg. -</a:t>
            </a:r>
            <a:r>
              <a:rPr lang="cs-CZ" dirty="0"/>
              <a:t> CT, NMR</a:t>
            </a:r>
          </a:p>
          <a:p>
            <a:pPr fontAlgn="auto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cs-CZ" u="sng" dirty="0"/>
              <a:t>Léčba -</a:t>
            </a:r>
            <a:r>
              <a:rPr lang="cs-CZ" dirty="0"/>
              <a:t> Indikací k chirurgickému řešení je přetrvávající diplopie, omezené otevírání úst a oploštění lícní krajiny</a:t>
            </a:r>
          </a:p>
          <a:p>
            <a:pPr fontAlgn="auto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920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Uzavřená poranění</a:t>
            </a:r>
            <a:br>
              <a:rPr lang="cs-CZ" dirty="0" smtClean="0"/>
            </a:br>
            <a:r>
              <a:rPr lang="cs-CZ" dirty="0" smtClean="0"/>
              <a:t>Kontuze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Etiologie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Působení fyzikální síly, jejíž intenzita neporuší integritu stěny bulbu (rohovka a skléra).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Mechanismus „</a:t>
            </a:r>
            <a:r>
              <a:rPr lang="cs-CZ" dirty="0" err="1" smtClean="0"/>
              <a:t>outside</a:t>
            </a:r>
            <a:r>
              <a:rPr lang="cs-CZ" dirty="0" smtClean="0"/>
              <a:t>-in“.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Žádná vstupní rána. 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499992" y="2199800"/>
            <a:ext cx="4186808" cy="416052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Diagnostika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Základní oftalmologické vyšetření (CZO, ŠL, oftalmoskopie, NT)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 smtClean="0"/>
              <a:t>Gonioskopie</a:t>
            </a:r>
            <a:r>
              <a:rPr lang="cs-CZ" dirty="0" smtClean="0"/>
              <a:t>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UZV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 smtClean="0"/>
              <a:t>Rtg</a:t>
            </a:r>
            <a:r>
              <a:rPr lang="cs-CZ" dirty="0" smtClean="0"/>
              <a:t> lebky a PND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963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58416"/>
          </a:xfrm>
        </p:spPr>
        <p:txBody>
          <a:bodyPr/>
          <a:lstStyle/>
          <a:p>
            <a:pPr algn="ctr"/>
            <a:r>
              <a:rPr lang="cs-CZ" dirty="0"/>
              <a:t>Zlomeniny očnice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smtClean="0"/>
              <a:t>Fraktura ZMK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cs-CZ" dirty="0" smtClean="0"/>
              <a:t>Izolovaná fraktura stěny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2858" y="2667000"/>
            <a:ext cx="2648872" cy="3657600"/>
          </a:xfrm>
        </p:spPr>
      </p:pic>
      <p:pic>
        <p:nvPicPr>
          <p:cNvPr id="8" name="Zástupný symbol pro obsah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8801" y="2708920"/>
            <a:ext cx="4547873" cy="3600400"/>
          </a:xfrm>
        </p:spPr>
      </p:pic>
    </p:spTree>
    <p:extLst>
      <p:ext uri="{BB962C8B-B14F-4D97-AF65-F5344CB8AC3E}">
        <p14:creationId xmlns:p14="http://schemas.microsoft.com/office/powerpoint/2010/main" val="29880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80120"/>
          </a:xfrm>
        </p:spPr>
        <p:txBody>
          <a:bodyPr/>
          <a:lstStyle/>
          <a:p>
            <a:pPr algn="ctr"/>
            <a:r>
              <a:rPr lang="cs-CZ" dirty="0"/>
              <a:t>Zlomeniny očnice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altLang="cs-CZ" dirty="0"/>
              <a:t>Zlomenina mediální stěny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cs-CZ" dirty="0" smtClean="0"/>
              <a:t>Zlomenina mediální stěny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cs-CZ" u="sng" dirty="0"/>
              <a:t>Vznik</a:t>
            </a:r>
            <a:r>
              <a:rPr lang="cs-CZ" dirty="0"/>
              <a:t> – tupé násilí na kořen a hřbet nosu nebo do oblasti vnitřního koutku. Jsou součástí fraktur </a:t>
            </a:r>
            <a:r>
              <a:rPr lang="cs-CZ" dirty="0" err="1"/>
              <a:t>nazomaxilárního</a:t>
            </a:r>
            <a:r>
              <a:rPr lang="cs-CZ" dirty="0"/>
              <a:t> komplexu</a:t>
            </a:r>
          </a:p>
          <a:p>
            <a:pPr fontAlgn="auto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cs-CZ" u="sng" dirty="0"/>
              <a:t>Příznaky</a:t>
            </a:r>
            <a:r>
              <a:rPr lang="cs-CZ" dirty="0"/>
              <a:t> – epistaxe, hematom víček, asymetrie vnitřního očního koutku, přerušení odtokových slzných </a:t>
            </a:r>
            <a:r>
              <a:rPr lang="cs-CZ" dirty="0" smtClean="0"/>
              <a:t>cest</a:t>
            </a:r>
          </a:p>
          <a:p>
            <a:pPr fontAlgn="auto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cs-CZ" u="sng" dirty="0"/>
              <a:t>Dg. </a:t>
            </a:r>
            <a:r>
              <a:rPr lang="cs-CZ" dirty="0"/>
              <a:t>– </a:t>
            </a:r>
            <a:r>
              <a:rPr lang="cs-CZ" dirty="0" err="1"/>
              <a:t>rtg</a:t>
            </a:r>
            <a:r>
              <a:rPr lang="cs-CZ" dirty="0"/>
              <a:t> v </a:t>
            </a:r>
            <a:r>
              <a:rPr lang="cs-CZ" dirty="0" err="1"/>
              <a:t>poloaxiální</a:t>
            </a:r>
            <a:r>
              <a:rPr lang="cs-CZ" dirty="0"/>
              <a:t> projekci, CT</a:t>
            </a:r>
          </a:p>
          <a:p>
            <a:pPr fontAlgn="auto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cs-CZ" u="sng" dirty="0"/>
              <a:t>Léčba</a:t>
            </a:r>
            <a:r>
              <a:rPr lang="cs-CZ" dirty="0"/>
              <a:t> – u dislokovaných fraktur repozice a fixace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Obrázek 4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003" y="2708920"/>
            <a:ext cx="4374151" cy="328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47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08112"/>
          </a:xfrm>
        </p:spPr>
        <p:txBody>
          <a:bodyPr/>
          <a:lstStyle/>
          <a:p>
            <a:pPr algn="ctr"/>
            <a:r>
              <a:rPr lang="cs-CZ" dirty="0"/>
              <a:t>Zlomeniny očnice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altLang="cs-CZ" dirty="0"/>
              <a:t>Zlomenina spodiny očnice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cs-CZ" dirty="0" smtClean="0"/>
              <a:t>Zlomeniny spodiny očnice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u="sng" dirty="0"/>
              <a:t>Vznik</a:t>
            </a:r>
            <a:r>
              <a:rPr lang="cs-CZ" sz="2000" dirty="0"/>
              <a:t> – náraz oblého tělesa (pěst, loket, míček, okraj zábradlí, proud vody z hasičské hadice..) na kostěný vchod očnice = náhlý vzestup </a:t>
            </a:r>
            <a:r>
              <a:rPr lang="cs-CZ" sz="2000" dirty="0" err="1"/>
              <a:t>intraorbitálního</a:t>
            </a:r>
            <a:r>
              <a:rPr lang="cs-CZ" sz="2000" dirty="0"/>
              <a:t> tlaku.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u="sng" dirty="0"/>
              <a:t>Příznaky</a:t>
            </a:r>
            <a:r>
              <a:rPr lang="cs-CZ" sz="2000" dirty="0"/>
              <a:t> – otok, hematom víček, </a:t>
            </a:r>
            <a:r>
              <a:rPr lang="cs-CZ" sz="2000" dirty="0" err="1"/>
              <a:t>pseudoptóza</a:t>
            </a:r>
            <a:r>
              <a:rPr lang="cs-CZ" sz="2000" dirty="0"/>
              <a:t>, diplopie, nemožnost pohybu bulbu směrem nahoru (vázne elevace). Parestézie, hypestézie v oblasti </a:t>
            </a:r>
            <a:r>
              <a:rPr lang="cs-CZ" sz="2000" dirty="0" err="1"/>
              <a:t>n.infraorbitalis</a:t>
            </a:r>
            <a:r>
              <a:rPr lang="cs-CZ" sz="2000" dirty="0" smtClean="0"/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600" u="sng" dirty="0"/>
              <a:t>Dg.</a:t>
            </a:r>
            <a:r>
              <a:rPr lang="cs-CZ" sz="2600" dirty="0"/>
              <a:t> – </a:t>
            </a:r>
            <a:r>
              <a:rPr lang="cs-CZ" sz="2600" dirty="0" err="1"/>
              <a:t>rtg</a:t>
            </a:r>
            <a:r>
              <a:rPr lang="cs-CZ" sz="2600" dirty="0"/>
              <a:t> orbity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600" i="1" dirty="0"/>
              <a:t>Příznak „síťové houpačky“ </a:t>
            </a:r>
            <a:r>
              <a:rPr lang="cs-CZ" sz="2600" dirty="0"/>
              <a:t>(</a:t>
            </a:r>
            <a:r>
              <a:rPr lang="cs-CZ" sz="2600" dirty="0" err="1"/>
              <a:t>hammlock</a:t>
            </a:r>
            <a:r>
              <a:rPr lang="cs-CZ" sz="2600" dirty="0"/>
              <a:t>) = široké prolomení spodiny očnice. Výrazný </a:t>
            </a:r>
            <a:r>
              <a:rPr lang="cs-CZ" sz="2600" dirty="0" err="1"/>
              <a:t>enoftalmus</a:t>
            </a:r>
            <a:r>
              <a:rPr lang="cs-CZ" sz="2600" dirty="0"/>
              <a:t>, ale nebývá diplopie, není uskřinutí m. r. </a:t>
            </a:r>
            <a:r>
              <a:rPr lang="cs-CZ" sz="2600" dirty="0" err="1"/>
              <a:t>inf</a:t>
            </a:r>
            <a:r>
              <a:rPr lang="cs-CZ" sz="2600" dirty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600" i="1" dirty="0"/>
              <a:t>Příznak „visící kapky“ </a:t>
            </a:r>
            <a:r>
              <a:rPr lang="cs-CZ" sz="2600" dirty="0"/>
              <a:t>(</a:t>
            </a:r>
            <a:r>
              <a:rPr lang="cs-CZ" sz="2600" dirty="0" err="1"/>
              <a:t>hanging</a:t>
            </a:r>
            <a:r>
              <a:rPr lang="cs-CZ" sz="2600" dirty="0"/>
              <a:t> drop) – </a:t>
            </a:r>
            <a:r>
              <a:rPr lang="cs-CZ" sz="2600" dirty="0" err="1"/>
              <a:t>fisurální</a:t>
            </a:r>
            <a:r>
              <a:rPr lang="cs-CZ" sz="2600" dirty="0"/>
              <a:t> zlomenina s </a:t>
            </a:r>
            <a:r>
              <a:rPr lang="cs-CZ" sz="2600" dirty="0" err="1"/>
              <a:t>uskřinutím</a:t>
            </a:r>
            <a:r>
              <a:rPr lang="cs-CZ" sz="2600" dirty="0"/>
              <a:t> měkkých tkání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600" dirty="0"/>
              <a:t>Test pasivní </a:t>
            </a:r>
            <a:r>
              <a:rPr lang="cs-CZ" sz="2600" dirty="0" err="1" smtClean="0"/>
              <a:t>dukce</a:t>
            </a:r>
            <a:endParaRPr lang="cs-CZ" sz="2600" dirty="0" smtClean="0"/>
          </a:p>
          <a:p>
            <a:pPr marL="0" indent="0">
              <a:buNone/>
              <a:defRPr/>
            </a:pPr>
            <a:r>
              <a:rPr lang="cs-CZ" altLang="cs-CZ" sz="2600" u="sng" dirty="0"/>
              <a:t>Léčba</a:t>
            </a:r>
            <a:r>
              <a:rPr lang="cs-CZ" altLang="cs-CZ" sz="2600" dirty="0"/>
              <a:t> – chirurgická - při uskřinutí m. </a:t>
            </a:r>
            <a:r>
              <a:rPr lang="cs-CZ" altLang="cs-CZ" sz="2600" dirty="0" err="1"/>
              <a:t>rectus</a:t>
            </a:r>
            <a:r>
              <a:rPr lang="cs-CZ" altLang="cs-CZ" sz="2600" dirty="0"/>
              <a:t> </a:t>
            </a:r>
            <a:r>
              <a:rPr lang="cs-CZ" altLang="cs-CZ" sz="2600" dirty="0" err="1"/>
              <a:t>inf</a:t>
            </a:r>
            <a:r>
              <a:rPr lang="cs-CZ" altLang="cs-CZ" sz="2600" dirty="0"/>
              <a:t>., poruše hybnosti bulbu a diplopii. S chirurgickým řešením vyčkáme cca 3-5 dnů (odeznění orbitálního hematomu).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325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Zlomenina spodiny očnice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Mechanismus vzniku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cs-CZ" dirty="0" smtClean="0"/>
              <a:t>Diagnostika a klinika</a:t>
            </a:r>
            <a:endParaRPr lang="cs-CZ" dirty="0"/>
          </a:p>
        </p:txBody>
      </p:sp>
      <p:pic>
        <p:nvPicPr>
          <p:cNvPr id="7" name="Zástupný symbol pro obsah 8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2636912"/>
            <a:ext cx="2403661" cy="3657600"/>
          </a:xfrm>
        </p:spPr>
      </p:pic>
      <p:pic>
        <p:nvPicPr>
          <p:cNvPr id="8" name="Obrázek 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89040"/>
            <a:ext cx="3271058" cy="272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Zástupný symbol pro obsah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808" y="2636912"/>
            <a:ext cx="3435350" cy="259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1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80120"/>
          </a:xfrm>
        </p:spPr>
        <p:txBody>
          <a:bodyPr/>
          <a:lstStyle/>
          <a:p>
            <a:pPr algn="ctr"/>
            <a:r>
              <a:rPr lang="cs-CZ" dirty="0" smtClean="0"/>
              <a:t>Choroby slzné žlázy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Anatomie slzné žlázy</a:t>
            </a:r>
          </a:p>
          <a:p>
            <a:pPr marL="0" indent="0">
              <a:buNone/>
            </a:pPr>
            <a:r>
              <a:rPr lang="cs-CZ" dirty="0" smtClean="0"/>
              <a:t>Odvodné slzné cesty</a:t>
            </a:r>
          </a:p>
          <a:p>
            <a:pPr marL="0" indent="0">
              <a:buNone/>
            </a:pPr>
            <a:r>
              <a:rPr lang="cs-CZ" dirty="0" smtClean="0"/>
              <a:t>Význam slz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/>
              <a:t>Záněty (</a:t>
            </a:r>
            <a:r>
              <a:rPr lang="cs-CZ" dirty="0" err="1"/>
              <a:t>dacryadenitis</a:t>
            </a:r>
            <a:r>
              <a:rPr lang="cs-CZ" dirty="0"/>
              <a:t>)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dirty="0"/>
              <a:t>Rozdělení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dirty="0"/>
              <a:t>Etiologie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dirty="0"/>
              <a:t>Diagnostika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dirty="0"/>
              <a:t>Klinické projevy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dirty="0"/>
              <a:t>Léčba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Nádory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dirty="0" smtClean="0"/>
              <a:t>Epitelové (pleomorfní adenom, pleomorfní adenokarcinom, adenoidně cystický karcinom)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dirty="0" smtClean="0"/>
              <a:t>Klinika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dirty="0" smtClean="0"/>
              <a:t>Léčba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dirty="0" smtClean="0"/>
              <a:t>! Nikdy neprovádět biopsii!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581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Choroby slzné žlázy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/>
              <a:t>Záněty (</a:t>
            </a:r>
            <a:r>
              <a:rPr lang="cs-CZ" dirty="0" err="1"/>
              <a:t>dacryadenitis</a:t>
            </a:r>
            <a:r>
              <a:rPr lang="cs-CZ" dirty="0" smtClean="0"/>
              <a:t>)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>
              <a:buClr>
                <a:schemeClr val="tx1"/>
              </a:buClr>
            </a:pPr>
            <a:endParaRPr lang="cs-CZ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Nádory očnice – pleomorfní adenom slzné </a:t>
            </a:r>
            <a:r>
              <a:rPr lang="cs-CZ" dirty="0" err="1" smtClean="0"/>
              <a:t>žázy</a:t>
            </a:r>
            <a:endParaRPr lang="cs-CZ" dirty="0"/>
          </a:p>
          <a:p>
            <a:endParaRPr lang="cs-CZ" dirty="0"/>
          </a:p>
        </p:txBody>
      </p:sp>
      <p:pic>
        <p:nvPicPr>
          <p:cNvPr id="9218" name="Picture 2" descr="D:\Foto\Dacryoadenitis acuta childr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24744"/>
            <a:ext cx="3225597" cy="185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Foto\Dacryoadenitis acu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208" y="2420888"/>
            <a:ext cx="3175795" cy="179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Foto\Pleomorfní adenom slzné žláz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604766"/>
            <a:ext cx="2540000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91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cs-CZ" dirty="0" smtClean="0"/>
              <a:t>Choroby očnice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4038600" cy="4824536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400" dirty="0" smtClean="0"/>
              <a:t>Anatomie (kostěná očnice, orbitální štěrbiny a kanály, orbitální obsah)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400" dirty="0" smtClean="0"/>
              <a:t>Klinické vyšetření očnice (anamnéza, objektivní a subjektivní příznaky)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400" dirty="0" err="1" smtClean="0"/>
              <a:t>Exoftalmometrie</a:t>
            </a:r>
            <a:r>
              <a:rPr lang="cs-CZ" sz="2400" dirty="0" smtClean="0"/>
              <a:t> – měření polohy oka v očnici pomocí </a:t>
            </a:r>
            <a:r>
              <a:rPr lang="cs-CZ" sz="2400" dirty="0" err="1" smtClean="0"/>
              <a:t>Hertelova</a:t>
            </a:r>
            <a:r>
              <a:rPr lang="cs-CZ" sz="2400" dirty="0" smtClean="0"/>
              <a:t> </a:t>
            </a:r>
            <a:r>
              <a:rPr lang="cs-CZ" sz="2400" dirty="0" err="1" smtClean="0"/>
              <a:t>exoftalmometru</a:t>
            </a:r>
            <a:r>
              <a:rPr lang="cs-CZ" sz="2400" dirty="0" smtClean="0"/>
              <a:t> </a:t>
            </a:r>
            <a:endParaRPr lang="cs-CZ" sz="2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4008" y="1556792"/>
            <a:ext cx="4038600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err="1" smtClean="0"/>
              <a:t>Hertelův</a:t>
            </a:r>
            <a:r>
              <a:rPr lang="cs-CZ" sz="2400" dirty="0" smtClean="0"/>
              <a:t> </a:t>
            </a:r>
            <a:r>
              <a:rPr lang="cs-CZ" sz="2400" dirty="0" err="1" smtClean="0"/>
              <a:t>exoftalmometr</a:t>
            </a:r>
            <a:r>
              <a:rPr lang="cs-CZ" sz="2400" dirty="0" smtClean="0"/>
              <a:t> měří vzdálenost vrcholu rohovky od zevního okraje kostěné očnice (průměr 17mm). Stranový rozdíl do 2 mm – fyziologická norma. Vždy nutno zaznamenat rozteč zevních okrajů očnice.</a:t>
            </a: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365104"/>
            <a:ext cx="1783464" cy="207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1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/>
            <a:r>
              <a:rPr lang="cs-CZ" dirty="0"/>
              <a:t>Choroby očnice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4038600" cy="4896544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Axiální exoftalmus – posun jen v sagitální rovině (</a:t>
            </a:r>
            <a:r>
              <a:rPr lang="cs-CZ" dirty="0" err="1" smtClean="0"/>
              <a:t>Gravesova-Basedowova</a:t>
            </a:r>
            <a:r>
              <a:rPr lang="cs-CZ" dirty="0" smtClean="0"/>
              <a:t> choroba, </a:t>
            </a:r>
            <a:r>
              <a:rPr lang="cs-CZ" dirty="0" err="1" smtClean="0"/>
              <a:t>orbitocelulitida</a:t>
            </a:r>
            <a:r>
              <a:rPr lang="cs-CZ" dirty="0" smtClean="0"/>
              <a:t>, </a:t>
            </a:r>
            <a:r>
              <a:rPr lang="cs-CZ" dirty="0" err="1" smtClean="0"/>
              <a:t>kryniofyciální</a:t>
            </a:r>
            <a:r>
              <a:rPr lang="cs-CZ" dirty="0" smtClean="0"/>
              <a:t> </a:t>
            </a:r>
            <a:r>
              <a:rPr lang="cs-CZ" dirty="0" err="1" smtClean="0"/>
              <a:t>dyzostózy</a:t>
            </a:r>
            <a:r>
              <a:rPr lang="cs-CZ" dirty="0" smtClean="0"/>
              <a:t>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 smtClean="0"/>
              <a:t>Paraaxiální</a:t>
            </a:r>
            <a:r>
              <a:rPr lang="cs-CZ" dirty="0" smtClean="0"/>
              <a:t> exoftalmus – afekce </a:t>
            </a:r>
            <a:r>
              <a:rPr lang="cs-CZ" dirty="0" err="1" smtClean="0"/>
              <a:t>periferníhoorbitálního</a:t>
            </a:r>
            <a:r>
              <a:rPr lang="cs-CZ" dirty="0" smtClean="0"/>
              <a:t> prostoru (nádory slzné </a:t>
            </a:r>
            <a:r>
              <a:rPr lang="cs-CZ" dirty="0" err="1" smtClean="0"/>
              <a:t>žlázy,frontoetmoidální</a:t>
            </a:r>
            <a:r>
              <a:rPr lang="cs-CZ" dirty="0" smtClean="0"/>
              <a:t> </a:t>
            </a:r>
            <a:r>
              <a:rPr lang="cs-CZ" dirty="0" err="1" smtClean="0"/>
              <a:t>mukokély</a:t>
            </a:r>
            <a:r>
              <a:rPr lang="cs-CZ" dirty="0" smtClean="0"/>
              <a:t>, nádory PND)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/>
              <a:t>Oboustranný exoftalmus – </a:t>
            </a:r>
            <a:r>
              <a:rPr lang="cs-CZ" dirty="0" err="1"/>
              <a:t>thyreotoxikóza</a:t>
            </a:r>
            <a:r>
              <a:rPr lang="cs-CZ" dirty="0"/>
              <a:t> a EO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4008" y="1484784"/>
            <a:ext cx="4038600" cy="4968552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Pulzující exoftalmus (</a:t>
            </a:r>
            <a:r>
              <a:rPr lang="cs-CZ" dirty="0" err="1" smtClean="0"/>
              <a:t>karotidokavernózní</a:t>
            </a:r>
            <a:r>
              <a:rPr lang="cs-CZ" dirty="0" smtClean="0"/>
              <a:t> píštěl – průnik arteriální krve ze sinus </a:t>
            </a:r>
            <a:r>
              <a:rPr lang="cs-CZ" dirty="0" err="1" smtClean="0"/>
              <a:t>cavernosus</a:t>
            </a:r>
            <a:r>
              <a:rPr lang="cs-CZ" dirty="0" smtClean="0"/>
              <a:t> horní orbitální žílou do očnice)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Intermitentní exoftalmus – příznak cévní malformace v očnici (varix) – </a:t>
            </a:r>
            <a:r>
              <a:rPr lang="cs-CZ" dirty="0" err="1" smtClean="0"/>
              <a:t>Valsalvův</a:t>
            </a:r>
            <a:r>
              <a:rPr lang="cs-CZ" dirty="0" smtClean="0"/>
              <a:t> manévr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 smtClean="0"/>
              <a:t>Pseudoexoftalmus</a:t>
            </a:r>
            <a:r>
              <a:rPr lang="cs-CZ" dirty="0" smtClean="0"/>
              <a:t> – při vysoké axiální myopii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 smtClean="0"/>
              <a:t>Enoftalmus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8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23392"/>
          </a:xfrm>
        </p:spPr>
        <p:txBody>
          <a:bodyPr/>
          <a:lstStyle/>
          <a:p>
            <a:pPr algn="ctr"/>
            <a:r>
              <a:rPr lang="cs-CZ" dirty="0" smtClean="0"/>
              <a:t>Radiodiagnostické vyšetření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 smtClean="0"/>
              <a:t>Rtg</a:t>
            </a:r>
            <a:r>
              <a:rPr lang="cs-CZ" dirty="0" smtClean="0"/>
              <a:t> očnice (</a:t>
            </a:r>
            <a:r>
              <a:rPr lang="cs-CZ" dirty="0" err="1" smtClean="0"/>
              <a:t>Watersova</a:t>
            </a:r>
            <a:r>
              <a:rPr lang="cs-CZ" dirty="0" smtClean="0"/>
              <a:t> projekce „brada-nos“)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 smtClean="0"/>
              <a:t>Rtg</a:t>
            </a:r>
            <a:r>
              <a:rPr lang="cs-CZ" dirty="0" smtClean="0"/>
              <a:t> optického kanálku (</a:t>
            </a:r>
            <a:r>
              <a:rPr lang="cs-CZ" dirty="0" err="1" smtClean="0"/>
              <a:t>Goalwinova</a:t>
            </a:r>
            <a:r>
              <a:rPr lang="cs-CZ" dirty="0" smtClean="0"/>
              <a:t> a </a:t>
            </a:r>
            <a:r>
              <a:rPr lang="cs-CZ" dirty="0" err="1" smtClean="0"/>
              <a:t>Rheseho</a:t>
            </a:r>
            <a:r>
              <a:rPr lang="cs-CZ" dirty="0" smtClean="0"/>
              <a:t> projekce)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UZV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CT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NMR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663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pPr algn="ctr"/>
            <a:r>
              <a:rPr lang="cs-CZ" dirty="0" smtClean="0"/>
              <a:t>Záněty očnice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cs-CZ" dirty="0" smtClean="0"/>
              <a:t>Etiopatogeneze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Mikrobiální infekce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Imunitní reakce </a:t>
            </a:r>
            <a:r>
              <a:rPr lang="cs-CZ" dirty="0" err="1" smtClean="0"/>
              <a:t>hyperergicko</a:t>
            </a:r>
            <a:r>
              <a:rPr lang="cs-CZ" dirty="0" smtClean="0"/>
              <a:t>-alergického typu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Endokrinní </a:t>
            </a:r>
            <a:r>
              <a:rPr lang="cs-CZ" dirty="0" err="1" smtClean="0"/>
              <a:t>orbitopatie</a:t>
            </a:r>
            <a:r>
              <a:rPr lang="cs-CZ" dirty="0" smtClean="0"/>
              <a:t> (oční </a:t>
            </a:r>
            <a:r>
              <a:rPr lang="cs-CZ" dirty="0" err="1" smtClean="0"/>
              <a:t>Gravesova</a:t>
            </a:r>
            <a:r>
              <a:rPr lang="cs-CZ" dirty="0" smtClean="0"/>
              <a:t> choroba)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Mikrobiální záněty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 smtClean="0"/>
              <a:t>Orbitocelulitida</a:t>
            </a:r>
            <a:endParaRPr lang="cs-CZ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Flegmóna očnice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Absces očnice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dirty="0" smtClean="0"/>
              <a:t>Imunitní reakce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 smtClean="0"/>
              <a:t>Tenonitida</a:t>
            </a:r>
            <a:endParaRPr lang="cs-CZ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 smtClean="0"/>
              <a:t>Myositis</a:t>
            </a:r>
            <a:r>
              <a:rPr lang="cs-CZ" dirty="0" smtClean="0"/>
              <a:t> </a:t>
            </a:r>
            <a:r>
              <a:rPr lang="cs-CZ" dirty="0" err="1" smtClean="0"/>
              <a:t>orbitalis</a:t>
            </a:r>
            <a:endParaRPr lang="cs-CZ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Zánětlivý </a:t>
            </a:r>
            <a:r>
              <a:rPr lang="cs-CZ" dirty="0" err="1" smtClean="0"/>
              <a:t>pseudotumor</a:t>
            </a:r>
            <a:r>
              <a:rPr lang="cs-CZ" dirty="0" smtClean="0"/>
              <a:t> očnice</a:t>
            </a:r>
          </a:p>
          <a:p>
            <a:pPr marL="0" indent="0">
              <a:buClr>
                <a:schemeClr val="tx1"/>
              </a:buCl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429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02432"/>
          </a:xfrm>
        </p:spPr>
        <p:txBody>
          <a:bodyPr/>
          <a:lstStyle/>
          <a:p>
            <a:pPr algn="ctr"/>
            <a:r>
              <a:rPr lang="cs-CZ" dirty="0" smtClean="0"/>
              <a:t>Klinické projevy kontuze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Adnexa a přední segment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/>
              <a:t>Zadní segment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Edém a hematom víček, emfyzém víček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 smtClean="0"/>
              <a:t>Sufúze</a:t>
            </a:r>
            <a:r>
              <a:rPr lang="cs-CZ" dirty="0" smtClean="0"/>
              <a:t> spojivky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 smtClean="0"/>
              <a:t>Hyféma</a:t>
            </a:r>
            <a:endParaRPr lang="cs-CZ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Sekundární glaukom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 smtClean="0"/>
              <a:t>Iridodialýza</a:t>
            </a:r>
            <a:r>
              <a:rPr lang="cs-CZ" dirty="0" smtClean="0"/>
              <a:t> a </a:t>
            </a:r>
            <a:r>
              <a:rPr lang="cs-CZ" dirty="0" err="1" smtClean="0"/>
              <a:t>pupilorhexe</a:t>
            </a:r>
            <a:endParaRPr lang="cs-CZ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Subluxace a luxace čočky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Traumatická katarakta</a:t>
            </a:r>
          </a:p>
          <a:p>
            <a:pPr>
              <a:buFont typeface="Wingdings" panose="05000000000000000000" pitchFamily="2" charset="2"/>
              <a:buChar char="v"/>
            </a:pP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tx1"/>
              </a:buClr>
            </a:pPr>
            <a:r>
              <a:rPr lang="cs-CZ" dirty="0" err="1" smtClean="0"/>
              <a:t>Hemoftalmus</a:t>
            </a:r>
            <a:endParaRPr lang="cs-CZ" dirty="0" smtClean="0"/>
          </a:p>
          <a:p>
            <a:pPr>
              <a:buClr>
                <a:schemeClr val="tx1"/>
              </a:buClr>
            </a:pPr>
            <a:r>
              <a:rPr lang="cs-CZ" dirty="0"/>
              <a:t>Ischémie sítnice – </a:t>
            </a:r>
            <a:r>
              <a:rPr lang="cs-CZ" dirty="0" err="1"/>
              <a:t>Berlinovo</a:t>
            </a:r>
            <a:r>
              <a:rPr lang="cs-CZ" dirty="0"/>
              <a:t> zkalení</a:t>
            </a:r>
          </a:p>
          <a:p>
            <a:pPr>
              <a:buClr>
                <a:schemeClr val="tx1"/>
              </a:buClr>
            </a:pPr>
            <a:r>
              <a:rPr lang="cs-CZ" dirty="0" err="1" smtClean="0"/>
              <a:t>Preretinální</a:t>
            </a:r>
            <a:r>
              <a:rPr lang="cs-CZ" dirty="0" smtClean="0"/>
              <a:t>, retinální a </a:t>
            </a:r>
            <a:r>
              <a:rPr lang="cs-CZ" dirty="0" err="1" smtClean="0"/>
              <a:t>subretinální</a:t>
            </a:r>
            <a:r>
              <a:rPr lang="cs-CZ" dirty="0" smtClean="0"/>
              <a:t> </a:t>
            </a:r>
            <a:r>
              <a:rPr lang="cs-CZ" dirty="0"/>
              <a:t>hemoragie</a:t>
            </a:r>
          </a:p>
          <a:p>
            <a:pPr>
              <a:buClr>
                <a:schemeClr val="tx1"/>
              </a:buClr>
            </a:pPr>
            <a:r>
              <a:rPr lang="cs-CZ" dirty="0" smtClean="0"/>
              <a:t>Trhliny sítnice, </a:t>
            </a:r>
            <a:r>
              <a:rPr lang="cs-CZ" dirty="0" err="1" smtClean="0"/>
              <a:t>abris</a:t>
            </a:r>
            <a:r>
              <a:rPr lang="cs-CZ" dirty="0" smtClean="0"/>
              <a:t> ab </a:t>
            </a:r>
            <a:r>
              <a:rPr lang="cs-CZ" dirty="0" err="1" smtClean="0"/>
              <a:t>ora</a:t>
            </a:r>
            <a:r>
              <a:rPr lang="cs-CZ" dirty="0" smtClean="0"/>
              <a:t> </a:t>
            </a:r>
            <a:r>
              <a:rPr lang="cs-CZ" dirty="0" err="1" smtClean="0"/>
              <a:t>serrata</a:t>
            </a:r>
            <a:endParaRPr lang="cs-CZ" dirty="0" smtClean="0"/>
          </a:p>
          <a:p>
            <a:pPr>
              <a:buClr>
                <a:schemeClr val="tx1"/>
              </a:buClr>
            </a:pPr>
            <a:r>
              <a:rPr lang="cs-CZ" dirty="0" err="1" smtClean="0"/>
              <a:t>Amoce</a:t>
            </a:r>
            <a:endParaRPr lang="cs-CZ" dirty="0" smtClean="0"/>
          </a:p>
          <a:p>
            <a:pPr>
              <a:buClr>
                <a:schemeClr val="tx1"/>
              </a:buClr>
            </a:pPr>
            <a:r>
              <a:rPr lang="cs-CZ" dirty="0" smtClean="0"/>
              <a:t>Ruptura cévnatky</a:t>
            </a:r>
          </a:p>
          <a:p>
            <a:pPr>
              <a:buClr>
                <a:schemeClr val="tx1"/>
              </a:buClr>
            </a:pPr>
            <a:r>
              <a:rPr lang="cs-CZ" dirty="0" smtClean="0"/>
              <a:t>Poranění optiku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701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Záněty očnice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 smtClean="0"/>
              <a:t>Orbitocelulitida</a:t>
            </a:r>
            <a:endParaRPr lang="cs-CZ" dirty="0" smtClean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Absces očnice</a:t>
            </a:r>
            <a:endParaRPr lang="cs-CZ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</p:txBody>
      </p:sp>
      <p:pic>
        <p:nvPicPr>
          <p:cNvPr id="7170" name="Picture 2" descr="D:\Foto\Orbitální celuliti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24744"/>
            <a:ext cx="4445000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662" y="4077072"/>
            <a:ext cx="444863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6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ctr"/>
            <a:r>
              <a:rPr lang="cs-CZ" dirty="0" smtClean="0"/>
              <a:t>Záněty očnice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1700808"/>
            <a:ext cx="4038600" cy="41605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 smtClean="0"/>
              <a:t>Endokrinní </a:t>
            </a:r>
            <a:r>
              <a:rPr lang="cs-CZ" dirty="0" err="1" smtClean="0"/>
              <a:t>orbitopatie</a:t>
            </a:r>
            <a:r>
              <a:rPr lang="cs-CZ" dirty="0" smtClean="0"/>
              <a:t> (EO)</a:t>
            </a:r>
          </a:p>
          <a:p>
            <a:pPr marL="0" indent="0">
              <a:buNone/>
            </a:pPr>
            <a:r>
              <a:rPr lang="cs-CZ" dirty="0" smtClean="0"/>
              <a:t>Etiopatogeneze</a:t>
            </a:r>
          </a:p>
          <a:p>
            <a:pPr marL="0" indent="0">
              <a:buNone/>
            </a:pPr>
            <a:r>
              <a:rPr lang="cs-CZ" dirty="0" smtClean="0"/>
              <a:t>Autoimunitní onemocnění s tvorbou a navázáním protilátek na: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 smtClean="0"/>
              <a:t>Bb</a:t>
            </a:r>
            <a:r>
              <a:rPr lang="cs-CZ" dirty="0" smtClean="0"/>
              <a:t>. ŠŽ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Pojivo orbitálního tuku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Podkožní vazivo přední strany bérce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16016" y="1700808"/>
            <a:ext cx="4038600" cy="41605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 smtClean="0"/>
              <a:t>Klinický obraz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Víčkové příznaky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Okohybné poruchy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 smtClean="0"/>
              <a:t>Pseudoglaukom</a:t>
            </a:r>
            <a:endParaRPr lang="cs-CZ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Exoftalmus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Neuropatie </a:t>
            </a:r>
            <a:r>
              <a:rPr lang="cs-CZ" dirty="0" err="1" smtClean="0"/>
              <a:t>n.II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196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51384"/>
          </a:xfrm>
        </p:spPr>
        <p:txBody>
          <a:bodyPr/>
          <a:lstStyle/>
          <a:p>
            <a:pPr algn="ctr"/>
            <a:r>
              <a:rPr lang="cs-CZ" dirty="0" smtClean="0"/>
              <a:t>Endokrinní </a:t>
            </a:r>
            <a:r>
              <a:rPr lang="cs-CZ" dirty="0" err="1" smtClean="0"/>
              <a:t>orbitopatie</a:t>
            </a:r>
            <a:endParaRPr lang="cs-CZ" dirty="0"/>
          </a:p>
        </p:txBody>
      </p:sp>
      <p:pic>
        <p:nvPicPr>
          <p:cNvPr id="8194" name="Picture 2" descr="D:\Foto\Maligní exoftalm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444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Foto\EO - víčkové příznak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335940"/>
            <a:ext cx="4960516" cy="228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10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20688"/>
          </a:xfrm>
        </p:spPr>
        <p:txBody>
          <a:bodyPr/>
          <a:lstStyle/>
          <a:p>
            <a:pPr algn="ctr"/>
            <a:r>
              <a:rPr lang="cs-CZ" dirty="0" smtClean="0"/>
              <a:t>Záněty očnice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67544" y="1772816"/>
            <a:ext cx="4038600" cy="46805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 smtClean="0"/>
              <a:t>Endokrinní </a:t>
            </a:r>
            <a:r>
              <a:rPr lang="cs-CZ" dirty="0" err="1" smtClean="0"/>
              <a:t>orbitopatie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Diagnostika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Laboratorní nálezy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Zobrazovací metody (UZV B </a:t>
            </a:r>
            <a:r>
              <a:rPr lang="cs-CZ" dirty="0" err="1" smtClean="0"/>
              <a:t>scan</a:t>
            </a:r>
            <a:r>
              <a:rPr lang="cs-CZ" dirty="0" smtClean="0"/>
              <a:t>, NMR,CT)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Test pasivní </a:t>
            </a:r>
            <a:r>
              <a:rPr lang="cs-CZ" dirty="0" err="1" smtClean="0"/>
              <a:t>dukce</a:t>
            </a:r>
            <a:r>
              <a:rPr lang="cs-CZ" dirty="0" smtClean="0"/>
              <a:t> (fibróza svalu)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dirty="0" smtClean="0"/>
              <a:t>Komplikace EO – rohovka, přetlakové změny v orbitě (neuropatie)</a:t>
            </a:r>
          </a:p>
          <a:p>
            <a:pPr marL="0" indent="0">
              <a:buClr>
                <a:schemeClr val="tx1"/>
              </a:buClr>
              <a:buNone/>
            </a:pP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644008" y="1772816"/>
            <a:ext cx="4038600" cy="45365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 smtClean="0"/>
              <a:t>Léčba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Endokrinolog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Oftalmolog - u závažných očních komplikací – </a:t>
            </a:r>
            <a:r>
              <a:rPr lang="cs-CZ" dirty="0" err="1" smtClean="0"/>
              <a:t>megadávky</a:t>
            </a:r>
            <a:r>
              <a:rPr lang="cs-CZ" dirty="0" smtClean="0"/>
              <a:t> kortikoidů, dekomprese očnice, léčba okohybných poruch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327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/>
            <a:r>
              <a:rPr lang="cs-CZ" dirty="0" smtClean="0"/>
              <a:t>Nádory očnice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Clr>
                <a:schemeClr val="tx1"/>
              </a:buClr>
              <a:buNone/>
            </a:pPr>
            <a:r>
              <a:rPr lang="cs-CZ" dirty="0" smtClean="0"/>
              <a:t>Benigní x maligní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Primární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Sekundární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Metastatické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Clr>
                <a:schemeClr val="tx1"/>
              </a:buClr>
              <a:buNone/>
            </a:pPr>
            <a:r>
              <a:rPr lang="cs-CZ" dirty="0" smtClean="0"/>
              <a:t>Primární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Cévní nádory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 smtClean="0"/>
              <a:t>Dermoidní</a:t>
            </a:r>
            <a:r>
              <a:rPr lang="cs-CZ" dirty="0" smtClean="0"/>
              <a:t> cysty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Nervové nádory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Nádory slzné žlázy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 smtClean="0"/>
              <a:t>Meningeomy</a:t>
            </a:r>
            <a:r>
              <a:rPr lang="cs-CZ" dirty="0" smtClean="0"/>
              <a:t> očnice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Maligní lymfomy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Rabdomyosarkom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037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51384"/>
          </a:xfrm>
        </p:spPr>
        <p:txBody>
          <a:bodyPr/>
          <a:lstStyle/>
          <a:p>
            <a:pPr algn="ctr"/>
            <a:r>
              <a:rPr lang="cs-CZ" dirty="0"/>
              <a:t>Nádory očnice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384078"/>
            <a:ext cx="3028978" cy="1872208"/>
          </a:xfrm>
        </p:spPr>
      </p:pic>
      <p:pic>
        <p:nvPicPr>
          <p:cNvPr id="5" name="Picture 9" descr="P10101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74978"/>
            <a:ext cx="3028978" cy="214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74978"/>
            <a:ext cx="2952328" cy="438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31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/>
            <a:r>
              <a:rPr lang="cs-CZ" dirty="0" smtClean="0"/>
              <a:t>Nádory očnice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Sekundární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Nádory PND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Karcinomy víček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 smtClean="0"/>
              <a:t>Extrabulbární</a:t>
            </a:r>
            <a:r>
              <a:rPr lang="cs-CZ" dirty="0" smtClean="0"/>
              <a:t> propagace nitroočních nádorů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dirty="0" smtClean="0"/>
              <a:t>Metastatické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Adenokarcinomy (prsa, plíce, prostata, střevo, pankreas, varle)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Léčba</a:t>
            </a:r>
          </a:p>
          <a:p>
            <a:pPr marL="0" indent="0">
              <a:buNone/>
            </a:pPr>
            <a:r>
              <a:rPr lang="cs-CZ" dirty="0" smtClean="0"/>
              <a:t>Podle typu, lokalizace a velikosti nádoru. Mezioborová spolupráce (KÚČOCH, ORL, NCH).</a:t>
            </a:r>
          </a:p>
          <a:p>
            <a:pPr marL="0" indent="0">
              <a:buNone/>
            </a:pPr>
            <a:r>
              <a:rPr lang="cs-CZ" dirty="0" smtClean="0"/>
              <a:t>Přední, laterální, </a:t>
            </a:r>
            <a:r>
              <a:rPr lang="cs-CZ" dirty="0" err="1" smtClean="0"/>
              <a:t>transkraniální</a:t>
            </a:r>
            <a:r>
              <a:rPr lang="cs-CZ" dirty="0" smtClean="0"/>
              <a:t> a </a:t>
            </a:r>
            <a:r>
              <a:rPr lang="cs-CZ" dirty="0" err="1" smtClean="0"/>
              <a:t>transetmoidální</a:t>
            </a:r>
            <a:r>
              <a:rPr lang="cs-CZ" dirty="0" smtClean="0"/>
              <a:t> </a:t>
            </a:r>
            <a:r>
              <a:rPr lang="cs-CZ" dirty="0" err="1" smtClean="0"/>
              <a:t>orbitotomie</a:t>
            </a:r>
            <a:r>
              <a:rPr lang="cs-CZ" dirty="0" smtClean="0"/>
              <a:t>. Dekomprese očnice, exenterace očnice.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993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/>
            <a:r>
              <a:rPr lang="cs-CZ" dirty="0" smtClean="0"/>
              <a:t>Enukleace a exenterace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4038600" cy="458750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cs-CZ" altLang="cs-CZ" sz="7200" b="1" dirty="0" smtClean="0"/>
          </a:p>
          <a:p>
            <a:pPr marL="0" indent="0">
              <a:buNone/>
            </a:pPr>
            <a:r>
              <a:rPr lang="cs-CZ" altLang="cs-CZ" sz="8000" b="1" dirty="0" smtClean="0"/>
              <a:t>Enukleace bulbu</a:t>
            </a:r>
          </a:p>
          <a:p>
            <a:pPr marL="0" indent="0">
              <a:buNone/>
            </a:pPr>
            <a:r>
              <a:rPr lang="cs-CZ" altLang="cs-CZ" sz="8000" b="1" dirty="0" smtClean="0"/>
              <a:t>Odstranění </a:t>
            </a:r>
            <a:r>
              <a:rPr lang="cs-CZ" altLang="cs-CZ" sz="8000" b="1" dirty="0"/>
              <a:t>celého bulbu po </a:t>
            </a:r>
            <a:r>
              <a:rPr lang="cs-CZ" altLang="cs-CZ" sz="8000" b="1" dirty="0" err="1"/>
              <a:t>peritomii</a:t>
            </a:r>
            <a:r>
              <a:rPr lang="cs-CZ" altLang="cs-CZ" sz="8000" b="1" dirty="0"/>
              <a:t>, přetětí očních okohybných svalů a zrakového </a:t>
            </a:r>
            <a:r>
              <a:rPr lang="cs-CZ" altLang="cs-CZ" sz="8000" b="1" dirty="0" smtClean="0"/>
              <a:t>nervu.</a:t>
            </a:r>
          </a:p>
          <a:p>
            <a:pPr marL="0" indent="0">
              <a:buNone/>
            </a:pPr>
            <a:endParaRPr lang="cs-CZ" altLang="cs-CZ" sz="8000" b="1" dirty="0" smtClean="0"/>
          </a:p>
          <a:p>
            <a:pPr marL="0" indent="0">
              <a:buNone/>
            </a:pPr>
            <a:r>
              <a:rPr lang="cs-CZ" altLang="cs-CZ" sz="8000" dirty="0"/>
              <a:t>Indikace: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sz="8000" dirty="0"/>
              <a:t>maligní nitrooční nádory bez </a:t>
            </a:r>
            <a:r>
              <a:rPr lang="cs-CZ" altLang="cs-CZ" sz="8000" dirty="0" err="1"/>
              <a:t>extrabulbární</a:t>
            </a:r>
            <a:r>
              <a:rPr lang="cs-CZ" altLang="cs-CZ" sz="8000" dirty="0"/>
              <a:t> propagace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sz="8000" dirty="0" err="1"/>
              <a:t>dolorózní</a:t>
            </a:r>
            <a:r>
              <a:rPr lang="cs-CZ" altLang="cs-CZ" sz="8000" dirty="0"/>
              <a:t> slepý bulbus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sz="8000" dirty="0"/>
              <a:t>kosmeticky nevzhledný slepý </a:t>
            </a:r>
            <a:r>
              <a:rPr lang="cs-CZ" altLang="cs-CZ" sz="8000" dirty="0" smtClean="0"/>
              <a:t>bulbus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sz="8000" b="1" dirty="0"/>
              <a:t>devastující oční poranění (primární enukleace)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sz="8000" b="1" dirty="0"/>
              <a:t>sympatická oftalmie</a:t>
            </a:r>
          </a:p>
          <a:p>
            <a:pPr marL="0" indent="0">
              <a:buClr>
                <a:schemeClr val="tx1"/>
              </a:buClr>
              <a:buNone/>
            </a:pPr>
            <a:endParaRPr lang="cs-CZ" altLang="cs-CZ" sz="5000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altLang="cs-CZ" sz="5000" dirty="0"/>
          </a:p>
          <a:p>
            <a:pPr marL="0" indent="0">
              <a:buNone/>
            </a:pPr>
            <a:r>
              <a:rPr lang="cs-CZ" altLang="cs-CZ" sz="5000" b="1" dirty="0" smtClean="0"/>
              <a:t> </a:t>
            </a:r>
            <a:endParaRPr lang="cs-CZ" altLang="cs-CZ" sz="5000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endParaRPr lang="cs-CZ" altLang="cs-CZ" b="1" u="sng" dirty="0"/>
          </a:p>
          <a:p>
            <a:pPr>
              <a:buNone/>
            </a:pPr>
            <a:endParaRPr lang="cs-CZ" altLang="cs-CZ" b="1" u="sng" dirty="0"/>
          </a:p>
        </p:txBody>
      </p:sp>
      <p:pic>
        <p:nvPicPr>
          <p:cNvPr id="10" name="Picture 4" descr="TU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097" y="2132856"/>
            <a:ext cx="2444580" cy="198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PICT00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674" y="2132856"/>
            <a:ext cx="2287215" cy="1715718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TU dítě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095" y="4581128"/>
            <a:ext cx="2444581" cy="155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490927058_002_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940" y="4560032"/>
            <a:ext cx="2370898" cy="15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13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algn="ctr"/>
            <a:r>
              <a:rPr lang="cs-CZ" dirty="0"/>
              <a:t>Enukleace a exenterace</a:t>
            </a:r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Enukleace bulbu</a:t>
            </a:r>
          </a:p>
          <a:p>
            <a:pPr marL="0" indent="0">
              <a:buNone/>
            </a:pPr>
            <a:r>
              <a:rPr lang="cs-CZ" dirty="0" smtClean="0"/>
              <a:t>Chirurgické řešení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cs-CZ" altLang="cs-CZ" sz="2400" dirty="0"/>
              <a:t>bez </a:t>
            </a:r>
            <a:r>
              <a:rPr lang="cs-CZ" altLang="cs-CZ" sz="2400" dirty="0" smtClean="0"/>
              <a:t>orbitálního implantátu</a:t>
            </a:r>
            <a:endParaRPr lang="cs-CZ" altLang="cs-CZ" sz="2400" dirty="0"/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cs-CZ" altLang="cs-CZ" sz="2400" dirty="0" smtClean="0"/>
              <a:t>s orbitálním implantátem</a:t>
            </a:r>
          </a:p>
          <a:p>
            <a:pPr marL="0" indent="0">
              <a:buClr>
                <a:schemeClr val="tx1"/>
              </a:buClr>
              <a:buNone/>
            </a:pPr>
            <a:endParaRPr lang="cs-CZ" altLang="cs-CZ" sz="24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3" name="Picture 6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09120"/>
            <a:ext cx="2194417" cy="186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09120"/>
            <a:ext cx="1892118" cy="186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rovně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72816"/>
            <a:ext cx="2788061" cy="134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vprav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852936"/>
            <a:ext cx="2803197" cy="145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35093"/>
            <a:ext cx="2371149" cy="174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56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cs-CZ" dirty="0"/>
              <a:t>Enukleace a exenterace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1700808"/>
            <a:ext cx="4040188" cy="502920"/>
          </a:xfrm>
        </p:spPr>
        <p:txBody>
          <a:bodyPr/>
          <a:lstStyle/>
          <a:p>
            <a:r>
              <a:rPr lang="cs-CZ" dirty="0" smtClean="0"/>
              <a:t>Exenterace bulbu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4008" y="1700808"/>
            <a:ext cx="4041775" cy="502920"/>
          </a:xfrm>
        </p:spPr>
        <p:txBody>
          <a:bodyPr/>
          <a:lstStyle/>
          <a:p>
            <a:r>
              <a:rPr lang="cs-CZ" dirty="0" smtClean="0"/>
              <a:t>Exenterace bulbu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67544" y="2276872"/>
            <a:ext cx="4040188" cy="432048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ct val="0"/>
              </a:spcBef>
              <a:buNone/>
            </a:pPr>
            <a:r>
              <a:rPr lang="cs-CZ" altLang="cs-CZ" sz="2400" dirty="0" smtClean="0"/>
              <a:t>Odstranění </a:t>
            </a:r>
            <a:r>
              <a:rPr lang="cs-CZ" altLang="cs-CZ" sz="2400" dirty="0"/>
              <a:t>obsahu bulbu 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sz="2400" dirty="0"/>
              <a:t>s ponecháním jeho </a:t>
            </a:r>
            <a:r>
              <a:rPr lang="cs-CZ" altLang="cs-CZ" sz="2400" dirty="0" smtClean="0"/>
              <a:t>obalu.</a:t>
            </a:r>
          </a:p>
          <a:p>
            <a:pPr>
              <a:buNone/>
            </a:pPr>
            <a:r>
              <a:rPr lang="cs-CZ" altLang="cs-CZ" sz="2400" dirty="0"/>
              <a:t>Indikace</a:t>
            </a:r>
            <a:r>
              <a:rPr lang="cs-CZ" altLang="cs-CZ" sz="2400" dirty="0" smtClean="0"/>
              <a:t>:</a:t>
            </a:r>
            <a:endParaRPr lang="cs-CZ" altLang="cs-CZ" sz="2400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sz="2400" dirty="0" err="1" smtClean="0"/>
              <a:t>Endoftalmitida</a:t>
            </a:r>
            <a:r>
              <a:rPr lang="cs-CZ" altLang="cs-CZ" sz="2400" dirty="0" smtClean="0"/>
              <a:t> (</a:t>
            </a:r>
            <a:r>
              <a:rPr lang="cs-CZ" altLang="cs-CZ" sz="2400" dirty="0" err="1" smtClean="0"/>
              <a:t>panoftalmitida</a:t>
            </a:r>
            <a:r>
              <a:rPr lang="cs-CZ" altLang="cs-CZ" sz="2400" dirty="0" smtClean="0"/>
              <a:t>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sz="2400" dirty="0" smtClean="0"/>
              <a:t>Devastující </a:t>
            </a:r>
            <a:r>
              <a:rPr lang="cs-CZ" altLang="cs-CZ" sz="2400" dirty="0"/>
              <a:t>trauma  bulbu s evakuací jeho </a:t>
            </a:r>
            <a:r>
              <a:rPr lang="cs-CZ" altLang="cs-CZ" sz="2400" dirty="0" smtClean="0"/>
              <a:t>obsahu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altLang="cs-CZ" sz="2400" dirty="0" smtClean="0"/>
              <a:t>Chirurgické řešení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sz="2400" dirty="0" smtClean="0"/>
              <a:t>Přední cestou (s nebo bez zachování rohovky)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sz="2400" dirty="0" smtClean="0"/>
              <a:t>Zadní cestou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sz="2400" dirty="0" smtClean="0"/>
              <a:t>S nebo bez implantátu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altLang="cs-CZ" sz="2400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altLang="cs-CZ" sz="2400" dirty="0"/>
          </a:p>
          <a:p>
            <a:pPr>
              <a:spcBef>
                <a:spcPct val="0"/>
              </a:spcBef>
              <a:buNone/>
            </a:pPr>
            <a:r>
              <a:rPr lang="cs-CZ" altLang="cs-CZ" sz="2400" dirty="0" smtClean="0"/>
              <a:t>  </a:t>
            </a:r>
            <a:endParaRPr lang="cs-CZ" altLang="cs-CZ" sz="24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Picture 5" descr="eviscerace-predem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20888"/>
            <a:ext cx="2242592" cy="224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eviscerace-zad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365104"/>
            <a:ext cx="2242592" cy="2242592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090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765272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/>
              <a:t>Kontuze – adnexa a přední segment</a:t>
            </a:r>
            <a:endParaRPr lang="cs-CZ" sz="3600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Edém </a:t>
            </a:r>
            <a:r>
              <a:rPr lang="cs-CZ" dirty="0"/>
              <a:t>a hematom víček, emfyzém </a:t>
            </a:r>
            <a:r>
              <a:rPr lang="cs-CZ" dirty="0" smtClean="0"/>
              <a:t>víček</a:t>
            </a:r>
          </a:p>
          <a:p>
            <a:pPr>
              <a:buClr>
                <a:schemeClr val="tx1"/>
              </a:buClr>
            </a:pPr>
            <a:endParaRPr lang="cs-CZ" dirty="0" smtClean="0"/>
          </a:p>
          <a:p>
            <a:pPr>
              <a:buClr>
                <a:schemeClr val="tx1"/>
              </a:buClr>
            </a:pPr>
            <a:endParaRPr lang="cs-CZ" dirty="0" smtClean="0"/>
          </a:p>
          <a:p>
            <a:pPr>
              <a:buClr>
                <a:schemeClr val="tx1"/>
              </a:buClr>
            </a:pPr>
            <a:endParaRPr lang="cs-CZ" dirty="0" smtClean="0"/>
          </a:p>
          <a:p>
            <a:pPr>
              <a:buClr>
                <a:schemeClr val="tx1"/>
              </a:buClr>
            </a:pPr>
            <a:endParaRPr lang="cs-CZ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/>
              <a:t>Sufúze</a:t>
            </a:r>
            <a:r>
              <a:rPr lang="cs-CZ" dirty="0"/>
              <a:t> </a:t>
            </a:r>
            <a:r>
              <a:rPr lang="cs-CZ" dirty="0" smtClean="0"/>
              <a:t>spojivky</a:t>
            </a:r>
          </a:p>
          <a:p>
            <a:pPr>
              <a:buClr>
                <a:schemeClr val="tx1"/>
              </a:buClr>
            </a:pPr>
            <a:endParaRPr lang="cs-CZ" dirty="0" smtClean="0"/>
          </a:p>
          <a:p>
            <a:pPr>
              <a:buClr>
                <a:schemeClr val="tx1"/>
              </a:buClr>
            </a:pPr>
            <a:endParaRPr lang="cs-CZ" dirty="0" smtClean="0"/>
          </a:p>
          <a:p>
            <a:pPr>
              <a:buClr>
                <a:schemeClr val="tx1"/>
              </a:buClr>
            </a:pPr>
            <a:endParaRPr lang="cs-CZ" dirty="0" smtClean="0"/>
          </a:p>
          <a:p>
            <a:pPr>
              <a:buClr>
                <a:schemeClr val="tx1"/>
              </a:buClr>
            </a:pPr>
            <a:endParaRPr lang="cs-CZ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 smtClean="0"/>
              <a:t>Hyféma</a:t>
            </a:r>
            <a:endParaRPr lang="cs-CZ" dirty="0" smtClean="0"/>
          </a:p>
          <a:p>
            <a:pPr>
              <a:buClr>
                <a:schemeClr val="tx1"/>
              </a:buClr>
            </a:pPr>
            <a:endParaRPr lang="cs-CZ" dirty="0" smtClean="0"/>
          </a:p>
          <a:p>
            <a:pPr>
              <a:buClr>
                <a:schemeClr val="tx1"/>
              </a:buClr>
            </a:pPr>
            <a:endParaRPr lang="cs-CZ" dirty="0" smtClean="0"/>
          </a:p>
          <a:p>
            <a:pPr>
              <a:buClr>
                <a:schemeClr val="tx1"/>
              </a:buClr>
            </a:pPr>
            <a:endParaRPr lang="cs-CZ" dirty="0"/>
          </a:p>
          <a:p>
            <a:pPr>
              <a:buClr>
                <a:schemeClr val="tx1"/>
              </a:buClr>
            </a:pPr>
            <a:endParaRPr lang="cs-CZ" dirty="0"/>
          </a:p>
          <a:p>
            <a:pPr>
              <a:buClr>
                <a:schemeClr val="tx1"/>
              </a:buClr>
            </a:pPr>
            <a:endParaRPr lang="cs-CZ" dirty="0" smtClean="0"/>
          </a:p>
          <a:p>
            <a:pPr>
              <a:buClr>
                <a:schemeClr val="tx1"/>
              </a:buClr>
            </a:pPr>
            <a:endParaRPr lang="cs-CZ" dirty="0" smtClean="0"/>
          </a:p>
          <a:p>
            <a:endParaRPr lang="cs-CZ" dirty="0"/>
          </a:p>
        </p:txBody>
      </p:sp>
      <p:pic>
        <p:nvPicPr>
          <p:cNvPr id="8" name="Picture 11" descr="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847" y="1052736"/>
            <a:ext cx="2051997" cy="1370927"/>
          </a:xfrm>
          <a:noFill/>
          <a:ln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10" descr="Emfyzém podkoží víč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59574" y="1052736"/>
            <a:ext cx="1753752" cy="141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14" descr="suffus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505975"/>
            <a:ext cx="2059916" cy="157109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Foto\Suffusio traumatic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17703"/>
            <a:ext cx="2645182" cy="157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Foto\Hyphaem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105" y="4581128"/>
            <a:ext cx="2102799" cy="139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hyfema-d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153" y="4581128"/>
            <a:ext cx="2016125" cy="14509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45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/>
            <a:r>
              <a:rPr lang="cs-CZ" dirty="0"/>
              <a:t>Enukleace a exenterace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1666" y="1772816"/>
            <a:ext cx="4040188" cy="502920"/>
          </a:xfrm>
        </p:spPr>
        <p:txBody>
          <a:bodyPr/>
          <a:lstStyle/>
          <a:p>
            <a:r>
              <a:rPr lang="cs-CZ" dirty="0" smtClean="0"/>
              <a:t>Exenterace bez implantátu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01082" y="1772816"/>
            <a:ext cx="4041775" cy="502920"/>
          </a:xfrm>
        </p:spPr>
        <p:txBody>
          <a:bodyPr/>
          <a:lstStyle/>
          <a:p>
            <a:r>
              <a:rPr lang="cs-CZ" dirty="0" smtClean="0"/>
              <a:t>Exenterace s implantátem</a:t>
            </a:r>
            <a:endParaRPr lang="cs-CZ" dirty="0"/>
          </a:p>
        </p:txBody>
      </p:sp>
      <p:pic>
        <p:nvPicPr>
          <p:cNvPr id="7" name="Picture 4" descr="PICT002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2085628" cy="1564221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PICT00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32336"/>
            <a:ext cx="2089683" cy="156801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0000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" y="4858322"/>
            <a:ext cx="2064297" cy="154851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IM000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849272"/>
            <a:ext cx="2017675" cy="155756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eviscerace-zadem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9464"/>
            <a:ext cx="1584176" cy="1584176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12" name="Picture 5" descr="medpo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567176"/>
            <a:ext cx="1710157" cy="1602309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nové 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842773"/>
            <a:ext cx="1742496" cy="138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nové I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360" y="4833213"/>
            <a:ext cx="1853096" cy="139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17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/>
            <a:r>
              <a:rPr lang="cs-CZ" dirty="0"/>
              <a:t>Enukleace a exenterace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Výhody implantátu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dirty="0"/>
              <a:t>dobrá motilita bulbu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dirty="0"/>
              <a:t>uspokojivý kosmetický </a:t>
            </a:r>
            <a:r>
              <a:rPr lang="cs-CZ" altLang="cs-CZ" dirty="0" smtClean="0"/>
              <a:t>efekt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altLang="cs-CZ" dirty="0" smtClean="0"/>
              <a:t>Nevýhody implantátu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dirty="0"/>
              <a:t>vylučování implantátu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dirty="0"/>
              <a:t>možnost infekce</a:t>
            </a:r>
          </a:p>
          <a:p>
            <a:pPr marL="0" indent="0">
              <a:buClr>
                <a:schemeClr val="tx1"/>
              </a:buClr>
              <a:buNone/>
            </a:pPr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Picture 11" descr="8510145204_001_0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32856"/>
            <a:ext cx="3030488" cy="202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8510145204_004_0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65103"/>
            <a:ext cx="3024336" cy="208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35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/>
            <a:r>
              <a:rPr lang="cs-CZ" dirty="0"/>
              <a:t>Enukleace a exenterace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4040188" cy="502920"/>
          </a:xfrm>
        </p:spPr>
        <p:txBody>
          <a:bodyPr/>
          <a:lstStyle/>
          <a:p>
            <a:pPr algn="ctr"/>
            <a:r>
              <a:rPr lang="cs-CZ" dirty="0" smtClean="0"/>
              <a:t>Exenterace orbity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half" idx="3"/>
          </p:nvPr>
        </p:nvSpPr>
        <p:spPr>
          <a:xfrm>
            <a:off x="4644008" y="1844824"/>
            <a:ext cx="4041775" cy="502920"/>
          </a:xfrm>
        </p:spPr>
        <p:txBody>
          <a:bodyPr/>
          <a:lstStyle/>
          <a:p>
            <a:pPr algn="ctr"/>
            <a:r>
              <a:rPr lang="cs-CZ" dirty="0" smtClean="0"/>
              <a:t>Exenterace orbity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cs-CZ" altLang="cs-CZ" dirty="0" smtClean="0"/>
              <a:t>Odstranění celého obsahu </a:t>
            </a:r>
            <a:r>
              <a:rPr lang="cs-CZ" altLang="cs-CZ" dirty="0"/>
              <a:t>očnice i </a:t>
            </a:r>
            <a:r>
              <a:rPr lang="cs-CZ" altLang="cs-CZ" dirty="0" smtClean="0"/>
              <a:t>s periostem</a:t>
            </a:r>
            <a:endParaRPr lang="cs-CZ" altLang="cs-CZ" dirty="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dirty="0"/>
              <a:t>bez zachování víček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dirty="0"/>
              <a:t>se zachováním víček</a:t>
            </a:r>
          </a:p>
          <a:p>
            <a:pPr>
              <a:buNone/>
            </a:pPr>
            <a:r>
              <a:rPr lang="cs-CZ" altLang="cs-CZ" dirty="0"/>
              <a:t>Indikace:</a:t>
            </a:r>
            <a:r>
              <a:rPr lang="cs-CZ" altLang="cs-CZ" b="1" dirty="0"/>
              <a:t>	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dirty="0"/>
              <a:t>tumory </a:t>
            </a:r>
            <a:r>
              <a:rPr lang="cs-CZ" altLang="cs-CZ" dirty="0" smtClean="0"/>
              <a:t>očnice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dirty="0" smtClean="0"/>
              <a:t>tumory víček a bulbu s propagací do očnice</a:t>
            </a:r>
            <a:endParaRPr lang="cs-CZ" altLang="cs-CZ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dirty="0"/>
              <a:t>nezvladatelné infekční procesy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dirty="0"/>
              <a:t>trauma (devastující poranění s rozsáhlou     nekrózou tkání)    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" name="Picture 8" descr="P101004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21396"/>
            <a:ext cx="2128342" cy="169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Fidlerova_Mari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048" y="3806918"/>
            <a:ext cx="1993737" cy="149429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34" descr="melanom spojivk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445224"/>
            <a:ext cx="2834656" cy="124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96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pPr algn="ctr"/>
            <a:r>
              <a:rPr lang="cs-CZ" dirty="0"/>
              <a:t>Enukleace a exenterace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38912" y="1600104"/>
            <a:ext cx="4040188" cy="502920"/>
          </a:xfrm>
        </p:spPr>
        <p:txBody>
          <a:bodyPr/>
          <a:lstStyle/>
          <a:p>
            <a:r>
              <a:rPr lang="cs-CZ" dirty="0" smtClean="0"/>
              <a:t>Exenterace orbity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4008" y="1628800"/>
            <a:ext cx="4041775" cy="502920"/>
          </a:xfrm>
        </p:spPr>
        <p:txBody>
          <a:bodyPr/>
          <a:lstStyle/>
          <a:p>
            <a:r>
              <a:rPr lang="cs-CZ" dirty="0" smtClean="0"/>
              <a:t>Exenterace orbity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b="1" dirty="0"/>
              <a:t>Možnosti řešení vzniklého defektu</a:t>
            </a:r>
            <a:r>
              <a:rPr lang="cs-CZ" altLang="cs-CZ" b="1" dirty="0" smtClean="0"/>
              <a:t>:</a:t>
            </a:r>
            <a:endParaRPr lang="cs-CZ" altLang="cs-CZ" b="1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dirty="0" smtClean="0"/>
              <a:t>zhojení </a:t>
            </a:r>
            <a:r>
              <a:rPr lang="cs-CZ" altLang="cs-CZ" dirty="0"/>
              <a:t>granulační tkání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dirty="0" smtClean="0"/>
              <a:t>volným </a:t>
            </a:r>
            <a:r>
              <a:rPr lang="cs-CZ" altLang="cs-CZ" dirty="0"/>
              <a:t>kožním </a:t>
            </a:r>
            <a:r>
              <a:rPr lang="cs-CZ" altLang="cs-CZ" dirty="0" smtClean="0"/>
              <a:t>transplantátem </a:t>
            </a:r>
            <a:endParaRPr lang="cs-CZ" altLang="cs-CZ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dirty="0" smtClean="0"/>
              <a:t>posunem </a:t>
            </a:r>
            <a:r>
              <a:rPr lang="cs-CZ" altLang="cs-CZ" dirty="0"/>
              <a:t>kožního laloku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dirty="0" smtClean="0"/>
              <a:t>tkáňovým </a:t>
            </a:r>
            <a:r>
              <a:rPr lang="cs-CZ" altLang="cs-CZ" dirty="0"/>
              <a:t>lalokem s cévní stopkou </a:t>
            </a:r>
            <a:r>
              <a:rPr lang="cs-CZ" altLang="cs-CZ" dirty="0" smtClean="0"/>
              <a:t>(</a:t>
            </a:r>
            <a:r>
              <a:rPr lang="cs-CZ" altLang="cs-CZ" dirty="0"/>
              <a:t>sval, tuk, kůže) 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Picture 13" descr="PICT009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76872"/>
            <a:ext cx="2098576" cy="1573932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lal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274337"/>
            <a:ext cx="1656184" cy="1595694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vetk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49080"/>
            <a:ext cx="2115493" cy="1506325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29" descr="PICT005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385" y="4152211"/>
            <a:ext cx="1614080" cy="1503194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80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cs-CZ" dirty="0"/>
              <a:t>Enukleace a exenterace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4040188" cy="502920"/>
          </a:xfrm>
        </p:spPr>
        <p:txBody>
          <a:bodyPr/>
          <a:lstStyle/>
          <a:p>
            <a:pPr algn="ctr"/>
            <a:r>
              <a:rPr lang="cs-CZ" dirty="0" smtClean="0"/>
              <a:t>Exenterace očnice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4008" y="1556792"/>
            <a:ext cx="4041775" cy="502920"/>
          </a:xfrm>
        </p:spPr>
        <p:txBody>
          <a:bodyPr/>
          <a:lstStyle/>
          <a:p>
            <a:pPr algn="ctr"/>
            <a:r>
              <a:rPr lang="cs-CZ" dirty="0" smtClean="0"/>
              <a:t>Exenterace očnice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48880"/>
            <a:ext cx="4040188" cy="4248472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Trvalé kosmetické řešení</a:t>
            </a:r>
          </a:p>
          <a:p>
            <a:pPr marL="0" indent="0">
              <a:buNone/>
            </a:pPr>
            <a:r>
              <a:rPr lang="cs-CZ" dirty="0" err="1" smtClean="0"/>
              <a:t>Ektoprotézy</a:t>
            </a:r>
            <a:r>
              <a:rPr lang="cs-CZ" dirty="0" smtClean="0"/>
              <a:t> (</a:t>
            </a:r>
            <a:r>
              <a:rPr lang="cs-CZ" dirty="0" err="1" smtClean="0"/>
              <a:t>epitézy</a:t>
            </a:r>
            <a:r>
              <a:rPr lang="cs-CZ" dirty="0" smtClean="0"/>
              <a:t>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Brýlové</a:t>
            </a:r>
          </a:p>
          <a:p>
            <a:pPr marL="0" indent="0">
              <a:buClr>
                <a:schemeClr val="tx1"/>
              </a:buClr>
              <a:buNone/>
            </a:pPr>
            <a:endParaRPr lang="cs-CZ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 marL="0" indent="0">
              <a:buClr>
                <a:schemeClr val="tx1"/>
              </a:buClr>
              <a:buNone/>
            </a:pPr>
            <a:endParaRPr lang="cs-CZ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/>
              <a:t>Kotvené implantáty</a:t>
            </a:r>
          </a:p>
          <a:p>
            <a:pPr marL="0" indent="0">
              <a:buClr>
                <a:schemeClr val="tx1"/>
              </a:buClr>
              <a:buNone/>
            </a:pPr>
            <a:endParaRPr lang="cs-CZ" dirty="0" smtClean="0"/>
          </a:p>
        </p:txBody>
      </p:sp>
      <p:pic>
        <p:nvPicPr>
          <p:cNvPr id="7" name="Picture 4" descr="Obrázek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80928"/>
            <a:ext cx="2458616" cy="1606296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Obrázek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257" y="2780928"/>
            <a:ext cx="2548457" cy="1584176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epitez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525" y="4747158"/>
            <a:ext cx="2741464" cy="1919025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3116349" cy="2060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89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/>
              <a:t>Kontuze </a:t>
            </a:r>
            <a:r>
              <a:rPr lang="cs-CZ" sz="4000" dirty="0" smtClean="0"/>
              <a:t>– přední </a:t>
            </a:r>
            <a:r>
              <a:rPr lang="cs-CZ" sz="4000" dirty="0"/>
              <a:t>segment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 smtClean="0"/>
              <a:t>Iridodialýza</a:t>
            </a:r>
            <a:r>
              <a:rPr lang="cs-CZ" dirty="0" smtClean="0"/>
              <a:t> </a:t>
            </a:r>
            <a:r>
              <a:rPr lang="cs-CZ" dirty="0"/>
              <a:t>a </a:t>
            </a:r>
            <a:r>
              <a:rPr lang="cs-CZ" dirty="0" err="1" smtClean="0"/>
              <a:t>pupilorhexe</a:t>
            </a:r>
            <a:endParaRPr lang="cs-CZ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>
              <a:buClr>
                <a:schemeClr val="tx1"/>
              </a:buClr>
            </a:pPr>
            <a:endParaRPr lang="cs-CZ" dirty="0" smtClean="0"/>
          </a:p>
          <a:p>
            <a:pPr>
              <a:buClr>
                <a:schemeClr val="tx1"/>
              </a:buClr>
            </a:pPr>
            <a:endParaRPr lang="cs-CZ" dirty="0" smtClean="0"/>
          </a:p>
          <a:p>
            <a:pPr>
              <a:buClr>
                <a:schemeClr val="tx1"/>
              </a:buClr>
            </a:pPr>
            <a:endParaRPr lang="cs-CZ" dirty="0"/>
          </a:p>
          <a:p>
            <a:pPr>
              <a:buClr>
                <a:schemeClr val="tx1"/>
              </a:buClr>
            </a:pPr>
            <a:endParaRPr lang="cs-CZ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/>
              <a:t>Subluxace </a:t>
            </a:r>
            <a:r>
              <a:rPr lang="cs-CZ" dirty="0" smtClean="0"/>
              <a:t>čočky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>
              <a:buClr>
                <a:schemeClr val="tx1"/>
              </a:buClr>
            </a:pPr>
            <a:endParaRPr lang="cs-CZ" dirty="0"/>
          </a:p>
          <a:p>
            <a:endParaRPr lang="cs-CZ" dirty="0"/>
          </a:p>
        </p:txBody>
      </p:sp>
      <p:pic>
        <p:nvPicPr>
          <p:cNvPr id="2050" name="Picture 2" descr="D:\Foto\Iridodialy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74" y="1124744"/>
            <a:ext cx="2920956" cy="172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Foto\Iridorhex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1124744"/>
            <a:ext cx="2386765" cy="172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Foto\Lens subluxa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74" y="3489395"/>
            <a:ext cx="2448272" cy="136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Fere totální luxace čočky - zonula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2374" y="5013176"/>
            <a:ext cx="2448272" cy="14753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9" descr="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3445526"/>
            <a:ext cx="1960950" cy="145177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Luxace čočky do sklivce fere totá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4208" y="5157192"/>
            <a:ext cx="1960950" cy="124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17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dirty="0"/>
              <a:t>Kontuze </a:t>
            </a:r>
            <a:r>
              <a:rPr lang="cs-CZ" sz="4400" dirty="0" smtClean="0"/>
              <a:t>– přední </a:t>
            </a:r>
            <a:r>
              <a:rPr lang="cs-CZ" sz="4400" dirty="0"/>
              <a:t>segment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 dirty="0" smtClean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Luxace čočky - přední</a:t>
            </a:r>
            <a:endParaRPr lang="cs-CZ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>
              <a:buClr>
                <a:schemeClr val="tx1"/>
              </a:buClr>
            </a:pPr>
            <a:endParaRPr lang="cs-CZ" dirty="0" smtClean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Luxace čočky - zadní</a:t>
            </a:r>
            <a:endParaRPr lang="cs-CZ" dirty="0"/>
          </a:p>
        </p:txBody>
      </p:sp>
      <p:pic>
        <p:nvPicPr>
          <p:cNvPr id="3074" name="Picture 2" descr="D:\Foto\Lens luxata anteri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24742"/>
            <a:ext cx="2448272" cy="146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Přední luxace čoč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237" y="1124743"/>
            <a:ext cx="2326499" cy="146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D:\Foto\Lens luxata posteri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37383"/>
            <a:ext cx="2418751" cy="182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Foto\Lens luxata posterior C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031" y="3237383"/>
            <a:ext cx="2326499" cy="182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Foto\Lens luxata post UZV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183897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9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dirty="0"/>
              <a:t>Kontuze </a:t>
            </a:r>
            <a:r>
              <a:rPr lang="cs-CZ" sz="4400" dirty="0" smtClean="0"/>
              <a:t>– přední </a:t>
            </a:r>
            <a:r>
              <a:rPr lang="cs-CZ" sz="4400" dirty="0"/>
              <a:t>segment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smtClean="0"/>
              <a:t>Traumatická katarakta - rozeta</a:t>
            </a:r>
            <a:endParaRPr lang="cs-CZ" dirty="0"/>
          </a:p>
        </p:txBody>
      </p:sp>
      <p:pic>
        <p:nvPicPr>
          <p:cNvPr id="5" name="Picture 11" descr="Traumatická katarakta - rozet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96752"/>
            <a:ext cx="3785823" cy="230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D:\Foto\Cataracta traumatica roze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801" y="3789040"/>
            <a:ext cx="3744416" cy="284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17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Luxusní motiv</Template>
  <TotalTime>959</TotalTime>
  <Words>2333</Words>
  <Application>Microsoft Office PowerPoint</Application>
  <PresentationFormat>Předvádění na obrazovce (4:3)</PresentationFormat>
  <Paragraphs>617</Paragraphs>
  <Slides>64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64</vt:i4>
      </vt:variant>
    </vt:vector>
  </HeadingPairs>
  <TitlesOfParts>
    <vt:vector size="65" baseType="lpstr">
      <vt:lpstr>Deluxe</vt:lpstr>
      <vt:lpstr>Úrazy oka</vt:lpstr>
      <vt:lpstr>Rozdělení podle působící noxy </vt:lpstr>
      <vt:lpstr>Mechanická poranění Terminologie BETT Birmingham Eye Trauma Terminology 1996 </vt:lpstr>
      <vt:lpstr>Uzavřená poranění Kontuze</vt:lpstr>
      <vt:lpstr>Klinické projevy kontuze</vt:lpstr>
      <vt:lpstr>Kontuze – adnexa a přední segment</vt:lpstr>
      <vt:lpstr>Kontuze – přední segment</vt:lpstr>
      <vt:lpstr>Kontuze – přední segment</vt:lpstr>
      <vt:lpstr>Kontuze – přední segment</vt:lpstr>
      <vt:lpstr>Kontuze – zadní segment</vt:lpstr>
      <vt:lpstr>Kontuze – zadní segment</vt:lpstr>
      <vt:lpstr>Kontuze – zadní segment</vt:lpstr>
      <vt:lpstr>Léčba</vt:lpstr>
      <vt:lpstr>Léčba</vt:lpstr>
      <vt:lpstr>Trvalé následky kontuze</vt:lpstr>
      <vt:lpstr>Uzavřená poranění Lamelární lacerace</vt:lpstr>
      <vt:lpstr>Lamelární lacerace</vt:lpstr>
      <vt:lpstr>Lamelární lacerace</vt:lpstr>
      <vt:lpstr>Otevřená poranění Lacerace</vt:lpstr>
      <vt:lpstr>Lacerace - penetrace</vt:lpstr>
      <vt:lpstr>Otevřená poranění Lacerace</vt:lpstr>
      <vt:lpstr>Otevřená poranění Lacerace</vt:lpstr>
      <vt:lpstr>Lacerace - CNT</vt:lpstr>
      <vt:lpstr>CNT</vt:lpstr>
      <vt:lpstr>Otevřená poranění Lacerace</vt:lpstr>
      <vt:lpstr>Otevřená poranění Ruptura</vt:lpstr>
      <vt:lpstr>Otevřená poranění Ruptura</vt:lpstr>
      <vt:lpstr>Ruptura</vt:lpstr>
      <vt:lpstr>Otevřená poranění Ruptura</vt:lpstr>
      <vt:lpstr>Otevřená poranění Ruptura</vt:lpstr>
      <vt:lpstr>Chemická a termická poranění</vt:lpstr>
      <vt:lpstr>Prezentace aplikace PowerPoint</vt:lpstr>
      <vt:lpstr>Chemická a termická poranění</vt:lpstr>
      <vt:lpstr>Chemická a termická poranění - následky</vt:lpstr>
      <vt:lpstr>Poškození slzotvornými látkami a  el. proudem</vt:lpstr>
      <vt:lpstr>Poškození zářením</vt:lpstr>
      <vt:lpstr>Zlomeniny očnice</vt:lpstr>
      <vt:lpstr>Zlomeniny očnice</vt:lpstr>
      <vt:lpstr>Zlomeniny očnice</vt:lpstr>
      <vt:lpstr>Zlomeniny očnice</vt:lpstr>
      <vt:lpstr>Zlomeniny očnice</vt:lpstr>
      <vt:lpstr>Zlomeniny očnice</vt:lpstr>
      <vt:lpstr>Zlomenina spodiny očnice</vt:lpstr>
      <vt:lpstr>Choroby slzné žlázy</vt:lpstr>
      <vt:lpstr>Choroby slzné žlázy</vt:lpstr>
      <vt:lpstr>Choroby očnice</vt:lpstr>
      <vt:lpstr>Choroby očnice</vt:lpstr>
      <vt:lpstr>Radiodiagnostické vyšetření</vt:lpstr>
      <vt:lpstr>Záněty očnice</vt:lpstr>
      <vt:lpstr>Záněty očnice</vt:lpstr>
      <vt:lpstr>Záněty očnice</vt:lpstr>
      <vt:lpstr>Endokrinní orbitopatie</vt:lpstr>
      <vt:lpstr>Záněty očnice</vt:lpstr>
      <vt:lpstr>Nádory očnice</vt:lpstr>
      <vt:lpstr>Nádory očnice</vt:lpstr>
      <vt:lpstr>Nádory očnice</vt:lpstr>
      <vt:lpstr>Enukleace a exenterace</vt:lpstr>
      <vt:lpstr>Enukleace a exenterace</vt:lpstr>
      <vt:lpstr>Enukleace a exenterace</vt:lpstr>
      <vt:lpstr>Enukleace a exenterace</vt:lpstr>
      <vt:lpstr>Enukleace a exenterace</vt:lpstr>
      <vt:lpstr>Enukleace a exenterace</vt:lpstr>
      <vt:lpstr>Enukleace a exenterace</vt:lpstr>
      <vt:lpstr>Enukleace a exenterace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Hana Doskova</dc:creator>
  <cp:lastModifiedBy>okfnbrno</cp:lastModifiedBy>
  <cp:revision>75</cp:revision>
  <dcterms:created xsi:type="dcterms:W3CDTF">2015-01-26T17:10:25Z</dcterms:created>
  <dcterms:modified xsi:type="dcterms:W3CDTF">2015-03-09T09:28:31Z</dcterms:modified>
</cp:coreProperties>
</file>