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1" r:id="rId3"/>
    <p:sldId id="258" r:id="rId4"/>
    <p:sldId id="275" r:id="rId5"/>
    <p:sldId id="279" r:id="rId6"/>
    <p:sldId id="271" r:id="rId7"/>
    <p:sldId id="277" r:id="rId8"/>
    <p:sldId id="278" r:id="rId9"/>
    <p:sldId id="263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9" autoAdjust="0"/>
    <p:restoredTop sz="90929"/>
  </p:normalViewPr>
  <p:slideViewPr>
    <p:cSldViewPr>
      <p:cViewPr varScale="1">
        <p:scale>
          <a:sx n="121" d="100"/>
          <a:sy n="12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DCAB5C-CCC4-44B2-9D8B-6406FA16C9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C65F7-A1C6-4BE4-972D-FAFF092107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6E05D-6194-43C2-A887-5616831AB8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E36CD-82E6-479F-946A-8CDADC0285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F9EC8-A317-4D47-B445-1FA20E025A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ECBF0-41B6-474C-BD49-8164E6C98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B023-0A35-4A0C-AF85-9CCF1E8FE3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AE7-0BAA-47D6-B95C-8B6915279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C3450-03EC-433C-8CA2-5E4C65896B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93691-232B-483C-A185-0DFC0EC4FA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4994F-6E8B-4410-A56C-FF492BD67AE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B35659-456C-4DDC-85B5-A0394BC5EE3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36912"/>
            <a:ext cx="7772400" cy="1143000"/>
          </a:xfrm>
        </p:spPr>
        <p:txBody>
          <a:bodyPr/>
          <a:lstStyle/>
          <a:p>
            <a:r>
              <a:rPr lang="cs-CZ" sz="4800" b="1" dirty="0" smtClean="0">
                <a:solidFill>
                  <a:srgbClr val="FFFF00"/>
                </a:solidFill>
              </a:rPr>
              <a:t>KATARAKTA</a:t>
            </a:r>
            <a:br>
              <a:rPr lang="cs-CZ" sz="4800" b="1" dirty="0" smtClean="0">
                <a:solidFill>
                  <a:srgbClr val="FFFF00"/>
                </a:solidFill>
              </a:rPr>
            </a:br>
            <a:r>
              <a:rPr lang="cs-CZ" sz="4800" b="1" dirty="0" smtClean="0">
                <a:solidFill>
                  <a:srgbClr val="FFFF00"/>
                </a:solidFill>
              </a:rPr>
              <a:t/>
            </a:r>
            <a:br>
              <a:rPr lang="cs-CZ" sz="4800" b="1" dirty="0" smtClean="0">
                <a:solidFill>
                  <a:srgbClr val="FFFF00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>hlavní teze přednášky</a:t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4000" b="1" dirty="0" smtClean="0">
                <a:solidFill>
                  <a:schemeClr val="tx1"/>
                </a:solidFill>
              </a:rPr>
              <a:t/>
            </a:r>
            <a:br>
              <a:rPr lang="cs-CZ" sz="4000" b="1" dirty="0" smtClean="0">
                <a:solidFill>
                  <a:schemeClr val="tx1"/>
                </a:solidFill>
              </a:rPr>
            </a:br>
            <a:r>
              <a:rPr lang="cs-CZ" sz="2400" b="1" i="1" dirty="0" smtClean="0">
                <a:solidFill>
                  <a:schemeClr val="tx1"/>
                </a:solidFill>
              </a:rPr>
              <a:t>doc. MUDr. </a:t>
            </a:r>
            <a:r>
              <a:rPr lang="cs-CZ" sz="2400" b="1" i="1" dirty="0" err="1" smtClean="0">
                <a:solidFill>
                  <a:schemeClr val="tx1"/>
                </a:solidFill>
              </a:rPr>
              <a:t>Š</a:t>
            </a:r>
            <a:r>
              <a:rPr lang="cs-CZ" sz="2400" b="1" i="1" dirty="0" smtClean="0">
                <a:solidFill>
                  <a:schemeClr val="tx1"/>
                </a:solidFill>
              </a:rPr>
              <a:t>. </a:t>
            </a:r>
            <a:r>
              <a:rPr lang="cs-CZ" sz="2400" b="1" i="1" dirty="0" err="1" smtClean="0">
                <a:solidFill>
                  <a:schemeClr val="tx1"/>
                </a:solidFill>
              </a:rPr>
              <a:t>Pitrová</a:t>
            </a:r>
            <a:r>
              <a:rPr lang="cs-CZ" sz="2400" b="1" i="1" dirty="0" smtClean="0">
                <a:solidFill>
                  <a:schemeClr val="tx1"/>
                </a:solidFill>
              </a:rPr>
              <a:t>, CSc., </a:t>
            </a:r>
            <a:r>
              <a:rPr lang="cs-CZ" sz="2400" b="1" i="1" dirty="0" err="1" smtClean="0">
                <a:solidFill>
                  <a:schemeClr val="tx1"/>
                </a:solidFill>
              </a:rPr>
              <a:t>FEBO</a:t>
            </a:r>
            <a:endParaRPr lang="cs-CZ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1187624" y="2348880"/>
            <a:ext cx="7772400" cy="1143000"/>
          </a:xfrm>
        </p:spPr>
        <p:txBody>
          <a:bodyPr/>
          <a:lstStyle/>
          <a:p>
            <a:r>
              <a:rPr lang="cs-CZ" sz="3600" b="1" dirty="0" smtClean="0"/>
              <a:t>Přednáška bude doplněna instruktážními </a:t>
            </a:r>
            <a:r>
              <a:rPr lang="cs-CZ" sz="3600" b="1" dirty="0" smtClean="0"/>
              <a:t>videozáznamy</a:t>
            </a:r>
            <a:endParaRPr lang="cs-CZ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FF00"/>
                </a:solidFill>
              </a:rPr>
              <a:t>Katarakta</a:t>
            </a:r>
            <a:endParaRPr lang="cs-CZ" b="1" dirty="0">
              <a:solidFill>
                <a:srgbClr val="FFFF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>
                <a:effectLst/>
              </a:rPr>
              <a:t>Katarakta (šedý zákal) </a:t>
            </a:r>
            <a:r>
              <a:rPr lang="cs-CZ" sz="2800" b="1" dirty="0">
                <a:effectLst/>
              </a:rPr>
              <a:t>označuje stav, </a:t>
            </a:r>
            <a:br>
              <a:rPr lang="cs-CZ" sz="2800" b="1" dirty="0">
                <a:effectLst/>
              </a:rPr>
            </a:br>
            <a:r>
              <a:rPr lang="cs-CZ" sz="2800" b="1" dirty="0">
                <a:effectLst/>
              </a:rPr>
              <a:t>při kterém se kalí </a:t>
            </a:r>
            <a:r>
              <a:rPr lang="cs-CZ" sz="2800" b="1" dirty="0" smtClean="0">
                <a:effectLst/>
              </a:rPr>
              <a:t>čočka</a:t>
            </a:r>
          </a:p>
          <a:p>
            <a:pPr>
              <a:buSzPct val="55000"/>
            </a:pPr>
            <a:r>
              <a:rPr lang="cs-CZ" sz="2800" b="1" dirty="0" smtClean="0">
                <a:effectLst/>
              </a:rPr>
              <a:t>přibližně 20 mil. lidí slepých od katarakty</a:t>
            </a:r>
          </a:p>
          <a:p>
            <a:pPr>
              <a:buSzPct val="55000"/>
            </a:pPr>
            <a:r>
              <a:rPr lang="cs-CZ" sz="2800" b="1" dirty="0" smtClean="0">
                <a:effectLst/>
              </a:rPr>
              <a:t>vyléčitelné onemocnění </a:t>
            </a:r>
            <a:r>
              <a:rPr lang="cs-CZ" sz="2800" b="1" dirty="0" smtClean="0">
                <a:effectLst/>
              </a:rPr>
              <a:t>operací, je to jediná možnost léčby</a:t>
            </a:r>
            <a:endParaRPr lang="cs-CZ" sz="2800" b="1" dirty="0" smtClean="0">
              <a:effectLst/>
            </a:endParaRPr>
          </a:p>
          <a:p>
            <a:pPr>
              <a:buNone/>
            </a:pPr>
            <a:endParaRPr lang="cs-CZ" sz="2800" b="1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92696"/>
            <a:ext cx="7772400" cy="1143000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FFFF00"/>
                </a:solidFill>
              </a:rPr>
              <a:t>ČOČKA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772816"/>
            <a:ext cx="7200800" cy="4648200"/>
          </a:xfrm>
        </p:spPr>
        <p:txBody>
          <a:bodyPr/>
          <a:lstStyle/>
          <a:p>
            <a:pPr>
              <a:buSzPct val="65000"/>
              <a:buFont typeface="Wingdings" pitchFamily="2" charset="2"/>
              <a:buChar char="§"/>
            </a:pPr>
            <a:r>
              <a:rPr lang="cs-CZ" sz="2800" b="1" dirty="0">
                <a:effectLst/>
              </a:rPr>
              <a:t>výjimečný orgán</a:t>
            </a:r>
          </a:p>
          <a:p>
            <a:pPr>
              <a:buSzPct val="65000"/>
              <a:buFont typeface="Wingdings" pitchFamily="2" charset="2"/>
              <a:buChar char="§"/>
            </a:pPr>
            <a:r>
              <a:rPr lang="cs-CZ" sz="2800" b="1" dirty="0">
                <a:effectLst/>
              </a:rPr>
              <a:t>roste v průběhu celého života</a:t>
            </a:r>
          </a:p>
          <a:p>
            <a:pPr>
              <a:buSzPct val="65000"/>
              <a:buFont typeface="Wingdings" pitchFamily="2" charset="2"/>
              <a:buChar char="§"/>
            </a:pPr>
            <a:r>
              <a:rPr lang="cs-CZ" sz="2800" b="1" dirty="0">
                <a:effectLst/>
              </a:rPr>
              <a:t>s věkem čočka ztrácí pružnost a </a:t>
            </a:r>
            <a:r>
              <a:rPr lang="cs-CZ" sz="2800" b="1" dirty="0" smtClean="0">
                <a:effectLst/>
              </a:rPr>
              <a:t>průhlednost</a:t>
            </a:r>
          </a:p>
          <a:p>
            <a:pPr>
              <a:buSzPct val="65000"/>
              <a:buFont typeface="Wingdings" pitchFamily="2" charset="2"/>
              <a:buChar char="§"/>
            </a:pPr>
            <a:r>
              <a:rPr lang="cs-CZ" sz="2800" b="1" dirty="0" smtClean="0">
                <a:effectLst/>
              </a:rPr>
              <a:t>pokud </a:t>
            </a:r>
            <a:r>
              <a:rPr lang="cs-CZ" sz="2800" b="1" dirty="0" smtClean="0">
                <a:effectLst/>
              </a:rPr>
              <a:t>je čočka čirá, </a:t>
            </a:r>
            <a:r>
              <a:rPr lang="cs-CZ" sz="2800" b="1" dirty="0" smtClean="0">
                <a:effectLst/>
              </a:rPr>
              <a:t>světelné </a:t>
            </a:r>
            <a:r>
              <a:rPr lang="cs-CZ" sz="2800" b="1" dirty="0" smtClean="0">
                <a:effectLst/>
              </a:rPr>
              <a:t>paprsky se spojují na </a:t>
            </a:r>
            <a:r>
              <a:rPr lang="cs-CZ" sz="2800" b="1" dirty="0" smtClean="0">
                <a:effectLst/>
              </a:rPr>
              <a:t>sítnici</a:t>
            </a:r>
          </a:p>
          <a:p>
            <a:r>
              <a:rPr lang="cs-CZ" sz="2800" b="1" dirty="0" smtClean="0">
                <a:effectLst/>
              </a:rPr>
              <a:t>zkalená </a:t>
            </a:r>
            <a:r>
              <a:rPr lang="cs-CZ" sz="2800" b="1" dirty="0" smtClean="0">
                <a:effectLst/>
              </a:rPr>
              <a:t>čočka brání průchodu světla </a:t>
            </a:r>
            <a:r>
              <a:rPr lang="cs-CZ" sz="2800" b="1" dirty="0" smtClean="0">
                <a:effectLst/>
              </a:rPr>
              <a:t>a </a:t>
            </a:r>
            <a:r>
              <a:rPr lang="cs-CZ" sz="2800" b="1" dirty="0" smtClean="0">
                <a:effectLst/>
              </a:rPr>
              <a:t>zaostření světelných paprsků na sítnici</a:t>
            </a:r>
          </a:p>
          <a:p>
            <a:pPr>
              <a:buSzPct val="65000"/>
              <a:buFont typeface="Wingdings" pitchFamily="2" charset="2"/>
              <a:buChar char="§"/>
            </a:pPr>
            <a:endParaRPr lang="cs-CZ" sz="24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algn="ctr"/>
            <a:r>
              <a:rPr lang="cs-CZ" sz="4000" b="1"/>
              <a:t>Léčba šedého zákalu</a:t>
            </a:r>
            <a:br>
              <a:rPr lang="cs-CZ" sz="4000" b="1"/>
            </a:br>
            <a:r>
              <a:rPr lang="cs-CZ" sz="2400" b="1"/>
              <a:t>u nás ročně je asi 7% nemocných indikováno k operaci</a:t>
            </a:r>
            <a:r>
              <a:rPr lang="cs-CZ" sz="2800" b="1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5029200"/>
          </a:xfrm>
        </p:spPr>
        <p:txBody>
          <a:bodyPr/>
          <a:lstStyle/>
          <a:p>
            <a:r>
              <a:rPr lang="cs-CZ" sz="2800" b="1" u="sng">
                <a:effectLst/>
              </a:rPr>
              <a:t>Léčba šedého zákalu je výhradně chirurgická</a:t>
            </a:r>
          </a:p>
          <a:p>
            <a:r>
              <a:rPr lang="cs-CZ" sz="2800" b="1">
                <a:effectLst/>
              </a:rPr>
              <a:t>Indikace k operaci:</a:t>
            </a:r>
          </a:p>
          <a:p>
            <a:pPr lvl="1"/>
            <a:r>
              <a:rPr lang="cs-CZ" sz="2800" b="1">
                <a:solidFill>
                  <a:schemeClr val="tx2"/>
                </a:solidFill>
                <a:effectLst/>
              </a:rPr>
              <a:t>porucha zrakových funkcí a subjektivní stesky pacienta </a:t>
            </a:r>
          </a:p>
          <a:p>
            <a:pPr lvl="1"/>
            <a:r>
              <a:rPr lang="cs-CZ" sz="2800" b="1">
                <a:effectLst/>
              </a:rPr>
              <a:t>zákal čočky bránící optimální vyšetření nebo léčení očního pozadí</a:t>
            </a:r>
          </a:p>
          <a:p>
            <a:pPr lvl="1"/>
            <a:r>
              <a:rPr lang="cs-CZ" sz="2800" b="1">
                <a:effectLst/>
              </a:rPr>
              <a:t>poúrazový šedý zákal</a:t>
            </a:r>
          </a:p>
          <a:p>
            <a:pPr lvl="1"/>
            <a:r>
              <a:rPr lang="cs-CZ" sz="2800" b="1">
                <a:effectLst/>
              </a:rPr>
              <a:t>zákal čočky související s jiným očním nebo celkovým onemocněním</a:t>
            </a:r>
          </a:p>
          <a:p>
            <a:pPr lvl="1"/>
            <a:endParaRPr lang="cs-CZ" sz="2800" b="1">
              <a:effectLst/>
            </a:endParaRPr>
          </a:p>
          <a:p>
            <a:pPr lvl="1"/>
            <a:endParaRPr lang="cs-CZ" sz="2800" b="1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 algn="ctr"/>
            <a:r>
              <a:rPr lang="cs-CZ" sz="4000" b="1"/>
              <a:t>Léčba šedého zákalu</a:t>
            </a:r>
            <a:endParaRPr lang="cs-CZ" sz="28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696200" cy="5029200"/>
          </a:xfrm>
        </p:spPr>
        <p:txBody>
          <a:bodyPr/>
          <a:lstStyle/>
          <a:p>
            <a:r>
              <a:rPr lang="cs-CZ" sz="2800" b="1">
                <a:effectLst/>
              </a:rPr>
              <a:t>Kontraindikace k operaci:</a:t>
            </a:r>
          </a:p>
          <a:p>
            <a:pPr lvl="1"/>
            <a:r>
              <a:rPr lang="cs-CZ" sz="2800" b="1">
                <a:solidFill>
                  <a:schemeClr val="tx2"/>
                </a:solidFill>
                <a:effectLst/>
              </a:rPr>
              <a:t>stav oka, kdy operací není naděje na zlepšení zrakových funkcí</a:t>
            </a:r>
          </a:p>
          <a:p>
            <a:pPr lvl="1"/>
            <a:r>
              <a:rPr lang="cs-CZ" sz="2800" b="1">
                <a:solidFill>
                  <a:schemeClr val="tx2"/>
                </a:solidFill>
                <a:effectLst/>
              </a:rPr>
              <a:t>neuspokojivý celkový zdravotní stav pacienta</a:t>
            </a:r>
          </a:p>
          <a:p>
            <a:pPr lvl="1"/>
            <a:r>
              <a:rPr lang="cs-CZ" sz="2800" b="1">
                <a:solidFill>
                  <a:schemeClr val="tx2"/>
                </a:solidFill>
                <a:effectLst/>
              </a:rPr>
              <a:t>nemožnost zajištění adekvátní pooperační péče</a:t>
            </a:r>
            <a:endParaRPr lang="cs-CZ" sz="2800" b="1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>
                <a:solidFill>
                  <a:srgbClr val="FFFF00"/>
                </a:solidFill>
              </a:rPr>
              <a:t>CHIRURGIE KATARAKTY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20938"/>
            <a:ext cx="7772400" cy="4114800"/>
          </a:xfrm>
        </p:spPr>
        <p:txBody>
          <a:bodyPr/>
          <a:lstStyle/>
          <a:p>
            <a:pPr lvl="1">
              <a:buClr>
                <a:srgbClr val="FFFF00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intrakapsulární extrakce</a:t>
            </a:r>
          </a:p>
          <a:p>
            <a:pPr lvl="1">
              <a:buClr>
                <a:srgbClr val="FFFF00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extrakapsulární extrakce</a:t>
            </a:r>
          </a:p>
          <a:p>
            <a:pPr lvl="1">
              <a:buClr>
                <a:srgbClr val="FFFF00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fakoemulzifikace</a:t>
            </a:r>
          </a:p>
          <a:p>
            <a:pPr lvl="1">
              <a:buClr>
                <a:srgbClr val="FFFF00"/>
              </a:buClr>
              <a:buSzPct val="105000"/>
              <a:buFont typeface="Wingdings" pitchFamily="2" charset="2"/>
              <a:buChar char="§"/>
            </a:pPr>
            <a:r>
              <a:rPr lang="cs-CZ" b="1"/>
              <a:t>nové techniky (laser, Aqualase)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cs-CZ" sz="4000" b="1"/>
              <a:t>Proč umělou čočku 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8001000" cy="5715000"/>
          </a:xfrm>
        </p:spPr>
        <p:txBody>
          <a:bodyPr/>
          <a:lstStyle/>
          <a:p>
            <a:r>
              <a:rPr lang="cs-CZ" sz="2800" b="1" dirty="0">
                <a:effectLst/>
              </a:rPr>
              <a:t>samotné vyoperování čočky nestačí k obnovení normálního vidění </a:t>
            </a:r>
          </a:p>
          <a:p>
            <a:r>
              <a:rPr lang="cs-CZ" sz="2800" b="1" dirty="0">
                <a:effectLst/>
              </a:rPr>
              <a:t>oko bez čočky je silně dalekozraké</a:t>
            </a:r>
          </a:p>
          <a:p>
            <a:r>
              <a:rPr lang="cs-CZ" sz="2800" b="1" dirty="0">
                <a:effectLst/>
              </a:rPr>
              <a:t>zásluhou chybění lomivosti čočky, jež má dioptrickou sílu kolem 17-20 dioptrií, se světelné paprsky spojují daleko za sítnicí</a:t>
            </a:r>
          </a:p>
          <a:p>
            <a:r>
              <a:rPr lang="cs-CZ" sz="2800" b="1" dirty="0">
                <a:effectLst/>
              </a:rPr>
              <a:t>dioptrickou mohutnost vlastní čočky je proto třeba nahradit čočkou umělou</a:t>
            </a:r>
          </a:p>
          <a:p>
            <a:r>
              <a:rPr lang="cs-CZ" sz="2800" b="1" dirty="0">
                <a:effectLst/>
              </a:rPr>
              <a:t>velice zjednodušeně se dá říci, že je umělá čočka malý kousek precizně opracované, opticky lomivé umělé hmoty, umístěný během operace do </a:t>
            </a:r>
            <a:r>
              <a:rPr lang="cs-CZ" sz="2800" b="1" dirty="0" smtClean="0">
                <a:effectLst/>
              </a:rPr>
              <a:t>oka, který </a:t>
            </a:r>
            <a:r>
              <a:rPr lang="cs-CZ" sz="2800" b="1" dirty="0">
                <a:effectLst/>
              </a:rPr>
              <a:t>umožňuje po operaci dobré vidění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algn="ctr"/>
            <a:r>
              <a:rPr lang="cs-CZ" sz="4000" b="1"/>
              <a:t>Nitrooční čočky standard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524000"/>
            <a:ext cx="7772400" cy="5029200"/>
          </a:xfrm>
        </p:spPr>
        <p:txBody>
          <a:bodyPr/>
          <a:lstStyle/>
          <a:p>
            <a:r>
              <a:rPr lang="cs-CZ" sz="2800" b="1">
                <a:effectLst/>
              </a:rPr>
              <a:t>čočky </a:t>
            </a:r>
            <a:r>
              <a:rPr lang="cs-CZ" sz="2800" b="1">
                <a:solidFill>
                  <a:schemeClr val="tx2"/>
                </a:solidFill>
                <a:effectLst/>
              </a:rPr>
              <a:t>jednokusové </a:t>
            </a:r>
            <a:r>
              <a:rPr lang="cs-CZ" sz="2800" b="1">
                <a:effectLst/>
              </a:rPr>
              <a:t>(one piece) nebo </a:t>
            </a:r>
            <a:r>
              <a:rPr lang="cs-CZ" sz="2800" b="1">
                <a:solidFill>
                  <a:schemeClr val="tx2"/>
                </a:solidFill>
                <a:effectLst/>
              </a:rPr>
              <a:t>vícekusové</a:t>
            </a:r>
            <a:r>
              <a:rPr lang="cs-CZ" sz="2800" b="1">
                <a:effectLst/>
              </a:rPr>
              <a:t> (multi-piece), </a:t>
            </a:r>
            <a:r>
              <a:rPr lang="cs-CZ" sz="2800" b="1">
                <a:solidFill>
                  <a:schemeClr val="tx2"/>
                </a:solidFill>
                <a:effectLst/>
              </a:rPr>
              <a:t>monofokální </a:t>
            </a:r>
            <a:r>
              <a:rPr lang="cs-CZ" sz="2800" b="1">
                <a:effectLst/>
              </a:rPr>
              <a:t>(jednoohniskové), </a:t>
            </a:r>
            <a:r>
              <a:rPr lang="cs-CZ" sz="2800" b="1">
                <a:solidFill>
                  <a:schemeClr val="tx2"/>
                </a:solidFill>
                <a:effectLst/>
              </a:rPr>
              <a:t>měkké </a:t>
            </a:r>
            <a:r>
              <a:rPr lang="cs-CZ" sz="2800" b="1">
                <a:effectLst/>
              </a:rPr>
              <a:t>(foldable), vyrobené z akrylátů či silikonu s UV filtrem. Umísťují se do pouzdra původní čočky.</a:t>
            </a:r>
          </a:p>
          <a:p>
            <a:r>
              <a:rPr lang="cs-CZ" sz="2800" b="1">
                <a:effectLst/>
              </a:rPr>
              <a:t>velkou předností je minimální operační řez, použití speciálních zaváděcích systémů, které umožňují minimální kontakt nástrojů a chirurga s umělou čočkou před její implantací</a:t>
            </a:r>
          </a:p>
          <a:p>
            <a:r>
              <a:rPr lang="cs-CZ" sz="2800" b="1">
                <a:effectLst/>
              </a:rPr>
              <a:t>maximální bezpečnost výkonu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>
                <a:solidFill>
                  <a:srgbClr val="FFFF00"/>
                </a:solidFill>
              </a:rPr>
              <a:t>SEKUNDÁRNÍ KATARAKTA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76475"/>
            <a:ext cx="7772400" cy="41148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Tx/>
              <a:buChar char="•"/>
            </a:pPr>
            <a:r>
              <a:rPr lang="cs-CZ" sz="2400" b="1">
                <a:effectLst/>
              </a:rPr>
              <a:t>komplikace po operaci katarakty (více jak 25% v průběhu 5ti let)</a:t>
            </a:r>
          </a:p>
          <a:p>
            <a:pPr>
              <a:buClr>
                <a:srgbClr val="FFFF00"/>
              </a:buClr>
              <a:buSzTx/>
              <a:buFontTx/>
              <a:buNone/>
            </a:pPr>
            <a:endParaRPr lang="cs-CZ" sz="2400" b="1">
              <a:effectLst/>
            </a:endParaRPr>
          </a:p>
          <a:p>
            <a:pPr>
              <a:buClr>
                <a:srgbClr val="FFFF00"/>
              </a:buClr>
              <a:buSzTx/>
              <a:buFontTx/>
              <a:buChar char="•"/>
            </a:pPr>
            <a:r>
              <a:rPr lang="cs-CZ" sz="2400" b="1">
                <a:effectLst/>
              </a:rPr>
              <a:t>Typy sek. katarakty</a:t>
            </a:r>
          </a:p>
          <a:p>
            <a:pPr lvl="1">
              <a:buClr>
                <a:srgbClr val="FFFF00"/>
              </a:buClr>
              <a:buSzTx/>
              <a:buFontTx/>
              <a:buChar char="•"/>
            </a:pPr>
            <a:r>
              <a:rPr lang="cs-CZ" sz="2400" b="1">
                <a:effectLst/>
              </a:rPr>
              <a:t>kapsulární fibroza</a:t>
            </a:r>
          </a:p>
          <a:p>
            <a:pPr lvl="1">
              <a:buClr>
                <a:srgbClr val="FFFF00"/>
              </a:buClr>
              <a:buSzTx/>
              <a:buFontTx/>
              <a:buChar char="•"/>
            </a:pPr>
            <a:r>
              <a:rPr lang="cs-CZ" sz="2400" b="1">
                <a:effectLst/>
              </a:rPr>
              <a:t>Elschnigovy koule</a:t>
            </a:r>
          </a:p>
          <a:p>
            <a:pPr lvl="1">
              <a:buClr>
                <a:srgbClr val="FFFF00"/>
              </a:buClr>
              <a:buSzTx/>
              <a:buFontTx/>
              <a:buChar char="•"/>
            </a:pPr>
            <a:r>
              <a:rPr lang="cs-CZ" sz="2400" b="1">
                <a:effectLst/>
              </a:rPr>
              <a:t>kombinace obou</a:t>
            </a:r>
          </a:p>
          <a:p>
            <a:pPr>
              <a:buClr>
                <a:srgbClr val="FFFF00"/>
              </a:buClr>
              <a:buSzTx/>
              <a:buFontTx/>
              <a:buChar char="•"/>
            </a:pPr>
            <a:endParaRPr lang="cs-CZ" sz="2400" b="1">
              <a:effectLst/>
            </a:endParaRPr>
          </a:p>
          <a:p>
            <a:pPr>
              <a:buClr>
                <a:srgbClr val="FFFF00"/>
              </a:buClr>
              <a:buSzTx/>
              <a:buFontTx/>
              <a:buChar char="•"/>
            </a:pPr>
            <a:endParaRPr lang="cs-CZ" sz="2800" b="1">
              <a:effectLst/>
            </a:endParaRPr>
          </a:p>
          <a:p>
            <a:endParaRPr lang="cs-CZ" sz="2800"/>
          </a:p>
        </p:txBody>
      </p:sp>
      <p:pic>
        <p:nvPicPr>
          <p:cNvPr id="34820" name="Picture 4" descr="Sjezd2002 kurz31"/>
          <p:cNvPicPr>
            <a:picLocks noChangeAspect="1" noChangeArrowheads="1"/>
          </p:cNvPicPr>
          <p:nvPr/>
        </p:nvPicPr>
        <p:blipFill>
          <a:blip r:embed="rId2" cstate="print">
            <a:lum bright="8000" contrast="12000"/>
          </a:blip>
          <a:srcRect l="2344"/>
          <a:stretch>
            <a:fillRect/>
          </a:stretch>
        </p:blipFill>
        <p:spPr bwMode="auto">
          <a:xfrm>
            <a:off x="4932363" y="3284538"/>
            <a:ext cx="3300412" cy="27892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">
  <a:themeElements>
    <a:clrScheme name="Azur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Azur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Designs\Azur.pot</Template>
  <TotalTime>128</TotalTime>
  <Words>307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Azur</vt:lpstr>
      <vt:lpstr>KATARAKTA  hlavní teze přednášky   doc. MUDr. Š. Pitrová, CSc., FEBO</vt:lpstr>
      <vt:lpstr>Katarakta</vt:lpstr>
      <vt:lpstr>ČOČKA</vt:lpstr>
      <vt:lpstr>Léčba šedého zákalu u nás ročně je asi 7% nemocných indikováno k operaci </vt:lpstr>
      <vt:lpstr>Léčba šedého zákalu</vt:lpstr>
      <vt:lpstr>CHIRURGIE KATARAKTY</vt:lpstr>
      <vt:lpstr>Proč umělou čočku ?</vt:lpstr>
      <vt:lpstr>Nitrooční čočky standard</vt:lpstr>
      <vt:lpstr>SEKUNDÁRNÍ KATARAKTA</vt:lpstr>
      <vt:lpstr>Přednáška bude doplněna instruktážními videozáznamy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KATARAKTA</dc:title>
  <dc:creator>SP</dc:creator>
  <cp:lastModifiedBy>sarka</cp:lastModifiedBy>
  <cp:revision>9</cp:revision>
  <cp:lastPrinted>1601-01-01T00:00:00Z</cp:lastPrinted>
  <dcterms:created xsi:type="dcterms:W3CDTF">2007-11-29T13:54:00Z</dcterms:created>
  <dcterms:modified xsi:type="dcterms:W3CDTF">2014-03-04T05:23:28Z</dcterms:modified>
</cp:coreProperties>
</file>