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60" r:id="rId13"/>
    <p:sldId id="306" r:id="rId14"/>
    <p:sldId id="307" r:id="rId15"/>
    <p:sldId id="308" r:id="rId16"/>
    <p:sldId id="310" r:id="rId17"/>
    <p:sldId id="311" r:id="rId18"/>
    <p:sldId id="312" r:id="rId19"/>
    <p:sldId id="314" r:id="rId20"/>
    <p:sldId id="315" r:id="rId21"/>
    <p:sldId id="361" r:id="rId22"/>
    <p:sldId id="316" r:id="rId23"/>
    <p:sldId id="357" r:id="rId24"/>
    <p:sldId id="319" r:id="rId25"/>
    <p:sldId id="320" r:id="rId26"/>
    <p:sldId id="321" r:id="rId27"/>
    <p:sldId id="322" r:id="rId28"/>
    <p:sldId id="335" r:id="rId29"/>
    <p:sldId id="336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62" r:id="rId47"/>
    <p:sldId id="359" r:id="rId48"/>
    <p:sldId id="364" r:id="rId49"/>
    <p:sldId id="370" r:id="rId50"/>
    <p:sldId id="380" r:id="rId51"/>
    <p:sldId id="381" r:id="rId52"/>
    <p:sldId id="382" r:id="rId53"/>
    <p:sldId id="390" r:id="rId54"/>
    <p:sldId id="392" r:id="rId55"/>
    <p:sldId id="393" r:id="rId56"/>
    <p:sldId id="394" r:id="rId57"/>
    <p:sldId id="396" r:id="rId58"/>
    <p:sldId id="397" r:id="rId59"/>
    <p:sldId id="398" r:id="rId60"/>
    <p:sldId id="399" r:id="rId61"/>
    <p:sldId id="400" r:id="rId62"/>
    <p:sldId id="401" r:id="rId63"/>
    <p:sldId id="403" r:id="rId64"/>
    <p:sldId id="404" r:id="rId65"/>
    <p:sldId id="405" r:id="rId66"/>
    <p:sldId id="406" r:id="rId67"/>
    <p:sldId id="412" r:id="rId68"/>
    <p:sldId id="407" r:id="rId69"/>
    <p:sldId id="408" r:id="rId70"/>
    <p:sldId id="409" r:id="rId71"/>
    <p:sldId id="410" r:id="rId72"/>
    <p:sldId id="411" r:id="rId73"/>
    <p:sldId id="294" r:id="rId7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D9401B9-3983-49A6-A096-9B18E36F75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8A4737-F4B4-4190-BC81-340E84D79E8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1F658-1110-41C5-8477-5449D50262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ECD9215-EDD8-4E10-BF8E-913C3E04293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926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7B1617-BBCC-4B75-B506-2F351DF14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DDA3FC6-028B-4C6F-8AD6-C50DCD76FA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81914-3B8F-45E7-98CD-797EBE8E0C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5FFBD9EF-0E89-470C-BAAD-45443FD8279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722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AB6C60-5A29-4318-9B65-5DFC5CF74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471F0B4-26D7-43B5-9200-EC6E1E2AFEC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EA01B-AD7F-4CB9-AC0A-4AB87BE3B2A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65CC4DCB-2788-4C83-B4FC-EAB3CA0FC66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782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B420A5-4543-4083-BC12-DC541E886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1C1F9D2-9AE5-4778-8AB8-9CF29B5E66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52A6-12EE-425A-AE8E-BAAD78217C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A3FE30E3-B90A-4FE7-B6B8-A11E7D8CA4D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080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20. 9. 2017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Histogenetická </a:t>
            </a:r>
            <a:r>
              <a:rPr lang="cs-CZ" sz="4800" b="1"/>
              <a:t>klasifikace nádorů</a:t>
            </a:r>
            <a:br>
              <a:rPr lang="cs-CZ" sz="4800" b="1" dirty="0"/>
            </a:br>
            <a:endParaRPr lang="cs-CZ" sz="48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0" name="Rectangle 4">
            <a:extLst>
              <a:ext uri="{FF2B5EF4-FFF2-40B4-BE49-F238E27FC236}">
                <a16:creationId xmlns:a16="http://schemas.microsoft.com/office/drawing/2014/main" id="{3F9C1E13-F1A8-4E28-8959-98BE838F18A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Onkocytom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36867" name="Picture 7" descr="07-02-28-1-12">
            <a:extLst>
              <a:ext uri="{FF2B5EF4-FFF2-40B4-BE49-F238E27FC236}">
                <a16:creationId xmlns:a16="http://schemas.microsoft.com/office/drawing/2014/main" id="{B61849DF-C45F-4666-927E-C04F1DBEBC0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8" descr="07-02-28-1-11">
            <a:extLst>
              <a:ext uri="{FF2B5EF4-FFF2-40B4-BE49-F238E27FC236}">
                <a16:creationId xmlns:a16="http://schemas.microsoft.com/office/drawing/2014/main" id="{471E3CA1-2492-4310-8F5E-1E178B58CE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303D962-950E-4E3B-A32E-28993A0CB064}"/>
              </a:ext>
            </a:extLst>
          </p:cNvPr>
          <p:cNvSpPr txBox="1"/>
          <p:nvPr/>
        </p:nvSpPr>
        <p:spPr>
          <a:xfrm>
            <a:off x="6126480" y="5496128"/>
            <a:ext cx="509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Pozitivní průkaz exprese mitochondriálního antigenu</a:t>
            </a:r>
          </a:p>
        </p:txBody>
      </p:sp>
    </p:spTree>
    <p:extLst>
      <p:ext uri="{BB962C8B-B14F-4D97-AF65-F5344CB8AC3E}">
        <p14:creationId xmlns:p14="http://schemas.microsoft.com/office/powerpoint/2010/main" val="381313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2" name="Rectangle 10">
            <a:extLst>
              <a:ext uri="{FF2B5EF4-FFF2-40B4-BE49-F238E27FC236}">
                <a16:creationId xmlns:a16="http://schemas.microsoft.com/office/drawing/2014/main" id="{EA593950-75C8-4263-B244-3A4BBC94AAD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Dlaždicobuněčný</a:t>
            </a:r>
            <a:r>
              <a:rPr lang="cs-CZ" altLang="cs-CZ" b="1" dirty="0">
                <a:solidFill>
                  <a:schemeClr val="tx1"/>
                </a:solidFill>
              </a:rPr>
              <a:t> karcinom</a:t>
            </a:r>
            <a:br>
              <a:rPr lang="cs-CZ" altLang="cs-CZ" b="1" dirty="0">
                <a:solidFill>
                  <a:schemeClr val="tx1"/>
                </a:solidFill>
              </a:rPr>
            </a:br>
            <a:r>
              <a:rPr lang="cs-CZ" altLang="cs-CZ" sz="2700" b="1" dirty="0">
                <a:solidFill>
                  <a:schemeClr val="tx1"/>
                </a:solidFill>
              </a:rPr>
              <a:t>(kůže, DÚ, hrtan,…; plíce (v terénu dlaždicové metaplazie)  </a:t>
            </a:r>
          </a:p>
        </p:txBody>
      </p:sp>
      <p:pic>
        <p:nvPicPr>
          <p:cNvPr id="37891" name="Picture 9" descr="spinaliom01">
            <a:extLst>
              <a:ext uri="{FF2B5EF4-FFF2-40B4-BE49-F238E27FC236}">
                <a16:creationId xmlns:a16="http://schemas.microsoft.com/office/drawing/2014/main" id="{E70E24F6-16D6-4A30-89D5-5B41CD10B3F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493" y="1890748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spinaliom03">
            <a:extLst>
              <a:ext uri="{FF2B5EF4-FFF2-40B4-BE49-F238E27FC236}">
                <a16:creationId xmlns:a16="http://schemas.microsoft.com/office/drawing/2014/main" id="{56B8A761-BF90-451C-A791-D80E55D1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431" y="2474406"/>
            <a:ext cx="403860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0" descr="spinaliom04">
            <a:extLst>
              <a:ext uri="{FF2B5EF4-FFF2-40B4-BE49-F238E27FC236}">
                <a16:creationId xmlns:a16="http://schemas.microsoft.com/office/drawing/2014/main" id="{2F3CA105-62DD-4628-B328-0C88A02741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369" y="3067794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D96F8E-43A0-4C09-AC22-A3E4429CCCB1}"/>
              </a:ext>
            </a:extLst>
          </p:cNvPr>
          <p:cNvSpPr txBox="1"/>
          <p:nvPr/>
        </p:nvSpPr>
        <p:spPr>
          <a:xfrm>
            <a:off x="1420238" y="5749047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Keratinizace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0B7015A3-7CC9-4848-B67B-5CA5B73E18B5}"/>
              </a:ext>
            </a:extLst>
          </p:cNvPr>
          <p:cNvCxnSpPr>
            <a:stCxn id="3" idx="0"/>
          </p:cNvCxnSpPr>
          <p:nvPr/>
        </p:nvCxnSpPr>
        <p:spPr>
          <a:xfrm flipV="1">
            <a:off x="2078207" y="2597285"/>
            <a:ext cx="1083282" cy="3151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64C2CB8-AEC0-4172-B15D-45403F3FD457}"/>
              </a:ext>
            </a:extLst>
          </p:cNvPr>
          <p:cNvCxnSpPr/>
          <p:nvPr/>
        </p:nvCxnSpPr>
        <p:spPr>
          <a:xfrm flipV="1">
            <a:off x="2239793" y="3696511"/>
            <a:ext cx="3635713" cy="2052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3FD9BDF-71BE-45F7-A640-33308F04930C}"/>
              </a:ext>
            </a:extLst>
          </p:cNvPr>
          <p:cNvSpPr txBox="1"/>
          <p:nvPr/>
        </p:nvSpPr>
        <p:spPr>
          <a:xfrm>
            <a:off x="9173183" y="2474406"/>
            <a:ext cx="216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Intercelulární můstky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12836BA-B717-40D5-B3DA-89BCAD89912E}"/>
              </a:ext>
            </a:extLst>
          </p:cNvPr>
          <p:cNvCxnSpPr>
            <a:stCxn id="10" idx="2"/>
          </p:cNvCxnSpPr>
          <p:nvPr/>
        </p:nvCxnSpPr>
        <p:spPr>
          <a:xfrm flipH="1">
            <a:off x="9231549" y="2843738"/>
            <a:ext cx="1024944" cy="2029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6E2F8F57-9A1F-4F2A-898B-B842819D8A99}"/>
              </a:ext>
            </a:extLst>
          </p:cNvPr>
          <p:cNvCxnSpPr/>
          <p:nvPr/>
        </p:nvCxnSpPr>
        <p:spPr>
          <a:xfrm flipH="1">
            <a:off x="10156894" y="2843738"/>
            <a:ext cx="378161" cy="1879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330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D7F33020-129A-46A0-9E32-C3B71938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Papilokarcinom</a:t>
            </a:r>
            <a:r>
              <a:rPr lang="cs-CZ" b="1" dirty="0">
                <a:solidFill>
                  <a:schemeClr val="tx1"/>
                </a:solidFill>
              </a:rPr>
              <a:t> močového měchýře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0BC90213-0A81-4FC3-8B64-E1E0B68B4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12" descr="papilom01">
            <a:extLst>
              <a:ext uri="{FF2B5EF4-FFF2-40B4-BE49-F238E27FC236}">
                <a16:creationId xmlns:a16="http://schemas.microsoft.com/office/drawing/2014/main" id="{BF11EFC9-A3BD-4637-9541-7C02A574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8842" y="1845734"/>
            <a:ext cx="5638800" cy="444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926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7" name="Rectangle 5">
            <a:extLst>
              <a:ext uri="{FF2B5EF4-FFF2-40B4-BE49-F238E27FC236}">
                <a16:creationId xmlns:a16="http://schemas.microsoft.com/office/drawing/2014/main" id="{54F791F1-8F53-4A20-AEBA-DC1529A513F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Nízce diferencovaný karcinom</a:t>
            </a:r>
          </a:p>
        </p:txBody>
      </p:sp>
      <p:pic>
        <p:nvPicPr>
          <p:cNvPr id="39939" name="Picture 7">
            <a:extLst>
              <a:ext uri="{FF2B5EF4-FFF2-40B4-BE49-F238E27FC236}">
                <a16:creationId xmlns:a16="http://schemas.microsoft.com/office/drawing/2014/main" id="{7048CC12-B155-47C2-B492-FC398C91B5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5723" y="1913776"/>
            <a:ext cx="5262899" cy="4240963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7B1A93-F713-4AE0-AB1B-30B546835E17}"/>
              </a:ext>
            </a:extLst>
          </p:cNvPr>
          <p:cNvSpPr txBox="1"/>
          <p:nvPr/>
        </p:nvSpPr>
        <p:spPr>
          <a:xfrm>
            <a:off x="6955277" y="3317131"/>
            <a:ext cx="47276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diagnostice nízce diferencovaných nádorů využití </a:t>
            </a:r>
            <a:r>
              <a:rPr lang="cs-CZ" dirty="0" err="1"/>
              <a:t>imunohistochemie</a:t>
            </a:r>
            <a:endParaRPr lang="cs-CZ" dirty="0"/>
          </a:p>
          <a:p>
            <a:endParaRPr lang="cs-CZ" dirty="0"/>
          </a:p>
          <a:p>
            <a:r>
              <a:rPr lang="cs-CZ" dirty="0"/>
              <a:t>Markery epitelové tkáně: </a:t>
            </a:r>
            <a:r>
              <a:rPr lang="cs-CZ" dirty="0" err="1"/>
              <a:t>cytokeratiny</a:t>
            </a:r>
            <a:r>
              <a:rPr lang="cs-CZ" dirty="0"/>
              <a:t>, EMA, CEA,…. </a:t>
            </a:r>
          </a:p>
        </p:txBody>
      </p:sp>
    </p:spTree>
    <p:extLst>
      <p:ext uri="{BB962C8B-B14F-4D97-AF65-F5344CB8AC3E}">
        <p14:creationId xmlns:p14="http://schemas.microsoft.com/office/powerpoint/2010/main" val="74136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>
            <a:extLst>
              <a:ext uri="{FF2B5EF4-FFF2-40B4-BE49-F238E27FC236}">
                <a16:creationId xmlns:a16="http://schemas.microsoft.com/office/drawing/2014/main" id="{244D9142-28FD-46D2-829F-CCA6AEAB8AE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/>
              <a:t>Adenokarcinomy </a:t>
            </a:r>
            <a:br>
              <a:rPr lang="cs-CZ" altLang="cs-CZ" dirty="0"/>
            </a:br>
            <a:r>
              <a:rPr lang="cs-CZ" altLang="cs-CZ" sz="3600" dirty="0"/>
              <a:t>(maligní, ze žlázového epitelu)</a:t>
            </a:r>
          </a:p>
        </p:txBody>
      </p:sp>
      <p:sp>
        <p:nvSpPr>
          <p:cNvPr id="318467" name="Rectangle 3">
            <a:extLst>
              <a:ext uri="{FF2B5EF4-FFF2-40B4-BE49-F238E27FC236}">
                <a16:creationId xmlns:a16="http://schemas.microsoft.com/office/drawing/2014/main" id="{D90790CD-DA60-477C-95A8-3A7DE1C3B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>
                <a:solidFill>
                  <a:schemeClr val="hlink"/>
                </a:solidFill>
              </a:rPr>
              <a:t> Medulární</a:t>
            </a:r>
            <a:r>
              <a:rPr lang="cs-CZ" altLang="cs-CZ" sz="6400" dirty="0"/>
              <a:t> </a:t>
            </a:r>
            <a:r>
              <a:rPr lang="cs-CZ" altLang="cs-CZ" sz="5600" dirty="0"/>
              <a:t>(převaha nádorových buněk nad </a:t>
            </a:r>
            <a:r>
              <a:rPr lang="cs-CZ" altLang="cs-CZ" sz="5600" dirty="0" err="1"/>
              <a:t>stromatem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5600" dirty="0">
                <a:solidFill>
                  <a:schemeClr val="hlink"/>
                </a:solidFill>
              </a:rPr>
              <a:t> </a:t>
            </a:r>
            <a:r>
              <a:rPr lang="cs-CZ" altLang="cs-CZ" sz="6400" dirty="0" err="1">
                <a:solidFill>
                  <a:schemeClr val="hlink"/>
                </a:solidFill>
              </a:rPr>
              <a:t>Skirhotický</a:t>
            </a:r>
            <a:r>
              <a:rPr lang="cs-CZ" altLang="cs-CZ" sz="5600" dirty="0">
                <a:solidFill>
                  <a:schemeClr val="hlink"/>
                </a:solidFill>
              </a:rPr>
              <a:t> </a:t>
            </a:r>
            <a:r>
              <a:rPr lang="cs-CZ" altLang="cs-CZ" sz="5600" dirty="0"/>
              <a:t>(převaha </a:t>
            </a:r>
            <a:r>
              <a:rPr lang="cs-CZ" altLang="cs-CZ" sz="5600" dirty="0" err="1"/>
              <a:t>desmoplastického</a:t>
            </a:r>
            <a:r>
              <a:rPr lang="cs-CZ" altLang="cs-CZ" sz="5600" dirty="0"/>
              <a:t> </a:t>
            </a:r>
            <a:r>
              <a:rPr lang="cs-CZ" altLang="cs-CZ" sz="5600" dirty="0" err="1"/>
              <a:t>stromatu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7200" b="1" dirty="0">
                <a:solidFill>
                  <a:schemeClr val="hlink"/>
                </a:solidFill>
              </a:rPr>
              <a:t>Adenokarcinomy GIT (kolorektální, žaludku):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Intestinální typ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Difúzní (</a:t>
            </a:r>
            <a:r>
              <a:rPr lang="cs-CZ" altLang="cs-CZ" sz="6400" dirty="0" err="1"/>
              <a:t>skirhotický</a:t>
            </a:r>
            <a:r>
              <a:rPr lang="cs-CZ" altLang="cs-CZ" sz="64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6400" dirty="0"/>
              <a:t> </a:t>
            </a:r>
            <a:r>
              <a:rPr lang="cs-CZ" altLang="cs-CZ" sz="6400" dirty="0" err="1"/>
              <a:t>Mucinózní</a:t>
            </a:r>
            <a:r>
              <a:rPr lang="cs-CZ" altLang="cs-CZ" sz="6400" dirty="0"/>
              <a:t>, </a:t>
            </a:r>
            <a:r>
              <a:rPr lang="cs-CZ" altLang="cs-CZ" sz="6400" dirty="0" err="1"/>
              <a:t>gelatinózní</a:t>
            </a:r>
            <a:endParaRPr lang="cs-CZ" altLang="cs-CZ" sz="6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Hepatocelulární karcinom (</a:t>
            </a:r>
            <a:r>
              <a:rPr lang="cs-CZ" altLang="cs-CZ" sz="5600" dirty="0" err="1"/>
              <a:t>trabekulární</a:t>
            </a:r>
            <a:r>
              <a:rPr lang="cs-CZ" altLang="cs-CZ" sz="56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Adenoidně cystický karcinom – maligní </a:t>
            </a:r>
            <a:r>
              <a:rPr lang="cs-CZ" altLang="cs-CZ" sz="5600" dirty="0" err="1"/>
              <a:t>cylindrom</a:t>
            </a:r>
            <a:r>
              <a:rPr lang="cs-CZ" altLang="cs-CZ" sz="5600" dirty="0"/>
              <a:t> (slinné žlázy, prsní žláza, respirační trakt)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5600" dirty="0"/>
              <a:t>Karcinom žláz </a:t>
            </a:r>
            <a:r>
              <a:rPr lang="cs-CZ" altLang="cs-CZ" sz="5600" dirty="0" err="1"/>
              <a:t>mezodermového</a:t>
            </a:r>
            <a:r>
              <a:rPr lang="cs-CZ" altLang="cs-CZ" sz="5600" dirty="0"/>
              <a:t> původu (karcinom ledviny)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5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35592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>
            <a:extLst>
              <a:ext uri="{FF2B5EF4-FFF2-40B4-BE49-F238E27FC236}">
                <a16:creationId xmlns:a16="http://schemas.microsoft.com/office/drawing/2014/main" id="{9B75F61D-0A7A-4A1E-9A7A-11E5C564397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41987" name="Picture 7" descr="_s4-5-carc-10x-he">
            <a:extLst>
              <a:ext uri="{FF2B5EF4-FFF2-40B4-BE49-F238E27FC236}">
                <a16:creationId xmlns:a16="http://schemas.microsoft.com/office/drawing/2014/main" id="{4D4D67A9-298A-4913-B9B9-21B6EFA94A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070" y="286603"/>
            <a:ext cx="3959225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8" descr="mucinca02">
            <a:extLst>
              <a:ext uri="{FF2B5EF4-FFF2-40B4-BE49-F238E27FC236}">
                <a16:creationId xmlns:a16="http://schemas.microsoft.com/office/drawing/2014/main" id="{8A40AFBE-8956-4B6C-9CA5-F106E8C4F5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1494" y="286603"/>
            <a:ext cx="4038600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9" name="Text Box 9">
            <a:extLst>
              <a:ext uri="{FF2B5EF4-FFF2-40B4-BE49-F238E27FC236}">
                <a16:creationId xmlns:a16="http://schemas.microsoft.com/office/drawing/2014/main" id="{06737FE6-E86E-43F1-9B1E-04DF6B585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70" y="3526690"/>
            <a:ext cx="3170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Adenokarcinom, intestinální typ</a:t>
            </a:r>
          </a:p>
        </p:txBody>
      </p:sp>
      <p:sp>
        <p:nvSpPr>
          <p:cNvPr id="41990" name="Text Box 10">
            <a:extLst>
              <a:ext uri="{FF2B5EF4-FFF2-40B4-BE49-F238E27FC236}">
                <a16:creationId xmlns:a16="http://schemas.microsoft.com/office/drawing/2014/main" id="{971C7C0A-354A-4CB2-9906-011C0E255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494" y="3526691"/>
            <a:ext cx="39807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 – </a:t>
            </a:r>
            <a:r>
              <a:rPr lang="cs-CZ" altLang="cs-CZ" sz="1800" dirty="0" err="1">
                <a:latin typeface="+mn-lt"/>
              </a:rPr>
              <a:t>gelatinózní</a:t>
            </a:r>
            <a:r>
              <a:rPr lang="cs-CZ" altLang="cs-CZ" sz="1800" dirty="0">
                <a:latin typeface="+mn-lt"/>
              </a:rPr>
              <a:t>, </a:t>
            </a:r>
            <a:r>
              <a:rPr lang="cs-CZ" altLang="cs-CZ" sz="1800" dirty="0" err="1">
                <a:latin typeface="+mn-lt"/>
              </a:rPr>
              <a:t>mucinózní</a:t>
            </a:r>
            <a:endParaRPr lang="cs-CZ" altLang="cs-CZ" sz="1800" dirty="0">
              <a:latin typeface="+mn-lt"/>
            </a:endParaRPr>
          </a:p>
        </p:txBody>
      </p:sp>
      <p:pic>
        <p:nvPicPr>
          <p:cNvPr id="7" name="Picture 8" descr="_s4-6-zaludek-dif-ca-40x-he">
            <a:extLst>
              <a:ext uri="{FF2B5EF4-FFF2-40B4-BE49-F238E27FC236}">
                <a16:creationId xmlns:a16="http://schemas.microsoft.com/office/drawing/2014/main" id="{9A9D6F15-60DF-453A-A44E-B7D8057B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b="15671"/>
          <a:stretch>
            <a:fillRect/>
          </a:stretch>
        </p:blipFill>
        <p:spPr>
          <a:xfrm>
            <a:off x="8644293" y="286603"/>
            <a:ext cx="3497739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_s4-6-ca-diff-zaludek-40x-pas">
            <a:extLst>
              <a:ext uri="{FF2B5EF4-FFF2-40B4-BE49-F238E27FC236}">
                <a16:creationId xmlns:a16="http://schemas.microsoft.com/office/drawing/2014/main" id="{20550A6C-D44A-4760-B8FE-AD43434F8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7225" r="5902" b="31314"/>
          <a:stretch>
            <a:fillRect/>
          </a:stretch>
        </p:blipFill>
        <p:spPr>
          <a:xfrm>
            <a:off x="8644293" y="3414916"/>
            <a:ext cx="3497739" cy="28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90A296-C70D-4DEE-A745-9E4911800DF6}"/>
              </a:ext>
            </a:extLst>
          </p:cNvPr>
          <p:cNvSpPr txBox="1"/>
          <p:nvPr/>
        </p:nvSpPr>
        <p:spPr>
          <a:xfrm>
            <a:off x="2958121" y="5933350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Adenokarcinom difúzního typu; z buněk pečetního prstenu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5837E155-A3B4-41A1-B237-4491C342AC25}"/>
              </a:ext>
            </a:extLst>
          </p:cNvPr>
          <p:cNvCxnSpPr/>
          <p:nvPr/>
        </p:nvCxnSpPr>
        <p:spPr>
          <a:xfrm flipV="1">
            <a:off x="7645940" y="4941651"/>
            <a:ext cx="2441643" cy="943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E75A396-7AD5-4BF1-A9DA-044FF3E2D8B2}"/>
              </a:ext>
            </a:extLst>
          </p:cNvPr>
          <p:cNvCxnSpPr/>
          <p:nvPr/>
        </p:nvCxnSpPr>
        <p:spPr>
          <a:xfrm flipV="1">
            <a:off x="8258007" y="5710782"/>
            <a:ext cx="1090274" cy="334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405429EE-CE84-41FA-AE8F-AE6A1F06F2A4}"/>
              </a:ext>
            </a:extLst>
          </p:cNvPr>
          <p:cNvCxnSpPr>
            <a:cxnSpLocks/>
          </p:cNvCxnSpPr>
          <p:nvPr/>
        </p:nvCxnSpPr>
        <p:spPr>
          <a:xfrm flipV="1">
            <a:off x="5349706" y="2277668"/>
            <a:ext cx="5219964" cy="3655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883E7A-AFFE-43E8-9DB9-651B1401E2CC}"/>
              </a:ext>
            </a:extLst>
          </p:cNvPr>
          <p:cNvSpPr txBox="1"/>
          <p:nvPr/>
        </p:nvSpPr>
        <p:spPr>
          <a:xfrm>
            <a:off x="11572783" y="284245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300D3D7-F2DE-42B5-8480-309ACACF9327}"/>
              </a:ext>
            </a:extLst>
          </p:cNvPr>
          <p:cNvSpPr txBox="1"/>
          <p:nvPr/>
        </p:nvSpPr>
        <p:spPr>
          <a:xfrm>
            <a:off x="11441401" y="5877953"/>
            <a:ext cx="65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PAS</a:t>
            </a:r>
          </a:p>
        </p:txBody>
      </p:sp>
    </p:spTree>
    <p:extLst>
      <p:ext uri="{BB962C8B-B14F-4D97-AF65-F5344CB8AC3E}">
        <p14:creationId xmlns:p14="http://schemas.microsoft.com/office/powerpoint/2010/main" val="2873163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>
            <a:extLst>
              <a:ext uri="{FF2B5EF4-FFF2-40B4-BE49-F238E27FC236}">
                <a16:creationId xmlns:a16="http://schemas.microsoft.com/office/drawing/2014/main" id="{C6898780-04F0-4EEF-8E26-B9855B7B88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319491" name="Rectangle 3">
            <a:extLst>
              <a:ext uri="{FF2B5EF4-FFF2-40B4-BE49-F238E27FC236}">
                <a16:creationId xmlns:a16="http://schemas.microsoft.com/office/drawing/2014/main" id="{6A9F95F0-1E46-4DAF-97A6-53FE7C2CA1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Karcinomy z přechodových epiteliálních zón </a:t>
            </a:r>
          </a:p>
          <a:p>
            <a:pPr marL="0" indent="0">
              <a:buNone/>
              <a:defRPr/>
            </a:pPr>
            <a:r>
              <a:rPr lang="cs-CZ" altLang="cs-CZ" sz="2400" dirty="0">
                <a:solidFill>
                  <a:schemeClr val="hlink"/>
                </a:solidFill>
              </a:rPr>
              <a:t>    (přechody slizničních typů, agresivní)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kloakogenní</a:t>
            </a:r>
            <a:r>
              <a:rPr lang="cs-CZ" altLang="cs-CZ" sz="2400" b="1" dirty="0"/>
              <a:t> karcinom/</a:t>
            </a:r>
            <a:r>
              <a:rPr lang="cs-CZ" altLang="cs-CZ" sz="2400" b="1" dirty="0" err="1"/>
              <a:t>bazaloidní</a:t>
            </a:r>
            <a:r>
              <a:rPr lang="cs-CZ" altLang="cs-CZ" sz="2400" b="1" dirty="0"/>
              <a:t> karcinom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anorektální</a:t>
            </a:r>
            <a:r>
              <a:rPr lang="cs-CZ" altLang="cs-CZ" sz="2400" dirty="0"/>
              <a:t> oblast)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nasopharyngeální</a:t>
            </a:r>
            <a:r>
              <a:rPr lang="cs-CZ" altLang="cs-CZ" sz="2400" b="1" dirty="0"/>
              <a:t> karcinom </a:t>
            </a:r>
          </a:p>
          <a:p>
            <a:pPr marL="0" indent="0">
              <a:buNone/>
              <a:defRPr/>
            </a:pPr>
            <a:r>
              <a:rPr lang="cs-CZ" altLang="cs-CZ" sz="2400" dirty="0"/>
              <a:t>    (</a:t>
            </a:r>
            <a:r>
              <a:rPr lang="cs-CZ" altLang="cs-CZ" sz="2400" dirty="0" err="1"/>
              <a:t>lymfoepiteliom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Schminkeho</a:t>
            </a:r>
            <a:r>
              <a:rPr lang="cs-CZ" altLang="cs-CZ" sz="2400" dirty="0"/>
              <a:t> typu, EBV+, Čína, Thajsko )</a:t>
            </a:r>
          </a:p>
          <a:p>
            <a:pPr marL="0" indent="0"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err="1">
                <a:solidFill>
                  <a:schemeClr val="hlink"/>
                </a:solidFill>
              </a:rPr>
              <a:t>Metatypický</a:t>
            </a:r>
            <a:r>
              <a:rPr lang="cs-CZ" altLang="cs-CZ" sz="2400" dirty="0">
                <a:solidFill>
                  <a:schemeClr val="hlink"/>
                </a:solidFill>
              </a:rPr>
              <a:t> karcinom</a:t>
            </a:r>
            <a:r>
              <a:rPr lang="cs-CZ" altLang="cs-CZ" sz="2400" dirty="0"/>
              <a:t> (ca baso et </a:t>
            </a:r>
            <a:r>
              <a:rPr lang="cs-CZ" altLang="cs-CZ" sz="2400" dirty="0" err="1"/>
              <a:t>spinocellulare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mixtum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4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3906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F56B07EE-0A87-4A17-911C-8B2A0AA5F84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</a:rPr>
              <a:t>Neuroendokrinní </a:t>
            </a:r>
            <a:r>
              <a:rPr lang="cs-CZ" altLang="cs-CZ" sz="32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3200" b="1" dirty="0">
                <a:solidFill>
                  <a:schemeClr val="tx1"/>
                </a:solidFill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</a:rPr>
              <a:t>karcinoidní</a:t>
            </a:r>
            <a:r>
              <a:rPr lang="cs-CZ" altLang="cs-CZ" sz="3200" b="1" dirty="0">
                <a:solidFill>
                  <a:schemeClr val="tx1"/>
                </a:solidFill>
              </a:rPr>
              <a:t> tumory)</a:t>
            </a: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81694F6-25F3-4875-BDA3-33E7ECF48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6451" y="1833664"/>
            <a:ext cx="9098604" cy="449904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Spektrum tumorů od dobře diferencovaných neuroendokrinních </a:t>
            </a:r>
            <a:r>
              <a:rPr lang="cs-CZ" altLang="cs-CZ" dirty="0" err="1"/>
              <a:t>neoplazií</a:t>
            </a:r>
            <a:r>
              <a:rPr lang="cs-CZ" altLang="cs-CZ" dirty="0"/>
              <a:t> (dříve </a:t>
            </a:r>
            <a:r>
              <a:rPr lang="cs-CZ" altLang="cs-CZ" dirty="0" err="1"/>
              <a:t>karcinoidů</a:t>
            </a:r>
            <a:r>
              <a:rPr lang="cs-CZ" altLang="cs-CZ" dirty="0"/>
              <a:t>) po nízce diferencované malignity s neuroendokrinními rysy (malobuněčný karcinom)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b="1" dirty="0"/>
              <a:t>  Lokalizace:</a:t>
            </a:r>
            <a:r>
              <a:rPr lang="cs-CZ" altLang="cs-CZ" dirty="0"/>
              <a:t> GIT, respirační trakt,… (z neuroendokrinně diferencovaných buněk v těchto orgánech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Neuroendokrinní diferenciace</a:t>
            </a:r>
            <a:r>
              <a:rPr lang="cs-CZ" altLang="cs-CZ" dirty="0"/>
              <a:t> prokazatelná </a:t>
            </a:r>
            <a:r>
              <a:rPr lang="cs-CZ" altLang="cs-CZ" dirty="0" err="1"/>
              <a:t>imunohistochemicky</a:t>
            </a:r>
            <a:r>
              <a:rPr lang="cs-CZ" altLang="cs-CZ" dirty="0"/>
              <a:t> (neurosekreční granula v cytoplazmě: </a:t>
            </a:r>
            <a:r>
              <a:rPr lang="cs-CZ" altLang="cs-CZ" dirty="0" err="1"/>
              <a:t>chromogranin</a:t>
            </a:r>
            <a:r>
              <a:rPr lang="cs-CZ" altLang="cs-CZ" dirty="0"/>
              <a:t>+, </a:t>
            </a:r>
            <a:r>
              <a:rPr lang="cs-CZ" altLang="cs-CZ" dirty="0" err="1"/>
              <a:t>synaptofysin</a:t>
            </a:r>
            <a:r>
              <a:rPr lang="cs-CZ" altLang="cs-CZ" dirty="0"/>
              <a:t>+, CD56+, CD57+, serotonin+…)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/>
              <a:t>Paraneoplastické</a:t>
            </a:r>
            <a:r>
              <a:rPr lang="cs-CZ" altLang="cs-CZ" b="1" dirty="0"/>
              <a:t> syndromy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karcinoidový</a:t>
            </a:r>
            <a:r>
              <a:rPr lang="cs-CZ" altLang="cs-CZ" dirty="0"/>
              <a:t> syndrom- serotonin </a:t>
            </a:r>
            <a:r>
              <a:rPr lang="cs-CZ" altLang="cs-CZ" sz="1800" dirty="0"/>
              <a:t>(záchvatovité zarudnutí kůže obličeje (flush), tachykardie; astmoidní potíže, průjmy, kolikovité bolesti břicha, cyanóza tváří a kůže hrudníku, fibróza trikuspidální a pulmonální chlopně)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Cushingův</a:t>
            </a:r>
            <a:r>
              <a:rPr lang="cs-CZ" altLang="cs-CZ" dirty="0"/>
              <a:t> syndrom – ACTH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syndrom z nadprodukce ADH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Eaton-Lambertův</a:t>
            </a:r>
            <a:r>
              <a:rPr lang="cs-CZ" altLang="cs-CZ" dirty="0"/>
              <a:t> syndrom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autoimunnitní</a:t>
            </a:r>
            <a:r>
              <a:rPr lang="cs-CZ" altLang="cs-CZ" sz="1800" dirty="0"/>
              <a:t> myastenický syndrom (svalová slabost postihující proximální části končetin-protilátky proti presynaptickým kanálům, nedojde k uvolnění acetylcholinu)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90187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AE18EBAB-BD4C-45B0-9606-EC4EC9211B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/>
              <a:t>Neuroendokrinní tumory (NET)</a:t>
            </a:r>
            <a:br>
              <a:rPr lang="cs-CZ" altLang="cs-CZ" b="1" dirty="0"/>
            </a:br>
            <a:r>
              <a:rPr lang="cs-CZ" altLang="cs-CZ" b="1" dirty="0"/>
              <a:t>Neuroendokrinní karcinomy (NEC)</a:t>
            </a:r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A44A5430-5489-4CFA-8448-DC50B9AE6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NET G1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    (dříve dobře diferencované neuroendokrinní </a:t>
            </a:r>
            <a:r>
              <a:rPr lang="cs-CZ" altLang="cs-CZ" dirty="0" err="1">
                <a:solidFill>
                  <a:schemeClr val="hlink"/>
                </a:solidFill>
              </a:rPr>
              <a:t>neoplazie</a:t>
            </a:r>
            <a:r>
              <a:rPr lang="cs-CZ" altLang="cs-CZ" dirty="0">
                <a:solidFill>
                  <a:schemeClr val="hlink"/>
                </a:solidFill>
              </a:rPr>
              <a:t>-karcinomy, </a:t>
            </a:r>
            <a:r>
              <a:rPr lang="cs-CZ" altLang="cs-CZ" dirty="0" err="1">
                <a:solidFill>
                  <a:schemeClr val="hlink"/>
                </a:solidFill>
              </a:rPr>
              <a:t>karcinoidy</a:t>
            </a:r>
            <a:r>
              <a:rPr lang="cs-CZ" altLang="cs-CZ" dirty="0">
                <a:solidFill>
                  <a:schemeClr val="hlink"/>
                </a:solidFill>
              </a:rPr>
              <a:t>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NET G2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    </a:t>
            </a:r>
            <a:r>
              <a:rPr lang="cs-CZ" altLang="cs-CZ" dirty="0">
                <a:solidFill>
                  <a:schemeClr val="hlink"/>
                </a:solidFill>
              </a:rPr>
              <a:t>(dříve středně diferencované neuroendokrinní karcinomy, maligní </a:t>
            </a:r>
            <a:r>
              <a:rPr lang="cs-CZ" altLang="cs-CZ" dirty="0" err="1">
                <a:solidFill>
                  <a:schemeClr val="hlink"/>
                </a:solidFill>
              </a:rPr>
              <a:t>karcinoidy</a:t>
            </a:r>
            <a:r>
              <a:rPr lang="cs-CZ" altLang="cs-CZ" dirty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buněčné a jaderné atypie, nekrózy, zvýšená mitotická aktivity (</a:t>
            </a:r>
            <a:r>
              <a:rPr lang="en-US" altLang="cs-CZ" dirty="0"/>
              <a:t>&gt;</a:t>
            </a:r>
            <a:r>
              <a:rPr lang="cs-CZ" altLang="cs-CZ" dirty="0"/>
              <a:t>5 mitóz/10 HPF)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NEC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    </a:t>
            </a:r>
            <a:r>
              <a:rPr lang="cs-CZ" altLang="cs-CZ" dirty="0">
                <a:solidFill>
                  <a:schemeClr val="hlink"/>
                </a:solidFill>
              </a:rPr>
              <a:t>(nízce diferencované neuroendokrinní karcinomy - </a:t>
            </a:r>
            <a:r>
              <a:rPr lang="cs-CZ" altLang="cs-CZ" dirty="0" err="1">
                <a:solidFill>
                  <a:schemeClr val="hlink"/>
                </a:solidFill>
              </a:rPr>
              <a:t>high</a:t>
            </a:r>
            <a:r>
              <a:rPr lang="cs-CZ" altLang="cs-CZ" dirty="0">
                <a:solidFill>
                  <a:schemeClr val="hlink"/>
                </a:solidFill>
              </a:rPr>
              <a:t> grade malignity)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malobuněčný (</a:t>
            </a:r>
            <a:r>
              <a:rPr lang="cs-CZ" altLang="cs-CZ" dirty="0" err="1"/>
              <a:t>ovískový</a:t>
            </a:r>
            <a:r>
              <a:rPr lang="cs-CZ" altLang="cs-CZ" dirty="0"/>
              <a:t>) neuroendokrinní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velkobuněčný</a:t>
            </a:r>
            <a:r>
              <a:rPr lang="cs-CZ" altLang="cs-CZ" dirty="0"/>
              <a:t> neuroendokrinní karcinom</a:t>
            </a:r>
          </a:p>
        </p:txBody>
      </p:sp>
    </p:spTree>
    <p:extLst>
      <p:ext uri="{BB962C8B-B14F-4D97-AF65-F5344CB8AC3E}">
        <p14:creationId xmlns:p14="http://schemas.microsoft.com/office/powerpoint/2010/main" val="212860654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8" name="Rectangle 4">
            <a:extLst>
              <a:ext uri="{FF2B5EF4-FFF2-40B4-BE49-F238E27FC236}">
                <a16:creationId xmlns:a16="http://schemas.microsoft.com/office/drawing/2014/main" id="{6A52757B-8052-49BD-AE55-17155424B0B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01366" y="160144"/>
            <a:ext cx="9941668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Dobře diferencovaná neuroendokrinní </a:t>
            </a:r>
            <a:r>
              <a:rPr lang="cs-CZ" altLang="cs-CZ" sz="28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2800" b="1" dirty="0">
                <a:solidFill>
                  <a:schemeClr val="tx1"/>
                </a:solidFill>
              </a:rPr>
              <a:t> – NET (dříve </a:t>
            </a:r>
            <a:r>
              <a:rPr lang="cs-CZ" altLang="cs-CZ" sz="2800" b="1" dirty="0" err="1">
                <a:solidFill>
                  <a:schemeClr val="tx1"/>
                </a:solidFill>
              </a:rPr>
              <a:t>karcinoid</a:t>
            </a:r>
            <a:r>
              <a:rPr lang="cs-CZ" altLang="cs-CZ" sz="2800" b="1" dirty="0">
                <a:solidFill>
                  <a:schemeClr val="tx1"/>
                </a:solidFill>
              </a:rPr>
              <a:t>)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131" name="Picture 7">
            <a:extLst>
              <a:ext uri="{FF2B5EF4-FFF2-40B4-BE49-F238E27FC236}">
                <a16:creationId xmlns:a16="http://schemas.microsoft.com/office/drawing/2014/main" id="{83097203-9A81-44B4-BD32-7DB4C2ED80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62176"/>
            <a:ext cx="4038600" cy="3402013"/>
          </a:xfrm>
          <a:noFill/>
        </p:spPr>
      </p:pic>
      <p:pic>
        <p:nvPicPr>
          <p:cNvPr id="48132" name="Picture 8">
            <a:extLst>
              <a:ext uri="{FF2B5EF4-FFF2-40B4-BE49-F238E27FC236}">
                <a16:creationId xmlns:a16="http://schemas.microsoft.com/office/drawing/2014/main" id="{CFEB352A-B5CE-4E01-BFB4-C14FFDCA3B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5729" y="2162176"/>
            <a:ext cx="4211542" cy="3402013"/>
          </a:xfrm>
          <a:noFill/>
        </p:spPr>
      </p:pic>
    </p:spTree>
    <p:extLst>
      <p:ext uri="{BB962C8B-B14F-4D97-AF65-F5344CB8AC3E}">
        <p14:creationId xmlns:p14="http://schemas.microsoft.com/office/powerpoint/2010/main" val="4044757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C6A1DBAD-6F04-4A46-95D8-9226AEE5F3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Klasifikace a systematika nádorů</a:t>
            </a:r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F6F4A3D5-FEF8-48D4-B024-F577A6B7B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>
                <a:solidFill>
                  <a:schemeClr val="hlink"/>
                </a:solidFill>
              </a:rPr>
              <a:t>Dělení podle biologického chování: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benigní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potencionálně maligní a semimaligní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maligní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>
                <a:solidFill>
                  <a:schemeClr val="hlink"/>
                </a:solidFill>
              </a:rPr>
              <a:t>Histogenetická klasifikace (morfologická klasifikace dle tkáňového původu)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epitelové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mesenchymové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neuroektodermové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embryonální (germinální + orgánově specifické (hepatoblastom, pankreatoblastom, nefroblastom, …….))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smíšené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8034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2" name="Rectangle 4">
            <a:extLst>
              <a:ext uri="{FF2B5EF4-FFF2-40B4-BE49-F238E27FC236}">
                <a16:creationId xmlns:a16="http://schemas.microsoft.com/office/drawing/2014/main" id="{5F2D889E-8794-4C08-BD8E-7A1742838D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NEC – malobuněčný typ </a:t>
            </a:r>
            <a:br>
              <a:rPr lang="cs-CZ" altLang="cs-CZ" sz="3600" b="1" dirty="0">
                <a:solidFill>
                  <a:schemeClr val="tx1"/>
                </a:solidFill>
              </a:rPr>
            </a:br>
            <a:r>
              <a:rPr lang="cs-CZ" altLang="cs-CZ" sz="3600" b="1" dirty="0">
                <a:solidFill>
                  <a:schemeClr val="tx1"/>
                </a:solidFill>
              </a:rPr>
              <a:t>(malobuněčný karcinom)</a:t>
            </a:r>
          </a:p>
        </p:txBody>
      </p:sp>
      <p:pic>
        <p:nvPicPr>
          <p:cNvPr id="49155" name="Picture 7" descr="MALOB02">
            <a:extLst>
              <a:ext uri="{FF2B5EF4-FFF2-40B4-BE49-F238E27FC236}">
                <a16:creationId xmlns:a16="http://schemas.microsoft.com/office/drawing/2014/main" id="{3E44CDA2-394D-4E21-AFF9-8883C29F7B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8" descr="MALOB03">
            <a:extLst>
              <a:ext uri="{FF2B5EF4-FFF2-40B4-BE49-F238E27FC236}">
                <a16:creationId xmlns:a16="http://schemas.microsoft.com/office/drawing/2014/main" id="{9FBBBB13-27F0-42F0-84C0-1413CEE0A7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996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06D77DE-3999-4D27-BEAD-FFE30045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Mezoteliom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C58840-AAAB-44ED-817B-B6258F97C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Nádory serózních blan: pelury, peritonea, perikardu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Rizikový faktor: expozice azbestu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Maligní </a:t>
            </a:r>
            <a:r>
              <a:rPr lang="cs-CZ" altLang="cs-CZ" dirty="0" err="1"/>
              <a:t>mezoteliom</a:t>
            </a:r>
            <a:r>
              <a:rPr lang="cs-CZ" altLang="cs-CZ" dirty="0"/>
              <a:t> vysoce agresivní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dirty="0"/>
              <a:t> Tunica vaginalis, oblast genitálu: benigní </a:t>
            </a:r>
            <a:r>
              <a:rPr lang="cs-CZ" altLang="cs-CZ" dirty="0" err="1"/>
              <a:t>adenomatoidní</a:t>
            </a:r>
            <a:r>
              <a:rPr lang="cs-CZ" altLang="cs-CZ" dirty="0"/>
              <a:t> tumory = benigní </a:t>
            </a:r>
            <a:r>
              <a:rPr lang="cs-CZ" altLang="cs-CZ" dirty="0" err="1"/>
              <a:t>mezoteliomy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2319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DA1D9BE9-12CD-4129-ADC5-A1BF843B12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Neuroektodermální</a:t>
            </a:r>
            <a:r>
              <a:rPr lang="cs-CZ" altLang="cs-CZ" b="1" dirty="0">
                <a:solidFill>
                  <a:schemeClr val="tx1"/>
                </a:solidFill>
              </a:rPr>
              <a:t> nádory</a:t>
            </a:r>
          </a:p>
        </p:txBody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51170DFB-A5CB-46A1-B96B-3972F6739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centrálního nervového systému (CNS)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periferního nervového systému (PNS)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autonomního nervového systému (ANS)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</a:t>
            </a:r>
            <a:r>
              <a:rPr lang="cs-CZ" altLang="cs-CZ" sz="2400" dirty="0" err="1"/>
              <a:t>Melanocytické</a:t>
            </a:r>
            <a:r>
              <a:rPr lang="cs-CZ" altLang="cs-CZ" sz="2400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81614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FA1FD0E-3698-4336-B024-0515AD1032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1497655"/>
              </p:ext>
            </p:extLst>
          </p:nvPr>
        </p:nvGraphicFramePr>
        <p:xfrm>
          <a:off x="651753" y="321014"/>
          <a:ext cx="10836613" cy="579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839">
                  <a:extLst>
                    <a:ext uri="{9D8B030D-6E8A-4147-A177-3AD203B41FA5}">
                      <a16:colId xmlns:a16="http://schemas.microsoft.com/office/drawing/2014/main" val="3302619975"/>
                    </a:ext>
                  </a:extLst>
                </a:gridCol>
                <a:gridCol w="6745774">
                  <a:extLst>
                    <a:ext uri="{9D8B030D-6E8A-4147-A177-3AD203B41FA5}">
                      <a16:colId xmlns:a16="http://schemas.microsoft.com/office/drawing/2014/main" val="2748627624"/>
                    </a:ext>
                  </a:extLst>
                </a:gridCol>
              </a:tblGrid>
              <a:tr h="700026">
                <a:tc>
                  <a:txBody>
                    <a:bodyPr/>
                    <a:lstStyle/>
                    <a:p>
                      <a:r>
                        <a:rPr lang="cs-CZ" sz="2800" dirty="0"/>
                        <a:t>Tkáň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Nádor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629692528"/>
                  </a:ext>
                </a:extLst>
              </a:tr>
              <a:tr h="1456708">
                <a:tc>
                  <a:txBody>
                    <a:bodyPr/>
                    <a:lstStyle/>
                    <a:p>
                      <a:r>
                        <a:rPr lang="cs-CZ" sz="1800" dirty="0" err="1"/>
                        <a:t>Gliální</a:t>
                      </a:r>
                      <a:r>
                        <a:rPr lang="cs-CZ" sz="1800" dirty="0"/>
                        <a:t> buňky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Astrocytom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Oligodendrogliom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Glioblastom (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(</a:t>
                      </a:r>
                      <a:r>
                        <a:rPr lang="cs-CZ" sz="1800" dirty="0" err="1"/>
                        <a:t>Ependymom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2847765843"/>
                  </a:ext>
                </a:extLst>
              </a:tr>
              <a:tr h="1401931">
                <a:tc>
                  <a:txBody>
                    <a:bodyPr/>
                    <a:lstStyle/>
                    <a:p>
                      <a:r>
                        <a:rPr lang="cs-CZ" sz="1800" dirty="0"/>
                        <a:t>Primitivní buňky </a:t>
                      </a:r>
                      <a:r>
                        <a:rPr lang="cs-CZ" sz="1800" dirty="0" err="1"/>
                        <a:t>neuroektodermálního</a:t>
                      </a:r>
                      <a:r>
                        <a:rPr lang="cs-CZ" sz="1800" dirty="0"/>
                        <a:t>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Medulloblastom</a:t>
                      </a:r>
                      <a:r>
                        <a:rPr lang="cs-CZ" sz="1800" dirty="0"/>
                        <a:t> </a:t>
                      </a:r>
                      <a:r>
                        <a:rPr lang="cs-CZ" sz="1600" dirty="0"/>
                        <a:t>(CNS; centrální nervový systém, mozeček)</a:t>
                      </a:r>
                    </a:p>
                    <a:p>
                      <a:r>
                        <a:rPr lang="cs-CZ" sz="1800" dirty="0"/>
                        <a:t>Neuroblastom </a:t>
                      </a:r>
                      <a:r>
                        <a:rPr lang="cs-CZ" sz="1600" dirty="0"/>
                        <a:t>(PNS; periferní nervový systém, nadledviny, sympatikus)</a:t>
                      </a:r>
                    </a:p>
                    <a:p>
                      <a:r>
                        <a:rPr lang="cs-CZ" sz="1800" dirty="0"/>
                        <a:t>Retinoblastom        </a:t>
                      </a:r>
                    </a:p>
                    <a:p>
                      <a:r>
                        <a:rPr lang="cs-CZ" sz="1800" dirty="0"/>
                        <a:t>                         …..</a:t>
                      </a:r>
                      <a:r>
                        <a:rPr lang="cs-CZ" sz="1800" i="1" dirty="0"/>
                        <a:t>embryonální nádory dětského věku, agresivní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995173912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/>
                        <a:t>Mozkové a míšní obaly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Meningiom (většina grade I (benigní), vzácněji maligní formy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647499348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 err="1"/>
                        <a:t>Chorioidální</a:t>
                      </a:r>
                      <a:r>
                        <a:rPr lang="cs-CZ" sz="1800" dirty="0"/>
                        <a:t> plexus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Papiloma</a:t>
                      </a:r>
                      <a:r>
                        <a:rPr lang="cs-CZ" sz="1800" dirty="0"/>
                        <a:t> karcinom 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3999691521"/>
                  </a:ext>
                </a:extLst>
              </a:tr>
              <a:tr h="754926">
                <a:tc>
                  <a:txBody>
                    <a:bodyPr/>
                    <a:lstStyle/>
                    <a:p>
                      <a:r>
                        <a:rPr lang="cs-CZ" sz="1800" dirty="0"/>
                        <a:t>Obaly periferních nervů 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Schwanoma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neurinom</a:t>
                      </a:r>
                      <a:r>
                        <a:rPr lang="cs-CZ" sz="1800" dirty="0"/>
                        <a:t>), neurofibrom</a:t>
                      </a:r>
                    </a:p>
                    <a:p>
                      <a:r>
                        <a:rPr lang="cs-CZ" sz="1800" dirty="0"/>
                        <a:t>Maligní </a:t>
                      </a:r>
                      <a:r>
                        <a:rPr lang="cs-CZ" sz="1800" dirty="0" err="1"/>
                        <a:t>schwanom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neurofibrosarkom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777196155"/>
                  </a:ext>
                </a:extLst>
              </a:tr>
              <a:tr h="754884">
                <a:tc>
                  <a:txBody>
                    <a:bodyPr/>
                    <a:lstStyle/>
                    <a:p>
                      <a:r>
                        <a:rPr lang="cs-CZ" sz="1800" dirty="0"/>
                        <a:t>ANS; autonomní nervový systém (sympatikus, parasympatikus)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Paragangliom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chemodectom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pheochromocytom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4179320929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DE7A61A4-061D-4118-A4FA-FBFE8BE91457}"/>
              </a:ext>
            </a:extLst>
          </p:cNvPr>
          <p:cNvSpPr txBox="1"/>
          <p:nvPr/>
        </p:nvSpPr>
        <p:spPr>
          <a:xfrm>
            <a:off x="5520273" y="6211669"/>
            <a:ext cx="596809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+ smíšené </a:t>
            </a:r>
            <a:r>
              <a:rPr lang="cs-CZ" dirty="0" err="1"/>
              <a:t>glioneuronální</a:t>
            </a:r>
            <a:r>
              <a:rPr lang="cs-CZ" dirty="0"/>
              <a:t> nádory (často asociované s epilepsií)</a:t>
            </a:r>
          </a:p>
          <a:p>
            <a:r>
              <a:rPr lang="cs-CZ" dirty="0"/>
              <a:t>+ pineální nádory</a:t>
            </a:r>
          </a:p>
        </p:txBody>
      </p:sp>
    </p:spTree>
    <p:extLst>
      <p:ext uri="{BB962C8B-B14F-4D97-AF65-F5344CB8AC3E}">
        <p14:creationId xmlns:p14="http://schemas.microsoft.com/office/powerpoint/2010/main" val="2539407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8" name="Rectangle 4">
            <a:extLst>
              <a:ext uri="{FF2B5EF4-FFF2-40B4-BE49-F238E27FC236}">
                <a16:creationId xmlns:a16="http://schemas.microsoft.com/office/drawing/2014/main" id="{65D9ADF7-A6D6-436B-B4AE-87099E7256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24970" y="31568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Glioblastoma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multiforme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3251" name="Picture 8" descr="20">
            <a:extLst>
              <a:ext uri="{FF2B5EF4-FFF2-40B4-BE49-F238E27FC236}">
                <a16:creationId xmlns:a16="http://schemas.microsoft.com/office/drawing/2014/main" id="{894CAA15-F2E2-44A3-B01C-6CD28F02082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072" y="1755321"/>
            <a:ext cx="3612692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3" name="Picture 13" descr="glioblastom 100x 01">
            <a:extLst>
              <a:ext uri="{FF2B5EF4-FFF2-40B4-BE49-F238E27FC236}">
                <a16:creationId xmlns:a16="http://schemas.microsoft.com/office/drawing/2014/main" id="{2FABA0C3-9BEA-41E3-A108-A16D9BF902E2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9550" y="3208563"/>
            <a:ext cx="4092031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2" descr="glioblastom 40x 02">
            <a:extLst>
              <a:ext uri="{FF2B5EF4-FFF2-40B4-BE49-F238E27FC236}">
                <a16:creationId xmlns:a16="http://schemas.microsoft.com/office/drawing/2014/main" id="{50FEE24A-96C3-4434-B44C-34BAC595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7352" y="1752600"/>
            <a:ext cx="4096454" cy="30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13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6" name="Rectangle 4">
            <a:extLst>
              <a:ext uri="{FF2B5EF4-FFF2-40B4-BE49-F238E27FC236}">
                <a16:creationId xmlns:a16="http://schemas.microsoft.com/office/drawing/2014/main" id="{8A3AF3A8-D7B4-4635-9924-621AED3394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95251" y="-146104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Glioblastoma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multiforme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4275" name="Picture 7" descr="glioblastom 100x 04">
            <a:extLst>
              <a:ext uri="{FF2B5EF4-FFF2-40B4-BE49-F238E27FC236}">
                <a16:creationId xmlns:a16="http://schemas.microsoft.com/office/drawing/2014/main" id="{DA70CD70-B5DB-464B-8278-3C9062B827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9738" y="2924175"/>
            <a:ext cx="4906962" cy="3695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8" descr="glioblastom 100x 03">
            <a:extLst>
              <a:ext uri="{FF2B5EF4-FFF2-40B4-BE49-F238E27FC236}">
                <a16:creationId xmlns:a16="http://schemas.microsoft.com/office/drawing/2014/main" id="{86758D48-15E9-4216-96D3-98E6E18DE59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484314"/>
            <a:ext cx="4826000" cy="363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867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6" name="Rectangle 4">
            <a:extLst>
              <a:ext uri="{FF2B5EF4-FFF2-40B4-BE49-F238E27FC236}">
                <a16:creationId xmlns:a16="http://schemas.microsoft.com/office/drawing/2014/main" id="{0EAFA30D-6A5C-4501-84DD-8616901E126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1360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Oligodendrogliom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5299" name="Picture 12" descr="Oligodendroglioma">
            <a:extLst>
              <a:ext uri="{FF2B5EF4-FFF2-40B4-BE49-F238E27FC236}">
                <a16:creationId xmlns:a16="http://schemas.microsoft.com/office/drawing/2014/main" id="{1333FBD4-1FA9-4C22-AC9E-F7A48A32C6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484313"/>
            <a:ext cx="6697663" cy="4576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712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4" name="Rectangle 4">
            <a:extLst>
              <a:ext uri="{FF2B5EF4-FFF2-40B4-BE49-F238E27FC236}">
                <a16:creationId xmlns:a16="http://schemas.microsoft.com/office/drawing/2014/main" id="{C666987B-4EE5-4BDF-B062-F110938C0C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Ependymom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6323" name="Picture 8" descr="ependymom 100x">
            <a:extLst>
              <a:ext uri="{FF2B5EF4-FFF2-40B4-BE49-F238E27FC236}">
                <a16:creationId xmlns:a16="http://schemas.microsoft.com/office/drawing/2014/main" id="{7324C9AB-52FB-46D5-A852-911AADA402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565400"/>
            <a:ext cx="4464050" cy="2832100"/>
          </a:xfrm>
        </p:spPr>
      </p:pic>
      <p:pic>
        <p:nvPicPr>
          <p:cNvPr id="56324" name="Picture 9" descr="ependymom 200x">
            <a:extLst>
              <a:ext uri="{FF2B5EF4-FFF2-40B4-BE49-F238E27FC236}">
                <a16:creationId xmlns:a16="http://schemas.microsoft.com/office/drawing/2014/main" id="{312789B9-081E-4EB0-B24B-9955AF446E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565401"/>
            <a:ext cx="3960812" cy="2830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587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>
            <a:extLst>
              <a:ext uri="{FF2B5EF4-FFF2-40B4-BE49-F238E27FC236}">
                <a16:creationId xmlns:a16="http://schemas.microsoft.com/office/drawing/2014/main" id="{AE322B34-4D4A-474E-B093-B83BD1589156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3823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Subependymální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obrovskobuněčný</a:t>
            </a:r>
            <a:r>
              <a:rPr lang="cs-CZ" altLang="cs-CZ" sz="3200" b="1" dirty="0">
                <a:solidFill>
                  <a:schemeClr val="tx1"/>
                </a:solidFill>
              </a:rPr>
              <a:t> astrocytom</a:t>
            </a:r>
          </a:p>
        </p:txBody>
      </p:sp>
      <p:pic>
        <p:nvPicPr>
          <p:cNvPr id="69635" name="Picture 7" descr="N312 400x">
            <a:extLst>
              <a:ext uri="{FF2B5EF4-FFF2-40B4-BE49-F238E27FC236}">
                <a16:creationId xmlns:a16="http://schemas.microsoft.com/office/drawing/2014/main" id="{CC49C5C9-07D6-4E2A-837B-33D6273C73D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700213"/>
            <a:ext cx="4256088" cy="3205162"/>
          </a:xfrm>
        </p:spPr>
      </p:pic>
      <p:pic>
        <p:nvPicPr>
          <p:cNvPr id="69636" name="Picture 8" descr="N312 400x str">
            <a:extLst>
              <a:ext uri="{FF2B5EF4-FFF2-40B4-BE49-F238E27FC236}">
                <a16:creationId xmlns:a16="http://schemas.microsoft.com/office/drawing/2014/main" id="{F7C9928B-108A-43DF-B34D-D357EB97032A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9" y="1700213"/>
            <a:ext cx="4249737" cy="3200400"/>
          </a:xfrm>
        </p:spPr>
      </p:pic>
      <p:sp>
        <p:nvSpPr>
          <p:cNvPr id="69637" name="Text Box 11">
            <a:extLst>
              <a:ext uri="{FF2B5EF4-FFF2-40B4-BE49-F238E27FC236}">
                <a16:creationId xmlns:a16="http://schemas.microsoft.com/office/drawing/2014/main" id="{A527EB89-F7EF-4E7C-B710-305B052D6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5013326"/>
            <a:ext cx="72771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/>
              <a:t> </a:t>
            </a:r>
            <a:r>
              <a:rPr lang="cs-CZ" altLang="cs-CZ" sz="1600"/>
              <a:t>WHO GI; tuberózní skleróza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mutace </a:t>
            </a:r>
            <a:r>
              <a:rPr lang="cs-CZ" altLang="cs-CZ" sz="1600" i="1"/>
              <a:t>TSC1</a:t>
            </a:r>
            <a:r>
              <a:rPr lang="cs-CZ" altLang="cs-CZ" sz="1600"/>
              <a:t> (9q34) nebo </a:t>
            </a:r>
            <a:r>
              <a:rPr lang="cs-CZ" altLang="cs-CZ" sz="1600" i="1"/>
              <a:t>TSC2</a:t>
            </a:r>
            <a:r>
              <a:rPr lang="cs-CZ" altLang="cs-CZ" sz="1600"/>
              <a:t> (16p13.3)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statické: kortikální tubery (hamartomy), subkortikální glioneuronální hamartomy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subependymální gliální noduly→subependymální obrovskobuněčný astrocytom (SEGA)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SEGA: benigní, ve stěně postraních komor</a:t>
            </a:r>
          </a:p>
        </p:txBody>
      </p:sp>
    </p:spTree>
    <p:extLst>
      <p:ext uri="{BB962C8B-B14F-4D97-AF65-F5344CB8AC3E}">
        <p14:creationId xmlns:p14="http://schemas.microsoft.com/office/powerpoint/2010/main" val="2865532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36262F98-E34D-4661-98E5-95A8AC48654E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</a:rPr>
              <a:t>Mechanizmy </a:t>
            </a:r>
            <a:r>
              <a:rPr lang="cs-CZ" altLang="cs-CZ" sz="3200" b="1" dirty="0" err="1">
                <a:solidFill>
                  <a:schemeClr val="tx1"/>
                </a:solidFill>
              </a:rPr>
              <a:t>epileptogeneze</a:t>
            </a:r>
            <a:r>
              <a:rPr lang="cs-CZ" altLang="cs-CZ" sz="3200" b="1" dirty="0">
                <a:solidFill>
                  <a:schemeClr val="tx1"/>
                </a:solidFill>
              </a:rPr>
              <a:t> u </a:t>
            </a:r>
            <a:r>
              <a:rPr lang="cs-CZ" altLang="cs-CZ" sz="3200" b="1" dirty="0" err="1">
                <a:solidFill>
                  <a:schemeClr val="tx1"/>
                </a:solidFill>
              </a:rPr>
              <a:t>LEATs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(„long-term </a:t>
            </a:r>
            <a:r>
              <a:rPr lang="cs-CZ" altLang="cs-CZ" sz="3200" b="1" dirty="0" err="1">
                <a:solidFill>
                  <a:schemeClr val="tx1"/>
                </a:solidFill>
              </a:rPr>
              <a:t>epilepy-associated</a:t>
            </a: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tumors</a:t>
            </a:r>
            <a:r>
              <a:rPr lang="cs-CZ" altLang="cs-CZ" sz="3200" b="1" dirty="0">
                <a:solidFill>
                  <a:schemeClr val="tx1"/>
                </a:solidFill>
              </a:rPr>
              <a:t>“)?</a:t>
            </a:r>
          </a:p>
        </p:txBody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ED720430-092B-4A5D-A93D-FA212F21B8E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Low grade tumory, glioneuronální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Temporálně a frontálně, superficiálně lokalizované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Pomalý růst, často FCD perifokálně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Podíl neuronální komponenty vlastního tumoru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/>
              <a:t>     (neurochemický profil tumoru, přítomnost hyperexcitabilní neuronální komponenty)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>
                <a:solidFill>
                  <a:schemeClr val="hlink"/>
                </a:solidFill>
              </a:rPr>
              <a:t>Podíl okolní mozkové tkáně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>
                <a:solidFill>
                  <a:schemeClr val="hlink"/>
                </a:solidFill>
              </a:rPr>
              <a:t>     </a:t>
            </a:r>
            <a:r>
              <a:rPr lang="cs-CZ" altLang="cs-CZ"/>
              <a:t>(cytoarchitektonické a neurochemické změny v  peritumorózním kortexu, FCD IIIb)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Změny cévního zásobení, hypoxie (pH, metabolické změny)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Alterace lokální neuronální sítě (nerovnováha mezi inhibicí a excitací na úrovní receptorů, neuronální i astrocytární)  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8520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148" name="Group 76">
            <a:extLst>
              <a:ext uri="{FF2B5EF4-FFF2-40B4-BE49-F238E27FC236}">
                <a16:creationId xmlns:a16="http://schemas.microsoft.com/office/drawing/2014/main" id="{5435E162-B907-4C22-9468-4D1EE1531B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09282"/>
              </p:ext>
            </p:extLst>
          </p:nvPr>
        </p:nvGraphicFramePr>
        <p:xfrm>
          <a:off x="321013" y="350195"/>
          <a:ext cx="11614825" cy="5892696"/>
        </p:xfrm>
        <a:graphic>
          <a:graphicData uri="http://schemas.openxmlformats.org/drawingml/2006/table">
            <a:tbl>
              <a:tblPr/>
              <a:tblGrid>
                <a:gridCol w="3002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1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9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karcinomy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sarkomy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biologické chování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histogeneze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epitelová tkáň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mesenchymová</a:t>
                      </a: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tkáň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predilekční metastázy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lymfogenní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(do lymfatických uzlin)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hematogenní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(do jater, plic, mozku, kostí,…)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8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věk postižených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nad 50 let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pod 50 let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8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frekvence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velmi časté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relativně vzácné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966967"/>
                  </a:ext>
                </a:extLst>
              </a:tr>
              <a:tr h="112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 situ</a:t>
                      </a:r>
                      <a:r>
                        <a:rPr kumimoji="0" lang="cs-CZ" altLang="cs-CZ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forma tumoru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intraepiteliální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neoplazie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/dysplazie)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636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89EED82B-6B54-4FB3-86BF-46331AF05AC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b="1" dirty="0">
                <a:solidFill>
                  <a:schemeClr val="tx1"/>
                </a:solidFill>
              </a:rPr>
              <a:t>Nádory PNS</a:t>
            </a:r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325A718E-3ED1-4784-831B-90C78D0B5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Benigní: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</a:t>
            </a:r>
            <a:r>
              <a:rPr lang="cs-CZ" altLang="cs-CZ" sz="2800" dirty="0" err="1"/>
              <a:t>neurinom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Schwannom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neurilemmom</a:t>
            </a:r>
            <a:r>
              <a:rPr lang="cs-CZ" altLang="cs-CZ" sz="2800" dirty="0"/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neurofibrom (solitární; mnohočetný (</a:t>
            </a:r>
            <a:r>
              <a:rPr lang="cs-CZ" altLang="cs-CZ" sz="2800" dirty="0" err="1"/>
              <a:t>neurofibromatóza</a:t>
            </a:r>
            <a:r>
              <a:rPr lang="cs-CZ" altLang="cs-CZ" sz="2800" dirty="0"/>
              <a:t>))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800" dirty="0"/>
              <a:t>+ </a:t>
            </a:r>
            <a:r>
              <a:rPr lang="cs-CZ" altLang="cs-CZ" sz="2800" dirty="0" err="1"/>
              <a:t>perineuriom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neurotékom</a:t>
            </a:r>
            <a:r>
              <a:rPr lang="cs-CZ" altLang="cs-CZ" sz="2800" dirty="0"/>
              <a:t>, nádor z granulárních buněk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hlink"/>
                </a:solidFill>
              </a:rPr>
              <a:t>Maligní: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maligní nádor pochev periferních nervů (maligní </a:t>
            </a:r>
            <a:r>
              <a:rPr lang="cs-CZ" altLang="cs-CZ" sz="2800" dirty="0" err="1"/>
              <a:t>Schwannom</a:t>
            </a:r>
            <a:r>
              <a:rPr lang="cs-CZ" altLang="cs-CZ" sz="2800" dirty="0"/>
              <a:t>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primitivní </a:t>
            </a:r>
            <a:r>
              <a:rPr lang="cs-CZ" altLang="cs-CZ" sz="2800" dirty="0" err="1"/>
              <a:t>neuroektodermální</a:t>
            </a:r>
            <a:r>
              <a:rPr lang="cs-CZ" altLang="cs-CZ" sz="2800" dirty="0"/>
              <a:t> tumor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21959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>
            <a:extLst>
              <a:ext uri="{FF2B5EF4-FFF2-40B4-BE49-F238E27FC236}">
                <a16:creationId xmlns:a16="http://schemas.microsoft.com/office/drawing/2014/main" id="{2829FAEF-C2BF-47B5-A287-914B863B4E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Neurinom</a:t>
            </a:r>
            <a:r>
              <a:rPr lang="cs-CZ" altLang="cs-CZ" sz="3200" b="1" dirty="0">
                <a:solidFill>
                  <a:schemeClr val="tx1"/>
                </a:solidFill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</a:rPr>
              <a:t>Schwannom</a:t>
            </a:r>
            <a:r>
              <a:rPr lang="cs-CZ" altLang="cs-CZ" sz="3200" b="1" dirty="0">
                <a:solidFill>
                  <a:schemeClr val="tx1"/>
                </a:solidFill>
              </a:rPr>
              <a:t>, </a:t>
            </a:r>
            <a:r>
              <a:rPr lang="cs-CZ" altLang="cs-CZ" sz="3200" b="1" dirty="0" err="1">
                <a:solidFill>
                  <a:schemeClr val="tx1"/>
                </a:solidFill>
              </a:rPr>
              <a:t>neurilemmom</a:t>
            </a:r>
            <a:r>
              <a:rPr lang="cs-CZ" altLang="cs-CZ" sz="3200" b="1" dirty="0">
                <a:solidFill>
                  <a:schemeClr val="tx1"/>
                </a:solidFill>
              </a:rPr>
              <a:t>)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endParaRPr lang="cs-CZ" altLang="cs-CZ" sz="3200" b="1" dirty="0">
              <a:solidFill>
                <a:schemeClr val="tx1"/>
              </a:solidFill>
            </a:endParaRPr>
          </a:p>
        </p:txBody>
      </p:sp>
      <p:pic>
        <p:nvPicPr>
          <p:cNvPr id="73731" name="Picture 8" descr="neurinom">
            <a:extLst>
              <a:ext uri="{FF2B5EF4-FFF2-40B4-BE49-F238E27FC236}">
                <a16:creationId xmlns:a16="http://schemas.microsoft.com/office/drawing/2014/main" id="{D3D64FC9-BBB3-41DE-90ED-98734D91F68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6" y="1268414"/>
            <a:ext cx="3317875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14" descr="neurinom 100x 01">
            <a:extLst>
              <a:ext uri="{FF2B5EF4-FFF2-40B4-BE49-F238E27FC236}">
                <a16:creationId xmlns:a16="http://schemas.microsoft.com/office/drawing/2014/main" id="{4CCEF64D-353F-481D-8C77-48BBDAF966F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2203450"/>
            <a:ext cx="4681537" cy="3525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15" descr="neurinom 100x 02">
            <a:extLst>
              <a:ext uri="{FF2B5EF4-FFF2-40B4-BE49-F238E27FC236}">
                <a16:creationId xmlns:a16="http://schemas.microsoft.com/office/drawing/2014/main" id="{04E669D4-E3AB-4824-AA41-35AE9C750B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35734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62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F1B3FD6D-0DF4-4C5A-AA25-5B4AE0084B5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Nádory autonomního nervového systému </a:t>
            </a:r>
          </a:p>
        </p:txBody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77AE131E-4C5F-4163-9BAF-F47F51361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Extraadrenální</a:t>
            </a:r>
            <a:r>
              <a:rPr lang="cs-CZ" altLang="cs-CZ" sz="2800" b="1" dirty="0">
                <a:solidFill>
                  <a:schemeClr val="hlink"/>
                </a:solidFill>
              </a:rPr>
              <a:t> </a:t>
            </a:r>
            <a:r>
              <a:rPr lang="cs-CZ" altLang="cs-CZ" sz="2800" b="1" dirty="0" err="1">
                <a:solidFill>
                  <a:schemeClr val="hlink"/>
                </a:solidFill>
              </a:rPr>
              <a:t>paraganglia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jugulotympanická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vagální</a:t>
            </a:r>
            <a:r>
              <a:rPr lang="cs-CZ" altLang="cs-CZ" sz="2800" dirty="0"/>
              <a:t> tělíska, karotická tělísek, </a:t>
            </a:r>
            <a:r>
              <a:rPr lang="cs-CZ" altLang="cs-CZ" sz="2800" dirty="0" err="1"/>
              <a:t>laryngeální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aorticopulmonální</a:t>
            </a:r>
            <a:r>
              <a:rPr lang="cs-CZ" altLang="cs-CZ" sz="2800" dirty="0"/>
              <a:t>) – </a:t>
            </a:r>
            <a:r>
              <a:rPr lang="cs-CZ" altLang="cs-CZ" sz="2800" b="1" dirty="0">
                <a:solidFill>
                  <a:schemeClr val="hlink"/>
                </a:solidFill>
              </a:rPr>
              <a:t>parasympatikus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paragangliomy</a:t>
            </a:r>
            <a:r>
              <a:rPr lang="cs-CZ" altLang="cs-CZ" sz="2800" dirty="0"/>
              <a:t>; </a:t>
            </a:r>
            <a:r>
              <a:rPr lang="cs-CZ" altLang="cs-CZ" sz="2800" dirty="0" err="1"/>
              <a:t>chemodektomy</a:t>
            </a:r>
            <a:r>
              <a:rPr lang="cs-CZ" altLang="cs-CZ" sz="2800" dirty="0"/>
              <a:t> (karotických tělísek)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b="1" dirty="0" err="1">
                <a:solidFill>
                  <a:schemeClr val="hlink"/>
                </a:solidFill>
              </a:rPr>
              <a:t>Sympatikoadrenální</a:t>
            </a:r>
            <a:r>
              <a:rPr lang="cs-CZ" altLang="cs-CZ" sz="2800" b="1" dirty="0">
                <a:solidFill>
                  <a:schemeClr val="hlink"/>
                </a:solidFill>
              </a:rPr>
              <a:t> systém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paragangliomy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 err="1"/>
              <a:t>feochromocytom</a:t>
            </a:r>
            <a:r>
              <a:rPr lang="cs-CZ" altLang="cs-CZ" sz="2800" dirty="0"/>
              <a:t> (adrenální medulární </a:t>
            </a:r>
            <a:r>
              <a:rPr lang="cs-CZ" altLang="cs-CZ" sz="2800" dirty="0" err="1"/>
              <a:t>paragangliom</a:t>
            </a:r>
            <a:r>
              <a:rPr lang="cs-CZ" altLang="cs-CZ" sz="2800" dirty="0"/>
              <a:t> s produkcí katecholaminů → záchvatovitá hypertenze)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800" dirty="0"/>
              <a:t>neuroblastom →</a:t>
            </a:r>
            <a:r>
              <a:rPr lang="cs-CZ" altLang="cs-CZ" sz="2800" dirty="0" err="1"/>
              <a:t>ganglioneuroblastom→ganglioneurom</a:t>
            </a:r>
            <a:endParaRPr lang="cs-CZ" altLang="cs-CZ" sz="28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404836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0" name="Rectangle 4">
            <a:extLst>
              <a:ext uri="{FF2B5EF4-FFF2-40B4-BE49-F238E27FC236}">
                <a16:creationId xmlns:a16="http://schemas.microsoft.com/office/drawing/2014/main" id="{F9985A83-7A77-4E94-ABB3-DC5C5D79768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Neuroblastom</a:t>
            </a:r>
          </a:p>
        </p:txBody>
      </p:sp>
      <p:pic>
        <p:nvPicPr>
          <p:cNvPr id="75779" name="Picture 7" descr="1">
            <a:extLst>
              <a:ext uri="{FF2B5EF4-FFF2-40B4-BE49-F238E27FC236}">
                <a16:creationId xmlns:a16="http://schemas.microsoft.com/office/drawing/2014/main" id="{8BEBEEA8-44D4-46B3-87CF-9FDE671DC3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276476"/>
            <a:ext cx="4038600" cy="306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8" descr="1">
            <a:extLst>
              <a:ext uri="{FF2B5EF4-FFF2-40B4-BE49-F238E27FC236}">
                <a16:creationId xmlns:a16="http://schemas.microsoft.com/office/drawing/2014/main" id="{9E96E107-9655-4748-A322-30E44B689A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2276476"/>
            <a:ext cx="4038600" cy="306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8A4B175-0764-457A-A989-FA5820F91B57}"/>
              </a:ext>
            </a:extLst>
          </p:cNvPr>
          <p:cNvSpPr txBox="1"/>
          <p:nvPr/>
        </p:nvSpPr>
        <p:spPr>
          <a:xfrm>
            <a:off x="4906735" y="5341939"/>
            <a:ext cx="562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Nádor dětského věku (nadledviny, sympatikus), maligní  </a:t>
            </a:r>
          </a:p>
        </p:txBody>
      </p:sp>
    </p:spTree>
    <p:extLst>
      <p:ext uri="{BB962C8B-B14F-4D97-AF65-F5344CB8AC3E}">
        <p14:creationId xmlns:p14="http://schemas.microsoft.com/office/powerpoint/2010/main" val="3251815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>
            <a:extLst>
              <a:ext uri="{FF2B5EF4-FFF2-40B4-BE49-F238E27FC236}">
                <a16:creationId xmlns:a16="http://schemas.microsoft.com/office/drawing/2014/main" id="{C5954DAE-AFE6-4263-8065-5C1B87856BB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Feochromocytom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76803" name="Picture 7" descr="2">
            <a:extLst>
              <a:ext uri="{FF2B5EF4-FFF2-40B4-BE49-F238E27FC236}">
                <a16:creationId xmlns:a16="http://schemas.microsoft.com/office/drawing/2014/main" id="{C48BE797-7779-4C71-8167-AE4C201F87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28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4" name="Picture 10" descr="2">
            <a:extLst>
              <a:ext uri="{FF2B5EF4-FFF2-40B4-BE49-F238E27FC236}">
                <a16:creationId xmlns:a16="http://schemas.microsoft.com/office/drawing/2014/main" id="{82A207ED-D284-4CCC-B32E-6E0BABED50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281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462427C-9D3C-4661-8F95-F1514263F332}"/>
              </a:ext>
            </a:extLst>
          </p:cNvPr>
          <p:cNvSpPr txBox="1"/>
          <p:nvPr/>
        </p:nvSpPr>
        <p:spPr>
          <a:xfrm>
            <a:off x="2966637" y="5347607"/>
            <a:ext cx="724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Lokalizace v nadledvinách, většinou benigní biologické chování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Produkce katecholaminů – záchvatovitá hypertenze – krvácení do mozku</a:t>
            </a:r>
          </a:p>
        </p:txBody>
      </p:sp>
    </p:spTree>
    <p:extLst>
      <p:ext uri="{BB962C8B-B14F-4D97-AF65-F5344CB8AC3E}">
        <p14:creationId xmlns:p14="http://schemas.microsoft.com/office/powerpoint/2010/main" val="800829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6FAE1984-B635-4E6A-9062-92AA3232270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Melanocytické</a:t>
            </a:r>
            <a:r>
              <a:rPr lang="cs-CZ" altLang="cs-CZ" b="1" dirty="0">
                <a:solidFill>
                  <a:schemeClr val="tx1"/>
                </a:solidFill>
              </a:rPr>
              <a:t> léze</a:t>
            </a: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C16A2E9A-8EDF-442F-A403-775A4F77F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Benigní: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piha (</a:t>
            </a:r>
            <a:r>
              <a:rPr lang="cs-CZ" altLang="cs-CZ" sz="2400" dirty="0" err="1"/>
              <a:t>ephelides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benigní </a:t>
            </a:r>
            <a:r>
              <a:rPr lang="cs-CZ" altLang="cs-CZ" sz="2400" dirty="0" err="1"/>
              <a:t>lentigo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pigmentové névy (</a:t>
            </a:r>
            <a:r>
              <a:rPr lang="cs-CZ" altLang="cs-CZ" sz="2400" dirty="0" err="1"/>
              <a:t>junkční</a:t>
            </a:r>
            <a:r>
              <a:rPr lang="cs-CZ" altLang="cs-CZ" sz="2400"/>
              <a:t>, smíšený</a:t>
            </a:r>
            <a:r>
              <a:rPr lang="cs-CZ" altLang="cs-CZ" sz="2400" dirty="0"/>
              <a:t>, intradermální, modrý)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Spitzové</a:t>
            </a:r>
            <a:r>
              <a:rPr lang="cs-CZ" altLang="cs-CZ" sz="2400" dirty="0"/>
              <a:t> névus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dysplastický névus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Maligní melanom: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Nodulární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Povrchově se šířící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Lentigo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maligna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Akrolentiginózní</a:t>
            </a:r>
            <a:r>
              <a:rPr lang="cs-CZ" altLang="cs-CZ" sz="2400" dirty="0"/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1463547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7" name="Rectangle 7">
            <a:extLst>
              <a:ext uri="{FF2B5EF4-FFF2-40B4-BE49-F238E27FC236}">
                <a16:creationId xmlns:a16="http://schemas.microsoft.com/office/drawing/2014/main" id="{71C34E2A-C209-4983-9AC5-0B3A92AB556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Maligní melanom</a:t>
            </a:r>
          </a:p>
        </p:txBody>
      </p:sp>
      <p:pic>
        <p:nvPicPr>
          <p:cNvPr id="78851" name="Picture 6" descr="7">
            <a:extLst>
              <a:ext uri="{FF2B5EF4-FFF2-40B4-BE49-F238E27FC236}">
                <a16:creationId xmlns:a16="http://schemas.microsoft.com/office/drawing/2014/main" id="{0EA27E60-A1BC-41E6-9AD4-446BE82977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9" descr="7">
            <a:extLst>
              <a:ext uri="{FF2B5EF4-FFF2-40B4-BE49-F238E27FC236}">
                <a16:creationId xmlns:a16="http://schemas.microsoft.com/office/drawing/2014/main" id="{F384ADAF-8A09-4C6B-850A-93AA969752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730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>
            <a:extLst>
              <a:ext uri="{FF2B5EF4-FFF2-40B4-BE49-F238E27FC236}">
                <a16:creationId xmlns:a16="http://schemas.microsoft.com/office/drawing/2014/main" id="{2F9C9933-C065-48F4-A267-F7FFBE7544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Nádory </a:t>
            </a:r>
            <a:r>
              <a:rPr lang="cs-CZ" altLang="cs-CZ" b="1" dirty="0" err="1">
                <a:solidFill>
                  <a:schemeClr val="tx1"/>
                </a:solidFill>
              </a:rPr>
              <a:t>germinální</a:t>
            </a:r>
            <a:r>
              <a:rPr lang="cs-CZ" altLang="cs-CZ" b="1" dirty="0">
                <a:solidFill>
                  <a:schemeClr val="tx1"/>
                </a:solidFill>
              </a:rPr>
              <a:t> a teratomy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1610D5F9-33A7-478E-9E31-606CA1BEB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Heterogenní skupina nádorů vycházející z totipotentních buněk na úrovni buněk pohlavních  nebo z multipotentních kmenových buněk tkání v na úrovni časných stádií embryonálního vývoje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somatická (teratomy – zralé, nezralé)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extrasomatická (chorionkarcinom, nádor ze žloutkového váčku)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Varlata, vaječníky, mediastinum, retroperitoneum, oblast epifýzy, sakrokokcygeální lokalizace,…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067403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Text Box 2">
            <a:extLst>
              <a:ext uri="{FF2B5EF4-FFF2-40B4-BE49-F238E27FC236}">
                <a16:creationId xmlns:a16="http://schemas.microsoft.com/office/drawing/2014/main" id="{2E8CB4A9-DBF6-4FF3-8C67-94432BAF8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997201"/>
            <a:ext cx="1947393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/>
              <a:t>Výchozí primitivní </a:t>
            </a:r>
          </a:p>
          <a:p>
            <a:pPr eaLnBrk="1" hangingPunct="1">
              <a:defRPr/>
            </a:pPr>
            <a:r>
              <a:rPr lang="cs-CZ" altLang="cs-CZ" b="1" dirty="0" err="1"/>
              <a:t>germinální</a:t>
            </a:r>
            <a:r>
              <a:rPr lang="cs-CZ" altLang="cs-CZ" b="1" dirty="0"/>
              <a:t> buňka</a:t>
            </a:r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B325F970-6A53-4358-8879-FCF4D619D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341438"/>
            <a:ext cx="6004849" cy="92333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Diferenciace primitivní buňky podél </a:t>
            </a:r>
            <a:r>
              <a:rPr lang="cs-CZ" altLang="cs-CZ" sz="1800" b="1" dirty="0" err="1"/>
              <a:t>gonadální</a:t>
            </a:r>
            <a:r>
              <a:rPr lang="cs-CZ" altLang="cs-CZ" sz="1800" b="1" dirty="0"/>
              <a:t> linie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gonocyt</a:t>
            </a:r>
            <a:r>
              <a:rPr lang="cs-CZ" altLang="cs-CZ" sz="1800" dirty="0"/>
              <a:t>, spermatogonie), bez rozvinutí diferenciačních potencí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 err="1"/>
              <a:t>Seminom</a:t>
            </a:r>
            <a:endParaRPr lang="cs-CZ" altLang="cs-CZ" sz="1800" b="1" dirty="0"/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E743E726-3A62-4E37-8447-4CDC9B24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4084070"/>
            <a:ext cx="20828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Totipotentní buňka</a:t>
            </a:r>
          </a:p>
        </p:txBody>
      </p:sp>
      <p:sp>
        <p:nvSpPr>
          <p:cNvPr id="80901" name="Text Box 5">
            <a:extLst>
              <a:ext uri="{FF2B5EF4-FFF2-40B4-BE49-F238E27FC236}">
                <a16:creationId xmlns:a16="http://schemas.microsoft.com/office/drawing/2014/main" id="{7B50AC09-C385-4FBB-93C9-A7379029D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2852739"/>
            <a:ext cx="2597699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Nediferencovaná buňka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/>
              <a:t>Embryonální karcinom</a:t>
            </a: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8D461DA0-F30F-4258-A4A4-6CEB56E68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4076700"/>
            <a:ext cx="3125787" cy="9159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Extraembryonálně</a:t>
            </a:r>
            <a:r>
              <a:rPr lang="cs-CZ" altLang="cs-CZ" sz="1800" dirty="0"/>
              <a:t> diferencovaná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dirty="0"/>
              <a:t> </a:t>
            </a:r>
            <a:r>
              <a:rPr lang="cs-CZ" altLang="cs-CZ" sz="1800" b="1" dirty="0"/>
              <a:t>Nádor ze žloutkového váčku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 </a:t>
            </a:r>
            <a:r>
              <a:rPr lang="cs-CZ" altLang="cs-CZ" sz="1800" b="1" dirty="0" err="1"/>
              <a:t>Chorionkarcinom</a:t>
            </a:r>
            <a:endParaRPr lang="cs-CZ" altLang="cs-CZ" sz="1800" b="1" dirty="0"/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0EA29BE3-26C5-4C18-B3ED-592B46BDC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5373689"/>
            <a:ext cx="3659187" cy="11906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Intraembryonálně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diferenciacovaná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Teratom </a:t>
            </a:r>
            <a:r>
              <a:rPr lang="cs-CZ" altLang="cs-CZ" sz="1800" dirty="0"/>
              <a:t>(zralý, nezralý, s </a:t>
            </a:r>
            <a:r>
              <a:rPr lang="cs-CZ" altLang="cs-CZ" sz="1800" dirty="0" err="1"/>
              <a:t>malignizací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somatických elementů)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Polyembryom</a:t>
            </a:r>
            <a:r>
              <a:rPr lang="cs-CZ" altLang="cs-CZ" sz="1800" b="1" dirty="0"/>
              <a:t>)</a:t>
            </a:r>
            <a:r>
              <a:rPr lang="cs-CZ" altLang="cs-CZ" sz="1800" dirty="0"/>
              <a:t>  </a:t>
            </a:r>
          </a:p>
        </p:txBody>
      </p:sp>
      <p:sp>
        <p:nvSpPr>
          <p:cNvPr id="80904" name="Line 8">
            <a:extLst>
              <a:ext uri="{FF2B5EF4-FFF2-40B4-BE49-F238E27FC236}">
                <a16:creationId xmlns:a16="http://schemas.microsoft.com/office/drawing/2014/main" id="{C9FAAB99-0E2A-418B-A960-76C6B5CE7B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2276476"/>
            <a:ext cx="792162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0036A135-4D05-4AE7-8A1D-D6D5E9CDD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3284539"/>
            <a:ext cx="7921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6" name="Line 10">
            <a:extLst>
              <a:ext uri="{FF2B5EF4-FFF2-40B4-BE49-F238E27FC236}">
                <a16:creationId xmlns:a16="http://schemas.microsoft.com/office/drawing/2014/main" id="{47535EF5-14C9-491A-A1D6-EAE16D393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3213101"/>
            <a:ext cx="8651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7" name="Line 11">
            <a:extLst>
              <a:ext uri="{FF2B5EF4-FFF2-40B4-BE49-F238E27FC236}">
                <a16:creationId xmlns:a16="http://schemas.microsoft.com/office/drawing/2014/main" id="{8C85FF9B-388D-438F-A325-33D7EBAED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3"/>
            <a:ext cx="7921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8" name="Line 12">
            <a:extLst>
              <a:ext uri="{FF2B5EF4-FFF2-40B4-BE49-F238E27FC236}">
                <a16:creationId xmlns:a16="http://schemas.microsoft.com/office/drawing/2014/main" id="{54CB07F1-B536-41CA-A861-4D418FA6B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4"/>
            <a:ext cx="7921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9" name="Text Box 13">
            <a:extLst>
              <a:ext uri="{FF2B5EF4-FFF2-40B4-BE49-F238E27FC236}">
                <a16:creationId xmlns:a16="http://schemas.microsoft.com/office/drawing/2014/main" id="{19CE4AF3-E173-4F12-A8E1-908E8ACC1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73089"/>
            <a:ext cx="6362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/>
              <a:t>Histogeneze </a:t>
            </a:r>
            <a:r>
              <a:rPr lang="cs-CZ" altLang="cs-CZ" b="1" dirty="0" err="1"/>
              <a:t>germinálních</a:t>
            </a:r>
            <a:r>
              <a:rPr lang="cs-CZ" altLang="cs-CZ" b="1" dirty="0"/>
              <a:t> tumorů</a:t>
            </a:r>
            <a:r>
              <a:rPr lang="cs-CZ" altLang="cs-CZ" sz="28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45643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1" name="Rectangle 3">
            <a:extLst>
              <a:ext uri="{FF2B5EF4-FFF2-40B4-BE49-F238E27FC236}">
                <a16:creationId xmlns:a16="http://schemas.microsoft.com/office/drawing/2014/main" id="{23EA09D4-3066-4BD8-8106-FA034BEC38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67905" y="757141"/>
            <a:ext cx="10969882" cy="5617641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i="1" dirty="0">
                <a:solidFill>
                  <a:srgbClr val="002060"/>
                </a:solidFill>
              </a:rPr>
              <a:t>Nádory z </a:t>
            </a:r>
            <a:r>
              <a:rPr lang="cs-CZ" altLang="cs-CZ" sz="1600" b="1" i="1" dirty="0" err="1">
                <a:solidFill>
                  <a:srgbClr val="002060"/>
                </a:solidFill>
              </a:rPr>
              <a:t>germinálních</a:t>
            </a:r>
            <a:r>
              <a:rPr lang="cs-CZ" altLang="cs-CZ" sz="1600" b="1" i="1" dirty="0">
                <a:solidFill>
                  <a:srgbClr val="002060"/>
                </a:solidFill>
              </a:rPr>
              <a:t> buněk: tumory jednoho histologického typu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dirty="0" err="1">
                <a:solidFill>
                  <a:schemeClr val="hlink"/>
                </a:solidFill>
              </a:rPr>
              <a:t>Seminom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Klasický (95 %), anaplastický, trofoblastický</a:t>
            </a:r>
            <a:r>
              <a:rPr lang="cs-CZ" altLang="cs-CZ" sz="1600" dirty="0">
                <a:solidFill>
                  <a:schemeClr val="hlink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err="1"/>
              <a:t>Radiosenzitivita</a:t>
            </a:r>
            <a:endParaRPr lang="cs-CZ" altLang="cs-CZ" sz="16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Non-</a:t>
            </a:r>
            <a:r>
              <a:rPr lang="cs-CZ" altLang="cs-CZ" sz="1600" b="1" dirty="0" err="1">
                <a:solidFill>
                  <a:schemeClr val="hlink"/>
                </a:solidFill>
              </a:rPr>
              <a:t>seminomové</a:t>
            </a:r>
            <a:r>
              <a:rPr lang="cs-CZ" altLang="cs-CZ" sz="1600" b="1" dirty="0">
                <a:solidFill>
                  <a:schemeClr val="hlink"/>
                </a:solidFill>
              </a:rPr>
              <a:t> </a:t>
            </a:r>
            <a:r>
              <a:rPr lang="cs-CZ" altLang="cs-CZ" sz="1600" b="1" dirty="0" err="1">
                <a:solidFill>
                  <a:schemeClr val="hlink"/>
                </a:solidFill>
              </a:rPr>
              <a:t>germinální</a:t>
            </a:r>
            <a:r>
              <a:rPr lang="cs-CZ" altLang="cs-CZ" sz="1600" b="1" dirty="0">
                <a:solidFill>
                  <a:schemeClr val="hlink"/>
                </a:solidFill>
              </a:rPr>
              <a:t> nádory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Embryonální karcinom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Nádor ze žloutkového váčku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 err="1"/>
              <a:t>Chorionkarcinom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Teratomy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Zralé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Nezralé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 maligní transformací somatických elementů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600" b="1" i="1" dirty="0">
                <a:solidFill>
                  <a:srgbClr val="002060"/>
                </a:solidFill>
              </a:rPr>
              <a:t>Smíšené nádory z </a:t>
            </a:r>
            <a:r>
              <a:rPr lang="cs-CZ" altLang="cs-CZ" sz="1600" b="1" i="1" dirty="0" err="1">
                <a:solidFill>
                  <a:srgbClr val="002060"/>
                </a:solidFill>
              </a:rPr>
              <a:t>germinálních</a:t>
            </a:r>
            <a:r>
              <a:rPr lang="cs-CZ" altLang="cs-CZ" sz="1600" b="1" i="1" dirty="0">
                <a:solidFill>
                  <a:srgbClr val="002060"/>
                </a:solidFill>
              </a:rPr>
              <a:t> buněk: tumory více než jednoho histologického typu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C4CE1E4A-398D-44B0-A8A8-427F9B2E2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6240" y="6082395"/>
            <a:ext cx="642586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+ </a:t>
            </a:r>
            <a:r>
              <a:rPr lang="cs-CZ" altLang="cs-CZ" sz="1600" b="1" i="1" dirty="0" err="1"/>
              <a:t>spermatocytární</a:t>
            </a:r>
            <a:r>
              <a:rPr lang="cs-CZ" altLang="cs-CZ" sz="1600" b="1" i="1" dirty="0"/>
              <a:t> </a:t>
            </a:r>
            <a:r>
              <a:rPr lang="cs-CZ" altLang="cs-CZ" sz="1600" b="1" i="1" dirty="0" err="1"/>
              <a:t>seminom</a:t>
            </a:r>
            <a:r>
              <a:rPr lang="cs-CZ" altLang="cs-CZ" sz="1600" dirty="0"/>
              <a:t> (starší muži, lokálně agresivní, nemetastazující,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hlenovitého vzhledu, napodobuje časná stádia spermiogeneze) </a:t>
            </a:r>
          </a:p>
        </p:txBody>
      </p:sp>
    </p:spTree>
    <p:extLst>
      <p:ext uri="{BB962C8B-B14F-4D97-AF65-F5344CB8AC3E}">
        <p14:creationId xmlns:p14="http://schemas.microsoft.com/office/powerpoint/2010/main" val="243626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>
            <a:extLst>
              <a:ext uri="{FF2B5EF4-FFF2-40B4-BE49-F238E27FC236}">
                <a16:creationId xmlns:a16="http://schemas.microsoft.com/office/drawing/2014/main" id="{34BF8815-81F1-42CE-BBE4-6D56C4AEE3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Epitelové nádory</a:t>
            </a:r>
          </a:p>
        </p:txBody>
      </p:sp>
      <p:sp>
        <p:nvSpPr>
          <p:cNvPr id="359427" name="Rectangle 3">
            <a:extLst>
              <a:ext uri="{FF2B5EF4-FFF2-40B4-BE49-F238E27FC236}">
                <a16:creationId xmlns:a16="http://schemas.microsoft.com/office/drawing/2014/main" id="{1B2D9DE1-8821-4AC0-BF13-92EF6D395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 povrchového epitelu (papilom/karcinom)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Ze žlázového epitelu (adenom/adenokarcinom)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Specializovaných orgánů (adenom/karcinom)..ledviny, játra,….</a:t>
            </a:r>
          </a:p>
        </p:txBody>
      </p:sp>
    </p:spTree>
    <p:extLst>
      <p:ext uri="{BB962C8B-B14F-4D97-AF65-F5344CB8AC3E}">
        <p14:creationId xmlns:p14="http://schemas.microsoft.com/office/powerpoint/2010/main" val="3099560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1234" name="Group 2">
            <a:extLst>
              <a:ext uri="{FF2B5EF4-FFF2-40B4-BE49-F238E27FC236}">
                <a16:creationId xmlns:a16="http://schemas.microsoft.com/office/drawing/2014/main" id="{D01DA5C0-95FC-42E6-8087-06615B885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153593"/>
              </p:ext>
            </p:extLst>
          </p:nvPr>
        </p:nvGraphicFramePr>
        <p:xfrm>
          <a:off x="1524000" y="712133"/>
          <a:ext cx="9144000" cy="5488065"/>
        </p:xfrm>
        <a:graphic>
          <a:graphicData uri="http://schemas.openxmlformats.org/drawingml/2006/table">
            <a:tbl>
              <a:tblPr/>
              <a:tblGrid>
                <a:gridCol w="204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0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věk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stavba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onkomarker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Seminom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40-50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Solidní, z polygonálních světlých buněk, lymfocytární infiltrace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stromatu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.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Embryonální karcinom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Nediferencovaný, pleomorfní bb v pruzích, solidně, tubulárně i papilárně; nekrózy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Nádor ze žloutkového váčku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Špatně diferencované bb, široké spektrum uspořádání kuboidálních a kolumnárních buněk, glomeruloidní formace  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Choriokarcinom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Cytotrofoblast a syncytiotrofoblast bez vilózních formací, hemoragie, nekrózy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1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Teratom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Tkáně 3 zárodečných listů v různém stupni diferenciace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1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nádory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Variabilní zastoupení komponent; např. teratom+embryonální karcinom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2988" name="Text Box 44">
            <a:extLst>
              <a:ext uri="{FF2B5EF4-FFF2-40B4-BE49-F238E27FC236}">
                <a16:creationId xmlns:a16="http://schemas.microsoft.com/office/drawing/2014/main" id="{488FD54D-B92F-47EC-89A4-06902928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91288"/>
            <a:ext cx="2319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* Bez věkové predilekce</a:t>
            </a:r>
          </a:p>
        </p:txBody>
      </p:sp>
      <p:sp>
        <p:nvSpPr>
          <p:cNvPr id="82989" name="Text Box 45">
            <a:extLst>
              <a:ext uri="{FF2B5EF4-FFF2-40B4-BE49-F238E27FC236}">
                <a16:creationId xmlns:a16="http://schemas.microsoft.com/office/drawing/2014/main" id="{0E7EE62D-7008-488D-AC49-2768D7B6D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188913"/>
            <a:ext cx="5941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/>
              <a:t>Charakteristika </a:t>
            </a:r>
            <a:r>
              <a:rPr lang="cs-CZ" altLang="cs-CZ" sz="2800" b="1" dirty="0" err="1"/>
              <a:t>germinálních</a:t>
            </a:r>
            <a:r>
              <a:rPr lang="cs-CZ" altLang="cs-CZ" sz="2800" b="1" dirty="0"/>
              <a:t> tumorů </a:t>
            </a:r>
          </a:p>
        </p:txBody>
      </p:sp>
    </p:spTree>
    <p:extLst>
      <p:ext uri="{BB962C8B-B14F-4D97-AF65-F5344CB8AC3E}">
        <p14:creationId xmlns:p14="http://schemas.microsoft.com/office/powerpoint/2010/main" val="1046916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>
            <a:extLst>
              <a:ext uri="{FF2B5EF4-FFF2-40B4-BE49-F238E27FC236}">
                <a16:creationId xmlns:a16="http://schemas.microsoft.com/office/drawing/2014/main" id="{2BD69E7C-B12F-40DE-8F42-59482F712BD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Seminom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83971" name="Picture 3" descr="Varle - seminom">
            <a:extLst>
              <a:ext uri="{FF2B5EF4-FFF2-40B4-BE49-F238E27FC236}">
                <a16:creationId xmlns:a16="http://schemas.microsoft.com/office/drawing/2014/main" id="{AC40DE7B-7A95-45F8-B0E5-C2835C6646D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56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Text Box 4">
            <a:extLst>
              <a:ext uri="{FF2B5EF4-FFF2-40B4-BE49-F238E27FC236}">
                <a16:creationId xmlns:a16="http://schemas.microsoft.com/office/drawing/2014/main" id="{E4F2A417-2BFE-47F8-88DB-E542A1F3F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372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83973" name="Picture 5" descr="Varle - seminom 400 x">
            <a:extLst>
              <a:ext uri="{FF2B5EF4-FFF2-40B4-BE49-F238E27FC236}">
                <a16:creationId xmlns:a16="http://schemas.microsoft.com/office/drawing/2014/main" id="{E6C434DC-8922-471B-9975-8456D0BF9D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56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9480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>
            <a:extLst>
              <a:ext uri="{FF2B5EF4-FFF2-40B4-BE49-F238E27FC236}">
                <a16:creationId xmlns:a16="http://schemas.microsoft.com/office/drawing/2014/main" id="{88B94DC8-9EE4-43FE-8410-637086A68F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 – nediferencované: embryonální karcinom</a:t>
            </a:r>
          </a:p>
        </p:txBody>
      </p:sp>
      <p:pic>
        <p:nvPicPr>
          <p:cNvPr id="84995" name="Picture 3" descr="Embryonal_carcinoma_intermed_mag">
            <a:extLst>
              <a:ext uri="{FF2B5EF4-FFF2-40B4-BE49-F238E27FC236}">
                <a16:creationId xmlns:a16="http://schemas.microsoft.com/office/drawing/2014/main" id="{B7E70CD2-7C63-41D1-B514-FA5DEA18EED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1628775"/>
            <a:ext cx="4003675" cy="269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6" name="Picture 4" descr="1603817-1607642-1612177-1704012">
            <a:extLst>
              <a:ext uri="{FF2B5EF4-FFF2-40B4-BE49-F238E27FC236}">
                <a16:creationId xmlns:a16="http://schemas.microsoft.com/office/drawing/2014/main" id="{D952266D-233D-42A1-8174-69400C7659D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916113"/>
            <a:ext cx="3913188" cy="294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7" name="Picture 5" descr="Testes_GCT_EC1">
            <a:extLst>
              <a:ext uri="{FF2B5EF4-FFF2-40B4-BE49-F238E27FC236}">
                <a16:creationId xmlns:a16="http://schemas.microsoft.com/office/drawing/2014/main" id="{31F5A64D-605A-4983-99C7-929E8B755DD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350043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296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>
            <a:extLst>
              <a:ext uri="{FF2B5EF4-FFF2-40B4-BE49-F238E27FC236}">
                <a16:creationId xmlns:a16="http://schemas.microsoft.com/office/drawing/2014/main" id="{0A806197-F716-48A4-8161-3AB0E84714EE}"/>
              </a:ext>
            </a:extLst>
          </p:cNvPr>
          <p:cNvSpPr>
            <a:spLocks noGrp="1" noRot="1" noChangeArrowheads="1"/>
          </p:cNvSpPr>
          <p:nvPr>
            <p:ph type="title" sz="quarter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tumory: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 </a:t>
            </a:r>
            <a:r>
              <a:rPr lang="cs-CZ" altLang="cs-CZ" sz="3200" b="1" dirty="0" err="1">
                <a:solidFill>
                  <a:schemeClr val="tx1"/>
                </a:solidFill>
              </a:rPr>
              <a:t>extraembryonální</a:t>
            </a:r>
            <a:r>
              <a:rPr lang="cs-CZ" altLang="cs-CZ" sz="3200" b="1" dirty="0">
                <a:solidFill>
                  <a:schemeClr val="tx1"/>
                </a:solidFill>
              </a:rPr>
              <a:t> diferenciace</a:t>
            </a:r>
          </a:p>
        </p:txBody>
      </p:sp>
      <p:pic>
        <p:nvPicPr>
          <p:cNvPr id="86019" name="Picture 3" descr="Testes_GCT_ChorioCA1">
            <a:extLst>
              <a:ext uri="{FF2B5EF4-FFF2-40B4-BE49-F238E27FC236}">
                <a16:creationId xmlns:a16="http://schemas.microsoft.com/office/drawing/2014/main" id="{5F7696E9-98B3-4B59-B447-B84D7C6CE23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4" descr="Testes_GCT_YST5_SchillerDuvall">
            <a:extLst>
              <a:ext uri="{FF2B5EF4-FFF2-40B4-BE49-F238E27FC236}">
                <a16:creationId xmlns:a16="http://schemas.microsoft.com/office/drawing/2014/main" id="{DDB40107-57A1-455A-A212-4952FA2995E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1" name="Picture 5" descr="m13370-95">
            <a:extLst>
              <a:ext uri="{FF2B5EF4-FFF2-40B4-BE49-F238E27FC236}">
                <a16:creationId xmlns:a16="http://schemas.microsoft.com/office/drawing/2014/main" id="{949FA438-A95F-4A5E-AA0B-F57BA082510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6" y="3357564"/>
            <a:ext cx="3382963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2" name="Picture 6" descr="Testes_GCT_ChorioCA5">
            <a:extLst>
              <a:ext uri="{FF2B5EF4-FFF2-40B4-BE49-F238E27FC236}">
                <a16:creationId xmlns:a16="http://schemas.microsoft.com/office/drawing/2014/main" id="{5636EDDC-1680-43C2-B6CD-759C7D39298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3284539"/>
            <a:ext cx="3384550" cy="259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3" name="Text Box 7">
            <a:extLst>
              <a:ext uri="{FF2B5EF4-FFF2-40B4-BE49-F238E27FC236}">
                <a16:creationId xmlns:a16="http://schemas.microsoft.com/office/drawing/2014/main" id="{21F99F2D-273E-44EE-8F51-697C7E844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5876926"/>
            <a:ext cx="1773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Choriokarcinom</a:t>
            </a:r>
          </a:p>
        </p:txBody>
      </p:sp>
      <p:sp>
        <p:nvSpPr>
          <p:cNvPr id="86024" name="Text Box 8">
            <a:extLst>
              <a:ext uri="{FF2B5EF4-FFF2-40B4-BE49-F238E27FC236}">
                <a16:creationId xmlns:a16="http://schemas.microsoft.com/office/drawing/2014/main" id="{E5D23DA3-F548-46B6-AD03-99981E5F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6" y="5876926"/>
            <a:ext cx="177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Yolk sack tumor</a:t>
            </a:r>
          </a:p>
        </p:txBody>
      </p:sp>
    </p:spTree>
    <p:extLst>
      <p:ext uri="{BB962C8B-B14F-4D97-AF65-F5344CB8AC3E}">
        <p14:creationId xmlns:p14="http://schemas.microsoft.com/office/powerpoint/2010/main" val="4708552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>
            <a:extLst>
              <a:ext uri="{FF2B5EF4-FFF2-40B4-BE49-F238E27FC236}">
                <a16:creationId xmlns:a16="http://schemas.microsoft.com/office/drawing/2014/main" id="{8F91E288-7826-4EEB-9AD8-0DE535EB889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3200" b="1" dirty="0">
                <a:solidFill>
                  <a:schemeClr val="tx1"/>
                </a:solidFill>
              </a:rPr>
              <a:t> tumory: 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r>
              <a:rPr lang="cs-CZ" altLang="cs-CZ" sz="3200" b="1" dirty="0" err="1">
                <a:solidFill>
                  <a:schemeClr val="tx1"/>
                </a:solidFill>
              </a:rPr>
              <a:t>intraembryonální</a:t>
            </a:r>
            <a:r>
              <a:rPr lang="cs-CZ" altLang="cs-CZ" sz="3200" b="1" dirty="0">
                <a:solidFill>
                  <a:schemeClr val="tx1"/>
                </a:solidFill>
              </a:rPr>
              <a:t> diferenciace</a:t>
            </a:r>
          </a:p>
        </p:txBody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EFFEB8F7-8927-417E-A866-38780F703EEA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sp>
        <p:nvSpPr>
          <p:cNvPr id="355332" name="Rectangle 4">
            <a:extLst>
              <a:ext uri="{FF2B5EF4-FFF2-40B4-BE49-F238E27FC236}">
                <a16:creationId xmlns:a16="http://schemas.microsoft.com/office/drawing/2014/main" id="{2488CF8A-910A-4FF0-A9FC-AB5F86906570}"/>
              </a:ext>
            </a:extLst>
          </p:cNvPr>
          <p:cNvSpPr>
            <a:spLocks noGrp="1" noChangeArrowheads="1"/>
          </p:cNvSpPr>
          <p:nvPr>
            <p:ph sz="half" idx="3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355333" name="Rectangle 5">
            <a:extLst>
              <a:ext uri="{FF2B5EF4-FFF2-40B4-BE49-F238E27FC236}">
                <a16:creationId xmlns:a16="http://schemas.microsoft.com/office/drawing/2014/main" id="{7D71AEBE-2BB6-4847-B395-9D2F3E6464B3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pic>
        <p:nvPicPr>
          <p:cNvPr id="87046" name="Picture 6" descr="Testes_GCT_ImmatureTeratoma2">
            <a:extLst>
              <a:ext uri="{FF2B5EF4-FFF2-40B4-BE49-F238E27FC236}">
                <a16:creationId xmlns:a16="http://schemas.microsoft.com/office/drawing/2014/main" id="{B04D347A-6189-4A5F-9632-778C40D0B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5654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F%20fel%20ovary%20teratoma%20YB59468%2005wl">
            <a:extLst>
              <a:ext uri="{FF2B5EF4-FFF2-40B4-BE49-F238E27FC236}">
                <a16:creationId xmlns:a16="http://schemas.microsoft.com/office/drawing/2014/main" id="{45D111D4-3663-4F62-8470-4821F67C0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628776"/>
            <a:ext cx="45370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 Box 8">
            <a:extLst>
              <a:ext uri="{FF2B5EF4-FFF2-40B4-BE49-F238E27FC236}">
                <a16:creationId xmlns:a16="http://schemas.microsoft.com/office/drawing/2014/main" id="{0F98010C-BB5A-48DD-AAB8-293698B8E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5300663"/>
            <a:ext cx="1501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Zralý teratom</a:t>
            </a:r>
          </a:p>
        </p:txBody>
      </p:sp>
      <p:sp>
        <p:nvSpPr>
          <p:cNvPr id="87049" name="Text Box 9">
            <a:extLst>
              <a:ext uri="{FF2B5EF4-FFF2-40B4-BE49-F238E27FC236}">
                <a16:creationId xmlns:a16="http://schemas.microsoft.com/office/drawing/2014/main" id="{5FA2A533-A986-408F-81D3-4F54E3CC2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6197601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Nezralý teratom</a:t>
            </a:r>
          </a:p>
        </p:txBody>
      </p:sp>
    </p:spTree>
    <p:extLst>
      <p:ext uri="{BB962C8B-B14F-4D97-AF65-F5344CB8AC3E}">
        <p14:creationId xmlns:p14="http://schemas.microsoft.com/office/powerpoint/2010/main" val="42160310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>
            <a:extLst>
              <a:ext uri="{FF2B5EF4-FFF2-40B4-BE49-F238E27FC236}">
                <a16:creationId xmlns:a16="http://schemas.microsoft.com/office/drawing/2014/main" id="{4402269B-CF39-4ECC-93FB-BD5481C69F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err="1">
                <a:solidFill>
                  <a:schemeClr val="tx1"/>
                </a:solidFill>
              </a:rPr>
              <a:t>Extragonadální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  <a:r>
              <a:rPr lang="cs-CZ" altLang="cs-CZ" sz="4000" b="1" dirty="0" err="1">
                <a:solidFill>
                  <a:schemeClr val="tx1"/>
                </a:solidFill>
              </a:rPr>
              <a:t>germinální</a:t>
            </a:r>
            <a:r>
              <a:rPr lang="cs-CZ" altLang="cs-CZ" sz="4000" b="1" dirty="0">
                <a:solidFill>
                  <a:schemeClr val="tx1"/>
                </a:solidFill>
              </a:rPr>
              <a:t> tumory (EGT)</a:t>
            </a:r>
          </a:p>
        </p:txBody>
      </p:sp>
      <p:sp>
        <p:nvSpPr>
          <p:cNvPr id="356355" name="Rectangle 3">
            <a:extLst>
              <a:ext uri="{FF2B5EF4-FFF2-40B4-BE49-F238E27FC236}">
                <a16:creationId xmlns:a16="http://schemas.microsoft.com/office/drawing/2014/main" id="{54FAB245-B07F-40A7-A52F-621CCC19D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Nádory z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vznikající primárně v </a:t>
            </a:r>
            <a:r>
              <a:rPr lang="cs-CZ" altLang="cs-CZ" sz="2400" dirty="0" err="1"/>
              <a:t>mimogonadální</a:t>
            </a:r>
            <a:r>
              <a:rPr lang="cs-CZ" altLang="cs-CZ" sz="2400" dirty="0"/>
              <a:t> lokalizaci, zejména u mužů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z primordiální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buněk? Chybná migrace? Chybné uložení totipotentních buněk? </a:t>
            </a:r>
            <a:r>
              <a:rPr lang="cs-CZ" altLang="cs-CZ" sz="2400" dirty="0" err="1"/>
              <a:t>Germinání</a:t>
            </a:r>
            <a:r>
              <a:rPr lang="cs-CZ" altLang="cs-CZ" sz="2400" dirty="0"/>
              <a:t> buňky v ektopických lokalizacích u zdravých jedinců?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Ve </a:t>
            </a:r>
            <a:r>
              <a:rPr lang="cs-CZ" altLang="cs-CZ" sz="2400" dirty="0" err="1"/>
              <a:t>středočarových</a:t>
            </a:r>
            <a:r>
              <a:rPr lang="cs-CZ" altLang="cs-CZ" sz="2400" dirty="0"/>
              <a:t> strukturách (dráhy sestupu </a:t>
            </a:r>
            <a:r>
              <a:rPr lang="cs-CZ" altLang="cs-CZ" sz="2400" dirty="0" err="1"/>
              <a:t>germinálních</a:t>
            </a:r>
            <a:r>
              <a:rPr lang="cs-CZ" altLang="cs-CZ" sz="2400" dirty="0"/>
              <a:t> buněk do </a:t>
            </a:r>
            <a:r>
              <a:rPr lang="cs-CZ" altLang="cs-CZ" sz="2400" dirty="0" err="1"/>
              <a:t>gonadálního</a:t>
            </a:r>
            <a:r>
              <a:rPr lang="cs-CZ" altLang="cs-CZ" sz="2400" dirty="0"/>
              <a:t> blastému)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/>
              <a:t>Oblast </a:t>
            </a:r>
            <a:r>
              <a:rPr lang="cs-CZ" altLang="cs-CZ" sz="2400" dirty="0" err="1"/>
              <a:t>diencefalopineální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sakrococcygeální</a:t>
            </a:r>
            <a:r>
              <a:rPr lang="cs-CZ" altLang="cs-CZ" sz="2400" dirty="0"/>
              <a:t>, v předním mediastinu, </a:t>
            </a:r>
            <a:r>
              <a:rPr lang="cs-CZ" altLang="cs-CZ" sz="2400" dirty="0" err="1"/>
              <a:t>retroperitoneu</a:t>
            </a:r>
            <a:r>
              <a:rPr lang="cs-CZ" altLang="cs-CZ" sz="2400" dirty="0"/>
              <a:t>,…, thymus, prostata, žaludek,……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 err="1"/>
              <a:t>Seminomové</a:t>
            </a:r>
            <a:r>
              <a:rPr lang="cs-CZ" altLang="cs-CZ" sz="2400" dirty="0"/>
              <a:t> i </a:t>
            </a:r>
            <a:r>
              <a:rPr lang="cs-CZ" altLang="cs-CZ" sz="2400" dirty="0" err="1"/>
              <a:t>neseminomové</a:t>
            </a:r>
            <a:r>
              <a:rPr lang="cs-CZ" altLang="cs-CZ" sz="2400" dirty="0"/>
              <a:t>, čisté i smíšené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400" dirty="0"/>
              <a:t>Prognosticky obecně horší, </a:t>
            </a:r>
            <a:r>
              <a:rPr lang="cs-CZ" altLang="cs-CZ" sz="2400" dirty="0" err="1"/>
              <a:t>vyjímkou</a:t>
            </a:r>
            <a:r>
              <a:rPr lang="cs-CZ" altLang="cs-CZ" sz="2400" dirty="0"/>
              <a:t> jsou </a:t>
            </a:r>
            <a:r>
              <a:rPr lang="cs-CZ" altLang="cs-CZ" sz="2400" dirty="0" err="1"/>
              <a:t>seminomové</a:t>
            </a:r>
            <a:r>
              <a:rPr lang="cs-CZ" altLang="cs-CZ" sz="2400" dirty="0"/>
              <a:t> EGT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782660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79765" y="2187102"/>
            <a:ext cx="9334669" cy="4953000"/>
          </a:xfrm>
        </p:spPr>
        <p:txBody>
          <a:bodyPr/>
          <a:lstStyle/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primitivní embryonální pojivová tkáň 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cs-CZ" sz="2800" dirty="0" err="1">
                <a:solidFill>
                  <a:schemeClr val="tx1"/>
                </a:solidFill>
                <a:latin typeface="Calibri"/>
                <a:cs typeface="Calibri"/>
              </a:rPr>
              <a:t>myxoidní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 = řídké pojivo)</a:t>
            </a:r>
          </a:p>
          <a:p>
            <a:endParaRPr lang="cs-CZ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mezoderm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pojivové tkáně (</a:t>
            </a:r>
            <a:r>
              <a:rPr lang="cs-CZ" sz="2000" dirty="0">
                <a:solidFill>
                  <a:schemeClr val="tx1"/>
                </a:solidFill>
                <a:latin typeface="Calibri"/>
                <a:cs typeface="Calibri"/>
              </a:rPr>
              <a:t>chrupavka, kost, vazivo, tuk)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svaly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cévy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periferní nervy (obaly)</a:t>
            </a:r>
          </a:p>
          <a:p>
            <a:pPr lvl="1"/>
            <a:r>
              <a:rPr lang="cs-CZ" sz="2400" dirty="0" err="1">
                <a:solidFill>
                  <a:schemeClr val="tx1"/>
                </a:solidFill>
                <a:latin typeface="Calibri"/>
                <a:cs typeface="Calibri"/>
              </a:rPr>
              <a:t>hemopoetická</a:t>
            </a:r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 a lymfatická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471791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Mesenchym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6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BE416-83AF-40DD-ACB5-F4E6A994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Nádory </a:t>
            </a:r>
            <a:r>
              <a:rPr lang="cs-CZ" b="1" dirty="0" err="1">
                <a:solidFill>
                  <a:schemeClr val="tx1"/>
                </a:solidFill>
              </a:rPr>
              <a:t>mesenchymové</a:t>
            </a:r>
            <a:endParaRPr lang="cs-CZ" b="1" dirty="0">
              <a:solidFill>
                <a:schemeClr val="tx1"/>
              </a:solidFill>
            </a:endParaRPr>
          </a:p>
        </p:txBody>
      </p:sp>
      <p:graphicFrame>
        <p:nvGraphicFramePr>
          <p:cNvPr id="206888" name="Group 40">
            <a:extLst>
              <a:ext uri="{FF2B5EF4-FFF2-40B4-BE49-F238E27FC236}">
                <a16:creationId xmlns:a16="http://schemas.microsoft.com/office/drawing/2014/main" id="{4CA493F9-20E4-4325-965D-60ABEF3B9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326111"/>
              </p:ext>
            </p:extLst>
          </p:nvPr>
        </p:nvGraphicFramePr>
        <p:xfrm>
          <a:off x="1097280" y="1737360"/>
          <a:ext cx="10058400" cy="4479474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110173643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14299228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855113290"/>
                    </a:ext>
                  </a:extLst>
                </a:gridCol>
              </a:tblGrid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Kategorie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13124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Hladkosvalové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125364"/>
                  </a:ext>
                </a:extLst>
              </a:tr>
              <a:tr h="602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Z příčně pruhované svaloviny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(kosterní a myokardiální) 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Rabdomyom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Rhabdomyosarkom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50130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Adipocytární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528649"/>
                  </a:ext>
                </a:extLst>
              </a:tr>
              <a:tr h="3594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Vaskulární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129237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Kostní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588534"/>
                  </a:ext>
                </a:extLst>
              </a:tr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Chrupavčité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604296"/>
                  </a:ext>
                </a:extLst>
              </a:tr>
              <a:tr h="560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Měkkotkáňové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Synoviální 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31147"/>
                  </a:ext>
                </a:extLst>
              </a:tr>
              <a:tr h="56049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+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fibrohistiocytární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myofibroblastické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perivaskulární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gastrointestinální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stromální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tumory (GIST), nádory nejisté diferenciace a nediferencované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720803"/>
                  </a:ext>
                </a:extLst>
              </a:tr>
            </a:tbl>
          </a:graphicData>
        </a:graphic>
      </p:graphicFrame>
      <p:sp>
        <p:nvSpPr>
          <p:cNvPr id="31788" name="TextovéPole 1">
            <a:extLst>
              <a:ext uri="{FF2B5EF4-FFF2-40B4-BE49-F238E27FC236}">
                <a16:creationId xmlns:a16="http://schemas.microsoft.com/office/drawing/2014/main" id="{30D1B8D7-2E4B-43A2-9B9B-77C72E9D9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421" y="6371583"/>
            <a:ext cx="546438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+ </a:t>
            </a:r>
            <a:r>
              <a:rPr lang="cs-CZ" altLang="cs-CZ" sz="2000" dirty="0" err="1"/>
              <a:t>hematoonkologické</a:t>
            </a:r>
            <a:r>
              <a:rPr lang="cs-CZ" altLang="cs-CZ" sz="2000" dirty="0"/>
              <a:t> malignity: leukémie a lymfomy</a:t>
            </a:r>
          </a:p>
        </p:txBody>
      </p:sp>
    </p:spTree>
    <p:extLst>
      <p:ext uri="{BB962C8B-B14F-4D97-AF65-F5344CB8AC3E}">
        <p14:creationId xmlns:p14="http://schemas.microsoft.com/office/powerpoint/2010/main" val="600619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4451" y="510703"/>
            <a:ext cx="10969558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Měkké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tkáně</a:t>
            </a:r>
            <a:r>
              <a:rPr lang="cs-CZ" b="1" dirty="0">
                <a:solidFill>
                  <a:schemeClr val="tx1"/>
                </a:solidFill>
              </a:rPr>
              <a:t>                Nádory měkkých tkání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74451" y="1871910"/>
            <a:ext cx="4918954" cy="4953000"/>
          </a:xfrm>
        </p:spPr>
        <p:txBody>
          <a:bodyPr/>
          <a:lstStyle/>
          <a:p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vše kromě: </a:t>
            </a: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</a:rPr>
              <a:t>epitelu</a:t>
            </a: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chrupavky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kosti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mozku</a:t>
            </a:r>
            <a:endParaRPr lang="cs-CZ" sz="2400" b="1" dirty="0">
              <a:solidFill>
                <a:srgbClr val="5CADFF"/>
              </a:solidFill>
              <a:latin typeface="Calibri"/>
              <a:cs typeface="Calibri"/>
            </a:endParaRPr>
          </a:p>
          <a:p>
            <a:pPr lvl="1"/>
            <a:r>
              <a:rPr lang="cs-CZ" sz="2400" b="1" dirty="0">
                <a:solidFill>
                  <a:srgbClr val="00264D"/>
                </a:solidFill>
                <a:latin typeface="Calibri"/>
                <a:cs typeface="Calibri"/>
              </a:rPr>
              <a:t>hematopoetické a lymfatické tkáně</a:t>
            </a:r>
          </a:p>
          <a:p>
            <a:pPr marL="0" indent="0">
              <a:buNone/>
            </a:pPr>
            <a:endParaRPr lang="cs-CZ" sz="2800" dirty="0">
              <a:latin typeface="Calibri"/>
              <a:cs typeface="Calibri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DBD4D48-AD9B-4DA7-BEE6-E55B2E9C0290}"/>
              </a:ext>
            </a:extLst>
          </p:cNvPr>
          <p:cNvSpPr txBox="1"/>
          <p:nvPr/>
        </p:nvSpPr>
        <p:spPr>
          <a:xfrm>
            <a:off x="5836595" y="1871910"/>
            <a:ext cx="5816272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cs typeface="Calibri"/>
              </a:rPr>
              <a:t>v jakémkoli věku, incidence roste s věkem</a:t>
            </a:r>
          </a:p>
          <a:p>
            <a:r>
              <a:rPr lang="cs-CZ" dirty="0">
                <a:cs typeface="Calibri"/>
              </a:rPr>
              <a:t>častěji u hereditárních syndromů (RB, </a:t>
            </a:r>
            <a:r>
              <a:rPr lang="cs-CZ" dirty="0" err="1">
                <a:cs typeface="Calibri"/>
              </a:rPr>
              <a:t>Li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Fraumeni</a:t>
            </a:r>
            <a:r>
              <a:rPr lang="cs-CZ" dirty="0">
                <a:cs typeface="Calibri"/>
              </a:rPr>
              <a:t> (p53), NF)</a:t>
            </a: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nomenklatura:</a:t>
            </a:r>
          </a:p>
          <a:p>
            <a:pPr lvl="1"/>
            <a:r>
              <a:rPr lang="cs-CZ" b="1" i="1" dirty="0">
                <a:solidFill>
                  <a:srgbClr val="0A85FF"/>
                </a:solidFill>
                <a:cs typeface="Calibri"/>
              </a:rPr>
              <a:t>-</a:t>
            </a:r>
            <a:r>
              <a:rPr lang="cs-CZ" b="1" i="1" dirty="0" err="1">
                <a:solidFill>
                  <a:srgbClr val="0A85FF"/>
                </a:solidFill>
                <a:cs typeface="Calibri"/>
              </a:rPr>
              <a:t>om</a:t>
            </a:r>
            <a:r>
              <a:rPr lang="cs-CZ" b="1" i="1" dirty="0">
                <a:solidFill>
                  <a:srgbClr val="0A85FF"/>
                </a:solidFill>
                <a:cs typeface="Calibri"/>
              </a:rPr>
              <a:t> </a:t>
            </a:r>
            <a:r>
              <a:rPr lang="cs-CZ" dirty="0">
                <a:cs typeface="Calibri"/>
              </a:rPr>
              <a:t>/ </a:t>
            </a:r>
            <a:r>
              <a:rPr lang="cs-CZ" b="1" i="1" dirty="0">
                <a:solidFill>
                  <a:srgbClr val="0A85FF"/>
                </a:solidFill>
                <a:cs typeface="Calibri"/>
              </a:rPr>
              <a:t>-sarkom </a:t>
            </a:r>
          </a:p>
          <a:p>
            <a:pPr lvl="1"/>
            <a:endParaRPr lang="cs-CZ" i="1" dirty="0">
              <a:solidFill>
                <a:srgbClr val="0A85FF"/>
              </a:solidFill>
              <a:cs typeface="Calibri"/>
            </a:endParaRPr>
          </a:p>
          <a:p>
            <a:endParaRPr lang="cs-CZ" sz="800" b="1" dirty="0">
              <a:cs typeface="Calibri"/>
            </a:endParaRPr>
          </a:p>
          <a:p>
            <a:r>
              <a:rPr lang="cs-CZ" sz="2800" b="1" dirty="0">
                <a:cs typeface="Calibri"/>
              </a:rPr>
              <a:t>biologické chování:</a:t>
            </a: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benigní</a:t>
            </a:r>
          </a:p>
          <a:p>
            <a:pPr lvl="1"/>
            <a:endParaRPr lang="cs-CZ" sz="500" b="1" dirty="0">
              <a:solidFill>
                <a:srgbClr val="0A85FF"/>
              </a:solidFill>
              <a:cs typeface="Calibri"/>
            </a:endParaRP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intermediální</a:t>
            </a:r>
          </a:p>
          <a:p>
            <a:pPr lvl="2"/>
            <a:r>
              <a:rPr lang="cs-CZ" sz="2000" b="1" dirty="0">
                <a:solidFill>
                  <a:schemeClr val="tx2">
                    <a:lumMod val="75000"/>
                  </a:schemeClr>
                </a:solidFill>
                <a:cs typeface="Calibri"/>
              </a:rPr>
              <a:t>l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okálně agresivní</a:t>
            </a:r>
          </a:p>
          <a:p>
            <a:pPr lvl="2"/>
            <a:r>
              <a:rPr lang="cs-CZ" sz="2000" dirty="0">
                <a:solidFill>
                  <a:schemeClr val="tx2">
                    <a:lumMod val="75000"/>
                  </a:schemeClr>
                </a:solidFill>
                <a:cs typeface="Calibri"/>
              </a:rPr>
              <a:t>lokálně agresivní / vzácně metastazující</a:t>
            </a:r>
          </a:p>
          <a:p>
            <a:pPr lvl="1"/>
            <a:endParaRPr lang="cs-CZ" sz="500" b="1" dirty="0">
              <a:solidFill>
                <a:srgbClr val="0A85FF"/>
              </a:solidFill>
              <a:cs typeface="Calibri"/>
            </a:endParaRPr>
          </a:p>
          <a:p>
            <a:pPr lvl="1"/>
            <a:r>
              <a:rPr lang="cs-CZ" sz="2400" b="1" dirty="0">
                <a:solidFill>
                  <a:srgbClr val="0A85FF"/>
                </a:solidFill>
                <a:cs typeface="Calibri"/>
              </a:rPr>
              <a:t>Maligní</a:t>
            </a:r>
          </a:p>
          <a:p>
            <a:pPr lvl="1"/>
            <a:endParaRPr lang="cs-CZ" sz="2400" b="1" dirty="0">
              <a:solidFill>
                <a:srgbClr val="0A85FF"/>
              </a:solidFill>
              <a:cs typeface="Calibri"/>
            </a:endParaRPr>
          </a:p>
          <a:p>
            <a:pPr lvl="1"/>
            <a:endParaRPr lang="cs-CZ" sz="2400" b="1" dirty="0">
              <a:solidFill>
                <a:srgbClr val="0A85FF"/>
              </a:solidFill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45010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510702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Histogeneze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53057" y="2012004"/>
            <a:ext cx="7878763" cy="4953000"/>
          </a:xfrm>
        </p:spPr>
        <p:txBody>
          <a:bodyPr/>
          <a:lstStyle/>
          <a:p>
            <a:r>
              <a:rPr lang="cs-CZ" sz="2800" dirty="0"/>
              <a:t>vychází 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 </a:t>
            </a:r>
            <a:r>
              <a:rPr lang="cs-CZ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multipotentní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kmenové b. </a:t>
            </a:r>
            <a:r>
              <a:rPr lang="cs-CZ" sz="2800" dirty="0"/>
              <a:t>(</a:t>
            </a:r>
            <a:r>
              <a:rPr lang="cs-CZ" sz="2800" b="1" dirty="0" err="1">
                <a:solidFill>
                  <a:srgbClr val="FF0000"/>
                </a:solidFill>
              </a:rPr>
              <a:t>NE</a:t>
            </a:r>
            <a:r>
              <a:rPr lang="cs-CZ" sz="2800" dirty="0" err="1"/>
              <a:t>vychází</a:t>
            </a:r>
            <a:r>
              <a:rPr lang="cs-CZ" sz="2800" dirty="0"/>
              <a:t> ze zralých </a:t>
            </a:r>
            <a:r>
              <a:rPr lang="cs-CZ" sz="2800" dirty="0" err="1"/>
              <a:t>bb</a:t>
            </a:r>
            <a:r>
              <a:rPr lang="cs-CZ" sz="2800" dirty="0"/>
              <a:t>. – ty se většinou nejsou schopny dělit)</a:t>
            </a:r>
          </a:p>
          <a:p>
            <a:endParaRPr lang="cs-CZ" sz="1000" dirty="0"/>
          </a:p>
          <a:p>
            <a:r>
              <a:rPr lang="cs-CZ" sz="2800" dirty="0"/>
              <a:t>u některých sarkomů není linie diferenciace známa, nebo není znám nenádorový analog</a:t>
            </a:r>
          </a:p>
          <a:p>
            <a:pPr lvl="1"/>
            <a:r>
              <a:rPr lang="cs-CZ" sz="2400" dirty="0"/>
              <a:t>synoviální sarkom</a:t>
            </a:r>
          </a:p>
          <a:p>
            <a:pPr lvl="1"/>
            <a:r>
              <a:rPr lang="cs-CZ" sz="2400" dirty="0" err="1"/>
              <a:t>Ewingův</a:t>
            </a:r>
            <a:r>
              <a:rPr lang="cs-CZ" sz="2400" dirty="0"/>
              <a:t> sarkom</a:t>
            </a:r>
          </a:p>
          <a:p>
            <a:pPr lvl="1"/>
            <a:r>
              <a:rPr lang="cs-CZ" sz="2400" dirty="0" err="1"/>
              <a:t>extraskeletální</a:t>
            </a:r>
            <a:r>
              <a:rPr lang="cs-CZ" sz="2400" dirty="0"/>
              <a:t> </a:t>
            </a:r>
            <a:r>
              <a:rPr lang="cs-CZ" sz="2400" dirty="0" err="1"/>
              <a:t>myxoidní</a:t>
            </a:r>
            <a:r>
              <a:rPr lang="cs-CZ" sz="2400" dirty="0"/>
              <a:t> </a:t>
            </a:r>
            <a:r>
              <a:rPr lang="cs-CZ" sz="2400" dirty="0" err="1"/>
              <a:t>chondrosarkom</a:t>
            </a:r>
            <a:endParaRPr lang="cs-CZ" sz="2400" dirty="0"/>
          </a:p>
          <a:p>
            <a:endParaRPr lang="cs-CZ" sz="1050" dirty="0"/>
          </a:p>
          <a:p>
            <a:pPr lvl="1"/>
            <a:endParaRPr lang="cs-CZ" sz="2400" dirty="0"/>
          </a:p>
          <a:p>
            <a:pPr lvl="1"/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79" name="Rectangle 31">
            <a:extLst>
              <a:ext uri="{FF2B5EF4-FFF2-40B4-BE49-F238E27FC236}">
                <a16:creationId xmlns:a16="http://schemas.microsoft.com/office/drawing/2014/main" id="{0E14E582-4943-4BA4-B018-DE66AA8C43A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Nomenklatura epitelových nádorů</a:t>
            </a:r>
          </a:p>
        </p:txBody>
      </p:sp>
      <p:graphicFrame>
        <p:nvGraphicFramePr>
          <p:cNvPr id="258111" name="Group 63">
            <a:extLst>
              <a:ext uri="{FF2B5EF4-FFF2-40B4-BE49-F238E27FC236}">
                <a16:creationId xmlns:a16="http://schemas.microsoft.com/office/drawing/2014/main" id="{E32CC32E-E3C2-4DAD-AE01-6455211D2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92447"/>
              </p:ext>
            </p:extLst>
          </p:nvPr>
        </p:nvGraphicFramePr>
        <p:xfrm>
          <a:off x="729574" y="1746960"/>
          <a:ext cx="10447506" cy="3768529"/>
        </p:xfrm>
        <a:graphic>
          <a:graphicData uri="http://schemas.openxmlformats.org/drawingml/2006/table">
            <a:tbl>
              <a:tblPr/>
              <a:tblGrid>
                <a:gridCol w="3482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7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typ epitelu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1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dlaždicový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skvamózní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papilom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přechodný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transicionální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uroteliální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papilokarcinom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3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(basocelulární papilom)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 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basaliom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žlázový (adenomatózní)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1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specializovaných orgánů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adenom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483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13754" y="1871910"/>
            <a:ext cx="7878763" cy="4953000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>
                <a:latin typeface="Calibri" charset="0"/>
              </a:rPr>
              <a:t>nebolestivý, může být objemný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makro i mikro: - zralá tuková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8034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LIPOM</a:t>
            </a:r>
          </a:p>
        </p:txBody>
      </p:sp>
      <p:pic>
        <p:nvPicPr>
          <p:cNvPr id="5" name="Picture 9" descr="lipoma20x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1"/>
            <a:ext cx="3708400" cy="2670175"/>
          </a:xfrm>
          <a:prstGeom prst="rect">
            <a:avLst/>
          </a:prstGeom>
          <a:noFill/>
          <a:ln w="9525">
            <a:solidFill>
              <a:srgbClr val="609CC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35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4" descr="Aa_kapiláry2_2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/>
          <a:stretch/>
        </p:blipFill>
        <p:spPr bwMode="auto">
          <a:xfrm>
            <a:off x="3793970" y="4290287"/>
            <a:ext cx="2529010" cy="2012047"/>
          </a:xfrm>
          <a:prstGeom prst="rect">
            <a:avLst/>
          </a:prstGeom>
          <a:noFill/>
          <a:ln w="12700">
            <a:solidFill>
              <a:srgbClr val="609C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0290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LIPOSARKOM</a:t>
            </a:r>
          </a:p>
        </p:txBody>
      </p:sp>
      <p:pic>
        <p:nvPicPr>
          <p:cNvPr id="2" name="Picture 1" descr="ALT_200x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/>
          <a:stretch/>
        </p:blipFill>
        <p:spPr>
          <a:xfrm>
            <a:off x="8246114" y="1974715"/>
            <a:ext cx="2723444" cy="2160000"/>
          </a:xfrm>
          <a:prstGeom prst="rect">
            <a:avLst/>
          </a:prstGeom>
          <a:ln>
            <a:solidFill>
              <a:srgbClr val="609CC9"/>
            </a:solidFill>
          </a:ln>
        </p:spPr>
      </p:pic>
      <p:pic>
        <p:nvPicPr>
          <p:cNvPr id="9" name="Picture 8" descr="DDLPS_200x_2_to nebude přechod G1_G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/>
          <a:stretch/>
        </p:blipFill>
        <p:spPr>
          <a:xfrm>
            <a:off x="5151458" y="1974715"/>
            <a:ext cx="2714977" cy="2160000"/>
          </a:xfrm>
          <a:prstGeom prst="rect">
            <a:avLst/>
          </a:prstGeom>
          <a:ln>
            <a:solidFill>
              <a:srgbClr val="609CC9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"/>
          <a:stretch>
            <a:fillRect/>
          </a:stretch>
        </p:blipFill>
        <p:spPr bwMode="auto">
          <a:xfrm>
            <a:off x="2241765" y="1974715"/>
            <a:ext cx="2719853" cy="2160000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4" descr="A_kulatMLPS, 1céva200x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5" b="16341"/>
          <a:stretch/>
        </p:blipFill>
        <p:spPr bwMode="auto">
          <a:xfrm>
            <a:off x="7323305" y="4290287"/>
            <a:ext cx="2229257" cy="2010168"/>
          </a:xfrm>
          <a:prstGeom prst="rect">
            <a:avLst/>
          </a:prstGeom>
          <a:noFill/>
          <a:ln w="12700">
            <a:solidFill>
              <a:srgbClr val="609CC9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49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98972" y="1973094"/>
            <a:ext cx="7878763" cy="49530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cs-CZ" sz="2800" dirty="0">
                <a:latin typeface="Calibri" charset="0"/>
              </a:rPr>
              <a:t>rozsáhlá skupina tumorů</a:t>
            </a:r>
          </a:p>
          <a:p>
            <a:r>
              <a:rPr lang="cs-CZ" sz="2800" dirty="0">
                <a:latin typeface="Calibri" charset="0"/>
              </a:rPr>
              <a:t>nádorové </a:t>
            </a:r>
            <a:r>
              <a:rPr lang="cs-CZ" sz="2800" dirty="0" err="1">
                <a:latin typeface="Calibri" charset="0"/>
              </a:rPr>
              <a:t>bb</a:t>
            </a:r>
            <a:r>
              <a:rPr lang="cs-CZ" sz="2800" dirty="0">
                <a:latin typeface="Calibri" charset="0"/>
              </a:rPr>
              <a:t>. vykazují znaky fibroblastů a </a:t>
            </a:r>
            <a:r>
              <a:rPr lang="cs-CZ" sz="2800" dirty="0" err="1">
                <a:latin typeface="Calibri" charset="0"/>
              </a:rPr>
              <a:t>myofibroblastů</a:t>
            </a:r>
            <a:endParaRPr lang="cs-CZ" sz="2800" dirty="0">
              <a:latin typeface="Calibri" charset="0"/>
            </a:endParaRP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benigní: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nodulární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fasciitis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, fibromy, solitární fibrózní tu...</a:t>
            </a:r>
            <a:endParaRPr lang="cs-CZ" sz="28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Intermediární: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fibromatózy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dermatofibrosarcoma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protuberans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maligní: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fibrosarkom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myxofibrosarkom</a:t>
            </a:r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5133" y="403698"/>
            <a:ext cx="8621683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Nádory</a:t>
            </a:r>
            <a:r>
              <a:rPr lang="en-US" b="1" dirty="0">
                <a:solidFill>
                  <a:schemeClr val="tx1"/>
                </a:solidFill>
              </a:rPr>
              <a:t> FIBROBLASTICKÉ/MYOFIBROBLASTICKÉ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89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62783" y="2517842"/>
            <a:ext cx="7878763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vychází z fibroblastů, připomínají makrofágy</a:t>
            </a: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benigní: 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benigní fibrózní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histiocytom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tenosynoviální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obrovskobuněčný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tumor - lokalizovaný </a:t>
            </a:r>
            <a:endParaRPr lang="cs-CZ" sz="2800" dirty="0">
              <a:latin typeface="Calibri" charset="0"/>
            </a:endParaRPr>
          </a:p>
          <a:p>
            <a:r>
              <a:rPr lang="cs-CZ" sz="2800" dirty="0">
                <a:latin typeface="Calibri" charset="0"/>
              </a:rPr>
              <a:t>intermediární: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tenosynoviální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obrovskobuněčný</a:t>
            </a:r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 tumor -difúzní</a:t>
            </a:r>
            <a:endParaRPr lang="cs-CZ" sz="2800" dirty="0">
              <a:latin typeface="Calibri" charset="0"/>
            </a:endParaRPr>
          </a:p>
          <a:p>
            <a:pPr marL="0" indent="0">
              <a:buNone/>
            </a:pP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“FIBROHISTIOCYTÁRNÍ”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10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945495" y="1788268"/>
            <a:ext cx="8482556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benigní &lt;&lt; rabdomyosarkomy</a:t>
            </a:r>
          </a:p>
          <a:p>
            <a:pPr marL="0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rabdomyom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latin typeface="Calibri" charset="0"/>
              </a:rPr>
              <a:t>vzácný</a:t>
            </a:r>
          </a:p>
          <a:p>
            <a:pPr lvl="1"/>
            <a:r>
              <a:rPr lang="cs-CZ" sz="2400" dirty="0">
                <a:latin typeface="Calibri" charset="0"/>
              </a:rPr>
              <a:t>kardiální, velmi vzácně </a:t>
            </a:r>
            <a:r>
              <a:rPr lang="cs-CZ" sz="2400" dirty="0" err="1">
                <a:latin typeface="Calibri" charset="0"/>
              </a:rPr>
              <a:t>extrakardiální</a:t>
            </a:r>
            <a:r>
              <a:rPr lang="cs-CZ" sz="2400" dirty="0">
                <a:latin typeface="Calibri" charset="0"/>
              </a:rPr>
              <a:t> (hlava &amp;krk, vnitřní genitál)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A85FF"/>
                </a:solidFill>
                <a:latin typeface="Calibri" charset="0"/>
              </a:rPr>
              <a:t>rabdomyosarkom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embryonální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alveolární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pleomorfní</a:t>
            </a:r>
            <a:r>
              <a:rPr lang="cs-CZ" sz="2400" dirty="0">
                <a:latin typeface="Calibri" charset="0"/>
              </a:rPr>
              <a:t> – dospělí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</a:t>
            </a:r>
            <a:br>
              <a:rPr lang="cs-CZ" sz="4300" b="1" dirty="0">
                <a:solidFill>
                  <a:schemeClr val="tx1"/>
                </a:solidFill>
              </a:rPr>
            </a:br>
            <a:r>
              <a:rPr lang="en-US" sz="4300" b="1" dirty="0">
                <a:solidFill>
                  <a:schemeClr val="tx1"/>
                </a:solidFill>
              </a:rPr>
              <a:t>PŘÍČNĚ PRUHOVANÉHO SVALU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05400" y="4648200"/>
            <a:ext cx="5189624" cy="609600"/>
            <a:chOff x="3581400" y="4648200"/>
            <a:chExt cx="5189624" cy="609600"/>
          </a:xfrm>
        </p:grpSpPr>
        <p:sp>
          <p:nvSpPr>
            <p:cNvPr id="3" name="Right Brace 2"/>
            <p:cNvSpPr/>
            <p:nvPr/>
          </p:nvSpPr>
          <p:spPr bwMode="auto">
            <a:xfrm>
              <a:off x="3581400" y="4648200"/>
              <a:ext cx="228600" cy="609600"/>
            </a:xfrm>
            <a:prstGeom prst="rightBrace">
              <a:avLst>
                <a:gd name="adj1" fmla="val 30967"/>
                <a:gd name="adj2" fmla="val 48971"/>
              </a:avLst>
            </a:prstGeom>
            <a:solidFill>
              <a:schemeClr val="bg1"/>
            </a:solidFill>
            <a:ln w="38100" cap="flat" cmpd="sng" algn="ctr">
              <a:solidFill>
                <a:srgbClr val="609CC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62400" y="4648200"/>
              <a:ext cx="48086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err="1">
                  <a:latin typeface="Calibri"/>
                  <a:cs typeface="Calibri"/>
                </a:rPr>
                <a:t>d</a:t>
              </a:r>
              <a:r>
                <a:rPr lang="en-US" sz="2400" dirty="0" err="1">
                  <a:latin typeface="Calibri"/>
                  <a:cs typeface="Calibri"/>
                </a:rPr>
                <a:t>ěti</a:t>
              </a:r>
              <a:r>
                <a:rPr lang="cs-CZ" sz="2400" dirty="0">
                  <a:latin typeface="Calibri"/>
                  <a:cs typeface="Calibri"/>
                </a:rPr>
                <a:t>/puberta</a:t>
              </a:r>
              <a:r>
                <a:rPr lang="en-US" sz="2400" dirty="0">
                  <a:latin typeface="Calibri"/>
                  <a:cs typeface="Calibri"/>
                </a:rPr>
                <a:t>, </a:t>
              </a:r>
              <a:r>
                <a:rPr lang="en-US" sz="2400" dirty="0" err="1">
                  <a:latin typeface="Calibri"/>
                  <a:cs typeface="Calibri"/>
                </a:rPr>
                <a:t>hlava&amp;krk</a:t>
              </a:r>
              <a:r>
                <a:rPr lang="en-US" sz="2400" dirty="0">
                  <a:latin typeface="Calibri"/>
                  <a:cs typeface="Calibri"/>
                </a:rPr>
                <a:t> a </a:t>
              </a:r>
              <a:r>
                <a:rPr lang="en-US" sz="2400" dirty="0" err="1">
                  <a:latin typeface="Calibri"/>
                  <a:cs typeface="Calibri"/>
                </a:rPr>
                <a:t>urogenitál</a:t>
              </a:r>
              <a:endParaRPr lang="en-US" sz="2400" dirty="0">
                <a:latin typeface="Calibri"/>
                <a:cs typeface="Calibri"/>
              </a:endParaRPr>
            </a:p>
          </p:txBody>
        </p:sp>
      </p:grp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57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8111" y="1871910"/>
            <a:ext cx="7422205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velmi agresivní, časné </a:t>
            </a:r>
            <a:r>
              <a:rPr lang="cs-CZ" sz="2800" dirty="0" err="1">
                <a:latin typeface="Calibri" charset="0"/>
              </a:rPr>
              <a:t>mts</a:t>
            </a:r>
            <a:r>
              <a:rPr lang="cs-CZ" sz="2800" dirty="0">
                <a:latin typeface="Calibri" charset="0"/>
              </a:rPr>
              <a:t> (plíce)</a:t>
            </a:r>
          </a:p>
          <a:p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primitivní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–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rabdomyoblasty</a:t>
            </a: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někdy příčné žíhání cytoplazmy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„pavoukovité“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„lymfoidní“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pleomorfní</a:t>
            </a:r>
          </a:p>
          <a:p>
            <a:pPr marL="457200" lvl="1" indent="0">
              <a:buNone/>
            </a:pPr>
            <a:endParaRPr lang="cs-CZ" sz="10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alveolární RMS </a:t>
            </a: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– 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přestavba </a:t>
            </a:r>
            <a:r>
              <a:rPr lang="cs-CZ" sz="2800" i="1" dirty="0">
                <a:solidFill>
                  <a:srgbClr val="0A85FF"/>
                </a:solidFill>
                <a:latin typeface="Calibri"/>
                <a:cs typeface="Calibri"/>
              </a:rPr>
              <a:t>PAX3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 nebo </a:t>
            </a:r>
            <a:r>
              <a:rPr lang="cs-CZ" sz="2800" i="1" dirty="0">
                <a:solidFill>
                  <a:srgbClr val="0A85FF"/>
                </a:solidFill>
                <a:latin typeface="Calibri"/>
                <a:cs typeface="Calibri"/>
              </a:rPr>
              <a:t>PAX7 </a:t>
            </a:r>
            <a:r>
              <a:rPr lang="cs-CZ" sz="2800" dirty="0">
                <a:solidFill>
                  <a:srgbClr val="0A85FF"/>
                </a:solidFill>
                <a:latin typeface="Calibri"/>
                <a:cs typeface="Calibri"/>
              </a:rPr>
              <a:t>genu</a:t>
            </a:r>
            <a:endParaRPr lang="cs-CZ" sz="1000" dirty="0">
              <a:solidFill>
                <a:srgbClr val="0A85FF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8111" y="315000"/>
            <a:ext cx="7772400" cy="1143000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chemeClr val="tx1"/>
                </a:solidFill>
              </a:rPr>
              <a:t>RABDOMYOSARKOM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8909164" y="315000"/>
            <a:ext cx="2867791" cy="6543000"/>
            <a:chOff x="6276210" y="315000"/>
            <a:chExt cx="2867791" cy="6543000"/>
          </a:xfrm>
        </p:grpSpPr>
        <p:pic>
          <p:nvPicPr>
            <p:cNvPr id="3" name="Picture 2" descr="pleomorphRMS_10669-2016_400x_rhabdomyoblasts,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0" r="9370"/>
            <a:stretch/>
          </p:blipFill>
          <p:spPr>
            <a:xfrm>
              <a:off x="6276211" y="4698000"/>
              <a:ext cx="2867790" cy="2160000"/>
            </a:xfrm>
            <a:prstGeom prst="rect">
              <a:avLst/>
            </a:prstGeom>
            <a:ln>
              <a:solidFill>
                <a:srgbClr val="609CC9"/>
              </a:solidFill>
            </a:ln>
          </p:spPr>
        </p:pic>
        <p:pic>
          <p:nvPicPr>
            <p:cNvPr id="9" name="Obrázek 5" descr="ARMS_200_1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210" y="2514600"/>
              <a:ext cx="2867790" cy="2160000"/>
            </a:xfrm>
            <a:prstGeom prst="rect">
              <a:avLst/>
            </a:prstGeom>
            <a:noFill/>
            <a:ln w="95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Obrázek 6" descr="ERMS_200_1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210" y="315000"/>
              <a:ext cx="2867791" cy="2160000"/>
            </a:xfrm>
            <a:prstGeom prst="rect">
              <a:avLst/>
            </a:prstGeom>
            <a:noFill/>
            <a:ln w="95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37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28929" y="1871910"/>
            <a:ext cx="7878763" cy="4953000"/>
          </a:xfrm>
        </p:spPr>
        <p:txBody>
          <a:bodyPr/>
          <a:lstStyle/>
          <a:p>
            <a:r>
              <a:rPr lang="cs-CZ" sz="2800" dirty="0">
                <a:latin typeface="Calibri" charset="0"/>
              </a:rPr>
              <a:t>TU mimo kůži a dělohu (jiná klinika, jiná prognóza)</a:t>
            </a:r>
          </a:p>
          <a:p>
            <a:pPr marL="0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leiomyom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latin typeface="Calibri" charset="0"/>
              </a:rPr>
              <a:t>v měkkých tkáních velmi vzácný</a:t>
            </a:r>
          </a:p>
          <a:p>
            <a:pPr lvl="1"/>
            <a:r>
              <a:rPr lang="cs-CZ" sz="2400" dirty="0">
                <a:latin typeface="Calibri" charset="0"/>
              </a:rPr>
              <a:t>končetiny, </a:t>
            </a:r>
            <a:r>
              <a:rPr lang="cs-CZ" sz="2400" dirty="0" err="1">
                <a:latin typeface="Calibri" charset="0"/>
              </a:rPr>
              <a:t>retroperitoneum</a:t>
            </a:r>
            <a:endParaRPr lang="cs-CZ" sz="2400" dirty="0">
              <a:latin typeface="Calibri" charset="0"/>
            </a:endParaRP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 err="1">
                <a:solidFill>
                  <a:srgbClr val="0A85FF"/>
                </a:solidFill>
                <a:latin typeface="Calibri" charset="0"/>
              </a:rPr>
              <a:t>leiomyosarkom</a:t>
            </a:r>
            <a:endParaRPr lang="cs-CZ" sz="28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rgbClr val="000000"/>
                </a:solidFill>
                <a:latin typeface="Calibri" charset="0"/>
              </a:rPr>
              <a:t>retroperitoneum</a:t>
            </a:r>
            <a:endParaRPr lang="cs-CZ" sz="2400" dirty="0">
              <a:solidFill>
                <a:srgbClr val="000000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stěna velkých cév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 charset="0"/>
              </a:rPr>
              <a:t>hluboké tkáně končetin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300" b="1" dirty="0" err="1">
                <a:solidFill>
                  <a:schemeClr val="tx1"/>
                </a:solidFill>
              </a:rPr>
              <a:t>Nádory</a:t>
            </a:r>
            <a:r>
              <a:rPr lang="en-US" sz="4300" b="1" dirty="0">
                <a:solidFill>
                  <a:schemeClr val="tx1"/>
                </a:solidFill>
              </a:rPr>
              <a:t> HLADKÉ SVALOVINY</a:t>
            </a:r>
          </a:p>
        </p:txBody>
      </p:sp>
      <p:pic>
        <p:nvPicPr>
          <p:cNvPr id="5" name="Picture 7" descr="leiomyo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8189" y="1371599"/>
            <a:ext cx="2904032" cy="2168949"/>
          </a:xfrm>
          <a:prstGeom prst="rect">
            <a:avLst/>
          </a:prstGeom>
          <a:noFill/>
          <a:ln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DEDD654-56F8-466B-89BC-E3B3768DE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280"/>
          <a:stretch>
            <a:fillRect/>
          </a:stretch>
        </p:blipFill>
        <p:spPr bwMode="auto">
          <a:xfrm>
            <a:off x="8973683" y="3710590"/>
            <a:ext cx="2908538" cy="217396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626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021695" y="2223407"/>
            <a:ext cx="7878763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benigní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hemangiom (kapilární, kavernózní),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lymfangiom</a:t>
            </a:r>
            <a:endParaRPr lang="cs-CZ" sz="2400" dirty="0">
              <a:latin typeface="Calibri" charset="0"/>
            </a:endParaRP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intermediální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Kaposiho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sarkom (HHV8)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maligní</a:t>
            </a:r>
          </a:p>
          <a:p>
            <a:pPr lvl="1"/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epiteloidní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hemangioendoteliom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angiosarkom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cs typeface="Calibri"/>
              </a:rPr>
              <a:t>Nádory</a:t>
            </a:r>
            <a:r>
              <a:rPr lang="en-US" b="1" dirty="0">
                <a:solidFill>
                  <a:schemeClr val="tx1"/>
                </a:solidFill>
                <a:cs typeface="Calibri"/>
              </a:rPr>
              <a:t> VASKULÁRNÍ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144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53936" y="1831089"/>
            <a:ext cx="44958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velmi běžné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patogeneze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malformace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reaktivní procesy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pravé nádory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makro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modravé uzlíčky i neohraničeně rostoucí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HEMANGIOMY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6934072" y="1551492"/>
            <a:ext cx="3543428" cy="4650200"/>
            <a:chOff x="5524372" y="988600"/>
            <a:chExt cx="3543428" cy="4650200"/>
          </a:xfrm>
        </p:grpSpPr>
        <p:pic>
          <p:nvPicPr>
            <p:cNvPr id="5" name="Picture 14" descr="kavernózní ha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2" t="28732" b="-1"/>
            <a:stretch/>
          </p:blipFill>
          <p:spPr bwMode="auto">
            <a:xfrm>
              <a:off x="5525400" y="3352800"/>
              <a:ext cx="3542400" cy="2286000"/>
            </a:xfrm>
            <a:prstGeom prst="rect">
              <a:avLst/>
            </a:prstGeom>
            <a:noFill/>
            <a:ln>
              <a:solidFill>
                <a:srgbClr val="609CC9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372" y="988600"/>
              <a:ext cx="3543428" cy="2288000"/>
            </a:xfrm>
            <a:prstGeom prst="rect">
              <a:avLst/>
            </a:prstGeom>
            <a:noFill/>
            <a:ln w="22225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</p:grp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02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19200" y="1771650"/>
            <a:ext cx="77724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lokálně agresivní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typicky na kůži (skvrny, uzly), může postihnout i vnitřní orgány, často u HIV+ (HHV8+)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vřetenité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+ fibróza + „kapiláry“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KAPOSIHO SARKOM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86" y="4114800"/>
            <a:ext cx="76200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5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>
            <a:extLst>
              <a:ext uri="{FF2B5EF4-FFF2-40B4-BE49-F238E27FC236}">
                <a16:creationId xmlns:a16="http://schemas.microsoft.com/office/drawing/2014/main" id="{55B22EE6-F250-4375-A208-5694A29A1E2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Adenomy – benigní nádory ze žlázového epitelu</a:t>
            </a:r>
          </a:p>
        </p:txBody>
      </p:sp>
      <p:sp>
        <p:nvSpPr>
          <p:cNvPr id="320515" name="Rectangle 3">
            <a:extLst>
              <a:ext uri="{FF2B5EF4-FFF2-40B4-BE49-F238E27FC236}">
                <a16:creationId xmlns:a16="http://schemas.microsoft.com/office/drawing/2014/main" id="{BA13BE3E-2346-43E7-811C-3230AE987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800" dirty="0">
                <a:solidFill>
                  <a:schemeClr val="hlink"/>
                </a:solidFill>
              </a:rPr>
              <a:t>Adenomy tlustého střeva – adenomatózní polypy: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tubulární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vilózní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tubulovilózní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acinární</a:t>
            </a:r>
            <a:r>
              <a:rPr lang="cs-CZ" altLang="cs-CZ" sz="2800" dirty="0">
                <a:solidFill>
                  <a:schemeClr val="tx1"/>
                </a:solidFill>
              </a:rPr>
              <a:t> (slinné žlázy)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folikulární (štítná žláza)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solidní (játra, kůra nadledvin)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cystadenom</a:t>
            </a:r>
            <a:r>
              <a:rPr lang="cs-CZ" altLang="cs-CZ" sz="2800" dirty="0">
                <a:solidFill>
                  <a:schemeClr val="tx1"/>
                </a:solidFill>
              </a:rPr>
              <a:t> (ovarium): </a:t>
            </a:r>
            <a:r>
              <a:rPr lang="cs-CZ" altLang="cs-CZ" sz="2800" dirty="0" err="1">
                <a:solidFill>
                  <a:schemeClr val="tx1"/>
                </a:solidFill>
              </a:rPr>
              <a:t>uniloculare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multiloculare</a:t>
            </a:r>
            <a:r>
              <a:rPr lang="cs-CZ" altLang="cs-CZ" sz="2800" dirty="0">
                <a:solidFill>
                  <a:schemeClr val="tx1"/>
                </a:solidFill>
              </a:rPr>
              <a:t>; </a:t>
            </a:r>
            <a:r>
              <a:rPr lang="cs-CZ" altLang="cs-CZ" sz="2800" dirty="0" err="1">
                <a:solidFill>
                  <a:schemeClr val="tx1"/>
                </a:solidFill>
              </a:rPr>
              <a:t>papilliferum</a:t>
            </a:r>
            <a:r>
              <a:rPr lang="cs-CZ" altLang="cs-CZ" sz="2800" dirty="0">
                <a:solidFill>
                  <a:schemeClr val="tx1"/>
                </a:solidFill>
              </a:rPr>
              <a:t>, </a:t>
            </a:r>
            <a:r>
              <a:rPr lang="cs-CZ" altLang="cs-CZ" sz="2800" dirty="0" err="1">
                <a:solidFill>
                  <a:schemeClr val="tx1"/>
                </a:solidFill>
              </a:rPr>
              <a:t>evertens</a:t>
            </a:r>
            <a:r>
              <a:rPr lang="cs-CZ" altLang="cs-CZ" sz="28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dirty="0" err="1">
                <a:solidFill>
                  <a:schemeClr val="tx1"/>
                </a:solidFill>
              </a:rPr>
              <a:t>onkocytární</a:t>
            </a:r>
            <a:r>
              <a:rPr lang="cs-CZ" altLang="cs-CZ" sz="2800" dirty="0">
                <a:solidFill>
                  <a:schemeClr val="tx1"/>
                </a:solidFill>
              </a:rPr>
              <a:t> adenom, </a:t>
            </a:r>
            <a:r>
              <a:rPr lang="cs-CZ" altLang="cs-CZ" sz="2800" dirty="0" err="1">
                <a:solidFill>
                  <a:schemeClr val="tx1"/>
                </a:solidFill>
              </a:rPr>
              <a:t>onkocytom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7046704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321378" y="1828800"/>
            <a:ext cx="7772400" cy="49530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má metastatický potenciál, není tak maligní jako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angiosarkom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(mortalita „jen“ 20%)</a:t>
            </a:r>
          </a:p>
          <a:p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připomíná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mts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hlenotvorného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karcinomu –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vakuolizované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. v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hyalinizovaném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stromatu</a:t>
            </a: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21378" y="432707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EPITELOIDNÍ HEMANGIOENDOTELIOM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/>
          <a:stretch/>
        </p:blipFill>
        <p:spPr bwMode="auto">
          <a:xfrm>
            <a:off x="6380665" y="3857978"/>
            <a:ext cx="4272465" cy="3000022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93" y="3871586"/>
            <a:ext cx="3462528" cy="2359152"/>
          </a:xfrm>
          <a:prstGeom prst="rect">
            <a:avLst/>
          </a:prstGeom>
          <a:ln w="9525"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966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452008" y="2158093"/>
            <a:ext cx="77724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primárně vzácný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sekundárně v terénu: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předchozího ozáření (za 10 i více let)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chronického lymfedému (Stewartův-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Trevesův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sy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většinou kožní, v měkkých tkáních &lt;1/4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neohraničeně rostoucí, velmi </a:t>
            </a:r>
            <a:r>
              <a:rPr lang="cs-CZ" sz="2800" dirty="0" err="1">
                <a:solidFill>
                  <a:srgbClr val="000000"/>
                </a:solidFill>
                <a:latin typeface="Calibri"/>
                <a:cs typeface="Calibri"/>
              </a:rPr>
              <a:t>prokrvácené</a:t>
            </a: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 TU</a:t>
            </a: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ANGIOSARKOM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718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82486" y="2019300"/>
            <a:ext cx="4800600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extrémně agresivní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rozsáhlé </a:t>
            </a:r>
            <a:r>
              <a:rPr lang="cs-CZ" sz="2400" dirty="0" err="1">
                <a:solidFill>
                  <a:srgbClr val="000000"/>
                </a:solidFill>
                <a:latin typeface="Calibri"/>
                <a:cs typeface="Calibri"/>
              </a:rPr>
              <a:t>mts</a:t>
            </a:r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 do plic, kostí, měkkých tkání, LU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různá podobnost s krevními cévami</a:t>
            </a:r>
          </a:p>
          <a:p>
            <a:pPr lvl="1"/>
            <a:r>
              <a:rPr lang="cs-CZ" sz="2400" dirty="0">
                <a:solidFill>
                  <a:srgbClr val="000000"/>
                </a:solidFill>
                <a:latin typeface="Calibri"/>
                <a:cs typeface="Calibri"/>
              </a:rPr>
              <a:t>dg. mnohdy obtížná (nutný panel IHC!)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ANGIOSARKOM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24444" r="7777" b="14445"/>
          <a:stretch/>
        </p:blipFill>
        <p:spPr>
          <a:xfrm rot="5400000">
            <a:off x="7347518" y="2782235"/>
            <a:ext cx="2662774" cy="3755129"/>
          </a:xfrm>
          <a:prstGeom prst="rect">
            <a:avLst/>
          </a:prstGeom>
          <a:ln>
            <a:solidFill>
              <a:srgbClr val="609CC9"/>
            </a:solidFill>
          </a:ln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602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8722" y="2076450"/>
            <a:ext cx="7848599" cy="4953000"/>
          </a:xfrm>
        </p:spPr>
        <p:txBody>
          <a:bodyPr/>
          <a:lstStyle/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nelze určit linii diferenciace nebo nemají nenádorový analog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např.:</a:t>
            </a: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atypický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fibroxantom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extraskeletální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myxoidní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chodrosarkom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epiteloidní sarkom</a:t>
            </a:r>
          </a:p>
          <a:p>
            <a:pPr lvl="1"/>
            <a:r>
              <a:rPr lang="cs-CZ" sz="2400" b="1" dirty="0">
                <a:solidFill>
                  <a:srgbClr val="0A85FF"/>
                </a:solidFill>
                <a:latin typeface="Calibri" charset="0"/>
              </a:rPr>
              <a:t>synoviální sarkom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extraskeletální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</a:t>
            </a:r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Ewingův</a:t>
            </a:r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 sarkom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5679" y="416378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cs typeface="Calibri"/>
              </a:rPr>
              <a:t>Nádory</a:t>
            </a:r>
            <a:r>
              <a:rPr lang="en-US" b="1" dirty="0">
                <a:solidFill>
                  <a:schemeClr val="tx1"/>
                </a:solidFill>
                <a:cs typeface="Calibri"/>
              </a:rPr>
              <a:t> NEJISTÉ DIFERENCIACE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43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0729" y="2002971"/>
            <a:ext cx="4800600" cy="49530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cca 10% STS</a:t>
            </a: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agresivní, mladí dospělí</a:t>
            </a:r>
          </a:p>
          <a:p>
            <a:r>
              <a:rPr lang="cs-CZ" dirty="0">
                <a:solidFill>
                  <a:srgbClr val="FF0000"/>
                </a:solidFill>
                <a:latin typeface="Calibri"/>
                <a:cs typeface="Calibri"/>
              </a:rPr>
              <a:t>NESOUVISÍ</a:t>
            </a:r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 se synoviální </a:t>
            </a:r>
            <a:r>
              <a:rPr lang="cs-CZ" dirty="0" err="1">
                <a:solidFill>
                  <a:srgbClr val="000000"/>
                </a:solidFill>
                <a:latin typeface="Calibri"/>
                <a:cs typeface="Calibri"/>
              </a:rPr>
              <a:t>memránou</a:t>
            </a:r>
            <a:endParaRPr lang="cs-CZ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kdekoli v měkkých tkáních, nejčastěji kolem kolene</a:t>
            </a:r>
          </a:p>
          <a:p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mikro:</a:t>
            </a:r>
          </a:p>
          <a:p>
            <a:pPr lvl="1"/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bifázický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 (vřeten. </a:t>
            </a:r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bb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. + žlázky)</a:t>
            </a:r>
          </a:p>
          <a:p>
            <a:pPr lvl="1"/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monofázický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libri"/>
                <a:cs typeface="Calibri"/>
              </a:rPr>
              <a:t>vřetenobun</a:t>
            </a:r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lvl="1"/>
            <a:r>
              <a:rPr lang="cs-CZ" sz="2000" dirty="0">
                <a:solidFill>
                  <a:srgbClr val="000000"/>
                </a:solidFill>
                <a:latin typeface="Calibri"/>
                <a:cs typeface="Calibri"/>
              </a:rPr>
              <a:t>(nízce diferencovaný)</a:t>
            </a:r>
          </a:p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přestavba genu 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SS18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1036" y="383721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cs typeface="Calibri"/>
              </a:rPr>
              <a:t>SYNOVIÁLNÍ SARKOM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17" y="1771089"/>
            <a:ext cx="3567211" cy="2418711"/>
          </a:xfrm>
          <a:prstGeom prst="rect">
            <a:avLst/>
          </a:prstGeom>
          <a:noFill/>
          <a:ln w="9525">
            <a:solidFill>
              <a:srgbClr val="609CC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14607_15_HE_2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20" y="4232910"/>
            <a:ext cx="3442500" cy="2592000"/>
          </a:xfrm>
          <a:prstGeom prst="rect">
            <a:avLst/>
          </a:prstGeom>
          <a:ln>
            <a:solidFill>
              <a:srgbClr val="609CC9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062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411187" y="2002971"/>
            <a:ext cx="7848599" cy="4953000"/>
          </a:xfrm>
        </p:spPr>
        <p:txBody>
          <a:bodyPr/>
          <a:lstStyle/>
          <a:p>
            <a:r>
              <a:rPr lang="cs-CZ" sz="2800" b="1" dirty="0">
                <a:solidFill>
                  <a:srgbClr val="000000"/>
                </a:solidFill>
                <a:latin typeface="Calibri" charset="0"/>
              </a:rPr>
              <a:t>velmi agresivní</a:t>
            </a:r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cs-CZ" sz="2800" dirty="0" err="1">
                <a:solidFill>
                  <a:srgbClr val="000000"/>
                </a:solidFill>
                <a:latin typeface="Calibri" charset="0"/>
              </a:rPr>
              <a:t>mts</a:t>
            </a:r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 do plic</a:t>
            </a: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dostupnými technikami nelze prokázat linii diferenciace – </a:t>
            </a:r>
            <a:r>
              <a:rPr lang="cs-CZ" sz="2800" b="1" dirty="0">
                <a:solidFill>
                  <a:srgbClr val="000000"/>
                </a:solidFill>
                <a:latin typeface="Calibri" charset="0"/>
              </a:rPr>
              <a:t>dg. per </a:t>
            </a:r>
            <a:r>
              <a:rPr lang="cs-CZ" sz="2800" b="1" dirty="0" err="1">
                <a:solidFill>
                  <a:srgbClr val="000000"/>
                </a:solidFill>
                <a:latin typeface="Calibri" charset="0"/>
              </a:rPr>
              <a:t>exclusionem</a:t>
            </a:r>
            <a:endParaRPr lang="cs-CZ" sz="2800" b="1" dirty="0">
              <a:solidFill>
                <a:srgbClr val="000000"/>
              </a:solidFill>
              <a:latin typeface="Calibri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Calibri" charset="0"/>
              </a:rPr>
              <a:t>klasifikovány dle mikroskopické morfologie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kulatobuněčné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epiteloidní</a:t>
            </a:r>
          </a:p>
          <a:p>
            <a:pPr lvl="1"/>
            <a:r>
              <a:rPr lang="cs-CZ" sz="2400" dirty="0" err="1">
                <a:solidFill>
                  <a:srgbClr val="0A85FF"/>
                </a:solidFill>
                <a:latin typeface="Calibri" charset="0"/>
              </a:rPr>
              <a:t>vřetenobuněčné</a:t>
            </a:r>
            <a:endParaRPr lang="cs-CZ" sz="2400" dirty="0">
              <a:solidFill>
                <a:srgbClr val="0A85FF"/>
              </a:solidFill>
              <a:latin typeface="Calibri" charset="0"/>
            </a:endParaRPr>
          </a:p>
          <a:p>
            <a:pPr lvl="1"/>
            <a:r>
              <a:rPr lang="cs-CZ" sz="2400" dirty="0">
                <a:solidFill>
                  <a:srgbClr val="0A85FF"/>
                </a:solidFill>
                <a:latin typeface="Calibri" charset="0"/>
              </a:rPr>
              <a:t>pleomorfní </a:t>
            </a:r>
            <a:r>
              <a:rPr lang="cs-CZ" sz="2400" dirty="0">
                <a:latin typeface="Calibri" charset="0"/>
              </a:rPr>
              <a:t>(</a:t>
            </a:r>
            <a:r>
              <a:rPr lang="cs-CZ" sz="2400" dirty="0" err="1">
                <a:latin typeface="Calibri" charset="0"/>
              </a:rPr>
              <a:t>obsolentní</a:t>
            </a:r>
            <a:r>
              <a:rPr lang="cs-CZ" sz="2400" dirty="0">
                <a:latin typeface="Calibri" charset="0"/>
              </a:rPr>
              <a:t> pojmenování: maligní fibrózní </a:t>
            </a:r>
            <a:r>
              <a:rPr lang="cs-CZ" sz="2400" dirty="0" err="1">
                <a:latin typeface="Calibri" charset="0"/>
              </a:rPr>
              <a:t>histiocytom</a:t>
            </a:r>
            <a:r>
              <a:rPr lang="cs-CZ" sz="2400" dirty="0">
                <a:latin typeface="Calibri" charset="0"/>
              </a:rPr>
              <a:t>)</a:t>
            </a:r>
          </a:p>
          <a:p>
            <a:pPr marL="457200" lvl="1" indent="0">
              <a:buNone/>
            </a:pPr>
            <a:endParaRPr lang="cs-CZ" sz="1000" dirty="0">
              <a:latin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7386" y="498021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cs typeface="Calibri"/>
              </a:rPr>
              <a:t>NEDIFERENCOVANÉ </a:t>
            </a:r>
            <a:r>
              <a:rPr lang="en-US" b="1" dirty="0" err="1">
                <a:solidFill>
                  <a:schemeClr val="tx1"/>
                </a:solidFill>
                <a:cs typeface="Calibri"/>
              </a:rPr>
              <a:t>sarkomy</a:t>
            </a:r>
            <a:endParaRPr lang="en-US" b="1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25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/>
                <a:cs typeface="Calibri"/>
              </a:rPr>
              <a:t>NEDIFERENCOVANÉ </a:t>
            </a:r>
            <a:r>
              <a:rPr lang="en-US" b="1" dirty="0" err="1">
                <a:solidFill>
                  <a:schemeClr val="tx1"/>
                </a:solidFill>
                <a:latin typeface="Calibri"/>
                <a:cs typeface="Calibri"/>
              </a:rPr>
              <a:t>sarkomy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2725739" y="1500188"/>
            <a:ext cx="6740525" cy="5029200"/>
            <a:chOff x="1201738" y="1500188"/>
            <a:chExt cx="6740525" cy="5029200"/>
          </a:xfrm>
        </p:grpSpPr>
        <p:grpSp>
          <p:nvGrpSpPr>
            <p:cNvPr id="8" name="Skupina 13"/>
            <p:cNvGrpSpPr>
              <a:grpSpLocks/>
            </p:cNvGrpSpPr>
            <p:nvPr/>
          </p:nvGrpSpPr>
          <p:grpSpPr bwMode="auto">
            <a:xfrm>
              <a:off x="4630605" y="1500202"/>
              <a:ext cx="3311658" cy="5028223"/>
              <a:chOff x="3428992" y="1500174"/>
              <a:chExt cx="3312000" cy="5065598"/>
            </a:xfrm>
          </p:grpSpPr>
          <p:pic>
            <p:nvPicPr>
              <p:cNvPr id="11" name="Picture 6" descr="C:\Documents and Settings\Iva - Zambo\Plocha\FOTOpro WHO STT a BT\upravená fota\pleomorfní USTS\USTSpleom_2_200x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8992" y="4071942"/>
                <a:ext cx="3312000" cy="2493830"/>
              </a:xfrm>
              <a:prstGeom prst="rect">
                <a:avLst/>
              </a:prstGeom>
              <a:noFill/>
              <a:ln w="12700">
                <a:solidFill>
                  <a:srgbClr val="609CC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 descr="D:\SENEC\stažené fotky\USTS spindle cell.jpg"/>
              <p:cNvPicPr preferRelativeResize="0"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37" r="7803" b="50000"/>
              <a:stretch>
                <a:fillRect/>
              </a:stretch>
            </p:blipFill>
            <p:spPr bwMode="auto">
              <a:xfrm>
                <a:off x="3428992" y="1500174"/>
                <a:ext cx="3312000" cy="2494800"/>
              </a:xfrm>
              <a:prstGeom prst="rect">
                <a:avLst/>
              </a:prstGeom>
              <a:noFill/>
              <a:ln w="12700">
                <a:solidFill>
                  <a:srgbClr val="609CC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9" descr="D:\SENEC\stažené fotky\USTS epithelioidcell.jpg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967" y="4052995"/>
              <a:ext cx="3311658" cy="2476393"/>
            </a:xfrm>
            <a:prstGeom prst="rect">
              <a:avLst/>
            </a:prstGeom>
            <a:noFill/>
            <a:ln w="12700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3" descr="E:\mikroFOTO ORTHO\EwSa.jpg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738" y="1500188"/>
              <a:ext cx="3311887" cy="2476793"/>
            </a:xfrm>
            <a:prstGeom prst="rect">
              <a:avLst/>
            </a:prstGeom>
            <a:noFill/>
            <a:ln w="12700">
              <a:solidFill>
                <a:srgbClr val="609CC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783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983D0C-2BF8-463B-8B17-2546645D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kostí a chrupavky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8EE41B-2344-4FAF-B337-964AED7C7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039" y="1845734"/>
            <a:ext cx="10058400" cy="4023360"/>
          </a:xfrm>
        </p:spPr>
        <p:txBody>
          <a:bodyPr/>
          <a:lstStyle/>
          <a:p>
            <a:r>
              <a:rPr lang="cs-CZ" dirty="0"/>
              <a:t>Viz systémová patologie</a:t>
            </a:r>
          </a:p>
        </p:txBody>
      </p:sp>
    </p:spTree>
    <p:extLst>
      <p:ext uri="{BB962C8B-B14F-4D97-AF65-F5344CB8AC3E}">
        <p14:creationId xmlns:p14="http://schemas.microsoft.com/office/powerpoint/2010/main" val="9925477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55D28-B397-4C7F-9B38-54A938AE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dětského věku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720FBC3-A05E-4DF1-B0D4-6A1D17ED7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9" y="1868391"/>
            <a:ext cx="5513169" cy="457424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B58CB4-5A1D-4FBF-B81B-99C3613770F8}"/>
              </a:ext>
            </a:extLst>
          </p:cNvPr>
          <p:cNvSpPr txBox="1"/>
          <p:nvPr/>
        </p:nvSpPr>
        <p:spPr>
          <a:xfrm>
            <a:off x="206812" y="3492705"/>
            <a:ext cx="19463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měkkých tkání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A51F4C-027A-43B2-B53C-FF8B00067517}"/>
              </a:ext>
            </a:extLst>
          </p:cNvPr>
          <p:cNvSpPr txBox="1"/>
          <p:nvPr/>
        </p:nvSpPr>
        <p:spPr>
          <a:xfrm>
            <a:off x="165990" y="4230622"/>
            <a:ext cx="25113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 err="1"/>
              <a:t>Nefroblastom</a:t>
            </a:r>
            <a:r>
              <a:rPr lang="cs-CZ" sz="1400" b="1" dirty="0"/>
              <a:t> – </a:t>
            </a:r>
            <a:r>
              <a:rPr lang="cs-CZ" sz="1400" b="1" dirty="0" err="1"/>
              <a:t>Wilmsův</a:t>
            </a:r>
            <a:r>
              <a:rPr lang="cs-CZ" sz="1400" b="1" dirty="0"/>
              <a:t> nádor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6FB0FA3-B4C1-4062-B770-ED0B04426A8A}"/>
              </a:ext>
            </a:extLst>
          </p:cNvPr>
          <p:cNvSpPr txBox="1"/>
          <p:nvPr/>
        </p:nvSpPr>
        <p:spPr>
          <a:xfrm>
            <a:off x="930728" y="2909546"/>
            <a:ext cx="12224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kostí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DA20C98-9986-4EE3-AD68-82ED741E3295}"/>
              </a:ext>
            </a:extLst>
          </p:cNvPr>
          <p:cNvSpPr txBox="1"/>
          <p:nvPr/>
        </p:nvSpPr>
        <p:spPr>
          <a:xfrm>
            <a:off x="6525540" y="2736031"/>
            <a:ext cx="54677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Věkové rozdíly: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Do 5 let</a:t>
            </a:r>
          </a:p>
          <a:p>
            <a:r>
              <a:rPr lang="cs-CZ" dirty="0"/>
              <a:t>      ALL</a:t>
            </a:r>
          </a:p>
          <a:p>
            <a:r>
              <a:rPr lang="cs-CZ" dirty="0"/>
              <a:t>      embryonální nádory: meduloblastom, neuroblastom,   </a:t>
            </a:r>
          </a:p>
          <a:p>
            <a:r>
              <a:rPr lang="cs-CZ" dirty="0"/>
              <a:t>      </a:t>
            </a:r>
            <a:r>
              <a:rPr lang="cs-CZ" dirty="0" err="1"/>
              <a:t>nefroblastom</a:t>
            </a:r>
            <a:r>
              <a:rPr lang="cs-CZ" dirty="0"/>
              <a:t>, rabdomyosarkom, </a:t>
            </a:r>
            <a:r>
              <a:rPr lang="cs-CZ" dirty="0" err="1"/>
              <a:t>hepatoblastom</a:t>
            </a:r>
            <a:r>
              <a:rPr lang="cs-CZ" dirty="0"/>
              <a:t> 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10-15 let: </a:t>
            </a:r>
          </a:p>
          <a:p>
            <a:r>
              <a:rPr lang="cs-CZ" dirty="0"/>
              <a:t>      lymfomy (NHL, HL) </a:t>
            </a:r>
          </a:p>
          <a:p>
            <a:r>
              <a:rPr lang="cs-CZ" dirty="0"/>
              <a:t>      kosti: osteosarkom, </a:t>
            </a:r>
            <a:r>
              <a:rPr lang="cs-CZ" dirty="0" err="1"/>
              <a:t>Ewingův</a:t>
            </a:r>
            <a:r>
              <a:rPr lang="cs-CZ" dirty="0"/>
              <a:t> sarkom</a:t>
            </a:r>
          </a:p>
          <a:p>
            <a:r>
              <a:rPr lang="cs-CZ" dirty="0"/>
              <a:t>      </a:t>
            </a:r>
            <a:r>
              <a:rPr lang="cs-CZ" dirty="0" err="1"/>
              <a:t>germinální</a:t>
            </a:r>
            <a:r>
              <a:rPr lang="cs-CZ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21551869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B7BCA0-4E13-4E8B-B8D8-8576323C8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Nádory dětského věku: Leukémie a lymfomy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53DA81-D85F-4FC9-AD9F-9EEF67E55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70277"/>
            <a:ext cx="10058400" cy="4023360"/>
          </a:xfrm>
        </p:spPr>
        <p:txBody>
          <a:bodyPr>
            <a:normAutofit fontScale="85000" lnSpcReduction="20000"/>
          </a:bodyPr>
          <a:lstStyle/>
          <a:p>
            <a:r>
              <a:rPr lang="cs-CZ" sz="2800" b="1" dirty="0"/>
              <a:t>Akutní </a:t>
            </a:r>
            <a:r>
              <a:rPr lang="cs-CZ" sz="2800" b="1" dirty="0" err="1"/>
              <a:t>lymfoblastické</a:t>
            </a:r>
            <a:r>
              <a:rPr lang="cs-CZ" sz="2800" b="1" dirty="0"/>
              <a:t> leukémie/lymfomy </a:t>
            </a:r>
            <a:r>
              <a:rPr lang="cs-CZ" sz="2800" dirty="0"/>
              <a:t>(z </a:t>
            </a:r>
            <a:r>
              <a:rPr lang="cs-CZ" sz="2800" dirty="0" err="1"/>
              <a:t>prekurzorových</a:t>
            </a:r>
            <a:r>
              <a:rPr lang="cs-CZ" sz="2800" dirty="0"/>
              <a:t> B a T buněk)</a:t>
            </a:r>
          </a:p>
          <a:p>
            <a:r>
              <a:rPr lang="cs-CZ" dirty="0"/>
              <a:t>   85 % B-ALL (většinou leukemické formy) </a:t>
            </a:r>
          </a:p>
          <a:p>
            <a:r>
              <a:rPr lang="cs-CZ" dirty="0"/>
              <a:t>   15 % T-ALL (spíše lymfomy)</a:t>
            </a:r>
          </a:p>
          <a:p>
            <a:endParaRPr lang="cs-CZ" dirty="0"/>
          </a:p>
          <a:p>
            <a:r>
              <a:rPr lang="cs-CZ" sz="2400" b="1" dirty="0"/>
              <a:t>Lymfomy </a:t>
            </a:r>
            <a:r>
              <a:rPr lang="cs-CZ" sz="2400" dirty="0"/>
              <a:t>(z periferních B a T buněk) </a:t>
            </a:r>
          </a:p>
          <a:p>
            <a:r>
              <a:rPr lang="cs-CZ" dirty="0"/>
              <a:t>   </a:t>
            </a:r>
            <a:r>
              <a:rPr lang="cs-CZ" dirty="0" err="1"/>
              <a:t>Burkittův</a:t>
            </a:r>
            <a:r>
              <a:rPr lang="cs-CZ" dirty="0"/>
              <a:t> lymfom (periferní non </a:t>
            </a:r>
            <a:r>
              <a:rPr lang="cs-CZ" dirty="0" err="1"/>
              <a:t>Hodgkinský</a:t>
            </a:r>
            <a:r>
              <a:rPr lang="cs-CZ" dirty="0"/>
              <a:t> B lymfom)</a:t>
            </a:r>
          </a:p>
          <a:p>
            <a:r>
              <a:rPr lang="cs-CZ" dirty="0"/>
              <a:t>   Anaplastický </a:t>
            </a:r>
            <a:r>
              <a:rPr lang="cs-CZ" dirty="0" err="1"/>
              <a:t>velkobuněčný</a:t>
            </a:r>
            <a:r>
              <a:rPr lang="cs-CZ" dirty="0"/>
              <a:t> lymfom (periferní non </a:t>
            </a:r>
            <a:r>
              <a:rPr lang="cs-CZ" dirty="0" err="1"/>
              <a:t>Hodgkinský</a:t>
            </a:r>
            <a:r>
              <a:rPr lang="cs-CZ" dirty="0"/>
              <a:t> T lymfom)</a:t>
            </a:r>
          </a:p>
          <a:p>
            <a:r>
              <a:rPr lang="cs-CZ" dirty="0"/>
              <a:t>   Difúzní </a:t>
            </a:r>
            <a:r>
              <a:rPr lang="cs-CZ" dirty="0" err="1"/>
              <a:t>velkobuněčný</a:t>
            </a:r>
            <a:r>
              <a:rPr lang="cs-CZ" dirty="0"/>
              <a:t> B lymfom (periferní non </a:t>
            </a:r>
            <a:r>
              <a:rPr lang="cs-CZ" dirty="0" err="1"/>
              <a:t>Hodgkinský</a:t>
            </a:r>
            <a:r>
              <a:rPr lang="cs-CZ" dirty="0"/>
              <a:t> B lymfom)</a:t>
            </a:r>
          </a:p>
          <a:p>
            <a:r>
              <a:rPr lang="cs-CZ" dirty="0"/>
              <a:t>   </a:t>
            </a:r>
            <a:r>
              <a:rPr lang="cs-CZ" dirty="0" err="1"/>
              <a:t>Hodgkinův</a:t>
            </a:r>
            <a:r>
              <a:rPr lang="cs-CZ" dirty="0"/>
              <a:t> lymfom (</a:t>
            </a:r>
            <a:r>
              <a:rPr lang="cs-CZ" dirty="0" err="1"/>
              <a:t>nodulární</a:t>
            </a:r>
            <a:r>
              <a:rPr lang="cs-CZ" dirty="0"/>
              <a:t> skleróza, smíšená </a:t>
            </a:r>
            <a:r>
              <a:rPr lang="cs-CZ" dirty="0" err="1"/>
              <a:t>buněčnost</a:t>
            </a:r>
            <a:r>
              <a:rPr lang="cs-CZ" dirty="0"/>
              <a:t>)  </a:t>
            </a:r>
          </a:p>
          <a:p>
            <a:r>
              <a:rPr lang="cs-CZ" dirty="0"/>
              <a:t>   </a:t>
            </a:r>
          </a:p>
          <a:p>
            <a:r>
              <a:rPr lang="cs-CZ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189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>
            <a:extLst>
              <a:ext uri="{FF2B5EF4-FFF2-40B4-BE49-F238E27FC236}">
                <a16:creationId xmlns:a16="http://schemas.microsoft.com/office/drawing/2014/main" id="{9233B06A-C981-45AA-A502-AC3BB7CAA92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75102" y="0"/>
            <a:ext cx="100584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Adenomatózní polyp tlustého střeva -tubulární adenom</a:t>
            </a:r>
          </a:p>
        </p:txBody>
      </p:sp>
      <p:pic>
        <p:nvPicPr>
          <p:cNvPr id="33795" name="Picture 7" descr="_colon-polyps-1-387n">
            <a:extLst>
              <a:ext uri="{FF2B5EF4-FFF2-40B4-BE49-F238E27FC236}">
                <a16:creationId xmlns:a16="http://schemas.microsoft.com/office/drawing/2014/main" id="{5B286971-07E5-40F4-A60B-8F14AC2C61C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159" y="1796309"/>
            <a:ext cx="3816350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8" descr="_s5-12-tub-adenom-2x-he">
            <a:extLst>
              <a:ext uri="{FF2B5EF4-FFF2-40B4-BE49-F238E27FC236}">
                <a16:creationId xmlns:a16="http://schemas.microsoft.com/office/drawing/2014/main" id="{F54191D9-AFC9-4EC3-A486-854E5688EA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148" y="1869334"/>
            <a:ext cx="41751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9">
            <a:extLst>
              <a:ext uri="{FF2B5EF4-FFF2-40B4-BE49-F238E27FC236}">
                <a16:creationId xmlns:a16="http://schemas.microsoft.com/office/drawing/2014/main" id="{AF4BC8B4-3840-43E6-B418-B53CFA800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07" y="6333384"/>
            <a:ext cx="195425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Adenomový polyp</a:t>
            </a:r>
          </a:p>
        </p:txBody>
      </p:sp>
      <p:sp>
        <p:nvSpPr>
          <p:cNvPr id="33798" name="Text Box 10">
            <a:extLst>
              <a:ext uri="{FF2B5EF4-FFF2-40B4-BE49-F238E27FC236}">
                <a16:creationId xmlns:a16="http://schemas.microsoft.com/office/drawing/2014/main" id="{AD706E91-D3AD-47B1-B066-C01329046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756" y="6333384"/>
            <a:ext cx="406790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Tubulární adenom, </a:t>
            </a:r>
            <a:r>
              <a:rPr lang="cs-CZ" altLang="cs-CZ" sz="1800" b="1" dirty="0" err="1"/>
              <a:t>low</a:t>
            </a:r>
            <a:r>
              <a:rPr lang="cs-CZ" altLang="cs-CZ" sz="1800" b="1" dirty="0"/>
              <a:t> grade dysplazie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FA1B6D-400F-4E9F-AD45-8B124AFEB5DD}"/>
              </a:ext>
            </a:extLst>
          </p:cNvPr>
          <p:cNvSpPr txBox="1"/>
          <p:nvPr/>
        </p:nvSpPr>
        <p:spPr>
          <a:xfrm>
            <a:off x="8317150" y="2052537"/>
            <a:ext cx="375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Mnohočetné polypy u familiární adenomatózní polypózy (AD; </a:t>
            </a:r>
            <a:r>
              <a:rPr lang="cs-CZ" i="1" dirty="0"/>
              <a:t>APC </a:t>
            </a:r>
            <a:r>
              <a:rPr lang="cs-CZ" dirty="0"/>
              <a:t>gen)</a:t>
            </a:r>
          </a:p>
        </p:txBody>
      </p:sp>
    </p:spTree>
    <p:extLst>
      <p:ext uri="{BB962C8B-B14F-4D97-AF65-F5344CB8AC3E}">
        <p14:creationId xmlns:p14="http://schemas.microsoft.com/office/powerpoint/2010/main" val="1794864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0D803-60FD-415E-AA44-09CED312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+mn-lt"/>
              </a:rPr>
              <a:t>Nádory dětského věku: nádory CNS a PNS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6493B2-D5AC-42E6-A2B5-4F4613443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800" b="1" dirty="0"/>
              <a:t>CNS</a:t>
            </a:r>
          </a:p>
          <a:p>
            <a:r>
              <a:rPr lang="cs-CZ" dirty="0"/>
              <a:t>2/3 v zadní jámě lební</a:t>
            </a:r>
          </a:p>
          <a:p>
            <a:r>
              <a:rPr lang="cs-CZ" b="1" dirty="0"/>
              <a:t>Meduloblastom</a:t>
            </a:r>
            <a:r>
              <a:rPr lang="cs-CZ" dirty="0"/>
              <a:t> </a:t>
            </a:r>
          </a:p>
          <a:p>
            <a:r>
              <a:rPr lang="cs-CZ" sz="1800" dirty="0"/>
              <a:t>(embryonální vysoce maligní nádor, kolem 4. komory, </a:t>
            </a:r>
            <a:r>
              <a:rPr lang="cs-CZ" sz="1800" dirty="0" err="1"/>
              <a:t>vermis</a:t>
            </a:r>
            <a:r>
              <a:rPr lang="cs-CZ" sz="1800" dirty="0"/>
              <a:t> mozečku, generalizace </a:t>
            </a:r>
            <a:r>
              <a:rPr lang="cs-CZ" sz="1800" dirty="0" err="1"/>
              <a:t>likvorem</a:t>
            </a:r>
            <a:r>
              <a:rPr lang="cs-CZ" sz="1800" dirty="0"/>
              <a:t>) </a:t>
            </a:r>
          </a:p>
          <a:p>
            <a:r>
              <a:rPr lang="cs-CZ" dirty="0" err="1"/>
              <a:t>Pilocytární</a:t>
            </a:r>
            <a:r>
              <a:rPr lang="cs-CZ" dirty="0"/>
              <a:t> astrocytom, </a:t>
            </a:r>
            <a:r>
              <a:rPr lang="cs-CZ" dirty="0" err="1"/>
              <a:t>ependymom</a:t>
            </a:r>
            <a:r>
              <a:rPr lang="cs-CZ" dirty="0"/>
              <a:t>, </a:t>
            </a:r>
            <a:r>
              <a:rPr lang="cs-CZ" dirty="0" err="1"/>
              <a:t>kraniofaryngeom</a:t>
            </a:r>
            <a:r>
              <a:rPr lang="cs-CZ" dirty="0"/>
              <a:t>,…..</a:t>
            </a:r>
          </a:p>
          <a:p>
            <a:endParaRPr lang="cs-CZ" dirty="0"/>
          </a:p>
          <a:p>
            <a:r>
              <a:rPr lang="cs-CZ" sz="2800" b="1" dirty="0"/>
              <a:t>PNS</a:t>
            </a:r>
          </a:p>
          <a:p>
            <a:r>
              <a:rPr lang="cs-CZ" b="1" dirty="0"/>
              <a:t>Neuroblastom </a:t>
            </a:r>
          </a:p>
          <a:p>
            <a:r>
              <a:rPr lang="cs-CZ" dirty="0"/>
              <a:t>- nádor sympatiku (dřeň nadledvin, </a:t>
            </a:r>
            <a:r>
              <a:rPr lang="cs-CZ" dirty="0" err="1"/>
              <a:t>retroperitoneum</a:t>
            </a:r>
            <a:r>
              <a:rPr lang="cs-CZ" dirty="0"/>
              <a:t>); maligní </a:t>
            </a:r>
          </a:p>
          <a:p>
            <a:r>
              <a:rPr lang="cs-CZ" dirty="0"/>
              <a:t>- zralejší formy: </a:t>
            </a:r>
            <a:r>
              <a:rPr lang="cs-CZ" dirty="0" err="1"/>
              <a:t>ganglioneuroblastom</a:t>
            </a:r>
            <a:r>
              <a:rPr lang="cs-CZ" dirty="0"/>
              <a:t>/</a:t>
            </a:r>
            <a:r>
              <a:rPr lang="cs-CZ" dirty="0" err="1"/>
              <a:t>ganglioneurom</a:t>
            </a:r>
            <a:r>
              <a:rPr lang="cs-CZ" dirty="0"/>
              <a:t> (benigní, u dospělých)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697818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B49AC-EE0C-41A7-B1B8-520E1361D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dětského věku: ostatní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01173-A90E-4212-907F-68D4D6088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sz="2900" b="1" dirty="0" err="1"/>
              <a:t>Nefroblastom</a:t>
            </a:r>
            <a:endParaRPr lang="cs-CZ" sz="2900" b="1" dirty="0"/>
          </a:p>
          <a:p>
            <a:r>
              <a:rPr lang="cs-CZ" dirty="0"/>
              <a:t>- Maligní nádor ledvin, s dobrou prognózou – léčitelný</a:t>
            </a:r>
          </a:p>
          <a:p>
            <a:endParaRPr lang="cs-CZ" dirty="0"/>
          </a:p>
          <a:p>
            <a:r>
              <a:rPr lang="cs-CZ" sz="2900" b="1" dirty="0"/>
              <a:t>Rabdomyosarkom</a:t>
            </a:r>
          </a:p>
          <a:p>
            <a:r>
              <a:rPr lang="cs-CZ" dirty="0"/>
              <a:t>- Embryonální (mladší školní věk, často pod sliznicemi, v oblasti pánevního dna)</a:t>
            </a:r>
          </a:p>
          <a:p>
            <a:r>
              <a:rPr lang="cs-CZ" dirty="0"/>
              <a:t>- Alveolární (starší školní věk, končetiny, </a:t>
            </a:r>
            <a:r>
              <a:rPr lang="cs-CZ" dirty="0" err="1"/>
              <a:t>retroperitoneum</a:t>
            </a:r>
            <a:r>
              <a:rPr lang="cs-CZ" dirty="0"/>
              <a:t>, hlava, krk)</a:t>
            </a:r>
          </a:p>
          <a:p>
            <a:endParaRPr lang="cs-CZ" dirty="0"/>
          </a:p>
          <a:p>
            <a:r>
              <a:rPr lang="cs-CZ" sz="2900" b="1" dirty="0"/>
              <a:t>Osteosarkom</a:t>
            </a:r>
          </a:p>
          <a:p>
            <a:r>
              <a:rPr lang="cs-CZ" dirty="0"/>
              <a:t>- Adolescenti, velké kosti, agresivní</a:t>
            </a:r>
          </a:p>
          <a:p>
            <a:endParaRPr lang="cs-CZ" dirty="0"/>
          </a:p>
          <a:p>
            <a:r>
              <a:rPr lang="cs-CZ" sz="2900" b="1" dirty="0" err="1"/>
              <a:t>Ewingův</a:t>
            </a:r>
            <a:r>
              <a:rPr lang="cs-CZ" sz="2900" b="1" dirty="0"/>
              <a:t> sarkom/PNET </a:t>
            </a:r>
            <a:r>
              <a:rPr lang="cs-CZ" dirty="0"/>
              <a:t>(primitivní </a:t>
            </a:r>
            <a:r>
              <a:rPr lang="cs-CZ" dirty="0" err="1"/>
              <a:t>neuroektodermální</a:t>
            </a:r>
            <a:r>
              <a:rPr lang="cs-CZ" dirty="0"/>
              <a:t> tumor)</a:t>
            </a:r>
          </a:p>
          <a:p>
            <a:r>
              <a:rPr lang="cs-CZ" dirty="0"/>
              <a:t>- Adolescenti, mladí, agresivní nádor, kostní dřeně + dalších </a:t>
            </a:r>
            <a:r>
              <a:rPr lang="cs-CZ" dirty="0" err="1"/>
              <a:t>lokalizacé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0604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18D5F-3D5A-4FC5-B001-49844151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2110"/>
            <a:ext cx="10058400" cy="1450757"/>
          </a:xfrm>
        </p:spPr>
        <p:txBody>
          <a:bodyPr/>
          <a:lstStyle/>
          <a:p>
            <a:r>
              <a:rPr lang="cs-CZ" dirty="0">
                <a:latin typeface="+mn-lt"/>
              </a:rPr>
              <a:t>Nádory dětského věku: ostatní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24954E-DFBB-4360-BD4E-67D89B1A2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Retinoblastom</a:t>
            </a:r>
          </a:p>
          <a:p>
            <a:r>
              <a:rPr lang="cs-CZ" dirty="0"/>
              <a:t>- nádor sítnice; sporadický i familiární</a:t>
            </a:r>
          </a:p>
          <a:p>
            <a:endParaRPr lang="cs-CZ" dirty="0"/>
          </a:p>
          <a:p>
            <a:r>
              <a:rPr lang="cs-CZ" sz="2400" b="1" dirty="0" err="1"/>
              <a:t>Hepatoblastom</a:t>
            </a:r>
            <a:endParaRPr lang="cs-CZ" sz="2400" b="1" dirty="0"/>
          </a:p>
          <a:p>
            <a:r>
              <a:rPr lang="cs-CZ" dirty="0"/>
              <a:t>- embryonální nádor jater</a:t>
            </a:r>
          </a:p>
          <a:p>
            <a:endParaRPr lang="cs-CZ" dirty="0"/>
          </a:p>
          <a:p>
            <a:r>
              <a:rPr lang="cs-CZ" sz="2400" b="1" dirty="0" err="1"/>
              <a:t>Germinální</a:t>
            </a:r>
            <a:r>
              <a:rPr lang="cs-CZ" sz="2400" b="1" dirty="0"/>
              <a:t> nádory</a:t>
            </a:r>
          </a:p>
          <a:p>
            <a:r>
              <a:rPr lang="cs-CZ" dirty="0"/>
              <a:t>- zralé i nezralé teratomy, nejčastěji </a:t>
            </a:r>
            <a:r>
              <a:rPr lang="cs-CZ" dirty="0" err="1"/>
              <a:t>gonadálně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29759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0" name="Rectangle 4">
            <a:extLst>
              <a:ext uri="{FF2B5EF4-FFF2-40B4-BE49-F238E27FC236}">
                <a16:creationId xmlns:a16="http://schemas.microsoft.com/office/drawing/2014/main" id="{4106E431-677A-4CAD-81C6-7FE7E39A9AE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Folikulární adenom štítné žlázy</a:t>
            </a:r>
          </a:p>
        </p:txBody>
      </p:sp>
      <p:pic>
        <p:nvPicPr>
          <p:cNvPr id="34819" name="Picture 7" descr="9">
            <a:extLst>
              <a:ext uri="{FF2B5EF4-FFF2-40B4-BE49-F238E27FC236}">
                <a16:creationId xmlns:a16="http://schemas.microsoft.com/office/drawing/2014/main" id="{98A60927-F858-41EB-9F6B-6D164B09F8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8" descr="adenom stitnice2">
            <a:extLst>
              <a:ext uri="{FF2B5EF4-FFF2-40B4-BE49-F238E27FC236}">
                <a16:creationId xmlns:a16="http://schemas.microsoft.com/office/drawing/2014/main" id="{ACE4DD04-0CBD-42C6-B7A2-F348E88613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2420939"/>
            <a:ext cx="3959225" cy="309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49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0" name="Rectangle 4">
            <a:extLst>
              <a:ext uri="{FF2B5EF4-FFF2-40B4-BE49-F238E27FC236}">
                <a16:creationId xmlns:a16="http://schemas.microsoft.com/office/drawing/2014/main" id="{A28EDE6D-6300-4BC2-95BE-ACD0EE4DAC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err="1">
                <a:solidFill>
                  <a:schemeClr val="tx1"/>
                </a:solidFill>
              </a:rPr>
              <a:t>Mucinózní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  <a:r>
              <a:rPr lang="cs-CZ" altLang="cs-CZ" sz="4000" b="1" dirty="0" err="1">
                <a:solidFill>
                  <a:schemeClr val="tx1"/>
                </a:solidFill>
              </a:rPr>
              <a:t>vs</a:t>
            </a:r>
            <a:r>
              <a:rPr lang="cs-CZ" altLang="cs-CZ" sz="4000" b="1" dirty="0">
                <a:solidFill>
                  <a:schemeClr val="tx1"/>
                </a:solidFill>
              </a:rPr>
              <a:t> serózní </a:t>
            </a:r>
            <a:r>
              <a:rPr lang="cs-CZ" altLang="cs-CZ" sz="4000" b="1" dirty="0" err="1">
                <a:solidFill>
                  <a:schemeClr val="tx1"/>
                </a:solidFill>
              </a:rPr>
              <a:t>cystadenom</a:t>
            </a:r>
            <a:r>
              <a:rPr lang="cs-CZ" altLang="cs-CZ" sz="4000" b="1" dirty="0">
                <a:solidFill>
                  <a:schemeClr val="tx1"/>
                </a:solidFill>
              </a:rPr>
              <a:t> ovaria</a:t>
            </a:r>
          </a:p>
        </p:txBody>
      </p:sp>
      <p:pic>
        <p:nvPicPr>
          <p:cNvPr id="35843" name="Picture 7" descr="WHO-OvarianTumours_017">
            <a:extLst>
              <a:ext uri="{FF2B5EF4-FFF2-40B4-BE49-F238E27FC236}">
                <a16:creationId xmlns:a16="http://schemas.microsoft.com/office/drawing/2014/main" id="{5F4667D9-7049-4E43-BAC9-494EAD0D53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6475"/>
            <a:ext cx="4038600" cy="316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8" descr="06">
            <a:extLst>
              <a:ext uri="{FF2B5EF4-FFF2-40B4-BE49-F238E27FC236}">
                <a16:creationId xmlns:a16="http://schemas.microsoft.com/office/drawing/2014/main" id="{7D587CB8-1E7A-46BC-AB43-77080E9A5D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3738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337</TotalTime>
  <Words>2567</Words>
  <Application>Microsoft Office PowerPoint</Application>
  <PresentationFormat>Širokoúhlá obrazovka</PresentationFormat>
  <Paragraphs>601</Paragraphs>
  <Slides>73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80" baseType="lpstr">
      <vt:lpstr>ＭＳ Ｐゴシック</vt:lpstr>
      <vt:lpstr>Calibri</vt:lpstr>
      <vt:lpstr>Calibri Light</vt:lpstr>
      <vt:lpstr>Garamond</vt:lpstr>
      <vt:lpstr>Times New Roman</vt:lpstr>
      <vt:lpstr>Wingdings</vt:lpstr>
      <vt:lpstr>Retrospektiva</vt:lpstr>
      <vt:lpstr>Histogenetická klasifikace nádorů </vt:lpstr>
      <vt:lpstr>Klasifikace a systematika nádorů</vt:lpstr>
      <vt:lpstr>Prezentace aplikace PowerPoint</vt:lpstr>
      <vt:lpstr>Epitelové nádory</vt:lpstr>
      <vt:lpstr>Nomenklatura epitelových nádorů</vt:lpstr>
      <vt:lpstr>Adenomy – benigní nádory ze žlázového epitelu</vt:lpstr>
      <vt:lpstr>Adenomatózní polyp tlustého střeva -tubulární adenom</vt:lpstr>
      <vt:lpstr>Folikulární adenom štítné žlázy</vt:lpstr>
      <vt:lpstr>Mucinózní vs serózní cystadenom ovaria</vt:lpstr>
      <vt:lpstr>Onkocytom</vt:lpstr>
      <vt:lpstr>Dlaždicobuněčný karcinom (kůže, DÚ, hrtan,…; plíce (v terénu dlaždicové metaplazie)  </vt:lpstr>
      <vt:lpstr>Papilokarcinom močového měchýře</vt:lpstr>
      <vt:lpstr>Nízce diferencovaný karcinom</vt:lpstr>
      <vt:lpstr>Adenokarcinomy  (maligní, ze žlázového epitelu)</vt:lpstr>
      <vt:lpstr>Prezentace aplikace PowerPoint</vt:lpstr>
      <vt:lpstr>Prezentace aplikace PowerPoint</vt:lpstr>
      <vt:lpstr>Neuroendokrinní neoplazie (karcinoidní tumory)</vt:lpstr>
      <vt:lpstr>Neuroendokrinní tumory (NET) Neuroendokrinní karcinomy (NEC)</vt:lpstr>
      <vt:lpstr>Dobře diferencovaná neuroendokrinní neoplazie – NET (dříve karcinoid) </vt:lpstr>
      <vt:lpstr>NEC – malobuněčný typ  (malobuněčný karcinom)</vt:lpstr>
      <vt:lpstr>Mezoteliom</vt:lpstr>
      <vt:lpstr>Neuroektodermální nádory</vt:lpstr>
      <vt:lpstr>Prezentace aplikace PowerPoint</vt:lpstr>
      <vt:lpstr>Glioblastoma multiforme</vt:lpstr>
      <vt:lpstr>Glioblastoma multiforme</vt:lpstr>
      <vt:lpstr>Oligodendrogliom</vt:lpstr>
      <vt:lpstr>Ependymom</vt:lpstr>
      <vt:lpstr>Subependymální obrovskobuněčný astrocytom</vt:lpstr>
      <vt:lpstr>Mechanizmy epileptogeneze u LEATs  („long-term epilepy-associated tumors“)?</vt:lpstr>
      <vt:lpstr>Nádory PNS</vt:lpstr>
      <vt:lpstr>Neurinom (Schwannom, neurilemmom) </vt:lpstr>
      <vt:lpstr>Nádory autonomního nervového systému </vt:lpstr>
      <vt:lpstr>Neuroblastom</vt:lpstr>
      <vt:lpstr>Feochromocytom</vt:lpstr>
      <vt:lpstr>Melanocytické léze</vt:lpstr>
      <vt:lpstr>Maligní melanom</vt:lpstr>
      <vt:lpstr>Nádory germinální a teratomy</vt:lpstr>
      <vt:lpstr>Prezentace aplikace PowerPoint</vt:lpstr>
      <vt:lpstr>Prezentace aplikace PowerPoint</vt:lpstr>
      <vt:lpstr>Prezentace aplikace PowerPoint</vt:lpstr>
      <vt:lpstr>Seminom</vt:lpstr>
      <vt:lpstr>Germinální tumory – nediferencované: embryonální karcinom</vt:lpstr>
      <vt:lpstr>Germinální tumory:  extraembryonální diferenciace</vt:lpstr>
      <vt:lpstr>Germinální tumory:  intraembryonální diferenciace</vt:lpstr>
      <vt:lpstr>Extragonadální germinální tumory (EGT)</vt:lpstr>
      <vt:lpstr>Mesenchym</vt:lpstr>
      <vt:lpstr>Nádory mesenchymové</vt:lpstr>
      <vt:lpstr>Měkké tkáně                Nádory měkkých tkání</vt:lpstr>
      <vt:lpstr>Histogeneze</vt:lpstr>
      <vt:lpstr>LIPOM</vt:lpstr>
      <vt:lpstr>LIPOSARKOM</vt:lpstr>
      <vt:lpstr>Nádory FIBROBLASTICKÉ/MYOFIBROBLASTICKÉ</vt:lpstr>
      <vt:lpstr>Nádory “FIBROHISTIOCYTÁRNÍ”</vt:lpstr>
      <vt:lpstr>Nádory  PŘÍČNĚ PRUHOVANÉHO SVALU</vt:lpstr>
      <vt:lpstr>RABDOMYOSARKOM</vt:lpstr>
      <vt:lpstr>Nádory HLADKÉ SVALOVINY</vt:lpstr>
      <vt:lpstr>Nádory VASKULÁRNÍ</vt:lpstr>
      <vt:lpstr>HEMANGIOMY</vt:lpstr>
      <vt:lpstr>KAPOSIHO SARKOM</vt:lpstr>
      <vt:lpstr>EPITELOIDNÍ HEMANGIOENDOTELIOM</vt:lpstr>
      <vt:lpstr>ANGIOSARKOM</vt:lpstr>
      <vt:lpstr>ANGIOSARKOM</vt:lpstr>
      <vt:lpstr>Nádory NEJISTÉ DIFERENCIACE</vt:lpstr>
      <vt:lpstr>SYNOVIÁLNÍ SARKOM</vt:lpstr>
      <vt:lpstr>NEDIFERENCOVANÉ sarkomy</vt:lpstr>
      <vt:lpstr>NEDIFERENCOVANÉ sarkomy</vt:lpstr>
      <vt:lpstr>Nádory kostí a chrupavky</vt:lpstr>
      <vt:lpstr>Nádory dětského věku</vt:lpstr>
      <vt:lpstr>Nádory dětského věku: Leukémie a lymfomy </vt:lpstr>
      <vt:lpstr>Nádory dětského věku: nádory CNS a PNS</vt:lpstr>
      <vt:lpstr>Nádory dětského věku: ostatní</vt:lpstr>
      <vt:lpstr>Nádory dětského věku: ostatní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65</cp:revision>
  <dcterms:created xsi:type="dcterms:W3CDTF">2017-08-15T07:48:05Z</dcterms:created>
  <dcterms:modified xsi:type="dcterms:W3CDTF">2017-09-20T07:27:11Z</dcterms:modified>
</cp:coreProperties>
</file>