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88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9" r:id="rId20"/>
    <p:sldId id="291" r:id="rId21"/>
    <p:sldId id="292" r:id="rId22"/>
    <p:sldId id="293" r:id="rId23"/>
    <p:sldId id="265" r:id="rId24"/>
    <p:sldId id="271" r:id="rId25"/>
    <p:sldId id="267" r:id="rId26"/>
    <p:sldId id="270" r:id="rId27"/>
    <p:sldId id="294" r:id="rId28"/>
    <p:sldId id="268" r:id="rId29"/>
    <p:sldId id="324" r:id="rId30"/>
    <p:sldId id="323" r:id="rId31"/>
    <p:sldId id="269" r:id="rId32"/>
    <p:sldId id="320" r:id="rId33"/>
    <p:sldId id="272" r:id="rId34"/>
    <p:sldId id="296" r:id="rId35"/>
    <p:sldId id="297" r:id="rId36"/>
    <p:sldId id="299" r:id="rId37"/>
    <p:sldId id="300" r:id="rId38"/>
    <p:sldId id="273" r:id="rId39"/>
    <p:sldId id="301" r:id="rId40"/>
    <p:sldId id="302" r:id="rId41"/>
    <p:sldId id="304" r:id="rId42"/>
    <p:sldId id="303" r:id="rId43"/>
    <p:sldId id="305" r:id="rId44"/>
    <p:sldId id="306" r:id="rId45"/>
    <p:sldId id="308" r:id="rId46"/>
    <p:sldId id="321" r:id="rId47"/>
    <p:sldId id="309" r:id="rId48"/>
    <p:sldId id="298" r:id="rId49"/>
    <p:sldId id="307" r:id="rId50"/>
    <p:sldId id="322" r:id="rId5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6" autoAdjust="0"/>
  </p:normalViewPr>
  <p:slideViewPr>
    <p:cSldViewPr>
      <p:cViewPr varScale="1">
        <p:scale>
          <a:sx n="81" d="100"/>
          <a:sy n="81" d="100"/>
        </p:scale>
        <p:origin x="-142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D14A9-2FC8-43B4-ACD1-495B0750F43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431C8FB-1F8A-4737-9BDB-D7CA55840B4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err="1" smtClean="0"/>
            <a:t>Bronchioly</a:t>
          </a:r>
          <a:endParaRPr lang="cs-CZ" dirty="0" smtClean="0"/>
        </a:p>
      </dgm:t>
    </dgm:pt>
    <dgm:pt modelId="{5C4268B5-6561-4C32-8907-A0D3FCDEE00A}" type="parTrans" cxnId="{05F44E99-2BEC-42C3-B89D-674F55134A4C}">
      <dgm:prSet/>
      <dgm:spPr/>
      <dgm:t>
        <a:bodyPr/>
        <a:lstStyle/>
        <a:p>
          <a:endParaRPr lang="cs-CZ"/>
        </a:p>
      </dgm:t>
    </dgm:pt>
    <dgm:pt modelId="{29E26AEF-BECB-4592-9349-12AE8D1AE1F5}" type="sibTrans" cxnId="{05F44E99-2BEC-42C3-B89D-674F55134A4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1276BB4C-C8AA-483B-94FD-905C1BC5822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mtClean="0"/>
            <a:t>Terminální </a:t>
          </a:r>
          <a:r>
            <a:rPr lang="cs-CZ" dirty="0" err="1" smtClean="0"/>
            <a:t>bronchioly</a:t>
          </a:r>
          <a:endParaRPr lang="cs-CZ" dirty="0" smtClean="0"/>
        </a:p>
      </dgm:t>
    </dgm:pt>
    <dgm:pt modelId="{2334DB3C-875F-4711-A0C3-0999C7E1BA01}" type="parTrans" cxnId="{245CA50E-E182-40DD-97B5-07FECA0FD170}">
      <dgm:prSet/>
      <dgm:spPr/>
      <dgm:t>
        <a:bodyPr/>
        <a:lstStyle/>
        <a:p>
          <a:endParaRPr lang="cs-CZ"/>
        </a:p>
      </dgm:t>
    </dgm:pt>
    <dgm:pt modelId="{EB142161-7C46-4CCE-A9C2-1024EE1C063C}" type="sibTrans" cxnId="{245CA50E-E182-40DD-97B5-07FECA0FD17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8E812264-8CAE-4D08-8A90-F9C21F67BB5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mtClean="0"/>
            <a:t>Respirační bronchioly</a:t>
          </a:r>
          <a:endParaRPr lang="cs-CZ" dirty="0" smtClean="0"/>
        </a:p>
      </dgm:t>
    </dgm:pt>
    <dgm:pt modelId="{AE52C16D-BBEC-4A0B-93AA-2E6A01CD3B07}" type="parTrans" cxnId="{C01D947B-7F47-4012-A9DE-7968AAD6AB12}">
      <dgm:prSet/>
      <dgm:spPr/>
      <dgm:t>
        <a:bodyPr/>
        <a:lstStyle/>
        <a:p>
          <a:endParaRPr lang="cs-CZ"/>
        </a:p>
      </dgm:t>
    </dgm:pt>
    <dgm:pt modelId="{A961BAE2-89A7-43D8-A866-7E5AA72FDAA9}" type="sibTrans" cxnId="{C01D947B-7F47-4012-A9DE-7968AAD6AB1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2155AF37-2009-4225-9245-D4B4A3339D5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Alveolární dukty</a:t>
          </a:r>
        </a:p>
      </dgm:t>
    </dgm:pt>
    <dgm:pt modelId="{43615FFB-3808-4E1D-88A1-A896D8C6374E}" type="parTrans" cxnId="{01399D7C-2A10-42D4-88E8-1EB88521A753}">
      <dgm:prSet/>
      <dgm:spPr/>
      <dgm:t>
        <a:bodyPr/>
        <a:lstStyle/>
        <a:p>
          <a:endParaRPr lang="cs-CZ"/>
        </a:p>
      </dgm:t>
    </dgm:pt>
    <dgm:pt modelId="{3FCA9B17-4936-4B01-8FB2-1B5B87804051}" type="sibTrans" cxnId="{01399D7C-2A10-42D4-88E8-1EB88521A75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6094671D-630F-49D3-91E0-57CC671B74FB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Alveolární váčky</a:t>
          </a:r>
        </a:p>
      </dgm:t>
    </dgm:pt>
    <dgm:pt modelId="{F0DDA013-0604-489E-93F0-E1433008DB48}" type="parTrans" cxnId="{811DEE26-CC60-47A5-BEBC-21886DCA76D9}">
      <dgm:prSet/>
      <dgm:spPr/>
      <dgm:t>
        <a:bodyPr/>
        <a:lstStyle/>
        <a:p>
          <a:endParaRPr lang="cs-CZ"/>
        </a:p>
      </dgm:t>
    </dgm:pt>
    <dgm:pt modelId="{133ECF17-B766-43A1-BFBA-8124DC1497BD}" type="sibTrans" cxnId="{811DEE26-CC60-47A5-BEBC-21886DCA76D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8B44AE65-0704-4FF7-8467-AA05AA6E92B5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Alveoly</a:t>
          </a:r>
        </a:p>
      </dgm:t>
    </dgm:pt>
    <dgm:pt modelId="{5B2B940A-E6FC-446A-924D-4F0720BC29F1}" type="parTrans" cxnId="{F10F7170-7FA2-4530-8315-333150BB931C}">
      <dgm:prSet/>
      <dgm:spPr/>
      <dgm:t>
        <a:bodyPr/>
        <a:lstStyle/>
        <a:p>
          <a:endParaRPr lang="cs-CZ"/>
        </a:p>
      </dgm:t>
    </dgm:pt>
    <dgm:pt modelId="{D801872A-C3AF-4F6D-B8B2-4839DFE18780}" type="sibTrans" cxnId="{F10F7170-7FA2-4530-8315-333150BB931C}">
      <dgm:prSet/>
      <dgm:spPr/>
      <dgm:t>
        <a:bodyPr/>
        <a:lstStyle/>
        <a:p>
          <a:endParaRPr lang="cs-CZ"/>
        </a:p>
      </dgm:t>
    </dgm:pt>
    <dgm:pt modelId="{4981C0F6-DB58-4C18-A73F-80B375A13FB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Bronchy</a:t>
          </a:r>
        </a:p>
      </dgm:t>
    </dgm:pt>
    <dgm:pt modelId="{973FEEFF-96D2-40FB-BDB3-2825A1597824}" type="parTrans" cxnId="{DC0CCFC4-0965-4A47-B68A-86F8EC06FA00}">
      <dgm:prSet/>
      <dgm:spPr/>
      <dgm:t>
        <a:bodyPr/>
        <a:lstStyle/>
        <a:p>
          <a:endParaRPr lang="cs-CZ"/>
        </a:p>
      </dgm:t>
    </dgm:pt>
    <dgm:pt modelId="{51CF9F6C-A659-442C-BAF6-56F52A012F2C}" type="sibTrans" cxnId="{DC0CCFC4-0965-4A47-B68A-86F8EC06FA0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A9AE2395-CDFE-4D93-8A96-0ABBA9F07240}" type="pres">
      <dgm:prSet presAssocID="{5DBD14A9-2FC8-43B4-ACD1-495B0750F43B}" presName="linearFlow" presStyleCnt="0">
        <dgm:presLayoutVars>
          <dgm:resizeHandles val="exact"/>
        </dgm:presLayoutVars>
      </dgm:prSet>
      <dgm:spPr/>
    </dgm:pt>
    <dgm:pt modelId="{F6AB90FC-9F70-4540-909B-31E8BE819EBE}" type="pres">
      <dgm:prSet presAssocID="{4981C0F6-DB58-4C18-A73F-80B375A13FB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39F731-AACA-42C6-8843-EF773E8E0AC5}" type="pres">
      <dgm:prSet presAssocID="{51CF9F6C-A659-442C-BAF6-56F52A012F2C}" presName="sibTrans" presStyleLbl="sibTrans2D1" presStyleIdx="0" presStyleCnt="6"/>
      <dgm:spPr/>
      <dgm:t>
        <a:bodyPr/>
        <a:lstStyle/>
        <a:p>
          <a:endParaRPr lang="cs-CZ"/>
        </a:p>
      </dgm:t>
    </dgm:pt>
    <dgm:pt modelId="{12D8C2BE-2E07-4F8B-ABE0-F4E4720C8951}" type="pres">
      <dgm:prSet presAssocID="{51CF9F6C-A659-442C-BAF6-56F52A012F2C}" presName="connectorText" presStyleLbl="sibTrans2D1" presStyleIdx="0" presStyleCnt="6"/>
      <dgm:spPr/>
      <dgm:t>
        <a:bodyPr/>
        <a:lstStyle/>
        <a:p>
          <a:endParaRPr lang="cs-CZ"/>
        </a:p>
      </dgm:t>
    </dgm:pt>
    <dgm:pt modelId="{536DC908-2D2A-4AF5-8016-3660DD064489}" type="pres">
      <dgm:prSet presAssocID="{3431C8FB-1F8A-4737-9BDB-D7CA55840B4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CBDAAE-5691-40E5-B783-FD46356D4B3F}" type="pres">
      <dgm:prSet presAssocID="{29E26AEF-BECB-4592-9349-12AE8D1AE1F5}" presName="sibTrans" presStyleLbl="sibTrans2D1" presStyleIdx="1" presStyleCnt="6"/>
      <dgm:spPr/>
      <dgm:t>
        <a:bodyPr/>
        <a:lstStyle/>
        <a:p>
          <a:endParaRPr lang="cs-CZ"/>
        </a:p>
      </dgm:t>
    </dgm:pt>
    <dgm:pt modelId="{E1969560-9765-4CC5-8B99-59147AD401C3}" type="pres">
      <dgm:prSet presAssocID="{29E26AEF-BECB-4592-9349-12AE8D1AE1F5}" presName="connectorText" presStyleLbl="sibTrans2D1" presStyleIdx="1" presStyleCnt="6"/>
      <dgm:spPr/>
      <dgm:t>
        <a:bodyPr/>
        <a:lstStyle/>
        <a:p>
          <a:endParaRPr lang="cs-CZ"/>
        </a:p>
      </dgm:t>
    </dgm:pt>
    <dgm:pt modelId="{566C3F65-4D02-4B01-87F1-A8689F779664}" type="pres">
      <dgm:prSet presAssocID="{1276BB4C-C8AA-483B-94FD-905C1BC5822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F36923-0CC5-404F-8762-FF7CC82C0402}" type="pres">
      <dgm:prSet presAssocID="{EB142161-7C46-4CCE-A9C2-1024EE1C063C}" presName="sibTrans" presStyleLbl="sibTrans2D1" presStyleIdx="2" presStyleCnt="6"/>
      <dgm:spPr/>
      <dgm:t>
        <a:bodyPr/>
        <a:lstStyle/>
        <a:p>
          <a:endParaRPr lang="cs-CZ"/>
        </a:p>
      </dgm:t>
    </dgm:pt>
    <dgm:pt modelId="{1A9265C4-E67A-49AE-9995-78E44D3E311E}" type="pres">
      <dgm:prSet presAssocID="{EB142161-7C46-4CCE-A9C2-1024EE1C063C}" presName="connectorText" presStyleLbl="sibTrans2D1" presStyleIdx="2" presStyleCnt="6"/>
      <dgm:spPr/>
      <dgm:t>
        <a:bodyPr/>
        <a:lstStyle/>
        <a:p>
          <a:endParaRPr lang="cs-CZ"/>
        </a:p>
      </dgm:t>
    </dgm:pt>
    <dgm:pt modelId="{05D3919B-7F50-4FF2-8EFE-99FA602A878A}" type="pres">
      <dgm:prSet presAssocID="{8E812264-8CAE-4D08-8A90-F9C21F67BB5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E4D42F-1769-4B1E-9F94-21C32A9EF47A}" type="pres">
      <dgm:prSet presAssocID="{A961BAE2-89A7-43D8-A866-7E5AA72FDAA9}" presName="sibTrans" presStyleLbl="sibTrans2D1" presStyleIdx="3" presStyleCnt="6"/>
      <dgm:spPr/>
      <dgm:t>
        <a:bodyPr/>
        <a:lstStyle/>
        <a:p>
          <a:endParaRPr lang="cs-CZ"/>
        </a:p>
      </dgm:t>
    </dgm:pt>
    <dgm:pt modelId="{6CA213EA-1914-4687-9C0E-1914AC5539B8}" type="pres">
      <dgm:prSet presAssocID="{A961BAE2-89A7-43D8-A866-7E5AA72FDAA9}" presName="connectorText" presStyleLbl="sibTrans2D1" presStyleIdx="3" presStyleCnt="6"/>
      <dgm:spPr/>
      <dgm:t>
        <a:bodyPr/>
        <a:lstStyle/>
        <a:p>
          <a:endParaRPr lang="cs-CZ"/>
        </a:p>
      </dgm:t>
    </dgm:pt>
    <dgm:pt modelId="{3445E4BD-384D-4980-80CE-165EE3CAF6A9}" type="pres">
      <dgm:prSet presAssocID="{2155AF37-2009-4225-9245-D4B4A3339D5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EEB9FB-E2BD-49EB-9449-68ED324C403B}" type="pres">
      <dgm:prSet presAssocID="{3FCA9B17-4936-4B01-8FB2-1B5B87804051}" presName="sibTrans" presStyleLbl="sibTrans2D1" presStyleIdx="4" presStyleCnt="6"/>
      <dgm:spPr/>
      <dgm:t>
        <a:bodyPr/>
        <a:lstStyle/>
        <a:p>
          <a:endParaRPr lang="cs-CZ"/>
        </a:p>
      </dgm:t>
    </dgm:pt>
    <dgm:pt modelId="{2AFC21FD-EE8D-4096-9B36-11C7DB81C1FF}" type="pres">
      <dgm:prSet presAssocID="{3FCA9B17-4936-4B01-8FB2-1B5B87804051}" presName="connectorText" presStyleLbl="sibTrans2D1" presStyleIdx="4" presStyleCnt="6"/>
      <dgm:spPr/>
      <dgm:t>
        <a:bodyPr/>
        <a:lstStyle/>
        <a:p>
          <a:endParaRPr lang="cs-CZ"/>
        </a:p>
      </dgm:t>
    </dgm:pt>
    <dgm:pt modelId="{35B1A726-D64E-4C11-8F69-86E859D453D1}" type="pres">
      <dgm:prSet presAssocID="{6094671D-630F-49D3-91E0-57CC671B74F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77A25B-077B-42FC-80A5-D99593148705}" type="pres">
      <dgm:prSet presAssocID="{133ECF17-B766-43A1-BFBA-8124DC1497BD}" presName="sibTrans" presStyleLbl="sibTrans2D1" presStyleIdx="5" presStyleCnt="6"/>
      <dgm:spPr/>
      <dgm:t>
        <a:bodyPr/>
        <a:lstStyle/>
        <a:p>
          <a:endParaRPr lang="cs-CZ"/>
        </a:p>
      </dgm:t>
    </dgm:pt>
    <dgm:pt modelId="{7AADBC5D-339F-4AF5-9937-AD71EA44CFF6}" type="pres">
      <dgm:prSet presAssocID="{133ECF17-B766-43A1-BFBA-8124DC1497BD}" presName="connectorText" presStyleLbl="sibTrans2D1" presStyleIdx="5" presStyleCnt="6"/>
      <dgm:spPr/>
      <dgm:t>
        <a:bodyPr/>
        <a:lstStyle/>
        <a:p>
          <a:endParaRPr lang="cs-CZ"/>
        </a:p>
      </dgm:t>
    </dgm:pt>
    <dgm:pt modelId="{CF1ED987-5C65-4C2B-993C-E48A29A75696}" type="pres">
      <dgm:prSet presAssocID="{8B44AE65-0704-4FF7-8467-AA05AA6E92B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584992F-12A5-4270-A2A4-2F053EC41176}" type="presOf" srcId="{3FCA9B17-4936-4B01-8FB2-1B5B87804051}" destId="{2AFC21FD-EE8D-4096-9B36-11C7DB81C1FF}" srcOrd="1" destOrd="0" presId="urn:microsoft.com/office/officeart/2005/8/layout/process2"/>
    <dgm:cxn modelId="{E9FE35A8-620A-4595-9A92-ADBBE72A520F}" type="presOf" srcId="{8E812264-8CAE-4D08-8A90-F9C21F67BB5A}" destId="{05D3919B-7F50-4FF2-8EFE-99FA602A878A}" srcOrd="0" destOrd="0" presId="urn:microsoft.com/office/officeart/2005/8/layout/process2"/>
    <dgm:cxn modelId="{1B7ED9FD-E607-4CE1-B939-00F2C91912B1}" type="presOf" srcId="{29E26AEF-BECB-4592-9349-12AE8D1AE1F5}" destId="{75CBDAAE-5691-40E5-B783-FD46356D4B3F}" srcOrd="0" destOrd="0" presId="urn:microsoft.com/office/officeart/2005/8/layout/process2"/>
    <dgm:cxn modelId="{A73F0375-5E34-432C-AE99-6463465D239D}" type="presOf" srcId="{A961BAE2-89A7-43D8-A866-7E5AA72FDAA9}" destId="{6CA213EA-1914-4687-9C0E-1914AC5539B8}" srcOrd="1" destOrd="0" presId="urn:microsoft.com/office/officeart/2005/8/layout/process2"/>
    <dgm:cxn modelId="{05F44E99-2BEC-42C3-B89D-674F55134A4C}" srcId="{5DBD14A9-2FC8-43B4-ACD1-495B0750F43B}" destId="{3431C8FB-1F8A-4737-9BDB-D7CA55840B4F}" srcOrd="1" destOrd="0" parTransId="{5C4268B5-6561-4C32-8907-A0D3FCDEE00A}" sibTransId="{29E26AEF-BECB-4592-9349-12AE8D1AE1F5}"/>
    <dgm:cxn modelId="{245CA50E-E182-40DD-97B5-07FECA0FD170}" srcId="{5DBD14A9-2FC8-43B4-ACD1-495B0750F43B}" destId="{1276BB4C-C8AA-483B-94FD-905C1BC5822A}" srcOrd="2" destOrd="0" parTransId="{2334DB3C-875F-4711-A0C3-0999C7E1BA01}" sibTransId="{EB142161-7C46-4CCE-A9C2-1024EE1C063C}"/>
    <dgm:cxn modelId="{186BE23B-EECA-4DA6-BB4C-EF5F482DB2DF}" type="presOf" srcId="{133ECF17-B766-43A1-BFBA-8124DC1497BD}" destId="{BA77A25B-077B-42FC-80A5-D99593148705}" srcOrd="0" destOrd="0" presId="urn:microsoft.com/office/officeart/2005/8/layout/process2"/>
    <dgm:cxn modelId="{D26FD063-7BC3-481B-8830-9D9176751AD5}" type="presOf" srcId="{6094671D-630F-49D3-91E0-57CC671B74FB}" destId="{35B1A726-D64E-4C11-8F69-86E859D453D1}" srcOrd="0" destOrd="0" presId="urn:microsoft.com/office/officeart/2005/8/layout/process2"/>
    <dgm:cxn modelId="{01399D7C-2A10-42D4-88E8-1EB88521A753}" srcId="{5DBD14A9-2FC8-43B4-ACD1-495B0750F43B}" destId="{2155AF37-2009-4225-9245-D4B4A3339D52}" srcOrd="4" destOrd="0" parTransId="{43615FFB-3808-4E1D-88A1-A896D8C6374E}" sibTransId="{3FCA9B17-4936-4B01-8FB2-1B5B87804051}"/>
    <dgm:cxn modelId="{DC0CCFC4-0965-4A47-B68A-86F8EC06FA00}" srcId="{5DBD14A9-2FC8-43B4-ACD1-495B0750F43B}" destId="{4981C0F6-DB58-4C18-A73F-80B375A13FB2}" srcOrd="0" destOrd="0" parTransId="{973FEEFF-96D2-40FB-BDB3-2825A1597824}" sibTransId="{51CF9F6C-A659-442C-BAF6-56F52A012F2C}"/>
    <dgm:cxn modelId="{857C95C5-0089-46A3-A80E-78DDC8F47A57}" type="presOf" srcId="{2155AF37-2009-4225-9245-D4B4A3339D52}" destId="{3445E4BD-384D-4980-80CE-165EE3CAF6A9}" srcOrd="0" destOrd="0" presId="urn:microsoft.com/office/officeart/2005/8/layout/process2"/>
    <dgm:cxn modelId="{811DEE26-CC60-47A5-BEBC-21886DCA76D9}" srcId="{5DBD14A9-2FC8-43B4-ACD1-495B0750F43B}" destId="{6094671D-630F-49D3-91E0-57CC671B74FB}" srcOrd="5" destOrd="0" parTransId="{F0DDA013-0604-489E-93F0-E1433008DB48}" sibTransId="{133ECF17-B766-43A1-BFBA-8124DC1497BD}"/>
    <dgm:cxn modelId="{01EF6BC2-8CDD-4A34-9B29-B08ADD39E297}" type="presOf" srcId="{4981C0F6-DB58-4C18-A73F-80B375A13FB2}" destId="{F6AB90FC-9F70-4540-909B-31E8BE819EBE}" srcOrd="0" destOrd="0" presId="urn:microsoft.com/office/officeart/2005/8/layout/process2"/>
    <dgm:cxn modelId="{6F116282-7C50-4164-AF70-B8473603DD3E}" type="presOf" srcId="{EB142161-7C46-4CCE-A9C2-1024EE1C063C}" destId="{4AF36923-0CC5-404F-8762-FF7CC82C0402}" srcOrd="0" destOrd="0" presId="urn:microsoft.com/office/officeart/2005/8/layout/process2"/>
    <dgm:cxn modelId="{E3825DF6-121C-45F5-81CF-76CD36D71A6F}" type="presOf" srcId="{133ECF17-B766-43A1-BFBA-8124DC1497BD}" destId="{7AADBC5D-339F-4AF5-9937-AD71EA44CFF6}" srcOrd="1" destOrd="0" presId="urn:microsoft.com/office/officeart/2005/8/layout/process2"/>
    <dgm:cxn modelId="{2BB84E4D-7A95-479F-AEB8-78D31CE5A4AA}" type="presOf" srcId="{29E26AEF-BECB-4592-9349-12AE8D1AE1F5}" destId="{E1969560-9765-4CC5-8B99-59147AD401C3}" srcOrd="1" destOrd="0" presId="urn:microsoft.com/office/officeart/2005/8/layout/process2"/>
    <dgm:cxn modelId="{6F4C8A32-A0BB-4B98-9806-CA2D27A7D738}" type="presOf" srcId="{EB142161-7C46-4CCE-A9C2-1024EE1C063C}" destId="{1A9265C4-E67A-49AE-9995-78E44D3E311E}" srcOrd="1" destOrd="0" presId="urn:microsoft.com/office/officeart/2005/8/layout/process2"/>
    <dgm:cxn modelId="{13914664-EA88-4E70-9C0B-A2368D174AFC}" type="presOf" srcId="{3FCA9B17-4936-4B01-8FB2-1B5B87804051}" destId="{CCEEB9FB-E2BD-49EB-9449-68ED324C403B}" srcOrd="0" destOrd="0" presId="urn:microsoft.com/office/officeart/2005/8/layout/process2"/>
    <dgm:cxn modelId="{C01D947B-7F47-4012-A9DE-7968AAD6AB12}" srcId="{5DBD14A9-2FC8-43B4-ACD1-495B0750F43B}" destId="{8E812264-8CAE-4D08-8A90-F9C21F67BB5A}" srcOrd="3" destOrd="0" parTransId="{AE52C16D-BBEC-4A0B-93AA-2E6A01CD3B07}" sibTransId="{A961BAE2-89A7-43D8-A866-7E5AA72FDAA9}"/>
    <dgm:cxn modelId="{81C14006-E121-4E9E-9AAE-2FB6037DB6A5}" type="presOf" srcId="{1276BB4C-C8AA-483B-94FD-905C1BC5822A}" destId="{566C3F65-4D02-4B01-87F1-A8689F779664}" srcOrd="0" destOrd="0" presId="urn:microsoft.com/office/officeart/2005/8/layout/process2"/>
    <dgm:cxn modelId="{9B8C8262-7A14-4676-959F-43E853007EB3}" type="presOf" srcId="{51CF9F6C-A659-442C-BAF6-56F52A012F2C}" destId="{8B39F731-AACA-42C6-8843-EF773E8E0AC5}" srcOrd="0" destOrd="0" presId="urn:microsoft.com/office/officeart/2005/8/layout/process2"/>
    <dgm:cxn modelId="{E47F040E-38B2-4EF8-9077-5834BC523000}" type="presOf" srcId="{A961BAE2-89A7-43D8-A866-7E5AA72FDAA9}" destId="{63E4D42F-1769-4B1E-9F94-21C32A9EF47A}" srcOrd="0" destOrd="0" presId="urn:microsoft.com/office/officeart/2005/8/layout/process2"/>
    <dgm:cxn modelId="{F10F7170-7FA2-4530-8315-333150BB931C}" srcId="{5DBD14A9-2FC8-43B4-ACD1-495B0750F43B}" destId="{8B44AE65-0704-4FF7-8467-AA05AA6E92B5}" srcOrd="6" destOrd="0" parTransId="{5B2B940A-E6FC-446A-924D-4F0720BC29F1}" sibTransId="{D801872A-C3AF-4F6D-B8B2-4839DFE18780}"/>
    <dgm:cxn modelId="{E969E245-4F7C-4D8D-B65F-4A78321CC468}" type="presOf" srcId="{5DBD14A9-2FC8-43B4-ACD1-495B0750F43B}" destId="{A9AE2395-CDFE-4D93-8A96-0ABBA9F07240}" srcOrd="0" destOrd="0" presId="urn:microsoft.com/office/officeart/2005/8/layout/process2"/>
    <dgm:cxn modelId="{2BA21837-352A-43BB-8127-0C69951E1AC0}" type="presOf" srcId="{3431C8FB-1F8A-4737-9BDB-D7CA55840B4F}" destId="{536DC908-2D2A-4AF5-8016-3660DD064489}" srcOrd="0" destOrd="0" presId="urn:microsoft.com/office/officeart/2005/8/layout/process2"/>
    <dgm:cxn modelId="{94BB150C-B853-4282-AA24-7780DF215B06}" type="presOf" srcId="{8B44AE65-0704-4FF7-8467-AA05AA6E92B5}" destId="{CF1ED987-5C65-4C2B-993C-E48A29A75696}" srcOrd="0" destOrd="0" presId="urn:microsoft.com/office/officeart/2005/8/layout/process2"/>
    <dgm:cxn modelId="{328FDF0B-5B56-4DD8-80A6-CD32E266A241}" type="presOf" srcId="{51CF9F6C-A659-442C-BAF6-56F52A012F2C}" destId="{12D8C2BE-2E07-4F8B-ABE0-F4E4720C8951}" srcOrd="1" destOrd="0" presId="urn:microsoft.com/office/officeart/2005/8/layout/process2"/>
    <dgm:cxn modelId="{058773BC-B71B-4091-BB79-4607461B8BF4}" type="presParOf" srcId="{A9AE2395-CDFE-4D93-8A96-0ABBA9F07240}" destId="{F6AB90FC-9F70-4540-909B-31E8BE819EBE}" srcOrd="0" destOrd="0" presId="urn:microsoft.com/office/officeart/2005/8/layout/process2"/>
    <dgm:cxn modelId="{3C71D225-9114-41E6-B064-D7CE6AA719E8}" type="presParOf" srcId="{A9AE2395-CDFE-4D93-8A96-0ABBA9F07240}" destId="{8B39F731-AACA-42C6-8843-EF773E8E0AC5}" srcOrd="1" destOrd="0" presId="urn:microsoft.com/office/officeart/2005/8/layout/process2"/>
    <dgm:cxn modelId="{EF67CCAB-5BEE-4A11-97F1-9CED72D59DCD}" type="presParOf" srcId="{8B39F731-AACA-42C6-8843-EF773E8E0AC5}" destId="{12D8C2BE-2E07-4F8B-ABE0-F4E4720C8951}" srcOrd="0" destOrd="0" presId="urn:microsoft.com/office/officeart/2005/8/layout/process2"/>
    <dgm:cxn modelId="{DC94945A-78CA-4133-80DF-FAA83D52BFC4}" type="presParOf" srcId="{A9AE2395-CDFE-4D93-8A96-0ABBA9F07240}" destId="{536DC908-2D2A-4AF5-8016-3660DD064489}" srcOrd="2" destOrd="0" presId="urn:microsoft.com/office/officeart/2005/8/layout/process2"/>
    <dgm:cxn modelId="{40A036B0-B3E0-4E0C-81B4-E750926740A6}" type="presParOf" srcId="{A9AE2395-CDFE-4D93-8A96-0ABBA9F07240}" destId="{75CBDAAE-5691-40E5-B783-FD46356D4B3F}" srcOrd="3" destOrd="0" presId="urn:microsoft.com/office/officeart/2005/8/layout/process2"/>
    <dgm:cxn modelId="{23DAC258-D6CF-446A-9F84-599EF009E681}" type="presParOf" srcId="{75CBDAAE-5691-40E5-B783-FD46356D4B3F}" destId="{E1969560-9765-4CC5-8B99-59147AD401C3}" srcOrd="0" destOrd="0" presId="urn:microsoft.com/office/officeart/2005/8/layout/process2"/>
    <dgm:cxn modelId="{F446751A-D5A5-4D96-89EF-44A8E12F7F06}" type="presParOf" srcId="{A9AE2395-CDFE-4D93-8A96-0ABBA9F07240}" destId="{566C3F65-4D02-4B01-87F1-A8689F779664}" srcOrd="4" destOrd="0" presId="urn:microsoft.com/office/officeart/2005/8/layout/process2"/>
    <dgm:cxn modelId="{82673CA4-AE41-4304-8634-B6199F0573A4}" type="presParOf" srcId="{A9AE2395-CDFE-4D93-8A96-0ABBA9F07240}" destId="{4AF36923-0CC5-404F-8762-FF7CC82C0402}" srcOrd="5" destOrd="0" presId="urn:microsoft.com/office/officeart/2005/8/layout/process2"/>
    <dgm:cxn modelId="{A554CC9E-8BAF-459B-B69E-4778B108DE2D}" type="presParOf" srcId="{4AF36923-0CC5-404F-8762-FF7CC82C0402}" destId="{1A9265C4-E67A-49AE-9995-78E44D3E311E}" srcOrd="0" destOrd="0" presId="urn:microsoft.com/office/officeart/2005/8/layout/process2"/>
    <dgm:cxn modelId="{213184C4-BE2D-4A72-AF9D-128B562CA3A0}" type="presParOf" srcId="{A9AE2395-CDFE-4D93-8A96-0ABBA9F07240}" destId="{05D3919B-7F50-4FF2-8EFE-99FA602A878A}" srcOrd="6" destOrd="0" presId="urn:microsoft.com/office/officeart/2005/8/layout/process2"/>
    <dgm:cxn modelId="{F87744CD-1E19-41C2-96D1-06A49B862012}" type="presParOf" srcId="{A9AE2395-CDFE-4D93-8A96-0ABBA9F07240}" destId="{63E4D42F-1769-4B1E-9F94-21C32A9EF47A}" srcOrd="7" destOrd="0" presId="urn:microsoft.com/office/officeart/2005/8/layout/process2"/>
    <dgm:cxn modelId="{5B16F230-972D-48A6-8BCC-11EDBEE4EB0A}" type="presParOf" srcId="{63E4D42F-1769-4B1E-9F94-21C32A9EF47A}" destId="{6CA213EA-1914-4687-9C0E-1914AC5539B8}" srcOrd="0" destOrd="0" presId="urn:microsoft.com/office/officeart/2005/8/layout/process2"/>
    <dgm:cxn modelId="{510CE8C3-CB7B-46C0-96BB-1248528F631A}" type="presParOf" srcId="{A9AE2395-CDFE-4D93-8A96-0ABBA9F07240}" destId="{3445E4BD-384D-4980-80CE-165EE3CAF6A9}" srcOrd="8" destOrd="0" presId="urn:microsoft.com/office/officeart/2005/8/layout/process2"/>
    <dgm:cxn modelId="{558DA555-6BAB-402C-B98B-270CFD248D75}" type="presParOf" srcId="{A9AE2395-CDFE-4D93-8A96-0ABBA9F07240}" destId="{CCEEB9FB-E2BD-49EB-9449-68ED324C403B}" srcOrd="9" destOrd="0" presId="urn:microsoft.com/office/officeart/2005/8/layout/process2"/>
    <dgm:cxn modelId="{1865F125-2630-42E9-9BD4-5B3F2C04B3AF}" type="presParOf" srcId="{CCEEB9FB-E2BD-49EB-9449-68ED324C403B}" destId="{2AFC21FD-EE8D-4096-9B36-11C7DB81C1FF}" srcOrd="0" destOrd="0" presId="urn:microsoft.com/office/officeart/2005/8/layout/process2"/>
    <dgm:cxn modelId="{AE8695DB-144A-43F9-ACDC-8A6251FFA655}" type="presParOf" srcId="{A9AE2395-CDFE-4D93-8A96-0ABBA9F07240}" destId="{35B1A726-D64E-4C11-8F69-86E859D453D1}" srcOrd="10" destOrd="0" presId="urn:microsoft.com/office/officeart/2005/8/layout/process2"/>
    <dgm:cxn modelId="{A4D0A71F-7753-4D13-B109-396D1B710942}" type="presParOf" srcId="{A9AE2395-CDFE-4D93-8A96-0ABBA9F07240}" destId="{BA77A25B-077B-42FC-80A5-D99593148705}" srcOrd="11" destOrd="0" presId="urn:microsoft.com/office/officeart/2005/8/layout/process2"/>
    <dgm:cxn modelId="{FC05E26F-233C-45DE-9747-46FC659ECE7A}" type="presParOf" srcId="{BA77A25B-077B-42FC-80A5-D99593148705}" destId="{7AADBC5D-339F-4AF5-9937-AD71EA44CFF6}" srcOrd="0" destOrd="0" presId="urn:microsoft.com/office/officeart/2005/8/layout/process2"/>
    <dgm:cxn modelId="{B211BEF1-1CD3-4D52-8E73-3B139208B2A7}" type="presParOf" srcId="{A9AE2395-CDFE-4D93-8A96-0ABBA9F07240}" destId="{CF1ED987-5C65-4C2B-993C-E48A29A75696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AB90FC-9F70-4540-909B-31E8BE819EBE}">
      <dsp:nvSpPr>
        <dsp:cNvPr id="0" name=""/>
        <dsp:cNvSpPr/>
      </dsp:nvSpPr>
      <dsp:spPr>
        <a:xfrm>
          <a:off x="1170712" y="552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Bronchy</a:t>
          </a:r>
        </a:p>
      </dsp:txBody>
      <dsp:txXfrm>
        <a:off x="1170712" y="552"/>
        <a:ext cx="1697175" cy="452485"/>
      </dsp:txXfrm>
    </dsp:sp>
    <dsp:sp modelId="{8B39F731-AACA-42C6-8843-EF773E8E0AC5}">
      <dsp:nvSpPr>
        <dsp:cNvPr id="0" name=""/>
        <dsp:cNvSpPr/>
      </dsp:nvSpPr>
      <dsp:spPr>
        <a:xfrm rot="5400000">
          <a:off x="1934458" y="464350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5400000">
        <a:off x="1934458" y="464350"/>
        <a:ext cx="169682" cy="203618"/>
      </dsp:txXfrm>
    </dsp:sp>
    <dsp:sp modelId="{536DC908-2D2A-4AF5-8016-3660DD064489}">
      <dsp:nvSpPr>
        <dsp:cNvPr id="0" name=""/>
        <dsp:cNvSpPr/>
      </dsp:nvSpPr>
      <dsp:spPr>
        <a:xfrm>
          <a:off x="1170712" y="679281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Bronchioly</a:t>
          </a:r>
          <a:endParaRPr lang="cs-CZ" sz="1400" kern="1200" dirty="0" smtClean="0"/>
        </a:p>
      </dsp:txBody>
      <dsp:txXfrm>
        <a:off x="1170712" y="679281"/>
        <a:ext cx="1697175" cy="452485"/>
      </dsp:txXfrm>
    </dsp:sp>
    <dsp:sp modelId="{75CBDAAE-5691-40E5-B783-FD46356D4B3F}">
      <dsp:nvSpPr>
        <dsp:cNvPr id="0" name=""/>
        <dsp:cNvSpPr/>
      </dsp:nvSpPr>
      <dsp:spPr>
        <a:xfrm rot="5400000">
          <a:off x="1934458" y="1143079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5400000">
        <a:off x="1934458" y="1143079"/>
        <a:ext cx="169682" cy="203618"/>
      </dsp:txXfrm>
    </dsp:sp>
    <dsp:sp modelId="{566C3F65-4D02-4B01-87F1-A8689F779664}">
      <dsp:nvSpPr>
        <dsp:cNvPr id="0" name=""/>
        <dsp:cNvSpPr/>
      </dsp:nvSpPr>
      <dsp:spPr>
        <a:xfrm>
          <a:off x="1170712" y="1358009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smtClean="0"/>
            <a:t>Terminální </a:t>
          </a:r>
          <a:r>
            <a:rPr lang="cs-CZ" sz="1400" kern="1200" dirty="0" err="1" smtClean="0"/>
            <a:t>bronchioly</a:t>
          </a:r>
          <a:endParaRPr lang="cs-CZ" sz="1400" kern="1200" dirty="0" smtClean="0"/>
        </a:p>
      </dsp:txBody>
      <dsp:txXfrm>
        <a:off x="1170712" y="1358009"/>
        <a:ext cx="1697175" cy="452485"/>
      </dsp:txXfrm>
    </dsp:sp>
    <dsp:sp modelId="{4AF36923-0CC5-404F-8762-FF7CC82C0402}">
      <dsp:nvSpPr>
        <dsp:cNvPr id="0" name=""/>
        <dsp:cNvSpPr/>
      </dsp:nvSpPr>
      <dsp:spPr>
        <a:xfrm rot="5400000">
          <a:off x="1934458" y="1821807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5400000">
        <a:off x="1934458" y="1821807"/>
        <a:ext cx="169682" cy="203618"/>
      </dsp:txXfrm>
    </dsp:sp>
    <dsp:sp modelId="{05D3919B-7F50-4FF2-8EFE-99FA602A878A}">
      <dsp:nvSpPr>
        <dsp:cNvPr id="0" name=""/>
        <dsp:cNvSpPr/>
      </dsp:nvSpPr>
      <dsp:spPr>
        <a:xfrm>
          <a:off x="1170712" y="2036738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smtClean="0"/>
            <a:t>Respirační bronchioly</a:t>
          </a:r>
          <a:endParaRPr lang="cs-CZ" sz="1400" kern="1200" dirty="0" smtClean="0"/>
        </a:p>
      </dsp:txBody>
      <dsp:txXfrm>
        <a:off x="1170712" y="2036738"/>
        <a:ext cx="1697175" cy="452485"/>
      </dsp:txXfrm>
    </dsp:sp>
    <dsp:sp modelId="{63E4D42F-1769-4B1E-9F94-21C32A9EF47A}">
      <dsp:nvSpPr>
        <dsp:cNvPr id="0" name=""/>
        <dsp:cNvSpPr/>
      </dsp:nvSpPr>
      <dsp:spPr>
        <a:xfrm rot="5400000">
          <a:off x="1934458" y="2500536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5400000">
        <a:off x="1934458" y="2500536"/>
        <a:ext cx="169682" cy="203618"/>
      </dsp:txXfrm>
    </dsp:sp>
    <dsp:sp modelId="{3445E4BD-384D-4980-80CE-165EE3CAF6A9}">
      <dsp:nvSpPr>
        <dsp:cNvPr id="0" name=""/>
        <dsp:cNvSpPr/>
      </dsp:nvSpPr>
      <dsp:spPr>
        <a:xfrm>
          <a:off x="1170712" y="2715467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Alveolární dukty</a:t>
          </a:r>
        </a:p>
      </dsp:txBody>
      <dsp:txXfrm>
        <a:off x="1170712" y="2715467"/>
        <a:ext cx="1697175" cy="452485"/>
      </dsp:txXfrm>
    </dsp:sp>
    <dsp:sp modelId="{CCEEB9FB-E2BD-49EB-9449-68ED324C403B}">
      <dsp:nvSpPr>
        <dsp:cNvPr id="0" name=""/>
        <dsp:cNvSpPr/>
      </dsp:nvSpPr>
      <dsp:spPr>
        <a:xfrm rot="5400000">
          <a:off x="1934458" y="3179265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5400000">
        <a:off x="1934458" y="3179265"/>
        <a:ext cx="169682" cy="203618"/>
      </dsp:txXfrm>
    </dsp:sp>
    <dsp:sp modelId="{35B1A726-D64E-4C11-8F69-86E859D453D1}">
      <dsp:nvSpPr>
        <dsp:cNvPr id="0" name=""/>
        <dsp:cNvSpPr/>
      </dsp:nvSpPr>
      <dsp:spPr>
        <a:xfrm>
          <a:off x="1170712" y="3394196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Alveolární váčky</a:t>
          </a:r>
        </a:p>
      </dsp:txBody>
      <dsp:txXfrm>
        <a:off x="1170712" y="3394196"/>
        <a:ext cx="1697175" cy="452485"/>
      </dsp:txXfrm>
    </dsp:sp>
    <dsp:sp modelId="{BA77A25B-077B-42FC-80A5-D99593148705}">
      <dsp:nvSpPr>
        <dsp:cNvPr id="0" name=""/>
        <dsp:cNvSpPr/>
      </dsp:nvSpPr>
      <dsp:spPr>
        <a:xfrm rot="5400000">
          <a:off x="1934458" y="3857993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5400000">
        <a:off x="1934458" y="3857993"/>
        <a:ext cx="169682" cy="203618"/>
      </dsp:txXfrm>
    </dsp:sp>
    <dsp:sp modelId="{CF1ED987-5C65-4C2B-993C-E48A29A75696}">
      <dsp:nvSpPr>
        <dsp:cNvPr id="0" name=""/>
        <dsp:cNvSpPr/>
      </dsp:nvSpPr>
      <dsp:spPr>
        <a:xfrm>
          <a:off x="1170712" y="4072924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Alveoly</a:t>
          </a:r>
        </a:p>
      </dsp:txBody>
      <dsp:txXfrm>
        <a:off x="1170712" y="4072924"/>
        <a:ext cx="1697175" cy="452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9DB5-701A-4FE5-B473-40731B2F4499}" type="datetimeFigureOut">
              <a:rPr lang="cs-CZ" smtClean="0"/>
              <a:pPr/>
              <a:t>17.3.2018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Patologie respiračního systému</a:t>
            </a:r>
            <a:br>
              <a:rPr lang="cs-CZ" b="1" dirty="0" smtClean="0"/>
            </a:br>
            <a:r>
              <a:rPr lang="cs-CZ" b="1" dirty="0" smtClean="0"/>
              <a:t>I.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Michal Tichý</a:t>
            </a:r>
            <a:endParaRPr lang="cs-CZ" dirty="0"/>
          </a:p>
        </p:txBody>
      </p:sp>
      <p:pic>
        <p:nvPicPr>
          <p:cNvPr id="4" name="Obrázek 3" descr="cold_flu-2mepljw-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284984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NEMOCI HORNÍCH CEST DÝCHACÍCH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Nejčastěji různé formy zánětů – vzájemně se kombinují</a:t>
            </a:r>
          </a:p>
          <a:p>
            <a:endParaRPr lang="cs-CZ" dirty="0" smtClean="0"/>
          </a:p>
          <a:p>
            <a:r>
              <a:rPr lang="cs-CZ" b="1" dirty="0" smtClean="0"/>
              <a:t>Záněty</a:t>
            </a:r>
          </a:p>
          <a:p>
            <a:pPr lvl="1"/>
            <a:r>
              <a:rPr lang="cs-CZ" dirty="0" smtClean="0"/>
              <a:t>Rýma (rhinitis)</a:t>
            </a:r>
          </a:p>
          <a:p>
            <a:pPr lvl="1"/>
            <a:r>
              <a:rPr lang="cs-CZ" dirty="0" smtClean="0"/>
              <a:t>Sinusitida</a:t>
            </a:r>
          </a:p>
          <a:p>
            <a:pPr lvl="1"/>
            <a:r>
              <a:rPr lang="cs-CZ" dirty="0" smtClean="0"/>
              <a:t>Nosní polypy</a:t>
            </a:r>
          </a:p>
          <a:p>
            <a:pPr lvl="1"/>
            <a:r>
              <a:rPr lang="cs-CZ" dirty="0" err="1" smtClean="0"/>
              <a:t>Epiglotitida</a:t>
            </a:r>
            <a:endParaRPr lang="cs-CZ" dirty="0" smtClean="0"/>
          </a:p>
          <a:p>
            <a:pPr lvl="1"/>
            <a:r>
              <a:rPr lang="cs-CZ" dirty="0" smtClean="0"/>
              <a:t>Laryngitida</a:t>
            </a:r>
          </a:p>
          <a:p>
            <a:pPr lvl="1"/>
            <a:r>
              <a:rPr lang="cs-CZ" dirty="0" err="1" smtClean="0"/>
              <a:t>Wegenerova</a:t>
            </a:r>
            <a:r>
              <a:rPr lang="cs-CZ" dirty="0" smtClean="0"/>
              <a:t> </a:t>
            </a:r>
            <a:r>
              <a:rPr lang="cs-CZ" dirty="0" err="1" smtClean="0"/>
              <a:t>granulomatóza</a:t>
            </a:r>
            <a:r>
              <a:rPr lang="cs-CZ" dirty="0" smtClean="0"/>
              <a:t> (</a:t>
            </a:r>
            <a:r>
              <a:rPr lang="cs-CZ" dirty="0" err="1" smtClean="0"/>
              <a:t>granulomatóza</a:t>
            </a:r>
            <a:r>
              <a:rPr lang="cs-CZ" dirty="0" smtClean="0"/>
              <a:t> s </a:t>
            </a:r>
            <a:r>
              <a:rPr lang="cs-CZ" dirty="0" err="1" smtClean="0"/>
              <a:t>polyangiitidou</a:t>
            </a:r>
            <a:r>
              <a:rPr lang="cs-CZ" dirty="0" smtClean="0"/>
              <a:t>)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b="1" dirty="0" smtClean="0"/>
              <a:t>Nádory</a:t>
            </a:r>
          </a:p>
          <a:p>
            <a:pPr lvl="1"/>
            <a:r>
              <a:rPr lang="cs-CZ" dirty="0" err="1" smtClean="0"/>
              <a:t>Angiofibrom</a:t>
            </a:r>
            <a:endParaRPr lang="cs-CZ" dirty="0" smtClean="0"/>
          </a:p>
          <a:p>
            <a:pPr lvl="1"/>
            <a:r>
              <a:rPr lang="cs-CZ" dirty="0" err="1" smtClean="0"/>
              <a:t>Nazofaryngeální</a:t>
            </a:r>
            <a:r>
              <a:rPr lang="cs-CZ" dirty="0" smtClean="0"/>
              <a:t> karcinom</a:t>
            </a:r>
          </a:p>
          <a:p>
            <a:pPr lvl="1"/>
            <a:r>
              <a:rPr lang="cs-CZ" dirty="0" smtClean="0"/>
              <a:t>Karcinom hrtanu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ZÁNĚTY HCD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RÝMA (RHINITIS)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Katarální zánět sliznice nosní dutiny a nosohltanu</a:t>
            </a:r>
          </a:p>
          <a:p>
            <a:pPr>
              <a:tabLst>
                <a:tab pos="2149475" algn="l"/>
              </a:tabLst>
            </a:pPr>
            <a:r>
              <a:rPr lang="cs-CZ" dirty="0" smtClean="0"/>
              <a:t>Etiologie</a:t>
            </a:r>
          </a:p>
          <a:p>
            <a:pPr lvl="1">
              <a:tabLst>
                <a:tab pos="2149475" algn="l"/>
              </a:tabLst>
            </a:pPr>
            <a:r>
              <a:rPr lang="cs-CZ" dirty="0" smtClean="0"/>
              <a:t>viry (</a:t>
            </a:r>
            <a:r>
              <a:rPr lang="cs-CZ" dirty="0" err="1" smtClean="0"/>
              <a:t>rhinovirus</a:t>
            </a:r>
            <a:r>
              <a:rPr lang="cs-CZ" dirty="0" smtClean="0"/>
              <a:t>, </a:t>
            </a:r>
            <a:r>
              <a:rPr lang="cs-CZ" dirty="0" err="1" smtClean="0"/>
              <a:t>coronavirus</a:t>
            </a:r>
            <a:r>
              <a:rPr lang="cs-CZ" dirty="0" smtClean="0"/>
              <a:t>, chřipka, aj.)</a:t>
            </a:r>
          </a:p>
          <a:p>
            <a:pPr lvl="1">
              <a:tabLst>
                <a:tab pos="2149475" algn="l"/>
              </a:tabLst>
            </a:pPr>
            <a:r>
              <a:rPr lang="cs-CZ" dirty="0" smtClean="0"/>
              <a:t>sekundárně bakteriální infekce</a:t>
            </a:r>
          </a:p>
          <a:p>
            <a:pPr lvl="1">
              <a:tabLst>
                <a:tab pos="2149475" algn="l"/>
              </a:tabLst>
            </a:pPr>
            <a:endParaRPr lang="cs-CZ" dirty="0" smtClean="0"/>
          </a:p>
          <a:p>
            <a:pPr>
              <a:tabLst>
                <a:tab pos="2149475" algn="l"/>
              </a:tabLst>
            </a:pPr>
            <a:r>
              <a:rPr lang="cs-CZ" dirty="0" smtClean="0"/>
              <a:t>Makro:</a:t>
            </a:r>
          </a:p>
          <a:p>
            <a:pPr lvl="1">
              <a:tabLst>
                <a:tab pos="2149475" algn="l"/>
              </a:tabLst>
            </a:pPr>
            <a:r>
              <a:rPr lang="cs-CZ" dirty="0" smtClean="0"/>
              <a:t>serózní (vodnatý) </a:t>
            </a:r>
            <a:r>
              <a:rPr lang="cs-CZ" dirty="0" err="1" smtClean="0"/>
              <a:t>exsudát</a:t>
            </a:r>
            <a:r>
              <a:rPr lang="cs-CZ" dirty="0" smtClean="0"/>
              <a:t>, zarudnutí a zduření sliznice </a:t>
            </a:r>
          </a:p>
          <a:p>
            <a:pPr>
              <a:tabLst>
                <a:tab pos="2149475" algn="l"/>
              </a:tabLst>
            </a:pPr>
            <a:r>
              <a:rPr lang="cs-CZ" dirty="0" err="1" smtClean="0"/>
              <a:t>Mikro</a:t>
            </a:r>
            <a:r>
              <a:rPr lang="cs-CZ" dirty="0" smtClean="0"/>
              <a:t>:</a:t>
            </a:r>
          </a:p>
          <a:p>
            <a:pPr lvl="1">
              <a:tabLst>
                <a:tab pos="2149475" algn="l"/>
              </a:tabLst>
            </a:pPr>
            <a:r>
              <a:rPr lang="cs-CZ" dirty="0" smtClean="0"/>
              <a:t>edém sliznice, hlen, serózní (katarální) zánět</a:t>
            </a:r>
          </a:p>
          <a:p>
            <a:pPr>
              <a:tabLst>
                <a:tab pos="2149475" algn="l"/>
              </a:tabLst>
            </a:pPr>
            <a:endParaRPr lang="cs-CZ" dirty="0"/>
          </a:p>
        </p:txBody>
      </p:sp>
      <p:pic>
        <p:nvPicPr>
          <p:cNvPr id="5" name="Zástupný symbol pro obsah 4" descr="common_col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29906" y="1881981"/>
            <a:ext cx="4814094" cy="3851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RÝMA (RHINITIS)</a:t>
            </a:r>
            <a:endParaRPr lang="cs-CZ" b="1" dirty="0"/>
          </a:p>
        </p:txBody>
      </p:sp>
      <p:pic>
        <p:nvPicPr>
          <p:cNvPr id="4" name="Zástupný symbol pro obsah 3" descr="rhinit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7604" y="1593214"/>
            <a:ext cx="7128792" cy="4681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SINUSITIDA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85313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Zánět </a:t>
            </a:r>
            <a:r>
              <a:rPr lang="cs-CZ" dirty="0" err="1" smtClean="0"/>
              <a:t>paranasálních</a:t>
            </a:r>
            <a:r>
              <a:rPr lang="cs-CZ" dirty="0" smtClean="0"/>
              <a:t> dutin (frontální, etmoidální, maxilární…)</a:t>
            </a:r>
          </a:p>
          <a:p>
            <a:endParaRPr lang="cs-CZ" dirty="0" smtClean="0"/>
          </a:p>
          <a:p>
            <a:r>
              <a:rPr lang="cs-CZ" dirty="0" smtClean="0"/>
              <a:t>Etiologie:</a:t>
            </a:r>
          </a:p>
          <a:p>
            <a:pPr lvl="1"/>
            <a:r>
              <a:rPr lang="cs-CZ" dirty="0" smtClean="0"/>
              <a:t>Viry (analogicky jako rýma)</a:t>
            </a:r>
          </a:p>
          <a:p>
            <a:pPr lvl="1"/>
            <a:r>
              <a:rPr lang="cs-CZ" dirty="0" smtClean="0"/>
              <a:t>Bakterie</a:t>
            </a:r>
          </a:p>
          <a:p>
            <a:pPr lvl="1"/>
            <a:r>
              <a:rPr lang="cs-CZ" dirty="0" smtClean="0"/>
              <a:t>Plísně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Většinou serózní, ale i hnisavý zánět s možným přestupem na okolní struktury </a:t>
            </a:r>
          </a:p>
          <a:p>
            <a:pPr>
              <a:buNone/>
              <a:tabLst>
                <a:tab pos="358775" algn="l"/>
              </a:tabLst>
            </a:pPr>
            <a:r>
              <a:rPr lang="cs-CZ" dirty="0" smtClean="0"/>
              <a:t>	→ orbita, přední jáma lební</a:t>
            </a:r>
          </a:p>
          <a:p>
            <a:pPr>
              <a:buNone/>
              <a:tabLst>
                <a:tab pos="358775" algn="l"/>
                <a:tab pos="631825" algn="l"/>
              </a:tabLst>
            </a:pPr>
            <a:r>
              <a:rPr lang="cs-CZ" dirty="0" smtClean="0"/>
              <a:t>	→ hnisavá meningitida, 			flegmóna orbity</a:t>
            </a:r>
          </a:p>
        </p:txBody>
      </p:sp>
      <p:pic>
        <p:nvPicPr>
          <p:cNvPr id="5" name="Zástupný symbol pro obsah 4" descr="sinusitismedillustration_april2015-255x3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25748" y="1628800"/>
            <a:ext cx="3922716" cy="4614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NOSNÍ POLYPY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err="1" smtClean="0"/>
              <a:t>Polypózní</a:t>
            </a:r>
            <a:r>
              <a:rPr lang="cs-CZ" dirty="0" smtClean="0"/>
              <a:t> zbytnění sliznice</a:t>
            </a:r>
          </a:p>
          <a:p>
            <a:pPr lvl="1"/>
            <a:r>
              <a:rPr lang="cs-CZ" dirty="0" smtClean="0"/>
              <a:t>dutina nosní</a:t>
            </a:r>
          </a:p>
          <a:p>
            <a:pPr lvl="1"/>
            <a:r>
              <a:rPr lang="cs-CZ" dirty="0" err="1" smtClean="0"/>
              <a:t>paranazální</a:t>
            </a:r>
            <a:r>
              <a:rPr lang="cs-CZ" dirty="0" smtClean="0"/>
              <a:t> dutiny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Etiologie</a:t>
            </a:r>
          </a:p>
          <a:p>
            <a:pPr lvl="1"/>
            <a:r>
              <a:rPr lang="cs-CZ" dirty="0" smtClean="0"/>
              <a:t>chronické záněty (virové, bakteriální)</a:t>
            </a:r>
          </a:p>
          <a:p>
            <a:pPr lvl="1"/>
            <a:r>
              <a:rPr lang="cs-CZ" dirty="0" smtClean="0"/>
              <a:t>alergie</a:t>
            </a:r>
          </a:p>
          <a:p>
            <a:pPr lvl="1"/>
            <a:r>
              <a:rPr lang="cs-CZ" dirty="0" smtClean="0"/>
              <a:t>diabetes</a:t>
            </a:r>
          </a:p>
          <a:p>
            <a:pPr lvl="1"/>
            <a:r>
              <a:rPr lang="cs-CZ" dirty="0" smtClean="0"/>
              <a:t>cystická fibróza (</a:t>
            </a:r>
            <a:r>
              <a:rPr lang="cs-CZ" dirty="0" err="1" smtClean="0"/>
              <a:t>mukoviscidóza</a:t>
            </a:r>
            <a:r>
              <a:rPr lang="cs-CZ" dirty="0" smtClean="0"/>
              <a:t>)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Klinika:</a:t>
            </a:r>
          </a:p>
          <a:p>
            <a:pPr lvl="1"/>
            <a:r>
              <a:rPr lang="cs-CZ" dirty="0" smtClean="0"/>
              <a:t>bolesti hlavy</a:t>
            </a:r>
          </a:p>
          <a:p>
            <a:pPr lvl="1"/>
            <a:r>
              <a:rPr lang="cs-CZ" dirty="0" smtClean="0"/>
              <a:t>obstrukce nosu</a:t>
            </a:r>
          </a:p>
          <a:p>
            <a:endParaRPr lang="cs-CZ" dirty="0" smtClean="0"/>
          </a:p>
          <a:p>
            <a:r>
              <a:rPr lang="cs-CZ" dirty="0" smtClean="0"/>
              <a:t>Makro:</a:t>
            </a:r>
          </a:p>
          <a:p>
            <a:pPr lvl="1"/>
            <a:r>
              <a:rPr lang="cs-CZ" dirty="0" smtClean="0"/>
              <a:t>mnohočetné </a:t>
            </a:r>
            <a:r>
              <a:rPr lang="cs-CZ" dirty="0" err="1" smtClean="0"/>
              <a:t>polypózní</a:t>
            </a:r>
            <a:r>
              <a:rPr lang="cs-CZ" dirty="0" smtClean="0"/>
              <a:t> útvary</a:t>
            </a:r>
          </a:p>
          <a:p>
            <a:pPr lvl="1"/>
            <a:r>
              <a:rPr lang="cs-CZ" dirty="0" smtClean="0"/>
              <a:t>měkká konzistence</a:t>
            </a:r>
          </a:p>
          <a:p>
            <a:endParaRPr lang="cs-CZ" dirty="0" smtClean="0"/>
          </a:p>
          <a:p>
            <a:r>
              <a:rPr lang="cs-CZ" dirty="0" err="1" smtClean="0"/>
              <a:t>Mikro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edematózní až </a:t>
            </a:r>
            <a:r>
              <a:rPr lang="cs-CZ" dirty="0" err="1" smtClean="0"/>
              <a:t>myxoidní</a:t>
            </a:r>
            <a:r>
              <a:rPr lang="cs-CZ" dirty="0" smtClean="0"/>
              <a:t> stroma s lymfocyty, </a:t>
            </a:r>
            <a:r>
              <a:rPr lang="cs-CZ" dirty="0" err="1" smtClean="0"/>
              <a:t>plazmocyty</a:t>
            </a:r>
            <a:r>
              <a:rPr lang="cs-CZ" dirty="0" smtClean="0"/>
              <a:t>, </a:t>
            </a:r>
            <a:r>
              <a:rPr lang="cs-CZ" dirty="0" err="1" smtClean="0"/>
              <a:t>eosinofily</a:t>
            </a:r>
            <a:r>
              <a:rPr lang="cs-CZ" dirty="0" smtClean="0"/>
              <a:t> a </a:t>
            </a:r>
            <a:r>
              <a:rPr lang="cs-CZ" dirty="0" err="1" smtClean="0"/>
              <a:t>neutrofily</a:t>
            </a:r>
            <a:endParaRPr lang="cs-CZ" dirty="0" smtClean="0"/>
          </a:p>
          <a:p>
            <a:pPr lvl="1"/>
            <a:r>
              <a:rPr lang="cs-CZ" dirty="0" smtClean="0"/>
              <a:t>na povrchu respirační nebo metaplastický dlaždicový epitel</a:t>
            </a:r>
            <a:endParaRPr lang="cs-CZ" dirty="0"/>
          </a:p>
        </p:txBody>
      </p:sp>
      <p:pic>
        <p:nvPicPr>
          <p:cNvPr id="5" name="Zástupný symbol pro obsah 5" descr="nasal poly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628800"/>
            <a:ext cx="4966069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NOSNÍ POLYPY</a:t>
            </a:r>
            <a:endParaRPr lang="cs-CZ" b="1" dirty="0"/>
          </a:p>
        </p:txBody>
      </p:sp>
      <p:pic>
        <p:nvPicPr>
          <p:cNvPr id="6" name="Zástupný symbol pro obsah 5" descr="nasal poly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0150" y="1788359"/>
            <a:ext cx="4122000" cy="4122000"/>
          </a:xfrm>
        </p:spPr>
      </p:pic>
      <p:pic>
        <p:nvPicPr>
          <p:cNvPr id="7" name="Zástupný symbol pro obsah 6" descr="nasal_polyp_1133132551844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8681" y="1788359"/>
            <a:ext cx="3977235" cy="412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AKUTNÍ EPIGLOTITIDA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Zejména u dětí</a:t>
            </a:r>
          </a:p>
          <a:p>
            <a:endParaRPr lang="cs-CZ" dirty="0" smtClean="0"/>
          </a:p>
          <a:p>
            <a:r>
              <a:rPr lang="cs-CZ" dirty="0" smtClean="0"/>
              <a:t>Infekce H. </a:t>
            </a:r>
            <a:r>
              <a:rPr lang="cs-CZ" dirty="0" err="1" smtClean="0"/>
              <a:t>influenzae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Flegmonózní zánět měkkých tkání epiglottis</a:t>
            </a:r>
          </a:p>
          <a:p>
            <a:endParaRPr lang="cs-CZ" dirty="0" smtClean="0"/>
          </a:p>
          <a:p>
            <a:r>
              <a:rPr lang="cs-CZ" dirty="0" smtClean="0"/>
              <a:t>Epiglottis zarudlá, oteklá, zvětšená</a:t>
            </a:r>
          </a:p>
          <a:p>
            <a:endParaRPr lang="cs-CZ" dirty="0" smtClean="0"/>
          </a:p>
          <a:p>
            <a:r>
              <a:rPr lang="cs-CZ" dirty="0" smtClean="0"/>
              <a:t>Klinika:</a:t>
            </a:r>
          </a:p>
          <a:p>
            <a:pPr lvl="1"/>
            <a:r>
              <a:rPr lang="cs-CZ" dirty="0" smtClean="0"/>
              <a:t>Bolesti při polykání</a:t>
            </a:r>
          </a:p>
          <a:p>
            <a:pPr lvl="1"/>
            <a:r>
              <a:rPr lang="cs-CZ" dirty="0" smtClean="0"/>
              <a:t>Dušnost  – </a:t>
            </a:r>
            <a:r>
              <a:rPr lang="cs-CZ" b="1" dirty="0" smtClean="0"/>
              <a:t>hrozí asfyxie!!!</a:t>
            </a:r>
            <a:endParaRPr lang="cs-CZ" b="1" dirty="0"/>
          </a:p>
        </p:txBody>
      </p:sp>
      <p:pic>
        <p:nvPicPr>
          <p:cNvPr id="5" name="Zástupný symbol pro obsah 4" descr="epiglotitis schem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50400" y="1628800"/>
            <a:ext cx="3999600" cy="2999700"/>
          </a:xfrm>
        </p:spPr>
      </p:pic>
      <p:pic>
        <p:nvPicPr>
          <p:cNvPr id="6" name="Obrázek 5" descr="Acute_epiglottit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8717" y="4653136"/>
            <a:ext cx="3999395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/>
              <a:t>GRANULOMATÓZA S POLYANGIITIDOU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100" b="1" dirty="0" smtClean="0"/>
              <a:t>(</a:t>
            </a:r>
            <a:r>
              <a:rPr lang="cs-CZ" sz="3100" b="1" dirty="0" err="1" smtClean="0"/>
              <a:t>Wegenerova</a:t>
            </a:r>
            <a:r>
              <a:rPr lang="cs-CZ" sz="3100" b="1" dirty="0" smtClean="0"/>
              <a:t> </a:t>
            </a:r>
            <a:r>
              <a:rPr lang="cs-CZ" sz="3100" b="1" dirty="0" err="1" smtClean="0"/>
              <a:t>granulomatóza</a:t>
            </a:r>
            <a:r>
              <a:rPr lang="cs-CZ" sz="3100" b="1" dirty="0" smtClean="0"/>
              <a:t>)</a:t>
            </a:r>
            <a:endParaRPr lang="cs-CZ" sz="31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ANCA+ vaskulitida </a:t>
            </a:r>
            <a:r>
              <a:rPr lang="cs-CZ" dirty="0" err="1" smtClean="0"/>
              <a:t>malokalibrových</a:t>
            </a:r>
            <a:r>
              <a:rPr lang="cs-CZ" dirty="0" smtClean="0"/>
              <a:t> cév</a:t>
            </a:r>
          </a:p>
          <a:p>
            <a:endParaRPr lang="cs-CZ" dirty="0" smtClean="0"/>
          </a:p>
          <a:p>
            <a:r>
              <a:rPr lang="cs-CZ" dirty="0" err="1" smtClean="0"/>
              <a:t>Vetšinou</a:t>
            </a:r>
            <a:r>
              <a:rPr lang="cs-CZ" dirty="0" smtClean="0"/>
              <a:t> kolem 40. roku</a:t>
            </a:r>
          </a:p>
          <a:p>
            <a:endParaRPr lang="cs-CZ" dirty="0" smtClean="0"/>
          </a:p>
          <a:p>
            <a:r>
              <a:rPr lang="cs-CZ" dirty="0" smtClean="0"/>
              <a:t>Morfologie:</a:t>
            </a:r>
          </a:p>
          <a:p>
            <a:pPr lvl="1"/>
            <a:r>
              <a:rPr lang="cs-CZ" dirty="0" smtClean="0"/>
              <a:t>Tvorba nekrotizujících granulomů, centrálně mohou mít dutinu</a:t>
            </a:r>
          </a:p>
          <a:p>
            <a:endParaRPr lang="cs-CZ" dirty="0" smtClean="0"/>
          </a:p>
          <a:p>
            <a:r>
              <a:rPr lang="cs-CZ" dirty="0" smtClean="0"/>
              <a:t>Postižené orgány:</a:t>
            </a:r>
          </a:p>
          <a:p>
            <a:pPr lvl="1"/>
            <a:r>
              <a:rPr lang="cs-CZ" dirty="0" smtClean="0"/>
              <a:t>Plíce</a:t>
            </a:r>
          </a:p>
          <a:p>
            <a:pPr lvl="1"/>
            <a:r>
              <a:rPr lang="cs-CZ" dirty="0" smtClean="0"/>
              <a:t>Horní cesty dýchací (nosní dutina, sinusy, nosohltan)</a:t>
            </a:r>
          </a:p>
          <a:p>
            <a:pPr lvl="1"/>
            <a:r>
              <a:rPr lang="cs-CZ" dirty="0" smtClean="0"/>
              <a:t>Ledviny (glomerulonefritida)</a:t>
            </a:r>
          </a:p>
          <a:p>
            <a:endParaRPr lang="cs-CZ" dirty="0" smtClean="0"/>
          </a:p>
          <a:p>
            <a:r>
              <a:rPr lang="cs-CZ" dirty="0" smtClean="0"/>
              <a:t>Terapie</a:t>
            </a:r>
          </a:p>
          <a:p>
            <a:pPr lvl="1"/>
            <a:r>
              <a:rPr lang="cs-CZ" dirty="0" smtClean="0"/>
              <a:t>Imunosuprese (kortikoidy), relativně dobrá odezva na léčbu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 descr="granulomatos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2504"/>
          <a:stretch>
            <a:fillRect/>
          </a:stretch>
        </p:blipFill>
        <p:spPr>
          <a:xfrm>
            <a:off x="4489555" y="1988840"/>
            <a:ext cx="4608739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NÁDORY HCD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OSNOVA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Anatomie a fyziologie respiračního ústrojí</a:t>
            </a:r>
          </a:p>
          <a:p>
            <a:r>
              <a:rPr lang="cs-CZ" dirty="0" smtClean="0"/>
              <a:t>Poruchy dýchání a obranné reflexy</a:t>
            </a:r>
          </a:p>
          <a:p>
            <a:r>
              <a:rPr lang="cs-CZ" dirty="0" smtClean="0"/>
              <a:t>Nemoci horních cest dýchacích (HCD)</a:t>
            </a:r>
          </a:p>
          <a:p>
            <a:r>
              <a:rPr lang="cs-CZ" dirty="0" smtClean="0"/>
              <a:t>Nemoci dolních cest dýchacích (</a:t>
            </a:r>
            <a:r>
              <a:rPr lang="cs-CZ" smtClean="0"/>
              <a:t>DCD)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NÁDORY HCD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Benigní</a:t>
            </a:r>
          </a:p>
          <a:p>
            <a:pPr lvl="1"/>
            <a:r>
              <a:rPr lang="cs-CZ" dirty="0" err="1" smtClean="0"/>
              <a:t>Sinonazální</a:t>
            </a:r>
            <a:r>
              <a:rPr lang="cs-CZ" dirty="0" smtClean="0"/>
              <a:t> papilom (</a:t>
            </a:r>
            <a:r>
              <a:rPr lang="cs-CZ" dirty="0" err="1" smtClean="0"/>
              <a:t>Schneideriánský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Angiofibrom</a:t>
            </a:r>
            <a:r>
              <a:rPr lang="cs-CZ" dirty="0" smtClean="0"/>
              <a:t> nosohltanu</a:t>
            </a:r>
          </a:p>
          <a:p>
            <a:endParaRPr lang="cs-CZ" dirty="0" smtClean="0"/>
          </a:p>
          <a:p>
            <a:r>
              <a:rPr lang="cs-CZ" dirty="0" smtClean="0"/>
              <a:t>Maligní</a:t>
            </a:r>
          </a:p>
          <a:p>
            <a:pPr lvl="1"/>
            <a:r>
              <a:rPr lang="cs-CZ" dirty="0" err="1" smtClean="0"/>
              <a:t>Nazofaryngeální</a:t>
            </a:r>
            <a:r>
              <a:rPr lang="cs-CZ" dirty="0" smtClean="0"/>
              <a:t> karcinom</a:t>
            </a:r>
          </a:p>
          <a:p>
            <a:pPr lvl="2"/>
            <a:r>
              <a:rPr lang="cs-CZ" dirty="0" err="1" smtClean="0"/>
              <a:t>Keratinizující</a:t>
            </a:r>
            <a:r>
              <a:rPr lang="cs-CZ" dirty="0" smtClean="0"/>
              <a:t> X </a:t>
            </a:r>
            <a:r>
              <a:rPr lang="cs-CZ" dirty="0" err="1" smtClean="0"/>
              <a:t>nekeratinizující</a:t>
            </a:r>
            <a:endParaRPr lang="cs-CZ" dirty="0" smtClean="0"/>
          </a:p>
          <a:p>
            <a:pPr lvl="1"/>
            <a:r>
              <a:rPr lang="cs-CZ" dirty="0" smtClean="0"/>
              <a:t>Karcinom hrtanu </a:t>
            </a:r>
          </a:p>
          <a:p>
            <a:pPr lvl="2"/>
            <a:r>
              <a:rPr lang="cs-CZ" dirty="0" smtClean="0"/>
              <a:t>Nejčastěji </a:t>
            </a:r>
            <a:r>
              <a:rPr lang="cs-CZ" dirty="0" err="1" smtClean="0"/>
              <a:t>dlaždicobuněčný</a:t>
            </a:r>
            <a:r>
              <a:rPr lang="cs-CZ" dirty="0" smtClean="0"/>
              <a:t> karcinom (95%)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KARCINOM HRTANU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Etiologie:</a:t>
            </a:r>
          </a:p>
          <a:p>
            <a:pPr lvl="1"/>
            <a:r>
              <a:rPr lang="cs-CZ" dirty="0" smtClean="0"/>
              <a:t>Typicky nad 40 let věku</a:t>
            </a:r>
          </a:p>
          <a:p>
            <a:pPr lvl="1"/>
            <a:r>
              <a:rPr lang="cs-CZ" dirty="0" smtClean="0"/>
              <a:t>Silná asociace s kouřením, </a:t>
            </a:r>
            <a:r>
              <a:rPr lang="cs-CZ" dirty="0" err="1" smtClean="0"/>
              <a:t>abuzus</a:t>
            </a:r>
            <a:r>
              <a:rPr lang="cs-CZ" dirty="0" smtClean="0"/>
              <a:t> alkoholu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err="1" smtClean="0"/>
              <a:t>Dlaždicobuněčný</a:t>
            </a:r>
            <a:r>
              <a:rPr lang="cs-CZ" dirty="0" smtClean="0"/>
              <a:t> karcinom (95 %)</a:t>
            </a:r>
          </a:p>
          <a:p>
            <a:pPr lvl="1"/>
            <a:r>
              <a:rPr lang="cs-CZ" dirty="0" smtClean="0"/>
              <a:t>Dle lokalizace:</a:t>
            </a:r>
          </a:p>
          <a:p>
            <a:pPr lvl="2"/>
            <a:r>
              <a:rPr lang="cs-CZ" dirty="0" err="1" smtClean="0"/>
              <a:t>Supraglottis</a:t>
            </a:r>
            <a:r>
              <a:rPr lang="cs-CZ" dirty="0" smtClean="0"/>
              <a:t> – časné metastázy, špatná prognóza</a:t>
            </a:r>
          </a:p>
          <a:p>
            <a:pPr lvl="2"/>
            <a:r>
              <a:rPr lang="cs-CZ" b="1" dirty="0" smtClean="0"/>
              <a:t>Glottis (hlasivky) – nejčastěji</a:t>
            </a:r>
          </a:p>
          <a:p>
            <a:pPr lvl="2"/>
            <a:r>
              <a:rPr lang="cs-CZ" dirty="0" err="1" smtClean="0"/>
              <a:t>Subglottis</a:t>
            </a:r>
            <a:r>
              <a:rPr lang="cs-CZ" dirty="0" smtClean="0"/>
              <a:t> – pozdní klinické příznaky, špatná prognóza</a:t>
            </a:r>
          </a:p>
          <a:p>
            <a:pPr lvl="2">
              <a:buNone/>
            </a:pPr>
            <a:endParaRPr lang="cs-CZ" dirty="0" smtClean="0"/>
          </a:p>
          <a:p>
            <a:r>
              <a:rPr lang="cs-CZ" dirty="0" smtClean="0"/>
              <a:t>Klinika:</a:t>
            </a:r>
          </a:p>
          <a:p>
            <a:pPr lvl="1"/>
            <a:r>
              <a:rPr lang="cs-CZ" dirty="0" smtClean="0"/>
              <a:t>Závisí na lokalizaci nádoru</a:t>
            </a:r>
          </a:p>
          <a:p>
            <a:pPr lvl="1"/>
            <a:r>
              <a:rPr lang="cs-CZ" dirty="0" smtClean="0"/>
              <a:t>Typicky chrapot a změny hlasu při lokalizaci na hlasivkách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Léčba a prognóza:</a:t>
            </a:r>
          </a:p>
          <a:p>
            <a:pPr lvl="1"/>
            <a:r>
              <a:rPr lang="cs-CZ" dirty="0" smtClean="0"/>
              <a:t>V závislosti na typu nádoru, lokalizaci a stadiu onemocnění</a:t>
            </a:r>
          </a:p>
          <a:p>
            <a:pPr lvl="1"/>
            <a:r>
              <a:rPr lang="cs-CZ" dirty="0" smtClean="0"/>
              <a:t>Radioterapie, lokální </a:t>
            </a:r>
            <a:r>
              <a:rPr lang="cs-CZ" dirty="0" err="1" smtClean="0"/>
              <a:t>excize</a:t>
            </a:r>
            <a:r>
              <a:rPr lang="cs-CZ" dirty="0" smtClean="0"/>
              <a:t>, odstranění hlasivky (</a:t>
            </a:r>
            <a:r>
              <a:rPr lang="cs-CZ" dirty="0" err="1" smtClean="0"/>
              <a:t>chordektomie</a:t>
            </a:r>
            <a:r>
              <a:rPr lang="cs-CZ" dirty="0" smtClean="0"/>
              <a:t>), laryngektomie</a:t>
            </a:r>
          </a:p>
          <a:p>
            <a:pPr lvl="2">
              <a:buNone/>
            </a:pPr>
            <a:endParaRPr lang="cs-CZ" dirty="0"/>
          </a:p>
        </p:txBody>
      </p:sp>
      <p:pic>
        <p:nvPicPr>
          <p:cNvPr id="5" name="Zástupný symbol pro obsah 4" descr="laryngeal canc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18065"/>
          <a:stretch>
            <a:fillRect/>
          </a:stretch>
        </p:blipFill>
        <p:spPr>
          <a:xfrm>
            <a:off x="4427984" y="1632685"/>
            <a:ext cx="4716015" cy="48070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KARCINOM HRTANU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Laryngoskopie</a:t>
            </a:r>
            <a:endParaRPr lang="cs-CZ" dirty="0"/>
          </a:p>
        </p:txBody>
      </p:sp>
      <p:pic>
        <p:nvPicPr>
          <p:cNvPr id="5" name="Zástupný symbol pro obsah 4" descr="vocal cord cancer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814" y="2192179"/>
            <a:ext cx="3870960" cy="391668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cs-CZ" dirty="0" err="1" smtClean="0"/>
              <a:t>Resekát</a:t>
            </a:r>
            <a:r>
              <a:rPr lang="cs-CZ" dirty="0" smtClean="0"/>
              <a:t> laryngu (laryngektomie)</a:t>
            </a:r>
            <a:endParaRPr lang="cs-CZ" dirty="0"/>
          </a:p>
        </p:txBody>
      </p:sp>
      <p:pic>
        <p:nvPicPr>
          <p:cNvPr id="9" name="Zástupný symbol pro obsah 8" descr="Larynx-Internal-Edi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19542" y="2174875"/>
            <a:ext cx="3292740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NEMOCI DOLNÍCH CEST DÝCHACÍCH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Nemoci trachey a bronchů</a:t>
            </a:r>
          </a:p>
          <a:p>
            <a:pPr lvl="1"/>
            <a:r>
              <a:rPr lang="cs-CZ" dirty="0" smtClean="0"/>
              <a:t>Tracheitida</a:t>
            </a:r>
          </a:p>
          <a:p>
            <a:pPr lvl="1"/>
            <a:r>
              <a:rPr lang="cs-CZ" dirty="0" smtClean="0"/>
              <a:t>Bronchitida</a:t>
            </a:r>
          </a:p>
          <a:p>
            <a:pPr lvl="1"/>
            <a:r>
              <a:rPr lang="cs-CZ" dirty="0" smtClean="0"/>
              <a:t>Bronchiektázie</a:t>
            </a:r>
          </a:p>
          <a:p>
            <a:pPr lvl="1"/>
            <a:r>
              <a:rPr lang="cs-CZ" dirty="0" err="1" smtClean="0"/>
              <a:t>Asthma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r>
              <a:rPr lang="cs-CZ" b="1" dirty="0" smtClean="0"/>
              <a:t>Nemoci plic</a:t>
            </a:r>
          </a:p>
          <a:p>
            <a:pPr lvl="1"/>
            <a:r>
              <a:rPr lang="cs-CZ" dirty="0" smtClean="0"/>
              <a:t>Změny vzdušnosti</a:t>
            </a:r>
          </a:p>
          <a:p>
            <a:pPr lvl="1"/>
            <a:r>
              <a:rPr lang="cs-CZ" dirty="0" smtClean="0"/>
              <a:t>Poruchy plicního oběhu</a:t>
            </a:r>
          </a:p>
          <a:p>
            <a:pPr lvl="1"/>
            <a:r>
              <a:rPr lang="cs-CZ" dirty="0" smtClean="0"/>
              <a:t>Šoková plíce – ARDS (DAD)</a:t>
            </a:r>
          </a:p>
          <a:p>
            <a:pPr lvl="1"/>
            <a:r>
              <a:rPr lang="cs-CZ" dirty="0" smtClean="0"/>
              <a:t>Záněty</a:t>
            </a:r>
          </a:p>
          <a:p>
            <a:pPr lvl="1"/>
            <a:r>
              <a:rPr lang="cs-CZ" dirty="0" smtClean="0"/>
              <a:t>Nádory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NEMOCI TRACHEY A BRONCHŮ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BRONCHITIDA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Akutní = </a:t>
            </a:r>
            <a:r>
              <a:rPr lang="cs-CZ" dirty="0" err="1" smtClean="0"/>
              <a:t>akutní</a:t>
            </a:r>
            <a:r>
              <a:rPr lang="cs-CZ" dirty="0" smtClean="0"/>
              <a:t> katarální bronchitida</a:t>
            </a:r>
          </a:p>
          <a:p>
            <a:pPr lvl="1"/>
            <a:r>
              <a:rPr lang="cs-CZ" dirty="0" smtClean="0"/>
              <a:t>Navazuje na záněty HCD</a:t>
            </a:r>
          </a:p>
          <a:p>
            <a:pPr lvl="1"/>
            <a:r>
              <a:rPr lang="cs-CZ" dirty="0" smtClean="0"/>
              <a:t>Hlen + </a:t>
            </a:r>
            <a:r>
              <a:rPr lang="cs-CZ" dirty="0" err="1" smtClean="0"/>
              <a:t>polymorfonukleáry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Chronická</a:t>
            </a:r>
          </a:p>
          <a:p>
            <a:pPr lvl="1"/>
            <a:r>
              <a:rPr lang="cs-CZ" dirty="0" smtClean="0"/>
              <a:t>&gt; 3 měsíce trvající kašel</a:t>
            </a:r>
          </a:p>
          <a:p>
            <a:pPr lvl="1"/>
            <a:r>
              <a:rPr lang="cs-CZ" dirty="0" smtClean="0"/>
              <a:t>Kouření, prach</a:t>
            </a:r>
          </a:p>
          <a:p>
            <a:pPr lvl="1"/>
            <a:r>
              <a:rPr lang="cs-CZ" dirty="0" err="1" smtClean="0"/>
              <a:t>Mikro</a:t>
            </a:r>
            <a:r>
              <a:rPr lang="cs-CZ" dirty="0" smtClean="0"/>
              <a:t>: lymfocyty + </a:t>
            </a:r>
            <a:r>
              <a:rPr lang="cs-CZ" dirty="0" err="1" smtClean="0"/>
              <a:t>plazmocyty</a:t>
            </a:r>
            <a:r>
              <a:rPr lang="cs-CZ" dirty="0" smtClean="0"/>
              <a:t>, atrofie nebo hypertrofie sliznice, ztluštění stěny bronchu → stenóza</a:t>
            </a:r>
          </a:p>
          <a:p>
            <a:pPr lvl="1"/>
            <a:r>
              <a:rPr lang="cs-CZ" dirty="0" smtClean="0"/>
              <a:t>V kombinaci s emfyzémem → CHOPN a </a:t>
            </a:r>
            <a:r>
              <a:rPr lang="cs-CZ" dirty="0" err="1" smtClean="0"/>
              <a:t>cor</a:t>
            </a:r>
            <a:r>
              <a:rPr lang="cs-CZ" dirty="0" smtClean="0"/>
              <a:t> </a:t>
            </a:r>
            <a:r>
              <a:rPr lang="cs-CZ" dirty="0" err="1" smtClean="0"/>
              <a:t>pulmonale</a:t>
            </a:r>
            <a:endParaRPr lang="cs-CZ" dirty="0" smtClean="0"/>
          </a:p>
          <a:p>
            <a:pPr lvl="1"/>
            <a:r>
              <a:rPr lang="cs-CZ" dirty="0" smtClean="0"/>
              <a:t>Možná </a:t>
            </a:r>
            <a:r>
              <a:rPr lang="cs-CZ" dirty="0" err="1" smtClean="0"/>
              <a:t>dlaždicobuněčná</a:t>
            </a:r>
            <a:r>
              <a:rPr lang="cs-CZ" dirty="0" smtClean="0"/>
              <a:t> </a:t>
            </a:r>
            <a:r>
              <a:rPr lang="cs-CZ" dirty="0" err="1" smtClean="0"/>
              <a:t>metaplázie</a:t>
            </a:r>
            <a:r>
              <a:rPr lang="cs-CZ" dirty="0" smtClean="0"/>
              <a:t> sliznice bronchů</a:t>
            </a:r>
          </a:p>
          <a:p>
            <a:endParaRPr lang="cs-CZ" dirty="0" smtClean="0"/>
          </a:p>
          <a:p>
            <a:r>
              <a:rPr lang="cs-CZ" dirty="0" smtClean="0"/>
              <a:t>Tracheitida analogicky</a:t>
            </a:r>
          </a:p>
          <a:p>
            <a:pPr lvl="1"/>
            <a:endParaRPr lang="cs-CZ" dirty="0"/>
          </a:p>
        </p:txBody>
      </p:sp>
      <p:pic>
        <p:nvPicPr>
          <p:cNvPr id="5" name="Zástupný symbol pro obsah 4" descr="bronchit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7757"/>
            <a:ext cx="4038600" cy="3750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BRONCHIEKTÁZIE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dirty="0" smtClean="0"/>
              <a:t>	= abnormální rozšíření 	dolních dýchacích cest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Dělení:</a:t>
            </a:r>
          </a:p>
          <a:p>
            <a:pPr lvl="1"/>
            <a:r>
              <a:rPr lang="cs-CZ" dirty="0" smtClean="0"/>
              <a:t>Vrozené </a:t>
            </a:r>
            <a:r>
              <a:rPr lang="cs-CZ" b="1" dirty="0" smtClean="0"/>
              <a:t>x</a:t>
            </a:r>
            <a:r>
              <a:rPr lang="cs-CZ" dirty="0" smtClean="0"/>
              <a:t> získané</a:t>
            </a:r>
          </a:p>
          <a:p>
            <a:pPr lvl="1"/>
            <a:r>
              <a:rPr lang="cs-CZ" dirty="0" smtClean="0"/>
              <a:t>Vakovité </a:t>
            </a:r>
            <a:r>
              <a:rPr lang="cs-CZ" b="1" dirty="0" smtClean="0"/>
              <a:t>x</a:t>
            </a:r>
            <a:r>
              <a:rPr lang="cs-CZ" dirty="0" smtClean="0"/>
              <a:t> cylindrické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Komplikace:</a:t>
            </a:r>
          </a:p>
          <a:p>
            <a:pPr lvl="1">
              <a:tabLst>
                <a:tab pos="1074738" algn="l"/>
              </a:tabLst>
            </a:pPr>
            <a:r>
              <a:rPr lang="cs-CZ" dirty="0" smtClean="0"/>
              <a:t>Omezený </a:t>
            </a:r>
            <a:r>
              <a:rPr lang="cs-CZ" dirty="0" err="1" smtClean="0"/>
              <a:t>samočistící</a:t>
            </a:r>
            <a:r>
              <a:rPr lang="cs-CZ" dirty="0" smtClean="0"/>
              <a:t> proces → 	opakované infekce </a:t>
            </a:r>
          </a:p>
          <a:p>
            <a:pPr lvl="1">
              <a:buNone/>
              <a:tabLst>
                <a:tab pos="1074738" algn="l"/>
              </a:tabLst>
            </a:pPr>
            <a:r>
              <a:rPr lang="cs-CZ" dirty="0" smtClean="0"/>
              <a:t>	→ 	možný zdroj sepse / plicní 	absces a gangréna</a:t>
            </a:r>
          </a:p>
          <a:p>
            <a:pPr lvl="1"/>
            <a:r>
              <a:rPr lang="cs-CZ" dirty="0" smtClean="0"/>
              <a:t>Tvorba </a:t>
            </a:r>
            <a:r>
              <a:rPr lang="cs-CZ" dirty="0" err="1" smtClean="0"/>
              <a:t>bronchiolitů</a:t>
            </a:r>
            <a:endParaRPr lang="cs-CZ" dirty="0"/>
          </a:p>
        </p:txBody>
      </p:sp>
      <p:pic>
        <p:nvPicPr>
          <p:cNvPr id="5" name="Zástupný symbol pro obsah 4" descr="a1e004965711a13a0b2a87c2561ea03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619168"/>
            <a:ext cx="4860032" cy="42100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BRONCHIEKTÁZIE</a:t>
            </a:r>
            <a:endParaRPr lang="cs-CZ" b="1" dirty="0"/>
          </a:p>
        </p:txBody>
      </p:sp>
      <p:pic>
        <p:nvPicPr>
          <p:cNvPr id="6" name="Zástupný symbol pro obsah 5" descr="bronchiektáz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0634" y="1340768"/>
            <a:ext cx="5402733" cy="5402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ASTHMA BRONCHIALE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 smtClean="0"/>
              <a:t>	= zvýšená reaktivita dolních 	dýchacích cest na různé stimuly</a:t>
            </a:r>
          </a:p>
          <a:p>
            <a:pPr>
              <a:buNone/>
              <a:tabLst>
                <a:tab pos="536575" algn="l"/>
                <a:tab pos="811213" algn="l"/>
              </a:tabLst>
            </a:pPr>
            <a:r>
              <a:rPr lang="cs-CZ" sz="2000" dirty="0" smtClean="0"/>
              <a:t>	 	→ vznik </a:t>
            </a:r>
            <a:r>
              <a:rPr lang="cs-CZ" sz="2000" dirty="0" err="1" smtClean="0"/>
              <a:t>bronchospazmů</a:t>
            </a:r>
            <a:r>
              <a:rPr lang="cs-CZ" sz="2000" dirty="0" smtClean="0"/>
              <a:t> a 			hypersekrece vazkého hlenu 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 smtClean="0"/>
              <a:t>		→ zúžení dýchacích cest 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 smtClean="0"/>
              <a:t>		→ obtížné </a:t>
            </a:r>
            <a:r>
              <a:rPr lang="cs-CZ" sz="2000" dirty="0" err="1" smtClean="0"/>
              <a:t>exspirium</a:t>
            </a:r>
            <a:r>
              <a:rPr lang="cs-CZ" sz="2000" dirty="0" smtClean="0"/>
              <a:t> (restrikce)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 smtClean="0"/>
              <a:t>	 	→ dyspnoe</a:t>
            </a:r>
          </a:p>
        </p:txBody>
      </p:sp>
      <p:pic>
        <p:nvPicPr>
          <p:cNvPr id="5" name="Zástupný symbol pro obsah 4" descr="asth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790" t="10811" r="1858" b="2703"/>
          <a:stretch>
            <a:fillRect/>
          </a:stretch>
        </p:blipFill>
        <p:spPr>
          <a:xfrm>
            <a:off x="4360476" y="2708920"/>
            <a:ext cx="4743528" cy="2448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ASTHMA BRONCHIALE</a:t>
            </a:r>
            <a:endParaRPr lang="cs-CZ" b="1" dirty="0"/>
          </a:p>
        </p:txBody>
      </p:sp>
      <p:pic>
        <p:nvPicPr>
          <p:cNvPr id="8" name="Zástupný symbol pro obsah 7" descr="asthma_airway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05061" y="2348880"/>
            <a:ext cx="4838939" cy="3168352"/>
          </a:xfrm>
        </p:spPr>
      </p:pic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Klinika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Atakovitě</a:t>
            </a:r>
            <a:r>
              <a:rPr lang="cs-CZ" dirty="0" smtClean="0"/>
              <a:t> – remitentní průběh</a:t>
            </a:r>
          </a:p>
          <a:p>
            <a:pPr lvl="1"/>
            <a:r>
              <a:rPr lang="cs-CZ" dirty="0" smtClean="0"/>
              <a:t>Status </a:t>
            </a:r>
            <a:r>
              <a:rPr lang="cs-CZ" dirty="0" err="1" smtClean="0"/>
              <a:t>asthmaticus</a:t>
            </a:r>
            <a:endParaRPr lang="cs-CZ" dirty="0" smtClean="0"/>
          </a:p>
          <a:p>
            <a:pPr lvl="2"/>
            <a:r>
              <a:rPr lang="cs-CZ" dirty="0" smtClean="0"/>
              <a:t>Nahromadění záchvatů</a:t>
            </a:r>
          </a:p>
          <a:p>
            <a:pPr lvl="2"/>
            <a:r>
              <a:rPr lang="cs-CZ" dirty="0" smtClean="0"/>
              <a:t>Potenciálně letální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Mikro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Hyperemická sliznice + vazký hlen + hojné pohárkové buňky</a:t>
            </a:r>
          </a:p>
          <a:p>
            <a:pPr lvl="1"/>
            <a:r>
              <a:rPr lang="cs-CZ" dirty="0" err="1" smtClean="0"/>
              <a:t>Charcott</a:t>
            </a:r>
            <a:r>
              <a:rPr lang="cs-CZ" dirty="0" smtClean="0"/>
              <a:t>-</a:t>
            </a:r>
            <a:r>
              <a:rPr lang="cs-CZ" dirty="0" err="1" smtClean="0"/>
              <a:t>Leidenovy</a:t>
            </a:r>
            <a:r>
              <a:rPr lang="cs-CZ" dirty="0" smtClean="0"/>
              <a:t> krystaly a </a:t>
            </a:r>
            <a:r>
              <a:rPr lang="cs-CZ" dirty="0" err="1" smtClean="0"/>
              <a:t>Curshmannovy</a:t>
            </a:r>
            <a:r>
              <a:rPr lang="cs-CZ" dirty="0" smtClean="0"/>
              <a:t> spirály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RESPIRAČNÍ ÚSTROJÍ - ANATOMIE</a:t>
            </a:r>
            <a:endParaRPr lang="cs-CZ" b="1" dirty="0"/>
          </a:p>
        </p:txBody>
      </p:sp>
      <p:pic>
        <p:nvPicPr>
          <p:cNvPr id="9" name="Zástupný symbol pro obsah 8" descr="B9780323078665000010_f01-01-97803230786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684" y="1307894"/>
            <a:ext cx="5688632" cy="53123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ASTHMA BRONCHIALE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Etiologie:</a:t>
            </a:r>
          </a:p>
          <a:p>
            <a:pPr lvl="1"/>
            <a:r>
              <a:rPr lang="cs-CZ" dirty="0" smtClean="0"/>
              <a:t>Různorodá</a:t>
            </a:r>
          </a:p>
          <a:p>
            <a:pPr lvl="1"/>
            <a:r>
              <a:rPr lang="cs-CZ" dirty="0" smtClean="0"/>
              <a:t>Dělení:</a:t>
            </a:r>
          </a:p>
          <a:p>
            <a:pPr lvl="2"/>
            <a:r>
              <a:rPr lang="cs-CZ" b="1" dirty="0" err="1" smtClean="0"/>
              <a:t>Extrinsické</a:t>
            </a:r>
            <a:r>
              <a:rPr lang="cs-CZ" dirty="0" smtClean="0"/>
              <a:t>, atopické </a:t>
            </a:r>
            <a:r>
              <a:rPr lang="cs-CZ" dirty="0" err="1" smtClean="0"/>
              <a:t>asthma</a:t>
            </a:r>
            <a:r>
              <a:rPr lang="cs-CZ" dirty="0" smtClean="0"/>
              <a:t> (</a:t>
            </a:r>
            <a:r>
              <a:rPr lang="cs-CZ" dirty="0" err="1" smtClean="0"/>
              <a:t>IgE</a:t>
            </a:r>
            <a:r>
              <a:rPr lang="cs-CZ" dirty="0" smtClean="0"/>
              <a:t>-</a:t>
            </a:r>
            <a:r>
              <a:rPr lang="cs-CZ" dirty="0" err="1" smtClean="0"/>
              <a:t>mediované</a:t>
            </a:r>
            <a:r>
              <a:rPr lang="cs-CZ" dirty="0" smtClean="0"/>
              <a:t>)</a:t>
            </a:r>
          </a:p>
          <a:p>
            <a:pPr lvl="3"/>
            <a:r>
              <a:rPr lang="cs-CZ" dirty="0" smtClean="0"/>
              <a:t>Externí </a:t>
            </a:r>
            <a:r>
              <a:rPr lang="cs-CZ" b="1" dirty="0" smtClean="0"/>
              <a:t>alergeny (prach, pyly, srst zvířat)</a:t>
            </a:r>
          </a:p>
          <a:p>
            <a:pPr lvl="3"/>
            <a:r>
              <a:rPr lang="cs-CZ" dirty="0" smtClean="0"/>
              <a:t>Alergická </a:t>
            </a:r>
            <a:r>
              <a:rPr lang="cs-CZ" dirty="0" err="1" smtClean="0"/>
              <a:t>bronchopulmonální</a:t>
            </a:r>
            <a:r>
              <a:rPr lang="cs-CZ" dirty="0" smtClean="0"/>
              <a:t> aspergilóza</a:t>
            </a:r>
          </a:p>
          <a:p>
            <a:pPr lvl="3"/>
            <a:r>
              <a:rPr lang="cs-CZ" dirty="0" smtClean="0"/>
              <a:t>Hypersenzitivní reakce I. typu</a:t>
            </a:r>
          </a:p>
          <a:p>
            <a:pPr lvl="3"/>
            <a:endParaRPr lang="cs-CZ" dirty="0" smtClean="0"/>
          </a:p>
          <a:p>
            <a:pPr lvl="2"/>
            <a:r>
              <a:rPr lang="cs-CZ" b="1" dirty="0" err="1" smtClean="0"/>
              <a:t>Intrinsické</a:t>
            </a:r>
            <a:r>
              <a:rPr lang="cs-CZ" dirty="0" smtClean="0"/>
              <a:t> </a:t>
            </a:r>
            <a:r>
              <a:rPr lang="cs-CZ" dirty="0" err="1" smtClean="0"/>
              <a:t>asthma</a:t>
            </a:r>
            <a:r>
              <a:rPr lang="cs-CZ" dirty="0" smtClean="0"/>
              <a:t> (idiopatické, non-atopické, sekundární)</a:t>
            </a:r>
          </a:p>
          <a:p>
            <a:pPr lvl="3"/>
            <a:r>
              <a:rPr lang="cs-CZ" dirty="0" smtClean="0"/>
              <a:t>Indukované léky (Aspirin)</a:t>
            </a:r>
          </a:p>
          <a:p>
            <a:pPr lvl="3"/>
            <a:r>
              <a:rPr lang="cs-CZ" dirty="0" smtClean="0"/>
              <a:t>Indukované chemickými látkami (plyny)</a:t>
            </a:r>
          </a:p>
          <a:p>
            <a:pPr lvl="3"/>
            <a:r>
              <a:rPr lang="cs-CZ" dirty="0" smtClean="0"/>
              <a:t>Pracovní</a:t>
            </a:r>
          </a:p>
          <a:p>
            <a:pPr lvl="3"/>
            <a:r>
              <a:rPr lang="cs-CZ" dirty="0" smtClean="0"/>
              <a:t>Indukované námahou, chladem</a:t>
            </a:r>
          </a:p>
          <a:p>
            <a:pPr lvl="3"/>
            <a:r>
              <a:rPr lang="cs-CZ" dirty="0" smtClean="0"/>
              <a:t>Psychika (stres)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NEMOCI PLIC</a:t>
            </a:r>
            <a:endParaRPr lang="cs-CZ" b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NEMOCI PLIC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Změny vzdušnosti</a:t>
            </a:r>
          </a:p>
          <a:p>
            <a:r>
              <a:rPr lang="cs-CZ" dirty="0" smtClean="0"/>
              <a:t>Poruchy plicního oběhu</a:t>
            </a:r>
          </a:p>
          <a:p>
            <a:r>
              <a:rPr lang="cs-CZ" dirty="0" smtClean="0"/>
              <a:t>Šoková plíce – ARDS (DAD)</a:t>
            </a:r>
          </a:p>
          <a:p>
            <a:r>
              <a:rPr lang="cs-CZ" dirty="0" smtClean="0"/>
              <a:t>Záněty</a:t>
            </a:r>
          </a:p>
          <a:p>
            <a:r>
              <a:rPr lang="cs-CZ" dirty="0" smtClean="0"/>
              <a:t>Nádory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ZMĚNY VZDUŠNOSTI PLIC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Atelektáza / kolaps</a:t>
            </a:r>
          </a:p>
          <a:p>
            <a:r>
              <a:rPr lang="cs-CZ" dirty="0" smtClean="0"/>
              <a:t>Emfyzém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ATELEKTÁZA / KOLAPS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Nevzdušnost plicní tkáně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Fetální</a:t>
            </a:r>
          </a:p>
          <a:p>
            <a:pPr lvl="1"/>
            <a:r>
              <a:rPr lang="cs-CZ" dirty="0" smtClean="0"/>
              <a:t>Alveoly se po porodu nerozvinou</a:t>
            </a:r>
          </a:p>
          <a:p>
            <a:pPr lvl="1"/>
            <a:r>
              <a:rPr lang="cs-CZ" dirty="0" smtClean="0"/>
              <a:t>Nedostatek </a:t>
            </a:r>
            <a:r>
              <a:rPr lang="cs-CZ" dirty="0" err="1" smtClean="0"/>
              <a:t>surfaktantu</a:t>
            </a:r>
            <a:endParaRPr lang="cs-CZ" dirty="0" smtClean="0"/>
          </a:p>
          <a:p>
            <a:pPr lvl="1"/>
            <a:r>
              <a:rPr lang="cs-CZ" dirty="0" smtClean="0"/>
              <a:t>Klinicky dušnost až asfyxie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Získaná (kolaps)</a:t>
            </a:r>
          </a:p>
          <a:p>
            <a:pPr lvl="1"/>
            <a:r>
              <a:rPr lang="cs-CZ" dirty="0" smtClean="0"/>
              <a:t>Uzavření bronchu</a:t>
            </a:r>
          </a:p>
          <a:p>
            <a:pPr lvl="1"/>
            <a:r>
              <a:rPr lang="cs-CZ" dirty="0" smtClean="0"/>
              <a:t>Stlačení plíce výpotkem</a:t>
            </a:r>
          </a:p>
          <a:p>
            <a:pPr lvl="1"/>
            <a:r>
              <a:rPr lang="cs-CZ" dirty="0" err="1" smtClean="0"/>
              <a:t>Pneumothorax</a:t>
            </a:r>
            <a:endParaRPr lang="cs-CZ" dirty="0" smtClean="0"/>
          </a:p>
        </p:txBody>
      </p:sp>
      <p:pic>
        <p:nvPicPr>
          <p:cNvPr id="6" name="Zástupný symbol pro obsah 5" descr="Atelectasi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916831"/>
            <a:ext cx="4860032" cy="35640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EMFYZÉM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dirty="0" smtClean="0"/>
              <a:t>	= Nadměrná vzdušnost 	plicní tkáně (rozedma plic)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Typy:</a:t>
            </a:r>
          </a:p>
          <a:p>
            <a:pPr lvl="1"/>
            <a:r>
              <a:rPr lang="cs-CZ" dirty="0" smtClean="0"/>
              <a:t>Podle lokalizace:</a:t>
            </a:r>
          </a:p>
          <a:p>
            <a:pPr lvl="2"/>
            <a:r>
              <a:rPr lang="cs-CZ" dirty="0" smtClean="0"/>
              <a:t>Alveolární</a:t>
            </a:r>
          </a:p>
          <a:p>
            <a:pPr lvl="2"/>
            <a:r>
              <a:rPr lang="cs-CZ" dirty="0" smtClean="0"/>
              <a:t>Intersticiální</a:t>
            </a:r>
          </a:p>
          <a:p>
            <a:pPr lvl="2">
              <a:buNone/>
            </a:pPr>
            <a:endParaRPr lang="cs-CZ" dirty="0" smtClean="0"/>
          </a:p>
          <a:p>
            <a:pPr lvl="1"/>
            <a:r>
              <a:rPr lang="cs-CZ" dirty="0" smtClean="0"/>
              <a:t>Podle délky trvání:</a:t>
            </a:r>
          </a:p>
          <a:p>
            <a:pPr lvl="2"/>
            <a:r>
              <a:rPr lang="cs-CZ" dirty="0" smtClean="0"/>
              <a:t>Akutní</a:t>
            </a:r>
          </a:p>
          <a:p>
            <a:pPr lvl="3"/>
            <a:r>
              <a:rPr lang="cs-CZ" dirty="0" smtClean="0"/>
              <a:t>distenze alveolů, není ruptura sept</a:t>
            </a:r>
          </a:p>
          <a:p>
            <a:pPr lvl="2"/>
            <a:r>
              <a:rPr lang="cs-CZ" dirty="0" smtClean="0"/>
              <a:t>Chronický </a:t>
            </a:r>
          </a:p>
          <a:p>
            <a:pPr lvl="3"/>
            <a:r>
              <a:rPr lang="cs-CZ" dirty="0" smtClean="0"/>
              <a:t>ruptura sept</a:t>
            </a:r>
          </a:p>
          <a:p>
            <a:pPr lvl="1"/>
            <a:endParaRPr lang="cs-CZ" dirty="0"/>
          </a:p>
        </p:txBody>
      </p:sp>
      <p:pic>
        <p:nvPicPr>
          <p:cNvPr id="7" name="Zástupný symbol pro obsah 6" descr="chronische-obstructieve-longziekte-464828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019" t="2360" r="8386" b="10959"/>
          <a:stretch>
            <a:fillRect/>
          </a:stretch>
        </p:blipFill>
        <p:spPr>
          <a:xfrm>
            <a:off x="4572000" y="1685153"/>
            <a:ext cx="4248472" cy="4710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EMFYZÉM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Typy alveolárního emfyzému:</a:t>
            </a:r>
          </a:p>
          <a:p>
            <a:pPr lvl="1"/>
            <a:r>
              <a:rPr lang="cs-CZ" dirty="0" err="1" smtClean="0"/>
              <a:t>Centrolobulární</a:t>
            </a:r>
            <a:endParaRPr lang="cs-CZ" dirty="0" smtClean="0"/>
          </a:p>
          <a:p>
            <a:pPr lvl="2"/>
            <a:r>
              <a:rPr lang="cs-CZ" dirty="0" smtClean="0"/>
              <a:t>Dilatace centrální části</a:t>
            </a:r>
          </a:p>
          <a:p>
            <a:pPr lvl="2"/>
            <a:r>
              <a:rPr lang="cs-CZ" dirty="0" smtClean="0"/>
              <a:t>Kouření</a:t>
            </a:r>
          </a:p>
          <a:p>
            <a:pPr lvl="1"/>
            <a:r>
              <a:rPr lang="cs-CZ" dirty="0" err="1" smtClean="0"/>
              <a:t>Panacinární</a:t>
            </a:r>
            <a:endParaRPr lang="cs-CZ" dirty="0" smtClean="0"/>
          </a:p>
          <a:p>
            <a:pPr lvl="2"/>
            <a:r>
              <a:rPr lang="cs-CZ" dirty="0" smtClean="0"/>
              <a:t>Celý </a:t>
            </a:r>
            <a:r>
              <a:rPr lang="cs-CZ" dirty="0" err="1" smtClean="0"/>
              <a:t>acinus</a:t>
            </a:r>
            <a:endParaRPr lang="cs-CZ" dirty="0" smtClean="0"/>
          </a:p>
          <a:p>
            <a:pPr lvl="2"/>
            <a:r>
              <a:rPr lang="cs-CZ" dirty="0" smtClean="0"/>
              <a:t>Deficit </a:t>
            </a:r>
            <a:r>
              <a:rPr lang="cs-CZ" dirty="0" smtClean="0">
                <a:latin typeface="Symbol" pitchFamily="18" charset="2"/>
              </a:rPr>
              <a:t>a</a:t>
            </a:r>
            <a:r>
              <a:rPr lang="cs-CZ" dirty="0" smtClean="0"/>
              <a:t>1-</a:t>
            </a:r>
            <a:r>
              <a:rPr lang="cs-CZ" dirty="0" err="1" smtClean="0"/>
              <a:t>antitrypsinu</a:t>
            </a:r>
            <a:endParaRPr lang="cs-CZ" dirty="0" smtClean="0"/>
          </a:p>
          <a:p>
            <a:pPr lvl="1"/>
            <a:r>
              <a:rPr lang="cs-CZ" dirty="0" err="1" smtClean="0"/>
              <a:t>Paraseptální</a:t>
            </a:r>
            <a:endParaRPr lang="cs-CZ" dirty="0" smtClean="0"/>
          </a:p>
          <a:p>
            <a:pPr lvl="2"/>
            <a:r>
              <a:rPr lang="cs-CZ" dirty="0" smtClean="0"/>
              <a:t>Při povrchu plíce</a:t>
            </a:r>
          </a:p>
          <a:p>
            <a:pPr lvl="2"/>
            <a:r>
              <a:rPr lang="cs-CZ" dirty="0" smtClean="0"/>
              <a:t> tvorba bul → riziko PNO</a:t>
            </a:r>
          </a:p>
          <a:p>
            <a:pPr lvl="1"/>
            <a:endParaRPr lang="cs-CZ" dirty="0"/>
          </a:p>
        </p:txBody>
      </p:sp>
      <p:pic>
        <p:nvPicPr>
          <p:cNvPr id="5" name="Zástupný symbol pro obsah 4" descr="emphysema-classification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078" r="1445"/>
          <a:stretch>
            <a:fillRect/>
          </a:stretch>
        </p:blipFill>
        <p:spPr>
          <a:xfrm>
            <a:off x="4180073" y="2204864"/>
            <a:ext cx="4883065" cy="3384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EMFYZÉM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Makro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err="1" smtClean="0"/>
              <a:t>Mikro</a:t>
            </a:r>
            <a:endParaRPr lang="cs-CZ" dirty="0"/>
          </a:p>
        </p:txBody>
      </p:sp>
      <p:pic>
        <p:nvPicPr>
          <p:cNvPr id="10" name="Zástupný symbol pro obsah 9" descr="emphysema histo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794789"/>
            <a:ext cx="4041775" cy="2683739"/>
          </a:xfrm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2322" y="2793858"/>
            <a:ext cx="4382507" cy="2685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PORUCHY PLICNÍHO OBĚHU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Plicní embolie</a:t>
            </a:r>
          </a:p>
          <a:p>
            <a:r>
              <a:rPr lang="cs-CZ" dirty="0" smtClean="0"/>
              <a:t>Hemoragický plicní infarkt</a:t>
            </a:r>
          </a:p>
          <a:p>
            <a:r>
              <a:rPr lang="cs-CZ" dirty="0" smtClean="0"/>
              <a:t>Plicní edém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PLICNÍ EMBOLIE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Trombembolická</a:t>
            </a:r>
            <a:r>
              <a:rPr lang="cs-CZ" dirty="0" smtClean="0"/>
              <a:t> choroba</a:t>
            </a:r>
          </a:p>
          <a:p>
            <a:r>
              <a:rPr lang="cs-CZ" dirty="0" smtClean="0"/>
              <a:t>Zdroj embolů typicky z dolních končetin, ale možný i z jiných lokalizací</a:t>
            </a:r>
          </a:p>
          <a:p>
            <a:r>
              <a:rPr lang="cs-CZ" dirty="0" smtClean="0"/>
              <a:t>Častěji dlouhodoběji ležící a imobilní pacienti</a:t>
            </a:r>
          </a:p>
          <a:p>
            <a:r>
              <a:rPr lang="cs-CZ" dirty="0" smtClean="0"/>
              <a:t>Masivní embolie → akutní uzávěr plicní tepny → akutní </a:t>
            </a:r>
            <a:r>
              <a:rPr lang="cs-CZ" dirty="0" err="1" smtClean="0"/>
              <a:t>cor</a:t>
            </a:r>
            <a:r>
              <a:rPr lang="cs-CZ" dirty="0" smtClean="0"/>
              <a:t> </a:t>
            </a:r>
            <a:r>
              <a:rPr lang="cs-CZ" dirty="0" err="1" smtClean="0"/>
              <a:t>pulmonale</a:t>
            </a:r>
            <a:r>
              <a:rPr lang="cs-CZ" dirty="0" smtClean="0"/>
              <a:t> → náhlá smrt</a:t>
            </a:r>
          </a:p>
        </p:txBody>
      </p:sp>
      <p:pic>
        <p:nvPicPr>
          <p:cNvPr id="6" name="Zástupný symbol pro obsah 5" descr="embolis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2426"/>
          <a:stretch>
            <a:fillRect/>
          </a:stretch>
        </p:blipFill>
        <p:spPr>
          <a:xfrm>
            <a:off x="4605891" y="1628800"/>
            <a:ext cx="4177939" cy="4320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RESPIRAČNÍ ÚSTROJÍ - ANATOMIE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Horní cesty dýchací</a:t>
            </a:r>
          </a:p>
          <a:p>
            <a:pPr lvl="1"/>
            <a:r>
              <a:rPr lang="cs-CZ" dirty="0" smtClean="0"/>
              <a:t>Dutina nosní</a:t>
            </a:r>
          </a:p>
          <a:p>
            <a:pPr lvl="1"/>
            <a:r>
              <a:rPr lang="cs-CZ" dirty="0" err="1" smtClean="0"/>
              <a:t>Paranazální</a:t>
            </a:r>
            <a:r>
              <a:rPr lang="cs-CZ" dirty="0" smtClean="0"/>
              <a:t> dutiny</a:t>
            </a:r>
          </a:p>
          <a:p>
            <a:pPr lvl="1"/>
            <a:r>
              <a:rPr lang="cs-CZ" dirty="0" smtClean="0"/>
              <a:t>Hltan</a:t>
            </a:r>
          </a:p>
          <a:p>
            <a:pPr lvl="1"/>
            <a:r>
              <a:rPr lang="cs-CZ" dirty="0" smtClean="0"/>
              <a:t>Hrtan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Dolní cesty dýchací</a:t>
            </a:r>
          </a:p>
          <a:p>
            <a:pPr lvl="1"/>
            <a:r>
              <a:rPr lang="cs-CZ" dirty="0" smtClean="0"/>
              <a:t>Trachea</a:t>
            </a:r>
          </a:p>
          <a:p>
            <a:pPr lvl="1"/>
            <a:r>
              <a:rPr lang="cs-CZ" dirty="0" smtClean="0"/>
              <a:t>Bronchy</a:t>
            </a:r>
          </a:p>
          <a:p>
            <a:pPr lvl="1"/>
            <a:r>
              <a:rPr lang="cs-CZ" dirty="0" smtClean="0"/>
              <a:t>Plíce</a:t>
            </a:r>
          </a:p>
        </p:txBody>
      </p:sp>
      <p:pic>
        <p:nvPicPr>
          <p:cNvPr id="7" name="Zástupný symbol pro obsah 6" descr="0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08706" y="1600200"/>
            <a:ext cx="35175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PLICNÍ EMBOLIE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Typy:</a:t>
            </a:r>
          </a:p>
          <a:p>
            <a:pPr lvl="1"/>
            <a:r>
              <a:rPr lang="cs-CZ" dirty="0" smtClean="0"/>
              <a:t>Masivní oboustranná embolie</a:t>
            </a:r>
          </a:p>
          <a:p>
            <a:pPr lvl="2"/>
            <a:r>
              <a:rPr lang="cs-CZ" dirty="0" smtClean="0"/>
              <a:t>Kompletní obturace kmene a hlavních větví a. </a:t>
            </a:r>
            <a:r>
              <a:rPr lang="cs-CZ" dirty="0" err="1" smtClean="0"/>
              <a:t>pulmonalis</a:t>
            </a:r>
            <a:endParaRPr lang="cs-CZ" dirty="0" smtClean="0"/>
          </a:p>
          <a:p>
            <a:pPr lvl="2"/>
            <a:r>
              <a:rPr lang="cs-CZ" dirty="0" smtClean="0"/>
              <a:t>okamžitá smrt</a:t>
            </a:r>
          </a:p>
          <a:p>
            <a:pPr lvl="1"/>
            <a:r>
              <a:rPr lang="cs-CZ" dirty="0" err="1" smtClean="0"/>
              <a:t>Submasivní</a:t>
            </a:r>
            <a:endParaRPr lang="cs-CZ" dirty="0" smtClean="0"/>
          </a:p>
          <a:p>
            <a:pPr lvl="2"/>
            <a:r>
              <a:rPr lang="cs-CZ" dirty="0" smtClean="0"/>
              <a:t>Uzávěr &gt; 60 % </a:t>
            </a:r>
            <a:r>
              <a:rPr lang="cs-CZ" dirty="0" err="1" smtClean="0"/>
              <a:t>plicího</a:t>
            </a:r>
            <a:r>
              <a:rPr lang="cs-CZ" dirty="0" smtClean="0"/>
              <a:t> řečiště</a:t>
            </a:r>
          </a:p>
          <a:p>
            <a:pPr lvl="2"/>
            <a:r>
              <a:rPr lang="cs-CZ" dirty="0" smtClean="0"/>
              <a:t>Šokový stav</a:t>
            </a:r>
          </a:p>
          <a:p>
            <a:pPr lvl="1"/>
            <a:r>
              <a:rPr lang="cs-CZ" dirty="0" smtClean="0"/>
              <a:t>Drobná</a:t>
            </a:r>
          </a:p>
          <a:p>
            <a:pPr lvl="2"/>
            <a:r>
              <a:rPr lang="cs-CZ" dirty="0" smtClean="0"/>
              <a:t>Menší emboly </a:t>
            </a:r>
            <a:r>
              <a:rPr lang="cs-CZ" dirty="0" err="1" smtClean="0"/>
              <a:t>intrapulmonálně</a:t>
            </a:r>
            <a:endParaRPr lang="cs-CZ" dirty="0" smtClean="0"/>
          </a:p>
          <a:p>
            <a:pPr lvl="2"/>
            <a:r>
              <a:rPr lang="cs-CZ" dirty="0" smtClean="0"/>
              <a:t>Méně závažné</a:t>
            </a:r>
          </a:p>
          <a:p>
            <a:pPr lvl="1"/>
            <a:r>
              <a:rPr lang="cs-CZ" dirty="0" smtClean="0"/>
              <a:t>Sukcesivní</a:t>
            </a:r>
          </a:p>
          <a:p>
            <a:pPr lvl="2"/>
            <a:r>
              <a:rPr lang="cs-CZ" dirty="0" smtClean="0"/>
              <a:t>Chronické onemocnění (měsíce a roky)</a:t>
            </a:r>
          </a:p>
          <a:p>
            <a:pPr lvl="2"/>
            <a:r>
              <a:rPr lang="cs-CZ" dirty="0" smtClean="0"/>
              <a:t>Opakované ataky drobných embolií</a:t>
            </a:r>
            <a:endParaRPr lang="cs-CZ" dirty="0"/>
          </a:p>
        </p:txBody>
      </p:sp>
      <p:pic>
        <p:nvPicPr>
          <p:cNvPr id="5" name="Zástupný symbol pro obsah 4" descr="What-is-a-Pulmonary-Embolis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528"/>
          <a:stretch>
            <a:fillRect/>
          </a:stretch>
        </p:blipFill>
        <p:spPr>
          <a:xfrm>
            <a:off x="5364088" y="1442699"/>
            <a:ext cx="3384376" cy="52449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PLICNÍ EMBOLIE</a:t>
            </a:r>
            <a:endParaRPr lang="cs-CZ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Embolizovaný</a:t>
            </a:r>
            <a:r>
              <a:rPr lang="cs-CZ" dirty="0" smtClean="0"/>
              <a:t> materiál: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Trombus</a:t>
            </a:r>
          </a:p>
          <a:p>
            <a:r>
              <a:rPr lang="cs-CZ" dirty="0" smtClean="0"/>
              <a:t>Tuková tkáň (fraktury)</a:t>
            </a:r>
          </a:p>
          <a:p>
            <a:r>
              <a:rPr lang="cs-CZ" dirty="0" smtClean="0"/>
              <a:t>Vzduch</a:t>
            </a:r>
          </a:p>
          <a:p>
            <a:r>
              <a:rPr lang="cs-CZ" dirty="0" smtClean="0"/>
              <a:t>Nádorové buňky</a:t>
            </a:r>
          </a:p>
          <a:p>
            <a:r>
              <a:rPr lang="cs-CZ" dirty="0" smtClean="0"/>
              <a:t>Plodová voda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499992" y="1535113"/>
            <a:ext cx="4644008" cy="639762"/>
          </a:xfrm>
        </p:spPr>
        <p:txBody>
          <a:bodyPr>
            <a:noAutofit/>
          </a:bodyPr>
          <a:lstStyle/>
          <a:p>
            <a:r>
              <a:rPr lang="cs-CZ" dirty="0" err="1" smtClean="0"/>
              <a:t>Trombembolus</a:t>
            </a:r>
            <a:r>
              <a:rPr lang="cs-CZ" dirty="0" smtClean="0"/>
              <a:t> při masivní embolii</a:t>
            </a:r>
          </a:p>
        </p:txBody>
      </p:sp>
      <p:pic>
        <p:nvPicPr>
          <p:cNvPr id="9" name="Zástupný symbol pro obsah 8" descr="embolu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11583" y="2348880"/>
            <a:ext cx="4352905" cy="32646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HEMORAGICKÝ PLICNÍ INFARKT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Následek plicní embolie v 10 % případů</a:t>
            </a:r>
          </a:p>
          <a:p>
            <a:r>
              <a:rPr lang="cs-CZ" dirty="0" smtClean="0"/>
              <a:t>Pouze v terénu plicní venostázy při srdečním selhání (nedostatečná funkce nutritivního oběhu plic)</a:t>
            </a:r>
          </a:p>
          <a:p>
            <a:r>
              <a:rPr lang="cs-CZ" dirty="0" smtClean="0"/>
              <a:t>Patogeneze:</a:t>
            </a:r>
          </a:p>
          <a:p>
            <a:pPr lvl="1"/>
            <a:r>
              <a:rPr lang="cs-CZ" dirty="0" smtClean="0"/>
              <a:t>Drobná embolie → uzávěr větve a. </a:t>
            </a:r>
            <a:r>
              <a:rPr lang="cs-CZ" dirty="0" err="1" smtClean="0"/>
              <a:t>pulmonalis</a:t>
            </a:r>
            <a:r>
              <a:rPr lang="cs-CZ" dirty="0" smtClean="0"/>
              <a:t> při nedostatečném zásobení bronchiálními tepnami → nekróza parenchymu → z nekrotických cév do ložiska dále proudí krev → sekundární </a:t>
            </a:r>
            <a:r>
              <a:rPr lang="cs-CZ" dirty="0" err="1" smtClean="0"/>
              <a:t>prokrvácení</a:t>
            </a:r>
            <a:r>
              <a:rPr lang="cs-CZ" dirty="0" smtClean="0"/>
              <a:t> → hemoragický infarkt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HEMORAGICKÝ PLICNÍ INFARKT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Ostře ohraničené ložisko</a:t>
            </a:r>
          </a:p>
          <a:p>
            <a:r>
              <a:rPr lang="cs-CZ" dirty="0" smtClean="0"/>
              <a:t>Klínovitý tvar</a:t>
            </a:r>
          </a:p>
          <a:p>
            <a:r>
              <a:rPr lang="cs-CZ" dirty="0" smtClean="0"/>
              <a:t>Typicky v periferii laloku</a:t>
            </a:r>
          </a:p>
          <a:p>
            <a:endParaRPr lang="cs-CZ" dirty="0" smtClean="0"/>
          </a:p>
          <a:p>
            <a:r>
              <a:rPr lang="cs-CZ" dirty="0" err="1" smtClean="0"/>
              <a:t>Mikro</a:t>
            </a:r>
            <a:r>
              <a:rPr lang="cs-CZ" dirty="0" smtClean="0"/>
              <a:t> – koagulační nekróza</a:t>
            </a:r>
            <a:endParaRPr lang="cs-CZ" dirty="0"/>
          </a:p>
        </p:txBody>
      </p:sp>
      <p:pic>
        <p:nvPicPr>
          <p:cNvPr id="9" name="Zástupný symbol pro obsah 8" descr="54680-Pulmonary-Embolism-origin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10713"/>
          <a:stretch>
            <a:fillRect/>
          </a:stretch>
        </p:blipFill>
        <p:spPr>
          <a:xfrm>
            <a:off x="4648200" y="1758119"/>
            <a:ext cx="4038600" cy="3759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HEMORAGICKÝ PLICNÍ INFARKT</a:t>
            </a:r>
            <a:endParaRPr lang="cs-CZ" b="1" dirty="0"/>
          </a:p>
        </p:txBody>
      </p:sp>
      <p:pic>
        <p:nvPicPr>
          <p:cNvPr id="5" name="Zástupný symbol pro obsah 4" descr="pulmonary infarc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55395"/>
            <a:ext cx="2880320" cy="4393400"/>
          </a:xfrm>
        </p:spPr>
      </p:pic>
      <p:pic>
        <p:nvPicPr>
          <p:cNvPr id="6" name="Zástupný symbol pro obsah 5" descr="Pulmonary+Infarc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9024"/>
          <a:stretch>
            <a:fillRect/>
          </a:stretch>
        </p:blipFill>
        <p:spPr>
          <a:xfrm>
            <a:off x="4173931" y="2564904"/>
            <a:ext cx="4631436" cy="2812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PLICNÍ EDÉM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Nahromadění tekutiny v alveolech </a:t>
            </a:r>
          </a:p>
          <a:p>
            <a:pPr>
              <a:tabLst>
                <a:tab pos="631825" algn="l"/>
              </a:tabLst>
            </a:pPr>
            <a:r>
              <a:rPr lang="cs-CZ" dirty="0" smtClean="0"/>
              <a:t>Vykašlávání řídkého růžového sputa</a:t>
            </a:r>
          </a:p>
        </p:txBody>
      </p:sp>
      <p:pic>
        <p:nvPicPr>
          <p:cNvPr id="5" name="Zástupný symbol pro obsah 4" descr="Acute-Pulmonary-Ede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988840"/>
            <a:ext cx="4939893" cy="40133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PLICNÍ EDÉM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/>
          <a:lstStyle/>
          <a:p>
            <a:pPr>
              <a:tabLst>
                <a:tab pos="631825" algn="l"/>
              </a:tabLst>
            </a:pPr>
            <a:r>
              <a:rPr lang="cs-CZ" dirty="0" smtClean="0"/>
              <a:t>Patogeneze:</a:t>
            </a:r>
          </a:p>
          <a:p>
            <a:pPr lvl="1">
              <a:tabLst>
                <a:tab pos="631825" algn="l"/>
              </a:tabLst>
            </a:pPr>
            <a:r>
              <a:rPr lang="cs-CZ" dirty="0" smtClean="0"/>
              <a:t>↑ tlak v plicních cévách = </a:t>
            </a:r>
            <a:r>
              <a:rPr lang="cs-CZ" dirty="0" err="1" smtClean="0"/>
              <a:t>hemodynamický</a:t>
            </a:r>
            <a:r>
              <a:rPr lang="cs-CZ" dirty="0" smtClean="0"/>
              <a:t> edém – zejména při </a:t>
            </a:r>
            <a:r>
              <a:rPr lang="cs-CZ" b="1" dirty="0" smtClean="0"/>
              <a:t>selhání LK</a:t>
            </a:r>
          </a:p>
          <a:p>
            <a:pPr lvl="1">
              <a:tabLst>
                <a:tab pos="631825" algn="l"/>
              </a:tabLst>
            </a:pPr>
            <a:r>
              <a:rPr lang="cs-CZ" dirty="0" smtClean="0"/>
              <a:t>↑ permeabilita – záněty, ARDS, intoxikace</a:t>
            </a:r>
          </a:p>
          <a:p>
            <a:endParaRPr lang="cs-CZ" dirty="0"/>
          </a:p>
        </p:txBody>
      </p:sp>
      <p:pic>
        <p:nvPicPr>
          <p:cNvPr id="5" name="Zástupný symbol pro obsah 4" descr="alveolar ede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80825" y="1916832"/>
            <a:ext cx="4763175" cy="389539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PLICNÍ EDÉM</a:t>
            </a:r>
            <a:endParaRPr lang="cs-CZ" b="1" dirty="0"/>
          </a:p>
        </p:txBody>
      </p:sp>
      <p:pic>
        <p:nvPicPr>
          <p:cNvPr id="5" name="Zástupný symbol pro obsah 4" descr="LungIndia_2013_30_3_193_116254_f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5662414" cy="2808312"/>
          </a:xfrm>
        </p:spPr>
      </p:pic>
      <p:pic>
        <p:nvPicPr>
          <p:cNvPr id="6" name="Zástupný symbol pro obsah 5" descr="lung edem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717032"/>
            <a:ext cx="4365348" cy="2886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SYNDROM AKUTNÍ DECHOVÉ TÍSNĚ (ARDS)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Tzv. šoková plíce</a:t>
            </a:r>
          </a:p>
          <a:p>
            <a:r>
              <a:rPr lang="cs-CZ" dirty="0" smtClean="0"/>
              <a:t>Těžká respirační insuficience vznikající na podkladě šokového stavu (trauma, infekce, sepse, intoxikace, ozařování, aj…)</a:t>
            </a:r>
          </a:p>
          <a:p>
            <a:r>
              <a:rPr lang="cs-CZ" dirty="0" smtClean="0"/>
              <a:t>Rychle vede k selhání dýchání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Mikro</a:t>
            </a:r>
            <a:r>
              <a:rPr lang="cs-CZ" dirty="0" smtClean="0"/>
              <a:t> – difúzní alveolární poškození:</a:t>
            </a:r>
          </a:p>
          <a:p>
            <a:pPr lvl="1"/>
            <a:r>
              <a:rPr lang="cs-CZ" dirty="0" smtClean="0"/>
              <a:t>Regresivní změny alveolární výstelky</a:t>
            </a:r>
          </a:p>
          <a:p>
            <a:pPr lvl="1"/>
            <a:r>
              <a:rPr lang="cs-CZ" dirty="0" smtClean="0"/>
              <a:t>Kongesce kapilár, někdy fibrinové tromby</a:t>
            </a:r>
          </a:p>
          <a:p>
            <a:pPr lvl="1"/>
            <a:r>
              <a:rPr lang="cs-CZ" dirty="0" smtClean="0"/>
              <a:t>Alveolární a intersticiální edém</a:t>
            </a:r>
          </a:p>
          <a:p>
            <a:pPr lvl="1"/>
            <a:r>
              <a:rPr lang="cs-CZ" dirty="0" smtClean="0"/>
              <a:t>↑ exsudace fibrinu do alveolů → hyalinní membrány (znemožňují výměnu plynů)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ARDS</a:t>
            </a:r>
            <a:endParaRPr lang="cs-CZ" b="1" dirty="0"/>
          </a:p>
        </p:txBody>
      </p:sp>
      <p:pic>
        <p:nvPicPr>
          <p:cNvPr id="6" name="Zástupný symbol pro obsah 5" descr="acute_respiratory_distress_syndro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1323"/>
            <a:ext cx="4039502" cy="3819600"/>
          </a:xfrm>
        </p:spPr>
      </p:pic>
      <p:pic>
        <p:nvPicPr>
          <p:cNvPr id="7" name="Zástupný symbol pro obsah 6" descr="ARDS-histology_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71323"/>
            <a:ext cx="4041961" cy="38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DOLNÍ DÝCHACÍ CESTY - ANATOMIE</a:t>
            </a:r>
            <a:endParaRPr lang="cs-CZ" b="1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Zástupný symbol pro obsah 9" descr="B9780323078665000010_f01-01-9780323078665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3371767" y="1916832"/>
            <a:ext cx="5654616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Děkuji </a:t>
            </a:r>
            <a:r>
              <a:rPr lang="cs-CZ" smtClean="0"/>
              <a:t>za pozornost…</a:t>
            </a:r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RESPIRAČNÍ ÚSTROJÍ - FYZIOLOGIE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Zevní dýchání</a:t>
            </a:r>
          </a:p>
          <a:p>
            <a:pPr lvl="1"/>
            <a:r>
              <a:rPr lang="cs-CZ" dirty="0" smtClean="0"/>
              <a:t>Realizované v alveolech</a:t>
            </a:r>
          </a:p>
          <a:p>
            <a:pPr lvl="1"/>
            <a:r>
              <a:rPr lang="cs-CZ" dirty="0" smtClean="0"/>
              <a:t>Alveolo-kapilární membrána</a:t>
            </a:r>
          </a:p>
          <a:p>
            <a:pPr lvl="1"/>
            <a:r>
              <a:rPr lang="cs-CZ" dirty="0" smtClean="0"/>
              <a:t>Difúze plynů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Vnitřní dýchání</a:t>
            </a:r>
          </a:p>
          <a:p>
            <a:pPr lvl="1"/>
            <a:r>
              <a:rPr lang="cs-CZ" dirty="0" smtClean="0"/>
              <a:t>Buněčné dýchání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ALVEOLUS</a:t>
            </a:r>
            <a:endParaRPr lang="cs-CZ" b="1" dirty="0"/>
          </a:p>
        </p:txBody>
      </p:sp>
      <p:pic>
        <p:nvPicPr>
          <p:cNvPr id="4" name="Zástupný symbol pro obsah 3" descr="67332358-alveolus-anatomy-and-respiratory-membrane-of-alveolus-oxygen-and-carbon-dioxide-exchange-between-al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622" b="11878"/>
          <a:stretch>
            <a:fillRect/>
          </a:stretch>
        </p:blipFill>
        <p:spPr>
          <a:xfrm>
            <a:off x="395999" y="1556792"/>
            <a:ext cx="8352003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PORUCHY DÝCHÁNÍ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Tachypnoe</a:t>
            </a:r>
          </a:p>
          <a:p>
            <a:r>
              <a:rPr lang="cs-CZ" dirty="0" err="1" smtClean="0"/>
              <a:t>Bradypnoe</a:t>
            </a:r>
            <a:endParaRPr lang="cs-CZ" dirty="0" smtClean="0"/>
          </a:p>
          <a:p>
            <a:r>
              <a:rPr lang="cs-CZ" dirty="0" smtClean="0"/>
              <a:t>Hyperpnoe</a:t>
            </a:r>
          </a:p>
          <a:p>
            <a:r>
              <a:rPr lang="cs-CZ" dirty="0" smtClean="0"/>
              <a:t>Apnoe</a:t>
            </a:r>
          </a:p>
          <a:p>
            <a:r>
              <a:rPr lang="cs-CZ" dirty="0" smtClean="0"/>
              <a:t>Dyspnoe</a:t>
            </a:r>
          </a:p>
          <a:p>
            <a:r>
              <a:rPr lang="cs-CZ" dirty="0" smtClean="0"/>
              <a:t>Ortopnoe</a:t>
            </a:r>
          </a:p>
          <a:p>
            <a:r>
              <a:rPr lang="cs-CZ" dirty="0" smtClean="0"/>
              <a:t>Periodické dýchání</a:t>
            </a:r>
          </a:p>
          <a:p>
            <a:r>
              <a:rPr lang="cs-CZ" dirty="0" err="1" smtClean="0"/>
              <a:t>Asthma</a:t>
            </a:r>
            <a:r>
              <a:rPr lang="cs-CZ" dirty="0" smtClean="0"/>
              <a:t> </a:t>
            </a:r>
            <a:r>
              <a:rPr lang="cs-CZ" dirty="0" err="1" smtClean="0"/>
              <a:t>bronchiale</a:t>
            </a:r>
            <a:endParaRPr lang="cs-CZ" dirty="0" smtClean="0"/>
          </a:p>
          <a:p>
            <a:r>
              <a:rPr lang="cs-CZ" dirty="0" smtClean="0"/>
              <a:t>Asfyxie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OBRANNÉ REFLEXY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Kašel</a:t>
            </a:r>
          </a:p>
          <a:p>
            <a:r>
              <a:rPr lang="cs-CZ" dirty="0" smtClean="0"/>
              <a:t>Kýchání</a:t>
            </a:r>
            <a:endParaRPr lang="cs-CZ" dirty="0"/>
          </a:p>
        </p:txBody>
      </p:sp>
      <p:pic>
        <p:nvPicPr>
          <p:cNvPr id="5" name="Zástupný symbol pro obsah 4" descr="TdXC4Y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6276"/>
          <a:stretch>
            <a:fillRect/>
          </a:stretch>
        </p:blipFill>
        <p:spPr>
          <a:xfrm>
            <a:off x="4139953" y="1575787"/>
            <a:ext cx="4709014" cy="46575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</TotalTime>
  <Words>1059</Words>
  <Application>Microsoft Office PowerPoint</Application>
  <PresentationFormat>Předvádění na obrazovce (4:3)</PresentationFormat>
  <Paragraphs>354</Paragraphs>
  <Slides>50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Motiv sady Office</vt:lpstr>
      <vt:lpstr>Patologie respiračního systému I. </vt:lpstr>
      <vt:lpstr>OSNOVA</vt:lpstr>
      <vt:lpstr>RESPIRAČNÍ ÚSTROJÍ - ANATOMIE</vt:lpstr>
      <vt:lpstr>RESPIRAČNÍ ÚSTROJÍ - ANATOMIE</vt:lpstr>
      <vt:lpstr>DOLNÍ DÝCHACÍ CESTY - ANATOMIE</vt:lpstr>
      <vt:lpstr>RESPIRAČNÍ ÚSTROJÍ - FYZIOLOGIE</vt:lpstr>
      <vt:lpstr>ALVEOLUS</vt:lpstr>
      <vt:lpstr>PORUCHY DÝCHÁNÍ</vt:lpstr>
      <vt:lpstr>OBRANNÉ REFLEXY</vt:lpstr>
      <vt:lpstr>NEMOCI HORNÍCH CEST DÝCHACÍCH</vt:lpstr>
      <vt:lpstr>ZÁNĚTY HCD</vt:lpstr>
      <vt:lpstr>RÝMA (RHINITIS)</vt:lpstr>
      <vt:lpstr>RÝMA (RHINITIS)</vt:lpstr>
      <vt:lpstr>SINUSITIDA</vt:lpstr>
      <vt:lpstr>NOSNÍ POLYPY</vt:lpstr>
      <vt:lpstr>NOSNÍ POLYPY</vt:lpstr>
      <vt:lpstr>AKUTNÍ EPIGLOTITIDA</vt:lpstr>
      <vt:lpstr>GRANULOMATÓZA S POLYANGIITIDOU (Wegenerova granulomatóza)</vt:lpstr>
      <vt:lpstr>NÁDORY HCD</vt:lpstr>
      <vt:lpstr>NÁDORY HCD</vt:lpstr>
      <vt:lpstr>KARCINOM HRTANU</vt:lpstr>
      <vt:lpstr>KARCINOM HRTANU</vt:lpstr>
      <vt:lpstr>NEMOCI DOLNÍCH CEST DÝCHACÍCH</vt:lpstr>
      <vt:lpstr>NEMOCI TRACHEY A BRONCHŮ</vt:lpstr>
      <vt:lpstr>BRONCHITIDA</vt:lpstr>
      <vt:lpstr>BRONCHIEKTÁZIE</vt:lpstr>
      <vt:lpstr>BRONCHIEKTÁZIE</vt:lpstr>
      <vt:lpstr>ASTHMA BRONCHIALE</vt:lpstr>
      <vt:lpstr>ASTHMA BRONCHIALE</vt:lpstr>
      <vt:lpstr>ASTHMA BRONCHIALE</vt:lpstr>
      <vt:lpstr>NEMOCI PLIC</vt:lpstr>
      <vt:lpstr>NEMOCI PLIC</vt:lpstr>
      <vt:lpstr>ZMĚNY VZDUŠNOSTI PLIC</vt:lpstr>
      <vt:lpstr>ATELEKTÁZA / KOLAPS</vt:lpstr>
      <vt:lpstr>EMFYZÉM</vt:lpstr>
      <vt:lpstr>EMFYZÉM</vt:lpstr>
      <vt:lpstr>EMFYZÉM</vt:lpstr>
      <vt:lpstr>PORUCHY PLICNÍHO OBĚHU</vt:lpstr>
      <vt:lpstr>PLICNÍ EMBOLIE</vt:lpstr>
      <vt:lpstr>PLICNÍ EMBOLIE</vt:lpstr>
      <vt:lpstr>PLICNÍ EMBOLIE</vt:lpstr>
      <vt:lpstr>HEMORAGICKÝ PLICNÍ INFARKT</vt:lpstr>
      <vt:lpstr>HEMORAGICKÝ PLICNÍ INFARKT</vt:lpstr>
      <vt:lpstr>HEMORAGICKÝ PLICNÍ INFARKT</vt:lpstr>
      <vt:lpstr>PLICNÍ EDÉM</vt:lpstr>
      <vt:lpstr>PLICNÍ EDÉM</vt:lpstr>
      <vt:lpstr>PLICNÍ EDÉM</vt:lpstr>
      <vt:lpstr>SYNDROM AKUTNÍ DECHOVÉ TÍSNĚ (ARDS)</vt:lpstr>
      <vt:lpstr>ARDS</vt:lpstr>
      <vt:lpstr>Snímek 50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Patologie respiračního systému</dc:title>
  <dc:creator>uzivatel</dc:creator>
  <cp:lastModifiedBy>uzivatel</cp:lastModifiedBy>
  <cp:revision>112</cp:revision>
  <dcterms:created xsi:type="dcterms:W3CDTF">2018-03-10T19:21:30Z</dcterms:created>
  <dcterms:modified xsi:type="dcterms:W3CDTF">2018-03-17T14:13:42Z</dcterms:modified>
</cp:coreProperties>
</file>