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0"/>
  </p:notesMasterIdLst>
  <p:sldIdLst>
    <p:sldId id="256" r:id="rId2"/>
    <p:sldId id="350" r:id="rId3"/>
    <p:sldId id="466" r:id="rId4"/>
    <p:sldId id="467" r:id="rId5"/>
    <p:sldId id="583" r:id="rId6"/>
    <p:sldId id="581" r:id="rId7"/>
    <p:sldId id="597" r:id="rId8"/>
    <p:sldId id="580" r:id="rId9"/>
    <p:sldId id="595" r:id="rId10"/>
    <p:sldId id="598" r:id="rId11"/>
    <p:sldId id="599" r:id="rId12"/>
    <p:sldId id="600" r:id="rId13"/>
    <p:sldId id="579" r:id="rId14"/>
    <p:sldId id="603" r:id="rId15"/>
    <p:sldId id="613" r:id="rId16"/>
    <p:sldId id="614" r:id="rId17"/>
    <p:sldId id="615" r:id="rId18"/>
    <p:sldId id="607" r:id="rId19"/>
    <p:sldId id="616" r:id="rId20"/>
    <p:sldId id="628" r:id="rId21"/>
    <p:sldId id="618" r:id="rId22"/>
    <p:sldId id="629" r:id="rId23"/>
    <p:sldId id="630" r:id="rId24"/>
    <p:sldId id="632" r:id="rId25"/>
    <p:sldId id="633" r:id="rId26"/>
    <p:sldId id="640" r:id="rId27"/>
    <p:sldId id="487" r:id="rId28"/>
    <p:sldId id="489" r:id="rId29"/>
    <p:sldId id="491" r:id="rId30"/>
    <p:sldId id="493" r:id="rId31"/>
    <p:sldId id="496" r:id="rId32"/>
    <p:sldId id="566" r:id="rId33"/>
    <p:sldId id="569" r:id="rId34"/>
    <p:sldId id="571" r:id="rId35"/>
    <p:sldId id="572" r:id="rId36"/>
    <p:sldId id="573" r:id="rId37"/>
    <p:sldId id="574" r:id="rId38"/>
    <p:sldId id="575" r:id="rId39"/>
    <p:sldId id="576" r:id="rId40"/>
    <p:sldId id="577" r:id="rId41"/>
    <p:sldId id="578" r:id="rId42"/>
    <p:sldId id="634" r:id="rId43"/>
    <p:sldId id="642" r:id="rId44"/>
    <p:sldId id="647" r:id="rId45"/>
    <p:sldId id="643" r:id="rId46"/>
    <p:sldId id="644" r:id="rId47"/>
    <p:sldId id="645" r:id="rId48"/>
    <p:sldId id="348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3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107">
          <p15:clr>
            <a:srgbClr val="A4A3A4"/>
          </p15:clr>
        </p15:guide>
        <p15:guide id="4" pos="3822">
          <p15:clr>
            <a:srgbClr val="A4A3A4"/>
          </p15:clr>
        </p15:guide>
        <p15:guide id="5" orient="horz" pos="2929">
          <p15:clr>
            <a:srgbClr val="A4A3A4"/>
          </p15:clr>
        </p15:guide>
        <p15:guide id="6" orient="horz" pos="1100">
          <p15:clr>
            <a:srgbClr val="A4A3A4"/>
          </p15:clr>
        </p15:guide>
        <p15:guide id="7" pos="4069">
          <p15:clr>
            <a:srgbClr val="A4A3A4"/>
          </p15:clr>
        </p15:guide>
        <p15:guide id="8" pos="3980">
          <p15:clr>
            <a:srgbClr val="A4A3A4"/>
          </p15:clr>
        </p15:guide>
        <p15:guide id="9" orient="horz" pos="2903">
          <p15:clr>
            <a:srgbClr val="A4A3A4"/>
          </p15:clr>
        </p15:guide>
        <p15:guide id="10" orient="horz" pos="1944">
          <p15:clr>
            <a:srgbClr val="A4A3A4"/>
          </p15:clr>
        </p15:guide>
        <p15:guide id="11" orient="horz" pos="145">
          <p15:clr>
            <a:srgbClr val="A4A3A4"/>
          </p15:clr>
        </p15:guide>
        <p15:guide id="12" pos="3832">
          <p15:clr>
            <a:srgbClr val="A4A3A4"/>
          </p15:clr>
        </p15:guide>
        <p15:guide id="13" pos="152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FFFFFF"/>
    <a:srgbClr val="FF3300"/>
    <a:srgbClr val="00FFFF"/>
    <a:srgbClr val="0070C0"/>
    <a:srgbClr val="262626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1" autoAdjust="0"/>
    <p:restoredTop sz="95748" autoAdjust="0"/>
  </p:normalViewPr>
  <p:slideViewPr>
    <p:cSldViewPr snapToGrid="0">
      <p:cViewPr varScale="1">
        <p:scale>
          <a:sx n="84" d="100"/>
          <a:sy n="84" d="100"/>
        </p:scale>
        <p:origin x="96" y="216"/>
      </p:cViewPr>
      <p:guideLst>
        <p:guide orient="horz" pos="2143"/>
        <p:guide pos="3840"/>
        <p:guide orient="horz" pos="2107"/>
        <p:guide pos="3822"/>
        <p:guide orient="horz" pos="2929"/>
        <p:guide orient="horz" pos="1100"/>
        <p:guide pos="4069"/>
        <p:guide pos="3980"/>
        <p:guide orient="horz" pos="2903"/>
        <p:guide orient="horz" pos="1944"/>
        <p:guide orient="horz" pos="145"/>
        <p:guide pos="3832"/>
        <p:guide pos="152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BF80C4-CB55-E347-A24A-5BBF8B5C0F6F}" type="datetimeFigureOut">
              <a:rPr lang="en-US" smtClean="0"/>
              <a:t>4/20/2018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9C2802-B277-814B-AAE1-93B68E8EC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41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dirty="0"/>
              <a:t>4/20/2018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heck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dirty="0"/>
              <a:t>4/20/2018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dirty="0"/>
              <a:t>4/20/2018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45E7B4A4-E7D9-487F-9E15-925215BEBCE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62528407"/>
      </p:ext>
    </p:extLst>
  </p:cSld>
  <p:clrMapOvr>
    <a:masterClrMapping/>
  </p:clrMapOvr>
  <p:transition>
    <p:check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D5039-7F7D-4D4A-931A-69857FE335B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11069295"/>
      </p:ext>
    </p:extLst>
  </p:cSld>
  <p:clrMapOvr>
    <a:masterClrMapping/>
  </p:clrMapOvr>
  <p:transition>
    <p:check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09600" y="625157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059D39E-6C83-443D-8D56-6E242ADB0AE4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1646345"/>
      </p:ext>
    </p:extLst>
  </p:cSld>
  <p:clrMapOvr>
    <a:masterClrMapping/>
  </p:clrMapOvr>
  <p:transition>
    <p:check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dirty="0"/>
              <a:t>4/20/2018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dirty="0"/>
              <a:t>4/20/2018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heck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dirty="0"/>
              <a:t>4/20/2018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dirty="0"/>
              <a:t>4/20/2018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dirty="0"/>
              <a:t>4/20/2018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dirty="0"/>
              <a:t>4/20/2018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dirty="0"/>
              <a:t>4/20/2018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dirty="0"/>
              <a:t>4/20/2018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dirty="0"/>
              <a:t>4/20/2018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ransition>
    <p:checker/>
  </p:transition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gu.de/zmorph/schieblerkorf/histo3/data/organe/de/JA1_083_a.html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hyperlink" Target="http://www.kgu.de/zmorph/schieblerkorf/histo3/data/organe/de/JA1_083_b.html" TargetMode="Externa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2762" y="758952"/>
            <a:ext cx="11507939" cy="3566160"/>
          </a:xfrm>
        </p:spPr>
        <p:txBody>
          <a:bodyPr>
            <a:normAutofit/>
          </a:bodyPr>
          <a:lstStyle/>
          <a:p>
            <a:r>
              <a:rPr lang="cs-CZ" sz="4400" b="1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Verdana"/>
                <a:cs typeface="Verdana"/>
              </a:rPr>
              <a:t>PATOLOGIE ŽENSKÉHO GENITÁLU</a:t>
            </a:r>
            <a:br>
              <a:rPr lang="cs-CZ" sz="4400" b="1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Verdana"/>
                <a:cs typeface="Verdana"/>
              </a:rPr>
            </a:br>
            <a:r>
              <a:rPr lang="cs-CZ" sz="44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	</a:t>
            </a:r>
            <a:r>
              <a:rPr lang="cs-CZ" sz="36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- čípek</a:t>
            </a:r>
            <a:br>
              <a:rPr lang="cs-CZ" sz="36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</a:br>
            <a:r>
              <a:rPr lang="cs-CZ" sz="3600" b="1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	</a:t>
            </a:r>
            <a:r>
              <a:rPr lang="cs-CZ" sz="36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- </a:t>
            </a:r>
            <a:r>
              <a:rPr lang="cs-CZ" sz="36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děloha</a:t>
            </a:r>
            <a:br>
              <a:rPr lang="cs-CZ" sz="36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</a:br>
            <a:r>
              <a:rPr lang="cs-CZ" sz="3600" b="1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	</a:t>
            </a:r>
            <a:r>
              <a:rPr lang="cs-CZ" sz="36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- ovarium</a:t>
            </a:r>
            <a:r>
              <a:rPr lang="cs-CZ" sz="36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/>
            </a:r>
            <a:br>
              <a:rPr lang="cs-CZ" sz="36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</a:br>
            <a:r>
              <a:rPr lang="cs-CZ" sz="3600" b="1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	</a:t>
            </a:r>
            <a:r>
              <a:rPr lang="cs-CZ" sz="36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- těhotenství</a:t>
            </a:r>
            <a:endParaRPr lang="cs-CZ" sz="3600" b="1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92762" y="4455621"/>
            <a:ext cx="11507939" cy="1143000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6053589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17" y="18000"/>
            <a:ext cx="11219567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15095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54330" y="264595"/>
            <a:ext cx="10058400" cy="766762"/>
          </a:xfrm>
        </p:spPr>
        <p:txBody>
          <a:bodyPr>
            <a:normAutofit/>
          </a:bodyPr>
          <a:lstStyle/>
          <a:p>
            <a:r>
              <a:rPr lang="cs-CZ" sz="4400" b="1" dirty="0" smtClean="0">
                <a:solidFill>
                  <a:srgbClr val="FF3300"/>
                </a:solidFill>
              </a:rPr>
              <a:t>Invazivní karcinom čípku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54330" y="1205026"/>
            <a:ext cx="7835900" cy="5218634"/>
          </a:xfr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cs-CZ" sz="2400" dirty="0" smtClean="0">
                <a:solidFill>
                  <a:srgbClr val="FF3300"/>
                </a:solidFill>
              </a:rPr>
              <a:t> 3. nejčastější GYN malignita</a:t>
            </a:r>
          </a:p>
          <a:p>
            <a:pPr>
              <a:buFont typeface="Arial"/>
              <a:buChar char="•"/>
            </a:pPr>
            <a:r>
              <a:rPr lang="cs-CZ" sz="2400" dirty="0"/>
              <a:t> </a:t>
            </a:r>
            <a:r>
              <a:rPr lang="cs-CZ" sz="2400" dirty="0" smtClean="0"/>
              <a:t>v ČR vysoká incidence (11. místo celosvětově)</a:t>
            </a:r>
            <a:r>
              <a:rPr lang="cs-CZ" sz="2800" dirty="0"/>
              <a:t> </a:t>
            </a:r>
            <a:endParaRPr lang="cs-CZ" sz="2800" dirty="0" smtClean="0"/>
          </a:p>
          <a:p>
            <a:pPr>
              <a:buFont typeface="Arial"/>
              <a:buChar char="•"/>
            </a:pPr>
            <a:r>
              <a:rPr lang="cs-CZ" sz="2400" dirty="0" smtClean="0"/>
              <a:t> vzniká </a:t>
            </a:r>
            <a:r>
              <a:rPr lang="cs-CZ" sz="2400" dirty="0"/>
              <a:t>progresí HSIL – nejčastěji v transformační </a:t>
            </a:r>
            <a:r>
              <a:rPr lang="cs-CZ" sz="2400" dirty="0" smtClean="0"/>
              <a:t>zóně</a:t>
            </a:r>
          </a:p>
          <a:p>
            <a:pPr>
              <a:buFont typeface="Arial"/>
              <a:buChar char="•"/>
            </a:pPr>
            <a:r>
              <a:rPr lang="cs-CZ" sz="2400" dirty="0"/>
              <a:t> </a:t>
            </a:r>
            <a:r>
              <a:rPr lang="cs-CZ" sz="2400" dirty="0" smtClean="0"/>
              <a:t>histologicky:</a:t>
            </a:r>
          </a:p>
          <a:p>
            <a:pPr lvl="1">
              <a:buFont typeface="Arial"/>
              <a:buChar char="•"/>
            </a:pPr>
            <a:r>
              <a:rPr lang="cs-CZ" sz="2000" b="1" dirty="0" err="1">
                <a:solidFill>
                  <a:srgbClr val="C00000"/>
                </a:solidFill>
              </a:rPr>
              <a:t>d</a:t>
            </a:r>
            <a:r>
              <a:rPr lang="cs-CZ" sz="2000" b="1" dirty="0" err="1" smtClean="0">
                <a:solidFill>
                  <a:srgbClr val="C00000"/>
                </a:solidFill>
              </a:rPr>
              <a:t>laždicobuněčný</a:t>
            </a:r>
            <a:r>
              <a:rPr lang="cs-CZ" sz="2000" b="1" dirty="0" smtClean="0">
                <a:solidFill>
                  <a:srgbClr val="C00000"/>
                </a:solidFill>
              </a:rPr>
              <a:t> karcinom</a:t>
            </a:r>
            <a:r>
              <a:rPr lang="cs-CZ" sz="2000" dirty="0" smtClean="0">
                <a:solidFill>
                  <a:schemeClr val="tx1"/>
                </a:solidFill>
              </a:rPr>
              <a:t> (90 %, diagnostikován nejčastěji v 5. dekádě)</a:t>
            </a:r>
            <a:endParaRPr lang="cs-CZ" sz="2000" b="1" dirty="0" smtClean="0">
              <a:solidFill>
                <a:srgbClr val="C00000"/>
              </a:solidFill>
            </a:endParaRPr>
          </a:p>
          <a:p>
            <a:pPr lvl="1">
              <a:buFont typeface="Arial"/>
              <a:buChar char="•"/>
            </a:pPr>
            <a:r>
              <a:rPr lang="cs-CZ" sz="2000" b="1" dirty="0" smtClean="0">
                <a:solidFill>
                  <a:srgbClr val="C00000"/>
                </a:solidFill>
              </a:rPr>
              <a:t>adenokarcinom</a:t>
            </a:r>
            <a:endParaRPr lang="cs-CZ" sz="20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100" dirty="0" smtClean="0"/>
          </a:p>
          <a:p>
            <a:pPr>
              <a:buFont typeface="Arial"/>
              <a:buChar char="•"/>
            </a:pPr>
            <a:r>
              <a:rPr lang="en-US" sz="2400" dirty="0"/>
              <a:t> </a:t>
            </a:r>
            <a:r>
              <a:rPr lang="cs-CZ" sz="2400" dirty="0" smtClean="0"/>
              <a:t>propagace:</a:t>
            </a:r>
          </a:p>
          <a:p>
            <a:pPr lvl="1">
              <a:buFont typeface="Arial"/>
              <a:buChar char="•"/>
            </a:pPr>
            <a:r>
              <a:rPr lang="cs-CZ" sz="2400" dirty="0" err="1"/>
              <a:t>l</a:t>
            </a:r>
            <a:r>
              <a:rPr lang="cs-CZ" sz="2400" dirty="0" err="1" smtClean="0"/>
              <a:t>okoregionální</a:t>
            </a:r>
            <a:r>
              <a:rPr lang="cs-CZ" sz="2400" dirty="0" smtClean="0"/>
              <a:t> progrese (píštěle, prorůstání do okolních orgánů </a:t>
            </a:r>
            <a:r>
              <a:rPr lang="cs-CZ" sz="2400" dirty="0" smtClean="0">
                <a:sym typeface="Symbol" panose="05050102010706020507" pitchFamily="18" charset="2"/>
              </a:rPr>
              <a:t> komplikace</a:t>
            </a:r>
            <a:r>
              <a:rPr lang="cs-CZ" sz="2400" dirty="0" smtClean="0"/>
              <a:t>)</a:t>
            </a:r>
          </a:p>
          <a:p>
            <a:pPr lvl="1">
              <a:buFont typeface="Arial"/>
              <a:buChar char="•"/>
            </a:pPr>
            <a:r>
              <a:rPr lang="cs-CZ" sz="2400" dirty="0" err="1" smtClean="0"/>
              <a:t>mts</a:t>
            </a:r>
            <a:r>
              <a:rPr lang="cs-CZ" sz="2400" dirty="0" smtClean="0"/>
              <a:t> do spádových LU</a:t>
            </a:r>
          </a:p>
          <a:p>
            <a:pPr lvl="1">
              <a:buFont typeface="Arial"/>
              <a:buChar char="•"/>
            </a:pPr>
            <a:r>
              <a:rPr lang="cs-CZ" sz="2400" dirty="0"/>
              <a:t>h</a:t>
            </a:r>
            <a:r>
              <a:rPr lang="cs-CZ" sz="2400" dirty="0" smtClean="0"/>
              <a:t>ematogenní metastázy (kosti, plíce, játra)</a:t>
            </a:r>
            <a:endParaRPr lang="cs-CZ" sz="2400" dirty="0"/>
          </a:p>
          <a:p>
            <a:pPr>
              <a:buFont typeface="Arial"/>
              <a:buChar char="•"/>
            </a:pPr>
            <a:endParaRPr lang="en-US" sz="3200" b="1" dirty="0" smtClean="0">
              <a:solidFill>
                <a:srgbClr val="FF3300"/>
              </a:solidFill>
            </a:endParaRPr>
          </a:p>
          <a:p>
            <a:pPr lvl="1">
              <a:buFont typeface="Arial"/>
              <a:buChar char="•"/>
            </a:pPr>
            <a:endParaRPr lang="cs-CZ" sz="10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0" t="24196" r="25800" b="12171"/>
          <a:stretch/>
        </p:blipFill>
        <p:spPr>
          <a:xfrm>
            <a:off x="10011791" y="48377"/>
            <a:ext cx="2134489" cy="196596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8"/>
          <a:stretch/>
        </p:blipFill>
        <p:spPr>
          <a:xfrm>
            <a:off x="8190230" y="1825790"/>
            <a:ext cx="3051878" cy="252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292" y="4157243"/>
            <a:ext cx="3346875" cy="252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44556508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 smtClean="0">
                <a:solidFill>
                  <a:srgbClr val="FF3300"/>
                </a:solidFill>
              </a:rPr>
              <a:t>Rizikové faktory rozvoje HPV infekce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bg1"/>
            </a:solidFill>
          </a:ln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cs-CZ" altLang="cs-CZ" sz="2400" dirty="0" smtClean="0"/>
              <a:t> časné </a:t>
            </a:r>
            <a:r>
              <a:rPr lang="cs-CZ" altLang="cs-CZ" sz="2400" dirty="0"/>
              <a:t>zahájení pohlavního života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altLang="cs-CZ" sz="2400" dirty="0" smtClean="0"/>
              <a:t> promiskuita </a:t>
            </a:r>
            <a:r>
              <a:rPr lang="cs-CZ" altLang="cs-CZ" sz="2400" dirty="0"/>
              <a:t>ženy či jejího partnera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altLang="cs-CZ" sz="2400" dirty="0" smtClean="0"/>
              <a:t> imunodeficientní </a:t>
            </a:r>
            <a:r>
              <a:rPr lang="cs-CZ" altLang="cs-CZ" sz="2400" dirty="0"/>
              <a:t>stav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altLang="cs-CZ" sz="2400" dirty="0" smtClean="0"/>
              <a:t> kouření </a:t>
            </a:r>
            <a:r>
              <a:rPr lang="cs-CZ" altLang="cs-CZ" sz="2400" dirty="0"/>
              <a:t>cigaret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altLang="cs-CZ" sz="2400" dirty="0" smtClean="0"/>
              <a:t> perzistující </a:t>
            </a:r>
            <a:r>
              <a:rPr lang="cs-CZ" altLang="cs-CZ" sz="2400" dirty="0"/>
              <a:t>infekce </a:t>
            </a:r>
            <a:r>
              <a:rPr lang="cs-CZ" altLang="cs-CZ" sz="2400" dirty="0" err="1"/>
              <a:t>high</a:t>
            </a:r>
            <a:r>
              <a:rPr lang="cs-CZ" altLang="cs-CZ" sz="2400" dirty="0"/>
              <a:t> risk HPV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altLang="cs-CZ" sz="2400" dirty="0" smtClean="0"/>
              <a:t> ostatní </a:t>
            </a:r>
            <a:r>
              <a:rPr lang="cs-CZ" altLang="cs-CZ" sz="2400" dirty="0"/>
              <a:t>STD (</a:t>
            </a:r>
            <a:r>
              <a:rPr lang="cs-CZ" altLang="cs-CZ" sz="2400" dirty="0" err="1"/>
              <a:t>kofaktor</a:t>
            </a:r>
            <a:r>
              <a:rPr lang="cs-CZ" altLang="cs-CZ" sz="2400" dirty="0"/>
              <a:t> při progresi HPV</a:t>
            </a:r>
            <a:r>
              <a:rPr lang="cs-CZ" altLang="cs-CZ" sz="2400" dirty="0" smtClean="0"/>
              <a:t>) – nebo </a:t>
            </a:r>
            <a:r>
              <a:rPr lang="cs-CZ" altLang="cs-CZ" sz="2400" dirty="0" err="1" smtClean="0"/>
              <a:t>koinfekce</a:t>
            </a:r>
            <a:r>
              <a:rPr lang="cs-CZ" altLang="cs-CZ" sz="2400" dirty="0" smtClean="0"/>
              <a:t> více typy HR HPV u jednoho jedince</a:t>
            </a:r>
            <a:endParaRPr lang="cs-CZ" altLang="cs-CZ" sz="24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altLang="cs-CZ" sz="2400" dirty="0" smtClean="0"/>
              <a:t> nízký </a:t>
            </a:r>
            <a:r>
              <a:rPr lang="cs-CZ" altLang="cs-CZ" sz="2400" dirty="0"/>
              <a:t>socioekonomický status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altLang="cs-CZ" sz="2400" dirty="0" smtClean="0"/>
              <a:t> mnohočetná </a:t>
            </a:r>
            <a:r>
              <a:rPr lang="cs-CZ" altLang="cs-CZ" sz="2400" dirty="0"/>
              <a:t>těhotenství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46877391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6800" y="2703622"/>
            <a:ext cx="10058400" cy="1450757"/>
          </a:xfrm>
        </p:spPr>
        <p:txBody>
          <a:bodyPr>
            <a:normAutofit/>
          </a:bodyPr>
          <a:lstStyle/>
          <a:p>
            <a:r>
              <a:rPr lang="cs-CZ" sz="54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AD9CD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DĚLOHA</a:t>
            </a:r>
            <a:r>
              <a:rPr lang="en-US" sz="54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AD9CD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	</a:t>
            </a:r>
            <a:endParaRPr lang="en-US" sz="5400" b="1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AD9CD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65"/>
          <a:stretch/>
        </p:blipFill>
        <p:spPr>
          <a:xfrm>
            <a:off x="4880610" y="377190"/>
            <a:ext cx="5334000" cy="296685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80" y="3429000"/>
            <a:ext cx="4291584" cy="321868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16700437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 smtClean="0">
                <a:solidFill>
                  <a:srgbClr val="FF3300"/>
                </a:solidFill>
              </a:rPr>
              <a:t>Endometritidy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5806440" cy="402336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cs-CZ" altLang="cs-CZ" sz="2400" dirty="0" smtClean="0"/>
              <a:t> poměrně vzácné</a:t>
            </a:r>
            <a:endParaRPr lang="cs-CZ" altLang="cs-CZ" sz="24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altLang="cs-CZ" sz="2400" dirty="0" smtClean="0"/>
              <a:t> akutní zánět v souvislosti s: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cs-CZ" altLang="cs-CZ" sz="2200" dirty="0" err="1"/>
              <a:t>i</a:t>
            </a:r>
            <a:r>
              <a:rPr lang="cs-CZ" altLang="cs-CZ" sz="2200" dirty="0" err="1" smtClean="0"/>
              <a:t>nstrumentárními</a:t>
            </a:r>
            <a:r>
              <a:rPr lang="cs-CZ" altLang="cs-CZ" sz="2200" dirty="0" smtClean="0"/>
              <a:t> zákroky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cs-CZ" altLang="cs-CZ" sz="2200" dirty="0"/>
              <a:t>t</a:t>
            </a:r>
            <a:r>
              <a:rPr lang="cs-CZ" altLang="cs-CZ" sz="2200" dirty="0" smtClean="0"/>
              <a:t>ěhotenstvím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cs-CZ" altLang="cs-CZ" sz="2200" dirty="0" smtClean="0"/>
              <a:t>IUD</a:t>
            </a:r>
            <a:endParaRPr lang="cs-CZ" altLang="cs-CZ" sz="22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altLang="cs-CZ" sz="2400" dirty="0" smtClean="0"/>
              <a:t> chronický zánět při: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cs-CZ" altLang="cs-CZ" sz="2200" dirty="0"/>
              <a:t>p</a:t>
            </a:r>
            <a:r>
              <a:rPr lang="cs-CZ" altLang="cs-CZ" sz="2200" dirty="0" smtClean="0"/>
              <a:t>erzistenci akutního zánětu (IUD)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cs-CZ" altLang="cs-CZ" sz="2200" dirty="0"/>
              <a:t>c</a:t>
            </a:r>
            <a:r>
              <a:rPr lang="cs-CZ" altLang="cs-CZ" sz="2200" dirty="0" smtClean="0"/>
              <a:t>hronické kapavce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cs-CZ" altLang="cs-CZ" sz="2200" dirty="0" smtClean="0"/>
              <a:t>TBC (miliární rozsev či přestup z vejcovodů)</a:t>
            </a:r>
            <a:endParaRPr lang="cs-CZ" altLang="cs-CZ" sz="2200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63" y="83070"/>
            <a:ext cx="4075819" cy="306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" t="10640" r="2712" b="16590"/>
          <a:stretch/>
        </p:blipFill>
        <p:spPr>
          <a:xfrm>
            <a:off x="7224382" y="3248537"/>
            <a:ext cx="4075200" cy="3209413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66844449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 smtClean="0">
                <a:solidFill>
                  <a:srgbClr val="FF3300"/>
                </a:solidFill>
              </a:rPr>
              <a:t>Endometrióza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6263640" cy="2983230"/>
          </a:xfrm>
          <a:ln>
            <a:solidFill>
              <a:schemeClr val="bg1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altLang="cs-CZ" sz="2800" dirty="0" smtClean="0"/>
              <a:t>= okrsky </a:t>
            </a:r>
            <a:r>
              <a:rPr lang="cs-CZ" altLang="cs-CZ" sz="2800" dirty="0"/>
              <a:t>funkčního endometria (žlázek + </a:t>
            </a:r>
            <a:r>
              <a:rPr lang="cs-CZ" altLang="cs-CZ" sz="2800" dirty="0" err="1"/>
              <a:t>stromatu</a:t>
            </a:r>
            <a:r>
              <a:rPr lang="cs-CZ" altLang="cs-CZ" sz="2800" dirty="0"/>
              <a:t>) v ektopické </a:t>
            </a:r>
            <a:r>
              <a:rPr lang="cs-CZ" altLang="cs-CZ" sz="2800" dirty="0" smtClean="0"/>
              <a:t>lokalizaci</a:t>
            </a:r>
          </a:p>
          <a:p>
            <a:pPr marL="0" indent="0">
              <a:buNone/>
            </a:pPr>
            <a:endParaRPr lang="cs-CZ" altLang="cs-CZ" sz="1100" dirty="0"/>
          </a:p>
          <a:p>
            <a:pPr marL="895350" lvl="1" indent="-355600">
              <a:buFont typeface="Arial" panose="020B0604020202020204" pitchFamily="34" charset="0"/>
              <a:buChar char="•"/>
            </a:pPr>
            <a:r>
              <a:rPr lang="cs-CZ" altLang="cs-CZ" sz="2400" dirty="0"/>
              <a:t>ovaria, </a:t>
            </a:r>
            <a:r>
              <a:rPr lang="cs-CZ" altLang="cs-CZ" sz="2400" dirty="0" err="1"/>
              <a:t>Douglasův</a:t>
            </a:r>
            <a:r>
              <a:rPr lang="cs-CZ" altLang="cs-CZ" sz="2400" dirty="0"/>
              <a:t> prostor, vejcovody, peritoneum, </a:t>
            </a:r>
            <a:r>
              <a:rPr lang="cs-CZ" altLang="cs-CZ" sz="2400" dirty="0" smtClean="0"/>
              <a:t>jizvy po laparotomii, pupek</a:t>
            </a:r>
            <a:r>
              <a:rPr lang="cs-CZ" altLang="cs-CZ" sz="2400" dirty="0"/>
              <a:t>, … plíce, kosti </a:t>
            </a:r>
            <a:r>
              <a:rPr lang="cs-CZ" altLang="cs-CZ" sz="2400" dirty="0" smtClean="0"/>
              <a:t>…</a:t>
            </a:r>
            <a:endParaRPr lang="cs-CZ" altLang="cs-CZ" sz="2400" dirty="0"/>
          </a:p>
          <a:p>
            <a:pPr marL="895350" lvl="1" indent="-355600">
              <a:buFont typeface="Arial" panose="020B0604020202020204" pitchFamily="34" charset="0"/>
              <a:buChar char="•"/>
            </a:pPr>
            <a:r>
              <a:rPr lang="cs-CZ" altLang="cs-CZ" sz="2400" dirty="0"/>
              <a:t>cyklické změny během MC</a:t>
            </a:r>
          </a:p>
          <a:p>
            <a:pPr marL="1417638" lvl="2" indent="-342900">
              <a:buFont typeface="Arial" panose="020B0604020202020204" pitchFamily="34" charset="0"/>
              <a:buChar char="•"/>
            </a:pPr>
            <a:r>
              <a:rPr lang="cs-CZ" altLang="cs-CZ" sz="2000" dirty="0"/>
              <a:t>hemoragické (čokoládové) cysty, </a:t>
            </a:r>
            <a:r>
              <a:rPr lang="cs-CZ" altLang="cs-CZ" sz="2000" dirty="0" err="1"/>
              <a:t>hemosiderinová</a:t>
            </a:r>
            <a:r>
              <a:rPr lang="cs-CZ" altLang="cs-CZ" sz="2000" dirty="0"/>
              <a:t> pigmentace</a:t>
            </a:r>
          </a:p>
          <a:p>
            <a:pPr marL="1417638" lvl="2" indent="-342900">
              <a:buFont typeface="Arial" panose="020B0604020202020204" pitchFamily="34" charset="0"/>
              <a:buChar char="•"/>
            </a:pPr>
            <a:endParaRPr lang="cs-CZ" altLang="cs-CZ" sz="2000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353" y="448830"/>
            <a:ext cx="4649327" cy="324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37210" y="4828964"/>
            <a:ext cx="10149840" cy="14859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5350" lvl="1" indent="-355600">
              <a:buFont typeface="Arial" panose="020B0604020202020204" pitchFamily="34" charset="0"/>
              <a:buChar char="•"/>
            </a:pPr>
            <a:r>
              <a:rPr lang="cs-CZ" altLang="cs-CZ" sz="2400" b="1" dirty="0" err="1" smtClean="0">
                <a:solidFill>
                  <a:srgbClr val="FF0000"/>
                </a:solidFill>
              </a:rPr>
              <a:t>adenomyóza</a:t>
            </a:r>
            <a:r>
              <a:rPr lang="cs-CZ" altLang="cs-CZ" sz="2400" dirty="0" smtClean="0"/>
              <a:t>:</a:t>
            </a:r>
          </a:p>
          <a:p>
            <a:pPr marL="1417638" lvl="2" indent="-342900">
              <a:buFont typeface="Arial" panose="020B0604020202020204" pitchFamily="34" charset="0"/>
              <a:buChar char="•"/>
            </a:pPr>
            <a:r>
              <a:rPr lang="cs-CZ" altLang="cs-CZ" sz="2000" dirty="0" smtClean="0"/>
              <a:t>vtlačení části </a:t>
            </a:r>
            <a:r>
              <a:rPr lang="cs-CZ" altLang="cs-CZ" sz="2000" dirty="0" err="1" smtClean="0"/>
              <a:t>zona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basalis</a:t>
            </a:r>
            <a:r>
              <a:rPr lang="cs-CZ" altLang="cs-CZ" sz="2000" dirty="0" smtClean="0"/>
              <a:t> do </a:t>
            </a:r>
            <a:r>
              <a:rPr lang="cs-CZ" altLang="cs-CZ" sz="2000" dirty="0" err="1" smtClean="0"/>
              <a:t>myometria</a:t>
            </a:r>
            <a:r>
              <a:rPr lang="cs-CZ" altLang="cs-CZ" sz="2000" dirty="0" smtClean="0"/>
              <a:t> (nepodléhá funkčním hormonálním změnám)</a:t>
            </a:r>
          </a:p>
          <a:p>
            <a:pPr marL="0" indent="0">
              <a:buFont typeface="Calibri" panose="020F0502020204030204" pitchFamily="34" charset="0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5334601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8" b="3055"/>
          <a:stretch/>
        </p:blipFill>
        <p:spPr>
          <a:xfrm>
            <a:off x="467677" y="400050"/>
            <a:ext cx="6587053" cy="555498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7190461" y="11430"/>
            <a:ext cx="4652010" cy="777240"/>
          </a:xfrm>
        </p:spPr>
        <p:txBody>
          <a:bodyPr>
            <a:normAutofit/>
          </a:bodyPr>
          <a:lstStyle/>
          <a:p>
            <a:r>
              <a:rPr lang="cs-CZ" sz="4400" b="1" dirty="0" smtClean="0">
                <a:solidFill>
                  <a:srgbClr val="FF3300"/>
                </a:solidFill>
              </a:rPr>
              <a:t>Dysfunkční krvácení</a:t>
            </a:r>
            <a:endParaRPr lang="cs-CZ" sz="4400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7190461" y="800100"/>
            <a:ext cx="4652010" cy="3028950"/>
          </a:xfr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b="1" dirty="0" err="1" smtClean="0"/>
              <a:t>amenorhea</a:t>
            </a:r>
            <a:r>
              <a:rPr lang="cs-CZ" dirty="0" smtClean="0"/>
              <a:t> = absence menstruačního krvácení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 smtClean="0"/>
              <a:t> </a:t>
            </a:r>
            <a:r>
              <a:rPr lang="cs-CZ" b="1" dirty="0" err="1" smtClean="0"/>
              <a:t>oligomenorhea</a:t>
            </a:r>
            <a:r>
              <a:rPr lang="cs-CZ" b="1" dirty="0" smtClean="0"/>
              <a:t> </a:t>
            </a:r>
            <a:r>
              <a:rPr lang="cs-CZ" dirty="0" smtClean="0"/>
              <a:t>= MC &gt; 35 dnů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b="1" dirty="0" err="1" smtClean="0"/>
              <a:t>polymenorhea</a:t>
            </a:r>
            <a:r>
              <a:rPr lang="cs-CZ" dirty="0" smtClean="0"/>
              <a:t> = MC &lt; 24 dnů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b="1" dirty="0" err="1" smtClean="0"/>
              <a:t>menorhagie</a:t>
            </a:r>
            <a:r>
              <a:rPr lang="cs-CZ" dirty="0" smtClean="0"/>
              <a:t> = vysoké krevní ztráty, délka MC je ale v normě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b="1" dirty="0" err="1" smtClean="0"/>
              <a:t>metrorhagie</a:t>
            </a:r>
            <a:r>
              <a:rPr lang="cs-CZ" dirty="0" smtClean="0"/>
              <a:t> = nepravidelné krvácení i během MC</a:t>
            </a:r>
          </a:p>
        </p:txBody>
      </p:sp>
      <p:sp>
        <p:nvSpPr>
          <p:cNvPr id="18" name="Zástupný symbol pro obsah 6"/>
          <p:cNvSpPr txBox="1">
            <a:spLocks/>
          </p:cNvSpPr>
          <p:nvPr/>
        </p:nvSpPr>
        <p:spPr>
          <a:xfrm>
            <a:off x="7190461" y="4061460"/>
            <a:ext cx="4652010" cy="260223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 </a:t>
            </a:r>
            <a:r>
              <a:rPr lang="cs-CZ" b="1" dirty="0" smtClean="0"/>
              <a:t>vlivy: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h</a:t>
            </a:r>
            <a:r>
              <a:rPr lang="cs-CZ" b="1" dirty="0" smtClean="0"/>
              <a:t>ormonální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600" dirty="0" err="1" smtClean="0"/>
              <a:t>hypotalomo-hypofyzální-ovariální</a:t>
            </a:r>
            <a:r>
              <a:rPr lang="cs-CZ" sz="1600" dirty="0" smtClean="0"/>
              <a:t> osa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600" dirty="0"/>
              <a:t>e</a:t>
            </a:r>
            <a:r>
              <a:rPr lang="cs-CZ" sz="1600" dirty="0" smtClean="0"/>
              <a:t>xogenně podávané hormony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 smtClean="0"/>
              <a:t>v souvislosti s těhotenstvím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s</a:t>
            </a:r>
            <a:r>
              <a:rPr lang="cs-CZ" b="1" dirty="0" smtClean="0"/>
              <a:t>ystémové nemoci </a:t>
            </a:r>
            <a:r>
              <a:rPr lang="cs-CZ" dirty="0" smtClean="0"/>
              <a:t>(hemoragické diatézy)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 err="1"/>
              <a:t>n</a:t>
            </a:r>
            <a:r>
              <a:rPr lang="cs-CZ" b="1" dirty="0" err="1" smtClean="0"/>
              <a:t>eoplázie</a:t>
            </a:r>
            <a:endParaRPr lang="cs-CZ" b="1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trauma</a:t>
            </a:r>
          </a:p>
        </p:txBody>
      </p:sp>
    </p:spTree>
    <p:extLst>
      <p:ext uri="{BB962C8B-B14F-4D97-AF65-F5344CB8AC3E}">
        <p14:creationId xmlns:p14="http://schemas.microsoft.com/office/powerpoint/2010/main" val="4228416399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 smtClean="0">
                <a:solidFill>
                  <a:srgbClr val="FF3300"/>
                </a:solidFill>
              </a:rPr>
              <a:t>Dysfunkční endometrium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321290" cy="4440766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800" b="1" dirty="0" smtClean="0"/>
              <a:t> Nesekreční</a:t>
            </a:r>
            <a:r>
              <a:rPr lang="cs-CZ" altLang="cs-CZ" sz="2800" dirty="0" smtClean="0"/>
              <a:t> </a:t>
            </a:r>
            <a:r>
              <a:rPr lang="cs-CZ" altLang="cs-CZ" sz="2400" dirty="0">
                <a:cs typeface="Arial" panose="020B0604020202020204" pitchFamily="34" charset="0"/>
              </a:rPr>
              <a:t>←</a:t>
            </a:r>
            <a:r>
              <a:rPr lang="cs-CZ" altLang="cs-CZ" sz="2400" dirty="0"/>
              <a:t> abnormní hladiny estrogenů</a:t>
            </a:r>
          </a:p>
          <a:p>
            <a:pPr marL="895350" lvl="1" indent="-355600">
              <a:lnSpc>
                <a:spcPct val="80000"/>
              </a:lnSpc>
            </a:pPr>
            <a:r>
              <a:rPr lang="cs-CZ" altLang="cs-CZ" sz="2000" dirty="0"/>
              <a:t>snížené E </a:t>
            </a:r>
            <a:r>
              <a:rPr lang="cs-CZ" altLang="cs-CZ" sz="2000" dirty="0">
                <a:cs typeface="Arial" panose="020B0604020202020204" pitchFamily="34" charset="0"/>
              </a:rPr>
              <a:t>→ </a:t>
            </a:r>
            <a:r>
              <a:rPr lang="cs-CZ" altLang="cs-CZ" sz="2000" dirty="0" err="1"/>
              <a:t>hypoproliferační</a:t>
            </a:r>
            <a:r>
              <a:rPr lang="cs-CZ" altLang="cs-CZ" sz="2000" dirty="0"/>
              <a:t> až atrofické endometrium</a:t>
            </a:r>
          </a:p>
          <a:p>
            <a:pPr marL="895350" lvl="1" indent="-355600">
              <a:lnSpc>
                <a:spcPct val="80000"/>
              </a:lnSpc>
            </a:pPr>
            <a:r>
              <a:rPr lang="cs-CZ" altLang="cs-CZ" sz="2000" dirty="0"/>
              <a:t>zvýšené E </a:t>
            </a:r>
            <a:r>
              <a:rPr lang="cs-CZ" altLang="cs-CZ" sz="2000" dirty="0">
                <a:cs typeface="Arial" panose="020B0604020202020204" pitchFamily="34" charset="0"/>
              </a:rPr>
              <a:t>→</a:t>
            </a:r>
            <a:r>
              <a:rPr lang="cs-CZ" altLang="cs-CZ" sz="2000" dirty="0"/>
              <a:t>  </a:t>
            </a:r>
            <a:r>
              <a:rPr lang="cs-CZ" altLang="cs-CZ" sz="2000" dirty="0" err="1"/>
              <a:t>hyperproliferační</a:t>
            </a:r>
            <a:r>
              <a:rPr lang="cs-CZ" altLang="cs-CZ" sz="2000" dirty="0"/>
              <a:t> endometrium </a:t>
            </a:r>
            <a:r>
              <a:rPr lang="cs-CZ" altLang="cs-CZ" sz="2000" dirty="0">
                <a:cs typeface="Arial" panose="020B0604020202020204" pitchFamily="34" charset="0"/>
              </a:rPr>
              <a:t>→</a:t>
            </a:r>
            <a:r>
              <a:rPr lang="cs-CZ" altLang="cs-CZ" sz="2000" dirty="0"/>
              <a:t> </a:t>
            </a:r>
            <a:r>
              <a:rPr lang="cs-CZ" altLang="cs-CZ" sz="2000" dirty="0" err="1"/>
              <a:t>hyperplázie</a:t>
            </a:r>
            <a:r>
              <a:rPr lang="cs-CZ" altLang="cs-CZ" sz="2000" dirty="0"/>
              <a:t> endometria</a:t>
            </a:r>
          </a:p>
          <a:p>
            <a:pPr marL="895350" lvl="1" indent="-355600">
              <a:lnSpc>
                <a:spcPct val="80000"/>
              </a:lnSpc>
            </a:pPr>
            <a:r>
              <a:rPr lang="cs-CZ" altLang="cs-CZ" sz="2000" dirty="0"/>
              <a:t>zvýšené E při ztrátě opozice </a:t>
            </a:r>
            <a:r>
              <a:rPr lang="cs-CZ" altLang="cs-CZ" sz="2000" dirty="0" err="1"/>
              <a:t>gestagenů</a:t>
            </a:r>
            <a:r>
              <a:rPr lang="cs-CZ" altLang="cs-CZ" sz="2000" dirty="0"/>
              <a:t> </a:t>
            </a:r>
            <a:r>
              <a:rPr lang="cs-CZ" altLang="cs-CZ" sz="2000" dirty="0">
                <a:cs typeface="Arial" panose="020B0604020202020204" pitchFamily="34" charset="0"/>
              </a:rPr>
              <a:t>→ </a:t>
            </a:r>
            <a:r>
              <a:rPr lang="cs-CZ" altLang="cs-CZ" sz="2000" dirty="0" err="1">
                <a:solidFill>
                  <a:srgbClr val="FF0000"/>
                </a:solidFill>
                <a:cs typeface="Arial" panose="020B0604020202020204" pitchFamily="34" charset="0"/>
              </a:rPr>
              <a:t>hyperplázie</a:t>
            </a:r>
            <a:r>
              <a:rPr lang="cs-CZ" altLang="cs-CZ" sz="2000" dirty="0">
                <a:solidFill>
                  <a:srgbClr val="FF0000"/>
                </a:solidFill>
                <a:cs typeface="Arial" panose="020B0604020202020204" pitchFamily="34" charset="0"/>
              </a:rPr>
              <a:t> endometria </a:t>
            </a:r>
            <a:r>
              <a:rPr lang="cs-CZ" altLang="cs-CZ" sz="2000" dirty="0">
                <a:cs typeface="Arial" panose="020B0604020202020204" pitchFamily="34" charset="0"/>
              </a:rPr>
              <a:t>(viz. dále)</a:t>
            </a:r>
            <a:endParaRPr lang="cs-CZ" altLang="cs-CZ" sz="2000" dirty="0"/>
          </a:p>
          <a:p>
            <a:pPr marL="360363" indent="-360363">
              <a:lnSpc>
                <a:spcPct val="80000"/>
              </a:lnSpc>
              <a:buNone/>
            </a:pPr>
            <a:endParaRPr lang="cs-CZ" altLang="cs-CZ" sz="1400" b="1" dirty="0"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800" b="1" dirty="0" smtClean="0"/>
              <a:t> Sekreční</a:t>
            </a:r>
            <a:r>
              <a:rPr lang="cs-CZ" altLang="cs-CZ" sz="2800" dirty="0" smtClean="0"/>
              <a:t> </a:t>
            </a:r>
            <a:r>
              <a:rPr lang="cs-CZ" altLang="cs-CZ" sz="2400" dirty="0">
                <a:cs typeface="Arial" panose="020B0604020202020204" pitchFamily="34" charset="0"/>
              </a:rPr>
              <a:t>←</a:t>
            </a:r>
            <a:r>
              <a:rPr lang="cs-CZ" altLang="cs-CZ" sz="2400" dirty="0"/>
              <a:t> abnormní hladiny </a:t>
            </a:r>
            <a:r>
              <a:rPr lang="cs-CZ" altLang="cs-CZ" sz="2400" dirty="0" err="1"/>
              <a:t>gestagenů</a:t>
            </a:r>
            <a:endParaRPr lang="cs-CZ" altLang="cs-CZ" sz="2400" dirty="0"/>
          </a:p>
          <a:p>
            <a:pPr marL="895350" lvl="1" indent="-355600">
              <a:lnSpc>
                <a:spcPct val="80000"/>
              </a:lnSpc>
            </a:pPr>
            <a:r>
              <a:rPr lang="cs-CZ" altLang="cs-CZ" sz="2400" dirty="0"/>
              <a:t>snížené G </a:t>
            </a:r>
            <a:r>
              <a:rPr lang="cs-CZ" altLang="cs-CZ" sz="2000" dirty="0">
                <a:cs typeface="Arial" panose="020B0604020202020204" pitchFamily="34" charset="0"/>
              </a:rPr>
              <a:t>→ </a:t>
            </a:r>
            <a:r>
              <a:rPr lang="cs-CZ" altLang="cs-CZ" sz="2000" dirty="0" err="1">
                <a:cs typeface="Arial" panose="020B0604020202020204" pitchFamily="34" charset="0"/>
              </a:rPr>
              <a:t>hyposekreční</a:t>
            </a:r>
            <a:r>
              <a:rPr lang="cs-CZ" altLang="cs-CZ" sz="2000" dirty="0">
                <a:cs typeface="Arial" panose="020B0604020202020204" pitchFamily="34" charset="0"/>
              </a:rPr>
              <a:t> endometrium </a:t>
            </a:r>
          </a:p>
          <a:p>
            <a:pPr marL="895350" lvl="1" indent="-355600">
              <a:lnSpc>
                <a:spcPct val="80000"/>
              </a:lnSpc>
            </a:pPr>
            <a:r>
              <a:rPr lang="cs-CZ" altLang="cs-CZ" sz="2400" dirty="0"/>
              <a:t>zvýšené G </a:t>
            </a:r>
            <a:r>
              <a:rPr lang="cs-CZ" altLang="cs-CZ" sz="2000" dirty="0">
                <a:cs typeface="Arial" panose="020B0604020202020204" pitchFamily="34" charset="0"/>
              </a:rPr>
              <a:t>→ </a:t>
            </a:r>
            <a:r>
              <a:rPr lang="cs-CZ" altLang="cs-CZ" sz="2000" dirty="0" err="1">
                <a:cs typeface="Arial" panose="020B0604020202020204" pitchFamily="34" charset="0"/>
              </a:rPr>
              <a:t>hypersekreční</a:t>
            </a:r>
            <a:r>
              <a:rPr lang="cs-CZ" altLang="cs-CZ" sz="2000" dirty="0">
                <a:cs typeface="Arial" panose="020B0604020202020204" pitchFamily="34" charset="0"/>
              </a:rPr>
              <a:t> endometrium (připomíná těhotenské)</a:t>
            </a:r>
            <a:endParaRPr lang="cs-CZ" altLang="cs-CZ" sz="2400" dirty="0"/>
          </a:p>
          <a:p>
            <a:pPr marL="360363" indent="-360363">
              <a:lnSpc>
                <a:spcPct val="80000"/>
              </a:lnSpc>
              <a:buNone/>
            </a:pPr>
            <a:endParaRPr lang="cs-CZ" altLang="cs-CZ" sz="1400" b="1" dirty="0"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800" b="1" dirty="0" smtClean="0"/>
              <a:t> Iregulární</a:t>
            </a:r>
            <a:r>
              <a:rPr lang="cs-CZ" altLang="cs-CZ" sz="2800" dirty="0" smtClean="0"/>
              <a:t> </a:t>
            </a:r>
            <a:r>
              <a:rPr lang="cs-CZ" altLang="cs-CZ" sz="2400" dirty="0">
                <a:cs typeface="Arial" panose="020B0604020202020204" pitchFamily="34" charset="0"/>
              </a:rPr>
              <a:t>←</a:t>
            </a:r>
            <a:r>
              <a:rPr lang="cs-CZ" altLang="cs-CZ" sz="2400" dirty="0"/>
              <a:t> při </a:t>
            </a:r>
            <a:r>
              <a:rPr lang="cs-CZ" altLang="cs-CZ" sz="2400" dirty="0" err="1" smtClean="0"/>
              <a:t>dysbalanci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Estr</a:t>
            </a:r>
            <a:r>
              <a:rPr lang="cs-CZ" altLang="cs-CZ" sz="2400" dirty="0" smtClean="0"/>
              <a:t> i </a:t>
            </a:r>
            <a:r>
              <a:rPr lang="cs-CZ" altLang="cs-CZ" sz="2400" dirty="0" err="1" smtClean="0"/>
              <a:t>Prg</a:t>
            </a:r>
            <a:endParaRPr lang="cs-CZ" altLang="cs-CZ" sz="2000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19350649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/>
          </p:cNvSpPr>
          <p:nvPr>
            <p:ph type="title" idx="4294967295"/>
          </p:nvPr>
        </p:nvSpPr>
        <p:spPr>
          <a:xfrm>
            <a:off x="244421" y="195479"/>
            <a:ext cx="10058400" cy="83343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cs-CZ" altLang="cs-CZ" b="1" dirty="0" err="1" smtClean="0">
                <a:solidFill>
                  <a:srgbClr val="FF0000"/>
                </a:solidFill>
                <a:effectLst/>
              </a:rPr>
              <a:t>Hyperplázie</a:t>
            </a:r>
            <a:r>
              <a:rPr lang="cs-CZ" altLang="cs-CZ" b="1" dirty="0" smtClean="0">
                <a:solidFill>
                  <a:srgbClr val="FF0000"/>
                </a:solidFill>
                <a:effectLst/>
              </a:rPr>
              <a:t> endometria</a:t>
            </a:r>
          </a:p>
        </p:txBody>
      </p:sp>
      <p:sp>
        <p:nvSpPr>
          <p:cNvPr id="99331" name="Rectangle 3"/>
          <p:cNvSpPr>
            <a:spLocks noGrp="1"/>
          </p:cNvSpPr>
          <p:nvPr>
            <p:ph type="body" idx="4294967295"/>
          </p:nvPr>
        </p:nvSpPr>
        <p:spPr>
          <a:xfrm>
            <a:off x="114300" y="1325244"/>
            <a:ext cx="8539163" cy="5235575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400" b="1" dirty="0" smtClean="0">
                <a:solidFill>
                  <a:schemeClr val="tx1"/>
                </a:solidFill>
              </a:rPr>
              <a:t> </a:t>
            </a:r>
            <a:r>
              <a:rPr lang="cs-CZ" altLang="cs-CZ" sz="2400" b="1" dirty="0" smtClean="0">
                <a:solidFill>
                  <a:srgbClr val="FF0000"/>
                </a:solidFill>
              </a:rPr>
              <a:t>prostá</a:t>
            </a:r>
            <a:r>
              <a:rPr lang="cs-CZ" altLang="cs-CZ" sz="2400" dirty="0" smtClean="0">
                <a:solidFill>
                  <a:schemeClr val="tx1"/>
                </a:solidFill>
              </a:rPr>
              <a:t> </a:t>
            </a:r>
            <a:r>
              <a:rPr lang="cs-CZ" altLang="cs-CZ" sz="2400" dirty="0">
                <a:solidFill>
                  <a:schemeClr val="tx1"/>
                </a:solidFill>
              </a:rPr>
              <a:t>- zmnožené žlázky, některé cysticky dilatované, zmnožené stroma („ementál“)</a:t>
            </a:r>
          </a:p>
          <a:p>
            <a:pPr marL="895350" lvl="1" indent="-3556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chemeClr val="tx1"/>
                </a:solidFill>
              </a:rPr>
              <a:t>bez atypií</a:t>
            </a:r>
          </a:p>
          <a:p>
            <a:pPr marL="895350" lvl="1" indent="-3556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chemeClr val="tx1"/>
                </a:solidFill>
              </a:rPr>
              <a:t>p</a:t>
            </a:r>
            <a:r>
              <a:rPr lang="cs-CZ" altLang="cs-CZ" dirty="0" smtClean="0">
                <a:solidFill>
                  <a:schemeClr val="tx1"/>
                </a:solidFill>
              </a:rPr>
              <a:t>ři anovulačním cyklu</a:t>
            </a:r>
            <a:endParaRPr lang="cs-CZ" alt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5350" lvl="1" indent="-355600">
              <a:lnSpc>
                <a:spcPct val="80000"/>
              </a:lnSpc>
            </a:pPr>
            <a:endParaRPr lang="cs-CZ" altLang="cs-CZ" sz="10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400" b="1" dirty="0" smtClean="0">
                <a:solidFill>
                  <a:schemeClr val="tx1"/>
                </a:solidFill>
              </a:rPr>
              <a:t> </a:t>
            </a:r>
            <a:r>
              <a:rPr lang="cs-CZ" altLang="cs-CZ" sz="2400" b="1" dirty="0" smtClean="0">
                <a:solidFill>
                  <a:srgbClr val="FF0000"/>
                </a:solidFill>
              </a:rPr>
              <a:t>komplexní</a:t>
            </a:r>
            <a:r>
              <a:rPr lang="cs-CZ" altLang="cs-CZ" sz="2400" b="1" dirty="0" smtClean="0">
                <a:solidFill>
                  <a:schemeClr val="tx1"/>
                </a:solidFill>
              </a:rPr>
              <a:t> </a:t>
            </a:r>
            <a:r>
              <a:rPr lang="cs-CZ" altLang="cs-CZ" sz="2400" dirty="0">
                <a:solidFill>
                  <a:schemeClr val="tx1"/>
                </a:solidFill>
              </a:rPr>
              <a:t>- různě větvené žlázky s minimálním množstvím vmezeřeného </a:t>
            </a:r>
            <a:r>
              <a:rPr lang="cs-CZ" altLang="cs-CZ" sz="2400" dirty="0" err="1">
                <a:solidFill>
                  <a:schemeClr val="tx1"/>
                </a:solidFill>
              </a:rPr>
              <a:t>stromatu</a:t>
            </a:r>
            <a:r>
              <a:rPr lang="cs-CZ" altLang="cs-CZ" sz="2400" dirty="0">
                <a:solidFill>
                  <a:schemeClr val="tx1"/>
                </a:solidFill>
              </a:rPr>
              <a:t> (</a:t>
            </a:r>
            <a:r>
              <a:rPr lang="cs-CZ" altLang="cs-CZ" sz="2400" dirty="0" err="1">
                <a:solidFill>
                  <a:schemeClr val="tx1"/>
                </a:solidFill>
              </a:rPr>
              <a:t>back</a:t>
            </a:r>
            <a:r>
              <a:rPr lang="cs-CZ" altLang="cs-CZ" sz="2400" dirty="0">
                <a:solidFill>
                  <a:schemeClr val="tx1"/>
                </a:solidFill>
              </a:rPr>
              <a:t>-to-</a:t>
            </a:r>
            <a:r>
              <a:rPr lang="cs-CZ" altLang="cs-CZ" sz="2400" dirty="0" err="1">
                <a:solidFill>
                  <a:schemeClr val="tx1"/>
                </a:solidFill>
              </a:rPr>
              <a:t>back</a:t>
            </a:r>
            <a:r>
              <a:rPr lang="cs-CZ" altLang="cs-CZ" sz="2400" dirty="0" smtClean="0">
                <a:solidFill>
                  <a:schemeClr val="tx1"/>
                </a:solidFill>
              </a:rPr>
              <a:t>)</a:t>
            </a:r>
            <a:r>
              <a:rPr lang="cs-CZ" altLang="cs-CZ" dirty="0" smtClean="0">
                <a:solidFill>
                  <a:schemeClr val="tx1"/>
                </a:solidFill>
                <a:cs typeface="Arial" panose="020B0604020202020204" pitchFamily="34" charset="0"/>
              </a:rPr>
              <a:t>, některé žlázky jsou nádorové s </a:t>
            </a:r>
            <a:r>
              <a:rPr lang="cs-CZ" altLang="cs-CZ" i="1" dirty="0" smtClean="0">
                <a:solidFill>
                  <a:schemeClr val="tx1"/>
                </a:solidFill>
                <a:cs typeface="Arial" panose="020B0604020202020204" pitchFamily="34" charset="0"/>
              </a:rPr>
              <a:t>PTEN</a:t>
            </a:r>
            <a:r>
              <a:rPr lang="cs-CZ" altLang="cs-CZ" dirty="0" smtClean="0">
                <a:solidFill>
                  <a:schemeClr val="tx1"/>
                </a:solidFill>
                <a:cs typeface="Arial" panose="020B0604020202020204" pitchFamily="34" charset="0"/>
              </a:rPr>
              <a:t> mutací</a:t>
            </a:r>
            <a:endParaRPr lang="cs-CZ" altLang="cs-CZ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895350" lvl="1" indent="-3556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b="1" dirty="0">
                <a:solidFill>
                  <a:srgbClr val="FF0000"/>
                </a:solidFill>
              </a:rPr>
              <a:t>bez atypií</a:t>
            </a:r>
          </a:p>
          <a:p>
            <a:pPr marL="895350" lvl="1" indent="-3556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b="1" dirty="0">
                <a:solidFill>
                  <a:srgbClr val="FF0000"/>
                </a:solidFill>
              </a:rPr>
              <a:t>atypická </a:t>
            </a:r>
            <a:r>
              <a:rPr lang="cs-CZ" alt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cs-CZ" altLang="cs-CZ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nádorové žlázky s </a:t>
            </a:r>
            <a:r>
              <a:rPr lang="cs-CZ" altLang="cs-CZ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cytonukleárními</a:t>
            </a:r>
            <a:r>
              <a:rPr lang="cs-CZ" alt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atypiemi </a:t>
            </a:r>
            <a:r>
              <a:rPr lang="cs-CZ" altLang="cs-CZ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(PTEN</a:t>
            </a:r>
            <a:r>
              <a:rPr lang="cs-CZ" altLang="cs-CZ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mutací)</a:t>
            </a:r>
            <a:r>
              <a:rPr lang="cs-CZ" altLang="cs-CZ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altLang="cs-CZ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prekanceróza</a:t>
            </a:r>
            <a:endParaRPr lang="cs-CZ" altLang="cs-CZ" sz="2000" dirty="0">
              <a:solidFill>
                <a:schemeClr val="tx1"/>
              </a:solidFill>
            </a:endParaRPr>
          </a:p>
          <a:p>
            <a:pPr marL="360363" indent="-360363">
              <a:lnSpc>
                <a:spcPct val="80000"/>
              </a:lnSpc>
              <a:buNone/>
            </a:pPr>
            <a:endParaRPr lang="cs-CZ" altLang="cs-CZ" sz="600" b="1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400" b="1" dirty="0" smtClean="0">
                <a:solidFill>
                  <a:schemeClr val="tx1"/>
                </a:solidFill>
              </a:rPr>
              <a:t> </a:t>
            </a:r>
            <a:r>
              <a:rPr lang="cs-CZ" altLang="cs-CZ" sz="2400" b="1" dirty="0" smtClean="0">
                <a:solidFill>
                  <a:srgbClr val="0070C0"/>
                </a:solidFill>
              </a:rPr>
              <a:t>korporální </a:t>
            </a:r>
            <a:r>
              <a:rPr lang="cs-CZ" altLang="cs-CZ" sz="2400" b="1" dirty="0">
                <a:solidFill>
                  <a:srgbClr val="0070C0"/>
                </a:solidFill>
              </a:rPr>
              <a:t>polyp </a:t>
            </a:r>
            <a:r>
              <a:rPr lang="cs-CZ" altLang="cs-CZ" dirty="0">
                <a:solidFill>
                  <a:schemeClr val="tx1"/>
                </a:solidFill>
              </a:rPr>
              <a:t>(stopkatý/přisedlý, solitární/vícečetný)</a:t>
            </a:r>
          </a:p>
          <a:p>
            <a:pPr marL="895350" lvl="1" indent="-3556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chemeClr val="tx1"/>
                </a:solidFill>
              </a:rPr>
              <a:t>tvořený hyperplastickým korporálním endometriem </a:t>
            </a:r>
          </a:p>
          <a:p>
            <a:pPr marL="895350" lvl="1" indent="-3556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chemeClr val="tx1"/>
                </a:solidFill>
              </a:rPr>
              <a:t>většinou žlázky atrofické nebo vzhledu prosté </a:t>
            </a:r>
            <a:r>
              <a:rPr lang="cs-CZ" altLang="cs-CZ" dirty="0" err="1">
                <a:solidFill>
                  <a:schemeClr val="tx1"/>
                </a:solidFill>
              </a:rPr>
              <a:t>hyperplázie</a:t>
            </a:r>
            <a:r>
              <a:rPr lang="cs-CZ" altLang="cs-CZ" dirty="0">
                <a:solidFill>
                  <a:schemeClr val="tx1"/>
                </a:solidFill>
              </a:rPr>
              <a:t>, stroma </a:t>
            </a:r>
            <a:r>
              <a:rPr lang="cs-CZ" altLang="cs-CZ" dirty="0" err="1">
                <a:solidFill>
                  <a:schemeClr val="tx1"/>
                </a:solidFill>
              </a:rPr>
              <a:t>fibrotizované</a:t>
            </a:r>
            <a:r>
              <a:rPr lang="cs-CZ" altLang="cs-CZ" dirty="0">
                <a:solidFill>
                  <a:schemeClr val="tx1"/>
                </a:solidFill>
              </a:rPr>
              <a:t>, cévy silnostěnné</a:t>
            </a:r>
          </a:p>
          <a:p>
            <a:pPr marL="895350" lvl="1" indent="-3556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chemeClr val="tx1"/>
                </a:solidFill>
              </a:rPr>
              <a:t>v terénu polypu může vzniknout kterákoli </a:t>
            </a:r>
            <a:r>
              <a:rPr lang="cs-CZ" altLang="cs-CZ" dirty="0" err="1">
                <a:solidFill>
                  <a:schemeClr val="tx1"/>
                </a:solidFill>
              </a:rPr>
              <a:t>hyperplázie</a:t>
            </a:r>
            <a:r>
              <a:rPr lang="cs-CZ" altLang="cs-CZ" dirty="0">
                <a:solidFill>
                  <a:schemeClr val="tx1"/>
                </a:solidFill>
              </a:rPr>
              <a:t>, včetně atypické     (….  až karcinom)</a:t>
            </a:r>
          </a:p>
        </p:txBody>
      </p:sp>
      <p:pic>
        <p:nvPicPr>
          <p:cNvPr id="5" name="Picture 6" descr="polyp endometria_w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68166" y="4497123"/>
            <a:ext cx="2690845" cy="18000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Obrázek 8" descr="1prosta hyperpl 40x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535" y="46991"/>
            <a:ext cx="2390476" cy="1800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KH2, 200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568166" y="1924769"/>
            <a:ext cx="2390464" cy="1800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AKH3, 200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5190" y="3161104"/>
            <a:ext cx="2390363" cy="1800000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919568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0000"/>
                </a:solidFill>
              </a:rPr>
              <a:t>Adenokarcinom endometria</a:t>
            </a:r>
          </a:p>
        </p:txBody>
      </p:sp>
      <p:sp>
        <p:nvSpPr>
          <p:cNvPr id="105475" name="Zástupný symbol pro obsah 5"/>
          <p:cNvSpPr>
            <a:spLocks noGrp="1"/>
          </p:cNvSpPr>
          <p:nvPr>
            <p:ph idx="4294967295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nejčastější </a:t>
            </a:r>
            <a:r>
              <a:rPr lang="cs-CZ" altLang="cs-CZ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gynekologická </a:t>
            </a:r>
            <a:r>
              <a:rPr lang="cs-CZ" altLang="cs-CZ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malignita (</a:t>
            </a:r>
            <a:r>
              <a:rPr lang="cs-CZ" alt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2</a:t>
            </a:r>
            <a:r>
              <a:rPr lang="cs-CZ" altLang="cs-CZ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ZN </a:t>
            </a:r>
            <a:r>
              <a:rPr lang="cs-CZ" altLang="cs-CZ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ovária</a:t>
            </a:r>
            <a:r>
              <a:rPr lang="cs-CZ" altLang="cs-CZ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,</a:t>
            </a:r>
            <a:r>
              <a:rPr lang="cs-CZ" altLang="cs-CZ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cs-CZ" altLang="cs-CZ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3</a:t>
            </a:r>
            <a:r>
              <a:rPr lang="cs-CZ" altLang="cs-CZ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ZN </a:t>
            </a:r>
            <a:r>
              <a:rPr lang="cs-CZ" alt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čípku</a:t>
            </a:r>
            <a:endParaRPr lang="cs-CZ" altLang="cs-CZ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perimenopauzálně</a:t>
            </a:r>
            <a:endParaRPr lang="cs-CZ" altLang="cs-CZ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RF: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zvýšená </a:t>
            </a:r>
            <a:r>
              <a:rPr lang="cs-CZ" altLang="cs-CZ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nepřerušená estrogenní stimulace </a:t>
            </a:r>
            <a:r>
              <a:rPr lang="cs-CZ" alt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endometria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DM</a:t>
            </a:r>
            <a:r>
              <a:rPr lang="cs-CZ" altLang="cs-CZ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obezita, časná </a:t>
            </a:r>
            <a:r>
              <a:rPr lang="cs-CZ" altLang="cs-CZ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menarché</a:t>
            </a:r>
            <a:r>
              <a:rPr lang="cs-CZ" altLang="cs-CZ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- pozdní </a:t>
            </a:r>
            <a:r>
              <a:rPr lang="cs-CZ" alt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menopauza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vlivy genetické</a:t>
            </a:r>
            <a:endParaRPr lang="cs-CZ" altLang="cs-CZ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/>
            <a:endParaRPr lang="cs-CZ" altLang="cs-CZ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cs-CZ" altLang="cs-CZ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prekurzorové</a:t>
            </a:r>
            <a:r>
              <a:rPr lang="cs-CZ" altLang="cs-CZ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léze: </a:t>
            </a:r>
            <a:endParaRPr lang="cs-CZ" altLang="cs-CZ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atypická </a:t>
            </a:r>
            <a:r>
              <a:rPr lang="cs-CZ" altLang="cs-CZ" sz="2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hyperplázie</a:t>
            </a:r>
            <a:r>
              <a:rPr lang="cs-CZ" altLang="cs-CZ" sz="2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endometria 	</a:t>
            </a:r>
            <a:endParaRPr lang="cs-CZ" altLang="cs-CZ" sz="2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 </a:t>
            </a:r>
            <a:r>
              <a:rPr lang="cs-CZ" altLang="cs-CZ" sz="2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situ</a:t>
            </a:r>
            <a:r>
              <a:rPr lang="cs-CZ" altLang="cs-CZ" sz="2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cs-CZ" altLang="cs-CZ" sz="2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neoplázie</a:t>
            </a:r>
            <a:r>
              <a:rPr lang="cs-CZ" altLang="cs-CZ" sz="2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cs-CZ" altLang="cs-CZ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2503969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6800" y="2703622"/>
            <a:ext cx="10058400" cy="1450757"/>
          </a:xfrm>
        </p:spPr>
        <p:txBody>
          <a:bodyPr>
            <a:normAutofit/>
          </a:bodyPr>
          <a:lstStyle/>
          <a:p>
            <a:r>
              <a:rPr lang="cs-CZ" sz="54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AD9CD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ČÍPEK</a:t>
            </a:r>
            <a:r>
              <a:rPr lang="en-US" sz="54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AD9CD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	</a:t>
            </a:r>
            <a:endParaRPr lang="en-US" sz="5400" b="1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AD9CD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b="5288"/>
          <a:stretch/>
        </p:blipFill>
        <p:spPr>
          <a:xfrm>
            <a:off x="3800733" y="1928763"/>
            <a:ext cx="4303675" cy="300047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468" y="969237"/>
            <a:ext cx="3960000" cy="3960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95025031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0000"/>
                </a:solidFill>
              </a:rPr>
              <a:t>Adenokarcinom endometria</a:t>
            </a:r>
          </a:p>
        </p:txBody>
      </p:sp>
      <p:sp>
        <p:nvSpPr>
          <p:cNvPr id="105475" name="Zástupný symbol pro obsah 5"/>
          <p:cNvSpPr>
            <a:spLocks noGrp="1"/>
          </p:cNvSpPr>
          <p:nvPr>
            <p:ph idx="4294967295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histologické typy:	</a:t>
            </a:r>
          </a:p>
          <a:p>
            <a:pPr marL="868363" lvl="1" indent="-411163"/>
            <a:r>
              <a:rPr lang="cs-CZ" altLang="cs-CZ" sz="2400" dirty="0" smtClean="0">
                <a:solidFill>
                  <a:srgbClr val="FF0000"/>
                </a:solidFill>
              </a:rPr>
              <a:t>v souvislosti se zvýšenou expozicí estrogenů (</a:t>
            </a:r>
            <a:r>
              <a:rPr lang="cs-CZ" altLang="cs-CZ" sz="2400" b="1" dirty="0" smtClean="0">
                <a:solidFill>
                  <a:srgbClr val="FF0000"/>
                </a:solidFill>
              </a:rPr>
              <a:t>typ I</a:t>
            </a:r>
            <a:r>
              <a:rPr lang="cs-CZ" altLang="cs-CZ" sz="2400" dirty="0" smtClean="0">
                <a:solidFill>
                  <a:srgbClr val="FF0000"/>
                </a:solidFill>
              </a:rPr>
              <a:t>)</a:t>
            </a:r>
          </a:p>
          <a:p>
            <a:pPr marL="1228725" lvl="2" indent="-246063"/>
            <a:r>
              <a:rPr lang="cs-CZ" altLang="cs-CZ" sz="19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endometriodní</a:t>
            </a:r>
            <a:r>
              <a:rPr lang="cs-CZ" altLang="cs-CZ" sz="19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adenokarcinom</a:t>
            </a:r>
          </a:p>
          <a:p>
            <a:pPr marL="1228725" lvl="2" indent="-246063"/>
            <a:r>
              <a:rPr lang="cs-CZ" altLang="cs-CZ" sz="19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mucinózní</a:t>
            </a:r>
            <a:endParaRPr lang="cs-CZ" altLang="cs-CZ" sz="1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228725" lvl="2" indent="-246063"/>
            <a:r>
              <a:rPr lang="cs-CZ" altLang="cs-CZ" sz="19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tubální</a:t>
            </a:r>
            <a:r>
              <a:rPr lang="cs-CZ" altLang="cs-CZ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(s řasinkami)</a:t>
            </a:r>
          </a:p>
          <a:p>
            <a:pPr marL="1228725" lvl="2" indent="-246063"/>
            <a:r>
              <a:rPr lang="cs-CZ" altLang="cs-CZ" sz="19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dlaždicobuněčný</a:t>
            </a:r>
            <a:endParaRPr lang="cs-CZ" altLang="cs-CZ" sz="1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228725" lvl="2" indent="-246063"/>
            <a:r>
              <a:rPr lang="cs-CZ" altLang="cs-CZ" sz="19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adenoskvamózní</a:t>
            </a:r>
            <a:endParaRPr lang="cs-CZ" altLang="cs-CZ" sz="1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228725" lvl="2" indent="-246063"/>
            <a:endParaRPr lang="cs-CZ" altLang="cs-CZ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868363" lvl="1" indent="-411163"/>
            <a:r>
              <a:rPr lang="cs-CZ" altLang="cs-CZ" sz="2400" dirty="0">
                <a:solidFill>
                  <a:srgbClr val="FF0000"/>
                </a:solidFill>
              </a:rPr>
              <a:t>bez souvislosti s estrogeny (</a:t>
            </a:r>
            <a:r>
              <a:rPr lang="cs-CZ" altLang="cs-CZ" sz="2400" b="1" dirty="0">
                <a:solidFill>
                  <a:srgbClr val="FF0000"/>
                </a:solidFill>
              </a:rPr>
              <a:t>typ II</a:t>
            </a:r>
            <a:r>
              <a:rPr lang="cs-CZ" altLang="cs-CZ" sz="2400" dirty="0">
                <a:solidFill>
                  <a:srgbClr val="FF0000"/>
                </a:solidFill>
              </a:rPr>
              <a:t>), při mutaci p53 </a:t>
            </a:r>
            <a:r>
              <a:rPr lang="cs-CZ" altLang="cs-CZ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cs-CZ" alt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cs-CZ" altLang="cs-CZ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velmi agresivní průběh)</a:t>
            </a:r>
          </a:p>
          <a:p>
            <a:pPr marL="1228725" lvl="2" indent="-246063"/>
            <a:r>
              <a:rPr lang="cs-CZ" altLang="cs-CZ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serózní papilární karcinom</a:t>
            </a:r>
          </a:p>
          <a:p>
            <a:pPr marL="1228725" lvl="2" indent="-246063"/>
            <a:r>
              <a:rPr lang="cs-CZ" altLang="cs-CZ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světlobuněčný</a:t>
            </a:r>
            <a:r>
              <a:rPr lang="cs-CZ" altLang="cs-CZ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cs-CZ" altLang="cs-CZ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karcinom</a:t>
            </a:r>
            <a:r>
              <a:rPr lang="cs-CZ" altLang="cs-CZ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4243651505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3" name="Obrázek 3" descr="geneze typu I endometoidního C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96"/>
          <a:stretch/>
        </p:blipFill>
        <p:spPr bwMode="auto">
          <a:xfrm>
            <a:off x="69057" y="87949"/>
            <a:ext cx="8610600" cy="2838131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5" descr="geneze typu II endometrioidC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3"/>
          <a:stretch/>
        </p:blipFill>
        <p:spPr bwMode="auto">
          <a:xfrm>
            <a:off x="69056" y="3446146"/>
            <a:ext cx="8610600" cy="2771774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endometrioidní ACA kribri3, 400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096" y="87949"/>
            <a:ext cx="3345876" cy="2520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endometrioidníCA, 400x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4" r="11320"/>
          <a:stretch/>
        </p:blipFill>
        <p:spPr bwMode="auto">
          <a:xfrm>
            <a:off x="9836890" y="1507014"/>
            <a:ext cx="2337232" cy="1746633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Uterus_PapillarySerousAdenoCA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3" t="10374" r="2276"/>
          <a:stretch/>
        </p:blipFill>
        <p:spPr bwMode="auto">
          <a:xfrm>
            <a:off x="8771096" y="3446146"/>
            <a:ext cx="3356134" cy="2520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Uterus_PapSerousCA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r="14127" b="16359"/>
          <a:stretch/>
        </p:blipFill>
        <p:spPr bwMode="auto">
          <a:xfrm>
            <a:off x="9852660" y="5058343"/>
            <a:ext cx="2321462" cy="1746000"/>
          </a:xfrm>
          <a:prstGeom prst="rect">
            <a:avLst/>
          </a:prstGeom>
          <a:noFill/>
          <a:ln w="28575">
            <a:solidFill>
              <a:srgbClr val="6699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322885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0000"/>
                </a:solidFill>
              </a:rPr>
              <a:t>Mezenchymální nádory dělohy</a:t>
            </a:r>
          </a:p>
        </p:txBody>
      </p:sp>
      <p:sp>
        <p:nvSpPr>
          <p:cNvPr id="105475" name="Zástupný symbol pro obsah 5"/>
          <p:cNvSpPr>
            <a:spLocks noGrp="1"/>
          </p:cNvSpPr>
          <p:nvPr>
            <p:ph idx="4294967295"/>
          </p:nvPr>
        </p:nvSpPr>
        <p:spPr>
          <a:xfrm>
            <a:off x="1097280" y="1845734"/>
            <a:ext cx="6446520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cs-CZ" altLang="cs-CZ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leiomyom</a:t>
            </a:r>
            <a:r>
              <a:rPr lang="cs-CZ" altLang="cs-CZ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</a:t>
            </a:r>
          </a:p>
          <a:p>
            <a:pPr marL="720725" lvl="1" indent="-263525"/>
            <a:r>
              <a:rPr lang="cs-CZ" altLang="cs-CZ" sz="2000" dirty="0"/>
              <a:t>nejčastější benigní nádor u žen (nejčastěji ve fertilním věku)</a:t>
            </a:r>
          </a:p>
          <a:p>
            <a:pPr marL="720725" lvl="1" indent="-263525"/>
            <a:r>
              <a:rPr lang="cs-CZ" altLang="cs-CZ" sz="2000" dirty="0"/>
              <a:t>velikost od několika mm po cca 20 cm</a:t>
            </a:r>
          </a:p>
          <a:p>
            <a:pPr marL="720725" lvl="1" indent="-263525"/>
            <a:r>
              <a:rPr lang="cs-CZ" altLang="cs-CZ" sz="2000" dirty="0"/>
              <a:t>symptomy dle topografických vztahů </a:t>
            </a:r>
          </a:p>
          <a:p>
            <a:pPr marL="720725" lvl="1" indent="-263525"/>
            <a:r>
              <a:rPr lang="cs-CZ" altLang="cs-CZ" sz="2000" dirty="0"/>
              <a:t>uterus </a:t>
            </a:r>
            <a:r>
              <a:rPr lang="cs-CZ" altLang="cs-CZ" sz="2000" dirty="0" err="1"/>
              <a:t>myomatosus</a:t>
            </a:r>
            <a:r>
              <a:rPr lang="cs-CZ" altLang="cs-CZ" sz="2000" dirty="0"/>
              <a:t> (vícečetné myomy)</a:t>
            </a:r>
          </a:p>
          <a:p>
            <a:pPr marL="720725" lvl="1" indent="-263525"/>
            <a:r>
              <a:rPr lang="cs-CZ" altLang="cs-CZ" sz="2000" dirty="0"/>
              <a:t>postmenopauzálně časté regresivní změny v myomech (</a:t>
            </a:r>
            <a:r>
              <a:rPr lang="cs-CZ" altLang="cs-CZ" sz="2000" dirty="0" err="1"/>
              <a:t>fibrotizace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hyalinizace</a:t>
            </a:r>
            <a:r>
              <a:rPr lang="cs-CZ" altLang="cs-CZ" sz="2000" dirty="0"/>
              <a:t>, kalcifikace</a:t>
            </a:r>
            <a:r>
              <a:rPr lang="cs-CZ" altLang="cs-CZ" sz="2000" dirty="0" smtClean="0"/>
              <a:t>)</a:t>
            </a:r>
            <a:endParaRPr lang="cs-CZ" altLang="cs-CZ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7" t="9910" r="11453" b="13946"/>
          <a:stretch/>
        </p:blipFill>
        <p:spPr>
          <a:xfrm>
            <a:off x="8755380" y="174202"/>
            <a:ext cx="3074670" cy="323469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6" name="Picture 4" descr="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135" y="3521294"/>
            <a:ext cx="4261915" cy="2880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789275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0000"/>
                </a:solidFill>
              </a:rPr>
              <a:t>Mezenchymální nádory dělohy</a:t>
            </a:r>
          </a:p>
        </p:txBody>
      </p:sp>
      <p:sp>
        <p:nvSpPr>
          <p:cNvPr id="105475" name="Zástupný symbol pro obsah 5"/>
          <p:cNvSpPr>
            <a:spLocks noGrp="1"/>
          </p:cNvSpPr>
          <p:nvPr>
            <p:ph idx="4294967295"/>
          </p:nvPr>
        </p:nvSpPr>
        <p:spPr>
          <a:xfrm>
            <a:off x="1097280" y="1845734"/>
            <a:ext cx="6446520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stromální nádory</a:t>
            </a:r>
          </a:p>
          <a:p>
            <a:pPr marL="960438" lvl="1" indent="-503238"/>
            <a:r>
              <a:rPr lang="cs-CZ" altLang="cs-CZ" sz="2000" dirty="0"/>
              <a:t>vznikají v </a:t>
            </a:r>
            <a:r>
              <a:rPr lang="cs-CZ" altLang="cs-CZ" sz="2000" dirty="0" err="1"/>
              <a:t>endometriálním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stromatu</a:t>
            </a:r>
            <a:endParaRPr lang="cs-CZ" altLang="cs-CZ" sz="2000" dirty="0"/>
          </a:p>
          <a:p>
            <a:pPr marL="960438" lvl="1" indent="-503238"/>
            <a:r>
              <a:rPr lang="cs-CZ" altLang="cs-CZ" sz="2000" dirty="0"/>
              <a:t>stromální uzlík (benigní)</a:t>
            </a:r>
          </a:p>
          <a:p>
            <a:pPr marL="960438" lvl="1" indent="-503238"/>
            <a:r>
              <a:rPr lang="cs-CZ" altLang="cs-CZ" sz="2000" dirty="0"/>
              <a:t>stromální sarkom </a:t>
            </a:r>
          </a:p>
          <a:p>
            <a:pPr marL="1397000" lvl="2" indent="-228600"/>
            <a:r>
              <a:rPr lang="cs-CZ" altLang="cs-CZ" sz="1600" b="1" dirty="0" err="1"/>
              <a:t>low</a:t>
            </a:r>
            <a:r>
              <a:rPr lang="cs-CZ" altLang="cs-CZ" sz="1600" b="1" dirty="0"/>
              <a:t>-grade</a:t>
            </a:r>
          </a:p>
          <a:p>
            <a:pPr marL="1397000" lvl="2" indent="-228600"/>
            <a:r>
              <a:rPr lang="cs-CZ" altLang="cs-CZ" sz="1600" b="1" dirty="0" err="1"/>
              <a:t>high</a:t>
            </a:r>
            <a:r>
              <a:rPr lang="cs-CZ" altLang="cs-CZ" sz="1600" b="1" dirty="0"/>
              <a:t>-grade</a:t>
            </a:r>
          </a:p>
        </p:txBody>
      </p:sp>
      <p:pic>
        <p:nvPicPr>
          <p:cNvPr id="7" name="Picture 6" descr="Uterus_EndometrialStromalSarcoma_VascularInvasio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845734"/>
            <a:ext cx="4315574" cy="3240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Uterus_EndometrialStromalSarcoma_Deta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6" t="23668" r="5795"/>
          <a:stretch>
            <a:fillRect/>
          </a:stretch>
        </p:blipFill>
        <p:spPr bwMode="auto">
          <a:xfrm>
            <a:off x="4825365" y="3857414"/>
            <a:ext cx="3624808" cy="2880000"/>
          </a:xfrm>
          <a:prstGeom prst="rect">
            <a:avLst/>
          </a:prstGeom>
          <a:noFill/>
          <a:ln w="28575">
            <a:solidFill>
              <a:srgbClr val="6699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394507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 idx="4294967295"/>
          </p:nvPr>
        </p:nvSpPr>
        <p:spPr>
          <a:xfrm>
            <a:off x="0" y="105127"/>
            <a:ext cx="10058400" cy="1450757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0000"/>
                </a:solidFill>
              </a:rPr>
              <a:t>Mezenchymální nádory dělohy</a:t>
            </a:r>
          </a:p>
        </p:txBody>
      </p:sp>
      <p:sp>
        <p:nvSpPr>
          <p:cNvPr id="105475" name="Zástupný symbol pro obsah 5"/>
          <p:cNvSpPr>
            <a:spLocks noGrp="1"/>
          </p:cNvSpPr>
          <p:nvPr>
            <p:ph idx="4294967295"/>
          </p:nvPr>
        </p:nvSpPr>
        <p:spPr>
          <a:xfrm>
            <a:off x="170566" y="1797505"/>
            <a:ext cx="6446520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cs-CZ" altLang="cs-CZ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leiomyosarkom</a:t>
            </a:r>
            <a:endParaRPr lang="cs-CZ" altLang="cs-CZ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960438" lvl="1" indent="-503238"/>
            <a:r>
              <a:rPr lang="cs-CZ" altLang="cs-CZ" sz="2000" dirty="0" smtClean="0"/>
              <a:t>vzácný</a:t>
            </a:r>
            <a:endParaRPr lang="cs-CZ" altLang="cs-CZ" sz="2000" dirty="0"/>
          </a:p>
          <a:p>
            <a:pPr marL="960438" lvl="1" indent="-503238"/>
            <a:r>
              <a:rPr lang="cs-CZ" altLang="cs-CZ" sz="2000" dirty="0"/>
              <a:t>? z </a:t>
            </a:r>
            <a:r>
              <a:rPr lang="cs-CZ" altLang="cs-CZ" sz="2000" dirty="0" err="1"/>
              <a:t>leiomyomu</a:t>
            </a:r>
            <a:r>
              <a:rPr lang="cs-CZ" altLang="cs-CZ" sz="2000" dirty="0"/>
              <a:t>? (v cca 1%)</a:t>
            </a:r>
          </a:p>
          <a:p>
            <a:pPr>
              <a:buFont typeface="Arial" panose="020B0604020202020204" pitchFamily="34" charset="0"/>
              <a:buChar char="•"/>
            </a:pPr>
            <a:endParaRPr lang="cs-CZ" altLang="cs-CZ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rabdomyosarkom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embryonální, alveolární, (pleomorfní)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</a:t>
            </a:r>
            <a:r>
              <a:rPr lang="cs-CZ" altLang="cs-CZ" sz="2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rámci GYN nejčastěji v čípku (děti)</a:t>
            </a:r>
          </a:p>
        </p:txBody>
      </p:sp>
      <p:grpSp>
        <p:nvGrpSpPr>
          <p:cNvPr id="6" name="Skupina 7"/>
          <p:cNvGrpSpPr>
            <a:grpSpLocks noChangeAspect="1"/>
          </p:cNvGrpSpPr>
          <p:nvPr/>
        </p:nvGrpSpPr>
        <p:grpSpPr bwMode="auto">
          <a:xfrm>
            <a:off x="7714368" y="3489883"/>
            <a:ext cx="4303261" cy="3240000"/>
            <a:chOff x="1619250" y="1628775"/>
            <a:chExt cx="6257925" cy="4711700"/>
          </a:xfrm>
        </p:grpSpPr>
        <p:pic>
          <p:nvPicPr>
            <p:cNvPr id="9" name="Picture 8" descr="ERMS_200_1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250" y="1628775"/>
              <a:ext cx="6257925" cy="4711700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Line 13"/>
            <p:cNvSpPr>
              <a:spLocks noChangeShapeType="1"/>
            </p:cNvSpPr>
            <p:nvPr/>
          </p:nvSpPr>
          <p:spPr bwMode="auto">
            <a:xfrm flipV="1">
              <a:off x="4572000" y="4581525"/>
              <a:ext cx="358775" cy="360363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2" name="Line 15"/>
            <p:cNvSpPr>
              <a:spLocks noChangeShapeType="1"/>
            </p:cNvSpPr>
            <p:nvPr/>
          </p:nvSpPr>
          <p:spPr bwMode="auto">
            <a:xfrm flipV="1">
              <a:off x="3708400" y="2852738"/>
              <a:ext cx="358775" cy="360362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3" name="Line 16"/>
            <p:cNvSpPr>
              <a:spLocks noChangeShapeType="1"/>
            </p:cNvSpPr>
            <p:nvPr/>
          </p:nvSpPr>
          <p:spPr bwMode="auto">
            <a:xfrm flipH="1" flipV="1">
              <a:off x="6300788" y="2852738"/>
              <a:ext cx="288925" cy="360362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</p:grp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8" y="177505"/>
            <a:ext cx="4315574" cy="324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28087470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6800" y="2703622"/>
            <a:ext cx="10058400" cy="1450757"/>
          </a:xfrm>
        </p:spPr>
        <p:txBody>
          <a:bodyPr>
            <a:normAutofit/>
          </a:bodyPr>
          <a:lstStyle/>
          <a:p>
            <a:r>
              <a:rPr lang="cs-CZ" sz="54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AD9CD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OVÁRIUM</a:t>
            </a:r>
            <a:r>
              <a:rPr lang="en-US" sz="54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AD9CD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	</a:t>
            </a:r>
            <a:endParaRPr lang="en-US" sz="5400" b="1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AD9CD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65"/>
          <a:stretch/>
        </p:blipFill>
        <p:spPr>
          <a:xfrm>
            <a:off x="445770" y="0"/>
            <a:ext cx="5334000" cy="296685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985" y="2416492"/>
            <a:ext cx="6115050" cy="4333875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50575931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7842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cs-CZ" altLang="cs-CZ" dirty="0" smtClean="0">
                <a:solidFill>
                  <a:srgbClr val="FF0000"/>
                </a:solidFill>
                <a:effectLst/>
              </a:rPr>
              <a:t>Nádory </a:t>
            </a:r>
            <a:r>
              <a:rPr lang="cs-CZ" altLang="cs-CZ" dirty="0" err="1" smtClean="0">
                <a:solidFill>
                  <a:srgbClr val="FF0000"/>
                </a:solidFill>
                <a:effectLst/>
              </a:rPr>
              <a:t>ovária</a:t>
            </a:r>
            <a:endParaRPr lang="cs-CZ" altLang="cs-CZ" dirty="0" smtClean="0">
              <a:solidFill>
                <a:srgbClr val="FF0000"/>
              </a:solidFill>
              <a:effectLst/>
            </a:endParaRPr>
          </a:p>
        </p:txBody>
      </p:sp>
      <p:grpSp>
        <p:nvGrpSpPr>
          <p:cNvPr id="129027" name="Skupina 13"/>
          <p:cNvGrpSpPr>
            <a:grpSpLocks/>
          </p:cNvGrpSpPr>
          <p:nvPr/>
        </p:nvGrpSpPr>
        <p:grpSpPr bwMode="auto">
          <a:xfrm>
            <a:off x="1916114" y="665165"/>
            <a:ext cx="8512175" cy="5849936"/>
            <a:chOff x="391886" y="665064"/>
            <a:chExt cx="8512628" cy="5850030"/>
          </a:xfrm>
        </p:grpSpPr>
        <p:pic>
          <p:nvPicPr>
            <p:cNvPr id="129028" name="Obrázek 9" descr="geneze ovariálních tumorů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37"/>
            <a:stretch/>
          </p:blipFill>
          <p:spPr bwMode="auto">
            <a:xfrm>
              <a:off x="391886" y="665064"/>
              <a:ext cx="8512628" cy="5850030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9029" name="Skupina 11"/>
            <p:cNvGrpSpPr>
              <a:grpSpLocks/>
            </p:cNvGrpSpPr>
            <p:nvPr/>
          </p:nvGrpSpPr>
          <p:grpSpPr bwMode="auto">
            <a:xfrm>
              <a:off x="2457348" y="4359374"/>
              <a:ext cx="2723115" cy="1149280"/>
              <a:chOff x="2696834" y="4043688"/>
              <a:chExt cx="2723115" cy="1149280"/>
            </a:xfrm>
          </p:grpSpPr>
          <p:sp>
            <p:nvSpPr>
              <p:cNvPr id="129030" name="Oval 6"/>
              <p:cNvSpPr>
                <a:spLocks noChangeArrowheads="1"/>
              </p:cNvSpPr>
              <p:nvPr/>
            </p:nvSpPr>
            <p:spPr bwMode="auto">
              <a:xfrm>
                <a:off x="2696834" y="4043688"/>
                <a:ext cx="677814" cy="248533"/>
              </a:xfrm>
              <a:prstGeom prst="ellipse">
                <a:avLst/>
              </a:prstGeom>
              <a:noFill/>
              <a:ln w="285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/>
                <a:endParaRPr lang="cs-CZ" altLang="cs-CZ" sz="1800" b="0" i="0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9031" name="Oval 7"/>
              <p:cNvSpPr>
                <a:spLocks noChangeArrowheads="1"/>
              </p:cNvSpPr>
              <p:nvPr/>
            </p:nvSpPr>
            <p:spPr bwMode="auto">
              <a:xfrm>
                <a:off x="4400984" y="4944435"/>
                <a:ext cx="1018965" cy="248533"/>
              </a:xfrm>
              <a:prstGeom prst="ellipse">
                <a:avLst/>
              </a:prstGeom>
              <a:noFill/>
              <a:ln w="285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/>
                <a:endParaRPr lang="cs-CZ" altLang="cs-CZ" sz="1800" b="0" i="0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9032" name="Oval 8"/>
              <p:cNvSpPr>
                <a:spLocks noChangeArrowheads="1"/>
              </p:cNvSpPr>
              <p:nvPr/>
            </p:nvSpPr>
            <p:spPr bwMode="auto">
              <a:xfrm>
                <a:off x="2832995" y="4462090"/>
                <a:ext cx="406987" cy="248533"/>
              </a:xfrm>
              <a:prstGeom prst="ellipse">
                <a:avLst/>
              </a:prstGeom>
              <a:noFill/>
              <a:ln w="285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/>
                <a:endParaRPr lang="cs-CZ" altLang="cs-CZ" sz="1800" b="0" i="0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97471830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b="1" dirty="0" err="1">
                <a:solidFill>
                  <a:srgbClr val="FF0000"/>
                </a:solidFill>
              </a:rPr>
              <a:t>Germinální</a:t>
            </a:r>
            <a:r>
              <a:rPr lang="cs-CZ" sz="3600" b="1" dirty="0">
                <a:solidFill>
                  <a:srgbClr val="FF0000"/>
                </a:solidFill>
              </a:rPr>
              <a:t> </a:t>
            </a:r>
            <a:r>
              <a:rPr lang="cs-CZ" sz="3600" b="1" dirty="0" smtClean="0">
                <a:solidFill>
                  <a:srgbClr val="FF0000"/>
                </a:solidFill>
              </a:rPr>
              <a:t>nádory - histogeneze</a:t>
            </a:r>
            <a:endParaRPr lang="cs-CZ" sz="3600" b="1" dirty="0">
              <a:solidFill>
                <a:srgbClr val="FF0000"/>
              </a:solidFill>
            </a:endParaRPr>
          </a:p>
        </p:txBody>
      </p:sp>
      <p:grpSp>
        <p:nvGrpSpPr>
          <p:cNvPr id="43011" name="Skupina 14"/>
          <p:cNvGrpSpPr>
            <a:grpSpLocks/>
          </p:cNvGrpSpPr>
          <p:nvPr/>
        </p:nvGrpSpPr>
        <p:grpSpPr bwMode="auto">
          <a:xfrm>
            <a:off x="563881" y="1900239"/>
            <a:ext cx="8501063" cy="4498975"/>
            <a:chOff x="285750" y="1785938"/>
            <a:chExt cx="8501063" cy="4498975"/>
          </a:xfrm>
        </p:grpSpPr>
        <p:sp>
          <p:nvSpPr>
            <p:cNvPr id="7" name="TextovéPole 6"/>
            <p:cNvSpPr txBox="1"/>
            <p:nvPr/>
          </p:nvSpPr>
          <p:spPr>
            <a:xfrm>
              <a:off x="285750" y="3136900"/>
              <a:ext cx="2000250" cy="584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cs-CZ" sz="1600" dirty="0"/>
                <a:t>Výchozí primitivní germinální buňka</a:t>
              </a: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5429250" y="2844800"/>
              <a:ext cx="2270759" cy="584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cs-CZ" sz="1600" dirty="0"/>
                <a:t>Nediferencovaná buňka</a:t>
              </a:r>
            </a:p>
            <a:p>
              <a:pPr algn="l">
                <a:defRPr/>
              </a:pPr>
              <a:r>
                <a:rPr lang="cs-CZ" sz="1600" dirty="0">
                  <a:solidFill>
                    <a:srgbClr val="0000FF"/>
                  </a:solidFill>
                </a:rPr>
                <a:t>Embryonální karcinom</a:t>
              </a:r>
            </a:p>
          </p:txBody>
        </p:sp>
        <p:sp>
          <p:nvSpPr>
            <p:cNvPr id="43014" name="TextovéPole 9"/>
            <p:cNvSpPr txBox="1">
              <a:spLocks noChangeArrowheads="1"/>
            </p:cNvSpPr>
            <p:nvPr/>
          </p:nvSpPr>
          <p:spPr bwMode="auto">
            <a:xfrm>
              <a:off x="2000250" y="4214813"/>
              <a:ext cx="1708150" cy="336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160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Totipotentní b.</a:t>
              </a: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2000250" y="1785938"/>
              <a:ext cx="6572250" cy="8302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cs-CZ" sz="1600" dirty="0"/>
                <a:t>Diferenciace </a:t>
              </a:r>
              <a:r>
                <a:rPr lang="cs-CZ" sz="1600" dirty="0" err="1"/>
                <a:t>b</a:t>
              </a:r>
              <a:r>
                <a:rPr lang="cs-CZ" sz="1600" dirty="0"/>
                <a:t>. podél </a:t>
              </a:r>
              <a:r>
                <a:rPr lang="cs-CZ" sz="1600" dirty="0" err="1"/>
                <a:t>gonadální</a:t>
              </a:r>
              <a:r>
                <a:rPr lang="cs-CZ" sz="1600" dirty="0"/>
                <a:t> linie (</a:t>
              </a:r>
              <a:r>
                <a:rPr lang="cs-CZ" sz="1600" dirty="0" err="1"/>
                <a:t>gonocyt</a:t>
              </a:r>
              <a:r>
                <a:rPr lang="cs-CZ" sz="1600" dirty="0"/>
                <a:t>, spermatogonie) bez rozvinutí diferenciačních potencí.</a:t>
              </a:r>
            </a:p>
            <a:p>
              <a:pPr algn="l">
                <a:defRPr/>
              </a:pPr>
              <a:r>
                <a:rPr lang="cs-CZ" sz="1600" dirty="0" err="1" smtClean="0">
                  <a:solidFill>
                    <a:srgbClr val="0000FF"/>
                  </a:solidFill>
                </a:rPr>
                <a:t>Dysgerminom</a:t>
              </a:r>
              <a:endParaRPr lang="cs-CZ" sz="1600" dirty="0">
                <a:solidFill>
                  <a:srgbClr val="0000FF"/>
                </a:solidFill>
              </a:endParaRPr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5000625" y="4000500"/>
              <a:ext cx="3786188" cy="8302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cs-CZ" sz="1600" dirty="0" err="1"/>
                <a:t>Extraembryonálně</a:t>
              </a:r>
              <a:r>
                <a:rPr lang="cs-CZ" sz="1600" dirty="0"/>
                <a:t> diferencovaná </a:t>
              </a:r>
              <a:r>
                <a:rPr lang="cs-CZ" sz="1600" dirty="0" err="1"/>
                <a:t>b</a:t>
              </a:r>
              <a:r>
                <a:rPr lang="cs-CZ" sz="1600" dirty="0"/>
                <a:t>.</a:t>
              </a:r>
            </a:p>
            <a:p>
              <a:pPr algn="l">
                <a:defRPr/>
              </a:pPr>
              <a:r>
                <a:rPr lang="cs-CZ" sz="1600" dirty="0">
                  <a:solidFill>
                    <a:srgbClr val="0000FF"/>
                  </a:solidFill>
                </a:rPr>
                <a:t>Nádor ze žloutkového váčku</a:t>
              </a:r>
            </a:p>
            <a:p>
              <a:pPr algn="l">
                <a:defRPr/>
              </a:pPr>
              <a:r>
                <a:rPr lang="cs-CZ" sz="1600" dirty="0" err="1">
                  <a:solidFill>
                    <a:srgbClr val="0000FF"/>
                  </a:solidFill>
                </a:rPr>
                <a:t>Choriokarcinom</a:t>
              </a:r>
              <a:endParaRPr lang="cs-CZ" sz="1600" dirty="0">
                <a:solidFill>
                  <a:srgbClr val="0000FF"/>
                </a:solidFill>
              </a:endParaRPr>
            </a:p>
          </p:txBody>
        </p:sp>
        <p:sp>
          <p:nvSpPr>
            <p:cNvPr id="43017" name="TextovéPole 14"/>
            <p:cNvSpPr txBox="1">
              <a:spLocks noChangeArrowheads="1"/>
            </p:cNvSpPr>
            <p:nvPr/>
          </p:nvSpPr>
          <p:spPr bwMode="auto">
            <a:xfrm>
              <a:off x="5000625" y="5214938"/>
              <a:ext cx="3786188" cy="10699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160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Intraembryonálně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diferencovaná b.</a:t>
              </a:r>
            </a:p>
            <a:p>
              <a:pPr algn="l"/>
              <a:r>
                <a:rPr lang="cs-CZ" altLang="cs-CZ" sz="1600" i="0" dirty="0">
                  <a:solidFill>
                    <a:srgbClr val="0000FF"/>
                  </a:solidFill>
                  <a:latin typeface="Arial" panose="020B0604020202020204" pitchFamily="34" charset="0"/>
                </a:rPr>
                <a:t>Teratom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</a:t>
              </a:r>
              <a:r>
                <a:rPr lang="cs-CZ" altLang="cs-CZ" sz="1600" b="0" i="0" dirty="0">
                  <a:solidFill>
                    <a:srgbClr val="6699FF"/>
                  </a:solidFill>
                  <a:latin typeface="Arial" panose="020B0604020202020204" pitchFamily="34" charset="0"/>
                </a:rPr>
                <a:t>(zralý, nezralý, s </a:t>
              </a:r>
              <a:r>
                <a:rPr lang="cs-CZ" altLang="cs-CZ" sz="1600" b="0" i="0" dirty="0" err="1">
                  <a:solidFill>
                    <a:srgbClr val="6699FF"/>
                  </a:solidFill>
                  <a:latin typeface="Arial" panose="020B0604020202020204" pitchFamily="34" charset="0"/>
                </a:rPr>
                <a:t>malignizací</a:t>
              </a:r>
              <a:r>
                <a:rPr lang="cs-CZ" altLang="cs-CZ" sz="1600" b="0" i="0" dirty="0">
                  <a:solidFill>
                    <a:srgbClr val="6699FF"/>
                  </a:solidFill>
                  <a:latin typeface="Arial" panose="020B0604020202020204" pitchFamily="34" charset="0"/>
                </a:rPr>
                <a:t> somatických elementů)</a:t>
              </a:r>
            </a:p>
            <a:p>
              <a:pPr algn="l"/>
              <a:r>
                <a:rPr lang="cs-CZ" altLang="cs-CZ" sz="1600" i="0" dirty="0" err="1">
                  <a:solidFill>
                    <a:srgbClr val="0000FF"/>
                  </a:solidFill>
                  <a:latin typeface="Arial" panose="020B0604020202020204" pitchFamily="34" charset="0"/>
                </a:rPr>
                <a:t>Polyembryom</a:t>
              </a:r>
              <a:endParaRPr lang="cs-CZ" altLang="cs-CZ" sz="1600" i="0" dirty="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17" name="Přímá spojovací šipka 16"/>
            <p:cNvCxnSpPr>
              <a:stCxn id="7" idx="0"/>
              <a:endCxn id="11" idx="1"/>
            </p:cNvCxnSpPr>
            <p:nvPr/>
          </p:nvCxnSpPr>
          <p:spPr bwMode="auto">
            <a:xfrm rot="5400000" flipH="1" flipV="1">
              <a:off x="1175544" y="2312194"/>
              <a:ext cx="935037" cy="714375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3019" name="Přímá spojovací šipka 17"/>
            <p:cNvCxnSpPr>
              <a:cxnSpLocks noChangeShapeType="1"/>
              <a:stCxn id="7" idx="2"/>
              <a:endCxn id="43014" idx="1"/>
            </p:cNvCxnSpPr>
            <p:nvPr/>
          </p:nvCxnSpPr>
          <p:spPr bwMode="auto">
            <a:xfrm>
              <a:off x="1285875" y="3721100"/>
              <a:ext cx="714375" cy="661988"/>
            </a:xfrm>
            <a:prstGeom prst="straightConnector1">
              <a:avLst/>
            </a:prstGeom>
            <a:noFill/>
            <a:ln w="38100" algn="ctr">
              <a:solidFill>
                <a:srgbClr val="D9D9D9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020" name="Přímá spojovací šipka 22"/>
            <p:cNvCxnSpPr>
              <a:cxnSpLocks noChangeShapeType="1"/>
              <a:stCxn id="43014" idx="0"/>
              <a:endCxn id="9" idx="1"/>
            </p:cNvCxnSpPr>
            <p:nvPr/>
          </p:nvCxnSpPr>
          <p:spPr bwMode="auto">
            <a:xfrm flipV="1">
              <a:off x="2854325" y="3136900"/>
              <a:ext cx="2574925" cy="1077913"/>
            </a:xfrm>
            <a:prstGeom prst="straightConnector1">
              <a:avLst/>
            </a:prstGeom>
            <a:noFill/>
            <a:ln w="38100" algn="ctr">
              <a:solidFill>
                <a:srgbClr val="D9D9D9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021" name="Přímá spojovací šipka 25"/>
            <p:cNvCxnSpPr>
              <a:cxnSpLocks noChangeShapeType="1"/>
              <a:stCxn id="43014" idx="2"/>
              <a:endCxn id="43017" idx="1"/>
            </p:cNvCxnSpPr>
            <p:nvPr/>
          </p:nvCxnSpPr>
          <p:spPr bwMode="auto">
            <a:xfrm>
              <a:off x="2854325" y="4551363"/>
              <a:ext cx="2146300" cy="1198562"/>
            </a:xfrm>
            <a:prstGeom prst="straightConnector1">
              <a:avLst/>
            </a:prstGeom>
            <a:noFill/>
            <a:ln w="38100" algn="ctr">
              <a:solidFill>
                <a:srgbClr val="D9D9D9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Přímá spojovací šipka 28"/>
            <p:cNvCxnSpPr>
              <a:stCxn id="43014" idx="3"/>
              <a:endCxn id="14" idx="1"/>
            </p:cNvCxnSpPr>
            <p:nvPr/>
          </p:nvCxnSpPr>
          <p:spPr bwMode="auto">
            <a:xfrm>
              <a:off x="3708400" y="4383088"/>
              <a:ext cx="1292225" cy="33337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3" t="7334"/>
          <a:stretch/>
        </p:blipFill>
        <p:spPr>
          <a:xfrm>
            <a:off x="8887093" y="1071897"/>
            <a:ext cx="1853698" cy="144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8" name="Picture 12" descr="Testes_GCT_EC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" t="3230" r="6070" b="4048"/>
          <a:stretch/>
        </p:blipFill>
        <p:spPr bwMode="auto">
          <a:xfrm rot="10800000" flipH="1" flipV="1">
            <a:off x="8013384" y="2456231"/>
            <a:ext cx="1918335" cy="1440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Testes_GCT_YST5_SchillerDuv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655" y="3945664"/>
            <a:ext cx="1918995" cy="1440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choriokarcinom 200x 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199" y="3945664"/>
            <a:ext cx="1912374" cy="1440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631" y="5469313"/>
            <a:ext cx="1824812" cy="1440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1671798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cs-CZ" altLang="cs-CZ" dirty="0" smtClean="0">
                <a:solidFill>
                  <a:srgbClr val="FF0000"/>
                </a:solidFill>
                <a:effectLst/>
              </a:rPr>
              <a:t>Embryonální karcinom</a:t>
            </a:r>
          </a:p>
        </p:txBody>
      </p:sp>
      <p:sp>
        <p:nvSpPr>
          <p:cNvPr id="52227" name="Rectangle 3"/>
          <p:cNvSpPr>
            <a:spLocks noGrp="1"/>
          </p:cNvSpPr>
          <p:nvPr>
            <p:ph type="body" idx="1"/>
          </p:nvPr>
        </p:nvSpPr>
        <p:spPr>
          <a:xfrm>
            <a:off x="194310" y="1857164"/>
            <a:ext cx="10058400" cy="4023360"/>
          </a:xfrm>
        </p:spPr>
        <p:txBody>
          <a:bodyPr/>
          <a:lstStyle/>
          <a:p>
            <a:pPr marL="360363" indent="-360363"/>
            <a:r>
              <a:rPr lang="cs-CZ" altLang="cs-CZ" sz="2800" dirty="0"/>
              <a:t>krajně nediferencovaný nádor</a:t>
            </a:r>
          </a:p>
          <a:p>
            <a:pPr marL="360363" indent="-360363">
              <a:buNone/>
            </a:pPr>
            <a:endParaRPr lang="cs-CZ" altLang="cs-CZ" sz="1400" dirty="0"/>
          </a:p>
          <a:p>
            <a:pPr marL="360363" indent="-360363"/>
            <a:r>
              <a:rPr lang="cs-CZ" altLang="cs-CZ" sz="2800" dirty="0"/>
              <a:t>častěji jako součást smíšených </a:t>
            </a:r>
            <a:r>
              <a:rPr lang="cs-CZ" altLang="cs-CZ" sz="2800" dirty="0" err="1"/>
              <a:t>germinálních</a:t>
            </a:r>
            <a:r>
              <a:rPr lang="cs-CZ" altLang="cs-CZ" sz="2800" dirty="0"/>
              <a:t> nádorů </a:t>
            </a:r>
          </a:p>
          <a:p>
            <a:pPr marL="895350" lvl="1" indent="-355600"/>
            <a:r>
              <a:rPr lang="cs-CZ" altLang="cs-CZ" sz="2400" dirty="0"/>
              <a:t>zhoršuje jejich prognózu</a:t>
            </a:r>
            <a:endParaRPr lang="cs-CZ" altLang="cs-CZ" sz="2400" dirty="0">
              <a:latin typeface="Arial" panose="020B0604020202020204" pitchFamily="34" charset="0"/>
            </a:endParaRPr>
          </a:p>
          <a:p>
            <a:pPr marL="895350" lvl="1" indent="-355600">
              <a:buNone/>
            </a:pPr>
            <a:endParaRPr lang="cs-CZ" altLang="cs-CZ" sz="1400" dirty="0">
              <a:latin typeface="Arial" panose="020B0604020202020204" pitchFamily="34" charset="0"/>
            </a:endParaRPr>
          </a:p>
          <a:p>
            <a:pPr marL="360363" indent="-360363"/>
            <a:r>
              <a:rPr lang="cs-CZ" altLang="cs-CZ" sz="2800" dirty="0"/>
              <a:t>mikro:</a:t>
            </a:r>
          </a:p>
          <a:p>
            <a:pPr marL="895350" lvl="1" indent="-355600"/>
            <a:r>
              <a:rPr lang="cs-CZ" altLang="cs-CZ" sz="2400" dirty="0"/>
              <a:t>solidní, </a:t>
            </a:r>
            <a:r>
              <a:rPr lang="cs-CZ" altLang="cs-CZ" sz="2400" dirty="0" err="1"/>
              <a:t>trabekulární</a:t>
            </a:r>
            <a:r>
              <a:rPr lang="cs-CZ" altLang="cs-CZ" sz="2400" dirty="0"/>
              <a:t>, abortivně tubulární formace</a:t>
            </a:r>
          </a:p>
          <a:p>
            <a:pPr marL="895350" lvl="1" indent="-355600"/>
            <a:r>
              <a:rPr lang="cs-CZ" altLang="cs-CZ" sz="2400" dirty="0" err="1"/>
              <a:t>bb</a:t>
            </a:r>
            <a:r>
              <a:rPr lang="cs-CZ" altLang="cs-CZ" sz="2400" dirty="0"/>
              <a:t>. epitelového vzhledu, mitózy</a:t>
            </a:r>
          </a:p>
          <a:p>
            <a:pPr marL="895350" lvl="1" indent="-355600"/>
            <a:r>
              <a:rPr lang="cs-CZ" altLang="cs-CZ" sz="2400" dirty="0"/>
              <a:t>stroma bez lymfocytární příměsi</a:t>
            </a:r>
          </a:p>
        </p:txBody>
      </p:sp>
      <p:pic>
        <p:nvPicPr>
          <p:cNvPr id="4" name="Picture 12" descr="Testes_GCT_EC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" t="3230" r="6070" b="4048"/>
          <a:stretch/>
        </p:blipFill>
        <p:spPr bwMode="auto">
          <a:xfrm rot="10800000" flipH="1" flipV="1">
            <a:off x="8081010" y="1857164"/>
            <a:ext cx="3836670" cy="2880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598944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r>
              <a:rPr lang="cs-CZ" altLang="cs-CZ" sz="4400" dirty="0">
                <a:solidFill>
                  <a:srgbClr val="FF0000"/>
                </a:solidFill>
              </a:rPr>
              <a:t>Nádor ze žloutkového váčku</a:t>
            </a:r>
          </a:p>
        </p:txBody>
      </p:sp>
      <p:sp>
        <p:nvSpPr>
          <p:cNvPr id="54275" name="Rectangle 3"/>
          <p:cNvSpPr>
            <a:spLocks noGrp="1"/>
          </p:cNvSpPr>
          <p:nvPr>
            <p:ph type="body" idx="4294967295"/>
          </p:nvPr>
        </p:nvSpPr>
        <p:spPr/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1800" dirty="0" smtClean="0">
                <a:cs typeface="Arial" panose="020B0604020202020204" pitchFamily="34" charset="0"/>
              </a:rPr>
              <a:t> </a:t>
            </a:r>
            <a:r>
              <a:rPr lang="en-US" altLang="cs-CZ" sz="1800" dirty="0" smtClean="0">
                <a:cs typeface="Arial" panose="020B0604020202020204" pitchFamily="34" charset="0"/>
              </a:rPr>
              <a:t>~</a:t>
            </a:r>
            <a:r>
              <a:rPr lang="cs-CZ" altLang="cs-CZ" sz="1800" dirty="0" smtClean="0">
                <a:cs typeface="Arial" panose="020B0604020202020204" pitchFamily="34" charset="0"/>
              </a:rPr>
              <a:t> </a:t>
            </a:r>
            <a:r>
              <a:rPr lang="cs-CZ" altLang="cs-CZ" sz="1800" dirty="0"/>
              <a:t>epitel žloutkového váčku, </a:t>
            </a:r>
            <a:r>
              <a:rPr lang="cs-CZ" altLang="cs-CZ" sz="1800" dirty="0" err="1"/>
              <a:t>extraembryonální</a:t>
            </a:r>
            <a:r>
              <a:rPr lang="cs-CZ" altLang="cs-CZ" sz="1800" dirty="0"/>
              <a:t> </a:t>
            </a:r>
            <a:r>
              <a:rPr lang="cs-CZ" altLang="cs-CZ" sz="1800" dirty="0" smtClean="0"/>
              <a:t>mezoderm</a:t>
            </a:r>
            <a:endParaRPr lang="cs-CZ" altLang="cs-CZ" sz="9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1800" dirty="0" smtClean="0"/>
              <a:t> v </a:t>
            </a:r>
            <a:r>
              <a:rPr lang="cs-CZ" altLang="cs-CZ" sz="1800" dirty="0"/>
              <a:t>čisté formě nejčastěji u kojenců a batolat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1800" dirty="0" smtClean="0"/>
              <a:t> u </a:t>
            </a:r>
            <a:r>
              <a:rPr lang="cs-CZ" altLang="cs-CZ" sz="1800" dirty="0"/>
              <a:t>dospělých jako součást </a:t>
            </a:r>
            <a:r>
              <a:rPr lang="cs-CZ" altLang="cs-CZ" sz="1800" dirty="0" err="1"/>
              <a:t>germinálních</a:t>
            </a:r>
            <a:r>
              <a:rPr lang="cs-CZ" altLang="cs-CZ" sz="1800" dirty="0"/>
              <a:t> </a:t>
            </a:r>
            <a:r>
              <a:rPr lang="cs-CZ" altLang="cs-CZ" sz="1800" dirty="0" smtClean="0"/>
              <a:t>nádorů</a:t>
            </a:r>
            <a:endParaRPr lang="cs-CZ" altLang="cs-CZ" sz="1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400" b="1" dirty="0" smtClean="0"/>
              <a:t> vysoce </a:t>
            </a:r>
            <a:r>
              <a:rPr lang="cs-CZ" altLang="cs-CZ" sz="2400" b="1" dirty="0"/>
              <a:t>maligní</a:t>
            </a:r>
            <a:r>
              <a:rPr lang="cs-CZ" altLang="cs-CZ" sz="24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400" dirty="0" smtClean="0"/>
              <a:t> mikro</a:t>
            </a:r>
            <a:r>
              <a:rPr lang="cs-CZ" altLang="cs-CZ" sz="2400" dirty="0"/>
              <a:t>:</a:t>
            </a:r>
          </a:p>
          <a:p>
            <a:pPr marL="895350" lvl="1" indent="-355600"/>
            <a:r>
              <a:rPr lang="cs-CZ" altLang="cs-CZ" dirty="0" err="1"/>
              <a:t>mikrocystické</a:t>
            </a:r>
            <a:r>
              <a:rPr lang="cs-CZ" altLang="cs-CZ" dirty="0"/>
              <a:t>, retikulární a papilární formace </a:t>
            </a:r>
          </a:p>
          <a:p>
            <a:pPr marL="895350" lvl="1" indent="-355600"/>
            <a:r>
              <a:rPr lang="cs-CZ" altLang="cs-CZ" dirty="0" err="1"/>
              <a:t>glomeruloidní</a:t>
            </a:r>
            <a:r>
              <a:rPr lang="cs-CZ" altLang="cs-CZ" dirty="0"/>
              <a:t> struktury (Schillerova-</a:t>
            </a:r>
            <a:r>
              <a:rPr lang="cs-CZ" altLang="cs-CZ" dirty="0" err="1"/>
              <a:t>Duvalova</a:t>
            </a:r>
            <a:r>
              <a:rPr lang="cs-CZ" altLang="cs-CZ" dirty="0"/>
              <a:t> tělíska)</a:t>
            </a:r>
          </a:p>
          <a:p>
            <a:pPr marL="1255713" lvl="2" indent="-180975"/>
            <a:r>
              <a:rPr lang="cs-CZ" altLang="cs-CZ" sz="1600" dirty="0"/>
              <a:t>kapiláry se zevně nasedajícími nádorovými </a:t>
            </a:r>
            <a:r>
              <a:rPr lang="cs-CZ" altLang="cs-CZ" sz="1600" dirty="0" err="1"/>
              <a:t>bb</a:t>
            </a:r>
            <a:r>
              <a:rPr lang="cs-CZ" altLang="cs-CZ" sz="1600" dirty="0"/>
              <a:t>.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cs-CZ" altLang="cs-CZ" sz="1600" dirty="0"/>
              <a:t> štěrbinovité formace</a:t>
            </a:r>
          </a:p>
          <a:p>
            <a:pPr marL="895350" lvl="1" indent="-355600"/>
            <a:r>
              <a:rPr lang="cs-CZ" altLang="cs-CZ" dirty="0"/>
              <a:t>nádorové </a:t>
            </a:r>
            <a:r>
              <a:rPr lang="cs-CZ" altLang="cs-CZ" dirty="0" err="1"/>
              <a:t>bb</a:t>
            </a:r>
            <a:r>
              <a:rPr lang="cs-CZ" altLang="cs-CZ" dirty="0"/>
              <a:t>.</a:t>
            </a:r>
          </a:p>
          <a:p>
            <a:pPr marL="1255713" lvl="2" indent="-180975"/>
            <a:r>
              <a:rPr lang="cs-CZ" altLang="cs-CZ" sz="1600" dirty="0"/>
              <a:t>polygonální či kubické</a:t>
            </a:r>
          </a:p>
          <a:p>
            <a:pPr marL="1255713" lvl="2" indent="-180975"/>
            <a:r>
              <a:rPr lang="cs-CZ" altLang="cs-CZ" sz="1600" dirty="0"/>
              <a:t>často s klenutým povrchem (kulatá jádra)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cs-CZ" altLang="cs-CZ" sz="1600" dirty="0"/>
              <a:t> „kočičí hlavy“, cvočky</a:t>
            </a:r>
          </a:p>
        </p:txBody>
      </p:sp>
      <p:pic>
        <p:nvPicPr>
          <p:cNvPr id="4" name="Picture 6" descr="Testes_GCT_YST5_SchillerDuv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171" y="1174433"/>
            <a:ext cx="4317738" cy="3240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5927048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9" name="Rectangle 11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/>
          </a:p>
        </p:txBody>
      </p:sp>
      <p:sp>
        <p:nvSpPr>
          <p:cNvPr id="217100" name="Rectangle 12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sz="2800"/>
          </a:p>
        </p:txBody>
      </p:sp>
      <p:sp>
        <p:nvSpPr>
          <p:cNvPr id="217101" name="Rectangle 13"/>
          <p:cNvSpPr>
            <a:spLocks noGrp="1" noChangeArrowheads="1"/>
          </p:cNvSpPr>
          <p:nvPr>
            <p:ph type="body" sz="half" idx="2"/>
          </p:nvPr>
        </p:nvSpPr>
        <p:spPr>
          <a:xfrm>
            <a:off x="6835323" y="277744"/>
            <a:ext cx="5242579" cy="3298654"/>
          </a:xfrm>
          <a:solidFill>
            <a:schemeClr val="accent4"/>
          </a:solidFill>
          <a:ln>
            <a:solidFill>
              <a:srgbClr val="7F7F7F"/>
            </a:solidFill>
          </a:ln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1800" b="1" i="1" dirty="0" smtClean="0">
                <a:solidFill>
                  <a:srgbClr val="FFFF00"/>
                </a:solidFill>
              </a:rPr>
              <a:t> os</a:t>
            </a:r>
            <a:r>
              <a:rPr lang="cs-CZ" altLang="cs-CZ" sz="1800" dirty="0" smtClean="0">
                <a:solidFill>
                  <a:srgbClr val="FFFF00"/>
                </a:solidFill>
              </a:rPr>
              <a:t>	= zevní </a:t>
            </a:r>
            <a:r>
              <a:rPr lang="cs-CZ" altLang="cs-CZ" sz="1800" dirty="0" err="1">
                <a:solidFill>
                  <a:srgbClr val="FFFF00"/>
                </a:solidFill>
              </a:rPr>
              <a:t>orificium</a:t>
            </a:r>
            <a:r>
              <a:rPr lang="cs-CZ" altLang="cs-CZ" sz="1800" dirty="0">
                <a:solidFill>
                  <a:srgbClr val="FFFF00"/>
                </a:solidFill>
              </a:rPr>
              <a:t> cervikálního kanálu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1800" i="1" dirty="0" smtClean="0">
                <a:solidFill>
                  <a:srgbClr val="FFFF00"/>
                </a:solidFill>
              </a:rPr>
              <a:t> </a:t>
            </a:r>
            <a:r>
              <a:rPr lang="cs-CZ" altLang="cs-CZ" sz="1800" b="1" i="1" dirty="0" err="1" smtClean="0">
                <a:solidFill>
                  <a:srgbClr val="FFFF00"/>
                </a:solidFill>
              </a:rPr>
              <a:t>ect</a:t>
            </a:r>
            <a:r>
              <a:rPr lang="cs-CZ" altLang="cs-CZ" sz="1800" dirty="0">
                <a:solidFill>
                  <a:srgbClr val="FFFF00"/>
                </a:solidFill>
              </a:rPr>
              <a:t>	</a:t>
            </a:r>
            <a:r>
              <a:rPr lang="cs-CZ" altLang="cs-CZ" sz="1800" dirty="0" smtClean="0">
                <a:solidFill>
                  <a:srgbClr val="FFFF00"/>
                </a:solidFill>
              </a:rPr>
              <a:t>= </a:t>
            </a:r>
            <a:r>
              <a:rPr lang="cs-CZ" altLang="cs-CZ" sz="1800" dirty="0" err="1" smtClean="0">
                <a:solidFill>
                  <a:srgbClr val="FFFF00"/>
                </a:solidFill>
              </a:rPr>
              <a:t>ektopium</a:t>
            </a:r>
            <a:r>
              <a:rPr lang="cs-CZ" altLang="cs-CZ" sz="1800" dirty="0">
                <a:solidFill>
                  <a:srgbClr val="FFFF00"/>
                </a:solidFill>
              </a:rPr>
              <a:t>/</a:t>
            </a:r>
            <a:r>
              <a:rPr lang="cs-CZ" altLang="cs-CZ" sz="1800" dirty="0" err="1">
                <a:solidFill>
                  <a:srgbClr val="FFFF00"/>
                </a:solidFill>
              </a:rPr>
              <a:t>ectropium</a:t>
            </a:r>
            <a:endParaRPr lang="cs-CZ" altLang="cs-CZ" sz="1800" dirty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1800" b="1" i="1" dirty="0" smtClean="0">
                <a:solidFill>
                  <a:srgbClr val="FFFF00"/>
                </a:solidFill>
              </a:rPr>
              <a:t> </a:t>
            </a:r>
            <a:r>
              <a:rPr lang="cs-CZ" altLang="cs-CZ" sz="1800" b="1" i="1" dirty="0" err="1">
                <a:solidFill>
                  <a:srgbClr val="FFFF00"/>
                </a:solidFill>
              </a:rPr>
              <a:t>n</a:t>
            </a:r>
            <a:r>
              <a:rPr lang="cs-CZ" altLang="cs-CZ" sz="1800" b="1" i="1" dirty="0" err="1" smtClean="0">
                <a:solidFill>
                  <a:srgbClr val="FFFF00"/>
                </a:solidFill>
              </a:rPr>
              <a:t>scj</a:t>
            </a:r>
            <a:r>
              <a:rPr lang="cs-CZ" altLang="cs-CZ" sz="1800" dirty="0" smtClean="0">
                <a:solidFill>
                  <a:srgbClr val="FFFF00"/>
                </a:solidFill>
              </a:rPr>
              <a:t>	= nová </a:t>
            </a:r>
            <a:r>
              <a:rPr lang="cs-CZ" altLang="cs-CZ" sz="1800" dirty="0">
                <a:solidFill>
                  <a:srgbClr val="FFFF00"/>
                </a:solidFill>
              </a:rPr>
              <a:t>hranice mezi </a:t>
            </a:r>
            <a:r>
              <a:rPr lang="cs-CZ" altLang="cs-CZ" sz="1800" dirty="0" err="1">
                <a:solidFill>
                  <a:srgbClr val="FFFF00"/>
                </a:solidFill>
              </a:rPr>
              <a:t>skvamózním</a:t>
            </a:r>
            <a:r>
              <a:rPr lang="cs-CZ" altLang="cs-CZ" sz="1800" dirty="0">
                <a:solidFill>
                  <a:srgbClr val="FFFF00"/>
                </a:solidFill>
              </a:rPr>
              <a:t> a </a:t>
            </a:r>
            <a:r>
              <a:rPr lang="cs-CZ" altLang="cs-CZ" sz="1800" dirty="0" smtClean="0">
                <a:solidFill>
                  <a:srgbClr val="FFFF00"/>
                </a:solidFill>
              </a:rPr>
              <a:t>	</a:t>
            </a:r>
            <a:r>
              <a:rPr lang="cs-CZ" altLang="cs-CZ" sz="1800" dirty="0" err="1" smtClean="0">
                <a:solidFill>
                  <a:srgbClr val="FFFF00"/>
                </a:solidFill>
              </a:rPr>
              <a:t>kolumnárním</a:t>
            </a:r>
            <a:r>
              <a:rPr lang="cs-CZ" altLang="cs-CZ" sz="1800" dirty="0" smtClean="0">
                <a:solidFill>
                  <a:srgbClr val="FFFF00"/>
                </a:solidFill>
              </a:rPr>
              <a:t> </a:t>
            </a:r>
            <a:r>
              <a:rPr lang="cs-CZ" altLang="cs-CZ" sz="1800" dirty="0">
                <a:solidFill>
                  <a:srgbClr val="FFFF00"/>
                </a:solidFill>
              </a:rPr>
              <a:t>epitelem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1800" b="1" i="1" dirty="0" smtClean="0">
                <a:solidFill>
                  <a:srgbClr val="FFFF00"/>
                </a:solidFill>
              </a:rPr>
              <a:t> </a:t>
            </a:r>
            <a:r>
              <a:rPr lang="cs-CZ" altLang="cs-CZ" sz="1800" b="1" i="1" dirty="0" err="1">
                <a:solidFill>
                  <a:srgbClr val="FFFF00"/>
                </a:solidFill>
              </a:rPr>
              <a:t>i</a:t>
            </a:r>
            <a:r>
              <a:rPr lang="cs-CZ" altLang="cs-CZ" sz="1800" b="1" i="1" dirty="0" err="1" smtClean="0">
                <a:solidFill>
                  <a:srgbClr val="FFFF00"/>
                </a:solidFill>
              </a:rPr>
              <a:t>m</a:t>
            </a:r>
            <a:r>
              <a:rPr lang="cs-CZ" altLang="cs-CZ" sz="1800" dirty="0" smtClean="0">
                <a:solidFill>
                  <a:srgbClr val="FFFF00"/>
                </a:solidFill>
              </a:rPr>
              <a:t>	= nezralá </a:t>
            </a:r>
            <a:r>
              <a:rPr lang="cs-CZ" altLang="cs-CZ" sz="1800" dirty="0">
                <a:solidFill>
                  <a:srgbClr val="FFFF00"/>
                </a:solidFill>
              </a:rPr>
              <a:t>metaplazie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1800" dirty="0" smtClean="0">
                <a:solidFill>
                  <a:srgbClr val="FFFF00"/>
                </a:solidFill>
              </a:rPr>
              <a:t> </a:t>
            </a:r>
            <a:r>
              <a:rPr lang="cs-CZ" altLang="cs-CZ" sz="1800" b="1" i="1" dirty="0" err="1">
                <a:solidFill>
                  <a:srgbClr val="FFFF00"/>
                </a:solidFill>
              </a:rPr>
              <a:t>o</a:t>
            </a:r>
            <a:r>
              <a:rPr lang="cs-CZ" altLang="cs-CZ" sz="1800" b="1" i="1" dirty="0" err="1" smtClean="0">
                <a:solidFill>
                  <a:srgbClr val="FFFF00"/>
                </a:solidFill>
              </a:rPr>
              <a:t>scj</a:t>
            </a:r>
            <a:r>
              <a:rPr lang="cs-CZ" altLang="cs-CZ" sz="1800" dirty="0">
                <a:solidFill>
                  <a:srgbClr val="FFFF00"/>
                </a:solidFill>
              </a:rPr>
              <a:t>	</a:t>
            </a:r>
            <a:r>
              <a:rPr lang="cs-CZ" altLang="cs-CZ" sz="1800" dirty="0" smtClean="0">
                <a:solidFill>
                  <a:srgbClr val="FFFF00"/>
                </a:solidFill>
              </a:rPr>
              <a:t>= původní </a:t>
            </a:r>
            <a:r>
              <a:rPr lang="cs-CZ" altLang="cs-CZ" sz="1800" dirty="0" err="1">
                <a:solidFill>
                  <a:srgbClr val="FFFF00"/>
                </a:solidFill>
              </a:rPr>
              <a:t>skvamocelulární</a:t>
            </a:r>
            <a:r>
              <a:rPr lang="cs-CZ" altLang="cs-CZ" sz="1800" dirty="0">
                <a:solidFill>
                  <a:srgbClr val="FFFF00"/>
                </a:solidFill>
              </a:rPr>
              <a:t> </a:t>
            </a:r>
            <a:r>
              <a:rPr lang="cs-CZ" altLang="cs-CZ" sz="1800" dirty="0" err="1">
                <a:solidFill>
                  <a:srgbClr val="FFFF00"/>
                </a:solidFill>
              </a:rPr>
              <a:t>junkce</a:t>
            </a:r>
            <a:r>
              <a:rPr lang="cs-CZ" altLang="cs-CZ" sz="1800" dirty="0">
                <a:solidFill>
                  <a:srgbClr val="FFFF00"/>
                </a:solidFill>
              </a:rPr>
              <a:t> 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1800" b="1" i="1" dirty="0" smtClean="0">
                <a:solidFill>
                  <a:srgbClr val="FFFF00"/>
                </a:solidFill>
              </a:rPr>
              <a:t> </a:t>
            </a:r>
            <a:r>
              <a:rPr lang="cs-CZ" altLang="cs-CZ" sz="1800" b="1" i="1" dirty="0" err="1">
                <a:solidFill>
                  <a:srgbClr val="FFFF00"/>
                </a:solidFill>
              </a:rPr>
              <a:t>c</a:t>
            </a:r>
            <a:r>
              <a:rPr lang="cs-CZ" altLang="cs-CZ" sz="1800" b="1" i="1" dirty="0" err="1" smtClean="0">
                <a:solidFill>
                  <a:srgbClr val="FFFF00"/>
                </a:solidFill>
              </a:rPr>
              <a:t>tz</a:t>
            </a:r>
            <a:r>
              <a:rPr lang="cs-CZ" altLang="cs-CZ" sz="1800" dirty="0">
                <a:solidFill>
                  <a:srgbClr val="FFFF00"/>
                </a:solidFill>
              </a:rPr>
              <a:t>	</a:t>
            </a:r>
            <a:r>
              <a:rPr lang="cs-CZ" altLang="cs-CZ" sz="1800" dirty="0" smtClean="0">
                <a:solidFill>
                  <a:srgbClr val="FFFF00"/>
                </a:solidFill>
              </a:rPr>
              <a:t>= cervikální </a:t>
            </a:r>
            <a:r>
              <a:rPr lang="cs-CZ" altLang="cs-CZ" sz="1800" dirty="0">
                <a:solidFill>
                  <a:srgbClr val="FFFF00"/>
                </a:solidFill>
              </a:rPr>
              <a:t>transformační zóna (oblast </a:t>
            </a:r>
            <a:r>
              <a:rPr lang="cs-CZ" altLang="cs-CZ" sz="1800" dirty="0" smtClean="0">
                <a:solidFill>
                  <a:srgbClr val="FFFF00"/>
                </a:solidFill>
              </a:rPr>
              <a:t>	dlaždicové metaplazie) - </a:t>
            </a:r>
            <a:r>
              <a:rPr lang="cs-CZ" altLang="cs-CZ" sz="1800" dirty="0">
                <a:solidFill>
                  <a:srgbClr val="FFFF00"/>
                </a:solidFill>
              </a:rPr>
              <a:t>cytologické změny v </a:t>
            </a:r>
            <a:r>
              <a:rPr lang="cs-CZ" altLang="cs-CZ" sz="1800" dirty="0" smtClean="0">
                <a:solidFill>
                  <a:srgbClr val="FFFF00"/>
                </a:solidFill>
              </a:rPr>
              <a:t>		této </a:t>
            </a:r>
            <a:r>
              <a:rPr lang="cs-CZ" altLang="cs-CZ" sz="1800" dirty="0">
                <a:solidFill>
                  <a:srgbClr val="FFFF00"/>
                </a:solidFill>
              </a:rPr>
              <a:t>lokalizaci představují prekurzory </a:t>
            </a:r>
            <a:r>
              <a:rPr lang="cs-CZ" altLang="cs-CZ" sz="1800" dirty="0" smtClean="0">
                <a:solidFill>
                  <a:srgbClr val="FFFF00"/>
                </a:solidFill>
              </a:rPr>
              <a:t>	karcinomu   </a:t>
            </a:r>
            <a:endParaRPr lang="cs-CZ" altLang="cs-CZ" sz="1800" dirty="0">
              <a:solidFill>
                <a:srgbClr val="FFFF00"/>
              </a:solidFill>
            </a:endParaRPr>
          </a:p>
        </p:txBody>
      </p:sp>
      <p:pic>
        <p:nvPicPr>
          <p:cNvPr id="7173" name="Picture 7" descr="art-aids44987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8" b="3842"/>
          <a:stretch/>
        </p:blipFill>
        <p:spPr bwMode="auto">
          <a:xfrm>
            <a:off x="160247" y="304286"/>
            <a:ext cx="6683493" cy="4564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 Box 14"/>
          <p:cNvSpPr txBox="1">
            <a:spLocks noChangeArrowheads="1"/>
          </p:cNvSpPr>
          <p:nvPr/>
        </p:nvSpPr>
        <p:spPr bwMode="auto">
          <a:xfrm>
            <a:off x="5100691" y="3874447"/>
            <a:ext cx="6926071" cy="19389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 err="1"/>
              <a:t>Ectopium</a:t>
            </a:r>
            <a:r>
              <a:rPr lang="cs-CZ" altLang="cs-CZ" sz="2400" i="1" dirty="0"/>
              <a:t>: vlivy vývojové a hormonální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 err="1"/>
              <a:t>Ectropium</a:t>
            </a:r>
            <a:r>
              <a:rPr lang="cs-CZ" altLang="cs-CZ" sz="2400" i="1" dirty="0"/>
              <a:t>: po porodu jizvením trhlin s následnou everzí epitelu (vzhledu </a:t>
            </a:r>
            <a:r>
              <a:rPr lang="cs-CZ" altLang="cs-CZ" sz="2400" i="1" dirty="0" err="1"/>
              <a:t>pseudoeroze</a:t>
            </a:r>
            <a:r>
              <a:rPr lang="cs-CZ" altLang="cs-CZ" sz="2400" i="1" dirty="0"/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/>
              <a:t>Eroze: pravá zánětlivá eroze, hojící se granulací ze spodiny a </a:t>
            </a:r>
            <a:r>
              <a:rPr lang="cs-CZ" altLang="cs-CZ" sz="2400" i="1" dirty="0" err="1"/>
              <a:t>reepitelizací</a:t>
            </a:r>
            <a:r>
              <a:rPr lang="cs-CZ" altLang="cs-CZ" sz="2400" i="1" dirty="0"/>
              <a:t> z periferie</a:t>
            </a:r>
          </a:p>
        </p:txBody>
      </p:sp>
    </p:spTree>
    <p:extLst>
      <p:ext uri="{BB962C8B-B14F-4D97-AF65-F5344CB8AC3E}">
        <p14:creationId xmlns:p14="http://schemas.microsoft.com/office/powerpoint/2010/main" val="3984857051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 err="1" smtClean="0">
                <a:solidFill>
                  <a:srgbClr val="FF0000"/>
                </a:solidFill>
                <a:effectLst/>
              </a:rPr>
              <a:t>Choriokarcinom</a:t>
            </a:r>
            <a:endParaRPr lang="cs-CZ" altLang="cs-CZ" dirty="0" smtClean="0">
              <a:solidFill>
                <a:srgbClr val="FF0000"/>
              </a:solidFill>
              <a:effectLst/>
            </a:endParaRPr>
          </a:p>
        </p:txBody>
      </p:sp>
      <p:sp>
        <p:nvSpPr>
          <p:cNvPr id="56323" name="Rectangle 3"/>
          <p:cNvSpPr>
            <a:spLocks noGrp="1"/>
          </p:cNvSpPr>
          <p:nvPr>
            <p:ph type="body" idx="4294967295"/>
          </p:nvPr>
        </p:nvSpPr>
        <p:spPr>
          <a:xfrm>
            <a:off x="1097280" y="1845734"/>
            <a:ext cx="6777990" cy="4023360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cs typeface="Arial" panose="020B0604020202020204" pitchFamily="34" charset="0"/>
              </a:rPr>
              <a:t> </a:t>
            </a:r>
            <a:r>
              <a:rPr lang="en-US" altLang="cs-CZ" sz="2400" dirty="0" smtClean="0">
                <a:cs typeface="Arial" panose="020B0604020202020204" pitchFamily="34" charset="0"/>
              </a:rPr>
              <a:t>~</a:t>
            </a:r>
            <a:r>
              <a:rPr lang="cs-CZ" altLang="cs-CZ" sz="2400" dirty="0" smtClean="0">
                <a:cs typeface="Arial" panose="020B0604020202020204" pitchFamily="34" charset="0"/>
              </a:rPr>
              <a:t> </a:t>
            </a:r>
            <a:r>
              <a:rPr lang="cs-CZ" altLang="cs-CZ" sz="2400" dirty="0" err="1"/>
              <a:t>syncytiotrofoblast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cytotrofoblast</a:t>
            </a:r>
            <a:r>
              <a:rPr lang="cs-CZ" altLang="cs-CZ" sz="2400" dirty="0"/>
              <a:t>, intermediární trofoblast</a:t>
            </a:r>
          </a:p>
          <a:p>
            <a:pPr>
              <a:buFont typeface="Arial" panose="020B0604020202020204" pitchFamily="34" charset="0"/>
              <a:buChar char="•"/>
            </a:pPr>
            <a:endParaRPr lang="cs-CZ" altLang="cs-CZ" sz="9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400" dirty="0" smtClean="0"/>
              <a:t> častěji </a:t>
            </a:r>
            <a:r>
              <a:rPr lang="cs-CZ" altLang="cs-CZ" sz="2400" dirty="0"/>
              <a:t>jako součást smíšených </a:t>
            </a:r>
            <a:r>
              <a:rPr lang="cs-CZ" altLang="cs-CZ" sz="2400" dirty="0" err="1"/>
              <a:t>germinálních</a:t>
            </a:r>
            <a:r>
              <a:rPr lang="cs-CZ" altLang="cs-CZ" sz="2400" dirty="0"/>
              <a:t> nádorů</a:t>
            </a:r>
            <a:r>
              <a:rPr lang="cs-CZ" altLang="cs-CZ" sz="28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endParaRPr lang="cs-CZ" altLang="cs-CZ" sz="1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400" dirty="0" smtClean="0"/>
              <a:t> mikro</a:t>
            </a:r>
            <a:r>
              <a:rPr lang="cs-CZ" altLang="cs-CZ" sz="2400" dirty="0"/>
              <a:t>:</a:t>
            </a:r>
          </a:p>
          <a:p>
            <a:pPr marL="895350" lvl="1" indent="-355600">
              <a:buFont typeface="Arial" panose="020B0604020202020204" pitchFamily="34" charset="0"/>
              <a:buChar char="•"/>
            </a:pPr>
            <a:r>
              <a:rPr lang="cs-CZ" altLang="cs-CZ" sz="2400" dirty="0"/>
              <a:t>výrazně </a:t>
            </a:r>
            <a:r>
              <a:rPr lang="cs-CZ" altLang="cs-CZ" sz="2400" dirty="0" err="1"/>
              <a:t>prokrvácený</a:t>
            </a:r>
            <a:r>
              <a:rPr lang="cs-CZ" altLang="cs-CZ" sz="2400" dirty="0"/>
              <a:t> a ložiskově nekrotický tumor</a:t>
            </a:r>
          </a:p>
          <a:p>
            <a:pPr marL="895350" lvl="1" indent="-355600">
              <a:buFont typeface="Arial" panose="020B0604020202020204" pitchFamily="34" charset="0"/>
              <a:buChar char="•"/>
            </a:pPr>
            <a:r>
              <a:rPr lang="cs-CZ" altLang="cs-CZ" sz="2400" dirty="0"/>
              <a:t>struktury </a:t>
            </a:r>
            <a:r>
              <a:rPr lang="cs-CZ" altLang="cs-CZ" sz="2400" dirty="0" err="1"/>
              <a:t>syncytiotrofoblastu</a:t>
            </a:r>
            <a:r>
              <a:rPr lang="cs-CZ" altLang="cs-CZ" sz="2400" dirty="0"/>
              <a:t> s variabilní příměsí větších polygonálních buněk vzhledu </a:t>
            </a:r>
            <a:r>
              <a:rPr lang="cs-CZ" altLang="cs-CZ" sz="2400" dirty="0" err="1"/>
              <a:t>cytotrofoblastu</a:t>
            </a:r>
            <a:r>
              <a:rPr lang="cs-CZ" altLang="cs-CZ" sz="2400" dirty="0"/>
              <a:t> a intermediálního trofoblastu</a:t>
            </a:r>
          </a:p>
        </p:txBody>
      </p:sp>
      <p:pic>
        <p:nvPicPr>
          <p:cNvPr id="4" name="Picture 5" descr="choriokarcinom 100x 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610" y="323813"/>
            <a:ext cx="4301181" cy="3240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horiokarcinom 200x 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610" y="3618000"/>
            <a:ext cx="4302841" cy="3240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0930862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 smtClean="0">
                <a:solidFill>
                  <a:srgbClr val="FF0000"/>
                </a:solidFill>
                <a:effectLst/>
              </a:rPr>
              <a:t>Teratom</a:t>
            </a:r>
          </a:p>
        </p:txBody>
      </p:sp>
      <p:sp>
        <p:nvSpPr>
          <p:cNvPr id="59395" name="Rectangle 3"/>
          <p:cNvSpPr>
            <a:spLocks noGrp="1"/>
          </p:cNvSpPr>
          <p:nvPr>
            <p:ph type="body" idx="4294967295"/>
          </p:nvPr>
        </p:nvSpPr>
        <p:spPr>
          <a:xfrm>
            <a:off x="309487" y="1845734"/>
            <a:ext cx="7463790" cy="4023360"/>
          </a:xfrm>
        </p:spPr>
        <p:txBody>
          <a:bodyPr>
            <a:normAutofit fontScale="85000" lnSpcReduction="20000"/>
          </a:bodyPr>
          <a:lstStyle/>
          <a:p>
            <a:pPr marL="360363" indent="-360363">
              <a:lnSpc>
                <a:spcPct val="80000"/>
              </a:lnSpc>
            </a:pPr>
            <a:r>
              <a:rPr lang="cs-CZ" altLang="cs-CZ" sz="2400" dirty="0" err="1">
                <a:cs typeface="Arial" panose="020B0604020202020204" pitchFamily="34" charset="0"/>
              </a:rPr>
              <a:t>intraembryonální</a:t>
            </a:r>
            <a:r>
              <a:rPr lang="cs-CZ" altLang="cs-CZ" sz="2400" dirty="0">
                <a:cs typeface="Arial" panose="020B0604020202020204" pitchFamily="34" charset="0"/>
              </a:rPr>
              <a:t> diferenciace</a:t>
            </a:r>
          </a:p>
          <a:p>
            <a:pPr marL="895350" lvl="1" indent="-355600">
              <a:lnSpc>
                <a:spcPct val="80000"/>
              </a:lnSpc>
            </a:pPr>
            <a:r>
              <a:rPr lang="cs-CZ" altLang="cs-CZ" sz="2000" dirty="0"/>
              <a:t>terminální diferenciace do 3, 2 / nebo 1 zárodečného listu (</a:t>
            </a:r>
            <a:r>
              <a:rPr lang="cs-CZ" altLang="cs-CZ" sz="2000" dirty="0" err="1"/>
              <a:t>monodermální</a:t>
            </a:r>
            <a:r>
              <a:rPr lang="cs-CZ" altLang="cs-CZ" sz="2000" dirty="0"/>
              <a:t> teratom)</a:t>
            </a:r>
          </a:p>
          <a:p>
            <a:pPr marL="360363" indent="-360363">
              <a:lnSpc>
                <a:spcPct val="80000"/>
              </a:lnSpc>
              <a:buNone/>
            </a:pPr>
            <a:endParaRPr lang="cs-CZ" altLang="cs-CZ" sz="900" dirty="0"/>
          </a:p>
          <a:p>
            <a:pPr marL="360363" indent="-360363">
              <a:lnSpc>
                <a:spcPct val="80000"/>
              </a:lnSpc>
            </a:pPr>
            <a:r>
              <a:rPr lang="cs-CZ" altLang="cs-CZ" sz="2400" b="1" dirty="0"/>
              <a:t>ve varleti vzácné</a:t>
            </a:r>
            <a:r>
              <a:rPr lang="cs-CZ" altLang="cs-CZ" sz="2400" dirty="0"/>
              <a:t> (x </a:t>
            </a:r>
            <a:r>
              <a:rPr lang="cs-CZ" altLang="cs-CZ" sz="2400" dirty="0" err="1"/>
              <a:t>ovárium</a:t>
            </a:r>
            <a:r>
              <a:rPr lang="cs-CZ" altLang="cs-CZ" sz="2400" dirty="0"/>
              <a:t>)</a:t>
            </a:r>
          </a:p>
          <a:p>
            <a:pPr marL="360363" indent="-360363">
              <a:lnSpc>
                <a:spcPct val="80000"/>
              </a:lnSpc>
              <a:buNone/>
            </a:pPr>
            <a:endParaRPr lang="cs-CZ" altLang="cs-CZ" sz="1200" dirty="0"/>
          </a:p>
          <a:p>
            <a:pPr marL="360363" indent="-360363">
              <a:lnSpc>
                <a:spcPct val="80000"/>
              </a:lnSpc>
            </a:pPr>
            <a:r>
              <a:rPr lang="cs-CZ" altLang="cs-CZ" sz="2800" dirty="0"/>
              <a:t>histologická klasifikace</a:t>
            </a:r>
          </a:p>
          <a:p>
            <a:pPr marL="895350" lvl="1" indent="-355600">
              <a:lnSpc>
                <a:spcPct val="80000"/>
              </a:lnSpc>
            </a:pPr>
            <a:r>
              <a:rPr lang="cs-CZ" altLang="cs-CZ" sz="2400" dirty="0"/>
              <a:t>t. diferencovaný zralý</a:t>
            </a:r>
          </a:p>
          <a:p>
            <a:pPr marL="1255713" lvl="2" indent="-180975">
              <a:lnSpc>
                <a:spcPct val="80000"/>
              </a:lnSpc>
            </a:pPr>
            <a:r>
              <a:rPr lang="cs-CZ" altLang="cs-CZ" sz="2000" dirty="0"/>
              <a:t>pouze zcela vyzrálé tkáně (organoidně uspořádané)</a:t>
            </a:r>
          </a:p>
          <a:p>
            <a:pPr marL="1255713" lvl="2" indent="-180975">
              <a:lnSpc>
                <a:spcPct val="80000"/>
              </a:lnSpc>
            </a:pPr>
            <a:r>
              <a:rPr lang="cs-CZ" altLang="cs-CZ" sz="2000" dirty="0"/>
              <a:t>často cystická </a:t>
            </a:r>
            <a:r>
              <a:rPr lang="cs-CZ" altLang="cs-CZ" sz="2000" dirty="0" err="1"/>
              <a:t>strukutra</a:t>
            </a:r>
            <a:r>
              <a:rPr lang="cs-CZ" altLang="cs-CZ" sz="2000" dirty="0"/>
              <a:t> s obsahem mazu/hlenu/serózní tekutiny</a:t>
            </a:r>
          </a:p>
          <a:p>
            <a:pPr marL="895350" lvl="1" indent="-355600">
              <a:lnSpc>
                <a:spcPct val="80000"/>
              </a:lnSpc>
            </a:pPr>
            <a:r>
              <a:rPr lang="cs-CZ" altLang="cs-CZ" sz="2400" dirty="0"/>
              <a:t>t. diferencovaný nezralý</a:t>
            </a:r>
          </a:p>
          <a:p>
            <a:pPr marL="1255713" lvl="2" indent="-180975">
              <a:lnSpc>
                <a:spcPct val="80000"/>
              </a:lnSpc>
            </a:pPr>
            <a:r>
              <a:rPr lang="cs-CZ" altLang="cs-CZ" sz="2000" dirty="0"/>
              <a:t>z nezralých tkání fetálního vzhledu (většinou </a:t>
            </a:r>
            <a:r>
              <a:rPr lang="cs-CZ" altLang="cs-CZ" sz="2000" dirty="0" err="1"/>
              <a:t>neuroektoderm</a:t>
            </a:r>
            <a:r>
              <a:rPr lang="cs-CZ" altLang="cs-CZ" sz="2000" dirty="0"/>
              <a:t>)</a:t>
            </a:r>
          </a:p>
          <a:p>
            <a:pPr marL="895350" lvl="1" indent="-355600">
              <a:lnSpc>
                <a:spcPct val="80000"/>
              </a:lnSpc>
            </a:pPr>
            <a:r>
              <a:rPr lang="cs-CZ" altLang="cs-CZ" sz="2400" dirty="0"/>
              <a:t>t. s </a:t>
            </a:r>
            <a:r>
              <a:rPr lang="cs-CZ" altLang="cs-CZ" sz="2400" dirty="0" err="1"/>
              <a:t>malignizovanou</a:t>
            </a:r>
            <a:r>
              <a:rPr lang="cs-CZ" altLang="cs-CZ" sz="2400" dirty="0"/>
              <a:t> somatickou komponentou</a:t>
            </a:r>
          </a:p>
          <a:p>
            <a:pPr marL="1255713" lvl="2" indent="-180975">
              <a:lnSpc>
                <a:spcPct val="80000"/>
              </a:lnSpc>
            </a:pPr>
            <a:r>
              <a:rPr lang="cs-CZ" altLang="cs-CZ" sz="2000" dirty="0"/>
              <a:t>sarkom, karcinom, PNET</a:t>
            </a:r>
          </a:p>
          <a:p>
            <a:pPr marL="360363" indent="-360363">
              <a:lnSpc>
                <a:spcPct val="80000"/>
              </a:lnSpc>
              <a:buNone/>
            </a:pPr>
            <a:endParaRPr lang="cs-CZ" altLang="cs-CZ" sz="1000" dirty="0"/>
          </a:p>
        </p:txBody>
      </p:sp>
      <p:pic>
        <p:nvPicPr>
          <p:cNvPr id="4" name="Picture 4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307" y="225734"/>
            <a:ext cx="4105827" cy="3240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1" descr="Testes_GCT_ImmatureTeratoma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" t="2985"/>
          <a:stretch/>
        </p:blipFill>
        <p:spPr bwMode="auto">
          <a:xfrm>
            <a:off x="8012430" y="3623309"/>
            <a:ext cx="4106704" cy="3143293"/>
          </a:xfrm>
          <a:prstGeom prst="rect">
            <a:avLst/>
          </a:prstGeom>
          <a:solidFill>
            <a:srgbClr val="0070C0"/>
          </a:solidFill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991092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cs-CZ" altLang="cs-CZ" dirty="0" err="1" smtClean="0">
                <a:solidFill>
                  <a:srgbClr val="FF0000"/>
                </a:solidFill>
                <a:effectLst/>
              </a:rPr>
              <a:t>Gonadostromální</a:t>
            </a:r>
            <a:r>
              <a:rPr lang="cs-CZ" altLang="cs-CZ" dirty="0" smtClean="0">
                <a:solidFill>
                  <a:srgbClr val="FF0000"/>
                </a:solidFill>
                <a:effectLst/>
              </a:rPr>
              <a:t> nádory</a:t>
            </a:r>
          </a:p>
        </p:txBody>
      </p:sp>
      <p:sp>
        <p:nvSpPr>
          <p:cNvPr id="131075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2800" b="1" dirty="0" smtClean="0">
                <a:solidFill>
                  <a:schemeClr val="tx1"/>
                </a:solidFill>
              </a:rPr>
              <a:t> Nádory </a:t>
            </a:r>
            <a:r>
              <a:rPr lang="cs-CZ" altLang="cs-CZ" sz="2800" b="1" dirty="0">
                <a:solidFill>
                  <a:schemeClr val="tx1"/>
                </a:solidFill>
              </a:rPr>
              <a:t>z buněk </a:t>
            </a:r>
            <a:r>
              <a:rPr lang="cs-CZ" altLang="cs-CZ" sz="2800" b="1" dirty="0" err="1">
                <a:solidFill>
                  <a:schemeClr val="tx1"/>
                </a:solidFill>
              </a:rPr>
              <a:t>granulózy</a:t>
            </a:r>
            <a:r>
              <a:rPr lang="cs-CZ" altLang="cs-CZ" sz="2800" b="1" dirty="0">
                <a:solidFill>
                  <a:schemeClr val="tx1"/>
                </a:solidFill>
              </a:rPr>
              <a:t> a z </a:t>
            </a:r>
            <a:r>
              <a:rPr lang="cs-CZ" altLang="cs-CZ" sz="2800" b="1" dirty="0" err="1">
                <a:solidFill>
                  <a:schemeClr val="tx1"/>
                </a:solidFill>
              </a:rPr>
              <a:t>bb</a:t>
            </a:r>
            <a:r>
              <a:rPr lang="cs-CZ" altLang="cs-CZ" sz="2800" b="1" dirty="0">
                <a:solidFill>
                  <a:schemeClr val="tx1"/>
                </a:solidFill>
              </a:rPr>
              <a:t>. </a:t>
            </a:r>
            <a:r>
              <a:rPr lang="cs-CZ" altLang="cs-CZ" sz="2800" b="1" dirty="0" err="1">
                <a:solidFill>
                  <a:schemeClr val="tx1"/>
                </a:solidFill>
              </a:rPr>
              <a:t>tékálních</a:t>
            </a:r>
            <a:endParaRPr lang="cs-CZ" altLang="cs-CZ" sz="2800" b="1" dirty="0">
              <a:solidFill>
                <a:schemeClr val="tx1"/>
              </a:solidFill>
            </a:endParaRPr>
          </a:p>
          <a:p>
            <a:pPr marL="1360488" lvl="2" indent="-285750">
              <a:buFont typeface="Arial" panose="020B0604020202020204" pitchFamily="34" charset="0"/>
              <a:buChar char="•"/>
            </a:pPr>
            <a:r>
              <a:rPr lang="cs-CZ" altLang="cs-CZ" sz="1800" b="1" i="1" dirty="0">
                <a:solidFill>
                  <a:schemeClr val="tx1"/>
                </a:solidFill>
              </a:rPr>
              <a:t>nádor </a:t>
            </a:r>
            <a:r>
              <a:rPr lang="cs-CZ" altLang="cs-CZ" sz="1800" b="1" i="1" dirty="0" err="1">
                <a:solidFill>
                  <a:schemeClr val="tx1"/>
                </a:solidFill>
              </a:rPr>
              <a:t>granulózový</a:t>
            </a:r>
            <a:r>
              <a:rPr lang="cs-CZ" altLang="cs-CZ" sz="1800" b="1" i="1" dirty="0">
                <a:solidFill>
                  <a:schemeClr val="tx1"/>
                </a:solidFill>
              </a:rPr>
              <a:t> (</a:t>
            </a:r>
            <a:r>
              <a:rPr lang="cs-CZ" altLang="cs-CZ" sz="1800" b="1" i="1" dirty="0" err="1">
                <a:solidFill>
                  <a:schemeClr val="tx1"/>
                </a:solidFill>
              </a:rPr>
              <a:t>adultní</a:t>
            </a:r>
            <a:r>
              <a:rPr lang="cs-CZ" altLang="cs-CZ" sz="1800" b="1" i="1" dirty="0">
                <a:solidFill>
                  <a:schemeClr val="tx1"/>
                </a:solidFill>
              </a:rPr>
              <a:t> typ)</a:t>
            </a:r>
            <a:r>
              <a:rPr lang="cs-CZ" altLang="cs-CZ" sz="1800" dirty="0">
                <a:solidFill>
                  <a:schemeClr val="tx1"/>
                </a:solidFill>
              </a:rPr>
              <a:t> – Call-Exnerova tělíska</a:t>
            </a:r>
          </a:p>
          <a:p>
            <a:pPr marL="1360488" lvl="2" indent="-285750">
              <a:buFont typeface="Arial" panose="020B0604020202020204" pitchFamily="34" charset="0"/>
              <a:buChar char="•"/>
            </a:pPr>
            <a:r>
              <a:rPr lang="cs-CZ" altLang="cs-CZ" sz="1800" b="1" i="1" dirty="0">
                <a:solidFill>
                  <a:schemeClr val="tx1"/>
                </a:solidFill>
              </a:rPr>
              <a:t>nádor </a:t>
            </a:r>
            <a:r>
              <a:rPr lang="cs-CZ" altLang="cs-CZ" sz="1800" b="1" i="1" dirty="0" err="1">
                <a:solidFill>
                  <a:schemeClr val="tx1"/>
                </a:solidFill>
              </a:rPr>
              <a:t>granulózový</a:t>
            </a:r>
            <a:r>
              <a:rPr lang="cs-CZ" altLang="cs-CZ" sz="1800" b="1" i="1" dirty="0">
                <a:solidFill>
                  <a:schemeClr val="tx1"/>
                </a:solidFill>
              </a:rPr>
              <a:t> (juvenilní typ)</a:t>
            </a:r>
          </a:p>
          <a:p>
            <a:pPr marL="1360488" lvl="2" indent="-285750">
              <a:buFont typeface="Arial" panose="020B0604020202020204" pitchFamily="34" charset="0"/>
              <a:buChar char="•"/>
            </a:pPr>
            <a:r>
              <a:rPr lang="cs-CZ" altLang="cs-CZ" sz="1800" b="1" i="1" dirty="0" err="1">
                <a:solidFill>
                  <a:schemeClr val="tx1"/>
                </a:solidFill>
              </a:rPr>
              <a:t>tékom</a:t>
            </a:r>
            <a:r>
              <a:rPr lang="cs-CZ" altLang="cs-CZ" sz="1800" b="1" i="1" dirty="0">
                <a:solidFill>
                  <a:schemeClr val="tx1"/>
                </a:solidFill>
              </a:rPr>
              <a:t> (typický, </a:t>
            </a:r>
            <a:r>
              <a:rPr lang="cs-CZ" altLang="cs-CZ" sz="1800" b="1" i="1" dirty="0" err="1">
                <a:solidFill>
                  <a:schemeClr val="tx1"/>
                </a:solidFill>
              </a:rPr>
              <a:t>luteinizovaný</a:t>
            </a:r>
            <a:r>
              <a:rPr lang="cs-CZ" altLang="cs-CZ" sz="1800" b="1" i="1" dirty="0">
                <a:solidFill>
                  <a:schemeClr val="tx1"/>
                </a:solidFill>
              </a:rPr>
              <a:t>)</a:t>
            </a:r>
          </a:p>
          <a:p>
            <a:pPr marL="1360488" lvl="2" indent="-285750">
              <a:buFont typeface="Arial" panose="020B0604020202020204" pitchFamily="34" charset="0"/>
              <a:buChar char="•"/>
            </a:pPr>
            <a:r>
              <a:rPr lang="cs-CZ" altLang="cs-CZ" sz="1600" i="1" dirty="0" err="1">
                <a:solidFill>
                  <a:schemeClr val="tx1"/>
                </a:solidFill>
              </a:rPr>
              <a:t>fibrotékom</a:t>
            </a:r>
            <a:r>
              <a:rPr lang="cs-CZ" altLang="cs-CZ" sz="1600" i="1" dirty="0">
                <a:solidFill>
                  <a:schemeClr val="tx1"/>
                </a:solidFill>
              </a:rPr>
              <a:t> </a:t>
            </a:r>
          </a:p>
          <a:p>
            <a:pPr marL="1360488" lvl="2" indent="-285750">
              <a:buFont typeface="Arial" panose="020B0604020202020204" pitchFamily="34" charset="0"/>
              <a:buChar char="•"/>
            </a:pPr>
            <a:r>
              <a:rPr lang="cs-CZ" altLang="cs-CZ" sz="1600" i="1" dirty="0">
                <a:solidFill>
                  <a:schemeClr val="tx1"/>
                </a:solidFill>
              </a:rPr>
              <a:t>fibrom</a:t>
            </a:r>
          </a:p>
          <a:p>
            <a:pPr marL="1360488" lvl="2" indent="-285750">
              <a:buFont typeface="Arial" panose="020B0604020202020204" pitchFamily="34" charset="0"/>
              <a:buChar char="•"/>
            </a:pPr>
            <a:r>
              <a:rPr lang="cs-CZ" altLang="cs-CZ" sz="1600" i="1" dirty="0" err="1">
                <a:solidFill>
                  <a:schemeClr val="tx1"/>
                </a:solidFill>
              </a:rPr>
              <a:t>fibrosarkom</a:t>
            </a:r>
            <a:endParaRPr lang="cs-CZ" altLang="cs-CZ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altLang="cs-CZ" sz="10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800" b="1" dirty="0" smtClean="0">
                <a:solidFill>
                  <a:schemeClr val="tx1"/>
                </a:solidFill>
              </a:rPr>
              <a:t> Nádory </a:t>
            </a:r>
            <a:r>
              <a:rPr lang="cs-CZ" altLang="cs-CZ" sz="2800" b="1" dirty="0">
                <a:solidFill>
                  <a:schemeClr val="tx1"/>
                </a:solidFill>
              </a:rPr>
              <a:t>z </a:t>
            </a:r>
            <a:r>
              <a:rPr lang="cs-CZ" altLang="cs-CZ" sz="2800" b="1" dirty="0" err="1">
                <a:solidFill>
                  <a:schemeClr val="tx1"/>
                </a:solidFill>
              </a:rPr>
              <a:t>Leydigových</a:t>
            </a:r>
            <a:r>
              <a:rPr lang="cs-CZ" altLang="cs-CZ" sz="2800" b="1" dirty="0">
                <a:solidFill>
                  <a:schemeClr val="tx1"/>
                </a:solidFill>
              </a:rPr>
              <a:t> a </a:t>
            </a:r>
            <a:r>
              <a:rPr lang="cs-CZ" altLang="cs-CZ" sz="2800" b="1" dirty="0" err="1">
                <a:solidFill>
                  <a:schemeClr val="tx1"/>
                </a:solidFill>
              </a:rPr>
              <a:t>Sertoliho</a:t>
            </a:r>
            <a:r>
              <a:rPr lang="cs-CZ" altLang="cs-CZ" sz="2800" b="1" dirty="0">
                <a:solidFill>
                  <a:schemeClr val="tx1"/>
                </a:solidFill>
              </a:rPr>
              <a:t> buněk</a:t>
            </a:r>
            <a:r>
              <a:rPr lang="cs-CZ" altLang="cs-CZ" sz="2800" dirty="0">
                <a:solidFill>
                  <a:schemeClr val="tx1"/>
                </a:solidFill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endParaRPr lang="cs-CZ" altLang="cs-CZ" sz="10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800" b="1" dirty="0" smtClean="0">
                <a:solidFill>
                  <a:schemeClr val="tx1"/>
                </a:solidFill>
              </a:rPr>
              <a:t> Nádory </a:t>
            </a:r>
            <a:r>
              <a:rPr lang="cs-CZ" altLang="cs-CZ" sz="2800" b="1" dirty="0">
                <a:solidFill>
                  <a:schemeClr val="tx1"/>
                </a:solidFill>
              </a:rPr>
              <a:t>ze </a:t>
            </a:r>
            <a:r>
              <a:rPr lang="cs-CZ" altLang="cs-CZ" sz="2800" b="1" dirty="0" err="1">
                <a:solidFill>
                  <a:schemeClr val="tx1"/>
                </a:solidFill>
              </a:rPr>
              <a:t>steroidogenních</a:t>
            </a:r>
            <a:r>
              <a:rPr lang="cs-CZ" altLang="cs-CZ" sz="2800" b="1" dirty="0">
                <a:solidFill>
                  <a:schemeClr val="tx1"/>
                </a:solidFill>
              </a:rPr>
              <a:t> / </a:t>
            </a:r>
            <a:r>
              <a:rPr lang="cs-CZ" altLang="cs-CZ" sz="2800" b="1" dirty="0" err="1">
                <a:solidFill>
                  <a:schemeClr val="tx1"/>
                </a:solidFill>
              </a:rPr>
              <a:t>lipidních</a:t>
            </a:r>
            <a:r>
              <a:rPr lang="cs-CZ" altLang="cs-CZ" sz="2800" b="1" dirty="0">
                <a:solidFill>
                  <a:schemeClr val="tx1"/>
                </a:solidFill>
              </a:rPr>
              <a:t> buněk</a:t>
            </a:r>
            <a:endParaRPr lang="cs-CZ" altLang="cs-CZ" dirty="0" smtClean="0">
              <a:solidFill>
                <a:schemeClr val="tx1"/>
              </a:solidFill>
            </a:endParaRPr>
          </a:p>
        </p:txBody>
      </p:sp>
      <p:pic>
        <p:nvPicPr>
          <p:cNvPr id="4" name="Picture 6" descr="granulosa cell tu, pár CallEx2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144" y="117360"/>
            <a:ext cx="4302986" cy="3240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1687900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cs-CZ" altLang="cs-CZ" sz="3600" dirty="0">
                <a:solidFill>
                  <a:srgbClr val="FF0000"/>
                </a:solidFill>
              </a:rPr>
              <a:t>Další nádory </a:t>
            </a:r>
            <a:r>
              <a:rPr lang="cs-CZ" altLang="cs-CZ" sz="3600" dirty="0" err="1">
                <a:solidFill>
                  <a:srgbClr val="FF0000"/>
                </a:solidFill>
              </a:rPr>
              <a:t>ovária</a:t>
            </a:r>
            <a:endParaRPr lang="cs-CZ" altLang="cs-CZ" sz="3200" dirty="0">
              <a:solidFill>
                <a:srgbClr val="FF0000"/>
              </a:solidFill>
            </a:endParaRPr>
          </a:p>
        </p:txBody>
      </p:sp>
      <p:sp>
        <p:nvSpPr>
          <p:cNvPr id="13414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b="1" dirty="0" smtClean="0"/>
              <a:t> sekundární nádory ovaria</a:t>
            </a:r>
          </a:p>
          <a:p>
            <a:pPr marL="868363" lvl="1" indent="-411163"/>
            <a:r>
              <a:rPr lang="cs-CZ" altLang="cs-CZ" dirty="0" err="1" smtClean="0"/>
              <a:t>Krukenbergův</a:t>
            </a:r>
            <a:r>
              <a:rPr lang="cs-CZ" altLang="cs-CZ" dirty="0" smtClean="0"/>
              <a:t> nádor ovaria</a:t>
            </a:r>
          </a:p>
          <a:p>
            <a:pPr marL="868363" lvl="1" indent="-411163"/>
            <a:r>
              <a:rPr lang="cs-CZ" altLang="cs-CZ" dirty="0" err="1" smtClean="0"/>
              <a:t>pseudomyxoma</a:t>
            </a:r>
            <a:r>
              <a:rPr lang="cs-CZ" altLang="cs-CZ" dirty="0" smtClean="0"/>
              <a:t> peritonei,…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920" y="194428"/>
            <a:ext cx="4200000" cy="252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6"/>
          <a:stretch/>
        </p:blipFill>
        <p:spPr>
          <a:xfrm>
            <a:off x="7584879" y="2417414"/>
            <a:ext cx="4293578" cy="288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7"/>
          <a:stretch/>
        </p:blipFill>
        <p:spPr>
          <a:xfrm>
            <a:off x="1097280" y="2989094"/>
            <a:ext cx="4123348" cy="288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063482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r>
              <a:rPr lang="cs-CZ" altLang="cs-CZ" sz="4400" b="1" dirty="0">
                <a:solidFill>
                  <a:srgbClr val="FF0000"/>
                </a:solidFill>
              </a:rPr>
              <a:t>Nádory z povrchového epitelu</a:t>
            </a:r>
          </a:p>
        </p:txBody>
      </p:sp>
      <p:sp>
        <p:nvSpPr>
          <p:cNvPr id="135171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celomový</a:t>
            </a:r>
            <a:r>
              <a:rPr lang="cs-CZ" altLang="cs-CZ" sz="2400" dirty="0" smtClean="0"/>
              <a:t> </a:t>
            </a:r>
            <a:r>
              <a:rPr lang="cs-CZ" altLang="cs-CZ" sz="2400" dirty="0"/>
              <a:t>epitel (</a:t>
            </a:r>
            <a:r>
              <a:rPr lang="cs-CZ" altLang="cs-CZ" sz="2400" dirty="0" err="1"/>
              <a:t>mezotel</a:t>
            </a:r>
            <a:r>
              <a:rPr lang="cs-CZ" altLang="cs-CZ" sz="2400" dirty="0"/>
              <a:t> s vlastnostmi epitelu) </a:t>
            </a:r>
            <a:r>
              <a:rPr lang="cs-CZ" altLang="cs-CZ" sz="2400" dirty="0">
                <a:cs typeface="Arial" panose="020B0604020202020204" pitchFamily="34" charset="0"/>
              </a:rPr>
              <a:t>→</a:t>
            </a:r>
            <a:r>
              <a:rPr lang="cs-CZ" altLang="cs-CZ" sz="2400" dirty="0"/>
              <a:t> hyperplazie a metaplazie povrchového epitelu </a:t>
            </a:r>
            <a:r>
              <a:rPr lang="cs-CZ" altLang="cs-CZ" sz="2400" dirty="0">
                <a:cs typeface="Arial" panose="020B0604020202020204" pitchFamily="34" charset="0"/>
              </a:rPr>
              <a:t>→</a:t>
            </a:r>
            <a:r>
              <a:rPr lang="cs-CZ" altLang="cs-CZ" sz="2400" dirty="0"/>
              <a:t> m</a:t>
            </a:r>
            <a:r>
              <a:rPr lang="en-US" altLang="cs-CZ" sz="2400" dirty="0"/>
              <a:t>ü</a:t>
            </a:r>
            <a:r>
              <a:rPr lang="cs-CZ" altLang="cs-CZ" sz="2400" dirty="0" err="1"/>
              <a:t>lleriánská</a:t>
            </a:r>
            <a:r>
              <a:rPr lang="cs-CZ" altLang="cs-CZ" sz="2400" dirty="0"/>
              <a:t> diferenciace </a:t>
            </a:r>
            <a:r>
              <a:rPr lang="cs-CZ" altLang="cs-CZ" sz="2400" dirty="0">
                <a:cs typeface="Arial" panose="020B0604020202020204" pitchFamily="34" charset="0"/>
              </a:rPr>
              <a:t>→</a:t>
            </a:r>
            <a:r>
              <a:rPr lang="cs-CZ" altLang="cs-CZ" sz="2400" dirty="0"/>
              <a:t> </a:t>
            </a:r>
            <a:r>
              <a:rPr lang="cs-CZ" altLang="cs-CZ" sz="2400" dirty="0" err="1"/>
              <a:t>neoplastická</a:t>
            </a:r>
            <a:r>
              <a:rPr lang="cs-CZ" altLang="cs-CZ" sz="2400" dirty="0"/>
              <a:t> transformace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altLang="cs-CZ" sz="1200" dirty="0"/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400" b="1" dirty="0" smtClean="0"/>
              <a:t> benigní</a:t>
            </a:r>
            <a:endParaRPr lang="cs-CZ" altLang="cs-CZ" sz="2400" b="1" dirty="0"/>
          </a:p>
          <a:p>
            <a:pPr marL="895350" lvl="1" indent="-3556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/>
              <a:t>obvykle cystické (</a:t>
            </a:r>
            <a:r>
              <a:rPr lang="cs-CZ" altLang="cs-CZ" sz="2000" dirty="0" err="1"/>
              <a:t>cystadenomy</a:t>
            </a:r>
            <a:r>
              <a:rPr lang="cs-CZ" altLang="cs-CZ" sz="2000" dirty="0"/>
              <a:t>) </a:t>
            </a:r>
          </a:p>
          <a:p>
            <a:pPr marL="895350" lvl="1" indent="-3556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/>
              <a:t>se stromální komponentou (</a:t>
            </a:r>
            <a:r>
              <a:rPr lang="cs-CZ" altLang="cs-CZ" sz="2000" dirty="0" err="1"/>
              <a:t>cystadenofibromy</a:t>
            </a:r>
            <a:r>
              <a:rPr lang="cs-CZ" altLang="cs-CZ" sz="2000" dirty="0"/>
              <a:t>)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altLang="cs-CZ" sz="1200" b="1" dirty="0"/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400" b="1" dirty="0" smtClean="0"/>
              <a:t> maligní</a:t>
            </a:r>
            <a:r>
              <a:rPr lang="cs-CZ" altLang="cs-CZ" sz="2400" dirty="0" smtClean="0"/>
              <a:t> </a:t>
            </a:r>
            <a:endParaRPr lang="cs-CZ" altLang="cs-CZ" sz="2400" dirty="0"/>
          </a:p>
          <a:p>
            <a:pPr marL="895350" lvl="1" indent="-3556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/>
              <a:t>cystické (</a:t>
            </a:r>
            <a:r>
              <a:rPr lang="cs-CZ" altLang="cs-CZ" sz="2000" dirty="0" err="1"/>
              <a:t>cystadenokarcinomy</a:t>
            </a:r>
            <a:r>
              <a:rPr lang="cs-CZ" altLang="cs-CZ" sz="2000" dirty="0"/>
              <a:t>) </a:t>
            </a:r>
          </a:p>
          <a:p>
            <a:pPr marL="895350" lvl="1" indent="-3556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/>
              <a:t>solidní (karcinomy)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altLang="cs-CZ" sz="1200" b="1" dirty="0"/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400" b="1" dirty="0" smtClean="0"/>
              <a:t> hraničně </a:t>
            </a:r>
            <a:r>
              <a:rPr lang="cs-CZ" altLang="cs-CZ" sz="2400" b="1" dirty="0"/>
              <a:t>maligní – </a:t>
            </a:r>
            <a:r>
              <a:rPr lang="cs-CZ" altLang="cs-CZ" sz="2400" b="1" dirty="0" err="1"/>
              <a:t>borderline</a:t>
            </a:r>
            <a:r>
              <a:rPr lang="cs-CZ" altLang="cs-CZ" sz="2400" dirty="0"/>
              <a:t> </a:t>
            </a:r>
          </a:p>
          <a:p>
            <a:pPr marL="895350" lvl="1" indent="-3556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/>
              <a:t>„</a:t>
            </a:r>
            <a:r>
              <a:rPr lang="cs-CZ" altLang="cs-CZ" sz="2000" dirty="0" err="1"/>
              <a:t>intermediate</a:t>
            </a:r>
            <a:r>
              <a:rPr lang="cs-CZ" altLang="cs-CZ" sz="2000" dirty="0"/>
              <a:t>“, atypicky </a:t>
            </a:r>
            <a:r>
              <a:rPr lang="cs-CZ" altLang="cs-CZ" sz="2000" dirty="0" err="1"/>
              <a:t>proliferující</a:t>
            </a:r>
            <a:r>
              <a:rPr lang="cs-CZ" altLang="cs-CZ" sz="2000" dirty="0"/>
              <a:t>, s nízkým maligním potenciálem</a:t>
            </a:r>
          </a:p>
        </p:txBody>
      </p:sp>
    </p:spTree>
    <p:extLst>
      <p:ext uri="{BB962C8B-B14F-4D97-AF65-F5344CB8AC3E}">
        <p14:creationId xmlns:p14="http://schemas.microsoft.com/office/powerpoint/2010/main" val="2879394054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cs-CZ" altLang="cs-CZ" sz="3600" dirty="0">
                <a:solidFill>
                  <a:srgbClr val="FF0000"/>
                </a:solidFill>
              </a:rPr>
              <a:t>Nádory z povrchového epitelu</a:t>
            </a:r>
          </a:p>
        </p:txBody>
      </p:sp>
      <p:sp>
        <p:nvSpPr>
          <p:cNvPr id="136195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chemeClr val="tx1"/>
                </a:solidFill>
              </a:rPr>
              <a:t> dělení </a:t>
            </a:r>
            <a:r>
              <a:rPr lang="cs-CZ" altLang="cs-CZ" sz="2400" b="1" dirty="0" smtClean="0">
                <a:solidFill>
                  <a:schemeClr val="tx1"/>
                </a:solidFill>
              </a:rPr>
              <a:t>dle typu nádorových </a:t>
            </a:r>
            <a:r>
              <a:rPr lang="cs-CZ" altLang="cs-CZ" sz="2400" b="1" dirty="0" err="1" smtClean="0">
                <a:solidFill>
                  <a:schemeClr val="tx1"/>
                </a:solidFill>
              </a:rPr>
              <a:t>bb</a:t>
            </a:r>
            <a:r>
              <a:rPr lang="cs-CZ" altLang="cs-CZ" sz="2400" dirty="0" smtClean="0">
                <a:solidFill>
                  <a:schemeClr val="tx1"/>
                </a:solidFill>
              </a:rPr>
              <a:t>.:</a:t>
            </a:r>
          </a:p>
          <a:p>
            <a:pPr marL="895350" lvl="1" indent="-355600"/>
            <a:r>
              <a:rPr lang="cs-CZ" altLang="cs-CZ" sz="2000" dirty="0" smtClean="0">
                <a:solidFill>
                  <a:schemeClr val="tx1"/>
                </a:solidFill>
              </a:rPr>
              <a:t>serózní</a:t>
            </a:r>
          </a:p>
          <a:p>
            <a:pPr marL="895350" lvl="1" indent="-355600"/>
            <a:r>
              <a:rPr lang="cs-CZ" altLang="cs-CZ" sz="2000" dirty="0" err="1" smtClean="0">
                <a:solidFill>
                  <a:schemeClr val="tx1"/>
                </a:solidFill>
              </a:rPr>
              <a:t>mucinózní</a:t>
            </a:r>
            <a:endParaRPr lang="cs-CZ" altLang="cs-CZ" sz="2000" dirty="0" smtClean="0">
              <a:solidFill>
                <a:schemeClr val="tx1"/>
              </a:solidFill>
            </a:endParaRPr>
          </a:p>
          <a:p>
            <a:pPr marL="895350" lvl="1" indent="-355600"/>
            <a:r>
              <a:rPr lang="cs-CZ" altLang="cs-CZ" sz="2000" dirty="0" err="1" smtClean="0">
                <a:solidFill>
                  <a:schemeClr val="tx1"/>
                </a:solidFill>
              </a:rPr>
              <a:t>endometroidní</a:t>
            </a:r>
            <a:endParaRPr lang="cs-CZ" altLang="cs-CZ" sz="2000" dirty="0" smtClean="0">
              <a:solidFill>
                <a:schemeClr val="tx1"/>
              </a:solidFill>
            </a:endParaRPr>
          </a:p>
          <a:p>
            <a:pPr marL="895350" lvl="1" indent="-355600"/>
            <a:r>
              <a:rPr lang="cs-CZ" altLang="cs-CZ" sz="2000" b="0" dirty="0" err="1" smtClean="0">
                <a:solidFill>
                  <a:schemeClr val="tx1"/>
                </a:solidFill>
              </a:rPr>
              <a:t>světlobuněčný</a:t>
            </a:r>
            <a:endParaRPr lang="cs-CZ" altLang="cs-CZ" sz="2000" b="0" dirty="0" smtClean="0">
              <a:solidFill>
                <a:schemeClr val="tx1"/>
              </a:solidFill>
            </a:endParaRPr>
          </a:p>
          <a:p>
            <a:pPr marL="895350" lvl="1" indent="-355600"/>
            <a:r>
              <a:rPr lang="cs-CZ" altLang="cs-CZ" sz="2000" b="0" dirty="0" err="1" smtClean="0">
                <a:solidFill>
                  <a:schemeClr val="tx1"/>
                </a:solidFill>
              </a:rPr>
              <a:t>přechodobuněčný</a:t>
            </a:r>
            <a:r>
              <a:rPr lang="cs-CZ" altLang="cs-CZ" sz="2000" b="0" dirty="0" smtClean="0">
                <a:solidFill>
                  <a:schemeClr val="tx1"/>
                </a:solidFill>
              </a:rPr>
              <a:t> (</a:t>
            </a:r>
            <a:r>
              <a:rPr lang="cs-CZ" altLang="cs-CZ" sz="2000" b="0" dirty="0" err="1" smtClean="0">
                <a:solidFill>
                  <a:schemeClr val="tx1"/>
                </a:solidFill>
              </a:rPr>
              <a:t>Brennerův</a:t>
            </a:r>
            <a:r>
              <a:rPr lang="cs-CZ" altLang="cs-CZ" sz="2000" b="0" dirty="0" smtClean="0">
                <a:solidFill>
                  <a:schemeClr val="tx1"/>
                </a:solidFill>
              </a:rPr>
              <a:t> tumor)</a:t>
            </a:r>
          </a:p>
        </p:txBody>
      </p:sp>
    </p:spTree>
    <p:extLst>
      <p:ext uri="{BB962C8B-B14F-4D97-AF65-F5344CB8AC3E}">
        <p14:creationId xmlns:p14="http://schemas.microsoft.com/office/powerpoint/2010/main" val="4162208031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4"/>
          <p:cNvSpPr>
            <a:spLocks noGrp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cs-CZ" altLang="cs-CZ" sz="3600" dirty="0">
                <a:solidFill>
                  <a:srgbClr val="FF0000"/>
                </a:solidFill>
              </a:rPr>
              <a:t>Nádory z povrchového epitelu</a:t>
            </a:r>
          </a:p>
        </p:txBody>
      </p:sp>
      <p:pic>
        <p:nvPicPr>
          <p:cNvPr id="137219" name="Picture 9" descr="tabulka epitel tu ovári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1736" y="1965961"/>
            <a:ext cx="8220075" cy="4525963"/>
          </a:xfr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1282998883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/>
          </p:cNvSpPr>
          <p:nvPr>
            <p:ph type="title"/>
          </p:nvPr>
        </p:nvSpPr>
        <p:spPr>
          <a:xfrm>
            <a:off x="1108710" y="0"/>
            <a:ext cx="10058400" cy="1450757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cs-CZ" altLang="cs-CZ" sz="3600" dirty="0">
                <a:solidFill>
                  <a:srgbClr val="FF0000"/>
                </a:solidFill>
              </a:rPr>
              <a:t>Serózní </a:t>
            </a:r>
            <a:r>
              <a:rPr lang="cs-CZ" altLang="cs-CZ" sz="3600" dirty="0" err="1" smtClean="0">
                <a:solidFill>
                  <a:srgbClr val="FF0000"/>
                </a:solidFill>
              </a:rPr>
              <a:t>cystadenom</a:t>
            </a:r>
            <a:r>
              <a:rPr lang="cs-CZ" altLang="cs-CZ" sz="3600" dirty="0" smtClean="0">
                <a:solidFill>
                  <a:srgbClr val="FF0000"/>
                </a:solidFill>
              </a:rPr>
              <a:t> </a:t>
            </a:r>
            <a:r>
              <a:rPr lang="cs-CZ" altLang="cs-CZ" sz="3200" dirty="0" smtClean="0">
                <a:solidFill>
                  <a:srgbClr val="FF0000"/>
                </a:solidFill>
              </a:rPr>
              <a:t>(</a:t>
            </a:r>
            <a:r>
              <a:rPr lang="cs-CZ" altLang="cs-CZ" sz="3200" dirty="0" err="1">
                <a:solidFill>
                  <a:srgbClr val="FF0000"/>
                </a:solidFill>
              </a:rPr>
              <a:t>cystadenofibrom</a:t>
            </a:r>
            <a:r>
              <a:rPr lang="cs-CZ" altLang="cs-CZ" sz="3200" dirty="0">
                <a:solidFill>
                  <a:srgbClr val="FF0000"/>
                </a:solidFill>
              </a:rPr>
              <a:t>)</a:t>
            </a:r>
          </a:p>
        </p:txBody>
      </p:sp>
      <p:grpSp>
        <p:nvGrpSpPr>
          <p:cNvPr id="138243" name="Skupina 6"/>
          <p:cNvGrpSpPr>
            <a:grpSpLocks/>
          </p:cNvGrpSpPr>
          <p:nvPr/>
        </p:nvGrpSpPr>
        <p:grpSpPr bwMode="auto">
          <a:xfrm>
            <a:off x="1847851" y="1557339"/>
            <a:ext cx="8678863" cy="4237037"/>
            <a:chOff x="323850" y="1557338"/>
            <a:chExt cx="8678863" cy="4237037"/>
          </a:xfrm>
        </p:grpSpPr>
        <p:pic>
          <p:nvPicPr>
            <p:cNvPr id="138244" name="Picture 5" descr="serózní cystedanom, 200x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0" y="1557338"/>
              <a:ext cx="5627688" cy="4237037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8245" name="Picture 7" descr="serózní cystedanom1, 400x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363" y="2133600"/>
              <a:ext cx="4070350" cy="3065463"/>
            </a:xfrm>
            <a:prstGeom prst="rect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8423" name="Rectangle 7"/>
            <p:cNvSpPr>
              <a:spLocks noChangeArrowheads="1"/>
            </p:cNvSpPr>
            <p:nvPr/>
          </p:nvSpPr>
          <p:spPr bwMode="auto">
            <a:xfrm>
              <a:off x="5292725" y="4797425"/>
              <a:ext cx="3384550" cy="366713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1" hangingPunct="1">
                <a:defRPr/>
              </a:pPr>
              <a:r>
                <a:rPr lang="cs-CZ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Cylindrický epitel s řasinkami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0670727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3" descr="0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1" y="0"/>
            <a:ext cx="3889375" cy="3068638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2099" name="Picture 4" descr="0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2495550" y="1639889"/>
            <a:ext cx="3816350" cy="3011487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2100" name="Picture 5" descr="WHO-OvarianTumours_00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4008439" y="2276475"/>
            <a:ext cx="4198937" cy="3055938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2101" name="Picture 6" descr="WHO-OvarianTumours_01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5448301" y="3860800"/>
            <a:ext cx="4176713" cy="2776538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9270" name="Text Box 7"/>
          <p:cNvSpPr txBox="1">
            <a:spLocks noChangeArrowheads="1"/>
          </p:cNvSpPr>
          <p:nvPr/>
        </p:nvSpPr>
        <p:spPr bwMode="auto">
          <a:xfrm>
            <a:off x="7680326" y="549276"/>
            <a:ext cx="2130425" cy="366713"/>
          </a:xfrm>
          <a:prstGeom prst="rect">
            <a:avLst/>
          </a:pr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cs-CZ" altLang="cs-CZ" sz="1800" i="0">
                <a:solidFill>
                  <a:schemeClr val="tx1"/>
                </a:solidFill>
                <a:latin typeface="Garamond" panose="02020404030301010803" pitchFamily="18" charset="0"/>
              </a:rPr>
              <a:t>Serózní cystadenom</a:t>
            </a:r>
          </a:p>
        </p:txBody>
      </p:sp>
      <p:sp>
        <p:nvSpPr>
          <p:cNvPr id="139271" name="Text Box 8"/>
          <p:cNvSpPr txBox="1">
            <a:spLocks noChangeArrowheads="1"/>
          </p:cNvSpPr>
          <p:nvPr/>
        </p:nvSpPr>
        <p:spPr bwMode="auto">
          <a:xfrm>
            <a:off x="7535864" y="2420938"/>
            <a:ext cx="2647841" cy="369332"/>
          </a:xfrm>
          <a:prstGeom prst="rect">
            <a:avLst/>
          </a:pr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cs-CZ" altLang="cs-CZ" sz="1800" i="0">
                <a:solidFill>
                  <a:schemeClr val="tx1"/>
                </a:solidFill>
                <a:latin typeface="Garamond" panose="02020404030301010803" pitchFamily="18" charset="0"/>
              </a:rPr>
              <a:t>Borderline serózní tumor</a:t>
            </a:r>
          </a:p>
        </p:txBody>
      </p:sp>
      <p:sp>
        <p:nvSpPr>
          <p:cNvPr id="139272" name="Text Box 9"/>
          <p:cNvSpPr txBox="1">
            <a:spLocks noChangeArrowheads="1"/>
          </p:cNvSpPr>
          <p:nvPr/>
        </p:nvSpPr>
        <p:spPr bwMode="auto">
          <a:xfrm>
            <a:off x="7464426" y="4076701"/>
            <a:ext cx="2860675" cy="366713"/>
          </a:xfrm>
          <a:prstGeom prst="rect">
            <a:avLst/>
          </a:pr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cs-CZ" altLang="cs-CZ" sz="1800" i="0">
                <a:solidFill>
                  <a:schemeClr val="tx1"/>
                </a:solidFill>
                <a:latin typeface="Garamond" panose="02020404030301010803" pitchFamily="18" charset="0"/>
              </a:rPr>
              <a:t>Serózní cystadenokarcinom</a:t>
            </a:r>
          </a:p>
        </p:txBody>
      </p:sp>
      <p:sp>
        <p:nvSpPr>
          <p:cNvPr id="139273" name="Line 10"/>
          <p:cNvSpPr>
            <a:spLocks noChangeShapeType="1"/>
          </p:cNvSpPr>
          <p:nvPr/>
        </p:nvSpPr>
        <p:spPr bwMode="auto">
          <a:xfrm flipH="1">
            <a:off x="8759825" y="981076"/>
            <a:ext cx="0" cy="1368425"/>
          </a:xfrm>
          <a:prstGeom prst="line">
            <a:avLst/>
          </a:prstGeom>
          <a:noFill/>
          <a:ln w="28575">
            <a:solidFill>
              <a:srgbClr val="DDDDDD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9274" name="Line 13"/>
          <p:cNvSpPr>
            <a:spLocks noChangeShapeType="1"/>
          </p:cNvSpPr>
          <p:nvPr/>
        </p:nvSpPr>
        <p:spPr bwMode="auto">
          <a:xfrm flipH="1">
            <a:off x="8759825" y="2833689"/>
            <a:ext cx="0" cy="1189037"/>
          </a:xfrm>
          <a:prstGeom prst="line">
            <a:avLst/>
          </a:prstGeom>
          <a:noFill/>
          <a:ln w="28575">
            <a:solidFill>
              <a:srgbClr val="DDDDDD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4234519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cs-CZ" altLang="cs-CZ" dirty="0" err="1" smtClean="0">
                <a:solidFill>
                  <a:srgbClr val="FF0000"/>
                </a:solidFill>
                <a:effectLst/>
              </a:rPr>
              <a:t>Mucinózní</a:t>
            </a:r>
            <a:r>
              <a:rPr lang="cs-CZ" altLang="cs-CZ" dirty="0" smtClean="0">
                <a:solidFill>
                  <a:srgbClr val="FF0000"/>
                </a:solidFill>
                <a:effectLst/>
              </a:rPr>
              <a:t> </a:t>
            </a:r>
            <a:r>
              <a:rPr lang="cs-CZ" altLang="cs-CZ" dirty="0" err="1" smtClean="0">
                <a:solidFill>
                  <a:srgbClr val="FF0000"/>
                </a:solidFill>
                <a:effectLst/>
              </a:rPr>
              <a:t>cystadenom</a:t>
            </a:r>
            <a:endParaRPr lang="cs-CZ" altLang="cs-CZ" sz="3600" dirty="0">
              <a:solidFill>
                <a:srgbClr val="FF0000"/>
              </a:solidFill>
            </a:endParaRPr>
          </a:p>
        </p:txBody>
      </p:sp>
      <p:pic>
        <p:nvPicPr>
          <p:cNvPr id="140291" name="Picture 4" descr="WHO-OvarianTumours_01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5" y="1844675"/>
            <a:ext cx="5689600" cy="3779838"/>
          </a:xfr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40292" name="Picture 4" descr="WHO-OvarianTumours_01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40450" y="2524125"/>
            <a:ext cx="4070350" cy="2705100"/>
          </a:xfrm>
          <a:ln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88423" name="Rectangle 7"/>
          <p:cNvSpPr>
            <a:spLocks noChangeArrowheads="1"/>
          </p:cNvSpPr>
          <p:nvPr/>
        </p:nvSpPr>
        <p:spPr bwMode="auto">
          <a:xfrm>
            <a:off x="6140450" y="5257801"/>
            <a:ext cx="3384550" cy="366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Cylindrický </a:t>
            </a:r>
            <a:r>
              <a:rPr lang="cs-CZ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hlenotvorný</a:t>
            </a:r>
            <a:r>
              <a:rPr lang="cs-CZ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epitel</a:t>
            </a:r>
          </a:p>
        </p:txBody>
      </p:sp>
    </p:spTree>
    <p:extLst>
      <p:ext uri="{BB962C8B-B14F-4D97-AF65-F5344CB8AC3E}">
        <p14:creationId xmlns:p14="http://schemas.microsoft.com/office/powerpoint/2010/main" val="280825198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50" name="Rectangle 1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dirty="0"/>
          </a:p>
        </p:txBody>
      </p:sp>
      <p:sp>
        <p:nvSpPr>
          <p:cNvPr id="219151" name="Rectangle 1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/>
          </a:p>
        </p:txBody>
      </p:sp>
      <p:pic>
        <p:nvPicPr>
          <p:cNvPr id="8196" name="Picture 9" descr="5782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422"/>
            <a:ext cx="5038908" cy="378013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7" name="Text Box 10"/>
          <p:cNvSpPr txBox="1">
            <a:spLocks noChangeArrowheads="1"/>
          </p:cNvSpPr>
          <p:nvPr/>
        </p:nvSpPr>
        <p:spPr bwMode="auto">
          <a:xfrm>
            <a:off x="4046213" y="267553"/>
            <a:ext cx="4099575" cy="954107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 dirty="0">
                <a:solidFill>
                  <a:schemeClr val="bg1"/>
                </a:solidFill>
              </a:rPr>
              <a:t>Dlaždicová metaplazie </a:t>
            </a:r>
            <a:r>
              <a:rPr lang="cs-CZ" altLang="cs-CZ" sz="2000" b="1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cs-CZ" altLang="cs-CZ" sz="2000" b="1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 dirty="0">
                <a:solidFill>
                  <a:schemeClr val="bg1"/>
                </a:solidFill>
              </a:rPr>
              <a:t> vznik </a:t>
            </a:r>
            <a:r>
              <a:rPr lang="cs-CZ" altLang="cs-CZ" sz="2800" b="1" dirty="0" err="1">
                <a:solidFill>
                  <a:schemeClr val="bg1"/>
                </a:solidFill>
              </a:rPr>
              <a:t>ovulózy</a:t>
            </a:r>
            <a:r>
              <a:rPr lang="cs-CZ" altLang="cs-CZ" sz="2000" dirty="0"/>
              <a:t> </a:t>
            </a:r>
          </a:p>
        </p:txBody>
      </p:sp>
      <p:pic>
        <p:nvPicPr>
          <p:cNvPr id="8198" name="Picture 17" descr="[Bild]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733" y="3077917"/>
            <a:ext cx="4787609" cy="378008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19" descr="[Bild]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961" y="1214518"/>
            <a:ext cx="4789039" cy="377999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740661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/>
          </p:cNvSpPr>
          <p:nvPr>
            <p:ph type="title" sz="quarter" idx="429496729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effectLst/>
            </a:endParaRPr>
          </a:p>
        </p:txBody>
      </p:sp>
      <p:grpSp>
        <p:nvGrpSpPr>
          <p:cNvPr id="204803" name="Skupina 10"/>
          <p:cNvGrpSpPr>
            <a:grpSpLocks/>
          </p:cNvGrpSpPr>
          <p:nvPr/>
        </p:nvGrpSpPr>
        <p:grpSpPr bwMode="auto">
          <a:xfrm>
            <a:off x="1774825" y="549276"/>
            <a:ext cx="8523288" cy="6018213"/>
            <a:chOff x="250825" y="549275"/>
            <a:chExt cx="8523288" cy="6018213"/>
          </a:xfrm>
        </p:grpSpPr>
        <p:pic>
          <p:nvPicPr>
            <p:cNvPr id="134147" name="Picture 3" descr="WHO-OvarianTumours_017"/>
            <p:cNvPicPr>
              <a:picLocks noGrp="1"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250825" y="549275"/>
              <a:ext cx="3506788" cy="2330450"/>
            </a:xfrm>
            <a:prstGeom prst="rect">
              <a:avLst/>
            </a:prstGeom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34148" name="Picture 4" descr="WHO-OvarianTumours_022"/>
            <p:cNvPicPr>
              <a:picLocks noGrp="1"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619250" y="2276475"/>
              <a:ext cx="4025900" cy="2654300"/>
            </a:xfrm>
            <a:prstGeom prst="rect">
              <a:avLst/>
            </a:prstGeom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34149" name="Picture 5" descr="WHO-OvarianTumours_024"/>
            <p:cNvPicPr>
              <a:picLocks noGrp="1"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771775" y="3933825"/>
              <a:ext cx="3960813" cy="2633663"/>
            </a:xfrm>
            <a:prstGeom prst="rect">
              <a:avLst/>
            </a:prstGeom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04807" name="Text Box 12"/>
            <p:cNvSpPr txBox="1">
              <a:spLocks noChangeArrowheads="1"/>
            </p:cNvSpPr>
            <p:nvPr/>
          </p:nvSpPr>
          <p:spPr bwMode="auto">
            <a:xfrm>
              <a:off x="5580063" y="5229225"/>
              <a:ext cx="3194050" cy="366713"/>
            </a:xfrm>
            <a:prstGeom prst="rect">
              <a:avLst/>
            </a:prstGeom>
            <a:solidFill>
              <a:srgbClr val="FFFFFF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cs-CZ" altLang="cs-CZ" sz="1800" i="0">
                  <a:solidFill>
                    <a:schemeClr val="tx1"/>
                  </a:solidFill>
                  <a:latin typeface="Garamond" panose="02020404030301010803" pitchFamily="18" charset="0"/>
                </a:rPr>
                <a:t>Mucinózní cystadenokarcinom</a:t>
              </a:r>
            </a:p>
          </p:txBody>
        </p:sp>
        <p:sp>
          <p:nvSpPr>
            <p:cNvPr id="204808" name="Text Box 13"/>
            <p:cNvSpPr txBox="1">
              <a:spLocks noChangeArrowheads="1"/>
            </p:cNvSpPr>
            <p:nvPr/>
          </p:nvSpPr>
          <p:spPr bwMode="auto">
            <a:xfrm>
              <a:off x="5580063" y="3062288"/>
              <a:ext cx="2989280" cy="369332"/>
            </a:xfrm>
            <a:prstGeom prst="rect">
              <a:avLst/>
            </a:prstGeom>
            <a:solidFill>
              <a:srgbClr val="FFFFFF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cs-CZ" altLang="cs-CZ" sz="1800" i="0">
                  <a:solidFill>
                    <a:schemeClr val="tx1"/>
                  </a:solidFill>
                  <a:latin typeface="Garamond" panose="02020404030301010803" pitchFamily="18" charset="0"/>
                </a:rPr>
                <a:t>Borderline mucinózní tumor</a:t>
              </a:r>
            </a:p>
          </p:txBody>
        </p:sp>
        <p:sp>
          <p:nvSpPr>
            <p:cNvPr id="204809" name="Text Box 14"/>
            <p:cNvSpPr txBox="1">
              <a:spLocks noChangeArrowheads="1"/>
            </p:cNvSpPr>
            <p:nvPr/>
          </p:nvSpPr>
          <p:spPr bwMode="auto">
            <a:xfrm>
              <a:off x="5867400" y="1412875"/>
              <a:ext cx="2463800" cy="366713"/>
            </a:xfrm>
            <a:prstGeom prst="rect">
              <a:avLst/>
            </a:prstGeom>
            <a:solidFill>
              <a:srgbClr val="FFFFFF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cs-CZ" altLang="cs-CZ" sz="1800" i="0">
                  <a:solidFill>
                    <a:schemeClr val="tx1"/>
                  </a:solidFill>
                  <a:latin typeface="Garamond" panose="02020404030301010803" pitchFamily="18" charset="0"/>
                </a:rPr>
                <a:t>Mucinózní cystadenom</a:t>
              </a:r>
            </a:p>
          </p:txBody>
        </p:sp>
        <p:sp>
          <p:nvSpPr>
            <p:cNvPr id="204810" name="Line 15"/>
            <p:cNvSpPr>
              <a:spLocks noChangeShapeType="1"/>
            </p:cNvSpPr>
            <p:nvPr/>
          </p:nvSpPr>
          <p:spPr bwMode="auto">
            <a:xfrm flipH="1">
              <a:off x="6948488" y="1844675"/>
              <a:ext cx="0" cy="1150938"/>
            </a:xfrm>
            <a:prstGeom prst="line">
              <a:avLst/>
            </a:prstGeom>
            <a:noFill/>
            <a:ln w="28575">
              <a:solidFill>
                <a:srgbClr val="DDDDDD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4811" name="Line 16"/>
            <p:cNvSpPr>
              <a:spLocks noChangeShapeType="1"/>
            </p:cNvSpPr>
            <p:nvPr/>
          </p:nvSpPr>
          <p:spPr bwMode="auto">
            <a:xfrm flipH="1">
              <a:off x="6948488" y="3429000"/>
              <a:ext cx="0" cy="1728788"/>
            </a:xfrm>
            <a:prstGeom prst="line">
              <a:avLst/>
            </a:prstGeom>
            <a:noFill/>
            <a:ln w="28575">
              <a:solidFill>
                <a:srgbClr val="DDDDDD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288053604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96963" y="77212"/>
            <a:ext cx="10058400" cy="1450757"/>
          </a:xfrm>
        </p:spPr>
        <p:txBody>
          <a:bodyPr/>
          <a:lstStyle/>
          <a:p>
            <a:pPr>
              <a:defRPr/>
            </a:pPr>
            <a:r>
              <a:rPr lang="cs-CZ" sz="3600" dirty="0" err="1">
                <a:solidFill>
                  <a:srgbClr val="FF0000"/>
                </a:solidFill>
              </a:rPr>
              <a:t>Endometroidní</a:t>
            </a:r>
            <a:r>
              <a:rPr lang="cs-CZ" sz="3600" dirty="0">
                <a:solidFill>
                  <a:srgbClr val="FF0000"/>
                </a:solidFill>
              </a:rPr>
              <a:t> adenokarcinom</a:t>
            </a:r>
          </a:p>
        </p:txBody>
      </p:sp>
      <p:grpSp>
        <p:nvGrpSpPr>
          <p:cNvPr id="142339" name="Skupina 7"/>
          <p:cNvGrpSpPr>
            <a:grpSpLocks/>
          </p:cNvGrpSpPr>
          <p:nvPr/>
        </p:nvGrpSpPr>
        <p:grpSpPr bwMode="auto">
          <a:xfrm>
            <a:off x="2720976" y="1600201"/>
            <a:ext cx="6810375" cy="4545013"/>
            <a:chOff x="1196975" y="1600200"/>
            <a:chExt cx="6810375" cy="4545013"/>
          </a:xfrm>
        </p:grpSpPr>
        <p:pic>
          <p:nvPicPr>
            <p:cNvPr id="142340" name="Picture 4" descr="WHO-OvarianTumours_03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6975" y="1600200"/>
              <a:ext cx="6810375" cy="4525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2341" name="Text Box 5"/>
            <p:cNvSpPr txBox="1">
              <a:spLocks noChangeArrowheads="1"/>
            </p:cNvSpPr>
            <p:nvPr/>
          </p:nvSpPr>
          <p:spPr bwMode="auto">
            <a:xfrm>
              <a:off x="2339975" y="3933825"/>
              <a:ext cx="431800" cy="457200"/>
            </a:xfrm>
            <a:prstGeom prst="rect">
              <a:avLst/>
            </a:prstGeom>
            <a:solidFill>
              <a:srgbClr val="FFFFFF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cs-CZ" altLang="cs-CZ" sz="2400" b="0" i="0">
                  <a:solidFill>
                    <a:schemeClr val="tx1"/>
                  </a:solidFill>
                  <a:latin typeface="Arial" panose="020B0604020202020204" pitchFamily="34" charset="0"/>
                </a:rPr>
                <a:t>1</a:t>
              </a:r>
              <a:endParaRPr lang="cs-CZ" altLang="cs-CZ" sz="1800" b="0" i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2342" name="Text Box 6"/>
            <p:cNvSpPr txBox="1">
              <a:spLocks noChangeArrowheads="1"/>
            </p:cNvSpPr>
            <p:nvPr/>
          </p:nvSpPr>
          <p:spPr bwMode="auto">
            <a:xfrm>
              <a:off x="6516688" y="5373688"/>
              <a:ext cx="431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cs-CZ" altLang="cs-CZ" sz="2400" b="0" i="0">
                  <a:solidFill>
                    <a:schemeClr val="bg1"/>
                  </a:solidFill>
                  <a:latin typeface="Arial" panose="020B0604020202020204" pitchFamily="34" charset="0"/>
                </a:rPr>
                <a:t>1</a:t>
              </a:r>
              <a:endParaRPr lang="cs-CZ" altLang="cs-CZ" sz="1800" b="0" i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2343" name="Text Box 7"/>
            <p:cNvSpPr txBox="1">
              <a:spLocks noChangeArrowheads="1"/>
            </p:cNvSpPr>
            <p:nvPr/>
          </p:nvSpPr>
          <p:spPr bwMode="auto">
            <a:xfrm>
              <a:off x="3563938" y="2971800"/>
              <a:ext cx="431800" cy="457200"/>
            </a:xfrm>
            <a:prstGeom prst="rect">
              <a:avLst/>
            </a:prstGeom>
            <a:solidFill>
              <a:srgbClr val="FFFFFF">
                <a:alpha val="78038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cs-CZ" altLang="cs-CZ" sz="2400" b="0" i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  <a:endParaRPr lang="cs-CZ" altLang="cs-CZ" sz="1800" b="0" i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9690" name="Rectangle 10"/>
            <p:cNvSpPr>
              <a:spLocks noChangeArrowheads="1"/>
            </p:cNvSpPr>
            <p:nvPr/>
          </p:nvSpPr>
          <p:spPr bwMode="auto">
            <a:xfrm>
              <a:off x="3851275" y="5229225"/>
              <a:ext cx="4140200" cy="9159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182563" indent="-182563">
                <a:defRPr/>
              </a:pPr>
              <a:r>
                <a:rPr lang="cs-CZ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1 Nádorový epitel </a:t>
              </a:r>
              <a:r>
                <a:rPr lang="cs-CZ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endometroidního</a:t>
              </a:r>
              <a:r>
                <a:rPr lang="cs-CZ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 typu</a:t>
              </a:r>
            </a:p>
            <a:p>
              <a:pPr marL="182563" indent="-182563">
                <a:defRPr/>
              </a:pPr>
              <a:r>
                <a:rPr lang="cs-CZ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2 Adenoidní nádorové formace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352281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r>
              <a:rPr lang="cs-CZ" altLang="cs-CZ" b="1" dirty="0" smtClean="0">
                <a:solidFill>
                  <a:srgbClr val="FF0000"/>
                </a:solidFill>
                <a:effectLst/>
              </a:rPr>
              <a:t>Patologie </a:t>
            </a:r>
            <a:r>
              <a:rPr lang="cs-CZ" altLang="cs-CZ" b="1" dirty="0" smtClean="0">
                <a:solidFill>
                  <a:srgbClr val="FF0000"/>
                </a:solidFill>
              </a:rPr>
              <a:t>těhotenství</a:t>
            </a:r>
            <a:endParaRPr lang="cs-CZ" altLang="cs-CZ" sz="2000" b="1" dirty="0" smtClean="0">
              <a:solidFill>
                <a:srgbClr val="0070C0"/>
              </a:solidFill>
              <a:effectLst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306" y="1830705"/>
            <a:ext cx="6373988" cy="432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4" name="TextovéPole 3"/>
          <p:cNvSpPr txBox="1"/>
          <p:nvPr/>
        </p:nvSpPr>
        <p:spPr>
          <a:xfrm>
            <a:off x="170496" y="1830705"/>
            <a:ext cx="523589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FF0000"/>
                </a:solidFill>
              </a:rPr>
              <a:t>e</a:t>
            </a:r>
            <a:r>
              <a:rPr lang="cs-CZ" sz="2400" dirty="0" smtClean="0">
                <a:solidFill>
                  <a:srgbClr val="FF0000"/>
                </a:solidFill>
              </a:rPr>
              <a:t>ktopická gravidita</a:t>
            </a:r>
          </a:p>
          <a:p>
            <a:pPr marL="536575" lvl="1" indent="-182563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implantace oplozeného vejce mimo endometrium (cca 1%)</a:t>
            </a:r>
          </a:p>
          <a:p>
            <a:pPr marL="536575" lvl="1" indent="-182563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riziko fulminantního krvácení, náhlé příhody břišní...</a:t>
            </a:r>
            <a:endParaRPr lang="cs-CZ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Zástupný symbol pro obsah 6" descr="1GEUa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6270" y="3734634"/>
            <a:ext cx="3830501" cy="2880000"/>
          </a:xfr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80638503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cs-CZ" altLang="cs-CZ" b="1" dirty="0" smtClean="0">
                <a:solidFill>
                  <a:srgbClr val="FF0000"/>
                </a:solidFill>
              </a:rPr>
              <a:t>Odumření plodu, p</a:t>
            </a:r>
            <a:r>
              <a:rPr lang="cs-CZ" altLang="cs-CZ" b="1" dirty="0" smtClean="0">
                <a:solidFill>
                  <a:srgbClr val="FF0000"/>
                </a:solidFill>
                <a:effectLst/>
              </a:rPr>
              <a:t>otrat</a:t>
            </a:r>
          </a:p>
        </p:txBody>
      </p:sp>
      <p:sp>
        <p:nvSpPr>
          <p:cNvPr id="117763" name="Rectangle 3"/>
          <p:cNvSpPr>
            <a:spLocks noGrp="1"/>
          </p:cNvSpPr>
          <p:nvPr>
            <p:ph type="body" idx="1"/>
          </p:nvPr>
        </p:nvSpPr>
        <p:spPr>
          <a:xfrm>
            <a:off x="285750" y="1845734"/>
            <a:ext cx="11567160" cy="476080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rgbClr val="FF0000"/>
                </a:solidFill>
              </a:rPr>
              <a:t> </a:t>
            </a:r>
            <a:r>
              <a:rPr lang="cs-CZ" altLang="cs-CZ" sz="2400" dirty="0" err="1" smtClean="0">
                <a:solidFill>
                  <a:srgbClr val="FF0000"/>
                </a:solidFill>
              </a:rPr>
              <a:t>missed</a:t>
            </a:r>
            <a:r>
              <a:rPr lang="cs-CZ" altLang="cs-CZ" sz="2400" dirty="0" smtClean="0">
                <a:solidFill>
                  <a:srgbClr val="FF0000"/>
                </a:solidFill>
              </a:rPr>
              <a:t> </a:t>
            </a:r>
            <a:r>
              <a:rPr lang="cs-CZ" altLang="cs-CZ" sz="2400" dirty="0" err="1">
                <a:solidFill>
                  <a:srgbClr val="FF0000"/>
                </a:solidFill>
              </a:rPr>
              <a:t>abortion</a:t>
            </a:r>
            <a:r>
              <a:rPr lang="cs-CZ" altLang="cs-CZ" sz="2400" dirty="0">
                <a:solidFill>
                  <a:schemeClr val="tx1"/>
                </a:solidFill>
              </a:rPr>
              <a:t> = plodové vejce bez plodu </a:t>
            </a:r>
            <a:endParaRPr lang="cs-CZ" altLang="cs-CZ" sz="2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altLang="cs-CZ" sz="24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rgbClr val="FF0000"/>
                </a:solidFill>
              </a:rPr>
              <a:t> potrat </a:t>
            </a:r>
            <a:r>
              <a:rPr lang="cs-CZ" altLang="cs-CZ" sz="2400" dirty="0" smtClean="0">
                <a:solidFill>
                  <a:schemeClr val="tx1"/>
                </a:solidFill>
              </a:rPr>
              <a:t>= všechny </a:t>
            </a:r>
            <a:r>
              <a:rPr lang="cs-CZ" altLang="cs-CZ" sz="2400" dirty="0">
                <a:solidFill>
                  <a:schemeClr val="tx1"/>
                </a:solidFill>
              </a:rPr>
              <a:t>plody </a:t>
            </a:r>
            <a:r>
              <a:rPr lang="cs-CZ" altLang="cs-CZ" sz="2400" b="1" dirty="0" smtClean="0">
                <a:solidFill>
                  <a:schemeClr val="tx1"/>
                </a:solidFill>
              </a:rPr>
              <a:t>&lt; </a:t>
            </a:r>
            <a:r>
              <a:rPr lang="cs-CZ" altLang="cs-CZ" sz="2400" b="1" dirty="0">
                <a:solidFill>
                  <a:schemeClr val="tx1"/>
                </a:solidFill>
              </a:rPr>
              <a:t>22 </a:t>
            </a:r>
            <a:r>
              <a:rPr lang="cs-CZ" altLang="cs-CZ" sz="2400" b="1" dirty="0" err="1">
                <a:solidFill>
                  <a:schemeClr val="tx1"/>
                </a:solidFill>
              </a:rPr>
              <a:t>t.g</a:t>
            </a:r>
            <a:r>
              <a:rPr lang="cs-CZ" altLang="cs-CZ" sz="2400" dirty="0">
                <a:solidFill>
                  <a:schemeClr val="tx1"/>
                </a:solidFill>
              </a:rPr>
              <a:t>. </a:t>
            </a:r>
            <a:r>
              <a:rPr lang="cs-CZ" altLang="cs-CZ" sz="2400" dirty="0" smtClean="0">
                <a:solidFill>
                  <a:schemeClr val="tx1"/>
                </a:solidFill>
              </a:rPr>
              <a:t>nebo </a:t>
            </a:r>
            <a:r>
              <a:rPr lang="cs-CZ" altLang="cs-CZ" sz="2400" dirty="0">
                <a:solidFill>
                  <a:schemeClr val="tx1"/>
                </a:solidFill>
              </a:rPr>
              <a:t>všechny plody váhy </a:t>
            </a:r>
            <a:r>
              <a:rPr lang="cs-CZ" altLang="cs-CZ" sz="2400" b="1" dirty="0" smtClean="0">
                <a:solidFill>
                  <a:schemeClr val="tx1"/>
                </a:solidFill>
              </a:rPr>
              <a:t>&lt; </a:t>
            </a:r>
            <a:r>
              <a:rPr lang="cs-CZ" altLang="cs-CZ" sz="2400" b="1" dirty="0">
                <a:solidFill>
                  <a:schemeClr val="tx1"/>
                </a:solidFill>
              </a:rPr>
              <a:t>500 </a:t>
            </a:r>
            <a:r>
              <a:rPr lang="cs-CZ" altLang="cs-CZ" sz="2400" b="1" dirty="0" smtClean="0">
                <a:solidFill>
                  <a:schemeClr val="tx1"/>
                </a:solidFill>
              </a:rPr>
              <a:t>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chemeClr val="tx1"/>
                </a:solidFill>
              </a:rPr>
              <a:t>f</a:t>
            </a:r>
            <a:r>
              <a:rPr lang="cs-CZ" altLang="cs-CZ" sz="2200" dirty="0" smtClean="0">
                <a:solidFill>
                  <a:schemeClr val="tx1"/>
                </a:solidFill>
              </a:rPr>
              <a:t>etální příčiny: - chromozomální aberace, </a:t>
            </a:r>
            <a:r>
              <a:rPr lang="cs-CZ" altLang="cs-CZ" sz="2200" dirty="0" err="1" smtClean="0">
                <a:solidFill>
                  <a:schemeClr val="tx1"/>
                </a:solidFill>
              </a:rPr>
              <a:t>rozsáhléo</a:t>
            </a:r>
            <a:r>
              <a:rPr lang="cs-CZ" altLang="cs-CZ" sz="2200" dirty="0" smtClean="0">
                <a:solidFill>
                  <a:schemeClr val="tx1"/>
                </a:solidFill>
              </a:rPr>
              <a:t> malformace, mola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200" dirty="0" err="1">
                <a:solidFill>
                  <a:schemeClr val="tx1"/>
                </a:solidFill>
              </a:rPr>
              <a:t>m</a:t>
            </a:r>
            <a:r>
              <a:rPr lang="cs-CZ" altLang="cs-CZ" sz="2200" dirty="0" err="1" smtClean="0">
                <a:solidFill>
                  <a:schemeClr val="tx1"/>
                </a:solidFill>
              </a:rPr>
              <a:t>aternální</a:t>
            </a:r>
            <a:r>
              <a:rPr lang="cs-CZ" altLang="cs-CZ" sz="2200" dirty="0" smtClean="0">
                <a:solidFill>
                  <a:schemeClr val="tx1"/>
                </a:solidFill>
              </a:rPr>
              <a:t> příčiny: infekce, systémové choroby matky, endokrinopatie, abnormity dělohy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chemeClr val="tx1"/>
                </a:solidFill>
              </a:rPr>
              <a:t>n</a:t>
            </a:r>
            <a:r>
              <a:rPr lang="cs-CZ" altLang="cs-CZ" sz="2200" dirty="0" smtClean="0">
                <a:solidFill>
                  <a:schemeClr val="tx1"/>
                </a:solidFill>
              </a:rPr>
              <a:t>eznámé příčiny </a:t>
            </a:r>
          </a:p>
          <a:p>
            <a:pPr>
              <a:buFont typeface="Arial" panose="020B0604020202020204" pitchFamily="34" charset="0"/>
              <a:buChar char="•"/>
            </a:pPr>
            <a:endParaRPr lang="cs-CZ" altLang="cs-CZ" sz="240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altLang="cs-CZ" sz="2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455125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cs-CZ" altLang="cs-CZ" b="1" dirty="0" smtClean="0">
                <a:solidFill>
                  <a:srgbClr val="FF0000"/>
                </a:solidFill>
                <a:effectLst/>
              </a:rPr>
              <a:t>Předčasný porod</a:t>
            </a:r>
          </a:p>
        </p:txBody>
      </p:sp>
      <p:sp>
        <p:nvSpPr>
          <p:cNvPr id="117763" name="Rectangle 3"/>
          <p:cNvSpPr>
            <a:spLocks noGrp="1"/>
          </p:cNvSpPr>
          <p:nvPr>
            <p:ph type="body" idx="1"/>
          </p:nvPr>
        </p:nvSpPr>
        <p:spPr>
          <a:xfrm>
            <a:off x="285750" y="1845734"/>
            <a:ext cx="11567160" cy="476080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2800" dirty="0" smtClean="0">
                <a:solidFill>
                  <a:srgbClr val="FF0000"/>
                </a:solidFill>
              </a:rPr>
              <a:t> předčasný porod </a:t>
            </a:r>
            <a:r>
              <a:rPr lang="cs-CZ" altLang="cs-CZ" sz="2800" dirty="0" smtClean="0">
                <a:solidFill>
                  <a:schemeClr val="tx1"/>
                </a:solidFill>
              </a:rPr>
              <a:t>= porod mrtvého nebo živého plodu </a:t>
            </a:r>
            <a:r>
              <a:rPr lang="cs-CZ" altLang="cs-CZ" sz="2800" b="1" dirty="0" smtClean="0">
                <a:solidFill>
                  <a:schemeClr val="tx1"/>
                </a:solidFill>
              </a:rPr>
              <a:t>22. – 37. </a:t>
            </a:r>
            <a:r>
              <a:rPr lang="cs-CZ" altLang="cs-CZ" sz="2800" b="1" dirty="0" err="1" smtClean="0">
                <a:solidFill>
                  <a:schemeClr val="tx1"/>
                </a:solidFill>
              </a:rPr>
              <a:t>t.g</a:t>
            </a:r>
            <a:r>
              <a:rPr lang="cs-CZ" altLang="cs-CZ" sz="2800" b="1" dirty="0" smtClean="0">
                <a:solidFill>
                  <a:schemeClr val="tx1"/>
                </a:solidFill>
              </a:rPr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chemeClr val="tx1"/>
                </a:solidFill>
              </a:rPr>
              <a:t>nejčastější příčinou je </a:t>
            </a:r>
            <a:r>
              <a:rPr lang="cs-CZ" altLang="cs-CZ" sz="2400" i="1" dirty="0" smtClean="0">
                <a:solidFill>
                  <a:srgbClr val="0070C0"/>
                </a:solidFill>
              </a:rPr>
              <a:t>INFEKCE</a:t>
            </a:r>
            <a:r>
              <a:rPr lang="cs-CZ" altLang="cs-CZ" sz="2400" dirty="0" smtClean="0">
                <a:solidFill>
                  <a:schemeClr val="tx1"/>
                </a:solidFill>
              </a:rPr>
              <a:t> (porodní cesty, močové cesty, systémové infekce matky, plodu…)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altLang="cs-CZ" sz="1000" dirty="0" smtClean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chemeClr val="tx1"/>
                </a:solidFill>
              </a:rPr>
              <a:t>extrémně nezralý plod: váha &lt; 1000 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chemeClr val="tx1"/>
                </a:solidFill>
              </a:rPr>
              <a:t>v</a:t>
            </a:r>
            <a:r>
              <a:rPr lang="cs-CZ" altLang="cs-CZ" sz="2400" dirty="0" smtClean="0">
                <a:solidFill>
                  <a:schemeClr val="tx1"/>
                </a:solidFill>
              </a:rPr>
              <a:t>elmi nezralý plod: váha 1000 – 1500 g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altLang="cs-CZ" sz="1000" dirty="0" smtClean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chemeClr val="tx1"/>
                </a:solidFill>
              </a:rPr>
              <a:t>možné komplikace pro novorozence: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altLang="cs-CZ" sz="2200" dirty="0" smtClean="0">
                <a:solidFill>
                  <a:srgbClr val="0070C0"/>
                </a:solidFill>
              </a:rPr>
              <a:t>MOZEK</a:t>
            </a:r>
            <a:r>
              <a:rPr lang="cs-CZ" altLang="cs-CZ" sz="2200" dirty="0" smtClean="0">
                <a:solidFill>
                  <a:schemeClr val="tx1"/>
                </a:solidFill>
              </a:rPr>
              <a:t>: hypoxicko-ischemické encefalopatie, krvácení (do komor, mozku) – hydrocefalus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altLang="cs-CZ" sz="2200" dirty="0" smtClean="0">
                <a:solidFill>
                  <a:srgbClr val="0070C0"/>
                </a:solidFill>
              </a:rPr>
              <a:t>PLÍCE:</a:t>
            </a:r>
            <a:r>
              <a:rPr lang="cs-CZ" altLang="cs-CZ" sz="2200" dirty="0" smtClean="0">
                <a:solidFill>
                  <a:schemeClr val="tx1"/>
                </a:solidFill>
              </a:rPr>
              <a:t> bronchopulmonální </a:t>
            </a:r>
            <a:r>
              <a:rPr lang="cs-CZ" altLang="cs-CZ" sz="2200" dirty="0" err="1" smtClean="0">
                <a:solidFill>
                  <a:schemeClr val="tx1"/>
                </a:solidFill>
              </a:rPr>
              <a:t>dysplázie</a:t>
            </a:r>
            <a:endParaRPr lang="cs-CZ" altLang="cs-CZ" sz="2200" dirty="0" smtClean="0">
              <a:solidFill>
                <a:schemeClr val="tx1"/>
              </a:solidFill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cs-CZ" altLang="cs-CZ" sz="2200" dirty="0" smtClean="0">
                <a:solidFill>
                  <a:srgbClr val="0070C0"/>
                </a:solidFill>
              </a:rPr>
              <a:t>OČI</a:t>
            </a:r>
            <a:r>
              <a:rPr lang="cs-CZ" altLang="cs-CZ" sz="2200" dirty="0" smtClean="0">
                <a:solidFill>
                  <a:schemeClr val="tx1"/>
                </a:solidFill>
              </a:rPr>
              <a:t>: retinopatie/slepota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altLang="cs-CZ" sz="2200" dirty="0" smtClean="0">
                <a:solidFill>
                  <a:srgbClr val="0070C0"/>
                </a:solidFill>
              </a:rPr>
              <a:t>STŘEVO</a:t>
            </a:r>
            <a:r>
              <a:rPr lang="cs-CZ" altLang="cs-CZ" sz="2200" dirty="0" smtClean="0">
                <a:solidFill>
                  <a:schemeClr val="tx1"/>
                </a:solidFill>
              </a:rPr>
              <a:t>: ischemická enterokolitida - sepse</a:t>
            </a:r>
            <a:endParaRPr lang="cs-CZ" altLang="cs-CZ" sz="22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altLang="cs-CZ" sz="240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altLang="cs-CZ" sz="2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515812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Obrázek 382"/>
          <p:cNvPicPr>
            <a:picLocks noChangeAspect="1"/>
          </p:cNvPicPr>
          <p:nvPr/>
        </p:nvPicPr>
        <p:blipFill rotWithShape="1">
          <a:blip r:embed="rId2"/>
          <a:srcRect l="24094" t="39833" r="37469" b="11167"/>
          <a:stretch/>
        </p:blipFill>
        <p:spPr>
          <a:xfrm>
            <a:off x="80010" y="148590"/>
            <a:ext cx="7530515" cy="540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385" name="Obrázek 38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481" y="1228590"/>
            <a:ext cx="4303605" cy="324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40596678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4094" t="43500" r="37750" b="8166"/>
          <a:stretch/>
        </p:blipFill>
        <p:spPr>
          <a:xfrm>
            <a:off x="57150" y="68580"/>
            <a:ext cx="7578621" cy="540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5" name="Picture 7" descr="choriokarcinom 200x 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600" y="3423690"/>
            <a:ext cx="4302841" cy="3240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600" y="469440"/>
            <a:ext cx="4302000" cy="2868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7981468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Těhotenská toxikóza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/>
              <a:t> relativně častý výskyt (6 % těhotných – zejm. primipary, 3. trimestr)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 </a:t>
            </a:r>
            <a:r>
              <a:rPr lang="cs-CZ" sz="2400" b="1" dirty="0" err="1" smtClean="0"/>
              <a:t>preeklampsie</a:t>
            </a:r>
            <a:r>
              <a:rPr lang="cs-CZ" sz="2400" dirty="0" smtClean="0"/>
              <a:t> = </a:t>
            </a:r>
            <a:r>
              <a:rPr lang="cs-CZ" sz="2400" dirty="0" smtClean="0">
                <a:solidFill>
                  <a:srgbClr val="0070C0"/>
                </a:solidFill>
              </a:rPr>
              <a:t>HYPERTENZE + PROTEINURIE + EDÉMY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/>
              <a:t> </a:t>
            </a:r>
            <a:r>
              <a:rPr lang="cs-CZ" sz="2400" b="1" dirty="0" smtClean="0"/>
              <a:t>eklampsie</a:t>
            </a:r>
            <a:r>
              <a:rPr lang="cs-CZ" sz="2400" dirty="0" smtClean="0"/>
              <a:t> = </a:t>
            </a:r>
            <a:r>
              <a:rPr lang="cs-CZ" sz="2400" dirty="0" smtClean="0">
                <a:solidFill>
                  <a:srgbClr val="0070C0"/>
                </a:solidFill>
              </a:rPr>
              <a:t>idem + ZÁCHVATOVITÉ KŘEČE …. + DIC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1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/>
              <a:t> </a:t>
            </a:r>
            <a:r>
              <a:rPr lang="cs-CZ" sz="2400" dirty="0" err="1" smtClean="0"/>
              <a:t>mikrotromby</a:t>
            </a:r>
            <a:r>
              <a:rPr lang="cs-CZ" sz="2400" dirty="0" smtClean="0"/>
              <a:t> – ischemie – nekrózy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m</a:t>
            </a:r>
            <a:r>
              <a:rPr lang="cs-CZ" sz="2000" dirty="0" smtClean="0"/>
              <a:t>atka: ledviny, játra, srdce, CNS, adenohypofýza…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p</a:t>
            </a:r>
            <a:r>
              <a:rPr lang="cs-CZ" sz="2000" dirty="0" smtClean="0"/>
              <a:t>lacenta: infarkty, </a:t>
            </a:r>
            <a:r>
              <a:rPr lang="cs-CZ" sz="2000" dirty="0" err="1" smtClean="0"/>
              <a:t>retroplacentární</a:t>
            </a:r>
            <a:r>
              <a:rPr lang="cs-CZ" sz="2000" dirty="0" smtClean="0"/>
              <a:t> hematom, ischemie klků, nekróza spirálních arterií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1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err="1" smtClean="0"/>
              <a:t>Tp</a:t>
            </a:r>
            <a:r>
              <a:rPr lang="cs-CZ" sz="2400" dirty="0" smtClean="0"/>
              <a:t>: antihypertenziva + indukce porodu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457375142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6800" y="2488382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cs-CZ" sz="5400" b="1" spc="300" dirty="0" smtClean="0">
                <a:solidFill>
                  <a:schemeClr val="accent1"/>
                </a:solidFill>
                <a:latin typeface="Monotype Corsiva" panose="03010101010201010101" pitchFamily="66" charset="0"/>
              </a:rPr>
              <a:t>Děkuji za pozornost!</a:t>
            </a:r>
            <a:endParaRPr lang="cs-CZ" sz="5400" b="1" spc="300" dirty="0">
              <a:solidFill>
                <a:schemeClr val="accent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192129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1" y="92549"/>
            <a:ext cx="10058400" cy="145075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3200" dirty="0" err="1">
                <a:solidFill>
                  <a:srgbClr val="FF0000"/>
                </a:solidFill>
              </a:rPr>
              <a:t>Dlaždicobuněčná</a:t>
            </a:r>
            <a:r>
              <a:rPr lang="cs-CZ" sz="3200" dirty="0">
                <a:solidFill>
                  <a:srgbClr val="FF0000"/>
                </a:solidFill>
              </a:rPr>
              <a:t> </a:t>
            </a:r>
            <a:r>
              <a:rPr lang="cs-CZ" sz="3200" dirty="0" err="1">
                <a:solidFill>
                  <a:srgbClr val="FF0000"/>
                </a:solidFill>
              </a:rPr>
              <a:t>metaplázie</a:t>
            </a:r>
            <a:r>
              <a:rPr lang="cs-CZ" sz="3200" dirty="0">
                <a:solidFill>
                  <a:srgbClr val="FF0000"/>
                </a:solidFill>
              </a:rPr>
              <a:t>, </a:t>
            </a:r>
            <a:r>
              <a:rPr lang="cs-CZ" sz="3200" dirty="0" err="1">
                <a:solidFill>
                  <a:srgbClr val="FF0000"/>
                </a:solidFill>
              </a:rPr>
              <a:t>o</a:t>
            </a:r>
            <a:r>
              <a:rPr lang="cs-CZ" sz="3200" dirty="0" err="1" smtClean="0">
                <a:solidFill>
                  <a:srgbClr val="FF0000"/>
                </a:solidFill>
              </a:rPr>
              <a:t>vulóza</a:t>
            </a:r>
            <a:r>
              <a:rPr lang="cs-CZ" sz="3200" dirty="0" smtClean="0">
                <a:solidFill>
                  <a:srgbClr val="FF0000"/>
                </a:solidFill>
              </a:rPr>
              <a:t> </a:t>
            </a:r>
            <a:r>
              <a:rPr lang="cs-CZ" sz="3200" dirty="0">
                <a:solidFill>
                  <a:srgbClr val="FF0000"/>
                </a:solidFill>
              </a:rPr>
              <a:t>čípku.</a:t>
            </a:r>
          </a:p>
        </p:txBody>
      </p:sp>
      <p:grpSp>
        <p:nvGrpSpPr>
          <p:cNvPr id="81923" name="Skupina 13"/>
          <p:cNvGrpSpPr>
            <a:grpSpLocks/>
          </p:cNvGrpSpPr>
          <p:nvPr/>
        </p:nvGrpSpPr>
        <p:grpSpPr bwMode="auto">
          <a:xfrm>
            <a:off x="2711451" y="1601788"/>
            <a:ext cx="7713663" cy="4908550"/>
            <a:chOff x="1187450" y="1601555"/>
            <a:chExt cx="7713663" cy="4908783"/>
          </a:xfrm>
        </p:grpSpPr>
        <p:pic>
          <p:nvPicPr>
            <p:cNvPr id="81924" name="Obrázek 11" descr="1TZ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4816" y="1601555"/>
              <a:ext cx="6754368" cy="4535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9752" name="Rectangle 8"/>
            <p:cNvSpPr>
              <a:spLocks noChangeArrowheads="1"/>
            </p:cNvSpPr>
            <p:nvPr/>
          </p:nvSpPr>
          <p:spPr bwMode="auto">
            <a:xfrm>
              <a:off x="5003800" y="4221054"/>
              <a:ext cx="3897313" cy="2289284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1" hangingPunct="1">
                <a:defRPr/>
              </a:pPr>
              <a:r>
                <a:rPr lang="cs-CZ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1 </a:t>
              </a:r>
              <a:r>
                <a:rPr lang="cs-CZ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Exocervikální</a:t>
              </a:r>
              <a:r>
                <a:rPr lang="cs-CZ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vrstevnatý    </a:t>
              </a:r>
            </a:p>
            <a:p>
              <a:pPr algn="l" eaLnBrk="1" hangingPunct="1">
                <a:defRPr/>
              </a:pPr>
              <a:r>
                <a:rPr lang="cs-CZ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  dlaždicový epitel.</a:t>
              </a:r>
            </a:p>
            <a:p>
              <a:pPr algn="l" eaLnBrk="1" hangingPunct="1">
                <a:defRPr/>
              </a:pPr>
              <a:r>
                <a:rPr lang="cs-CZ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2 </a:t>
              </a:r>
              <a:r>
                <a:rPr lang="cs-CZ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Endocervikální</a:t>
              </a:r>
              <a:r>
                <a:rPr lang="cs-CZ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 pravidelný </a:t>
              </a:r>
            </a:p>
            <a:p>
              <a:pPr algn="l" eaLnBrk="1" hangingPunct="1">
                <a:defRPr/>
              </a:pPr>
              <a:r>
                <a:rPr lang="cs-CZ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  cylindrický epitel.</a:t>
              </a:r>
            </a:p>
            <a:p>
              <a:pPr algn="l" eaLnBrk="1" hangingPunct="1">
                <a:defRPr/>
              </a:pPr>
              <a:r>
                <a:rPr lang="cs-CZ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3 Mezi šipkami oblast  počínající </a:t>
              </a:r>
            </a:p>
            <a:p>
              <a:pPr algn="l" eaLnBrk="1" hangingPunct="1">
                <a:defRPr/>
              </a:pPr>
              <a:r>
                <a:rPr lang="cs-CZ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  dlaždicové </a:t>
              </a:r>
              <a:r>
                <a:rPr lang="cs-CZ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metaplázie</a:t>
              </a:r>
              <a:r>
                <a:rPr lang="cs-CZ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, na povrchu</a:t>
              </a:r>
            </a:p>
            <a:p>
              <a:pPr algn="l" eaLnBrk="1" hangingPunct="1">
                <a:defRPr/>
              </a:pPr>
              <a:r>
                <a:rPr lang="cs-CZ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  ještě cylindrický epitel.</a:t>
              </a:r>
            </a:p>
            <a:p>
              <a:pPr algn="l" eaLnBrk="1" hangingPunct="1">
                <a:defRPr/>
              </a:pPr>
              <a:r>
                <a:rPr lang="cs-CZ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4 </a:t>
              </a:r>
              <a:r>
                <a:rPr lang="cs-CZ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Endocervikální</a:t>
              </a:r>
              <a:r>
                <a:rPr lang="cs-CZ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žlázky dilatované.</a:t>
              </a:r>
            </a:p>
          </p:txBody>
        </p:sp>
        <p:sp>
          <p:nvSpPr>
            <p:cNvPr id="81926" name="Text Box 6"/>
            <p:cNvSpPr txBox="1">
              <a:spLocks noChangeArrowheads="1"/>
            </p:cNvSpPr>
            <p:nvPr/>
          </p:nvSpPr>
          <p:spPr bwMode="auto">
            <a:xfrm>
              <a:off x="1187450" y="2205038"/>
              <a:ext cx="431810" cy="461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cs-CZ" altLang="cs-CZ" sz="24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  <a:endParaRPr lang="cs-CZ" altLang="cs-CZ" sz="1800" b="0" i="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1927" name="Text Box 9"/>
            <p:cNvSpPr txBox="1">
              <a:spLocks noChangeArrowheads="1"/>
            </p:cNvSpPr>
            <p:nvPr/>
          </p:nvSpPr>
          <p:spPr bwMode="auto">
            <a:xfrm>
              <a:off x="4356174" y="1989138"/>
              <a:ext cx="431810" cy="461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cs-CZ" altLang="cs-CZ" sz="2400" b="0" i="0">
                  <a:solidFill>
                    <a:schemeClr val="tx1"/>
                  </a:solidFill>
                  <a:latin typeface="Arial" panose="020B0604020202020204" pitchFamily="34" charset="0"/>
                </a:rPr>
                <a:t>3</a:t>
              </a:r>
              <a:endParaRPr lang="cs-CZ" altLang="cs-CZ" sz="1800" b="0" i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1928" name="Line 10"/>
            <p:cNvSpPr>
              <a:spLocks noChangeShapeType="1"/>
            </p:cNvSpPr>
            <p:nvPr/>
          </p:nvSpPr>
          <p:spPr bwMode="auto">
            <a:xfrm>
              <a:off x="7524899" y="2060575"/>
              <a:ext cx="0" cy="504825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1929" name="Line 11"/>
            <p:cNvSpPr>
              <a:spLocks noChangeShapeType="1"/>
            </p:cNvSpPr>
            <p:nvPr/>
          </p:nvSpPr>
          <p:spPr bwMode="auto">
            <a:xfrm>
              <a:off x="1835165" y="1989138"/>
              <a:ext cx="1588" cy="57626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1930" name="Text Box 12"/>
            <p:cNvSpPr txBox="1">
              <a:spLocks noChangeArrowheads="1"/>
            </p:cNvSpPr>
            <p:nvPr/>
          </p:nvSpPr>
          <p:spPr bwMode="auto">
            <a:xfrm>
              <a:off x="4572079" y="5084763"/>
              <a:ext cx="431810" cy="461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en-US" altLang="cs-CZ" sz="2400" b="0" i="0">
                  <a:solidFill>
                    <a:schemeClr val="tx1"/>
                  </a:solidFill>
                  <a:latin typeface="Arial" panose="020B0604020202020204" pitchFamily="34" charset="0"/>
                </a:rPr>
                <a:t>4</a:t>
              </a:r>
              <a:endParaRPr lang="cs-CZ" altLang="cs-CZ" sz="1800" b="0" i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1931" name="Text Box 13"/>
            <p:cNvSpPr txBox="1">
              <a:spLocks noChangeArrowheads="1"/>
            </p:cNvSpPr>
            <p:nvPr/>
          </p:nvSpPr>
          <p:spPr bwMode="auto">
            <a:xfrm>
              <a:off x="1692287" y="5013325"/>
              <a:ext cx="431810" cy="461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en-US" altLang="cs-CZ" sz="2400" b="0" i="0">
                  <a:solidFill>
                    <a:schemeClr val="tx1"/>
                  </a:solidFill>
                  <a:latin typeface="Arial" panose="020B0604020202020204" pitchFamily="34" charset="0"/>
                </a:rPr>
                <a:t>4</a:t>
              </a:r>
              <a:endParaRPr lang="cs-CZ" altLang="cs-CZ" sz="1800" b="0" i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5236209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 smtClean="0">
                <a:solidFill>
                  <a:srgbClr val="FF3300"/>
                </a:solidFill>
              </a:rPr>
              <a:t>Cervikální </a:t>
            </a:r>
            <a:r>
              <a:rPr lang="cs-CZ" sz="4400" b="1" dirty="0" err="1" smtClean="0">
                <a:solidFill>
                  <a:srgbClr val="FF3300"/>
                </a:solidFill>
              </a:rPr>
              <a:t>intraepiteliální</a:t>
            </a:r>
            <a:r>
              <a:rPr lang="cs-CZ" sz="4400" b="1" dirty="0" smtClean="0">
                <a:solidFill>
                  <a:srgbClr val="FF3300"/>
                </a:solidFill>
              </a:rPr>
              <a:t> </a:t>
            </a:r>
            <a:r>
              <a:rPr lang="cs-CZ" sz="4400" b="1" dirty="0" err="1" smtClean="0">
                <a:solidFill>
                  <a:srgbClr val="FF3300"/>
                </a:solidFill>
              </a:rPr>
              <a:t>neoplázie</a:t>
            </a:r>
            <a:r>
              <a:rPr lang="cs-CZ" sz="4400" b="1" dirty="0" smtClean="0">
                <a:solidFill>
                  <a:srgbClr val="FF3300"/>
                </a:solidFill>
              </a:rPr>
              <a:t> (CIN)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32" y="1755802"/>
            <a:ext cx="7418758" cy="3300864"/>
          </a:xfrm>
          <a:ln>
            <a:solidFill>
              <a:schemeClr val="bg1"/>
            </a:solidFill>
          </a:ln>
        </p:spPr>
        <p:txBody>
          <a:bodyPr>
            <a:normAutofit fontScale="92500" lnSpcReduction="10000"/>
          </a:bodyPr>
          <a:lstStyle/>
          <a:p>
            <a:pPr>
              <a:buFont typeface="Arial"/>
              <a:buChar char="•"/>
            </a:pPr>
            <a:r>
              <a:rPr lang="en-US" sz="2400" b="1" dirty="0"/>
              <a:t> </a:t>
            </a:r>
            <a:r>
              <a:rPr lang="en-US" sz="2400" b="1" dirty="0" err="1" smtClean="0"/>
              <a:t>dysplázie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čípku</a:t>
            </a:r>
            <a:r>
              <a:rPr lang="en-US" sz="2400" b="1" dirty="0" smtClean="0"/>
              <a:t> </a:t>
            </a:r>
            <a:r>
              <a:rPr lang="en-US" sz="2400" dirty="0" smtClean="0"/>
              <a:t>= </a:t>
            </a:r>
            <a:r>
              <a:rPr lang="en-US" sz="2400" b="1" dirty="0" err="1" smtClean="0">
                <a:solidFill>
                  <a:srgbClr val="FF3300"/>
                </a:solidFill>
              </a:rPr>
              <a:t>prekanceróza</a:t>
            </a:r>
            <a:endParaRPr lang="en-US" sz="2400" b="1" dirty="0" smtClean="0">
              <a:solidFill>
                <a:srgbClr val="FF3300"/>
              </a:solidFill>
            </a:endParaRPr>
          </a:p>
          <a:p>
            <a:pPr>
              <a:buFont typeface="Arial"/>
              <a:buChar char="•"/>
            </a:pPr>
            <a:r>
              <a:rPr lang="en-US" sz="2400" b="1" dirty="0"/>
              <a:t> </a:t>
            </a:r>
            <a:r>
              <a:rPr lang="en-US" sz="2400" b="1" dirty="0" err="1" smtClean="0"/>
              <a:t>patří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mezi</a:t>
            </a:r>
            <a:r>
              <a:rPr lang="en-US" sz="2400" b="1" dirty="0" smtClean="0"/>
              <a:t> STD </a:t>
            </a:r>
            <a:r>
              <a:rPr lang="mr-IN" sz="2400" dirty="0" smtClean="0"/>
              <a:t>–</a:t>
            </a:r>
            <a:r>
              <a:rPr lang="en-US" sz="2400" dirty="0" smtClean="0"/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asociovány</a:t>
            </a:r>
            <a:r>
              <a:rPr lang="en-US" sz="3200" b="1" dirty="0" smtClean="0">
                <a:solidFill>
                  <a:srgbClr val="FF3300"/>
                </a:solidFill>
              </a:rPr>
              <a:t> s HPV </a:t>
            </a:r>
            <a:r>
              <a:rPr lang="en-US" sz="3200" b="1" dirty="0" err="1" smtClean="0">
                <a:solidFill>
                  <a:srgbClr val="FF3300"/>
                </a:solidFill>
              </a:rPr>
              <a:t>infekcí</a:t>
            </a:r>
            <a:endParaRPr lang="en-US" sz="3200" b="1" dirty="0" smtClean="0">
              <a:solidFill>
                <a:srgbClr val="FF3300"/>
              </a:solidFill>
            </a:endParaRPr>
          </a:p>
          <a:p>
            <a:pPr lvl="1">
              <a:buFont typeface="Arial"/>
              <a:buChar char="•"/>
            </a:pPr>
            <a:endParaRPr lang="cs-CZ" sz="1000" b="1" dirty="0" smtClean="0">
              <a:solidFill>
                <a:srgbClr val="C00000"/>
              </a:solidFill>
            </a:endParaRPr>
          </a:p>
          <a:p>
            <a:pPr lvl="1">
              <a:buFont typeface="Arial"/>
              <a:buChar char="•"/>
            </a:pPr>
            <a:r>
              <a:rPr lang="en-US" sz="2000" b="1" dirty="0" smtClean="0">
                <a:solidFill>
                  <a:srgbClr val="C00000"/>
                </a:solidFill>
              </a:rPr>
              <a:t>HR-HPV</a:t>
            </a:r>
            <a:r>
              <a:rPr lang="en-US" sz="2000" dirty="0" smtClean="0"/>
              <a:t> </a:t>
            </a:r>
            <a:r>
              <a:rPr lang="en-US" sz="2000" dirty="0"/>
              <a:t>(high-risk)  = </a:t>
            </a:r>
            <a:r>
              <a:rPr lang="cs-CZ" altLang="cs-CZ" sz="2000" b="1" dirty="0">
                <a:solidFill>
                  <a:srgbClr val="FF0000"/>
                </a:solidFill>
              </a:rPr>
              <a:t>16, 18</a:t>
            </a:r>
            <a:r>
              <a:rPr lang="cs-CZ" altLang="cs-CZ" sz="2000" dirty="0"/>
              <a:t>, 31, </a:t>
            </a:r>
            <a:r>
              <a:rPr lang="cs-CZ" altLang="cs-CZ" sz="2000" dirty="0">
                <a:solidFill>
                  <a:srgbClr val="FF0000"/>
                </a:solidFill>
              </a:rPr>
              <a:t>33</a:t>
            </a:r>
            <a:r>
              <a:rPr lang="cs-CZ" altLang="cs-CZ" sz="2000" dirty="0"/>
              <a:t>, 35, 39, </a:t>
            </a:r>
            <a:r>
              <a:rPr lang="cs-CZ" altLang="cs-CZ" sz="2000" dirty="0">
                <a:solidFill>
                  <a:srgbClr val="FF0000"/>
                </a:solidFill>
              </a:rPr>
              <a:t>45</a:t>
            </a:r>
            <a:r>
              <a:rPr lang="cs-CZ" altLang="cs-CZ" sz="2000" dirty="0"/>
              <a:t>, 51, 52, 56, 58, 59, 66, 68</a:t>
            </a:r>
            <a:endParaRPr lang="en-US" sz="2000" dirty="0"/>
          </a:p>
          <a:p>
            <a:pPr marL="384048" lvl="2" indent="0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---&gt;</a:t>
            </a:r>
            <a:r>
              <a:rPr lang="cs-CZ" sz="2000" dirty="0" smtClean="0">
                <a:solidFill>
                  <a:srgbClr val="FF0000"/>
                </a:solidFill>
              </a:rPr>
              <a:t>	</a:t>
            </a:r>
            <a:r>
              <a:rPr lang="en-US" sz="2000" dirty="0" smtClean="0"/>
              <a:t> </a:t>
            </a:r>
            <a:r>
              <a:rPr lang="en-US" sz="2000" dirty="0"/>
              <a:t>s </a:t>
            </a:r>
            <a:r>
              <a:rPr lang="en-US" sz="2000" dirty="0" err="1"/>
              <a:t>vyšší</a:t>
            </a:r>
            <a:r>
              <a:rPr lang="en-US" sz="2000" dirty="0"/>
              <a:t> </a:t>
            </a:r>
            <a:r>
              <a:rPr lang="en-US" sz="2000" dirty="0" err="1"/>
              <a:t>pravděpodobností</a:t>
            </a:r>
            <a:r>
              <a:rPr lang="en-US" sz="2000" dirty="0"/>
              <a:t> a </a:t>
            </a:r>
            <a:r>
              <a:rPr lang="en-US" sz="2000" dirty="0" err="1"/>
              <a:t>rychleji</a:t>
            </a:r>
            <a:r>
              <a:rPr lang="en-US" sz="2000" dirty="0"/>
              <a:t> </a:t>
            </a:r>
            <a:r>
              <a:rPr lang="en-US" sz="2000" dirty="0" err="1"/>
              <a:t>progredují</a:t>
            </a:r>
            <a:r>
              <a:rPr lang="en-US" sz="2000" dirty="0"/>
              <a:t> do HG </a:t>
            </a:r>
            <a:r>
              <a:rPr lang="en-US" sz="2000" dirty="0" err="1" smtClean="0"/>
              <a:t>dysplázie</a:t>
            </a:r>
            <a:r>
              <a:rPr lang="cs-CZ" sz="2000" dirty="0" smtClean="0"/>
              <a:t> 	(</a:t>
            </a:r>
            <a:r>
              <a:rPr lang="cs-CZ" sz="2000" b="1" dirty="0" smtClean="0"/>
              <a:t>CIN, VIN, </a:t>
            </a:r>
            <a:r>
              <a:rPr lang="cs-CZ" sz="2000" b="1" dirty="0" err="1" smtClean="0"/>
              <a:t>VaIN</a:t>
            </a:r>
            <a:r>
              <a:rPr lang="cs-CZ" sz="2000" b="1" dirty="0" smtClean="0"/>
              <a:t>, </a:t>
            </a:r>
            <a:r>
              <a:rPr lang="cs-CZ" sz="2000" b="1" dirty="0" err="1" smtClean="0"/>
              <a:t>PeIN</a:t>
            </a:r>
            <a:r>
              <a:rPr lang="cs-CZ" sz="2000" b="1" dirty="0" smtClean="0"/>
              <a:t>, AIN</a:t>
            </a:r>
            <a:r>
              <a:rPr lang="cs-CZ" sz="2000" dirty="0" smtClean="0"/>
              <a:t>)</a:t>
            </a:r>
          </a:p>
          <a:p>
            <a:pPr marL="384048" lvl="2" indent="0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---&gt;</a:t>
            </a:r>
            <a:r>
              <a:rPr lang="cs-CZ" sz="2000" dirty="0" smtClean="0">
                <a:solidFill>
                  <a:srgbClr val="FF0000"/>
                </a:solidFill>
              </a:rPr>
              <a:t> 	</a:t>
            </a:r>
            <a:r>
              <a:rPr lang="cs-CZ" sz="2000" b="1" u="sng" dirty="0" smtClean="0">
                <a:solidFill>
                  <a:srgbClr val="FF0000"/>
                </a:solidFill>
              </a:rPr>
              <a:t>SCC</a:t>
            </a:r>
            <a:r>
              <a:rPr lang="cs-CZ" sz="2000" dirty="0" smtClean="0">
                <a:solidFill>
                  <a:srgbClr val="FF0000"/>
                </a:solidFill>
              </a:rPr>
              <a:t> (</a:t>
            </a:r>
            <a:r>
              <a:rPr lang="cs-CZ" sz="2000" dirty="0" err="1" smtClean="0">
                <a:solidFill>
                  <a:srgbClr val="FF0000"/>
                </a:solidFill>
              </a:rPr>
              <a:t>dlaždicobun</a:t>
            </a:r>
            <a:r>
              <a:rPr lang="cs-CZ" sz="2000" dirty="0" smtClean="0">
                <a:solidFill>
                  <a:srgbClr val="FF0000"/>
                </a:solidFill>
              </a:rPr>
              <a:t>. CA) / ACA (</a:t>
            </a:r>
            <a:r>
              <a:rPr lang="cs-CZ" sz="2000" dirty="0" err="1" smtClean="0">
                <a:solidFill>
                  <a:srgbClr val="FF0000"/>
                </a:solidFill>
              </a:rPr>
              <a:t>adenoCA</a:t>
            </a:r>
            <a:r>
              <a:rPr lang="cs-CZ" sz="2000" dirty="0" smtClean="0">
                <a:solidFill>
                  <a:srgbClr val="FF0000"/>
                </a:solidFill>
              </a:rPr>
              <a:t>)</a:t>
            </a:r>
            <a:endParaRPr lang="cs-CZ" sz="2000" dirty="0" smtClean="0"/>
          </a:p>
          <a:p>
            <a:pPr marL="384048" lvl="2" indent="0">
              <a:buNone/>
            </a:pPr>
            <a:endParaRPr lang="cs-CZ" sz="1000" dirty="0" smtClean="0">
              <a:solidFill>
                <a:srgbClr val="0000FF"/>
              </a:solidFill>
            </a:endParaRPr>
          </a:p>
          <a:p>
            <a:pPr lvl="1">
              <a:lnSpc>
                <a:spcPct val="100000"/>
              </a:lnSpc>
              <a:buClr>
                <a:srgbClr val="0000FF"/>
              </a:buClr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LR </a:t>
            </a:r>
            <a:r>
              <a:rPr lang="en-US" sz="2000" dirty="0">
                <a:solidFill>
                  <a:srgbClr val="0000FF"/>
                </a:solidFill>
              </a:rPr>
              <a:t>HPV</a:t>
            </a:r>
            <a:r>
              <a:rPr lang="en-US" sz="2000" dirty="0"/>
              <a:t> (low-risk) = </a:t>
            </a:r>
            <a:r>
              <a:rPr lang="en-US" sz="2000" dirty="0">
                <a:solidFill>
                  <a:srgbClr val="0000FF"/>
                </a:solidFill>
              </a:rPr>
              <a:t>6, </a:t>
            </a:r>
            <a:r>
              <a:rPr lang="en-US" sz="2000" dirty="0" smtClean="0">
                <a:solidFill>
                  <a:srgbClr val="0000FF"/>
                </a:solidFill>
              </a:rPr>
              <a:t>11</a:t>
            </a:r>
            <a:r>
              <a:rPr lang="cs-CZ" sz="2000" dirty="0" smtClean="0">
                <a:solidFill>
                  <a:srgbClr val="0000FF"/>
                </a:solidFill>
              </a:rPr>
              <a:t> </a:t>
            </a:r>
            <a:r>
              <a:rPr lang="cs-CZ" sz="2000" dirty="0" smtClean="0"/>
              <a:t>= původce </a:t>
            </a:r>
            <a:r>
              <a:rPr lang="cs-CZ" sz="2000" b="1" dirty="0" err="1" smtClean="0"/>
              <a:t>anogenitálních</a:t>
            </a:r>
            <a:r>
              <a:rPr lang="cs-CZ" sz="2000" b="1" dirty="0" smtClean="0"/>
              <a:t> bradavic</a:t>
            </a:r>
            <a:endParaRPr lang="en-US" sz="2000" b="1" dirty="0"/>
          </a:p>
          <a:p>
            <a:pPr marL="201168" lvl="1" indent="0">
              <a:buNone/>
            </a:pPr>
            <a:r>
              <a:rPr lang="en-US" sz="2000" dirty="0" smtClean="0"/>
              <a:t> </a:t>
            </a:r>
            <a:r>
              <a:rPr lang="en-US" sz="2000" dirty="0"/>
              <a:t>---&gt; </a:t>
            </a:r>
            <a:r>
              <a:rPr lang="en-US" sz="2000" dirty="0" err="1" smtClean="0"/>
              <a:t>způsobují</a:t>
            </a:r>
            <a:r>
              <a:rPr lang="en-US" sz="2000" dirty="0" smtClean="0"/>
              <a:t> </a:t>
            </a:r>
            <a:r>
              <a:rPr lang="en-US" sz="2000" dirty="0"/>
              <a:t>max. LG </a:t>
            </a:r>
            <a:r>
              <a:rPr lang="en-US" sz="2000" dirty="0" err="1"/>
              <a:t>dysplázii</a:t>
            </a:r>
            <a:endParaRPr lang="en-US" sz="2000" dirty="0"/>
          </a:p>
          <a:p>
            <a:pPr marL="0" indent="0">
              <a:buNone/>
            </a:pPr>
            <a:endParaRPr lang="en-US" dirty="0" smtClean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8751043"/>
              </p:ext>
            </p:extLst>
          </p:nvPr>
        </p:nvGraphicFramePr>
        <p:xfrm>
          <a:off x="377190" y="5056666"/>
          <a:ext cx="8036223" cy="167640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{5940675A-B579-460E-94D1-54222C63F5DA}</a:tableStyleId>
              </a:tblPr>
              <a:tblGrid>
                <a:gridCol w="3303270"/>
                <a:gridCol w="2423160"/>
                <a:gridCol w="2309793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b="1" spc="3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KLASIFIKACE</a:t>
                      </a:r>
                      <a:endParaRPr lang="en-US" sz="2000" b="1" spc="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CIN1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</a:rPr>
                        <a:t>CIN2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CIN3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LSIL</a:t>
                      </a:r>
                      <a:endParaRPr lang="cs-CZ" sz="20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cs-CZ" sz="1600" b="0" dirty="0" smtClean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cs-CZ" sz="1600" b="0" dirty="0" err="1" smtClean="0">
                          <a:solidFill>
                            <a:schemeClr val="bg1"/>
                          </a:solidFill>
                        </a:rPr>
                        <a:t>low</a:t>
                      </a:r>
                      <a:r>
                        <a:rPr lang="cs-CZ" sz="1600" b="0" dirty="0" smtClean="0">
                          <a:solidFill>
                            <a:schemeClr val="bg1"/>
                          </a:solidFill>
                        </a:rPr>
                        <a:t>-grade</a:t>
                      </a:r>
                      <a:r>
                        <a:rPr lang="cs-CZ" sz="1600" b="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cs-CZ" sz="1600" b="0" baseline="0" dirty="0" err="1" smtClean="0">
                          <a:solidFill>
                            <a:schemeClr val="bg1"/>
                          </a:solidFill>
                        </a:rPr>
                        <a:t>skvamózní</a:t>
                      </a:r>
                      <a:r>
                        <a:rPr lang="cs-CZ" sz="1600" b="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cs-CZ" sz="1600" b="0" baseline="0" dirty="0" err="1" smtClean="0">
                          <a:solidFill>
                            <a:schemeClr val="bg1"/>
                          </a:solidFill>
                        </a:rPr>
                        <a:t>intraepiteliální</a:t>
                      </a:r>
                      <a:r>
                        <a:rPr lang="cs-CZ" sz="1600" b="0" baseline="0" dirty="0" smtClean="0">
                          <a:solidFill>
                            <a:schemeClr val="bg1"/>
                          </a:solidFill>
                        </a:rPr>
                        <a:t> léze)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HSIL</a:t>
                      </a:r>
                      <a:endParaRPr lang="cs-CZ" sz="20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cs-CZ" sz="1600" b="0" dirty="0" smtClean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cs-CZ" sz="1600" b="0" dirty="0" err="1" smtClean="0">
                          <a:solidFill>
                            <a:schemeClr val="bg1"/>
                          </a:solidFill>
                        </a:rPr>
                        <a:t>high</a:t>
                      </a:r>
                      <a:r>
                        <a:rPr lang="cs-CZ" sz="1600" b="0" dirty="0" smtClean="0">
                          <a:solidFill>
                            <a:schemeClr val="bg1"/>
                          </a:solidFill>
                        </a:rPr>
                        <a:t>-grade </a:t>
                      </a:r>
                      <a:r>
                        <a:rPr lang="cs-CZ" sz="1600" b="0" dirty="0" err="1" smtClean="0">
                          <a:solidFill>
                            <a:schemeClr val="bg1"/>
                          </a:solidFill>
                        </a:rPr>
                        <a:t>skvamózní</a:t>
                      </a:r>
                      <a:r>
                        <a:rPr lang="cs-CZ" sz="1600" b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cs-CZ" sz="1600" b="0" dirty="0" err="1" smtClean="0">
                          <a:solidFill>
                            <a:schemeClr val="bg1"/>
                          </a:solidFill>
                        </a:rPr>
                        <a:t>intraepiteliální</a:t>
                      </a:r>
                      <a:r>
                        <a:rPr lang="cs-CZ" sz="1600" b="0" dirty="0" smtClean="0">
                          <a:solidFill>
                            <a:schemeClr val="bg1"/>
                          </a:solidFill>
                        </a:rPr>
                        <a:t> léze)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935" y="1821882"/>
            <a:ext cx="4238625" cy="28575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78544553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kupina 19"/>
          <p:cNvGrpSpPr/>
          <p:nvPr/>
        </p:nvGrpSpPr>
        <p:grpSpPr>
          <a:xfrm>
            <a:off x="777033" y="34290"/>
            <a:ext cx="3240000" cy="6588940"/>
            <a:chOff x="331263" y="34290"/>
            <a:chExt cx="3240000" cy="6588940"/>
          </a:xfrm>
        </p:grpSpPr>
        <p:pic>
          <p:nvPicPr>
            <p:cNvPr id="10" name="Obrázek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31263" y="4182430"/>
              <a:ext cx="3240000" cy="2440800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11" t="23444" r="2797" b="28573"/>
            <a:stretch/>
          </p:blipFill>
          <p:spPr>
            <a:xfrm>
              <a:off x="560069" y="34290"/>
              <a:ext cx="2784183" cy="2366010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83" t="8461" r="5073" b="7401"/>
            <a:stretch/>
          </p:blipFill>
          <p:spPr>
            <a:xfrm>
              <a:off x="560069" y="2874330"/>
              <a:ext cx="2782389" cy="1817370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cxnSp>
          <p:nvCxnSpPr>
            <p:cNvPr id="16" name="Přímá spojnice se šipkou 15"/>
            <p:cNvCxnSpPr>
              <a:stCxn id="6" idx="2"/>
              <a:endCxn id="7" idx="0"/>
            </p:cNvCxnSpPr>
            <p:nvPr/>
          </p:nvCxnSpPr>
          <p:spPr>
            <a:xfrm flipH="1">
              <a:off x="1951264" y="2400300"/>
              <a:ext cx="897" cy="474030"/>
            </a:xfrm>
            <a:prstGeom prst="straightConnector1">
              <a:avLst/>
            </a:prstGeom>
            <a:ln w="571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Skupina 20"/>
          <p:cNvGrpSpPr/>
          <p:nvPr/>
        </p:nvGrpSpPr>
        <p:grpSpPr>
          <a:xfrm>
            <a:off x="5840728" y="34290"/>
            <a:ext cx="5962652" cy="6680611"/>
            <a:chOff x="6229348" y="34290"/>
            <a:chExt cx="5962652" cy="6680611"/>
          </a:xfrm>
        </p:grpSpPr>
        <p:pic>
          <p:nvPicPr>
            <p:cNvPr id="17" name="Obrázek 1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7" t="12399" r="1083" b="9506"/>
            <a:stretch/>
          </p:blipFill>
          <p:spPr>
            <a:xfrm>
              <a:off x="6229348" y="4914901"/>
              <a:ext cx="5897562" cy="1800000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68"/>
            <a:stretch/>
          </p:blipFill>
          <p:spPr>
            <a:xfrm>
              <a:off x="10032000" y="2928618"/>
              <a:ext cx="2160000" cy="1783558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pic>
          <p:nvPicPr>
            <p:cNvPr id="8" name="Obrázek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80" b="12320"/>
            <a:stretch/>
          </p:blipFill>
          <p:spPr>
            <a:xfrm>
              <a:off x="7595217" y="2868300"/>
              <a:ext cx="2476500" cy="2331720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2" t="25299" r="52905" b="25450"/>
            <a:stretch/>
          </p:blipFill>
          <p:spPr>
            <a:xfrm>
              <a:off x="8446769" y="34290"/>
              <a:ext cx="2907721" cy="2428560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cxnSp>
          <p:nvCxnSpPr>
            <p:cNvPr id="18" name="Přímá spojnice se šipkou 17"/>
            <p:cNvCxnSpPr/>
            <p:nvPr/>
          </p:nvCxnSpPr>
          <p:spPr>
            <a:xfrm flipH="1">
              <a:off x="9900629" y="2473650"/>
              <a:ext cx="898" cy="39465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ovéPole 21"/>
          <p:cNvSpPr txBox="1"/>
          <p:nvPr/>
        </p:nvSpPr>
        <p:spPr>
          <a:xfrm>
            <a:off x="3928507" y="34290"/>
            <a:ext cx="3991157" cy="24929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innerShdw blurRad="114300">
              <a:prstClr val="black"/>
            </a:inn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cs-CZ" sz="2400" b="1" dirty="0" smtClean="0"/>
              <a:t>VAKCINACE</a:t>
            </a:r>
          </a:p>
          <a:p>
            <a:pPr algn="ctr"/>
            <a:endParaRPr lang="cs-CZ" sz="2400" b="1" dirty="0" smtClean="0"/>
          </a:p>
          <a:p>
            <a:r>
              <a:rPr lang="cs-CZ" b="1" dirty="0"/>
              <a:t>b</a:t>
            </a:r>
            <a:r>
              <a:rPr lang="cs-CZ" b="1" dirty="0" smtClean="0"/>
              <a:t>ivalentní vakcína (HPV 16, 18)</a:t>
            </a:r>
          </a:p>
          <a:p>
            <a:r>
              <a:rPr lang="cs-CZ" b="1" dirty="0" err="1"/>
              <a:t>t</a:t>
            </a:r>
            <a:r>
              <a:rPr lang="cs-CZ" b="1" dirty="0" err="1" smtClean="0"/>
              <a:t>etravalentní</a:t>
            </a:r>
            <a:r>
              <a:rPr lang="cs-CZ" b="1" dirty="0" smtClean="0"/>
              <a:t> vakcína (HPV 6, 11, 16, 18</a:t>
            </a:r>
            <a:r>
              <a:rPr lang="cs-CZ" dirty="0" smtClean="0"/>
              <a:t>)</a:t>
            </a:r>
          </a:p>
          <a:p>
            <a:endParaRPr lang="cs-CZ" sz="1400" dirty="0"/>
          </a:p>
          <a:p>
            <a:r>
              <a:rPr lang="cs-CZ" b="1" dirty="0" smtClean="0">
                <a:solidFill>
                  <a:srgbClr val="FF0000"/>
                </a:solidFill>
              </a:rPr>
              <a:t>!! není náhradou prevence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!! neznámý efekt na jiné typy HR HPV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!! rizika spojená s očkováním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650971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ervix_cin12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9"/>
          <a:stretch/>
        </p:blipFill>
        <p:spPr bwMode="auto">
          <a:xfrm>
            <a:off x="2179177" y="1818465"/>
            <a:ext cx="6519275" cy="26890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3" descr="LSIL4upravený"/>
          <p:cNvPicPr preferRelativeResize="0"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7"/>
          <a:stretch/>
        </p:blipFill>
        <p:spPr bwMode="auto">
          <a:xfrm rot="10800000">
            <a:off x="3012016" y="4569731"/>
            <a:ext cx="2868038" cy="2232000"/>
          </a:xfrm>
          <a:prstGeom prst="rect">
            <a:avLst/>
          </a:prstGeom>
          <a:solidFill>
            <a:srgbClr val="00B0F0"/>
          </a:solidFill>
          <a:ln w="9525" cmpd="sng">
            <a:solidFill>
              <a:schemeClr val="tx1"/>
            </a:solidFill>
            <a:miter lim="800000"/>
            <a:headEnd/>
            <a:tailEnd/>
          </a:ln>
          <a:extLst/>
        </p:spPr>
      </p:pic>
      <p:pic>
        <p:nvPicPr>
          <p:cNvPr id="8" name="Picture 9" descr="SCC čípk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" b="17953"/>
          <a:stretch>
            <a:fillRect/>
          </a:stretch>
        </p:blipFill>
        <p:spPr bwMode="auto">
          <a:xfrm>
            <a:off x="9264101" y="4592737"/>
            <a:ext cx="2732088" cy="2185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5" descr="G:\foto na BOD\foto čípek BOD\HSIL\UPRAVENÉ\HSIL400x4.jpg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9" r="8298"/>
          <a:stretch>
            <a:fillRect/>
          </a:stretch>
        </p:blipFill>
        <p:spPr bwMode="auto">
          <a:xfrm>
            <a:off x="6097552" y="4569731"/>
            <a:ext cx="2600900" cy="22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07358" y="1911171"/>
            <a:ext cx="1364476" cy="138499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Biopsie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err="1"/>
              <a:t>k</a:t>
            </a:r>
            <a:r>
              <a:rPr lang="en-US" sz="2000" dirty="0" err="1" smtClean="0"/>
              <a:t>nips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p</a:t>
            </a:r>
            <a:r>
              <a:rPr lang="en-US" sz="2000" dirty="0" smtClean="0"/>
              <a:t>unch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konizace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204240" y="4608513"/>
            <a:ext cx="2313454" cy="107721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Cytologie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stěrová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LBC (liquid based)</a:t>
            </a:r>
          </a:p>
        </p:txBody>
      </p:sp>
      <p:sp>
        <p:nvSpPr>
          <p:cNvPr id="16" name="TextBox 9"/>
          <p:cNvSpPr txBox="1"/>
          <p:nvPr/>
        </p:nvSpPr>
        <p:spPr>
          <a:xfrm>
            <a:off x="207358" y="166191"/>
            <a:ext cx="1741952" cy="46166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Kolposkopie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0" b="12320"/>
          <a:stretch/>
        </p:blipFill>
        <p:spPr>
          <a:xfrm>
            <a:off x="3012016" y="50661"/>
            <a:ext cx="1911765" cy="180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8"/>
          <a:stretch/>
        </p:blipFill>
        <p:spPr>
          <a:xfrm>
            <a:off x="9380294" y="1972647"/>
            <a:ext cx="2615895" cy="216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cxnSp>
        <p:nvCxnSpPr>
          <p:cNvPr id="21" name="Přímá spojnice se šipkou 20"/>
          <p:cNvCxnSpPr/>
          <p:nvPr/>
        </p:nvCxnSpPr>
        <p:spPr>
          <a:xfrm flipV="1">
            <a:off x="8757360" y="3041218"/>
            <a:ext cx="600074" cy="1142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/>
          <p:cNvCxnSpPr/>
          <p:nvPr/>
        </p:nvCxnSpPr>
        <p:spPr>
          <a:xfrm flipV="1">
            <a:off x="8745930" y="5509260"/>
            <a:ext cx="506741" cy="1143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ovéPole 30"/>
          <p:cNvSpPr txBox="1"/>
          <p:nvPr/>
        </p:nvSpPr>
        <p:spPr>
          <a:xfrm>
            <a:off x="4825101" y="6409393"/>
            <a:ext cx="10148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koilocyty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9587520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62945"/>
            <a:ext cx="10058400" cy="685800"/>
          </a:xfrm>
        </p:spPr>
        <p:txBody>
          <a:bodyPr>
            <a:normAutofit/>
          </a:bodyPr>
          <a:lstStyle/>
          <a:p>
            <a:pPr algn="ctr"/>
            <a:r>
              <a:rPr lang="cs-CZ" sz="4400" b="1" dirty="0" err="1" smtClean="0">
                <a:solidFill>
                  <a:srgbClr val="FF3300"/>
                </a:solidFill>
              </a:rPr>
              <a:t>Screening</a:t>
            </a:r>
            <a:r>
              <a:rPr lang="cs-CZ" sz="4400" b="1" dirty="0" smtClean="0">
                <a:solidFill>
                  <a:srgbClr val="FF3300"/>
                </a:solidFill>
              </a:rPr>
              <a:t> karcinomu děložního hrdla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112" y="3162915"/>
            <a:ext cx="11608377" cy="2749050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2400" dirty="0"/>
              <a:t> </a:t>
            </a:r>
            <a:r>
              <a:rPr lang="en-US" sz="2400" dirty="0" err="1" smtClean="0"/>
              <a:t>kolposkopie</a:t>
            </a:r>
            <a:r>
              <a:rPr lang="en-US" sz="2400" dirty="0" smtClean="0"/>
              <a:t> + </a:t>
            </a:r>
            <a:r>
              <a:rPr lang="en-US" sz="2400" dirty="0" err="1" smtClean="0"/>
              <a:t>odběr</a:t>
            </a:r>
            <a:r>
              <a:rPr lang="en-US" sz="2400" dirty="0" smtClean="0"/>
              <a:t> </a:t>
            </a:r>
            <a:r>
              <a:rPr lang="en-US" sz="2400" dirty="0" err="1" smtClean="0"/>
              <a:t>cytologie</a:t>
            </a:r>
            <a:r>
              <a:rPr lang="en-US" sz="2400" dirty="0" smtClean="0"/>
              <a:t> </a:t>
            </a:r>
            <a:r>
              <a:rPr lang="mr-IN" sz="2400" dirty="0" smtClean="0"/>
              <a:t>…</a:t>
            </a:r>
            <a:r>
              <a:rPr lang="cs-CZ" sz="2400" dirty="0" smtClean="0"/>
              <a:t>.</a:t>
            </a:r>
            <a:r>
              <a:rPr lang="en-US" sz="2400" i="1" dirty="0" smtClean="0">
                <a:solidFill>
                  <a:srgbClr val="FF0000"/>
                </a:solidFill>
              </a:rPr>
              <a:t>+ HPV </a:t>
            </a:r>
            <a:r>
              <a:rPr lang="en-US" sz="2400" i="1" dirty="0" err="1" smtClean="0">
                <a:solidFill>
                  <a:srgbClr val="FF0000"/>
                </a:solidFill>
              </a:rPr>
              <a:t>testace</a:t>
            </a:r>
            <a:endParaRPr lang="en-US" sz="2400" i="1" dirty="0" smtClean="0">
              <a:solidFill>
                <a:srgbClr val="FF0000"/>
              </a:solidFill>
            </a:endParaRPr>
          </a:p>
          <a:p>
            <a:pPr>
              <a:buFont typeface="Arial"/>
              <a:buChar char="•"/>
            </a:pPr>
            <a:r>
              <a:rPr lang="en-US" sz="2400" dirty="0"/>
              <a:t> </a:t>
            </a:r>
            <a:r>
              <a:rPr lang="en-US" sz="2400" dirty="0" err="1" smtClean="0"/>
              <a:t>zvyšuje</a:t>
            </a:r>
            <a:r>
              <a:rPr lang="en-US" sz="2400" dirty="0" smtClean="0"/>
              <a:t> % </a:t>
            </a:r>
            <a:r>
              <a:rPr lang="en-US" sz="2400" dirty="0" err="1" smtClean="0"/>
              <a:t>záchytu</a:t>
            </a:r>
            <a:r>
              <a:rPr lang="en-US" sz="2400" dirty="0" smtClean="0"/>
              <a:t> </a:t>
            </a:r>
            <a:r>
              <a:rPr lang="en-US" sz="2400" dirty="0" err="1"/>
              <a:t>dosud</a:t>
            </a:r>
            <a:r>
              <a:rPr lang="en-US" sz="2400" dirty="0"/>
              <a:t> </a:t>
            </a:r>
            <a:r>
              <a:rPr lang="en-US" sz="2400" dirty="0" err="1"/>
              <a:t>latentní</a:t>
            </a:r>
            <a:r>
              <a:rPr lang="en-US" sz="2400" dirty="0"/>
              <a:t> HR </a:t>
            </a:r>
            <a:r>
              <a:rPr lang="en-US" sz="2400" dirty="0" smtClean="0"/>
              <a:t>HPV </a:t>
            </a:r>
            <a:r>
              <a:rPr lang="en-US" sz="2400" dirty="0" err="1" smtClean="0"/>
              <a:t>infekce</a:t>
            </a:r>
            <a:r>
              <a:rPr lang="en-US" sz="2400" dirty="0" smtClean="0"/>
              <a:t>, </a:t>
            </a:r>
            <a:r>
              <a:rPr lang="en-US" sz="2400" dirty="0" err="1" smtClean="0"/>
              <a:t>dysplázie</a:t>
            </a:r>
            <a:r>
              <a:rPr lang="en-US" sz="2400" dirty="0" smtClean="0"/>
              <a:t>, </a:t>
            </a:r>
            <a:r>
              <a:rPr lang="en-US" sz="2400" dirty="0" err="1" smtClean="0"/>
              <a:t>příp</a:t>
            </a:r>
            <a:r>
              <a:rPr lang="en-US" sz="2400" dirty="0" smtClean="0"/>
              <a:t>. </a:t>
            </a:r>
            <a:r>
              <a:rPr lang="en-US" sz="2400" dirty="0" err="1" smtClean="0"/>
              <a:t>časného</a:t>
            </a:r>
            <a:r>
              <a:rPr lang="en-US" sz="2400" dirty="0" smtClean="0"/>
              <a:t> </a:t>
            </a:r>
            <a:r>
              <a:rPr lang="en-US" sz="2400" dirty="0" err="1" smtClean="0"/>
              <a:t>karcinomu</a:t>
            </a:r>
            <a:r>
              <a:rPr lang="en-US" sz="2400" dirty="0" smtClean="0"/>
              <a:t> =&gt; </a:t>
            </a:r>
            <a:r>
              <a:rPr lang="en-US" sz="2400" dirty="0" err="1" smtClean="0"/>
              <a:t>optimalizuje</a:t>
            </a:r>
            <a:r>
              <a:rPr lang="en-US" sz="2400" dirty="0" smtClean="0"/>
              <a:t> follow-up a </a:t>
            </a:r>
            <a:r>
              <a:rPr lang="en-US" sz="2400" dirty="0" err="1" smtClean="0"/>
              <a:t>léčbu</a:t>
            </a:r>
            <a:r>
              <a:rPr lang="en-US" sz="2400" dirty="0" smtClean="0"/>
              <a:t> (</a:t>
            </a:r>
            <a:r>
              <a:rPr lang="en-US" sz="2400" b="1" dirty="0" err="1" smtClean="0"/>
              <a:t>sekundární</a:t>
            </a:r>
            <a:r>
              <a:rPr lang="en-US" sz="2400" b="1" dirty="0" smtClean="0"/>
              <a:t> a </a:t>
            </a:r>
            <a:r>
              <a:rPr lang="en-US" sz="2400" b="1" dirty="0" err="1" smtClean="0"/>
              <a:t>terciární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prevence</a:t>
            </a:r>
            <a:r>
              <a:rPr lang="en-US" sz="2400" dirty="0" smtClean="0"/>
              <a:t>)</a:t>
            </a:r>
          </a:p>
          <a:p>
            <a:pPr>
              <a:buFont typeface="Arial"/>
              <a:buChar char="•"/>
            </a:pPr>
            <a:endParaRPr lang="cs-CZ" sz="2400" dirty="0" smtClean="0"/>
          </a:p>
          <a:p>
            <a:pPr>
              <a:buFont typeface="Arial"/>
              <a:buChar char="•"/>
            </a:pPr>
            <a:r>
              <a:rPr lang="cs-CZ" sz="2400" dirty="0" smtClean="0">
                <a:solidFill>
                  <a:srgbClr val="0070C0"/>
                </a:solidFill>
              </a:rPr>
              <a:t>CYTOLOGIE </a:t>
            </a:r>
            <a:r>
              <a:rPr lang="mr-IN" sz="2400" dirty="0" smtClean="0">
                <a:solidFill>
                  <a:srgbClr val="0070C0"/>
                </a:solidFill>
              </a:rPr>
              <a:t>–</a:t>
            </a:r>
            <a:r>
              <a:rPr lang="cs-CZ" sz="2400" dirty="0" smtClean="0">
                <a:solidFill>
                  <a:srgbClr val="0070C0"/>
                </a:solidFill>
              </a:rPr>
              <a:t> </a:t>
            </a:r>
            <a:r>
              <a:rPr lang="cs-CZ" sz="2400" dirty="0" err="1" smtClean="0">
                <a:solidFill>
                  <a:srgbClr val="0070C0"/>
                </a:solidFill>
              </a:rPr>
              <a:t>Bethesda</a:t>
            </a:r>
            <a:r>
              <a:rPr lang="cs-CZ" sz="2400" dirty="0" smtClean="0">
                <a:solidFill>
                  <a:srgbClr val="0070C0"/>
                </a:solidFill>
              </a:rPr>
              <a:t> klasifikace</a:t>
            </a:r>
            <a:endParaRPr lang="en-US" sz="2400" dirty="0" smtClean="0">
              <a:solidFill>
                <a:srgbClr val="0070C0"/>
              </a:solidFill>
            </a:endParaRPr>
          </a:p>
          <a:p>
            <a:pPr lvl="1">
              <a:buFont typeface="Arial"/>
              <a:buChar char="•"/>
            </a:pPr>
            <a:endParaRPr lang="cs-CZ" sz="2000" dirty="0" smtClean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774878"/>
              </p:ext>
            </p:extLst>
          </p:nvPr>
        </p:nvGraphicFramePr>
        <p:xfrm>
          <a:off x="5097780" y="4537440"/>
          <a:ext cx="5269230" cy="219456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{5940675A-B579-460E-94D1-54222C63F5DA}</a:tableStyleId>
              </a:tblPr>
              <a:tblGrid>
                <a:gridCol w="1756410"/>
                <a:gridCol w="1756410"/>
                <a:gridCol w="1756410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spc="0" baseline="0" dirty="0" err="1" smtClean="0">
                          <a:solidFill>
                            <a:schemeClr val="tx1"/>
                          </a:solidFill>
                        </a:rPr>
                        <a:t>nelze</a:t>
                      </a:r>
                      <a:r>
                        <a:rPr lang="en-US" sz="2000" b="0" spc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0" spc="0" baseline="0" dirty="0" err="1" smtClean="0">
                          <a:solidFill>
                            <a:schemeClr val="tx1"/>
                          </a:solidFill>
                        </a:rPr>
                        <a:t>vyloučit</a:t>
                      </a:r>
                      <a:r>
                        <a:rPr lang="en-US" sz="2000" b="0" spc="0" baseline="0" dirty="0" smtClean="0">
                          <a:solidFill>
                            <a:schemeClr val="tx1"/>
                          </a:solidFill>
                        </a:rPr>
                        <a:t> LGD </a:t>
                      </a:r>
                      <a:r>
                        <a:rPr lang="en-US" sz="2000" b="1" spc="0" baseline="0" dirty="0" smtClean="0">
                          <a:solidFill>
                            <a:schemeClr val="tx1"/>
                          </a:solidFill>
                        </a:rPr>
                        <a:t>/ </a:t>
                      </a:r>
                      <a:endParaRPr lang="en-US" sz="2000" b="1" spc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000" b="1" spc="0" dirty="0" smtClean="0">
                          <a:solidFill>
                            <a:schemeClr val="tx1"/>
                          </a:solidFill>
                        </a:rPr>
                        <a:t>LG </a:t>
                      </a:r>
                      <a:r>
                        <a:rPr lang="en-US" sz="2000" b="1" spc="0" dirty="0" err="1" smtClean="0">
                          <a:solidFill>
                            <a:schemeClr val="tx1"/>
                          </a:solidFill>
                        </a:rPr>
                        <a:t>dysplázie</a:t>
                      </a:r>
                      <a:r>
                        <a:rPr lang="en-US" sz="2000" b="1" spc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2000" b="1" spc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pc="0" dirty="0" err="1" smtClean="0">
                          <a:solidFill>
                            <a:schemeClr val="tx1"/>
                          </a:solidFill>
                        </a:rPr>
                        <a:t>nelze</a:t>
                      </a:r>
                      <a:r>
                        <a:rPr lang="en-US" sz="2000" b="0" spc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0" spc="0" dirty="0" err="1" smtClean="0">
                          <a:solidFill>
                            <a:schemeClr val="tx1"/>
                          </a:solidFill>
                        </a:rPr>
                        <a:t>vyloučit</a:t>
                      </a:r>
                      <a:r>
                        <a:rPr lang="en-US" sz="2000" b="0" spc="0" dirty="0" smtClean="0">
                          <a:solidFill>
                            <a:schemeClr val="tx1"/>
                          </a:solidFill>
                        </a:rPr>
                        <a:t> HGD </a:t>
                      </a:r>
                      <a:r>
                        <a:rPr lang="en-US" sz="2000" b="1" spc="0" dirty="0" smtClean="0">
                          <a:solidFill>
                            <a:schemeClr val="tx1"/>
                          </a:solidFill>
                        </a:rPr>
                        <a:t>/ HG </a:t>
                      </a:r>
                      <a:r>
                        <a:rPr lang="en-US" sz="2000" b="1" spc="0" dirty="0" err="1" smtClean="0">
                          <a:solidFill>
                            <a:schemeClr val="tx1"/>
                          </a:solidFill>
                        </a:rPr>
                        <a:t>dysplázie</a:t>
                      </a:r>
                      <a:endParaRPr lang="en-US" sz="2000" b="1" spc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pc="0" dirty="0" err="1" smtClean="0">
                          <a:solidFill>
                            <a:schemeClr val="tx1"/>
                          </a:solidFill>
                        </a:rPr>
                        <a:t>karcinom</a:t>
                      </a:r>
                      <a:endParaRPr lang="en-US" sz="2000" b="1" spc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ASC-US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ASC-H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SCC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LSIL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HSIL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6C5D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6C5D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AGC NOS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AGC NEO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6C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ACA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</a:tbl>
          </a:graphicData>
        </a:graphic>
      </p:graphicFrame>
      <p:grpSp>
        <p:nvGrpSpPr>
          <p:cNvPr id="5" name="Skupina 4"/>
          <p:cNvGrpSpPr>
            <a:grpSpLocks noChangeAspect="1"/>
          </p:cNvGrpSpPr>
          <p:nvPr/>
        </p:nvGrpSpPr>
        <p:grpSpPr>
          <a:xfrm>
            <a:off x="348297" y="942660"/>
            <a:ext cx="6929321" cy="2160000"/>
            <a:chOff x="0" y="240030"/>
            <a:chExt cx="9753600" cy="3040380"/>
          </a:xfrm>
        </p:grpSpPr>
        <p:pic>
          <p:nvPicPr>
            <p:cNvPr id="7" name="Obrázek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299" b="1916"/>
            <a:stretch/>
          </p:blipFill>
          <p:spPr>
            <a:xfrm>
              <a:off x="0" y="240030"/>
              <a:ext cx="9753600" cy="3040380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sp>
          <p:nvSpPr>
            <p:cNvPr id="8" name="Obdélník 7"/>
            <p:cNvSpPr/>
            <p:nvPr/>
          </p:nvSpPr>
          <p:spPr>
            <a:xfrm>
              <a:off x="62663" y="3041986"/>
              <a:ext cx="948690" cy="1943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4060406" y="3041986"/>
              <a:ext cx="1322070" cy="1943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0" name="TextovéPole 9"/>
          <p:cNvSpPr txBox="1"/>
          <p:nvPr/>
        </p:nvSpPr>
        <p:spPr>
          <a:xfrm>
            <a:off x="7452360" y="942660"/>
            <a:ext cx="3635547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HR HPV  </a:t>
            </a:r>
            <a:r>
              <a:rPr lang="cs-CZ" b="1" dirty="0" smtClean="0"/>
              <a:t>může</a:t>
            </a:r>
            <a:r>
              <a:rPr lang="cs-CZ" dirty="0" smtClean="0"/>
              <a:t> způsobit </a:t>
            </a:r>
            <a:r>
              <a:rPr lang="cs-CZ" dirty="0" err="1" smtClean="0"/>
              <a:t>dysplázii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7452360" y="1472104"/>
            <a:ext cx="3635547" cy="8617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 smtClean="0"/>
              <a:t>clearance</a:t>
            </a:r>
            <a:r>
              <a:rPr lang="cs-CZ" b="1" dirty="0" smtClean="0"/>
              <a:t> viru </a:t>
            </a:r>
            <a:r>
              <a:rPr lang="cs-CZ" dirty="0" smtClean="0"/>
              <a:t>= regrese </a:t>
            </a:r>
            <a:r>
              <a:rPr lang="cs-CZ" dirty="0" err="1" smtClean="0"/>
              <a:t>dysplázie</a:t>
            </a:r>
            <a:endParaRPr lang="cs-CZ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LSIL často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HSIL (CIN2) vzácně 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7452360" y="2456329"/>
            <a:ext cx="3635547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HSIL  má vysoké riziko progrese do CA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9432265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ktiva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3510</TotalTime>
  <Words>1612</Words>
  <Application>Microsoft Office PowerPoint</Application>
  <PresentationFormat>Širokoúhlá obrazovka</PresentationFormat>
  <Paragraphs>353</Paragraphs>
  <Slides>48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58" baseType="lpstr">
      <vt:lpstr>Arial</vt:lpstr>
      <vt:lpstr>Calibri</vt:lpstr>
      <vt:lpstr>Calibri Light</vt:lpstr>
      <vt:lpstr>Garamond</vt:lpstr>
      <vt:lpstr>Mangal</vt:lpstr>
      <vt:lpstr>Monotype Corsiva</vt:lpstr>
      <vt:lpstr>Symbol</vt:lpstr>
      <vt:lpstr>Verdana</vt:lpstr>
      <vt:lpstr>Wingdings</vt:lpstr>
      <vt:lpstr>Retrospektiva</vt:lpstr>
      <vt:lpstr>PATOLOGIE ŽENSKÉHO GENITÁLU  - čípek  - děloha  - ovarium  - těhotenství</vt:lpstr>
      <vt:lpstr>ČÍPEK </vt:lpstr>
      <vt:lpstr>Prezentace aplikace PowerPoint</vt:lpstr>
      <vt:lpstr>Prezentace aplikace PowerPoint</vt:lpstr>
      <vt:lpstr>Dlaždicobuněčná metaplázie, ovulóza čípku.</vt:lpstr>
      <vt:lpstr>Cervikální intraepiteliální neoplázie (CIN)</vt:lpstr>
      <vt:lpstr>Prezentace aplikace PowerPoint</vt:lpstr>
      <vt:lpstr>Prezentace aplikace PowerPoint</vt:lpstr>
      <vt:lpstr>Screening karcinomu děložního hrdla</vt:lpstr>
      <vt:lpstr>Prezentace aplikace PowerPoint</vt:lpstr>
      <vt:lpstr>Invazivní karcinom čípku</vt:lpstr>
      <vt:lpstr>Rizikové faktory rozvoje HPV infekce</vt:lpstr>
      <vt:lpstr>DĚLOHA </vt:lpstr>
      <vt:lpstr>Endometritidy</vt:lpstr>
      <vt:lpstr>Endometrióza</vt:lpstr>
      <vt:lpstr>Dysfunkční krvácení</vt:lpstr>
      <vt:lpstr>Dysfunkční endometrium</vt:lpstr>
      <vt:lpstr>Hyperplázie endometria</vt:lpstr>
      <vt:lpstr>Adenokarcinom endometria</vt:lpstr>
      <vt:lpstr>Adenokarcinom endometria</vt:lpstr>
      <vt:lpstr>Prezentace aplikace PowerPoint</vt:lpstr>
      <vt:lpstr>Mezenchymální nádory dělohy</vt:lpstr>
      <vt:lpstr>Mezenchymální nádory dělohy</vt:lpstr>
      <vt:lpstr>Mezenchymální nádory dělohy</vt:lpstr>
      <vt:lpstr>OVÁRIUM </vt:lpstr>
      <vt:lpstr>Nádory ovária</vt:lpstr>
      <vt:lpstr>Germinální nádory - histogeneze</vt:lpstr>
      <vt:lpstr>Embryonální karcinom</vt:lpstr>
      <vt:lpstr>Nádor ze žloutkového váčku</vt:lpstr>
      <vt:lpstr>Choriokarcinom</vt:lpstr>
      <vt:lpstr>Teratom</vt:lpstr>
      <vt:lpstr>Gonadostromální nádory</vt:lpstr>
      <vt:lpstr>Další nádory ovária</vt:lpstr>
      <vt:lpstr>Nádory z povrchového epitelu</vt:lpstr>
      <vt:lpstr>Nádory z povrchového epitelu</vt:lpstr>
      <vt:lpstr>Nádory z povrchového epitelu</vt:lpstr>
      <vt:lpstr>Serózní cystadenom (cystadenofibrom)</vt:lpstr>
      <vt:lpstr>Prezentace aplikace PowerPoint</vt:lpstr>
      <vt:lpstr>Mucinózní cystadenom</vt:lpstr>
      <vt:lpstr>Prezentace aplikace PowerPoint</vt:lpstr>
      <vt:lpstr>Endometroidní adenokarcinom</vt:lpstr>
      <vt:lpstr>Patologie těhotenství</vt:lpstr>
      <vt:lpstr>Odumření plodu, potrat</vt:lpstr>
      <vt:lpstr>Předčasný porod</vt:lpstr>
      <vt:lpstr>Prezentace aplikace PowerPoint</vt:lpstr>
      <vt:lpstr>Prezentace aplikace PowerPoint</vt:lpstr>
      <vt:lpstr>Těhotenská toxikóza</vt:lpstr>
      <vt:lpstr>Děkuji za pozornost!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Chronické záněty Granulomatózní záněty TBC</dc:title>
  <dc:creator>Iva Zambo</dc:creator>
  <cp:lastModifiedBy>Iva Zambo</cp:lastModifiedBy>
  <cp:revision>320</cp:revision>
  <dcterms:created xsi:type="dcterms:W3CDTF">2017-10-10T10:44:50Z</dcterms:created>
  <dcterms:modified xsi:type="dcterms:W3CDTF">2018-04-20T10:41:12Z</dcterms:modified>
</cp:coreProperties>
</file>