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3"/>
  </p:notesMasterIdLst>
  <p:sldIdLst>
    <p:sldId id="256" r:id="rId2"/>
    <p:sldId id="309" r:id="rId3"/>
    <p:sldId id="295" r:id="rId4"/>
    <p:sldId id="296" r:id="rId5"/>
    <p:sldId id="297" r:id="rId6"/>
    <p:sldId id="310" r:id="rId7"/>
    <p:sldId id="298" r:id="rId8"/>
    <p:sldId id="325" r:id="rId9"/>
    <p:sldId id="333" r:id="rId10"/>
    <p:sldId id="334" r:id="rId11"/>
    <p:sldId id="336" r:id="rId12"/>
    <p:sldId id="326" r:id="rId13"/>
    <p:sldId id="320" r:id="rId14"/>
    <p:sldId id="321" r:id="rId15"/>
    <p:sldId id="322" r:id="rId16"/>
    <p:sldId id="323" r:id="rId17"/>
    <p:sldId id="324" r:id="rId18"/>
    <p:sldId id="301" r:id="rId19"/>
    <p:sldId id="311" r:id="rId20"/>
    <p:sldId id="312" r:id="rId21"/>
    <p:sldId id="313" r:id="rId22"/>
    <p:sldId id="300" r:id="rId23"/>
    <p:sldId id="314" r:id="rId24"/>
    <p:sldId id="315" r:id="rId25"/>
    <p:sldId id="316" r:id="rId26"/>
    <p:sldId id="317" r:id="rId27"/>
    <p:sldId id="302" r:id="rId28"/>
    <p:sldId id="308" r:id="rId29"/>
    <p:sldId id="303" r:id="rId30"/>
    <p:sldId id="319" r:id="rId31"/>
    <p:sldId id="304" r:id="rId32"/>
    <p:sldId id="305" r:id="rId33"/>
    <p:sldId id="331" r:id="rId34"/>
    <p:sldId id="332" r:id="rId35"/>
    <p:sldId id="337" r:id="rId36"/>
    <p:sldId id="338" r:id="rId37"/>
    <p:sldId id="339" r:id="rId38"/>
    <p:sldId id="340" r:id="rId39"/>
    <p:sldId id="341" r:id="rId40"/>
    <p:sldId id="342" r:id="rId41"/>
    <p:sldId id="343" r:id="rId42"/>
    <p:sldId id="344" r:id="rId43"/>
    <p:sldId id="345" r:id="rId44"/>
    <p:sldId id="346" r:id="rId45"/>
    <p:sldId id="347" r:id="rId46"/>
    <p:sldId id="348" r:id="rId47"/>
    <p:sldId id="349" r:id="rId48"/>
    <p:sldId id="350" r:id="rId49"/>
    <p:sldId id="351" r:id="rId50"/>
    <p:sldId id="352" r:id="rId51"/>
    <p:sldId id="353" r:id="rId52"/>
    <p:sldId id="354" r:id="rId53"/>
    <p:sldId id="355" r:id="rId54"/>
    <p:sldId id="356" r:id="rId55"/>
    <p:sldId id="357" r:id="rId56"/>
    <p:sldId id="358" r:id="rId57"/>
    <p:sldId id="359" r:id="rId58"/>
    <p:sldId id="360" r:id="rId59"/>
    <p:sldId id="383" r:id="rId60"/>
    <p:sldId id="384" r:id="rId61"/>
    <p:sldId id="389" r:id="rId62"/>
    <p:sldId id="405" r:id="rId63"/>
    <p:sldId id="406" r:id="rId64"/>
    <p:sldId id="407" r:id="rId65"/>
    <p:sldId id="408" r:id="rId66"/>
    <p:sldId id="390" r:id="rId67"/>
    <p:sldId id="392" r:id="rId68"/>
    <p:sldId id="394" r:id="rId69"/>
    <p:sldId id="395" r:id="rId70"/>
    <p:sldId id="396" r:id="rId71"/>
    <p:sldId id="400" r:id="rId72"/>
    <p:sldId id="401" r:id="rId73"/>
    <p:sldId id="404" r:id="rId74"/>
    <p:sldId id="403" r:id="rId75"/>
    <p:sldId id="367" r:id="rId76"/>
    <p:sldId id="368" r:id="rId77"/>
    <p:sldId id="369" r:id="rId78"/>
    <p:sldId id="370" r:id="rId79"/>
    <p:sldId id="371" r:id="rId80"/>
    <p:sldId id="372" r:id="rId81"/>
    <p:sldId id="373" r:id="rId82"/>
    <p:sldId id="374" r:id="rId83"/>
    <p:sldId id="375" r:id="rId84"/>
    <p:sldId id="376" r:id="rId85"/>
    <p:sldId id="377" r:id="rId86"/>
    <p:sldId id="378" r:id="rId87"/>
    <p:sldId id="379" r:id="rId88"/>
    <p:sldId id="380" r:id="rId89"/>
    <p:sldId id="381" r:id="rId90"/>
    <p:sldId id="382" r:id="rId91"/>
    <p:sldId id="294" r:id="rId9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8" autoAdjust="0"/>
    <p:restoredTop sz="94660"/>
  </p:normalViewPr>
  <p:slideViewPr>
    <p:cSldViewPr snapToGrid="0">
      <p:cViewPr varScale="1">
        <p:scale>
          <a:sx n="117" d="100"/>
          <a:sy n="117" d="100"/>
        </p:scale>
        <p:origin x="120" y="6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1BE8F-012C-4F0D-A71C-A00D0DBC5E06}" type="datetimeFigureOut">
              <a:rPr lang="cs-CZ" smtClean="0"/>
              <a:t>31. 10. 2018</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22C8A-98E4-48BD-91FE-1FBBC91B803B}" type="slidenum">
              <a:rPr lang="cs-CZ" smtClean="0"/>
              <a:t>‹#›</a:t>
            </a:fld>
            <a:endParaRPr lang="cs-CZ"/>
          </a:p>
        </p:txBody>
      </p:sp>
    </p:spTree>
    <p:extLst>
      <p:ext uri="{BB962C8B-B14F-4D97-AF65-F5344CB8AC3E}">
        <p14:creationId xmlns:p14="http://schemas.microsoft.com/office/powerpoint/2010/main" val="2452427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a:t>Kliknutím lze upravit styl.</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31. 10. 2018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38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31. 10. 2018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417512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31. 10. 2018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731612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abulku 2"/>
          <p:cNvSpPr>
            <a:spLocks noGrp="1"/>
          </p:cNvSpPr>
          <p:nvPr>
            <p:ph type="tbl" idx="1"/>
          </p:nvPr>
        </p:nvSpPr>
        <p:spPr>
          <a:xfrm>
            <a:off x="609600" y="1600201"/>
            <a:ext cx="10972800" cy="4525963"/>
          </a:xfrm>
        </p:spPr>
        <p:txBody>
          <a:bodyPr/>
          <a:lstStyle/>
          <a:p>
            <a:pPr lvl="0"/>
            <a:endParaRPr lang="cs-CZ" noProof="0"/>
          </a:p>
        </p:txBody>
      </p:sp>
      <p:sp>
        <p:nvSpPr>
          <p:cNvPr id="4" name="Rectangle 2">
            <a:extLst>
              <a:ext uri="{FF2B5EF4-FFF2-40B4-BE49-F238E27FC236}">
                <a16:creationId xmlns:a16="http://schemas.microsoft.com/office/drawing/2014/main" id="{E6A96635-F526-44C9-A4A9-FBD252A91BA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3">
            <a:extLst>
              <a:ext uri="{FF2B5EF4-FFF2-40B4-BE49-F238E27FC236}">
                <a16:creationId xmlns:a16="http://schemas.microsoft.com/office/drawing/2014/main" id="{D43440FC-4F94-47CC-A0D1-F47B1F4B83CD}"/>
              </a:ext>
            </a:extLst>
          </p:cNvPr>
          <p:cNvSpPr>
            <a:spLocks noGrp="1" noChangeArrowheads="1"/>
          </p:cNvSpPr>
          <p:nvPr>
            <p:ph type="sldNum" sz="quarter" idx="11"/>
          </p:nvPr>
        </p:nvSpPr>
        <p:spPr>
          <a:ln/>
        </p:spPr>
        <p:txBody>
          <a:bodyPr/>
          <a:lstStyle>
            <a:lvl1pPr>
              <a:defRPr/>
            </a:lvl1pPr>
          </a:lstStyle>
          <a:p>
            <a:pPr>
              <a:defRPr/>
            </a:pPr>
            <a:fld id="{EE19B91D-5807-489D-BAF2-1828E26F60B3}" type="slidenum">
              <a:rPr lang="cs-CZ" altLang="cs-CZ"/>
              <a:pPr>
                <a:defRPr/>
              </a:pPr>
              <a:t>‹#›</a:t>
            </a:fld>
            <a:endParaRPr lang="cs-CZ" altLang="cs-CZ"/>
          </a:p>
        </p:txBody>
      </p:sp>
      <p:sp>
        <p:nvSpPr>
          <p:cNvPr id="6" name="Rectangle 14">
            <a:extLst>
              <a:ext uri="{FF2B5EF4-FFF2-40B4-BE49-F238E27FC236}">
                <a16:creationId xmlns:a16="http://schemas.microsoft.com/office/drawing/2014/main" id="{C478C755-9AF1-48C9-BD3B-ED3EE89A8306}"/>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603221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0"/>
            <a:ext cx="10972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09600" y="3938589"/>
            <a:ext cx="10972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
            <a:extLst>
              <a:ext uri="{FF2B5EF4-FFF2-40B4-BE49-F238E27FC236}">
                <a16:creationId xmlns:a16="http://schemas.microsoft.com/office/drawing/2014/main" id="{EF3D655E-918B-44C2-A242-CB9F6ACD4B3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3">
            <a:extLst>
              <a:ext uri="{FF2B5EF4-FFF2-40B4-BE49-F238E27FC236}">
                <a16:creationId xmlns:a16="http://schemas.microsoft.com/office/drawing/2014/main" id="{6C23566E-291E-49DD-B811-E92A0A0AC7CC}"/>
              </a:ext>
            </a:extLst>
          </p:cNvPr>
          <p:cNvSpPr>
            <a:spLocks noGrp="1" noChangeArrowheads="1"/>
          </p:cNvSpPr>
          <p:nvPr>
            <p:ph type="sldNum" sz="quarter" idx="11"/>
          </p:nvPr>
        </p:nvSpPr>
        <p:spPr>
          <a:ln/>
        </p:spPr>
        <p:txBody>
          <a:bodyPr/>
          <a:lstStyle>
            <a:lvl1pPr>
              <a:defRPr/>
            </a:lvl1pPr>
          </a:lstStyle>
          <a:p>
            <a:pPr>
              <a:defRPr/>
            </a:pPr>
            <a:fld id="{2DAB6827-1B35-4BF7-8FC3-D508AF6FB961}" type="slidenum">
              <a:rPr lang="cs-CZ" altLang="cs-CZ"/>
              <a:pPr>
                <a:defRPr/>
              </a:pPr>
              <a:t>‹#›</a:t>
            </a:fld>
            <a:endParaRPr lang="cs-CZ" altLang="cs-CZ"/>
          </a:p>
        </p:txBody>
      </p:sp>
      <p:sp>
        <p:nvSpPr>
          <p:cNvPr id="7" name="Rectangle 14">
            <a:extLst>
              <a:ext uri="{FF2B5EF4-FFF2-40B4-BE49-F238E27FC236}">
                <a16:creationId xmlns:a16="http://schemas.microsoft.com/office/drawing/2014/main" id="{7B5D6B49-EA74-4AA6-9749-78C4D1417F26}"/>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1856625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
            <a:extLst>
              <a:ext uri="{FF2B5EF4-FFF2-40B4-BE49-F238E27FC236}">
                <a16:creationId xmlns:a16="http://schemas.microsoft.com/office/drawing/2014/main" id="{34DBFACA-76E2-4FD2-982D-D350021CEC6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3">
            <a:extLst>
              <a:ext uri="{FF2B5EF4-FFF2-40B4-BE49-F238E27FC236}">
                <a16:creationId xmlns:a16="http://schemas.microsoft.com/office/drawing/2014/main" id="{90132EBE-F196-4CF5-BE68-5BBC16274D4F}"/>
              </a:ext>
            </a:extLst>
          </p:cNvPr>
          <p:cNvSpPr>
            <a:spLocks noGrp="1" noChangeArrowheads="1"/>
          </p:cNvSpPr>
          <p:nvPr>
            <p:ph type="sldNum" sz="quarter" idx="11"/>
          </p:nvPr>
        </p:nvSpPr>
        <p:spPr>
          <a:ln/>
        </p:spPr>
        <p:txBody>
          <a:bodyPr/>
          <a:lstStyle>
            <a:lvl1pPr>
              <a:defRPr/>
            </a:lvl1pPr>
          </a:lstStyle>
          <a:p>
            <a:pPr>
              <a:defRPr/>
            </a:pPr>
            <a:fld id="{2656E454-BC98-472E-8613-9C6B95AFEAFC}" type="slidenum">
              <a:rPr lang="cs-CZ" altLang="cs-CZ"/>
              <a:pPr>
                <a:defRPr/>
              </a:pPr>
              <a:t>‹#›</a:t>
            </a:fld>
            <a:endParaRPr lang="cs-CZ" altLang="cs-CZ"/>
          </a:p>
        </p:txBody>
      </p:sp>
      <p:sp>
        <p:nvSpPr>
          <p:cNvPr id="7" name="Rectangle 14">
            <a:extLst>
              <a:ext uri="{FF2B5EF4-FFF2-40B4-BE49-F238E27FC236}">
                <a16:creationId xmlns:a16="http://schemas.microsoft.com/office/drawing/2014/main" id="{54E8B8D5-735F-4CC7-87C1-289276D96CFC}"/>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2563813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quarter" idx="1"/>
          </p:nvPr>
        </p:nvSpPr>
        <p:spPr>
          <a:xfrm>
            <a:off x="609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2">
            <a:extLst>
              <a:ext uri="{FF2B5EF4-FFF2-40B4-BE49-F238E27FC236}">
                <a16:creationId xmlns:a16="http://schemas.microsoft.com/office/drawing/2014/main" id="{5AA78F25-1161-4C08-9972-7189BE410CB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3">
            <a:extLst>
              <a:ext uri="{FF2B5EF4-FFF2-40B4-BE49-F238E27FC236}">
                <a16:creationId xmlns:a16="http://schemas.microsoft.com/office/drawing/2014/main" id="{6352E626-A363-4932-8CB6-AECDE616E72B}"/>
              </a:ext>
            </a:extLst>
          </p:cNvPr>
          <p:cNvSpPr>
            <a:spLocks noGrp="1" noChangeArrowheads="1"/>
          </p:cNvSpPr>
          <p:nvPr>
            <p:ph type="sldNum" sz="quarter" idx="11"/>
          </p:nvPr>
        </p:nvSpPr>
        <p:spPr>
          <a:ln/>
        </p:spPr>
        <p:txBody>
          <a:bodyPr/>
          <a:lstStyle>
            <a:lvl1pPr>
              <a:defRPr/>
            </a:lvl1pPr>
          </a:lstStyle>
          <a:p>
            <a:pPr>
              <a:defRPr/>
            </a:pPr>
            <a:fld id="{CBBED96F-FC05-426F-8616-FF6FF344A4BF}" type="slidenum">
              <a:rPr lang="cs-CZ" altLang="cs-CZ"/>
              <a:pPr>
                <a:defRPr/>
              </a:pPr>
              <a:t>‹#›</a:t>
            </a:fld>
            <a:endParaRPr lang="cs-CZ" altLang="cs-CZ"/>
          </a:p>
        </p:txBody>
      </p:sp>
      <p:sp>
        <p:nvSpPr>
          <p:cNvPr id="9" name="Rectangle 14">
            <a:extLst>
              <a:ext uri="{FF2B5EF4-FFF2-40B4-BE49-F238E27FC236}">
                <a16:creationId xmlns:a16="http://schemas.microsoft.com/office/drawing/2014/main" id="{26B41D47-CC63-40DB-9DD9-5E0360490AE9}"/>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3729711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Obj">
  <p:cSld name="Nadpis, 2 malé a 1 velký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quarter" idx="1"/>
          </p:nvPr>
        </p:nvSpPr>
        <p:spPr>
          <a:xfrm>
            <a:off x="609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09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half" idx="3"/>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2">
            <a:extLst>
              <a:ext uri="{FF2B5EF4-FFF2-40B4-BE49-F238E27FC236}">
                <a16:creationId xmlns:a16="http://schemas.microsoft.com/office/drawing/2014/main" id="{AE7B1617-BBCC-4B75-B506-2F351DF14777}"/>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3">
            <a:extLst>
              <a:ext uri="{FF2B5EF4-FFF2-40B4-BE49-F238E27FC236}">
                <a16:creationId xmlns:a16="http://schemas.microsoft.com/office/drawing/2014/main" id="{5DDA3FC6-028B-4C6F-8AD6-C50DCD76FAF3}"/>
              </a:ext>
            </a:extLst>
          </p:cNvPr>
          <p:cNvSpPr>
            <a:spLocks noGrp="1" noChangeArrowheads="1"/>
          </p:cNvSpPr>
          <p:nvPr>
            <p:ph type="sldNum" sz="quarter" idx="11"/>
          </p:nvPr>
        </p:nvSpPr>
        <p:spPr>
          <a:ln/>
        </p:spPr>
        <p:txBody>
          <a:bodyPr/>
          <a:lstStyle>
            <a:lvl1pPr>
              <a:defRPr/>
            </a:lvl1pPr>
          </a:lstStyle>
          <a:p>
            <a:pPr>
              <a:defRPr/>
            </a:pPr>
            <a:fld id="{F9881914-3B8F-45E7-98CD-797EBE8E0C6D}" type="slidenum">
              <a:rPr lang="cs-CZ" altLang="cs-CZ"/>
              <a:pPr>
                <a:defRPr/>
              </a:pPr>
              <a:t>‹#›</a:t>
            </a:fld>
            <a:endParaRPr lang="cs-CZ" altLang="cs-CZ"/>
          </a:p>
        </p:txBody>
      </p:sp>
      <p:sp>
        <p:nvSpPr>
          <p:cNvPr id="8" name="Rectangle 14">
            <a:extLst>
              <a:ext uri="{FF2B5EF4-FFF2-40B4-BE49-F238E27FC236}">
                <a16:creationId xmlns:a16="http://schemas.microsoft.com/office/drawing/2014/main" id="{5FFBD9EF-0E89-470C-BAAD-45443FD82798}"/>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2254346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2">
            <a:extLst>
              <a:ext uri="{FF2B5EF4-FFF2-40B4-BE49-F238E27FC236}">
                <a16:creationId xmlns:a16="http://schemas.microsoft.com/office/drawing/2014/main" id="{88B420A5-4543-4083-BC12-DC541E886BB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3">
            <a:extLst>
              <a:ext uri="{FF2B5EF4-FFF2-40B4-BE49-F238E27FC236}">
                <a16:creationId xmlns:a16="http://schemas.microsoft.com/office/drawing/2014/main" id="{81C1F9D2-9AE5-4778-8AB8-9CF29B5E66C6}"/>
              </a:ext>
            </a:extLst>
          </p:cNvPr>
          <p:cNvSpPr>
            <a:spLocks noGrp="1" noChangeArrowheads="1"/>
          </p:cNvSpPr>
          <p:nvPr>
            <p:ph type="sldNum" sz="quarter" idx="11"/>
          </p:nvPr>
        </p:nvSpPr>
        <p:spPr>
          <a:ln/>
        </p:spPr>
        <p:txBody>
          <a:bodyPr/>
          <a:lstStyle>
            <a:lvl1pPr>
              <a:defRPr/>
            </a:lvl1pPr>
          </a:lstStyle>
          <a:p>
            <a:pPr>
              <a:defRPr/>
            </a:pPr>
            <a:fld id="{0BED52A6-12EE-425A-AE8E-BAAD78217CAD}" type="slidenum">
              <a:rPr lang="cs-CZ" altLang="cs-CZ"/>
              <a:pPr>
                <a:defRPr/>
              </a:pPr>
              <a:t>‹#›</a:t>
            </a:fld>
            <a:endParaRPr lang="cs-CZ" altLang="cs-CZ"/>
          </a:p>
        </p:txBody>
      </p:sp>
      <p:sp>
        <p:nvSpPr>
          <p:cNvPr id="8" name="Rectangle 14">
            <a:extLst>
              <a:ext uri="{FF2B5EF4-FFF2-40B4-BE49-F238E27FC236}">
                <a16:creationId xmlns:a16="http://schemas.microsoft.com/office/drawing/2014/main" id="{A3FE30E3-B90A-4FE7-B6B8-A11E7D8CA4DF}"/>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287090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31. 10. 2018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527000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a:t>Kliknutím lze upravit styl.</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414A03A5-1F30-4CD0-BDCF-8EABB86E4BD1}" type="datetimeFigureOut">
              <a:rPr lang="cs-CZ" smtClean="0"/>
              <a:t>31. 10. 2018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687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cs-CZ"/>
              <a:t>Kliknutím lze upravit styl.</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14A03A5-1F30-4CD0-BDCF-8EABB86E4BD1}" type="datetimeFigureOut">
              <a:rPr lang="cs-CZ" smtClean="0"/>
              <a:t>31. 10. 2018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1845676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cs-CZ"/>
              <a:t>Kliknutím lze upravit styl.</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097280" y="2582334"/>
            <a:ext cx="4937760" cy="33782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217920" y="2582334"/>
            <a:ext cx="4937760" cy="33782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14A03A5-1F30-4CD0-BDCF-8EABB86E4BD1}" type="datetimeFigureOut">
              <a:rPr lang="cs-CZ" smtClean="0"/>
              <a:t>31. 10. 2018</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1639587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14A03A5-1F30-4CD0-BDCF-8EABB86E4BD1}" type="datetimeFigureOut">
              <a:rPr lang="cs-CZ" smtClean="0"/>
              <a:t>31. 10. 2018</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358127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14A03A5-1F30-4CD0-BDCF-8EABB86E4BD1}" type="datetimeFigureOut">
              <a:rPr lang="cs-CZ" smtClean="0"/>
              <a:t>31. 10. 2018</a:t>
            </a:fld>
            <a:endParaRPr lang="cs-C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cs-CZ"/>
          </a:p>
        </p:txBody>
      </p:sp>
      <p:sp>
        <p:nvSpPr>
          <p:cNvPr id="9" name="Slide Number Placeholder 8"/>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251669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cs-CZ"/>
              <a:t>Kliknutím lze upravit styl.</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14A03A5-1F30-4CD0-BDCF-8EABB86E4BD1}" type="datetimeFigureOut">
              <a:rPr lang="cs-CZ" smtClean="0"/>
              <a:t>31. 10. 2018</a:t>
            </a:fld>
            <a:endParaRPr lang="cs-CZ"/>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241AAEC-FC24-4E28-8358-712A7367F501}" type="slidenum">
              <a:rPr lang="cs-CZ" smtClean="0"/>
              <a:t>‹#›</a:t>
            </a:fld>
            <a:endParaRPr lang="cs-CZ"/>
          </a:p>
        </p:txBody>
      </p:sp>
    </p:spTree>
    <p:extLst>
      <p:ext uri="{BB962C8B-B14F-4D97-AF65-F5344CB8AC3E}">
        <p14:creationId xmlns:p14="http://schemas.microsoft.com/office/powerpoint/2010/main" val="1552327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414A03A5-1F30-4CD0-BDCF-8EABB86E4BD1}" type="datetimeFigureOut">
              <a:rPr lang="cs-CZ" smtClean="0"/>
              <a:t>31. 10. 2018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4227318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14A03A5-1F30-4CD0-BDCF-8EABB86E4BD1}" type="datetimeFigureOut">
              <a:rPr lang="cs-CZ" smtClean="0"/>
              <a:t>31. 10. 2018</a:t>
            </a:fld>
            <a:endParaRPr lang="cs-CZ"/>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cs-CZ"/>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241AAEC-FC24-4E28-8358-712A7367F501}" type="slidenum">
              <a:rPr lang="cs-CZ" smtClean="0"/>
              <a:t>‹#›</a:t>
            </a:fld>
            <a:endParaRPr lang="cs-CZ"/>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194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5.xml"/><Relationship Id="rId5" Type="http://schemas.openxmlformats.org/officeDocument/2006/relationships/image" Target="../media/image10.jpe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6.xml"/><Relationship Id="rId4" Type="http://schemas.openxmlformats.org/officeDocument/2006/relationships/image" Target="../media/image39.jpeg"/></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2.jpeg"/><Relationship Id="rId1" Type="http://schemas.openxmlformats.org/officeDocument/2006/relationships/slideLayout" Target="../slideLayouts/slideLayout15.xml"/><Relationship Id="rId5" Type="http://schemas.openxmlformats.org/officeDocument/2006/relationships/image" Target="../media/image47.jpeg"/><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jpeg"/></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7.xml"/><Relationship Id="rId4" Type="http://schemas.openxmlformats.org/officeDocument/2006/relationships/image" Target="../media/image6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7.xml"/><Relationship Id="rId4" Type="http://schemas.openxmlformats.org/officeDocument/2006/relationships/image" Target="../media/image72.jpeg"/></Relationships>
</file>

<file path=ppt/slides/_rels/slide8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5.xml"/><Relationship Id="rId5" Type="http://schemas.openxmlformats.org/officeDocument/2006/relationships/image" Target="../media/image76.jpeg"/><Relationship Id="rId4" Type="http://schemas.openxmlformats.org/officeDocument/2006/relationships/image" Target="../media/image75.jpeg"/></Relationships>
</file>

<file path=ppt/slides/_rels/slide8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145A1C-25A0-4C65-AC00-4641579A369D}"/>
              </a:ext>
            </a:extLst>
          </p:cNvPr>
          <p:cNvSpPr>
            <a:spLocks noGrp="1"/>
          </p:cNvSpPr>
          <p:nvPr>
            <p:ph type="ctrTitle"/>
          </p:nvPr>
        </p:nvSpPr>
        <p:spPr>
          <a:xfrm>
            <a:off x="1100051" y="269095"/>
            <a:ext cx="10058400" cy="3566160"/>
          </a:xfrm>
        </p:spPr>
        <p:txBody>
          <a:bodyPr>
            <a:normAutofit/>
          </a:bodyPr>
          <a:lstStyle/>
          <a:p>
            <a:r>
              <a:rPr lang="cs-CZ" sz="4800" b="1" dirty="0"/>
              <a:t/>
            </a:r>
            <a:br>
              <a:rPr lang="cs-CZ" sz="4800" b="1" dirty="0"/>
            </a:br>
            <a:r>
              <a:rPr lang="cs-CZ" sz="4800" b="1"/>
              <a:t/>
            </a:r>
            <a:br>
              <a:rPr lang="cs-CZ" sz="4800" b="1"/>
            </a:br>
            <a:r>
              <a:rPr lang="cs-CZ" sz="4800" b="1"/>
              <a:t>Obecná onkologie</a:t>
            </a:r>
            <a:r>
              <a:rPr lang="cs-CZ" sz="4800" b="1" dirty="0"/>
              <a:t/>
            </a:r>
            <a:br>
              <a:rPr lang="cs-CZ" sz="4800" b="1" dirty="0"/>
            </a:br>
            <a:endParaRPr lang="cs-CZ" sz="4800" b="1" dirty="0"/>
          </a:p>
        </p:txBody>
      </p:sp>
      <p:sp>
        <p:nvSpPr>
          <p:cNvPr id="3" name="Podnadpis 2">
            <a:extLst>
              <a:ext uri="{FF2B5EF4-FFF2-40B4-BE49-F238E27FC236}">
                <a16:creationId xmlns:a16="http://schemas.microsoft.com/office/drawing/2014/main" id="{CC5D0F01-F7FE-4B54-B292-9A09A8C4802B}"/>
              </a:ext>
            </a:extLst>
          </p:cNvPr>
          <p:cNvSpPr>
            <a:spLocks noGrp="1"/>
          </p:cNvSpPr>
          <p:nvPr>
            <p:ph type="subTitle" idx="1"/>
          </p:nvPr>
        </p:nvSpPr>
        <p:spPr/>
        <p:txBody>
          <a:bodyPr/>
          <a:lstStyle/>
          <a:p>
            <a:r>
              <a:rPr lang="cs-CZ" b="1" dirty="0"/>
              <a:t>Markéta Hermanová</a:t>
            </a:r>
          </a:p>
          <a:p>
            <a:endParaRPr lang="cs-CZ" b="1" dirty="0"/>
          </a:p>
        </p:txBody>
      </p:sp>
    </p:spTree>
    <p:extLst>
      <p:ext uri="{BB962C8B-B14F-4D97-AF65-F5344CB8AC3E}">
        <p14:creationId xmlns:p14="http://schemas.microsoft.com/office/powerpoint/2010/main" val="2400262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smtClean="0">
                <a:solidFill>
                  <a:schemeClr val="tx1"/>
                </a:solidFill>
                <a:latin typeface="+mn-lt"/>
              </a:rPr>
              <a:t>Premaligní</a:t>
            </a:r>
            <a:r>
              <a:rPr lang="cs-CZ" dirty="0" smtClean="0">
                <a:solidFill>
                  <a:schemeClr val="tx1"/>
                </a:solidFill>
                <a:latin typeface="+mn-lt"/>
              </a:rPr>
              <a:t> léze</a:t>
            </a:r>
            <a:endParaRPr lang="cs-CZ" dirty="0">
              <a:solidFill>
                <a:schemeClr val="tx1"/>
              </a:solidFill>
              <a:latin typeface="+mn-lt"/>
            </a:endParaRPr>
          </a:p>
        </p:txBody>
      </p:sp>
      <p:sp>
        <p:nvSpPr>
          <p:cNvPr id="3" name="Zástupný symbol pro obsah 2"/>
          <p:cNvSpPr>
            <a:spLocks noGrp="1"/>
          </p:cNvSpPr>
          <p:nvPr>
            <p:ph idx="1"/>
          </p:nvPr>
        </p:nvSpPr>
        <p:spPr>
          <a:xfrm>
            <a:off x="1221921" y="1737360"/>
            <a:ext cx="10003972" cy="4924425"/>
          </a:xfrm>
        </p:spPr>
        <p:txBody>
          <a:bodyPr/>
          <a:lstStyle/>
          <a:p>
            <a:pPr>
              <a:defRPr/>
            </a:pPr>
            <a:r>
              <a:rPr lang="cs-CZ" altLang="cs-CZ" b="1" dirty="0">
                <a:solidFill>
                  <a:schemeClr val="hlink"/>
                </a:solidFill>
              </a:rPr>
              <a:t>Dysplazie/</a:t>
            </a:r>
            <a:r>
              <a:rPr lang="cs-CZ" altLang="cs-CZ" b="1" dirty="0" err="1">
                <a:solidFill>
                  <a:schemeClr val="hlink"/>
                </a:solidFill>
              </a:rPr>
              <a:t>intraepiteliální</a:t>
            </a:r>
            <a:r>
              <a:rPr lang="cs-CZ" altLang="cs-CZ" b="1" dirty="0">
                <a:solidFill>
                  <a:schemeClr val="hlink"/>
                </a:solidFill>
              </a:rPr>
              <a:t> </a:t>
            </a:r>
            <a:r>
              <a:rPr lang="cs-CZ" altLang="cs-CZ" b="1" dirty="0" err="1">
                <a:solidFill>
                  <a:schemeClr val="hlink"/>
                </a:solidFill>
              </a:rPr>
              <a:t>neoplazie</a:t>
            </a:r>
            <a:r>
              <a:rPr lang="cs-CZ" altLang="cs-CZ" b="1" dirty="0">
                <a:solidFill>
                  <a:schemeClr val="hlink"/>
                </a:solidFill>
              </a:rPr>
              <a:t>:</a:t>
            </a:r>
            <a:r>
              <a:rPr lang="cs-CZ" altLang="cs-CZ" b="1" dirty="0">
                <a:solidFill>
                  <a:srgbClr val="F80012"/>
                </a:solidFill>
              </a:rPr>
              <a:t> </a:t>
            </a:r>
            <a:r>
              <a:rPr lang="cs-CZ" altLang="cs-CZ" dirty="0"/>
              <a:t>ztráta uniformity a architektonického uspořádání epitelových buněk</a:t>
            </a:r>
          </a:p>
          <a:p>
            <a:pPr>
              <a:defRPr/>
            </a:pPr>
            <a:endParaRPr lang="cs-CZ" altLang="cs-CZ" dirty="0"/>
          </a:p>
          <a:p>
            <a:pPr>
              <a:defRPr/>
            </a:pPr>
            <a:r>
              <a:rPr lang="cs-CZ" altLang="cs-CZ" dirty="0"/>
              <a:t>Progrese dysplastických změn/</a:t>
            </a:r>
            <a:r>
              <a:rPr lang="cs-CZ" altLang="cs-CZ" dirty="0" err="1"/>
              <a:t>intraepiteliálních</a:t>
            </a:r>
            <a:r>
              <a:rPr lang="cs-CZ" altLang="cs-CZ" dirty="0"/>
              <a:t> </a:t>
            </a:r>
            <a:r>
              <a:rPr lang="cs-CZ" altLang="cs-CZ" dirty="0" err="1"/>
              <a:t>neoplazií</a:t>
            </a:r>
            <a:r>
              <a:rPr lang="cs-CZ" altLang="cs-CZ" dirty="0"/>
              <a:t> v invazivní karcinom: </a:t>
            </a:r>
          </a:p>
          <a:p>
            <a:pPr marL="0" indent="0">
              <a:buNone/>
              <a:defRPr/>
            </a:pPr>
            <a:r>
              <a:rPr lang="cs-CZ" altLang="cs-CZ" dirty="0" err="1"/>
              <a:t>low</a:t>
            </a:r>
            <a:r>
              <a:rPr lang="cs-CZ" altLang="cs-CZ" dirty="0"/>
              <a:t> grade → </a:t>
            </a:r>
            <a:r>
              <a:rPr lang="cs-CZ" altLang="cs-CZ" dirty="0" err="1"/>
              <a:t>high</a:t>
            </a:r>
            <a:r>
              <a:rPr lang="cs-CZ" altLang="cs-CZ" dirty="0"/>
              <a:t> grade dysplazie → </a:t>
            </a:r>
            <a:r>
              <a:rPr lang="cs-CZ" altLang="cs-CZ" i="1" dirty="0" err="1"/>
              <a:t>carcinoma</a:t>
            </a:r>
            <a:r>
              <a:rPr lang="cs-CZ" altLang="cs-CZ" i="1" dirty="0"/>
              <a:t> in </a:t>
            </a:r>
            <a:r>
              <a:rPr lang="cs-CZ" altLang="cs-CZ" i="1" dirty="0" err="1"/>
              <a:t>situ</a:t>
            </a:r>
            <a:r>
              <a:rPr lang="cs-CZ" altLang="cs-CZ" dirty="0"/>
              <a:t> → invazivní karcinom </a:t>
            </a:r>
            <a:r>
              <a:rPr lang="cs-CZ" altLang="cs-CZ" dirty="0" smtClean="0"/>
              <a:t>(</a:t>
            </a:r>
            <a:r>
              <a:rPr lang="cs-CZ" altLang="cs-CZ" dirty="0"/>
              <a:t>s invazí přes bazální membránu)</a:t>
            </a:r>
          </a:p>
          <a:p>
            <a:pPr>
              <a:defRPr/>
            </a:pPr>
            <a:endParaRPr lang="cs-CZ" altLang="cs-CZ" dirty="0"/>
          </a:p>
          <a:p>
            <a:pPr>
              <a:defRPr/>
            </a:pPr>
            <a:r>
              <a:rPr lang="cs-CZ" altLang="cs-CZ" i="1" dirty="0" err="1"/>
              <a:t>carcinoma</a:t>
            </a:r>
            <a:r>
              <a:rPr lang="cs-CZ" altLang="cs-CZ" i="1" dirty="0"/>
              <a:t> in </a:t>
            </a:r>
            <a:r>
              <a:rPr lang="cs-CZ" altLang="cs-CZ" i="1" dirty="0" err="1"/>
              <a:t>situ</a:t>
            </a:r>
            <a:r>
              <a:rPr lang="cs-CZ" altLang="cs-CZ" i="1" dirty="0"/>
              <a:t>:</a:t>
            </a:r>
            <a:r>
              <a:rPr lang="cs-CZ" altLang="cs-CZ" dirty="0"/>
              <a:t> dysplastické změny postihují celou tloušťku epitelu – </a:t>
            </a:r>
            <a:r>
              <a:rPr lang="cs-CZ" altLang="cs-CZ" dirty="0" err="1"/>
              <a:t>preinvazivní</a:t>
            </a:r>
            <a:r>
              <a:rPr lang="cs-CZ" altLang="cs-CZ" dirty="0"/>
              <a:t> </a:t>
            </a:r>
            <a:r>
              <a:rPr lang="cs-CZ" altLang="cs-CZ" dirty="0" err="1"/>
              <a:t>neoplazie</a:t>
            </a:r>
            <a:r>
              <a:rPr lang="cs-CZ" altLang="cs-CZ" dirty="0"/>
              <a:t>, riziko progrese v invazivní karcinom velmi vysoké</a:t>
            </a:r>
          </a:p>
          <a:p>
            <a:pPr>
              <a:defRPr/>
            </a:pPr>
            <a:endParaRPr lang="cs-CZ" altLang="cs-CZ" dirty="0"/>
          </a:p>
          <a:p>
            <a:pPr>
              <a:defRPr/>
            </a:pPr>
            <a:r>
              <a:rPr lang="cs-CZ" altLang="cs-CZ" dirty="0"/>
              <a:t>pozn. většina </a:t>
            </a:r>
            <a:r>
              <a:rPr lang="cs-CZ" altLang="cs-CZ" dirty="0" err="1"/>
              <a:t>low</a:t>
            </a:r>
            <a:r>
              <a:rPr lang="cs-CZ" altLang="cs-CZ" dirty="0"/>
              <a:t> grade dysplazií neprogreduje v karcinom</a:t>
            </a:r>
            <a:r>
              <a:rPr lang="cs-CZ" altLang="cs-CZ"/>
              <a:t>, </a:t>
            </a:r>
            <a:r>
              <a:rPr lang="cs-CZ" altLang="cs-CZ" smtClean="0"/>
              <a:t>naopak </a:t>
            </a:r>
            <a:r>
              <a:rPr lang="cs-CZ" altLang="cs-CZ" dirty="0"/>
              <a:t>riziko progrese </a:t>
            </a:r>
            <a:r>
              <a:rPr lang="cs-CZ" altLang="cs-CZ" dirty="0" err="1"/>
              <a:t>high</a:t>
            </a:r>
            <a:r>
              <a:rPr lang="cs-CZ" altLang="cs-CZ" dirty="0"/>
              <a:t> grade dysplazií a in </a:t>
            </a:r>
            <a:r>
              <a:rPr lang="cs-CZ" altLang="cs-CZ" dirty="0" err="1"/>
              <a:t>situ</a:t>
            </a:r>
            <a:r>
              <a:rPr lang="cs-CZ" altLang="cs-CZ" dirty="0"/>
              <a:t> karcinomů velmi vysoké  </a:t>
            </a:r>
          </a:p>
          <a:p>
            <a:pPr>
              <a:defRPr/>
            </a:pPr>
            <a:endParaRPr lang="cs-CZ" altLang="cs-CZ" sz="2400" dirty="0"/>
          </a:p>
          <a:p>
            <a:pPr>
              <a:defRPr/>
            </a:pPr>
            <a:endParaRPr lang="cs-CZ" altLang="cs-CZ" sz="2400" dirty="0"/>
          </a:p>
          <a:p>
            <a:pPr>
              <a:defRPr/>
            </a:pPr>
            <a:endParaRPr lang="cs-CZ" sz="2400" dirty="0"/>
          </a:p>
        </p:txBody>
      </p:sp>
    </p:spTree>
    <p:extLst>
      <p:ext uri="{BB962C8B-B14F-4D97-AF65-F5344CB8AC3E}">
        <p14:creationId xmlns:p14="http://schemas.microsoft.com/office/powerpoint/2010/main" val="36095244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rrowheads="1"/>
          </p:cNvSpPr>
          <p:nvPr>
            <p:ph type="title"/>
          </p:nvPr>
        </p:nvSpPr>
        <p:spPr>
          <a:xfrm>
            <a:off x="1960563" y="794204"/>
            <a:ext cx="8229600" cy="1143000"/>
          </a:xfrm>
        </p:spPr>
        <p:txBody>
          <a:bodyPr>
            <a:normAutofit fontScale="90000"/>
          </a:bodyPr>
          <a:lstStyle/>
          <a:p>
            <a:pPr eaLnBrk="1" hangingPunct="1">
              <a:defRPr/>
            </a:pPr>
            <a:r>
              <a:rPr lang="cs-CZ" altLang="cs-CZ" sz="3600" dirty="0">
                <a:solidFill>
                  <a:schemeClr val="tx1"/>
                </a:solidFill>
                <a:latin typeface="+mn-lt"/>
              </a:rPr>
              <a:t>Dysplazie/</a:t>
            </a:r>
            <a:r>
              <a:rPr lang="cs-CZ" altLang="cs-CZ" sz="3600" dirty="0" err="1">
                <a:solidFill>
                  <a:schemeClr val="tx1"/>
                </a:solidFill>
                <a:latin typeface="+mn-lt"/>
              </a:rPr>
              <a:t>intraepitelová</a:t>
            </a:r>
            <a:r>
              <a:rPr lang="cs-CZ" altLang="cs-CZ" sz="3600" dirty="0">
                <a:solidFill>
                  <a:schemeClr val="tx1"/>
                </a:solidFill>
                <a:latin typeface="+mn-lt"/>
              </a:rPr>
              <a:t> </a:t>
            </a:r>
            <a:r>
              <a:rPr lang="cs-CZ" altLang="cs-CZ" sz="3600" dirty="0" err="1">
                <a:solidFill>
                  <a:schemeClr val="tx1"/>
                </a:solidFill>
                <a:latin typeface="+mn-lt"/>
              </a:rPr>
              <a:t>neoplazie</a:t>
            </a:r>
            <a:r>
              <a:rPr lang="cs-CZ" altLang="cs-CZ" sz="3600" dirty="0">
                <a:solidFill>
                  <a:schemeClr val="tx1"/>
                </a:solidFill>
                <a:latin typeface="+mn-lt"/>
              </a:rPr>
              <a:t>: </a:t>
            </a:r>
            <a:br>
              <a:rPr lang="cs-CZ" altLang="cs-CZ" sz="3600" dirty="0">
                <a:solidFill>
                  <a:schemeClr val="tx1"/>
                </a:solidFill>
                <a:latin typeface="+mn-lt"/>
              </a:rPr>
            </a:br>
            <a:r>
              <a:rPr lang="cs-CZ" altLang="cs-CZ" sz="2700" dirty="0">
                <a:solidFill>
                  <a:schemeClr val="tx1"/>
                </a:solidFill>
                <a:latin typeface="+mn-lt"/>
              </a:rPr>
              <a:t>ztráta uniformity a architektonického uspořádání epitelových buněk </a:t>
            </a:r>
            <a:br>
              <a:rPr lang="cs-CZ" altLang="cs-CZ" sz="2700" dirty="0">
                <a:solidFill>
                  <a:schemeClr val="tx1"/>
                </a:solidFill>
                <a:latin typeface="+mn-lt"/>
              </a:rPr>
            </a:br>
            <a:r>
              <a:rPr lang="cs-CZ" altLang="cs-CZ" sz="2700" dirty="0">
                <a:solidFill>
                  <a:schemeClr val="tx1"/>
                </a:solidFill>
                <a:latin typeface="+mn-lt"/>
              </a:rPr>
              <a:t>reflektuje abnormality v proliferaci a diferenciaci buněk </a:t>
            </a:r>
            <a:br>
              <a:rPr lang="cs-CZ" altLang="cs-CZ" sz="2700" dirty="0">
                <a:solidFill>
                  <a:schemeClr val="tx1"/>
                </a:solidFill>
                <a:latin typeface="+mn-lt"/>
              </a:rPr>
            </a:br>
            <a:endParaRPr lang="cs-CZ" altLang="cs-CZ" sz="2700" dirty="0">
              <a:solidFill>
                <a:schemeClr val="tx1"/>
              </a:solidFill>
              <a:latin typeface="+mn-lt"/>
            </a:endParaRPr>
          </a:p>
        </p:txBody>
      </p:sp>
      <p:sp>
        <p:nvSpPr>
          <p:cNvPr id="247811" name="Rectangle 3"/>
          <p:cNvSpPr>
            <a:spLocks noGrp="1" noChangeArrowheads="1"/>
          </p:cNvSpPr>
          <p:nvPr>
            <p:ph type="body" idx="1"/>
          </p:nvPr>
        </p:nvSpPr>
        <p:spPr>
          <a:xfrm>
            <a:off x="1960563" y="1844676"/>
            <a:ext cx="8229600" cy="4525963"/>
          </a:xfrm>
        </p:spPr>
        <p:txBody>
          <a:bodyPr>
            <a:normAutofit fontScale="92500" lnSpcReduction="10000"/>
          </a:bodyPr>
          <a:lstStyle/>
          <a:p>
            <a:pPr eaLnBrk="1" hangingPunct="1">
              <a:lnSpc>
                <a:spcPct val="90000"/>
              </a:lnSpc>
              <a:defRPr/>
            </a:pPr>
            <a:r>
              <a:rPr lang="cs-CZ" altLang="cs-CZ" sz="2400" dirty="0"/>
              <a:t>Mitózy</a:t>
            </a:r>
          </a:p>
          <a:p>
            <a:pPr eaLnBrk="1" hangingPunct="1">
              <a:lnSpc>
                <a:spcPct val="90000"/>
              </a:lnSpc>
              <a:defRPr/>
            </a:pPr>
            <a:r>
              <a:rPr lang="cs-CZ" altLang="cs-CZ" sz="2400" dirty="0"/>
              <a:t>Proliferační aktivita i mimo bazální vrstvu</a:t>
            </a:r>
          </a:p>
          <a:p>
            <a:pPr eaLnBrk="1" hangingPunct="1">
              <a:lnSpc>
                <a:spcPct val="90000"/>
              </a:lnSpc>
              <a:defRPr/>
            </a:pPr>
            <a:r>
              <a:rPr lang="cs-CZ" altLang="cs-CZ" sz="2400" dirty="0"/>
              <a:t>Ztráta polarity buněk a jejich </a:t>
            </a:r>
            <a:r>
              <a:rPr lang="cs-CZ" altLang="cs-CZ" sz="2400" dirty="0" err="1"/>
              <a:t>normálmní</a:t>
            </a:r>
            <a:r>
              <a:rPr lang="cs-CZ" altLang="cs-CZ" sz="2400" dirty="0"/>
              <a:t> orientace</a:t>
            </a:r>
          </a:p>
          <a:p>
            <a:pPr eaLnBrk="1" hangingPunct="1">
              <a:lnSpc>
                <a:spcPct val="90000"/>
              </a:lnSpc>
              <a:defRPr/>
            </a:pPr>
            <a:r>
              <a:rPr lang="cs-CZ" altLang="cs-CZ" sz="2400" dirty="0"/>
              <a:t>Zvýšený N/C poměr (</a:t>
            </a:r>
            <a:r>
              <a:rPr lang="cs-CZ" altLang="cs-CZ" sz="2400" dirty="0" err="1"/>
              <a:t>nukleo</a:t>
            </a:r>
            <a:r>
              <a:rPr lang="cs-CZ" altLang="cs-CZ" sz="2400" dirty="0"/>
              <a:t>/cytoplazmatický)</a:t>
            </a:r>
          </a:p>
          <a:p>
            <a:pPr eaLnBrk="1" hangingPunct="1">
              <a:lnSpc>
                <a:spcPct val="90000"/>
              </a:lnSpc>
              <a:defRPr/>
            </a:pPr>
            <a:r>
              <a:rPr lang="cs-CZ" altLang="cs-CZ" sz="2400" dirty="0"/>
              <a:t>Zvětšená nepravidelná jádra s </a:t>
            </a:r>
            <a:r>
              <a:rPr lang="cs-CZ" altLang="cs-CZ" sz="2400" dirty="0" err="1"/>
              <a:t>hyperchromazií</a:t>
            </a:r>
            <a:endParaRPr lang="cs-CZ" altLang="cs-CZ" sz="2400" dirty="0"/>
          </a:p>
          <a:p>
            <a:pPr eaLnBrk="1" hangingPunct="1">
              <a:lnSpc>
                <a:spcPct val="90000"/>
              </a:lnSpc>
              <a:defRPr/>
            </a:pPr>
            <a:r>
              <a:rPr lang="cs-CZ" altLang="cs-CZ" sz="2400" dirty="0" err="1"/>
              <a:t>Prominující</a:t>
            </a:r>
            <a:r>
              <a:rPr lang="cs-CZ" altLang="cs-CZ" sz="2400" dirty="0"/>
              <a:t> zvětšená jadérka</a:t>
            </a:r>
          </a:p>
          <a:p>
            <a:pPr eaLnBrk="1" hangingPunct="1">
              <a:lnSpc>
                <a:spcPct val="90000"/>
              </a:lnSpc>
              <a:defRPr/>
            </a:pPr>
            <a:r>
              <a:rPr lang="cs-CZ" altLang="cs-CZ" sz="2400" dirty="0"/>
              <a:t>Nepravidelná stratifikace a abnormální maturace epitelu</a:t>
            </a:r>
          </a:p>
          <a:p>
            <a:pPr eaLnBrk="1" hangingPunct="1">
              <a:lnSpc>
                <a:spcPct val="90000"/>
              </a:lnSpc>
              <a:defRPr/>
            </a:pPr>
            <a:r>
              <a:rPr lang="cs-CZ" altLang="cs-CZ" sz="2400" dirty="0"/>
              <a:t>Jaderný a buněčný pleomorfismus</a:t>
            </a:r>
          </a:p>
          <a:p>
            <a:pPr eaLnBrk="1" hangingPunct="1">
              <a:lnSpc>
                <a:spcPct val="90000"/>
              </a:lnSpc>
              <a:defRPr/>
            </a:pPr>
            <a:r>
              <a:rPr lang="cs-CZ" altLang="cs-CZ" sz="2400" dirty="0"/>
              <a:t>Abnormální keratinizace</a:t>
            </a:r>
          </a:p>
          <a:p>
            <a:pPr eaLnBrk="1" hangingPunct="1">
              <a:lnSpc>
                <a:spcPct val="90000"/>
              </a:lnSpc>
              <a:defRPr/>
            </a:pPr>
            <a:r>
              <a:rPr lang="cs-CZ" altLang="cs-CZ" sz="2400" dirty="0"/>
              <a:t>Redukce až ztráta </a:t>
            </a:r>
            <a:r>
              <a:rPr lang="cs-CZ" altLang="cs-CZ" sz="2400" dirty="0" err="1"/>
              <a:t>kohezivity</a:t>
            </a:r>
            <a:endParaRPr lang="cs-CZ" altLang="cs-CZ" sz="2400" dirty="0"/>
          </a:p>
          <a:p>
            <a:pPr eaLnBrk="1" hangingPunct="1">
              <a:lnSpc>
                <a:spcPct val="90000"/>
              </a:lnSpc>
              <a:defRPr/>
            </a:pPr>
            <a:endParaRPr lang="cs-CZ" altLang="cs-CZ" sz="2400" dirty="0"/>
          </a:p>
        </p:txBody>
      </p:sp>
    </p:spTree>
    <p:extLst>
      <p:ext uri="{BB962C8B-B14F-4D97-AF65-F5344CB8AC3E}">
        <p14:creationId xmlns:p14="http://schemas.microsoft.com/office/powerpoint/2010/main" val="2607695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8B3CFF-B97C-4A4A-AECD-9996284F117F}"/>
              </a:ext>
            </a:extLst>
          </p:cNvPr>
          <p:cNvSpPr>
            <a:spLocks noGrp="1"/>
          </p:cNvSpPr>
          <p:nvPr>
            <p:ph type="title"/>
          </p:nvPr>
        </p:nvSpPr>
        <p:spPr/>
        <p:txBody>
          <a:bodyPr>
            <a:normAutofit/>
          </a:bodyPr>
          <a:lstStyle/>
          <a:p>
            <a:r>
              <a:rPr lang="cs-CZ" sz="4400" b="1" dirty="0" err="1"/>
              <a:t>High</a:t>
            </a:r>
            <a:r>
              <a:rPr lang="cs-CZ" sz="4400" b="1" dirty="0"/>
              <a:t> grade dysplazie/IN dlaždicového epitelu</a:t>
            </a:r>
          </a:p>
        </p:txBody>
      </p:sp>
      <p:pic>
        <p:nvPicPr>
          <p:cNvPr id="4" name="Picture 9" descr="10_01B">
            <a:extLst>
              <a:ext uri="{FF2B5EF4-FFF2-40B4-BE49-F238E27FC236}">
                <a16:creationId xmlns:a16="http://schemas.microsoft.com/office/drawing/2014/main" id="{1C94759E-71C0-4252-A41D-11C3444BF5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31579" y="1846263"/>
            <a:ext cx="5989168" cy="4022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14830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a:extLst>
              <a:ext uri="{FF2B5EF4-FFF2-40B4-BE49-F238E27FC236}">
                <a16:creationId xmlns:a16="http://schemas.microsoft.com/office/drawing/2014/main" id="{E0316946-D690-404F-8569-8383A37BD36F}"/>
              </a:ext>
            </a:extLst>
          </p:cNvPr>
          <p:cNvSpPr>
            <a:spLocks noGrp="1" noRot="1" noChangeArrowheads="1"/>
          </p:cNvSpPr>
          <p:nvPr>
            <p:ph type="title"/>
          </p:nvPr>
        </p:nvSpPr>
        <p:spPr>
          <a:xfrm>
            <a:off x="2079715" y="0"/>
            <a:ext cx="10058400" cy="1450757"/>
          </a:xfrm>
        </p:spPr>
        <p:txBody>
          <a:bodyPr>
            <a:normAutofit/>
          </a:bodyPr>
          <a:lstStyle/>
          <a:p>
            <a:pPr>
              <a:defRPr/>
            </a:pPr>
            <a:r>
              <a:rPr lang="cs-CZ" sz="4400" dirty="0">
                <a:solidFill>
                  <a:schemeClr val="tx1"/>
                </a:solidFill>
                <a:latin typeface="+mn-lt"/>
              </a:rPr>
              <a:t>Prekancerózy:</a:t>
            </a:r>
            <a:endParaRPr lang="cs-CZ" altLang="cs-CZ" sz="4400" b="1" dirty="0">
              <a:solidFill>
                <a:schemeClr val="tx1"/>
              </a:solidFill>
              <a:latin typeface="+mn-lt"/>
            </a:endParaRPr>
          </a:p>
        </p:txBody>
      </p:sp>
      <p:sp>
        <p:nvSpPr>
          <p:cNvPr id="261123" name="Rectangle 3">
            <a:extLst>
              <a:ext uri="{FF2B5EF4-FFF2-40B4-BE49-F238E27FC236}">
                <a16:creationId xmlns:a16="http://schemas.microsoft.com/office/drawing/2014/main" id="{761F43A4-9415-43FA-ADA5-C0F86D87C92E}"/>
              </a:ext>
            </a:extLst>
          </p:cNvPr>
          <p:cNvSpPr>
            <a:spLocks noGrp="1" noChangeArrowheads="1"/>
          </p:cNvSpPr>
          <p:nvPr>
            <p:ph type="body" idx="1"/>
          </p:nvPr>
        </p:nvSpPr>
        <p:spPr>
          <a:xfrm>
            <a:off x="1940378" y="1854882"/>
            <a:ext cx="9081408" cy="4562247"/>
          </a:xfrm>
        </p:spPr>
        <p:txBody>
          <a:bodyPr>
            <a:normAutofit fontScale="62500" lnSpcReduction="20000"/>
          </a:bodyPr>
          <a:lstStyle/>
          <a:p>
            <a:pPr eaLnBrk="1" hangingPunct="1">
              <a:lnSpc>
                <a:spcPct val="80000"/>
              </a:lnSpc>
              <a:defRPr/>
            </a:pPr>
            <a:r>
              <a:rPr lang="cs-CZ" altLang="cs-CZ" sz="3400" b="1" dirty="0" err="1">
                <a:solidFill>
                  <a:schemeClr val="hlink"/>
                </a:solidFill>
              </a:rPr>
              <a:t>Premaligní</a:t>
            </a:r>
            <a:r>
              <a:rPr lang="cs-CZ" altLang="cs-CZ" sz="3400" b="1" dirty="0">
                <a:solidFill>
                  <a:schemeClr val="hlink"/>
                </a:solidFill>
              </a:rPr>
              <a:t> léze: </a:t>
            </a:r>
            <a:r>
              <a:rPr lang="cs-CZ" altLang="cs-CZ" sz="2900" dirty="0">
                <a:solidFill>
                  <a:schemeClr val="hlink"/>
                </a:solidFill>
              </a:rPr>
              <a:t>prekurzory příslušných karcinomů, jejich </a:t>
            </a:r>
            <a:r>
              <a:rPr lang="cs-CZ" altLang="cs-CZ" sz="2900" dirty="0" err="1">
                <a:solidFill>
                  <a:schemeClr val="hlink"/>
                </a:solidFill>
              </a:rPr>
              <a:t>preinvazivní</a:t>
            </a:r>
            <a:r>
              <a:rPr lang="cs-CZ" altLang="cs-CZ" sz="2900" dirty="0">
                <a:solidFill>
                  <a:schemeClr val="hlink"/>
                </a:solidFill>
              </a:rPr>
              <a:t> stádia (=dysplazie/IN)</a:t>
            </a:r>
          </a:p>
          <a:p>
            <a:pPr eaLnBrk="1" hangingPunct="1">
              <a:lnSpc>
                <a:spcPct val="80000"/>
              </a:lnSpc>
              <a:buFontTx/>
              <a:buChar char="-"/>
              <a:defRPr/>
            </a:pPr>
            <a:r>
              <a:rPr lang="cs-CZ" altLang="cs-CZ" dirty="0"/>
              <a:t> Adenomatózní polyp tlustého střeva</a:t>
            </a:r>
          </a:p>
          <a:p>
            <a:pPr eaLnBrk="1" hangingPunct="1">
              <a:lnSpc>
                <a:spcPct val="80000"/>
              </a:lnSpc>
              <a:buFontTx/>
              <a:buChar char="-"/>
              <a:defRPr/>
            </a:pPr>
            <a:r>
              <a:rPr lang="cs-CZ" altLang="cs-CZ" dirty="0"/>
              <a:t> CIN (cervikální IN) , VIN (</a:t>
            </a:r>
            <a:r>
              <a:rPr lang="cs-CZ" altLang="cs-CZ" dirty="0" err="1"/>
              <a:t>vulvární</a:t>
            </a:r>
            <a:r>
              <a:rPr lang="cs-CZ" altLang="cs-CZ" dirty="0"/>
              <a:t> IN), </a:t>
            </a:r>
            <a:r>
              <a:rPr lang="cs-CZ" altLang="cs-CZ" dirty="0" err="1"/>
              <a:t>PanIN</a:t>
            </a:r>
            <a:r>
              <a:rPr lang="cs-CZ" altLang="cs-CZ" dirty="0"/>
              <a:t> (pankreatická IN), PIN (prostatická IN)</a:t>
            </a:r>
          </a:p>
          <a:p>
            <a:pPr eaLnBrk="1" hangingPunct="1">
              <a:lnSpc>
                <a:spcPct val="80000"/>
              </a:lnSpc>
              <a:buFontTx/>
              <a:buChar char="-"/>
              <a:defRPr/>
            </a:pPr>
            <a:r>
              <a:rPr lang="cs-CZ" altLang="cs-CZ" dirty="0"/>
              <a:t> Atypická </a:t>
            </a:r>
            <a:r>
              <a:rPr lang="cs-CZ" altLang="cs-CZ" dirty="0" err="1"/>
              <a:t>duktální</a:t>
            </a:r>
            <a:r>
              <a:rPr lang="cs-CZ" altLang="cs-CZ" dirty="0"/>
              <a:t> a lobulární hyperplazie </a:t>
            </a:r>
            <a:r>
              <a:rPr lang="cs-CZ" altLang="cs-CZ" dirty="0" err="1"/>
              <a:t>mammy</a:t>
            </a:r>
            <a:endParaRPr lang="cs-CZ" altLang="cs-CZ" dirty="0"/>
          </a:p>
          <a:p>
            <a:pPr eaLnBrk="1" hangingPunct="1">
              <a:lnSpc>
                <a:spcPct val="80000"/>
              </a:lnSpc>
              <a:buFontTx/>
              <a:buChar char="-"/>
              <a:defRPr/>
            </a:pPr>
            <a:r>
              <a:rPr lang="cs-CZ" altLang="cs-CZ" dirty="0"/>
              <a:t> Atypická hyperplazie endometria (EIN) </a:t>
            </a:r>
          </a:p>
          <a:p>
            <a:pPr eaLnBrk="1" hangingPunct="1">
              <a:lnSpc>
                <a:spcPct val="80000"/>
              </a:lnSpc>
              <a:buFontTx/>
              <a:buNone/>
              <a:defRPr/>
            </a:pPr>
            <a:endParaRPr lang="cs-CZ" altLang="cs-CZ" dirty="0"/>
          </a:p>
          <a:p>
            <a:pPr eaLnBrk="1" hangingPunct="1">
              <a:lnSpc>
                <a:spcPct val="80000"/>
              </a:lnSpc>
              <a:defRPr/>
            </a:pPr>
            <a:r>
              <a:rPr lang="cs-CZ" altLang="cs-CZ" sz="3200" b="1" dirty="0">
                <a:solidFill>
                  <a:schemeClr val="hlink"/>
                </a:solidFill>
              </a:rPr>
              <a:t>Tkáňové změny a chronické záněty: </a:t>
            </a:r>
            <a:r>
              <a:rPr lang="cs-CZ" altLang="cs-CZ" sz="2900" dirty="0">
                <a:solidFill>
                  <a:schemeClr val="hlink"/>
                </a:solidFill>
              </a:rPr>
              <a:t>se zvýšeným rizikem rozvoje karcinomu v tomto terénu</a:t>
            </a:r>
          </a:p>
          <a:p>
            <a:pPr eaLnBrk="1" hangingPunct="1">
              <a:lnSpc>
                <a:spcPct val="80000"/>
              </a:lnSpc>
              <a:buFontTx/>
              <a:buChar char="-"/>
              <a:defRPr/>
            </a:pPr>
            <a:r>
              <a:rPr lang="cs-CZ" altLang="cs-CZ" dirty="0"/>
              <a:t>Chronická B gastritida (</a:t>
            </a:r>
            <a:r>
              <a:rPr lang="cs-CZ" altLang="cs-CZ" dirty="0" err="1"/>
              <a:t>Helicobacter</a:t>
            </a:r>
            <a:r>
              <a:rPr lang="cs-CZ" altLang="cs-CZ" dirty="0"/>
              <a:t> </a:t>
            </a:r>
            <a:r>
              <a:rPr lang="cs-CZ" altLang="cs-CZ" dirty="0" err="1"/>
              <a:t>pylori</a:t>
            </a:r>
            <a:r>
              <a:rPr lang="cs-CZ" altLang="cs-CZ" dirty="0"/>
              <a:t>)</a:t>
            </a:r>
          </a:p>
          <a:p>
            <a:pPr eaLnBrk="1" hangingPunct="1">
              <a:lnSpc>
                <a:spcPct val="80000"/>
              </a:lnSpc>
              <a:buFontTx/>
              <a:buChar char="-"/>
              <a:defRPr/>
            </a:pPr>
            <a:r>
              <a:rPr lang="cs-CZ" altLang="cs-CZ" dirty="0"/>
              <a:t>Chronická atrofická gastritida (autoimunní)</a:t>
            </a:r>
          </a:p>
          <a:p>
            <a:pPr eaLnBrk="1" hangingPunct="1">
              <a:lnSpc>
                <a:spcPct val="80000"/>
              </a:lnSpc>
              <a:buFontTx/>
              <a:buChar char="-"/>
              <a:defRPr/>
            </a:pPr>
            <a:r>
              <a:rPr lang="cs-CZ" altLang="cs-CZ" dirty="0" err="1"/>
              <a:t>Barrettův</a:t>
            </a:r>
            <a:r>
              <a:rPr lang="cs-CZ" altLang="cs-CZ" dirty="0"/>
              <a:t> jícen (GERD)</a:t>
            </a:r>
          </a:p>
          <a:p>
            <a:pPr eaLnBrk="1" hangingPunct="1">
              <a:lnSpc>
                <a:spcPct val="80000"/>
              </a:lnSpc>
              <a:buFontTx/>
              <a:buChar char="-"/>
              <a:defRPr/>
            </a:pPr>
            <a:r>
              <a:rPr lang="cs-CZ" altLang="cs-CZ" dirty="0"/>
              <a:t>Chronická hepatitida B, C</a:t>
            </a:r>
          </a:p>
          <a:p>
            <a:pPr eaLnBrk="1" hangingPunct="1">
              <a:lnSpc>
                <a:spcPct val="80000"/>
              </a:lnSpc>
              <a:buFontTx/>
              <a:buChar char="-"/>
              <a:defRPr/>
            </a:pPr>
            <a:r>
              <a:rPr lang="cs-CZ" altLang="cs-CZ" dirty="0"/>
              <a:t>Chronická pankreatitida</a:t>
            </a:r>
          </a:p>
          <a:p>
            <a:pPr eaLnBrk="1" hangingPunct="1">
              <a:lnSpc>
                <a:spcPct val="80000"/>
              </a:lnSpc>
              <a:buFontTx/>
              <a:buChar char="-"/>
              <a:defRPr/>
            </a:pPr>
            <a:r>
              <a:rPr lang="cs-CZ" altLang="cs-CZ" dirty="0"/>
              <a:t>Ulcerativní kolitida</a:t>
            </a:r>
          </a:p>
          <a:p>
            <a:pPr eaLnBrk="1" hangingPunct="1">
              <a:lnSpc>
                <a:spcPct val="80000"/>
              </a:lnSpc>
              <a:buFontTx/>
              <a:buChar char="-"/>
              <a:defRPr/>
            </a:pPr>
            <a:r>
              <a:rPr lang="cs-CZ" altLang="cs-CZ" dirty="0" err="1"/>
              <a:t>Céliakální</a:t>
            </a:r>
            <a:r>
              <a:rPr lang="cs-CZ" altLang="cs-CZ" dirty="0"/>
              <a:t> </a:t>
            </a:r>
            <a:r>
              <a:rPr lang="cs-CZ" altLang="cs-CZ" dirty="0" err="1"/>
              <a:t>sprue</a:t>
            </a:r>
            <a:endParaRPr lang="cs-CZ" altLang="cs-CZ" dirty="0"/>
          </a:p>
          <a:p>
            <a:pPr eaLnBrk="1" hangingPunct="1">
              <a:lnSpc>
                <a:spcPct val="80000"/>
              </a:lnSpc>
              <a:buFontTx/>
              <a:buNone/>
              <a:defRPr/>
            </a:pPr>
            <a:endParaRPr lang="cs-CZ" altLang="cs-CZ" dirty="0"/>
          </a:p>
          <a:p>
            <a:pPr eaLnBrk="1" hangingPunct="1">
              <a:lnSpc>
                <a:spcPct val="80000"/>
              </a:lnSpc>
              <a:buFont typeface="Wingdings" panose="05000000000000000000" pitchFamily="2" charset="2"/>
              <a:buNone/>
              <a:defRPr/>
            </a:pPr>
            <a:endParaRPr lang="cs-CZ" altLang="cs-CZ" dirty="0"/>
          </a:p>
        </p:txBody>
      </p:sp>
    </p:spTree>
    <p:extLst>
      <p:ext uri="{BB962C8B-B14F-4D97-AF65-F5344CB8AC3E}">
        <p14:creationId xmlns:p14="http://schemas.microsoft.com/office/powerpoint/2010/main" val="386541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D247A938-B13D-4908-B02F-07943EE849AD}"/>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Vztah chronického zánětu a karcinogeneze</a:t>
            </a:r>
          </a:p>
        </p:txBody>
      </p:sp>
      <p:sp>
        <p:nvSpPr>
          <p:cNvPr id="277507" name="Rectangle 3">
            <a:extLst>
              <a:ext uri="{FF2B5EF4-FFF2-40B4-BE49-F238E27FC236}">
                <a16:creationId xmlns:a16="http://schemas.microsoft.com/office/drawing/2014/main" id="{F2D65031-9D90-4EF5-A593-600D19ABBBE3}"/>
              </a:ext>
            </a:extLst>
          </p:cNvPr>
          <p:cNvSpPr>
            <a:spLocks noGrp="1" noChangeArrowheads="1"/>
          </p:cNvSpPr>
          <p:nvPr>
            <p:ph type="body" idx="1"/>
          </p:nvPr>
        </p:nvSpPr>
        <p:spPr/>
        <p:txBody>
          <a:bodyPr>
            <a:normAutofit lnSpcReduction="10000"/>
          </a:bodyPr>
          <a:lstStyle/>
          <a:p>
            <a:pPr eaLnBrk="1" hangingPunct="1">
              <a:defRPr/>
            </a:pPr>
            <a:r>
              <a:rPr lang="cs-CZ" altLang="cs-CZ" sz="2800" b="1" dirty="0">
                <a:solidFill>
                  <a:schemeClr val="hlink"/>
                </a:solidFill>
              </a:rPr>
              <a:t>zvýšená produkce reaktivních oxidativních substancí, cytokinů, prozánětlivých transkripčních faktorů</a:t>
            </a:r>
          </a:p>
          <a:p>
            <a:pPr eaLnBrk="1" hangingPunct="1">
              <a:buFont typeface="Wingdings" panose="05000000000000000000" pitchFamily="2" charset="2"/>
              <a:buNone/>
              <a:defRPr/>
            </a:pPr>
            <a:endParaRPr lang="cs-CZ" altLang="cs-CZ" sz="2800" b="1" dirty="0">
              <a:solidFill>
                <a:schemeClr val="hlink"/>
              </a:solidFill>
            </a:endParaRPr>
          </a:p>
          <a:p>
            <a:pPr eaLnBrk="1" hangingPunct="1">
              <a:defRPr/>
            </a:pPr>
            <a:r>
              <a:rPr lang="cs-CZ" altLang="cs-CZ" sz="2800" b="1" dirty="0">
                <a:solidFill>
                  <a:schemeClr val="hlink"/>
                </a:solidFill>
              </a:rPr>
              <a:t>mediátory zánětu:</a:t>
            </a:r>
          </a:p>
          <a:p>
            <a:pPr eaLnBrk="1" hangingPunct="1">
              <a:buFontTx/>
              <a:buChar char="-"/>
              <a:defRPr/>
            </a:pPr>
            <a:r>
              <a:rPr lang="cs-CZ" altLang="cs-CZ" sz="2800" dirty="0"/>
              <a:t>indukce genetického poškození</a:t>
            </a:r>
          </a:p>
          <a:p>
            <a:pPr eaLnBrk="1" hangingPunct="1">
              <a:buFontTx/>
              <a:buChar char="-"/>
              <a:defRPr/>
            </a:pPr>
            <a:r>
              <a:rPr lang="cs-CZ" altLang="cs-CZ" sz="2800" dirty="0"/>
              <a:t>indukce buněčné proliferace</a:t>
            </a:r>
          </a:p>
          <a:p>
            <a:pPr eaLnBrk="1" hangingPunct="1">
              <a:buFontTx/>
              <a:buChar char="-"/>
              <a:defRPr/>
            </a:pPr>
            <a:r>
              <a:rPr lang="cs-CZ" altLang="cs-CZ" sz="2800" dirty="0"/>
              <a:t>inhibice apoptózy</a:t>
            </a:r>
          </a:p>
          <a:p>
            <a:pPr eaLnBrk="1" hangingPunct="1">
              <a:buFontTx/>
              <a:buChar char="-"/>
              <a:defRPr/>
            </a:pPr>
            <a:r>
              <a:rPr lang="cs-CZ" altLang="cs-CZ" sz="2800" dirty="0"/>
              <a:t>regulace nádorové angiogeneze </a:t>
            </a:r>
          </a:p>
          <a:p>
            <a:pPr eaLnBrk="1" hangingPunct="1">
              <a:buFont typeface="Wingdings" panose="05000000000000000000" pitchFamily="2" charset="2"/>
              <a:buNone/>
              <a:defRPr/>
            </a:pPr>
            <a:endParaRPr lang="cs-CZ" altLang="cs-CZ" sz="2800" dirty="0"/>
          </a:p>
        </p:txBody>
      </p:sp>
    </p:spTree>
    <p:extLst>
      <p:ext uri="{BB962C8B-B14F-4D97-AF65-F5344CB8AC3E}">
        <p14:creationId xmlns:p14="http://schemas.microsoft.com/office/powerpoint/2010/main" val="168652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EB01DDCC-1FC0-4ABA-9DAD-CB572D50A22A}"/>
              </a:ext>
            </a:extLst>
          </p:cNvPr>
          <p:cNvSpPr>
            <a:spLocks noGrp="1" noRot="1" noChangeArrowheads="1"/>
          </p:cNvSpPr>
          <p:nvPr>
            <p:ph type="title"/>
          </p:nvPr>
        </p:nvSpPr>
        <p:spPr>
          <a:xfrm>
            <a:off x="1774825" y="260350"/>
            <a:ext cx="8686800" cy="1143000"/>
          </a:xfrm>
        </p:spPr>
        <p:txBody>
          <a:bodyPr/>
          <a:lstStyle/>
          <a:p>
            <a:pPr eaLnBrk="1" hangingPunct="1">
              <a:defRPr/>
            </a:pPr>
            <a:r>
              <a:rPr lang="cs-CZ" altLang="cs-CZ" sz="2800" b="1" dirty="0">
                <a:solidFill>
                  <a:schemeClr val="tx1"/>
                </a:solidFill>
              </a:rPr>
              <a:t>Příklad onkogeneze: pankreatický </a:t>
            </a:r>
            <a:r>
              <a:rPr lang="cs-CZ" altLang="cs-CZ" sz="2800" b="1" dirty="0" err="1">
                <a:solidFill>
                  <a:schemeClr val="tx1"/>
                </a:solidFill>
              </a:rPr>
              <a:t>duktální</a:t>
            </a:r>
            <a:r>
              <a:rPr lang="cs-CZ" altLang="cs-CZ" sz="2800" b="1" dirty="0">
                <a:solidFill>
                  <a:schemeClr val="tx1"/>
                </a:solidFill>
              </a:rPr>
              <a:t> adenokarcinom: akceptovaný lineární model progrese</a:t>
            </a:r>
          </a:p>
        </p:txBody>
      </p:sp>
      <p:sp>
        <p:nvSpPr>
          <p:cNvPr id="336899" name="Rectangle 3">
            <a:extLst>
              <a:ext uri="{FF2B5EF4-FFF2-40B4-BE49-F238E27FC236}">
                <a16:creationId xmlns:a16="http://schemas.microsoft.com/office/drawing/2014/main" id="{86BDC68D-19EC-40FE-BBCC-E69992582498}"/>
              </a:ext>
            </a:extLst>
          </p:cNvPr>
          <p:cNvSpPr>
            <a:spLocks noGrp="1" noChangeArrowheads="1"/>
          </p:cNvSpPr>
          <p:nvPr>
            <p:ph type="body" sz="half" idx="1"/>
          </p:nvPr>
        </p:nvSpPr>
        <p:spPr>
          <a:xfrm>
            <a:off x="261484" y="3992336"/>
            <a:ext cx="9160102" cy="2354406"/>
          </a:xfrm>
        </p:spPr>
        <p:txBody>
          <a:bodyPr>
            <a:normAutofit fontScale="47500" lnSpcReduction="20000"/>
          </a:bodyPr>
          <a:lstStyle/>
          <a:p>
            <a:pPr eaLnBrk="1" hangingPunct="1">
              <a:lnSpc>
                <a:spcPct val="80000"/>
              </a:lnSpc>
              <a:defRPr/>
            </a:pPr>
            <a:r>
              <a:rPr lang="cs-CZ" altLang="cs-CZ" sz="3400" b="1" dirty="0"/>
              <a:t>Aktivace onkogenů</a:t>
            </a:r>
          </a:p>
          <a:p>
            <a:pPr eaLnBrk="1" hangingPunct="1">
              <a:lnSpc>
                <a:spcPct val="80000"/>
              </a:lnSpc>
              <a:buFont typeface="Wingdings" panose="05000000000000000000" pitchFamily="2" charset="2"/>
              <a:buNone/>
              <a:defRPr/>
            </a:pPr>
            <a:r>
              <a:rPr lang="cs-CZ" altLang="cs-CZ" sz="3400" i="1" dirty="0"/>
              <a:t>        K-ras, MYB, AKT2, AIB1</a:t>
            </a:r>
          </a:p>
          <a:p>
            <a:pPr eaLnBrk="1" hangingPunct="1">
              <a:lnSpc>
                <a:spcPct val="80000"/>
              </a:lnSpc>
              <a:defRPr/>
            </a:pPr>
            <a:r>
              <a:rPr lang="cs-CZ" altLang="cs-CZ" sz="3400" b="1" dirty="0"/>
              <a:t>Inaktivace tumor supresorových genů</a:t>
            </a:r>
          </a:p>
          <a:p>
            <a:pPr eaLnBrk="1" hangingPunct="1">
              <a:lnSpc>
                <a:spcPct val="80000"/>
              </a:lnSpc>
              <a:buFont typeface="Wingdings" panose="05000000000000000000" pitchFamily="2" charset="2"/>
              <a:buNone/>
              <a:defRPr/>
            </a:pPr>
            <a:r>
              <a:rPr lang="cs-CZ" altLang="cs-CZ" sz="3400" i="1" dirty="0"/>
              <a:t>        p16, p53, DPC4, BRCA2, LKB1/STK11</a:t>
            </a:r>
          </a:p>
          <a:p>
            <a:pPr eaLnBrk="1" hangingPunct="1">
              <a:lnSpc>
                <a:spcPct val="80000"/>
              </a:lnSpc>
              <a:defRPr/>
            </a:pPr>
            <a:r>
              <a:rPr lang="cs-CZ" altLang="cs-CZ" sz="3400" b="1" dirty="0"/>
              <a:t>Inaktivace DNA </a:t>
            </a:r>
            <a:r>
              <a:rPr lang="cs-CZ" altLang="cs-CZ" sz="3400" b="1" dirty="0" err="1"/>
              <a:t>Mismatch</a:t>
            </a:r>
            <a:r>
              <a:rPr lang="cs-CZ" altLang="cs-CZ" sz="3400" b="1" dirty="0"/>
              <a:t> </a:t>
            </a:r>
            <a:r>
              <a:rPr lang="cs-CZ" altLang="cs-CZ" sz="3400" b="1" dirty="0" err="1"/>
              <a:t>Repair</a:t>
            </a:r>
            <a:r>
              <a:rPr lang="cs-CZ" altLang="cs-CZ" sz="3400" b="1" dirty="0"/>
              <a:t> genů</a:t>
            </a:r>
          </a:p>
          <a:p>
            <a:pPr eaLnBrk="1" hangingPunct="1">
              <a:lnSpc>
                <a:spcPct val="80000"/>
              </a:lnSpc>
              <a:buFont typeface="Wingdings" panose="05000000000000000000" pitchFamily="2" charset="2"/>
              <a:buNone/>
              <a:defRPr/>
            </a:pPr>
            <a:r>
              <a:rPr lang="cs-CZ" altLang="cs-CZ" sz="3400" i="1" dirty="0"/>
              <a:t>        MSH2, MLH1,….</a:t>
            </a:r>
            <a:endParaRPr lang="cs-CZ" altLang="cs-CZ" sz="3400" b="1" dirty="0"/>
          </a:p>
          <a:p>
            <a:pPr eaLnBrk="1" hangingPunct="1">
              <a:lnSpc>
                <a:spcPct val="80000"/>
              </a:lnSpc>
              <a:defRPr/>
            </a:pPr>
            <a:r>
              <a:rPr lang="cs-CZ" altLang="cs-CZ" sz="3400" b="1" dirty="0"/>
              <a:t>Epigenetické změny, </a:t>
            </a:r>
            <a:r>
              <a:rPr lang="cs-CZ" altLang="cs-CZ" sz="3400" b="1" dirty="0" err="1"/>
              <a:t>dysregulace</a:t>
            </a:r>
            <a:r>
              <a:rPr lang="cs-CZ" altLang="cs-CZ" sz="3400" b="1" dirty="0"/>
              <a:t> </a:t>
            </a:r>
            <a:r>
              <a:rPr lang="cs-CZ" altLang="cs-CZ" sz="3400" b="1" dirty="0" err="1"/>
              <a:t>onkoproteinů</a:t>
            </a:r>
            <a:r>
              <a:rPr lang="cs-CZ" altLang="cs-CZ" sz="3400" b="1" dirty="0"/>
              <a:t>, aktivace </a:t>
            </a:r>
            <a:r>
              <a:rPr lang="cs-CZ" altLang="cs-CZ" sz="3400" b="1" dirty="0" err="1"/>
              <a:t>Notch</a:t>
            </a:r>
            <a:r>
              <a:rPr lang="cs-CZ" altLang="cs-CZ" sz="3400" b="1" dirty="0"/>
              <a:t> a </a:t>
            </a:r>
            <a:r>
              <a:rPr lang="cs-CZ" altLang="cs-CZ" sz="3400" b="1" dirty="0" err="1"/>
              <a:t>Hedgehog</a:t>
            </a:r>
            <a:r>
              <a:rPr lang="cs-CZ" altLang="cs-CZ" sz="3400" b="1" dirty="0"/>
              <a:t> signálních drah</a:t>
            </a:r>
          </a:p>
          <a:p>
            <a:pPr eaLnBrk="1" hangingPunct="1">
              <a:lnSpc>
                <a:spcPct val="80000"/>
              </a:lnSpc>
              <a:buFont typeface="Wingdings" panose="05000000000000000000" pitchFamily="2" charset="2"/>
              <a:buNone/>
              <a:defRPr/>
            </a:pPr>
            <a:endParaRPr lang="cs-CZ" altLang="cs-CZ" sz="2100" dirty="0"/>
          </a:p>
          <a:p>
            <a:pPr eaLnBrk="1" hangingPunct="1">
              <a:lnSpc>
                <a:spcPct val="80000"/>
              </a:lnSpc>
              <a:buFont typeface="Wingdings" panose="05000000000000000000" pitchFamily="2" charset="2"/>
              <a:buNone/>
              <a:defRPr/>
            </a:pPr>
            <a:endParaRPr lang="cs-CZ" altLang="cs-CZ" sz="1400" dirty="0"/>
          </a:p>
        </p:txBody>
      </p:sp>
      <p:pic>
        <p:nvPicPr>
          <p:cNvPr id="12292" name="Picture 11">
            <a:extLst>
              <a:ext uri="{FF2B5EF4-FFF2-40B4-BE49-F238E27FC236}">
                <a16:creationId xmlns:a16="http://schemas.microsoft.com/office/drawing/2014/main" id="{B15BDE8B-DEC2-4AF7-BFD8-6520DB52380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743725" y="1822615"/>
            <a:ext cx="6522357" cy="28473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Přímá spojnice se šipkou 2">
            <a:extLst>
              <a:ext uri="{FF2B5EF4-FFF2-40B4-BE49-F238E27FC236}">
                <a16:creationId xmlns:a16="http://schemas.microsoft.com/office/drawing/2014/main" id="{128DCF82-934E-42C7-A253-0A3B52415263}"/>
              </a:ext>
            </a:extLst>
          </p:cNvPr>
          <p:cNvCxnSpPr/>
          <p:nvPr/>
        </p:nvCxnSpPr>
        <p:spPr>
          <a:xfrm>
            <a:off x="9755814" y="3535136"/>
            <a:ext cx="102053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4A2FFA2F-309A-46B9-A3A5-3D855E077FE1}"/>
              </a:ext>
            </a:extLst>
          </p:cNvPr>
          <p:cNvSpPr txBox="1"/>
          <p:nvPr/>
        </p:nvSpPr>
        <p:spPr>
          <a:xfrm>
            <a:off x="10776350" y="3211970"/>
            <a:ext cx="1050929" cy="646331"/>
          </a:xfrm>
          <a:prstGeom prst="rect">
            <a:avLst/>
          </a:prstGeom>
          <a:solidFill>
            <a:schemeClr val="accent1">
              <a:lumMod val="20000"/>
              <a:lumOff val="80000"/>
            </a:schemeClr>
          </a:solidFill>
        </p:spPr>
        <p:txBody>
          <a:bodyPr wrap="none" rtlCol="0">
            <a:spAutoFit/>
          </a:bodyPr>
          <a:lstStyle/>
          <a:p>
            <a:r>
              <a:rPr lang="cs-CZ" dirty="0"/>
              <a:t>Invazivní </a:t>
            </a:r>
          </a:p>
          <a:p>
            <a:r>
              <a:rPr lang="cs-CZ" dirty="0"/>
              <a:t>karcinom</a:t>
            </a:r>
          </a:p>
        </p:txBody>
      </p:sp>
      <p:sp>
        <p:nvSpPr>
          <p:cNvPr id="5" name="TextovéPole 4">
            <a:extLst>
              <a:ext uri="{FF2B5EF4-FFF2-40B4-BE49-F238E27FC236}">
                <a16:creationId xmlns:a16="http://schemas.microsoft.com/office/drawing/2014/main" id="{021582D7-B960-4F82-8C62-54D7BED0608D}"/>
              </a:ext>
            </a:extLst>
          </p:cNvPr>
          <p:cNvSpPr txBox="1"/>
          <p:nvPr/>
        </p:nvSpPr>
        <p:spPr>
          <a:xfrm>
            <a:off x="4955721" y="4984873"/>
            <a:ext cx="2653393" cy="369332"/>
          </a:xfrm>
          <a:prstGeom prst="rect">
            <a:avLst/>
          </a:prstGeom>
          <a:solidFill>
            <a:schemeClr val="accent1">
              <a:lumMod val="20000"/>
              <a:lumOff val="80000"/>
            </a:schemeClr>
          </a:solidFill>
        </p:spPr>
        <p:txBody>
          <a:bodyPr wrap="square" rtlCol="0">
            <a:spAutoFit/>
          </a:bodyPr>
          <a:lstStyle/>
          <a:p>
            <a:r>
              <a:rPr lang="cs-CZ" dirty="0" err="1"/>
              <a:t>Low</a:t>
            </a:r>
            <a:r>
              <a:rPr lang="cs-CZ" dirty="0"/>
              <a:t> grade dysplazie/IN</a:t>
            </a:r>
          </a:p>
        </p:txBody>
      </p:sp>
      <p:sp>
        <p:nvSpPr>
          <p:cNvPr id="6" name="Obdélník 5">
            <a:extLst>
              <a:ext uri="{FF2B5EF4-FFF2-40B4-BE49-F238E27FC236}">
                <a16:creationId xmlns:a16="http://schemas.microsoft.com/office/drawing/2014/main" id="{596BC7DB-ECFD-4E15-9F56-EBD6AF1BDAA0}"/>
              </a:ext>
            </a:extLst>
          </p:cNvPr>
          <p:cNvSpPr/>
          <p:nvPr/>
        </p:nvSpPr>
        <p:spPr>
          <a:xfrm>
            <a:off x="7992836" y="4984873"/>
            <a:ext cx="4122965" cy="369332"/>
          </a:xfrm>
          <a:prstGeom prst="rect">
            <a:avLst/>
          </a:prstGeom>
          <a:solidFill>
            <a:schemeClr val="accent1">
              <a:lumMod val="20000"/>
              <a:lumOff val="80000"/>
            </a:schemeClr>
          </a:solidFill>
        </p:spPr>
        <p:txBody>
          <a:bodyPr wrap="square">
            <a:spAutoFit/>
          </a:bodyPr>
          <a:lstStyle/>
          <a:p>
            <a:r>
              <a:rPr lang="cs-CZ" dirty="0" err="1"/>
              <a:t>High</a:t>
            </a:r>
            <a:r>
              <a:rPr lang="cs-CZ" dirty="0"/>
              <a:t> grade dysplazie/IN = in </a:t>
            </a:r>
            <a:r>
              <a:rPr lang="cs-CZ" dirty="0" err="1"/>
              <a:t>situ</a:t>
            </a:r>
            <a:r>
              <a:rPr lang="cs-CZ" dirty="0"/>
              <a:t> karcinom</a:t>
            </a:r>
          </a:p>
        </p:txBody>
      </p:sp>
      <p:cxnSp>
        <p:nvCxnSpPr>
          <p:cNvPr id="8" name="Přímá spojnice se šipkou 7">
            <a:extLst>
              <a:ext uri="{FF2B5EF4-FFF2-40B4-BE49-F238E27FC236}">
                <a16:creationId xmlns:a16="http://schemas.microsoft.com/office/drawing/2014/main" id="{1DBED436-BA60-40EF-8FED-AD775860C94E}"/>
              </a:ext>
            </a:extLst>
          </p:cNvPr>
          <p:cNvCxnSpPr>
            <a:cxnSpLocks/>
          </p:cNvCxnSpPr>
          <p:nvPr/>
        </p:nvCxnSpPr>
        <p:spPr>
          <a:xfrm flipH="1" flipV="1">
            <a:off x="5941165" y="3858302"/>
            <a:ext cx="215530" cy="1126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9">
            <a:extLst>
              <a:ext uri="{FF2B5EF4-FFF2-40B4-BE49-F238E27FC236}">
                <a16:creationId xmlns:a16="http://schemas.microsoft.com/office/drawing/2014/main" id="{118ACB65-45CD-43A6-9BB1-4BBDB895BB4E}"/>
              </a:ext>
            </a:extLst>
          </p:cNvPr>
          <p:cNvCxnSpPr>
            <a:cxnSpLocks/>
          </p:cNvCxnSpPr>
          <p:nvPr/>
        </p:nvCxnSpPr>
        <p:spPr>
          <a:xfrm flipV="1">
            <a:off x="6523675" y="3690258"/>
            <a:ext cx="693554" cy="12946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C0819C96-D9EA-4C42-8F12-0E6E67104DF1}"/>
              </a:ext>
            </a:extLst>
          </p:cNvPr>
          <p:cNvCxnSpPr>
            <a:stCxn id="6" idx="0"/>
          </p:cNvCxnSpPr>
          <p:nvPr/>
        </p:nvCxnSpPr>
        <p:spPr>
          <a:xfrm flipH="1" flipV="1">
            <a:off x="9307286" y="3780064"/>
            <a:ext cx="747033" cy="1204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307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BD3C983E-BE75-4194-B884-A12DA9F58BDC}"/>
              </a:ext>
            </a:extLst>
          </p:cNvPr>
          <p:cNvSpPr>
            <a:spLocks noGrp="1" noRot="1" noChangeArrowheads="1"/>
          </p:cNvSpPr>
          <p:nvPr>
            <p:ph type="title"/>
          </p:nvPr>
        </p:nvSpPr>
        <p:spPr>
          <a:xfrm>
            <a:off x="632539" y="274638"/>
            <a:ext cx="10972800" cy="1143000"/>
          </a:xfrm>
        </p:spPr>
        <p:txBody>
          <a:bodyPr/>
          <a:lstStyle/>
          <a:p>
            <a:pPr>
              <a:defRPr/>
            </a:pPr>
            <a:r>
              <a:rPr lang="cs-CZ" altLang="cs-CZ" sz="4000" b="1" dirty="0">
                <a:solidFill>
                  <a:schemeClr val="tx1"/>
                </a:solidFill>
              </a:rPr>
              <a:t>Pankreatická </a:t>
            </a:r>
            <a:r>
              <a:rPr lang="cs-CZ" altLang="cs-CZ" sz="4000" b="1" dirty="0" err="1">
                <a:solidFill>
                  <a:schemeClr val="tx1"/>
                </a:solidFill>
              </a:rPr>
              <a:t>intraepiteliální</a:t>
            </a:r>
            <a:r>
              <a:rPr lang="cs-CZ" altLang="cs-CZ" sz="4000" b="1" dirty="0">
                <a:solidFill>
                  <a:schemeClr val="tx1"/>
                </a:solidFill>
              </a:rPr>
              <a:t> </a:t>
            </a:r>
            <a:r>
              <a:rPr lang="cs-CZ" altLang="cs-CZ" sz="4000" b="1" dirty="0" err="1">
                <a:solidFill>
                  <a:schemeClr val="tx1"/>
                </a:solidFill>
              </a:rPr>
              <a:t>neoplazie</a:t>
            </a:r>
            <a:r>
              <a:rPr lang="cs-CZ" altLang="cs-CZ" sz="4000" b="1" dirty="0">
                <a:solidFill>
                  <a:schemeClr val="tx1"/>
                </a:solidFill>
              </a:rPr>
              <a:t> (</a:t>
            </a:r>
            <a:r>
              <a:rPr lang="cs-CZ" altLang="cs-CZ" sz="4000" b="1" dirty="0" err="1">
                <a:solidFill>
                  <a:schemeClr val="tx1"/>
                </a:solidFill>
              </a:rPr>
              <a:t>PanIN</a:t>
            </a:r>
            <a:r>
              <a:rPr lang="cs-CZ" altLang="cs-CZ" sz="4000" b="1" dirty="0">
                <a:solidFill>
                  <a:schemeClr val="tx1"/>
                </a:solidFill>
              </a:rPr>
              <a:t>):  </a:t>
            </a:r>
            <a:br>
              <a:rPr lang="cs-CZ" altLang="cs-CZ" sz="4000" b="1" dirty="0">
                <a:solidFill>
                  <a:schemeClr val="tx1"/>
                </a:solidFill>
              </a:rPr>
            </a:br>
            <a:r>
              <a:rPr lang="cs-CZ" altLang="cs-CZ" sz="3200" b="1" dirty="0" err="1">
                <a:solidFill>
                  <a:schemeClr val="tx1"/>
                </a:solidFill>
              </a:rPr>
              <a:t>low</a:t>
            </a:r>
            <a:r>
              <a:rPr lang="cs-CZ" altLang="cs-CZ" sz="3200" b="1" dirty="0">
                <a:solidFill>
                  <a:schemeClr val="tx1"/>
                </a:solidFill>
              </a:rPr>
              <a:t> grade (1A, 1B) </a:t>
            </a:r>
            <a:r>
              <a:rPr lang="cs-CZ" altLang="cs-CZ" sz="3200" b="1" dirty="0" err="1">
                <a:solidFill>
                  <a:schemeClr val="tx1"/>
                </a:solidFill>
              </a:rPr>
              <a:t>vs</a:t>
            </a:r>
            <a:r>
              <a:rPr lang="cs-CZ" altLang="cs-CZ" sz="3200" b="1" dirty="0">
                <a:solidFill>
                  <a:schemeClr val="tx1"/>
                </a:solidFill>
              </a:rPr>
              <a:t> </a:t>
            </a:r>
            <a:r>
              <a:rPr lang="cs-CZ" altLang="cs-CZ" sz="3200" b="1" dirty="0" err="1">
                <a:solidFill>
                  <a:schemeClr val="tx1"/>
                </a:solidFill>
              </a:rPr>
              <a:t>high</a:t>
            </a:r>
            <a:r>
              <a:rPr lang="cs-CZ" altLang="cs-CZ" sz="3200" b="1" dirty="0">
                <a:solidFill>
                  <a:schemeClr val="tx1"/>
                </a:solidFill>
              </a:rPr>
              <a:t> grade (2,3)</a:t>
            </a:r>
          </a:p>
        </p:txBody>
      </p:sp>
      <p:sp>
        <p:nvSpPr>
          <p:cNvPr id="337923" name="Rectangle 3">
            <a:extLst>
              <a:ext uri="{FF2B5EF4-FFF2-40B4-BE49-F238E27FC236}">
                <a16:creationId xmlns:a16="http://schemas.microsoft.com/office/drawing/2014/main" id="{DC0EB01E-E21F-4E92-990E-245E0DBCE584}"/>
              </a:ext>
            </a:extLst>
          </p:cNvPr>
          <p:cNvSpPr>
            <a:spLocks noGrp="1" noChangeArrowheads="1"/>
          </p:cNvSpPr>
          <p:nvPr>
            <p:ph type="body" sz="half" idx="1"/>
          </p:nvPr>
        </p:nvSpPr>
        <p:spPr>
          <a:xfrm>
            <a:off x="632539" y="1926774"/>
            <a:ext cx="4110911" cy="2261506"/>
          </a:xfrm>
        </p:spPr>
        <p:txBody>
          <a:bodyPr/>
          <a:lstStyle/>
          <a:p>
            <a:pPr eaLnBrk="1" hangingPunct="1">
              <a:defRPr/>
            </a:pPr>
            <a:r>
              <a:rPr lang="cs-CZ" altLang="cs-CZ" sz="2800" dirty="0"/>
              <a:t>PanIN-1A</a:t>
            </a:r>
          </a:p>
          <a:p>
            <a:pPr eaLnBrk="1" hangingPunct="1">
              <a:defRPr/>
            </a:pPr>
            <a:r>
              <a:rPr lang="cs-CZ" altLang="cs-CZ" sz="2800" dirty="0"/>
              <a:t>PanIN-1B</a:t>
            </a:r>
          </a:p>
          <a:p>
            <a:pPr eaLnBrk="1" hangingPunct="1">
              <a:defRPr/>
            </a:pPr>
            <a:r>
              <a:rPr lang="cs-CZ" altLang="cs-CZ" sz="2800" dirty="0"/>
              <a:t>PanIN-2</a:t>
            </a:r>
          </a:p>
          <a:p>
            <a:pPr eaLnBrk="1" hangingPunct="1">
              <a:defRPr/>
            </a:pPr>
            <a:r>
              <a:rPr lang="cs-CZ" altLang="cs-CZ" sz="2800" dirty="0"/>
              <a:t>PanIN-3 (</a:t>
            </a:r>
            <a:r>
              <a:rPr lang="cs-CZ" altLang="cs-CZ" sz="2800" i="1" dirty="0"/>
              <a:t>in </a:t>
            </a:r>
            <a:r>
              <a:rPr lang="cs-CZ" altLang="cs-CZ" sz="2800" i="1" dirty="0" err="1"/>
              <a:t>situ</a:t>
            </a:r>
            <a:r>
              <a:rPr lang="cs-CZ" altLang="cs-CZ" sz="2800" i="1" dirty="0"/>
              <a:t> </a:t>
            </a:r>
            <a:r>
              <a:rPr lang="cs-CZ" altLang="cs-CZ" sz="2800" dirty="0"/>
              <a:t>karcinom)</a:t>
            </a:r>
          </a:p>
          <a:p>
            <a:pPr eaLnBrk="1" hangingPunct="1">
              <a:buFont typeface="Wingdings" panose="05000000000000000000" pitchFamily="2" charset="2"/>
              <a:buNone/>
              <a:defRPr/>
            </a:pPr>
            <a:endParaRPr lang="cs-CZ" altLang="cs-CZ" sz="2800" dirty="0"/>
          </a:p>
          <a:p>
            <a:pPr eaLnBrk="1" hangingPunct="1">
              <a:buFont typeface="Wingdings" panose="05000000000000000000" pitchFamily="2" charset="2"/>
              <a:buNone/>
              <a:defRPr/>
            </a:pPr>
            <a:endParaRPr lang="cs-CZ" altLang="cs-CZ" sz="2800" dirty="0"/>
          </a:p>
        </p:txBody>
      </p:sp>
      <p:pic>
        <p:nvPicPr>
          <p:cNvPr id="13316" name="Picture 7" descr="panin">
            <a:extLst>
              <a:ext uri="{FF2B5EF4-FFF2-40B4-BE49-F238E27FC236}">
                <a16:creationId xmlns:a16="http://schemas.microsoft.com/office/drawing/2014/main" id="{8B2A8913-DDA0-4285-A6DC-A81CAAA61E85}"/>
              </a:ext>
            </a:extLst>
          </p:cNvPr>
          <p:cNvPicPr>
            <a:picLocks noGrp="1" noChangeAspect="1" noChangeArrowheads="1"/>
          </p:cNvPicPr>
          <p:nvPr>
            <p:ph sz="half" idx="2"/>
          </p:nvPr>
        </p:nvPicPr>
        <p:blipFill>
          <a:blip r:embed="rId2">
            <a:lum bright="-18000" contrast="36000"/>
            <a:extLst>
              <a:ext uri="{28A0092B-C50C-407E-A947-70E740481C1C}">
                <a14:useLocalDpi xmlns:a14="http://schemas.microsoft.com/office/drawing/2010/main" val="0"/>
              </a:ext>
            </a:extLst>
          </a:blip>
          <a:srcRect/>
          <a:stretch>
            <a:fillRect/>
          </a:stretch>
        </p:blipFill>
        <p:spPr>
          <a:xfrm>
            <a:off x="4908097" y="1926773"/>
            <a:ext cx="5915025" cy="3663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B2AADB5A-31C1-40BD-8B6C-026C50416683}"/>
              </a:ext>
            </a:extLst>
          </p:cNvPr>
          <p:cNvSpPr txBox="1"/>
          <p:nvPr/>
        </p:nvSpPr>
        <p:spPr>
          <a:xfrm>
            <a:off x="277461" y="5609542"/>
            <a:ext cx="6849960" cy="646331"/>
          </a:xfrm>
          <a:prstGeom prst="rect">
            <a:avLst/>
          </a:prstGeom>
          <a:solidFill>
            <a:schemeClr val="accent1">
              <a:lumMod val="20000"/>
              <a:lumOff val="80000"/>
            </a:schemeClr>
          </a:solidFill>
        </p:spPr>
        <p:txBody>
          <a:bodyPr wrap="square" rtlCol="0">
            <a:spAutoFit/>
          </a:bodyPr>
          <a:lstStyle/>
          <a:p>
            <a:r>
              <a:rPr lang="cs-CZ" dirty="0" err="1"/>
              <a:t>High</a:t>
            </a:r>
            <a:r>
              <a:rPr lang="cs-CZ" dirty="0"/>
              <a:t> grade dysplazie/in </a:t>
            </a:r>
            <a:r>
              <a:rPr lang="cs-CZ" dirty="0" err="1"/>
              <a:t>situ</a:t>
            </a:r>
            <a:r>
              <a:rPr lang="cs-CZ" dirty="0"/>
              <a:t> karcinom: </a:t>
            </a:r>
            <a:r>
              <a:rPr lang="cs-CZ" dirty="0" err="1"/>
              <a:t>preinvazivní</a:t>
            </a:r>
            <a:r>
              <a:rPr lang="cs-CZ" dirty="0"/>
              <a:t> stádium karcinomu</a:t>
            </a:r>
          </a:p>
          <a:p>
            <a:r>
              <a:rPr lang="cs-CZ" dirty="0"/>
              <a:t>Invazivní karcinom: invaze přes bazální membránu</a:t>
            </a:r>
          </a:p>
        </p:txBody>
      </p:sp>
    </p:spTree>
    <p:extLst>
      <p:ext uri="{BB962C8B-B14F-4D97-AF65-F5344CB8AC3E}">
        <p14:creationId xmlns:p14="http://schemas.microsoft.com/office/powerpoint/2010/main" val="3044055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6" name="Rectangle 4">
            <a:extLst>
              <a:ext uri="{FF2B5EF4-FFF2-40B4-BE49-F238E27FC236}">
                <a16:creationId xmlns:a16="http://schemas.microsoft.com/office/drawing/2014/main" id="{8F7DC254-D1A1-4979-9683-D34C64D10B32}"/>
              </a:ext>
            </a:extLst>
          </p:cNvPr>
          <p:cNvSpPr>
            <a:spLocks noGrp="1" noRot="1" noChangeArrowheads="1"/>
          </p:cNvSpPr>
          <p:nvPr>
            <p:ph type="title" sz="quarter"/>
          </p:nvPr>
        </p:nvSpPr>
        <p:spPr/>
        <p:txBody>
          <a:bodyPr/>
          <a:lstStyle/>
          <a:p>
            <a:pPr eaLnBrk="1" hangingPunct="1">
              <a:defRPr/>
            </a:pPr>
            <a:r>
              <a:rPr lang="cs-CZ" altLang="cs-CZ" sz="2400" b="1" dirty="0">
                <a:solidFill>
                  <a:schemeClr val="tx1"/>
                </a:solidFill>
              </a:rPr>
              <a:t>Pankreatická </a:t>
            </a:r>
            <a:r>
              <a:rPr lang="cs-CZ" altLang="cs-CZ" sz="2400" b="1" dirty="0" err="1">
                <a:solidFill>
                  <a:schemeClr val="tx1"/>
                </a:solidFill>
              </a:rPr>
              <a:t>intraepiteliální</a:t>
            </a:r>
            <a:r>
              <a:rPr lang="cs-CZ" altLang="cs-CZ" sz="2400" b="1" dirty="0">
                <a:solidFill>
                  <a:schemeClr val="tx1"/>
                </a:solidFill>
              </a:rPr>
              <a:t> </a:t>
            </a:r>
            <a:r>
              <a:rPr lang="cs-CZ" altLang="cs-CZ" sz="2400" b="1" dirty="0" err="1">
                <a:solidFill>
                  <a:schemeClr val="tx1"/>
                </a:solidFill>
              </a:rPr>
              <a:t>neoplazie</a:t>
            </a:r>
            <a:r>
              <a:rPr lang="cs-CZ" altLang="cs-CZ" sz="2400" b="1" dirty="0">
                <a:solidFill>
                  <a:schemeClr val="tx1"/>
                </a:solidFill>
              </a:rPr>
              <a:t>: </a:t>
            </a:r>
            <a:r>
              <a:rPr lang="cs-CZ" altLang="cs-CZ" sz="2400" b="1" dirty="0" err="1">
                <a:solidFill>
                  <a:schemeClr val="tx1"/>
                </a:solidFill>
              </a:rPr>
              <a:t>low</a:t>
            </a:r>
            <a:r>
              <a:rPr lang="cs-CZ" altLang="cs-CZ" sz="2400" b="1" dirty="0">
                <a:solidFill>
                  <a:schemeClr val="tx1"/>
                </a:solidFill>
              </a:rPr>
              <a:t> grade (1A, 1B) </a:t>
            </a:r>
            <a:r>
              <a:rPr lang="cs-CZ" altLang="cs-CZ" sz="2400" b="1" dirty="0" err="1">
                <a:solidFill>
                  <a:schemeClr val="tx1"/>
                </a:solidFill>
              </a:rPr>
              <a:t>vs</a:t>
            </a:r>
            <a:r>
              <a:rPr lang="cs-CZ" altLang="cs-CZ" sz="2400" b="1" dirty="0">
                <a:solidFill>
                  <a:schemeClr val="tx1"/>
                </a:solidFill>
              </a:rPr>
              <a:t> </a:t>
            </a:r>
            <a:r>
              <a:rPr lang="cs-CZ" altLang="cs-CZ" sz="2400" b="1" dirty="0" err="1">
                <a:solidFill>
                  <a:schemeClr val="tx1"/>
                </a:solidFill>
              </a:rPr>
              <a:t>high</a:t>
            </a:r>
            <a:r>
              <a:rPr lang="cs-CZ" altLang="cs-CZ" sz="2400" b="1" dirty="0">
                <a:solidFill>
                  <a:schemeClr val="tx1"/>
                </a:solidFill>
              </a:rPr>
              <a:t> grade (2,3)</a:t>
            </a:r>
          </a:p>
        </p:txBody>
      </p:sp>
      <p:pic>
        <p:nvPicPr>
          <p:cNvPr id="14339" name="Picture 9" descr="PANIN_86">
            <a:extLst>
              <a:ext uri="{FF2B5EF4-FFF2-40B4-BE49-F238E27FC236}">
                <a16:creationId xmlns:a16="http://schemas.microsoft.com/office/drawing/2014/main" id="{08C6B82D-7AAF-4DCC-B6D9-886EABE8292C}"/>
              </a:ext>
            </a:extLst>
          </p:cNvPr>
          <p:cNvPicPr>
            <a:picLocks noGrp="1" noChangeAspect="1" noChangeArrowheads="1"/>
          </p:cNvPicPr>
          <p:nvPr>
            <p:ph sz="quarter" idx="1"/>
          </p:nvPr>
        </p:nvPicPr>
        <p:blipFill>
          <a:blip r:embed="rId2">
            <a:lum contrast="24000"/>
            <a:extLst>
              <a:ext uri="{28A0092B-C50C-407E-A947-70E740481C1C}">
                <a14:useLocalDpi xmlns:a14="http://schemas.microsoft.com/office/drawing/2010/main" val="0"/>
              </a:ext>
            </a:extLst>
          </a:blip>
          <a:srcRect l="4259" r="3477"/>
          <a:stretch>
            <a:fillRect/>
          </a:stretch>
        </p:blipFill>
        <p:spPr>
          <a:xfrm>
            <a:off x="2366964" y="1600200"/>
            <a:ext cx="3267075"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Picture 10" descr="PANIN_19">
            <a:extLst>
              <a:ext uri="{FF2B5EF4-FFF2-40B4-BE49-F238E27FC236}">
                <a16:creationId xmlns:a16="http://schemas.microsoft.com/office/drawing/2014/main" id="{16FDEA9E-27B7-4718-BC5B-08E36DD20BB0}"/>
              </a:ext>
            </a:extLst>
          </p:cNvPr>
          <p:cNvPicPr>
            <a:picLocks noGrp="1" noChangeAspect="1" noChangeArrowheads="1"/>
          </p:cNvPicPr>
          <p:nvPr>
            <p:ph sz="quarter" idx="2"/>
          </p:nvPr>
        </p:nvPicPr>
        <p:blipFill>
          <a:blip r:embed="rId3">
            <a:lum contrast="18000"/>
            <a:extLst>
              <a:ext uri="{28A0092B-C50C-407E-A947-70E740481C1C}">
                <a14:useLocalDpi xmlns:a14="http://schemas.microsoft.com/office/drawing/2010/main" val="0"/>
              </a:ext>
            </a:extLst>
          </a:blip>
          <a:srcRect l="5902"/>
          <a:stretch>
            <a:fillRect/>
          </a:stretch>
        </p:blipFill>
        <p:spPr>
          <a:xfrm>
            <a:off x="6534150" y="1600200"/>
            <a:ext cx="3314700"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1" name="Picture 11" descr="PANIN_29">
            <a:extLst>
              <a:ext uri="{FF2B5EF4-FFF2-40B4-BE49-F238E27FC236}">
                <a16:creationId xmlns:a16="http://schemas.microsoft.com/office/drawing/2014/main" id="{4A0B1E3C-048F-4628-9894-A3AEB3F79869}"/>
              </a:ext>
            </a:extLst>
          </p:cNvPr>
          <p:cNvPicPr>
            <a:picLocks noGrp="1" noChangeAspect="1" noChangeArrowheads="1"/>
          </p:cNvPicPr>
          <p:nvPr>
            <p:ph sz="quarter" idx="3"/>
          </p:nvPr>
        </p:nvPicPr>
        <p:blipFill>
          <a:blip r:embed="rId4">
            <a:lum contrast="18000"/>
            <a:extLst>
              <a:ext uri="{28A0092B-C50C-407E-A947-70E740481C1C}">
                <a14:useLocalDpi xmlns:a14="http://schemas.microsoft.com/office/drawing/2010/main" val="0"/>
              </a:ext>
            </a:extLst>
          </a:blip>
          <a:srcRect/>
          <a:stretch>
            <a:fillRect/>
          </a:stretch>
        </p:blipFill>
        <p:spPr>
          <a:xfrm>
            <a:off x="2306639" y="3938589"/>
            <a:ext cx="3387725"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2" name="Picture 12" descr="PANIN_42">
            <a:extLst>
              <a:ext uri="{FF2B5EF4-FFF2-40B4-BE49-F238E27FC236}">
                <a16:creationId xmlns:a16="http://schemas.microsoft.com/office/drawing/2014/main" id="{F8C6C670-8DFA-4977-B286-5A2B14891C42}"/>
              </a:ext>
            </a:extLst>
          </p:cNvPr>
          <p:cNvPicPr>
            <a:picLocks noGrp="1" noChangeAspect="1" noChangeArrowheads="1"/>
          </p:cNvPicPr>
          <p:nvPr>
            <p:ph sz="quarter" idx="4"/>
          </p:nvPr>
        </p:nvPicPr>
        <p:blipFill>
          <a:blip r:embed="rId5">
            <a:lum contrast="18000"/>
            <a:extLst>
              <a:ext uri="{28A0092B-C50C-407E-A947-70E740481C1C}">
                <a14:useLocalDpi xmlns:a14="http://schemas.microsoft.com/office/drawing/2010/main" val="0"/>
              </a:ext>
            </a:extLst>
          </a:blip>
          <a:srcRect/>
          <a:stretch>
            <a:fillRect/>
          </a:stretch>
        </p:blipFill>
        <p:spPr>
          <a:xfrm>
            <a:off x="6550025" y="3938589"/>
            <a:ext cx="3282950"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3" name="Text Box 13">
            <a:extLst>
              <a:ext uri="{FF2B5EF4-FFF2-40B4-BE49-F238E27FC236}">
                <a16:creationId xmlns:a16="http://schemas.microsoft.com/office/drawing/2014/main" id="{472B81DD-09F8-4C9E-93B0-56986FEF9A74}"/>
              </a:ext>
            </a:extLst>
          </p:cNvPr>
          <p:cNvSpPr txBox="1">
            <a:spLocks noChangeArrowheads="1"/>
          </p:cNvSpPr>
          <p:nvPr/>
        </p:nvSpPr>
        <p:spPr bwMode="auto">
          <a:xfrm>
            <a:off x="5159375" y="3429001"/>
            <a:ext cx="425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1A</a:t>
            </a:r>
          </a:p>
        </p:txBody>
      </p:sp>
      <p:sp>
        <p:nvSpPr>
          <p:cNvPr id="14344" name="Text Box 14">
            <a:extLst>
              <a:ext uri="{FF2B5EF4-FFF2-40B4-BE49-F238E27FC236}">
                <a16:creationId xmlns:a16="http://schemas.microsoft.com/office/drawing/2014/main" id="{9D17D658-0EEA-46BE-B104-4603FA42A3EB}"/>
              </a:ext>
            </a:extLst>
          </p:cNvPr>
          <p:cNvSpPr txBox="1">
            <a:spLocks noChangeArrowheads="1"/>
          </p:cNvSpPr>
          <p:nvPr/>
        </p:nvSpPr>
        <p:spPr bwMode="auto">
          <a:xfrm>
            <a:off x="9409113" y="3429001"/>
            <a:ext cx="4302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1B</a:t>
            </a:r>
          </a:p>
        </p:txBody>
      </p:sp>
      <p:sp>
        <p:nvSpPr>
          <p:cNvPr id="14345" name="Text Box 15">
            <a:extLst>
              <a:ext uri="{FF2B5EF4-FFF2-40B4-BE49-F238E27FC236}">
                <a16:creationId xmlns:a16="http://schemas.microsoft.com/office/drawing/2014/main" id="{DF2FFDD4-B459-4E83-A229-C53C4946EE93}"/>
              </a:ext>
            </a:extLst>
          </p:cNvPr>
          <p:cNvSpPr txBox="1">
            <a:spLocks noChangeArrowheads="1"/>
          </p:cNvSpPr>
          <p:nvPr/>
        </p:nvSpPr>
        <p:spPr bwMode="auto">
          <a:xfrm>
            <a:off x="5427663" y="5694363"/>
            <a:ext cx="292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2</a:t>
            </a:r>
          </a:p>
        </p:txBody>
      </p:sp>
      <p:sp>
        <p:nvSpPr>
          <p:cNvPr id="14346" name="Text Box 16">
            <a:extLst>
              <a:ext uri="{FF2B5EF4-FFF2-40B4-BE49-F238E27FC236}">
                <a16:creationId xmlns:a16="http://schemas.microsoft.com/office/drawing/2014/main" id="{F42F1AA5-FC05-4A95-9B9A-02A4C28A98BC}"/>
              </a:ext>
            </a:extLst>
          </p:cNvPr>
          <p:cNvSpPr txBox="1">
            <a:spLocks noChangeArrowheads="1"/>
          </p:cNvSpPr>
          <p:nvPr/>
        </p:nvSpPr>
        <p:spPr bwMode="auto">
          <a:xfrm>
            <a:off x="9459913" y="5694363"/>
            <a:ext cx="292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3</a:t>
            </a:r>
          </a:p>
        </p:txBody>
      </p:sp>
      <p:cxnSp>
        <p:nvCxnSpPr>
          <p:cNvPr id="3" name="Přímá spojnice se šipkou 2">
            <a:extLst>
              <a:ext uri="{FF2B5EF4-FFF2-40B4-BE49-F238E27FC236}">
                <a16:creationId xmlns:a16="http://schemas.microsoft.com/office/drawing/2014/main" id="{9BA85A34-A617-4B39-A186-D8CD86B691F0}"/>
              </a:ext>
            </a:extLst>
          </p:cNvPr>
          <p:cNvCxnSpPr>
            <a:cxnSpLocks/>
          </p:cNvCxnSpPr>
          <p:nvPr/>
        </p:nvCxnSpPr>
        <p:spPr>
          <a:xfrm>
            <a:off x="9127671" y="5004707"/>
            <a:ext cx="930729" cy="8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79E6656E-B6F3-4753-8821-B989F251C9D8}"/>
              </a:ext>
            </a:extLst>
          </p:cNvPr>
          <p:cNvSpPr txBox="1"/>
          <p:nvPr/>
        </p:nvSpPr>
        <p:spPr>
          <a:xfrm>
            <a:off x="10058400" y="4828205"/>
            <a:ext cx="1914114" cy="369332"/>
          </a:xfrm>
          <a:prstGeom prst="rect">
            <a:avLst/>
          </a:prstGeom>
          <a:solidFill>
            <a:schemeClr val="accent1">
              <a:lumMod val="20000"/>
              <a:lumOff val="80000"/>
            </a:schemeClr>
          </a:solidFill>
        </p:spPr>
        <p:txBody>
          <a:bodyPr wrap="none" rtlCol="0">
            <a:spAutoFit/>
          </a:bodyPr>
          <a:lstStyle/>
          <a:p>
            <a:r>
              <a:rPr lang="cs-CZ" dirty="0"/>
              <a:t>Invazivní karcinom</a:t>
            </a:r>
          </a:p>
        </p:txBody>
      </p:sp>
    </p:spTree>
    <p:extLst>
      <p:ext uri="{BB962C8B-B14F-4D97-AF65-F5344CB8AC3E}">
        <p14:creationId xmlns:p14="http://schemas.microsoft.com/office/powerpoint/2010/main" val="2524882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F4CC9AC3-3575-4D85-93B5-59F13343D1C8}"/>
              </a:ext>
            </a:extLst>
          </p:cNvPr>
          <p:cNvSpPr>
            <a:spLocks noGrp="1" noRot="1" noChangeArrowheads="1"/>
          </p:cNvSpPr>
          <p:nvPr>
            <p:ph type="title"/>
          </p:nvPr>
        </p:nvSpPr>
        <p:spPr/>
        <p:txBody>
          <a:bodyPr/>
          <a:lstStyle/>
          <a:p>
            <a:pPr eaLnBrk="1" hangingPunct="1">
              <a:defRPr/>
            </a:pPr>
            <a:r>
              <a:rPr lang="cs-CZ" altLang="cs-CZ" b="1" dirty="0">
                <a:solidFill>
                  <a:schemeClr val="tx1"/>
                </a:solidFill>
              </a:rPr>
              <a:t>Stavba nádoru a </a:t>
            </a:r>
            <a:r>
              <a:rPr lang="cs-CZ" altLang="cs-CZ" b="1" dirty="0" err="1">
                <a:solidFill>
                  <a:schemeClr val="tx1"/>
                </a:solidFill>
              </a:rPr>
              <a:t>typing</a:t>
            </a:r>
            <a:endParaRPr lang="cs-CZ" altLang="cs-CZ" b="1" dirty="0">
              <a:solidFill>
                <a:schemeClr val="tx1"/>
              </a:solidFill>
            </a:endParaRPr>
          </a:p>
        </p:txBody>
      </p:sp>
      <p:sp>
        <p:nvSpPr>
          <p:cNvPr id="264195" name="Rectangle 3">
            <a:extLst>
              <a:ext uri="{FF2B5EF4-FFF2-40B4-BE49-F238E27FC236}">
                <a16:creationId xmlns:a16="http://schemas.microsoft.com/office/drawing/2014/main" id="{154451ED-B225-49CF-9DCA-F05BF4116FFF}"/>
              </a:ext>
            </a:extLst>
          </p:cNvPr>
          <p:cNvSpPr>
            <a:spLocks noGrp="1" noChangeArrowheads="1"/>
          </p:cNvSpPr>
          <p:nvPr>
            <p:ph type="body" idx="1"/>
          </p:nvPr>
        </p:nvSpPr>
        <p:spPr>
          <a:xfrm>
            <a:off x="1097280" y="1845733"/>
            <a:ext cx="10332720" cy="4399423"/>
          </a:xfrm>
        </p:spPr>
        <p:txBody>
          <a:bodyPr>
            <a:normAutofit fontScale="92500" lnSpcReduction="10000"/>
          </a:bodyPr>
          <a:lstStyle/>
          <a:p>
            <a:pPr eaLnBrk="1" hangingPunct="1">
              <a:lnSpc>
                <a:spcPct val="90000"/>
              </a:lnSpc>
              <a:buFont typeface="Wingdings" panose="05000000000000000000" pitchFamily="2" charset="2"/>
              <a:buChar char="§"/>
              <a:defRPr/>
            </a:pPr>
            <a:r>
              <a:rPr lang="cs-CZ" altLang="cs-CZ" sz="2400" b="1" dirty="0">
                <a:solidFill>
                  <a:schemeClr val="accent2"/>
                </a:solidFill>
              </a:rPr>
              <a:t> </a:t>
            </a:r>
            <a:r>
              <a:rPr lang="cs-CZ" altLang="cs-CZ" sz="2400" b="1" dirty="0" err="1">
                <a:solidFill>
                  <a:schemeClr val="accent2"/>
                </a:solidFill>
              </a:rPr>
              <a:t>Typing</a:t>
            </a:r>
            <a:r>
              <a:rPr lang="cs-CZ" altLang="cs-CZ" sz="2400" b="1" dirty="0">
                <a:solidFill>
                  <a:schemeClr val="accent2"/>
                </a:solidFill>
              </a:rPr>
              <a:t>:</a:t>
            </a:r>
            <a:r>
              <a:rPr lang="cs-CZ" altLang="cs-CZ" sz="2400" dirty="0">
                <a:solidFill>
                  <a:schemeClr val="accent2"/>
                </a:solidFill>
              </a:rPr>
              <a:t> </a:t>
            </a:r>
            <a:r>
              <a:rPr lang="cs-CZ" altLang="cs-CZ" dirty="0"/>
              <a:t>začlenění nádoru do histogeneticky charakterizované diagnostické skupiny a jednotky</a:t>
            </a:r>
          </a:p>
          <a:p>
            <a:pPr eaLnBrk="1" hangingPunct="1">
              <a:lnSpc>
                <a:spcPct val="90000"/>
              </a:lnSpc>
              <a:buFont typeface="Wingdings" panose="05000000000000000000" pitchFamily="2" charset="2"/>
              <a:buChar char="§"/>
              <a:defRPr/>
            </a:pPr>
            <a:endParaRPr lang="cs-CZ" altLang="cs-CZ" b="1" dirty="0">
              <a:solidFill>
                <a:schemeClr val="hlink"/>
              </a:solidFill>
            </a:endParaRPr>
          </a:p>
          <a:p>
            <a:pPr>
              <a:buFont typeface="Wingdings" panose="05000000000000000000" pitchFamily="2" charset="2"/>
              <a:buChar char="§"/>
              <a:defRPr/>
            </a:pPr>
            <a:r>
              <a:rPr lang="cs-CZ" altLang="cs-CZ" b="1" dirty="0">
                <a:solidFill>
                  <a:schemeClr val="accent2"/>
                </a:solidFill>
              </a:rPr>
              <a:t> Nádorový parenchym </a:t>
            </a:r>
            <a:r>
              <a:rPr lang="cs-CZ" altLang="cs-CZ" dirty="0">
                <a:solidFill>
                  <a:schemeClr val="tx1"/>
                </a:solidFill>
              </a:rPr>
              <a:t>(vlastní </a:t>
            </a:r>
            <a:r>
              <a:rPr lang="cs-CZ" altLang="cs-CZ" dirty="0" err="1">
                <a:solidFill>
                  <a:schemeClr val="tx1"/>
                </a:solidFill>
              </a:rPr>
              <a:t>proliferující</a:t>
            </a:r>
            <a:r>
              <a:rPr lang="cs-CZ" altLang="cs-CZ" dirty="0">
                <a:solidFill>
                  <a:schemeClr val="tx1"/>
                </a:solidFill>
              </a:rPr>
              <a:t> nádorové buňky)</a:t>
            </a:r>
          </a:p>
          <a:p>
            <a:pPr>
              <a:buFont typeface="Wingdings" panose="05000000000000000000" pitchFamily="2" charset="2"/>
              <a:buChar char="§"/>
              <a:defRPr/>
            </a:pPr>
            <a:r>
              <a:rPr lang="cs-CZ" altLang="cs-CZ" b="1" dirty="0">
                <a:solidFill>
                  <a:schemeClr val="accent2"/>
                </a:solidFill>
              </a:rPr>
              <a:t> Nádorové stroma </a:t>
            </a:r>
            <a:r>
              <a:rPr lang="cs-CZ" altLang="cs-CZ" dirty="0">
                <a:solidFill>
                  <a:schemeClr val="tx1"/>
                </a:solidFill>
              </a:rPr>
              <a:t>(podpůrná tkáň nádoru, její nedílná součást)</a:t>
            </a:r>
          </a:p>
          <a:p>
            <a:pPr eaLnBrk="1" hangingPunct="1">
              <a:lnSpc>
                <a:spcPct val="90000"/>
              </a:lnSpc>
              <a:buFont typeface="Wingdings" panose="05000000000000000000" pitchFamily="2" charset="2"/>
              <a:buChar char="§"/>
              <a:defRPr/>
            </a:pPr>
            <a:endParaRPr lang="cs-CZ" altLang="cs-CZ" dirty="0">
              <a:solidFill>
                <a:schemeClr val="tx1"/>
              </a:solidFill>
            </a:endParaRPr>
          </a:p>
          <a:p>
            <a:pPr>
              <a:lnSpc>
                <a:spcPct val="80000"/>
              </a:lnSpc>
              <a:defRPr/>
            </a:pPr>
            <a:r>
              <a:rPr lang="cs-CZ" altLang="cs-CZ" b="1" dirty="0">
                <a:solidFill>
                  <a:schemeClr val="accent2"/>
                </a:solidFill>
              </a:rPr>
              <a:t>Nádorové stroma</a:t>
            </a:r>
          </a:p>
          <a:p>
            <a:pPr>
              <a:lnSpc>
                <a:spcPct val="80000"/>
              </a:lnSpc>
              <a:buFont typeface="Arial" panose="020B0604020202020204" pitchFamily="34" charset="0"/>
              <a:buChar char="•"/>
              <a:defRPr/>
            </a:pPr>
            <a:r>
              <a:rPr lang="cs-CZ" altLang="cs-CZ" dirty="0"/>
              <a:t> integrální součást komplexního nádorového procesu</a:t>
            </a:r>
          </a:p>
          <a:p>
            <a:pPr>
              <a:lnSpc>
                <a:spcPct val="80000"/>
              </a:lnSpc>
              <a:buFont typeface="Arial" panose="020B0604020202020204" pitchFamily="34" charset="0"/>
              <a:buChar char="•"/>
              <a:defRPr/>
            </a:pPr>
            <a:r>
              <a:rPr lang="cs-CZ" altLang="cs-CZ" dirty="0"/>
              <a:t> komunikace mezi nádorovými buňkami a extracelulární matrix („vzájemně si prospívají“)</a:t>
            </a:r>
          </a:p>
          <a:p>
            <a:pPr>
              <a:lnSpc>
                <a:spcPct val="80000"/>
              </a:lnSpc>
              <a:buFont typeface="Arial" panose="020B0604020202020204" pitchFamily="34" charset="0"/>
              <a:buChar char="•"/>
              <a:defRPr/>
            </a:pPr>
            <a:r>
              <a:rPr lang="cs-CZ" altLang="cs-CZ" dirty="0"/>
              <a:t> médium pro přenos humorálních mezibuněčných signálů</a:t>
            </a:r>
          </a:p>
          <a:p>
            <a:pPr>
              <a:lnSpc>
                <a:spcPct val="80000"/>
              </a:lnSpc>
              <a:buFont typeface="Arial" panose="020B0604020202020204" pitchFamily="34" charset="0"/>
              <a:buChar char="•"/>
              <a:defRPr/>
            </a:pPr>
            <a:r>
              <a:rPr lang="cs-CZ" altLang="cs-CZ" dirty="0"/>
              <a:t> podíl na regulaci proliferace nádorového parenchymu – rezervoár pro růstové faktory</a:t>
            </a:r>
          </a:p>
          <a:p>
            <a:pPr>
              <a:lnSpc>
                <a:spcPct val="80000"/>
              </a:lnSpc>
              <a:buFont typeface="Arial" panose="020B0604020202020204" pitchFamily="34" charset="0"/>
              <a:buChar char="•"/>
              <a:defRPr/>
            </a:pPr>
            <a:r>
              <a:rPr lang="cs-CZ" altLang="cs-CZ" dirty="0"/>
              <a:t> </a:t>
            </a:r>
            <a:r>
              <a:rPr lang="cs-CZ" altLang="cs-CZ" dirty="0" err="1"/>
              <a:t>stromální</a:t>
            </a:r>
            <a:r>
              <a:rPr lang="cs-CZ" altLang="cs-CZ" dirty="0"/>
              <a:t> cévy – význam pro metastazování</a:t>
            </a:r>
          </a:p>
          <a:p>
            <a:pPr marL="0" indent="0" eaLnBrk="1" hangingPunct="1">
              <a:lnSpc>
                <a:spcPct val="90000"/>
              </a:lnSpc>
              <a:buNone/>
              <a:defRPr/>
            </a:pPr>
            <a:endParaRPr lang="cs-CZ" altLang="cs-CZ" dirty="0">
              <a:solidFill>
                <a:schemeClr val="tx1"/>
              </a:solidFill>
            </a:endParaRPr>
          </a:p>
          <a:p>
            <a:pPr eaLnBrk="1" hangingPunct="1">
              <a:lnSpc>
                <a:spcPct val="90000"/>
              </a:lnSpc>
              <a:buFont typeface="Wingdings" panose="05000000000000000000" pitchFamily="2" charset="2"/>
              <a:buChar char="§"/>
              <a:defRPr/>
            </a:pPr>
            <a:endParaRPr lang="cs-CZ" altLang="cs-CZ" dirty="0">
              <a:solidFill>
                <a:schemeClr val="tx1"/>
              </a:solidFill>
            </a:endParaRPr>
          </a:p>
          <a:p>
            <a:pPr marL="0" indent="0" eaLnBrk="1" hangingPunct="1">
              <a:lnSpc>
                <a:spcPct val="90000"/>
              </a:lnSpc>
              <a:buNone/>
              <a:defRPr/>
            </a:pPr>
            <a:endParaRPr lang="cs-CZ" altLang="cs-CZ" dirty="0">
              <a:solidFill>
                <a:schemeClr val="tx1"/>
              </a:solidFill>
            </a:endParaRPr>
          </a:p>
          <a:p>
            <a:pPr>
              <a:defRPr/>
            </a:pPr>
            <a:endParaRPr lang="cs-CZ" altLang="cs-CZ" b="1" dirty="0"/>
          </a:p>
          <a:p>
            <a:pPr eaLnBrk="1" hangingPunct="1">
              <a:lnSpc>
                <a:spcPct val="90000"/>
              </a:lnSpc>
              <a:defRPr/>
            </a:pPr>
            <a:endParaRPr lang="cs-CZ" altLang="cs-CZ" dirty="0"/>
          </a:p>
        </p:txBody>
      </p:sp>
    </p:spTree>
    <p:extLst>
      <p:ext uri="{BB962C8B-B14F-4D97-AF65-F5344CB8AC3E}">
        <p14:creationId xmlns:p14="http://schemas.microsoft.com/office/powerpoint/2010/main" val="2788224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D09A8A-58A4-497C-8502-4B9815E2D9AA}"/>
              </a:ext>
            </a:extLst>
          </p:cNvPr>
          <p:cNvSpPr>
            <a:spLocks noGrp="1"/>
          </p:cNvSpPr>
          <p:nvPr>
            <p:ph type="title"/>
          </p:nvPr>
        </p:nvSpPr>
        <p:spPr/>
        <p:txBody>
          <a:bodyPr/>
          <a:lstStyle/>
          <a:p>
            <a:r>
              <a:rPr lang="cs-CZ" b="1" dirty="0"/>
              <a:t>Stavba nádoru</a:t>
            </a:r>
          </a:p>
        </p:txBody>
      </p:sp>
      <p:sp>
        <p:nvSpPr>
          <p:cNvPr id="3" name="Zástupný symbol pro obsah 2">
            <a:extLst>
              <a:ext uri="{FF2B5EF4-FFF2-40B4-BE49-F238E27FC236}">
                <a16:creationId xmlns:a16="http://schemas.microsoft.com/office/drawing/2014/main" id="{5E58B00E-C579-488D-8C4D-ED9A401D27C3}"/>
              </a:ext>
            </a:extLst>
          </p:cNvPr>
          <p:cNvSpPr>
            <a:spLocks noGrp="1"/>
          </p:cNvSpPr>
          <p:nvPr>
            <p:ph idx="1"/>
          </p:nvPr>
        </p:nvSpPr>
        <p:spPr>
          <a:xfrm>
            <a:off x="1097280" y="1836006"/>
            <a:ext cx="10058400" cy="4023360"/>
          </a:xfrm>
        </p:spPr>
        <p:txBody>
          <a:bodyPr>
            <a:normAutofit lnSpcReduction="10000"/>
          </a:bodyPr>
          <a:lstStyle/>
          <a:p>
            <a:pPr>
              <a:defRPr/>
            </a:pPr>
            <a:r>
              <a:rPr lang="cs-CZ" altLang="cs-CZ" b="1" dirty="0"/>
              <a:t>Nádory s abundantním parenchymem: měkké, medulární</a:t>
            </a:r>
          </a:p>
          <a:p>
            <a:pPr>
              <a:defRPr/>
            </a:pPr>
            <a:r>
              <a:rPr lang="cs-CZ" altLang="cs-CZ" b="1" dirty="0"/>
              <a:t>Nádory s abundantním kolagenním </a:t>
            </a:r>
            <a:r>
              <a:rPr lang="cs-CZ" altLang="cs-CZ" b="1" dirty="0" err="1"/>
              <a:t>stromatem</a:t>
            </a:r>
            <a:r>
              <a:rPr lang="cs-CZ" altLang="cs-CZ" b="1" dirty="0"/>
              <a:t> – s tzv. </a:t>
            </a:r>
            <a:r>
              <a:rPr lang="cs-CZ" altLang="cs-CZ" b="1" dirty="0" err="1"/>
              <a:t>desmoplastickým</a:t>
            </a:r>
            <a:r>
              <a:rPr lang="cs-CZ" altLang="cs-CZ" b="1" dirty="0"/>
              <a:t> </a:t>
            </a:r>
            <a:r>
              <a:rPr lang="cs-CZ" altLang="cs-CZ" b="1" dirty="0" err="1"/>
              <a:t>stromatem</a:t>
            </a:r>
            <a:r>
              <a:rPr lang="cs-CZ" altLang="cs-CZ" b="1" dirty="0"/>
              <a:t>: tuhé, </a:t>
            </a:r>
            <a:r>
              <a:rPr lang="cs-CZ" altLang="cs-CZ" b="1" dirty="0" err="1"/>
              <a:t>skirhotické</a:t>
            </a:r>
            <a:endParaRPr lang="cs-CZ" altLang="cs-CZ" b="1" dirty="0"/>
          </a:p>
          <a:p>
            <a:pPr>
              <a:defRPr/>
            </a:pPr>
            <a:endParaRPr lang="cs-CZ" altLang="cs-CZ" b="1" dirty="0"/>
          </a:p>
          <a:p>
            <a:pPr>
              <a:defRPr/>
            </a:pPr>
            <a:r>
              <a:rPr lang="cs-CZ" altLang="cs-CZ" b="1" dirty="0"/>
              <a:t>Nádory organoidní</a:t>
            </a:r>
            <a:r>
              <a:rPr lang="cs-CZ" altLang="cs-CZ" dirty="0"/>
              <a:t> (rozdíl mezi </a:t>
            </a:r>
            <a:r>
              <a:rPr lang="cs-CZ" altLang="cs-CZ" dirty="0" err="1"/>
              <a:t>stromatem</a:t>
            </a:r>
            <a:r>
              <a:rPr lang="cs-CZ" altLang="cs-CZ" dirty="0"/>
              <a:t> a parenchymem)</a:t>
            </a:r>
          </a:p>
          <a:p>
            <a:pPr>
              <a:defRPr/>
            </a:pPr>
            <a:r>
              <a:rPr lang="cs-CZ" altLang="cs-CZ" b="1" dirty="0"/>
              <a:t>Nádory </a:t>
            </a:r>
            <a:r>
              <a:rPr lang="cs-CZ" altLang="cs-CZ" b="1" dirty="0" err="1"/>
              <a:t>histoidní</a:t>
            </a:r>
            <a:r>
              <a:rPr lang="cs-CZ" altLang="cs-CZ" b="1" dirty="0">
                <a:solidFill>
                  <a:schemeClr val="hlink"/>
                </a:solidFill>
              </a:rPr>
              <a:t> </a:t>
            </a:r>
            <a:r>
              <a:rPr lang="cs-CZ" altLang="cs-CZ" dirty="0"/>
              <a:t>(setření </a:t>
            </a:r>
            <a:r>
              <a:rPr lang="cs-CZ" altLang="cs-CZ" dirty="0" err="1"/>
              <a:t>cytomorfologických</a:t>
            </a:r>
            <a:r>
              <a:rPr lang="cs-CZ" altLang="cs-CZ" dirty="0"/>
              <a:t> rozdílů mezi parenchymem a </a:t>
            </a:r>
            <a:r>
              <a:rPr lang="cs-CZ" altLang="cs-CZ" dirty="0" err="1"/>
              <a:t>stromatem</a:t>
            </a:r>
            <a:r>
              <a:rPr lang="cs-CZ" altLang="cs-CZ" dirty="0"/>
              <a:t>).</a:t>
            </a:r>
          </a:p>
          <a:p>
            <a:pPr>
              <a:buFont typeface="Wingdings" panose="05000000000000000000" pitchFamily="2" charset="2"/>
              <a:buChar char="§"/>
              <a:defRPr/>
            </a:pPr>
            <a:endParaRPr lang="cs-CZ" altLang="cs-CZ" dirty="0">
              <a:solidFill>
                <a:schemeClr val="tx1"/>
              </a:solidFill>
            </a:endParaRPr>
          </a:p>
          <a:p>
            <a:pPr>
              <a:buFontTx/>
              <a:buChar char="-"/>
              <a:defRPr/>
            </a:pPr>
            <a:r>
              <a:rPr lang="cs-CZ" altLang="cs-CZ" b="1" dirty="0"/>
              <a:t> </a:t>
            </a:r>
            <a:r>
              <a:rPr lang="cs-CZ" altLang="cs-CZ" dirty="0"/>
              <a:t>Nádory homologní (podoba s místními tkáněmi)</a:t>
            </a:r>
          </a:p>
          <a:p>
            <a:pPr>
              <a:buFontTx/>
              <a:buChar char="-"/>
              <a:defRPr/>
            </a:pPr>
            <a:r>
              <a:rPr lang="cs-CZ" altLang="cs-CZ" dirty="0"/>
              <a:t> Nádory heterologní (schází podoba s místní tkání: maligní tumory; </a:t>
            </a:r>
            <a:r>
              <a:rPr lang="cs-CZ" altLang="cs-CZ" dirty="0" err="1"/>
              <a:t>dysontogenetické</a:t>
            </a:r>
            <a:r>
              <a:rPr lang="cs-CZ" altLang="cs-CZ" dirty="0"/>
              <a:t> tumory,  </a:t>
            </a:r>
          </a:p>
          <a:p>
            <a:pPr marL="0" indent="0">
              <a:buNone/>
              <a:defRPr/>
            </a:pPr>
            <a:r>
              <a:rPr lang="cs-CZ" altLang="cs-CZ" dirty="0"/>
              <a:t>   metaplastické nádory) </a:t>
            </a:r>
          </a:p>
          <a:p>
            <a:endParaRPr lang="cs-CZ" dirty="0"/>
          </a:p>
        </p:txBody>
      </p:sp>
    </p:spTree>
    <p:extLst>
      <p:ext uri="{BB962C8B-B14F-4D97-AF65-F5344CB8AC3E}">
        <p14:creationId xmlns:p14="http://schemas.microsoft.com/office/powerpoint/2010/main" val="2069794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02384B-6353-4174-A749-2237DC84F028}"/>
              </a:ext>
            </a:extLst>
          </p:cNvPr>
          <p:cNvSpPr>
            <a:spLocks noGrp="1"/>
          </p:cNvSpPr>
          <p:nvPr>
            <p:ph type="title"/>
          </p:nvPr>
        </p:nvSpPr>
        <p:spPr/>
        <p:txBody>
          <a:bodyPr/>
          <a:lstStyle/>
          <a:p>
            <a:r>
              <a:rPr lang="cs-CZ" b="1" dirty="0"/>
              <a:t>Definice nádoru (</a:t>
            </a:r>
            <a:r>
              <a:rPr lang="cs-CZ" b="1" dirty="0" err="1"/>
              <a:t>neoplazie</a:t>
            </a:r>
            <a:r>
              <a:rPr lang="cs-CZ" b="1" dirty="0"/>
              <a:t>, tumoru)</a:t>
            </a:r>
          </a:p>
        </p:txBody>
      </p:sp>
      <p:sp>
        <p:nvSpPr>
          <p:cNvPr id="3" name="Zástupný symbol pro obsah 2">
            <a:extLst>
              <a:ext uri="{FF2B5EF4-FFF2-40B4-BE49-F238E27FC236}">
                <a16:creationId xmlns:a16="http://schemas.microsoft.com/office/drawing/2014/main" id="{3E30C454-1355-4EC2-AA99-6A40EB72DDC5}"/>
              </a:ext>
            </a:extLst>
          </p:cNvPr>
          <p:cNvSpPr>
            <a:spLocks noGrp="1"/>
          </p:cNvSpPr>
          <p:nvPr>
            <p:ph idx="1"/>
          </p:nvPr>
        </p:nvSpPr>
        <p:spPr/>
        <p:txBody>
          <a:bodyPr>
            <a:normAutofit/>
          </a:bodyPr>
          <a:lstStyle/>
          <a:p>
            <a:pPr>
              <a:buFont typeface="Wingdings" panose="05000000000000000000" pitchFamily="2" charset="2"/>
              <a:buChar char="§"/>
            </a:pPr>
            <a:r>
              <a:rPr lang="cs-CZ" dirty="0"/>
              <a:t> Abnormální masa tkáně, jejíž abnormální a nekoordinovaný růst přetrvává i poté, co přestala působit příčina nádor vyvolávající (</a:t>
            </a:r>
            <a:r>
              <a:rPr lang="cs-CZ" dirty="0" err="1"/>
              <a:t>Willis</a:t>
            </a:r>
            <a:r>
              <a:rPr lang="cs-CZ" dirty="0"/>
              <a:t>)  </a:t>
            </a:r>
          </a:p>
          <a:p>
            <a:pPr>
              <a:buFont typeface="Wingdings" panose="05000000000000000000" pitchFamily="2" charset="2"/>
              <a:buChar char="§"/>
            </a:pPr>
            <a:endParaRPr lang="cs-CZ" dirty="0"/>
          </a:p>
          <a:p>
            <a:pPr>
              <a:buFont typeface="Wingdings" panose="05000000000000000000" pitchFamily="2" charset="2"/>
              <a:buChar char="§"/>
            </a:pPr>
            <a:r>
              <a:rPr lang="cs-CZ" dirty="0"/>
              <a:t> Nádor je nevratnou/ireverzibilní změnou tkáně</a:t>
            </a:r>
          </a:p>
          <a:p>
            <a:pPr>
              <a:buFont typeface="Wingdings" panose="05000000000000000000" pitchFamily="2" charset="2"/>
              <a:buChar char="§"/>
            </a:pPr>
            <a:endParaRPr lang="cs-CZ" dirty="0"/>
          </a:p>
          <a:p>
            <a:pPr>
              <a:buFont typeface="Wingdings" panose="05000000000000000000" pitchFamily="2" charset="2"/>
              <a:buChar char="§"/>
            </a:pPr>
            <a:r>
              <a:rPr lang="cs-CZ" dirty="0"/>
              <a:t> Nádor roste autonomně, nezávisle na fyziologických stimulech</a:t>
            </a:r>
          </a:p>
          <a:p>
            <a:pPr>
              <a:buFont typeface="Wingdings" panose="05000000000000000000" pitchFamily="2" charset="2"/>
              <a:buChar char="§"/>
            </a:pPr>
            <a:endParaRPr lang="cs-CZ" dirty="0"/>
          </a:p>
          <a:p>
            <a:pPr>
              <a:buFont typeface="Wingdings" panose="05000000000000000000" pitchFamily="2" charset="2"/>
              <a:buChar char="§"/>
            </a:pPr>
            <a:r>
              <a:rPr lang="cs-CZ" dirty="0"/>
              <a:t> Nádor představuje klonální proliferaci expanzi nádorově transformované buňky (=nádor je monoklonální)</a:t>
            </a:r>
          </a:p>
          <a:p>
            <a:endParaRPr lang="cs-CZ" dirty="0"/>
          </a:p>
        </p:txBody>
      </p:sp>
    </p:spTree>
    <p:extLst>
      <p:ext uri="{BB962C8B-B14F-4D97-AF65-F5344CB8AC3E}">
        <p14:creationId xmlns:p14="http://schemas.microsoft.com/office/powerpoint/2010/main" val="525954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66F0BDBD-44D0-445C-9CFA-06BDE230DD49}"/>
              </a:ext>
            </a:extLst>
          </p:cNvPr>
          <p:cNvSpPr>
            <a:spLocks noGrp="1" noRot="1" noChangeArrowheads="1"/>
          </p:cNvSpPr>
          <p:nvPr>
            <p:ph type="title"/>
          </p:nvPr>
        </p:nvSpPr>
        <p:spPr>
          <a:xfrm>
            <a:off x="1097280" y="665982"/>
            <a:ext cx="10517546" cy="1450757"/>
          </a:xfrm>
        </p:spPr>
        <p:txBody>
          <a:bodyPr>
            <a:normAutofit fontScale="90000"/>
          </a:bodyPr>
          <a:lstStyle/>
          <a:p>
            <a:pPr>
              <a:defRPr/>
            </a:pP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tx1"/>
                </a:solidFill>
              </a:rPr>
              <a:t>Nádorové kmenové buňky/</a:t>
            </a:r>
            <a:r>
              <a:rPr lang="cs-CZ" altLang="cs-CZ" b="1" dirty="0" err="1">
                <a:solidFill>
                  <a:schemeClr val="tx1"/>
                </a:solidFill>
              </a:rPr>
              <a:t>cancer</a:t>
            </a:r>
            <a:r>
              <a:rPr lang="cs-CZ" altLang="cs-CZ" b="1" dirty="0">
                <a:solidFill>
                  <a:schemeClr val="tx1"/>
                </a:solidFill>
              </a:rPr>
              <a:t> stem </a:t>
            </a:r>
            <a:r>
              <a:rPr lang="cs-CZ" altLang="cs-CZ" b="1" dirty="0" err="1">
                <a:solidFill>
                  <a:schemeClr val="tx1"/>
                </a:solidFill>
              </a:rPr>
              <a:t>cells</a:t>
            </a:r>
            <a:r>
              <a:rPr lang="cs-CZ" altLang="cs-CZ" b="1" dirty="0">
                <a:solidFill>
                  <a:schemeClr val="tx1"/>
                </a:solidFill>
              </a:rPr>
              <a:t>; CSC </a:t>
            </a:r>
            <a:br>
              <a:rPr lang="cs-CZ" altLang="cs-CZ" b="1" dirty="0">
                <a:solidFill>
                  <a:schemeClr val="tx1"/>
                </a:solidFill>
              </a:rPr>
            </a:br>
            <a:r>
              <a:rPr lang="cs-CZ" altLang="cs-CZ" sz="4000" b="1" dirty="0">
                <a:solidFill>
                  <a:schemeClr val="tx1"/>
                </a:solidFill>
              </a:rPr>
              <a:t>(tumor </a:t>
            </a:r>
            <a:r>
              <a:rPr lang="cs-CZ" altLang="cs-CZ" sz="4000" b="1" dirty="0" err="1">
                <a:solidFill>
                  <a:schemeClr val="tx1"/>
                </a:solidFill>
              </a:rPr>
              <a:t>initiating</a:t>
            </a:r>
            <a:r>
              <a:rPr lang="cs-CZ" altLang="cs-CZ" sz="4000" b="1" dirty="0">
                <a:solidFill>
                  <a:schemeClr val="tx1"/>
                </a:solidFill>
              </a:rPr>
              <a:t> stem </a:t>
            </a:r>
            <a:r>
              <a:rPr lang="cs-CZ" altLang="cs-CZ" sz="4000" b="1" dirty="0" err="1">
                <a:solidFill>
                  <a:schemeClr val="tx1"/>
                </a:solidFill>
              </a:rPr>
              <a:t>cells</a:t>
            </a:r>
            <a:r>
              <a:rPr lang="cs-CZ" altLang="cs-CZ" sz="4000" b="1" dirty="0">
                <a:solidFill>
                  <a:schemeClr val="tx1"/>
                </a:solidFill>
              </a:rPr>
              <a:t>; T-IS)</a:t>
            </a:r>
            <a:br>
              <a:rPr lang="cs-CZ" altLang="cs-CZ" sz="4000" b="1" dirty="0">
                <a:solidFill>
                  <a:schemeClr val="tx1"/>
                </a:solidFill>
              </a:rPr>
            </a:br>
            <a:endParaRPr lang="cs-CZ" altLang="cs-CZ" sz="4000" dirty="0">
              <a:solidFill>
                <a:schemeClr val="tx1"/>
              </a:solidFill>
            </a:endParaRPr>
          </a:p>
        </p:txBody>
      </p:sp>
      <p:sp>
        <p:nvSpPr>
          <p:cNvPr id="260099" name="Rectangle 3">
            <a:extLst>
              <a:ext uri="{FF2B5EF4-FFF2-40B4-BE49-F238E27FC236}">
                <a16:creationId xmlns:a16="http://schemas.microsoft.com/office/drawing/2014/main" id="{BDFAB4E8-4ED8-460C-A9EB-18649AF91EDC}"/>
              </a:ext>
            </a:extLst>
          </p:cNvPr>
          <p:cNvSpPr>
            <a:spLocks noGrp="1" noChangeArrowheads="1"/>
          </p:cNvSpPr>
          <p:nvPr>
            <p:ph type="body" idx="1"/>
          </p:nvPr>
        </p:nvSpPr>
        <p:spPr>
          <a:xfrm>
            <a:off x="1097280" y="2116739"/>
            <a:ext cx="10058400" cy="4023360"/>
          </a:xfrm>
        </p:spPr>
        <p:txBody>
          <a:bodyPr>
            <a:normAutofit/>
          </a:bodyPr>
          <a:lstStyle/>
          <a:p>
            <a:pPr eaLnBrk="1" hangingPunct="1">
              <a:lnSpc>
                <a:spcPct val="80000"/>
              </a:lnSpc>
              <a:buFont typeface="Wingdings" panose="05000000000000000000" pitchFamily="2" charset="2"/>
              <a:buChar char="§"/>
              <a:defRPr/>
            </a:pPr>
            <a:r>
              <a:rPr lang="cs-CZ" altLang="cs-CZ" sz="1800" dirty="0"/>
              <a:t> </a:t>
            </a:r>
            <a:r>
              <a:rPr lang="cs-CZ" altLang="cs-CZ" sz="2400" dirty="0" err="1"/>
              <a:t>tumorigenní</a:t>
            </a:r>
            <a:r>
              <a:rPr lang="cs-CZ" altLang="cs-CZ" sz="2400" dirty="0"/>
              <a:t> subpopulace nádorových buněk se schopností </a:t>
            </a:r>
            <a:r>
              <a:rPr lang="cs-CZ" altLang="cs-CZ" sz="2400" dirty="0" err="1"/>
              <a:t>samoobnovy</a:t>
            </a:r>
            <a:r>
              <a:rPr lang="cs-CZ" altLang="cs-CZ" sz="2400" dirty="0"/>
              <a:t> a diferenciace</a:t>
            </a:r>
          </a:p>
          <a:p>
            <a:pPr eaLnBrk="1" hangingPunct="1">
              <a:lnSpc>
                <a:spcPct val="80000"/>
              </a:lnSpc>
              <a:buFont typeface="Wingdings" panose="05000000000000000000" pitchFamily="2" charset="2"/>
              <a:buChar char="§"/>
              <a:defRPr/>
            </a:pPr>
            <a:r>
              <a:rPr lang="cs-CZ" altLang="cs-CZ" sz="2400" dirty="0"/>
              <a:t> CSC: buňky schopné iniciovat a udržovat nádor; </a:t>
            </a:r>
            <a:r>
              <a:rPr lang="cs-CZ" altLang="cs-CZ" sz="2400" dirty="0" err="1"/>
              <a:t>v.s</a:t>
            </a:r>
            <a:r>
              <a:rPr lang="cs-CZ" altLang="cs-CZ" sz="2400" dirty="0"/>
              <a:t>. iniciální cíle transformace</a:t>
            </a:r>
          </a:p>
          <a:p>
            <a:pPr eaLnBrk="1" hangingPunct="1">
              <a:lnSpc>
                <a:spcPct val="80000"/>
              </a:lnSpc>
              <a:buFont typeface="Wingdings" panose="05000000000000000000" pitchFamily="2" charset="2"/>
              <a:buChar char="§"/>
              <a:defRPr/>
            </a:pPr>
            <a:r>
              <a:rPr lang="cs-CZ" altLang="cs-CZ" sz="2400" dirty="0"/>
              <a:t> nádor: klonální proliferace transformované buňky (</a:t>
            </a:r>
            <a:r>
              <a:rPr lang="cs-CZ" altLang="cs-CZ" sz="2400" dirty="0" err="1"/>
              <a:t>v.s</a:t>
            </a:r>
            <a:r>
              <a:rPr lang="cs-CZ" altLang="cs-CZ" sz="2400" dirty="0"/>
              <a:t>. potomstvo T-IS)</a:t>
            </a:r>
          </a:p>
          <a:p>
            <a:pPr>
              <a:lnSpc>
                <a:spcPct val="80000"/>
              </a:lnSpc>
              <a:buFont typeface="Wingdings" panose="05000000000000000000" pitchFamily="2" charset="2"/>
              <a:buChar char="§"/>
              <a:defRPr/>
            </a:pPr>
            <a:r>
              <a:rPr lang="cs-CZ" altLang="cs-CZ" sz="2400" dirty="0"/>
              <a:t> CSC: identifikovány v celé řadě nádorů </a:t>
            </a:r>
          </a:p>
          <a:p>
            <a:pPr>
              <a:lnSpc>
                <a:spcPct val="80000"/>
              </a:lnSpc>
              <a:buFont typeface="Wingdings" panose="05000000000000000000" pitchFamily="2" charset="2"/>
              <a:buChar char="§"/>
              <a:defRPr/>
            </a:pPr>
            <a:r>
              <a:rPr lang="cs-CZ" altLang="cs-CZ" sz="2400" dirty="0"/>
              <a:t> CSC: nízká proliferační aktivita   </a:t>
            </a:r>
          </a:p>
          <a:p>
            <a:pPr>
              <a:lnSpc>
                <a:spcPct val="80000"/>
              </a:lnSpc>
              <a:buFont typeface="Wingdings" panose="05000000000000000000" pitchFamily="2" charset="2"/>
              <a:buChar char="§"/>
              <a:defRPr/>
            </a:pPr>
            <a:r>
              <a:rPr lang="cs-CZ" altLang="cs-CZ" sz="2400" dirty="0"/>
              <a:t> CSC: odolné vůči konvenční  terapii – příčina </a:t>
            </a:r>
            <a:r>
              <a:rPr lang="cs-CZ" altLang="cs-CZ" sz="2400" dirty="0" err="1"/>
              <a:t>rekurence</a:t>
            </a:r>
            <a:r>
              <a:rPr lang="cs-CZ" altLang="cs-CZ" sz="2400" dirty="0"/>
              <a:t> nádorových onemocnění</a:t>
            </a:r>
          </a:p>
          <a:p>
            <a:pPr eaLnBrk="1" hangingPunct="1">
              <a:lnSpc>
                <a:spcPct val="80000"/>
              </a:lnSpc>
              <a:buFont typeface="Wingdings" panose="05000000000000000000" pitchFamily="2" charset="2"/>
              <a:buChar char="§"/>
              <a:defRPr/>
            </a:pPr>
            <a:r>
              <a:rPr lang="cs-CZ" altLang="cs-CZ" sz="2400" dirty="0"/>
              <a:t> konvenční terapie malignit zaměřená na </a:t>
            </a:r>
            <a:r>
              <a:rPr lang="cs-CZ" altLang="cs-CZ" sz="2400" dirty="0" err="1"/>
              <a:t>proliferující</a:t>
            </a:r>
            <a:r>
              <a:rPr lang="cs-CZ" altLang="cs-CZ" sz="2400" dirty="0"/>
              <a:t> nádorové buňky </a:t>
            </a:r>
          </a:p>
          <a:p>
            <a:pPr eaLnBrk="1" hangingPunct="1">
              <a:lnSpc>
                <a:spcPct val="80000"/>
              </a:lnSpc>
              <a:buFontTx/>
              <a:buNone/>
              <a:defRPr/>
            </a:pPr>
            <a:endParaRPr lang="cs-CZ" altLang="cs-CZ" sz="1800" dirty="0"/>
          </a:p>
        </p:txBody>
      </p:sp>
    </p:spTree>
    <p:extLst>
      <p:ext uri="{BB962C8B-B14F-4D97-AF65-F5344CB8AC3E}">
        <p14:creationId xmlns:p14="http://schemas.microsoft.com/office/powerpoint/2010/main" val="3081320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48C6FFD-5535-4A5D-92EA-C532A24A442E}"/>
              </a:ext>
            </a:extLst>
          </p:cNvPr>
          <p:cNvSpPr>
            <a:spLocks noChangeArrowheads="1"/>
          </p:cNvSpPr>
          <p:nvPr/>
        </p:nvSpPr>
        <p:spPr bwMode="auto">
          <a:xfrm>
            <a:off x="5664201" y="4292601"/>
            <a:ext cx="4824413" cy="504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a:p>
        </p:txBody>
      </p:sp>
      <p:pic>
        <p:nvPicPr>
          <p:cNvPr id="27651" name="Picture 3" descr="origin scs">
            <a:extLst>
              <a:ext uri="{FF2B5EF4-FFF2-40B4-BE49-F238E27FC236}">
                <a16:creationId xmlns:a16="http://schemas.microsoft.com/office/drawing/2014/main" id="{8BEF22E3-1E88-4435-9A9D-900D519E0321}"/>
              </a:ext>
            </a:extLst>
          </p:cNvPr>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b="18697"/>
          <a:stretch>
            <a:fillRect/>
          </a:stretch>
        </p:blipFill>
        <p:spPr bwMode="auto">
          <a:xfrm>
            <a:off x="1703389" y="1557338"/>
            <a:ext cx="397192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therapy 2">
            <a:extLst>
              <a:ext uri="{FF2B5EF4-FFF2-40B4-BE49-F238E27FC236}">
                <a16:creationId xmlns:a16="http://schemas.microsoft.com/office/drawing/2014/main" id="{77FDFD1E-0980-4D8C-A43E-2A1B5654A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1" y="1844675"/>
            <a:ext cx="4748213" cy="3525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5637" name="Rectangle 5">
            <a:extLst>
              <a:ext uri="{FF2B5EF4-FFF2-40B4-BE49-F238E27FC236}">
                <a16:creationId xmlns:a16="http://schemas.microsoft.com/office/drawing/2014/main" id="{ECF758D3-51C5-4E07-A409-58FE501F3F3C}"/>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Teorie nádorových kmenových buněk</a:t>
            </a:r>
          </a:p>
        </p:txBody>
      </p:sp>
      <p:sp>
        <p:nvSpPr>
          <p:cNvPr id="325638" name="Rectangle 6">
            <a:extLst>
              <a:ext uri="{FF2B5EF4-FFF2-40B4-BE49-F238E27FC236}">
                <a16:creationId xmlns:a16="http://schemas.microsoft.com/office/drawing/2014/main" id="{9AAA23A3-551F-4AAF-9534-D47B168950F5}"/>
              </a:ext>
            </a:extLst>
          </p:cNvPr>
          <p:cNvSpPr>
            <a:spLocks noGrp="1" noChangeArrowheads="1"/>
          </p:cNvSpPr>
          <p:nvPr>
            <p:ph idx="1"/>
          </p:nvPr>
        </p:nvSpPr>
        <p:spPr>
          <a:xfrm>
            <a:off x="1097280" y="1844675"/>
            <a:ext cx="10058400" cy="4023360"/>
          </a:xfrm>
        </p:spPr>
        <p:txBody>
          <a:bodyPr/>
          <a:lstStyle/>
          <a:p>
            <a:pPr eaLnBrk="1" hangingPunct="1">
              <a:defRPr/>
            </a:pPr>
            <a:endParaRPr lang="cs-CZ" altLang="cs-CZ" dirty="0"/>
          </a:p>
        </p:txBody>
      </p:sp>
    </p:spTree>
    <p:extLst>
      <p:ext uri="{BB962C8B-B14F-4D97-AF65-F5344CB8AC3E}">
        <p14:creationId xmlns:p14="http://schemas.microsoft.com/office/powerpoint/2010/main" val="246705750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22548C80-32A9-474C-BB8F-6D501DDE94C2}"/>
              </a:ext>
            </a:extLst>
          </p:cNvPr>
          <p:cNvSpPr>
            <a:spLocks noGrp="1" noRot="1" noChangeArrowheads="1"/>
          </p:cNvSpPr>
          <p:nvPr>
            <p:ph type="title"/>
          </p:nvPr>
        </p:nvSpPr>
        <p:spPr/>
        <p:txBody>
          <a:bodyPr/>
          <a:lstStyle/>
          <a:p>
            <a:pPr eaLnBrk="1" hangingPunct="1">
              <a:defRPr/>
            </a:pPr>
            <a:r>
              <a:rPr lang="cs-CZ" altLang="cs-CZ" b="1" dirty="0">
                <a:solidFill>
                  <a:schemeClr val="tx1"/>
                </a:solidFill>
              </a:rPr>
              <a:t>Nádorová multiplicita</a:t>
            </a:r>
          </a:p>
        </p:txBody>
      </p:sp>
      <p:sp>
        <p:nvSpPr>
          <p:cNvPr id="262147" name="Rectangle 3">
            <a:extLst>
              <a:ext uri="{FF2B5EF4-FFF2-40B4-BE49-F238E27FC236}">
                <a16:creationId xmlns:a16="http://schemas.microsoft.com/office/drawing/2014/main" id="{4A9E0F78-CD46-4FC3-BAF2-5FD76F672ABE}"/>
              </a:ext>
            </a:extLst>
          </p:cNvPr>
          <p:cNvSpPr>
            <a:spLocks noGrp="1" noChangeArrowheads="1"/>
          </p:cNvSpPr>
          <p:nvPr>
            <p:ph type="body" idx="1"/>
          </p:nvPr>
        </p:nvSpPr>
        <p:spPr/>
        <p:txBody>
          <a:bodyPr>
            <a:normAutofit lnSpcReduction="10000"/>
          </a:bodyPr>
          <a:lstStyle/>
          <a:p>
            <a:pPr eaLnBrk="1" hangingPunct="1">
              <a:defRPr/>
            </a:pPr>
            <a:r>
              <a:rPr lang="cs-CZ" altLang="cs-CZ" sz="2800" dirty="0"/>
              <a:t>Nález více nádorových ložisek</a:t>
            </a:r>
          </a:p>
          <a:p>
            <a:pPr eaLnBrk="1" hangingPunct="1">
              <a:defRPr/>
            </a:pPr>
            <a:r>
              <a:rPr lang="cs-CZ" altLang="cs-CZ" sz="2800" dirty="0"/>
              <a:t>Metastázy – sekundární multiplicita</a:t>
            </a:r>
          </a:p>
          <a:p>
            <a:pPr eaLnBrk="1" hangingPunct="1">
              <a:buFont typeface="Wingdings" panose="05000000000000000000" pitchFamily="2" charset="2"/>
              <a:buNone/>
              <a:defRPr/>
            </a:pPr>
            <a:endParaRPr lang="cs-CZ" altLang="cs-CZ" sz="2800" dirty="0"/>
          </a:p>
          <a:p>
            <a:pPr eaLnBrk="1" hangingPunct="1">
              <a:defRPr/>
            </a:pPr>
            <a:r>
              <a:rPr lang="cs-CZ" altLang="cs-CZ" sz="2800" b="1" dirty="0">
                <a:solidFill>
                  <a:schemeClr val="tx1"/>
                </a:solidFill>
              </a:rPr>
              <a:t>Primární multiplicita</a:t>
            </a:r>
          </a:p>
          <a:p>
            <a:pPr eaLnBrk="1" hangingPunct="1">
              <a:buFont typeface="Arial" panose="020B0604020202020204" pitchFamily="34" charset="0"/>
              <a:buChar char="•"/>
              <a:defRPr/>
            </a:pPr>
            <a:r>
              <a:rPr lang="cs-CZ" altLang="cs-CZ" sz="2400" dirty="0"/>
              <a:t> primární simultánní multiplicita (výskyt několika nádorů současně; geneticky podmíněná náchylnost k nádorům určitého typu)</a:t>
            </a:r>
          </a:p>
          <a:p>
            <a:pPr eaLnBrk="1" hangingPunct="1">
              <a:buFont typeface="Arial" panose="020B0604020202020204" pitchFamily="34" charset="0"/>
              <a:buChar char="•"/>
              <a:defRPr/>
            </a:pPr>
            <a:r>
              <a:rPr lang="cs-CZ" altLang="cs-CZ" sz="2400"/>
              <a:t> </a:t>
            </a:r>
            <a:r>
              <a:rPr lang="cs-CZ" altLang="cs-CZ" sz="2400" smtClean="0"/>
              <a:t>primární </a:t>
            </a:r>
            <a:r>
              <a:rPr lang="cs-CZ" altLang="cs-CZ" sz="2400" dirty="0"/>
              <a:t>simultánní multiplicita lokální (kožní nádory po expozici 1 zevní karcinogenní noxe)</a:t>
            </a:r>
          </a:p>
          <a:p>
            <a:pPr eaLnBrk="1" hangingPunct="1">
              <a:buFont typeface="Arial" panose="020B0604020202020204" pitchFamily="34" charset="0"/>
              <a:buChar char="•"/>
              <a:defRPr/>
            </a:pPr>
            <a:r>
              <a:rPr lang="cs-CZ" altLang="cs-CZ" sz="2400" dirty="0"/>
              <a:t> primární sukcesivní multiplicity</a:t>
            </a:r>
          </a:p>
          <a:p>
            <a:pPr eaLnBrk="1" hangingPunct="1">
              <a:buFontTx/>
              <a:buChar char="-"/>
              <a:defRPr/>
            </a:pPr>
            <a:endParaRPr lang="cs-CZ" altLang="cs-CZ" sz="2400" dirty="0"/>
          </a:p>
          <a:p>
            <a:pPr eaLnBrk="1" hangingPunct="1">
              <a:buFontTx/>
              <a:buChar char="-"/>
              <a:defRPr/>
            </a:pPr>
            <a:endParaRPr lang="cs-CZ" altLang="cs-CZ" sz="2800" dirty="0"/>
          </a:p>
        </p:txBody>
      </p:sp>
    </p:spTree>
    <p:extLst>
      <p:ext uri="{BB962C8B-B14F-4D97-AF65-F5344CB8AC3E}">
        <p14:creationId xmlns:p14="http://schemas.microsoft.com/office/powerpoint/2010/main" val="3912409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B77425F1-0752-491F-8F9E-3EA94037CEAA}"/>
              </a:ext>
            </a:extLst>
          </p:cNvPr>
          <p:cNvSpPr>
            <a:spLocks noGrp="1" noRot="1" noChangeArrowheads="1"/>
          </p:cNvSpPr>
          <p:nvPr>
            <p:ph type="title"/>
          </p:nvPr>
        </p:nvSpPr>
        <p:spPr/>
        <p:txBody>
          <a:bodyPr/>
          <a:lstStyle/>
          <a:p>
            <a:pPr eaLnBrk="1" hangingPunct="1">
              <a:defRPr/>
            </a:pPr>
            <a:r>
              <a:rPr lang="cs-CZ" altLang="cs-CZ" b="1" dirty="0">
                <a:solidFill>
                  <a:schemeClr val="tx1"/>
                </a:solidFill>
              </a:rPr>
              <a:t>Klasifikace a systematika nádorů</a:t>
            </a:r>
          </a:p>
        </p:txBody>
      </p:sp>
      <p:sp>
        <p:nvSpPr>
          <p:cNvPr id="246787" name="Rectangle 3">
            <a:extLst>
              <a:ext uri="{FF2B5EF4-FFF2-40B4-BE49-F238E27FC236}">
                <a16:creationId xmlns:a16="http://schemas.microsoft.com/office/drawing/2014/main" id="{ADFBB165-58FB-4451-A0A0-03113874607D}"/>
              </a:ext>
            </a:extLst>
          </p:cNvPr>
          <p:cNvSpPr>
            <a:spLocks noGrp="1" noChangeArrowheads="1"/>
          </p:cNvSpPr>
          <p:nvPr>
            <p:ph type="body" idx="1"/>
          </p:nvPr>
        </p:nvSpPr>
        <p:spPr>
          <a:xfrm>
            <a:off x="1097280" y="1991649"/>
            <a:ext cx="10575911" cy="4023360"/>
          </a:xfrm>
        </p:spPr>
        <p:txBody>
          <a:bodyPr>
            <a:normAutofit fontScale="92500" lnSpcReduction="20000"/>
          </a:bodyPr>
          <a:lstStyle/>
          <a:p>
            <a:pPr eaLnBrk="1" hangingPunct="1">
              <a:lnSpc>
                <a:spcPct val="80000"/>
              </a:lnSpc>
              <a:defRPr/>
            </a:pPr>
            <a:r>
              <a:rPr lang="cs-CZ" altLang="cs-CZ" b="1" dirty="0">
                <a:solidFill>
                  <a:schemeClr val="tx1"/>
                </a:solidFill>
              </a:rPr>
              <a:t>Dělení podle biologického chování:</a:t>
            </a:r>
          </a:p>
          <a:p>
            <a:pPr eaLnBrk="1" hangingPunct="1">
              <a:lnSpc>
                <a:spcPct val="80000"/>
              </a:lnSpc>
              <a:buFont typeface="Wingdings" panose="05000000000000000000" pitchFamily="2" charset="2"/>
              <a:buChar char="§"/>
              <a:defRPr/>
            </a:pPr>
            <a:r>
              <a:rPr lang="cs-CZ" altLang="cs-CZ" dirty="0"/>
              <a:t> benigní</a:t>
            </a:r>
          </a:p>
          <a:p>
            <a:pPr eaLnBrk="1" hangingPunct="1">
              <a:lnSpc>
                <a:spcPct val="80000"/>
              </a:lnSpc>
              <a:buFont typeface="Wingdings" panose="05000000000000000000" pitchFamily="2" charset="2"/>
              <a:buChar char="§"/>
              <a:defRPr/>
            </a:pPr>
            <a:r>
              <a:rPr lang="cs-CZ" altLang="cs-CZ" dirty="0"/>
              <a:t> potencionálně maligní a </a:t>
            </a:r>
            <a:r>
              <a:rPr lang="cs-CZ" altLang="cs-CZ" dirty="0" err="1"/>
              <a:t>semimaligní</a:t>
            </a:r>
            <a:endParaRPr lang="cs-CZ" altLang="cs-CZ" dirty="0"/>
          </a:p>
          <a:p>
            <a:pPr eaLnBrk="1" hangingPunct="1">
              <a:lnSpc>
                <a:spcPct val="80000"/>
              </a:lnSpc>
              <a:buFont typeface="Wingdings" panose="05000000000000000000" pitchFamily="2" charset="2"/>
              <a:buChar char="§"/>
              <a:defRPr/>
            </a:pPr>
            <a:r>
              <a:rPr lang="cs-CZ" altLang="cs-CZ" dirty="0"/>
              <a:t> maligní</a:t>
            </a:r>
          </a:p>
          <a:p>
            <a:pPr eaLnBrk="1" hangingPunct="1">
              <a:lnSpc>
                <a:spcPct val="80000"/>
              </a:lnSpc>
              <a:buFontTx/>
              <a:buNone/>
              <a:defRPr/>
            </a:pPr>
            <a:endParaRPr lang="cs-CZ" altLang="cs-CZ" dirty="0"/>
          </a:p>
          <a:p>
            <a:pPr eaLnBrk="1" hangingPunct="1">
              <a:lnSpc>
                <a:spcPct val="80000"/>
              </a:lnSpc>
              <a:defRPr/>
            </a:pPr>
            <a:r>
              <a:rPr lang="cs-CZ" altLang="cs-CZ" b="1" dirty="0">
                <a:solidFill>
                  <a:schemeClr val="tx1"/>
                </a:solidFill>
              </a:rPr>
              <a:t>Histogenetická klasifikace (morfologická klasifikace dle tkáňového původu)</a:t>
            </a:r>
          </a:p>
          <a:p>
            <a:pPr eaLnBrk="1" hangingPunct="1">
              <a:lnSpc>
                <a:spcPct val="80000"/>
              </a:lnSpc>
              <a:buFont typeface="Wingdings" panose="05000000000000000000" pitchFamily="2" charset="2"/>
              <a:buChar char="§"/>
              <a:defRPr/>
            </a:pPr>
            <a:r>
              <a:rPr lang="cs-CZ" altLang="cs-CZ" dirty="0"/>
              <a:t> epitelové </a:t>
            </a:r>
          </a:p>
          <a:p>
            <a:pPr eaLnBrk="1" hangingPunct="1">
              <a:lnSpc>
                <a:spcPct val="80000"/>
              </a:lnSpc>
              <a:buFont typeface="Wingdings" panose="05000000000000000000" pitchFamily="2" charset="2"/>
              <a:buChar char="§"/>
              <a:defRPr/>
            </a:pPr>
            <a:r>
              <a:rPr lang="cs-CZ" altLang="cs-CZ" dirty="0"/>
              <a:t> </a:t>
            </a:r>
            <a:r>
              <a:rPr lang="cs-CZ" altLang="cs-CZ" dirty="0" err="1"/>
              <a:t>mesenchymové</a:t>
            </a:r>
            <a:r>
              <a:rPr lang="cs-CZ" altLang="cs-CZ" dirty="0"/>
              <a:t> </a:t>
            </a:r>
          </a:p>
          <a:p>
            <a:pPr eaLnBrk="1" hangingPunct="1">
              <a:lnSpc>
                <a:spcPct val="80000"/>
              </a:lnSpc>
              <a:buFont typeface="Wingdings" panose="05000000000000000000" pitchFamily="2" charset="2"/>
              <a:buChar char="§"/>
              <a:defRPr/>
            </a:pPr>
            <a:r>
              <a:rPr lang="cs-CZ" altLang="cs-CZ" dirty="0"/>
              <a:t> </a:t>
            </a:r>
            <a:r>
              <a:rPr lang="cs-CZ" altLang="cs-CZ" dirty="0" err="1"/>
              <a:t>neuroektodermové</a:t>
            </a:r>
            <a:r>
              <a:rPr lang="cs-CZ" altLang="cs-CZ" dirty="0"/>
              <a:t> </a:t>
            </a:r>
          </a:p>
          <a:p>
            <a:pPr eaLnBrk="1" hangingPunct="1">
              <a:lnSpc>
                <a:spcPct val="80000"/>
              </a:lnSpc>
              <a:buFont typeface="Wingdings" panose="05000000000000000000" pitchFamily="2" charset="2"/>
              <a:buChar char="§"/>
              <a:defRPr/>
            </a:pPr>
            <a:r>
              <a:rPr lang="cs-CZ" altLang="cs-CZ" dirty="0"/>
              <a:t> embryonální (</a:t>
            </a:r>
            <a:r>
              <a:rPr lang="cs-CZ" altLang="cs-CZ" dirty="0" err="1"/>
              <a:t>germinální</a:t>
            </a:r>
            <a:r>
              <a:rPr lang="cs-CZ" altLang="cs-CZ" dirty="0"/>
              <a:t> + orgánově specifické (</a:t>
            </a:r>
            <a:r>
              <a:rPr lang="cs-CZ" altLang="cs-CZ" dirty="0" err="1"/>
              <a:t>hepatoblastom</a:t>
            </a:r>
            <a:r>
              <a:rPr lang="cs-CZ" altLang="cs-CZ" dirty="0"/>
              <a:t>, </a:t>
            </a:r>
            <a:r>
              <a:rPr lang="cs-CZ" altLang="cs-CZ" dirty="0" err="1"/>
              <a:t>pankreatoblastom</a:t>
            </a:r>
            <a:r>
              <a:rPr lang="cs-CZ" altLang="cs-CZ" dirty="0"/>
              <a:t>, </a:t>
            </a:r>
            <a:r>
              <a:rPr lang="cs-CZ" altLang="cs-CZ" dirty="0" err="1"/>
              <a:t>nefroblastom</a:t>
            </a:r>
            <a:r>
              <a:rPr lang="cs-CZ" altLang="cs-CZ" dirty="0"/>
              <a:t>, …….))</a:t>
            </a:r>
          </a:p>
          <a:p>
            <a:pPr eaLnBrk="1" hangingPunct="1">
              <a:lnSpc>
                <a:spcPct val="80000"/>
              </a:lnSpc>
              <a:buFont typeface="Wingdings" panose="05000000000000000000" pitchFamily="2" charset="2"/>
              <a:buChar char="§"/>
              <a:defRPr/>
            </a:pPr>
            <a:r>
              <a:rPr lang="cs-CZ" altLang="cs-CZ" dirty="0"/>
              <a:t> smíšené</a:t>
            </a:r>
          </a:p>
          <a:p>
            <a:pPr eaLnBrk="1" hangingPunct="1">
              <a:lnSpc>
                <a:spcPct val="80000"/>
              </a:lnSpc>
              <a:buFontTx/>
              <a:buNone/>
              <a:defRPr/>
            </a:pPr>
            <a:endParaRPr lang="cs-CZ" altLang="cs-CZ" dirty="0"/>
          </a:p>
        </p:txBody>
      </p:sp>
    </p:spTree>
    <p:extLst>
      <p:ext uri="{BB962C8B-B14F-4D97-AF65-F5344CB8AC3E}">
        <p14:creationId xmlns:p14="http://schemas.microsoft.com/office/powerpoint/2010/main" val="23227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47881" name="Group 73">
            <a:extLst>
              <a:ext uri="{FF2B5EF4-FFF2-40B4-BE49-F238E27FC236}">
                <a16:creationId xmlns:a16="http://schemas.microsoft.com/office/drawing/2014/main" id="{FC8A367A-E209-4595-B42C-2B2000FF255A}"/>
              </a:ext>
            </a:extLst>
          </p:cNvPr>
          <p:cNvGraphicFramePr>
            <a:graphicFrameLocks noGrp="1"/>
          </p:cNvGraphicFramePr>
          <p:nvPr>
            <p:ph idx="1"/>
            <p:extLst>
              <p:ext uri="{D42A27DB-BD31-4B8C-83A1-F6EECF244321}">
                <p14:modId xmlns:p14="http://schemas.microsoft.com/office/powerpoint/2010/main" val="1022579372"/>
              </p:ext>
            </p:extLst>
          </p:nvPr>
        </p:nvGraphicFramePr>
        <p:xfrm>
          <a:off x="1040860" y="136187"/>
          <a:ext cx="10301592" cy="6624535"/>
        </p:xfrm>
        <a:graphic>
          <a:graphicData uri="http://schemas.openxmlformats.org/drawingml/2006/table">
            <a:tbl>
              <a:tblPr/>
              <a:tblGrid>
                <a:gridCol w="3433864">
                  <a:extLst>
                    <a:ext uri="{9D8B030D-6E8A-4147-A177-3AD203B41FA5}">
                      <a16:colId xmlns:a16="http://schemas.microsoft.com/office/drawing/2014/main" val="20000"/>
                    </a:ext>
                  </a:extLst>
                </a:gridCol>
                <a:gridCol w="3433864">
                  <a:extLst>
                    <a:ext uri="{9D8B030D-6E8A-4147-A177-3AD203B41FA5}">
                      <a16:colId xmlns:a16="http://schemas.microsoft.com/office/drawing/2014/main" val="20001"/>
                    </a:ext>
                  </a:extLst>
                </a:gridCol>
                <a:gridCol w="3433864">
                  <a:extLst>
                    <a:ext uri="{9D8B030D-6E8A-4147-A177-3AD203B41FA5}">
                      <a16:colId xmlns:a16="http://schemas.microsoft.com/office/drawing/2014/main" val="20002"/>
                    </a:ext>
                  </a:extLst>
                </a:gridCol>
              </a:tblGrid>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dirty="0">
                          <a:ln>
                            <a:noFill/>
                          </a:ln>
                          <a:solidFill>
                            <a:schemeClr val="tx1"/>
                          </a:solidFill>
                          <a:effectLst/>
                          <a:latin typeface="Garamond" panose="02020404030301010803" pitchFamily="18" charset="0"/>
                        </a:rPr>
                        <a:t>Charakteristika nádoru</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benigní</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maligní</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2593">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dirty="0">
                          <a:ln>
                            <a:noFill/>
                          </a:ln>
                          <a:solidFill>
                            <a:schemeClr val="tx1"/>
                          </a:solidFill>
                          <a:effectLst/>
                          <a:latin typeface="Garamond" panose="02020404030301010803" pitchFamily="18" charset="0"/>
                        </a:rPr>
                        <a:t>rychlost růstu</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pomalá</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relativně rychlá</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179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mitotická aktivita</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nízká; ojedinělé typické mitózy</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vysoká; četné i atypické mitózy</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diferenciace</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diferencované</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různý stupeň diferenciace</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1122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dirty="0">
                          <a:ln>
                            <a:noFill/>
                          </a:ln>
                          <a:solidFill>
                            <a:schemeClr val="tx1"/>
                          </a:solidFill>
                          <a:effectLst/>
                          <a:latin typeface="Garamond" panose="02020404030301010803" pitchFamily="18" charset="0"/>
                        </a:rPr>
                        <a:t>jaderná morfologie</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často normální</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err="1">
                          <a:ln>
                            <a:noFill/>
                          </a:ln>
                          <a:solidFill>
                            <a:schemeClr val="tx1"/>
                          </a:solidFill>
                          <a:effectLst/>
                          <a:latin typeface="Garamond" panose="02020404030301010803" pitchFamily="18" charset="0"/>
                        </a:rPr>
                        <a:t>hyperchromazie</a:t>
                      </a:r>
                      <a:r>
                        <a:rPr kumimoji="0" lang="cs-CZ" altLang="cs-CZ" sz="1600" b="0" i="0" u="none" strike="noStrike" cap="none" normalizeH="0" baseline="0" dirty="0">
                          <a:ln>
                            <a:noFill/>
                          </a:ln>
                          <a:solidFill>
                            <a:schemeClr val="tx1"/>
                          </a:solidFill>
                          <a:effectLst/>
                          <a:latin typeface="Garamond" panose="02020404030301010803" pitchFamily="18" charset="0"/>
                        </a:rPr>
                        <a:t>, ↑N/C, jadérka, ↑bazofilie cytoplazmy, </a:t>
                      </a:r>
                      <a:r>
                        <a:rPr kumimoji="0" lang="cs-CZ" altLang="cs-CZ" sz="1600" b="0" i="0" u="none" strike="noStrike" cap="none" normalizeH="0" baseline="0" dirty="0" err="1">
                          <a:ln>
                            <a:noFill/>
                          </a:ln>
                          <a:solidFill>
                            <a:schemeClr val="tx1"/>
                          </a:solidFill>
                          <a:effectLst/>
                          <a:latin typeface="Garamond" panose="02020404030301010803" pitchFamily="18" charset="0"/>
                        </a:rPr>
                        <a:t>pleomorfie</a:t>
                      </a:r>
                      <a:r>
                        <a:rPr kumimoji="0" lang="cs-CZ" altLang="cs-CZ" sz="1600" b="0" i="0" u="none" strike="noStrike" cap="none" normalizeH="0" baseline="0" dirty="0">
                          <a:ln>
                            <a:noFill/>
                          </a:ln>
                          <a:solidFill>
                            <a:schemeClr val="tx1"/>
                          </a:solidFill>
                          <a:effectLst/>
                          <a:latin typeface="Garamond" panose="02020404030301010803" pitchFamily="18" charset="0"/>
                        </a:rPr>
                        <a:t> jaderná i buněčná </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2593">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invazivní růst</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ne</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ano</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metastazování</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nikdy</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1179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ohraničení</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ohraničené, opouzdřené, expanzivně rostoucí</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špatné ohraničené, </a:t>
                      </a:r>
                      <a:r>
                        <a:rPr kumimoji="0" lang="cs-CZ" altLang="cs-CZ" sz="1600" b="0" i="0" u="none" strike="noStrike" cap="none" normalizeH="0" baseline="0" dirty="0" err="1">
                          <a:ln>
                            <a:noFill/>
                          </a:ln>
                          <a:solidFill>
                            <a:schemeClr val="tx1"/>
                          </a:solidFill>
                          <a:effectLst/>
                          <a:latin typeface="Garamond" panose="02020404030301010803" pitchFamily="18" charset="0"/>
                        </a:rPr>
                        <a:t>infiltrativní</a:t>
                      </a:r>
                      <a:r>
                        <a:rPr kumimoji="0" lang="cs-CZ" altLang="cs-CZ" sz="1600" b="0" i="0" u="none" strike="noStrike" cap="none" normalizeH="0" baseline="0" dirty="0">
                          <a:ln>
                            <a:noFill/>
                          </a:ln>
                          <a:solidFill>
                            <a:schemeClr val="tx1"/>
                          </a:solidFill>
                          <a:effectLst/>
                          <a:latin typeface="Garamond" panose="02020404030301010803" pitchFamily="18" charset="0"/>
                        </a:rPr>
                        <a:t> růst</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nekrózy</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vzácně</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1179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ulcerace při růstu na kůži a sliznicích</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vzácně</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 na površích</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charakter růstu </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často exofytický</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 endofytický</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621505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Rectangle 4">
            <a:extLst>
              <a:ext uri="{FF2B5EF4-FFF2-40B4-BE49-F238E27FC236}">
                <a16:creationId xmlns:a16="http://schemas.microsoft.com/office/drawing/2014/main" id="{781F151C-2E0F-4F6D-8C73-B42390CEC5D8}"/>
              </a:ext>
            </a:extLst>
          </p:cNvPr>
          <p:cNvSpPr>
            <a:spLocks noGrp="1" noRot="1" noChangeArrowheads="1"/>
          </p:cNvSpPr>
          <p:nvPr>
            <p:ph type="title"/>
          </p:nvPr>
        </p:nvSpPr>
        <p:spPr>
          <a:xfrm>
            <a:off x="1714101" y="0"/>
            <a:ext cx="8786023" cy="1450757"/>
          </a:xfrm>
        </p:spPr>
        <p:txBody>
          <a:bodyPr/>
          <a:lstStyle/>
          <a:p>
            <a:pPr eaLnBrk="1" hangingPunct="1">
              <a:defRPr/>
            </a:pPr>
            <a:r>
              <a:rPr lang="cs-CZ" altLang="cs-CZ" sz="4000" b="1" dirty="0">
                <a:solidFill>
                  <a:schemeClr val="tx1"/>
                </a:solidFill>
              </a:rPr>
              <a:t>Benigní </a:t>
            </a:r>
            <a:r>
              <a:rPr lang="cs-CZ" altLang="cs-CZ" sz="4000" b="1" dirty="0" err="1">
                <a:solidFill>
                  <a:schemeClr val="tx1"/>
                </a:solidFill>
              </a:rPr>
              <a:t>leiomyom</a:t>
            </a:r>
            <a:r>
              <a:rPr lang="cs-CZ" altLang="cs-CZ" sz="4000" b="1" dirty="0">
                <a:solidFill>
                  <a:schemeClr val="tx1"/>
                </a:solidFill>
              </a:rPr>
              <a:t> </a:t>
            </a:r>
            <a:r>
              <a:rPr lang="cs-CZ" altLang="cs-CZ" sz="4000" b="1" dirty="0" err="1">
                <a:solidFill>
                  <a:schemeClr val="tx1"/>
                </a:solidFill>
              </a:rPr>
              <a:t>vs</a:t>
            </a:r>
            <a:r>
              <a:rPr lang="cs-CZ" altLang="cs-CZ" sz="4000" b="1" dirty="0">
                <a:solidFill>
                  <a:schemeClr val="tx1"/>
                </a:solidFill>
              </a:rPr>
              <a:t> maligní </a:t>
            </a:r>
            <a:r>
              <a:rPr lang="cs-CZ" altLang="cs-CZ" sz="4000" b="1" dirty="0" err="1">
                <a:solidFill>
                  <a:schemeClr val="tx1"/>
                </a:solidFill>
              </a:rPr>
              <a:t>leiomyosarkom</a:t>
            </a:r>
            <a:r>
              <a:rPr lang="cs-CZ" altLang="cs-CZ" sz="4000" b="1" dirty="0">
                <a:solidFill>
                  <a:schemeClr val="tx1"/>
                </a:solidFill>
              </a:rPr>
              <a:t> </a:t>
            </a:r>
          </a:p>
        </p:txBody>
      </p:sp>
      <p:pic>
        <p:nvPicPr>
          <p:cNvPr id="6147" name="Picture 5">
            <a:extLst>
              <a:ext uri="{FF2B5EF4-FFF2-40B4-BE49-F238E27FC236}">
                <a16:creationId xmlns:a16="http://schemas.microsoft.com/office/drawing/2014/main" id="{64A22844-18B8-42D4-91BB-A5CE74B8D3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92313" y="2060575"/>
            <a:ext cx="8229600" cy="4565650"/>
          </a:xfrm>
        </p:spPr>
      </p:pic>
    </p:spTree>
    <p:extLst>
      <p:ext uri="{BB962C8B-B14F-4D97-AF65-F5344CB8AC3E}">
        <p14:creationId xmlns:p14="http://schemas.microsoft.com/office/powerpoint/2010/main" val="1340250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F02B3758-45DD-451D-950B-D6985662216D}"/>
              </a:ext>
            </a:extLst>
          </p:cNvPr>
          <p:cNvSpPr>
            <a:spLocks noGrp="1" noRot="1" noChangeArrowheads="1"/>
          </p:cNvSpPr>
          <p:nvPr>
            <p:ph type="title"/>
          </p:nvPr>
        </p:nvSpPr>
        <p:spPr>
          <a:xfrm>
            <a:off x="1029186" y="-131687"/>
            <a:ext cx="10058400" cy="1450757"/>
          </a:xfrm>
        </p:spPr>
        <p:txBody>
          <a:bodyPr/>
          <a:lstStyle/>
          <a:p>
            <a:pPr eaLnBrk="1" hangingPunct="1">
              <a:defRPr/>
            </a:pPr>
            <a:r>
              <a:rPr lang="cs-CZ" altLang="cs-CZ" sz="4000" b="1" dirty="0" err="1">
                <a:solidFill>
                  <a:schemeClr val="tx1"/>
                </a:solidFill>
              </a:rPr>
              <a:t>Semimaligní</a:t>
            </a:r>
            <a:r>
              <a:rPr lang="cs-CZ" altLang="cs-CZ" sz="4000" b="1" dirty="0">
                <a:solidFill>
                  <a:schemeClr val="tx1"/>
                </a:solidFill>
              </a:rPr>
              <a:t> tumory </a:t>
            </a:r>
            <a:r>
              <a:rPr lang="cs-CZ" altLang="cs-CZ" sz="4000" b="1" dirty="0" err="1">
                <a:solidFill>
                  <a:schemeClr val="tx1"/>
                </a:solidFill>
              </a:rPr>
              <a:t>vs</a:t>
            </a:r>
            <a:r>
              <a:rPr lang="cs-CZ" altLang="cs-CZ" sz="4000" b="1" dirty="0">
                <a:solidFill>
                  <a:schemeClr val="tx1"/>
                </a:solidFill>
              </a:rPr>
              <a:t> potenciálně maligní tumory</a:t>
            </a:r>
          </a:p>
        </p:txBody>
      </p:sp>
      <p:sp>
        <p:nvSpPr>
          <p:cNvPr id="202756" name="Rectangle 4">
            <a:extLst>
              <a:ext uri="{FF2B5EF4-FFF2-40B4-BE49-F238E27FC236}">
                <a16:creationId xmlns:a16="http://schemas.microsoft.com/office/drawing/2014/main" id="{2C4E89D6-3B31-4479-AC31-E4FC0D9F6206}"/>
              </a:ext>
            </a:extLst>
          </p:cNvPr>
          <p:cNvSpPr>
            <a:spLocks noGrp="1" noChangeArrowheads="1"/>
          </p:cNvSpPr>
          <p:nvPr>
            <p:ph type="body" sz="half" idx="1"/>
          </p:nvPr>
        </p:nvSpPr>
        <p:spPr>
          <a:xfrm>
            <a:off x="1591541" y="1901151"/>
            <a:ext cx="4038600" cy="4525963"/>
          </a:xfrm>
        </p:spPr>
        <p:txBody>
          <a:bodyPr/>
          <a:lstStyle/>
          <a:p>
            <a:pPr eaLnBrk="1" hangingPunct="1">
              <a:defRPr/>
            </a:pPr>
            <a:r>
              <a:rPr lang="cs-CZ" altLang="cs-CZ" sz="2800" dirty="0">
                <a:solidFill>
                  <a:schemeClr val="tx1"/>
                </a:solidFill>
              </a:rPr>
              <a:t>Různá ztráta diferenciace</a:t>
            </a:r>
          </a:p>
          <a:p>
            <a:pPr eaLnBrk="1" hangingPunct="1">
              <a:defRPr/>
            </a:pPr>
            <a:r>
              <a:rPr lang="cs-CZ" altLang="cs-CZ" sz="2800" dirty="0">
                <a:solidFill>
                  <a:schemeClr val="tx1"/>
                </a:solidFill>
              </a:rPr>
              <a:t>Často vyšší proliferační aktivita, atypické mitózy</a:t>
            </a:r>
          </a:p>
          <a:p>
            <a:pPr eaLnBrk="1" hangingPunct="1">
              <a:defRPr/>
            </a:pPr>
            <a:r>
              <a:rPr lang="cs-CZ" altLang="cs-CZ" sz="2800" dirty="0">
                <a:solidFill>
                  <a:schemeClr val="tx1"/>
                </a:solidFill>
              </a:rPr>
              <a:t>Invazivní růst, špatné ohraničení, </a:t>
            </a:r>
            <a:r>
              <a:rPr lang="cs-CZ" altLang="cs-CZ" sz="2800" dirty="0" err="1">
                <a:solidFill>
                  <a:schemeClr val="tx1"/>
                </a:solidFill>
              </a:rPr>
              <a:t>invazivita</a:t>
            </a:r>
            <a:r>
              <a:rPr lang="cs-CZ" altLang="cs-CZ" sz="2800" dirty="0">
                <a:solidFill>
                  <a:schemeClr val="tx1"/>
                </a:solidFill>
              </a:rPr>
              <a:t>, někdy částečně expanzivní</a:t>
            </a:r>
          </a:p>
          <a:p>
            <a:pPr eaLnBrk="1" hangingPunct="1">
              <a:defRPr/>
            </a:pPr>
            <a:r>
              <a:rPr lang="cs-CZ" altLang="cs-CZ" sz="2800" dirty="0">
                <a:solidFill>
                  <a:schemeClr val="tx1"/>
                </a:solidFill>
              </a:rPr>
              <a:t>Nemetastazují</a:t>
            </a:r>
          </a:p>
          <a:p>
            <a:pPr eaLnBrk="1" hangingPunct="1">
              <a:defRPr/>
            </a:pPr>
            <a:r>
              <a:rPr lang="cs-CZ" altLang="cs-CZ" sz="2800" i="1" dirty="0" err="1">
                <a:solidFill>
                  <a:schemeClr val="tx1"/>
                </a:solidFill>
              </a:rPr>
              <a:t>Basaliom</a:t>
            </a:r>
            <a:r>
              <a:rPr lang="cs-CZ" altLang="cs-CZ" sz="2800" i="1" dirty="0">
                <a:solidFill>
                  <a:schemeClr val="tx1"/>
                </a:solidFill>
              </a:rPr>
              <a:t> kůže</a:t>
            </a:r>
          </a:p>
        </p:txBody>
      </p:sp>
      <p:sp>
        <p:nvSpPr>
          <p:cNvPr id="202757" name="Rectangle 5">
            <a:extLst>
              <a:ext uri="{FF2B5EF4-FFF2-40B4-BE49-F238E27FC236}">
                <a16:creationId xmlns:a16="http://schemas.microsoft.com/office/drawing/2014/main" id="{D9CAADA9-F029-4DDD-9A97-C5D54FD2AD14}"/>
              </a:ext>
            </a:extLst>
          </p:cNvPr>
          <p:cNvSpPr>
            <a:spLocks noGrp="1" noChangeArrowheads="1"/>
          </p:cNvSpPr>
          <p:nvPr>
            <p:ph type="body" sz="half" idx="2"/>
          </p:nvPr>
        </p:nvSpPr>
        <p:spPr>
          <a:xfrm>
            <a:off x="6529253" y="1901150"/>
            <a:ext cx="4038600" cy="4525963"/>
          </a:xfrm>
        </p:spPr>
        <p:txBody>
          <a:bodyPr/>
          <a:lstStyle/>
          <a:p>
            <a:pPr eaLnBrk="1" hangingPunct="1">
              <a:defRPr/>
            </a:pPr>
            <a:r>
              <a:rPr lang="cs-CZ" altLang="cs-CZ" sz="2800" dirty="0">
                <a:solidFill>
                  <a:schemeClr val="tx1"/>
                </a:solidFill>
              </a:rPr>
              <a:t>Diferencované</a:t>
            </a:r>
          </a:p>
          <a:p>
            <a:pPr eaLnBrk="1" hangingPunct="1">
              <a:defRPr/>
            </a:pPr>
            <a:r>
              <a:rPr lang="cs-CZ" altLang="cs-CZ" sz="2800" dirty="0">
                <a:solidFill>
                  <a:schemeClr val="tx1"/>
                </a:solidFill>
              </a:rPr>
              <a:t>Bez tkáňové a buněčné atypie</a:t>
            </a:r>
          </a:p>
          <a:p>
            <a:pPr eaLnBrk="1" hangingPunct="1">
              <a:defRPr/>
            </a:pPr>
            <a:r>
              <a:rPr lang="cs-CZ" altLang="cs-CZ" sz="2800" dirty="0">
                <a:solidFill>
                  <a:schemeClr val="tx1"/>
                </a:solidFill>
              </a:rPr>
              <a:t>Bez atypických mitóz</a:t>
            </a:r>
          </a:p>
          <a:p>
            <a:pPr eaLnBrk="1" hangingPunct="1">
              <a:defRPr/>
            </a:pPr>
            <a:r>
              <a:rPr lang="cs-CZ" altLang="cs-CZ" sz="2800" dirty="0">
                <a:solidFill>
                  <a:schemeClr val="tx1"/>
                </a:solidFill>
              </a:rPr>
              <a:t>Expanzivně rostoucí, častou opouzdřené</a:t>
            </a:r>
          </a:p>
          <a:p>
            <a:pPr eaLnBrk="1" hangingPunct="1">
              <a:defRPr/>
            </a:pPr>
            <a:r>
              <a:rPr lang="cs-CZ" altLang="cs-CZ" sz="2800" dirty="0">
                <a:solidFill>
                  <a:schemeClr val="tx1"/>
                </a:solidFill>
              </a:rPr>
              <a:t>Vzácně metastazující</a:t>
            </a:r>
          </a:p>
          <a:p>
            <a:pPr eaLnBrk="1" hangingPunct="1">
              <a:defRPr/>
            </a:pPr>
            <a:r>
              <a:rPr lang="cs-CZ" altLang="cs-CZ" sz="2800" i="1" dirty="0" smtClean="0">
                <a:solidFill>
                  <a:schemeClr val="tx1"/>
                </a:solidFill>
              </a:rPr>
              <a:t>Karcinom ex pleomorfní </a:t>
            </a:r>
            <a:r>
              <a:rPr lang="cs-CZ" altLang="cs-CZ" sz="2800" i="1" dirty="0">
                <a:solidFill>
                  <a:schemeClr val="tx1"/>
                </a:solidFill>
              </a:rPr>
              <a:t>adenom slinné žlázy</a:t>
            </a:r>
          </a:p>
        </p:txBody>
      </p:sp>
    </p:spTree>
    <p:extLst>
      <p:ext uri="{BB962C8B-B14F-4D97-AF65-F5344CB8AC3E}">
        <p14:creationId xmlns:p14="http://schemas.microsoft.com/office/powerpoint/2010/main" val="1999033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C176F7DD-BAD3-45EA-9E21-0801DAF52165}"/>
              </a:ext>
            </a:extLst>
          </p:cNvPr>
          <p:cNvSpPr>
            <a:spLocks noGrp="1" noRot="1" noChangeArrowheads="1"/>
          </p:cNvSpPr>
          <p:nvPr>
            <p:ph type="title"/>
          </p:nvPr>
        </p:nvSpPr>
        <p:spPr/>
        <p:txBody>
          <a:bodyPr/>
          <a:lstStyle/>
          <a:p>
            <a:pPr eaLnBrk="1" hangingPunct="1">
              <a:defRPr/>
            </a:pPr>
            <a:r>
              <a:rPr lang="cs-CZ" altLang="cs-CZ" b="1" dirty="0">
                <a:solidFill>
                  <a:schemeClr val="tx1"/>
                </a:solidFill>
              </a:rPr>
              <a:t>Diferenciace a </a:t>
            </a:r>
            <a:r>
              <a:rPr lang="cs-CZ" altLang="cs-CZ" b="1" dirty="0" err="1">
                <a:solidFill>
                  <a:schemeClr val="tx1"/>
                </a:solidFill>
              </a:rPr>
              <a:t>grading</a:t>
            </a:r>
            <a:r>
              <a:rPr lang="cs-CZ" altLang="cs-CZ" b="1" dirty="0">
                <a:solidFill>
                  <a:schemeClr val="tx1"/>
                </a:solidFill>
              </a:rPr>
              <a:t> tumorů</a:t>
            </a:r>
          </a:p>
        </p:txBody>
      </p:sp>
      <p:sp>
        <p:nvSpPr>
          <p:cNvPr id="254979" name="Rectangle 3">
            <a:extLst>
              <a:ext uri="{FF2B5EF4-FFF2-40B4-BE49-F238E27FC236}">
                <a16:creationId xmlns:a16="http://schemas.microsoft.com/office/drawing/2014/main" id="{F737E86F-33F7-45D4-8261-2C0F975E620A}"/>
              </a:ext>
            </a:extLst>
          </p:cNvPr>
          <p:cNvSpPr>
            <a:spLocks noGrp="1" noChangeArrowheads="1"/>
          </p:cNvSpPr>
          <p:nvPr>
            <p:ph type="body" idx="1"/>
          </p:nvPr>
        </p:nvSpPr>
        <p:spPr/>
        <p:txBody>
          <a:bodyPr>
            <a:normAutofit/>
          </a:bodyPr>
          <a:lstStyle/>
          <a:p>
            <a:pPr eaLnBrk="1" hangingPunct="1">
              <a:defRPr/>
            </a:pPr>
            <a:r>
              <a:rPr lang="cs-CZ" altLang="cs-CZ" sz="3200" dirty="0"/>
              <a:t>Grade 1: dobře diferencovaný nádor</a:t>
            </a:r>
          </a:p>
          <a:p>
            <a:pPr eaLnBrk="1" hangingPunct="1">
              <a:defRPr/>
            </a:pPr>
            <a:r>
              <a:rPr lang="cs-CZ" altLang="cs-CZ" sz="3200" dirty="0"/>
              <a:t>Grade 2: středně diferencovaný nádor</a:t>
            </a:r>
          </a:p>
          <a:p>
            <a:pPr eaLnBrk="1" hangingPunct="1">
              <a:defRPr/>
            </a:pPr>
            <a:r>
              <a:rPr lang="cs-CZ" altLang="cs-CZ" sz="3200" dirty="0"/>
              <a:t>Grade 3: málo diferencovaný nádor</a:t>
            </a:r>
          </a:p>
          <a:p>
            <a:pPr eaLnBrk="1" hangingPunct="1">
              <a:defRPr/>
            </a:pPr>
            <a:r>
              <a:rPr lang="cs-CZ" altLang="cs-CZ" sz="3200" dirty="0"/>
              <a:t>Grade 4: nediferencovaný nádor</a:t>
            </a:r>
          </a:p>
          <a:p>
            <a:pPr eaLnBrk="1" hangingPunct="1">
              <a:defRPr/>
            </a:pPr>
            <a:endParaRPr lang="cs-CZ" altLang="cs-CZ" sz="3200" dirty="0"/>
          </a:p>
          <a:p>
            <a:pPr eaLnBrk="1" hangingPunct="1">
              <a:defRPr/>
            </a:pPr>
            <a:r>
              <a:rPr lang="cs-CZ" altLang="cs-CZ" sz="3200" dirty="0"/>
              <a:t>Nádory vyššího gradu agresivnější, s horší prognózou.</a:t>
            </a:r>
          </a:p>
          <a:p>
            <a:pPr eaLnBrk="1" hangingPunct="1">
              <a:defRPr/>
            </a:pPr>
            <a:endParaRPr lang="cs-CZ" altLang="cs-CZ" sz="3200" dirty="0"/>
          </a:p>
        </p:txBody>
      </p:sp>
    </p:spTree>
    <p:extLst>
      <p:ext uri="{BB962C8B-B14F-4D97-AF65-F5344CB8AC3E}">
        <p14:creationId xmlns:p14="http://schemas.microsoft.com/office/powerpoint/2010/main" val="3924719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0" name="Rectangle 4">
            <a:extLst>
              <a:ext uri="{FF2B5EF4-FFF2-40B4-BE49-F238E27FC236}">
                <a16:creationId xmlns:a16="http://schemas.microsoft.com/office/drawing/2014/main" id="{472D0955-642A-477F-A9EC-C7454FC239FA}"/>
              </a:ext>
            </a:extLst>
          </p:cNvPr>
          <p:cNvSpPr>
            <a:spLocks noGrp="1" noRot="1" noChangeArrowheads="1"/>
          </p:cNvSpPr>
          <p:nvPr>
            <p:ph type="title"/>
          </p:nvPr>
        </p:nvSpPr>
        <p:spPr>
          <a:xfrm>
            <a:off x="1097280" y="286603"/>
            <a:ext cx="10702371" cy="1450757"/>
          </a:xfrm>
        </p:spPr>
        <p:txBody>
          <a:bodyPr/>
          <a:lstStyle/>
          <a:p>
            <a:pPr eaLnBrk="1" hangingPunct="1">
              <a:defRPr/>
            </a:pPr>
            <a:r>
              <a:rPr lang="cs-CZ" altLang="cs-CZ" sz="2800" b="1" dirty="0">
                <a:solidFill>
                  <a:schemeClr val="tx1"/>
                </a:solidFill>
              </a:rPr>
              <a:t>Dobře diferencovaný adenokarcinom </a:t>
            </a:r>
            <a:r>
              <a:rPr lang="cs-CZ" altLang="cs-CZ" sz="2800" b="1" dirty="0" err="1">
                <a:solidFill>
                  <a:schemeClr val="tx1"/>
                </a:solidFill>
              </a:rPr>
              <a:t>vs</a:t>
            </a:r>
            <a:r>
              <a:rPr lang="cs-CZ" altLang="cs-CZ" sz="2800" b="1" dirty="0">
                <a:solidFill>
                  <a:schemeClr val="tx1"/>
                </a:solidFill>
              </a:rPr>
              <a:t> nízce diferencovaný adenokarcinom</a:t>
            </a:r>
          </a:p>
        </p:txBody>
      </p:sp>
      <p:pic>
        <p:nvPicPr>
          <p:cNvPr id="28675" name="Picture 7">
            <a:extLst>
              <a:ext uri="{FF2B5EF4-FFF2-40B4-BE49-F238E27FC236}">
                <a16:creationId xmlns:a16="http://schemas.microsoft.com/office/drawing/2014/main" id="{2AF9AA0D-F06B-4002-8D1A-73EFDE6DE21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354264"/>
            <a:ext cx="4038600" cy="3017837"/>
          </a:xfrm>
          <a:noFill/>
        </p:spPr>
      </p:pic>
      <p:pic>
        <p:nvPicPr>
          <p:cNvPr id="28676" name="Picture 8">
            <a:extLst>
              <a:ext uri="{FF2B5EF4-FFF2-40B4-BE49-F238E27FC236}">
                <a16:creationId xmlns:a16="http://schemas.microsoft.com/office/drawing/2014/main" id="{98EB9A68-86C4-4AEA-84D1-03376E63ED9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18115" y="2354264"/>
            <a:ext cx="4038600" cy="3017837"/>
          </a:xfrm>
          <a:noFill/>
        </p:spPr>
      </p:pic>
      <p:sp>
        <p:nvSpPr>
          <p:cNvPr id="2" name="TextovéPole 1">
            <a:extLst>
              <a:ext uri="{FF2B5EF4-FFF2-40B4-BE49-F238E27FC236}">
                <a16:creationId xmlns:a16="http://schemas.microsoft.com/office/drawing/2014/main" id="{2CD13227-7DC3-4114-8C9B-81D878B56458}"/>
              </a:ext>
            </a:extLst>
          </p:cNvPr>
          <p:cNvSpPr txBox="1"/>
          <p:nvPr/>
        </p:nvSpPr>
        <p:spPr>
          <a:xfrm>
            <a:off x="4385490" y="5619673"/>
            <a:ext cx="3481979" cy="369332"/>
          </a:xfrm>
          <a:prstGeom prst="rect">
            <a:avLst/>
          </a:prstGeom>
          <a:noFill/>
        </p:spPr>
        <p:txBody>
          <a:bodyPr wrap="none" rtlCol="0">
            <a:spAutoFit/>
          </a:bodyPr>
          <a:lstStyle/>
          <a:p>
            <a:r>
              <a:rPr lang="cs-CZ" dirty="0" err="1"/>
              <a:t>Duktální</a:t>
            </a:r>
            <a:r>
              <a:rPr lang="cs-CZ" dirty="0"/>
              <a:t> adenokarcinom pankreatu</a:t>
            </a:r>
          </a:p>
        </p:txBody>
      </p:sp>
      <p:cxnSp>
        <p:nvCxnSpPr>
          <p:cNvPr id="4" name="Přímá spojnice se šipkou 3">
            <a:extLst>
              <a:ext uri="{FF2B5EF4-FFF2-40B4-BE49-F238E27FC236}">
                <a16:creationId xmlns:a16="http://schemas.microsoft.com/office/drawing/2014/main" id="{7DE1E0BF-AF17-46F1-9C07-AD1CE4F30647}"/>
              </a:ext>
            </a:extLst>
          </p:cNvPr>
          <p:cNvCxnSpPr/>
          <p:nvPr/>
        </p:nvCxnSpPr>
        <p:spPr>
          <a:xfrm>
            <a:off x="3706238" y="1653702"/>
            <a:ext cx="554477" cy="19552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nice se šipkou 5">
            <a:extLst>
              <a:ext uri="{FF2B5EF4-FFF2-40B4-BE49-F238E27FC236}">
                <a16:creationId xmlns:a16="http://schemas.microsoft.com/office/drawing/2014/main" id="{B48027A5-CDF9-44EE-8A2F-992546FB7DC2}"/>
              </a:ext>
            </a:extLst>
          </p:cNvPr>
          <p:cNvCxnSpPr/>
          <p:nvPr/>
        </p:nvCxnSpPr>
        <p:spPr>
          <a:xfrm flipH="1">
            <a:off x="8005864" y="1737360"/>
            <a:ext cx="1838527" cy="23385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51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CE9330F0-6AE2-4215-A0B8-E35553FE6EBF}"/>
              </a:ext>
            </a:extLst>
          </p:cNvPr>
          <p:cNvSpPr>
            <a:spLocks noGrp="1" noRot="1" noChangeArrowheads="1"/>
          </p:cNvSpPr>
          <p:nvPr>
            <p:ph type="title"/>
          </p:nvPr>
        </p:nvSpPr>
        <p:spPr>
          <a:xfrm>
            <a:off x="1992313" y="593388"/>
            <a:ext cx="8892938" cy="1143000"/>
          </a:xfrm>
        </p:spPr>
        <p:txBody>
          <a:bodyPr>
            <a:normAutofit fontScale="90000"/>
          </a:bodyPr>
          <a:lstStyle/>
          <a:p>
            <a:pPr>
              <a:defRPr/>
            </a:pPr>
            <a:r>
              <a:rPr lang="cs-CZ" altLang="cs-CZ" sz="5300" b="1" dirty="0">
                <a:solidFill>
                  <a:schemeClr val="tx1"/>
                </a:solidFill>
              </a:rPr>
              <a:t>Metastazování</a:t>
            </a:r>
            <a:r>
              <a:rPr lang="cs-CZ" altLang="cs-CZ" sz="5300" dirty="0">
                <a:solidFill>
                  <a:srgbClr val="F80012"/>
                </a:solidFill>
              </a:rPr>
              <a:t> </a:t>
            </a:r>
            <a:br>
              <a:rPr lang="cs-CZ" altLang="cs-CZ" sz="5300" dirty="0">
                <a:solidFill>
                  <a:srgbClr val="F80012"/>
                </a:solidFill>
              </a:rPr>
            </a:br>
            <a:r>
              <a:rPr lang="cs-CZ" altLang="cs-CZ" sz="2700" dirty="0"/>
              <a:t>vytváření nových </a:t>
            </a:r>
            <a:r>
              <a:rPr lang="cs-CZ" altLang="cs-CZ" sz="2700" dirty="0" err="1"/>
              <a:t>dceřinných</a:t>
            </a:r>
            <a:r>
              <a:rPr lang="cs-CZ" altLang="cs-CZ" sz="2700" dirty="0"/>
              <a:t> (sekundárních) nádorových ložisek bez morfologické souvislosti s primárním tumorem</a:t>
            </a:r>
            <a:endParaRPr lang="cs-CZ" altLang="cs-CZ" sz="2700" dirty="0">
              <a:solidFill>
                <a:srgbClr val="F80012"/>
              </a:solidFill>
            </a:endParaRPr>
          </a:p>
        </p:txBody>
      </p:sp>
      <p:sp>
        <p:nvSpPr>
          <p:cNvPr id="253955" name="Rectangle 3">
            <a:extLst>
              <a:ext uri="{FF2B5EF4-FFF2-40B4-BE49-F238E27FC236}">
                <a16:creationId xmlns:a16="http://schemas.microsoft.com/office/drawing/2014/main" id="{A7BAFD07-9618-4F8A-966B-254EBF5BE29E}"/>
              </a:ext>
            </a:extLst>
          </p:cNvPr>
          <p:cNvSpPr>
            <a:spLocks noGrp="1" noChangeArrowheads="1"/>
          </p:cNvSpPr>
          <p:nvPr>
            <p:ph type="body" idx="1"/>
          </p:nvPr>
        </p:nvSpPr>
        <p:spPr>
          <a:xfrm>
            <a:off x="1992313" y="1941817"/>
            <a:ext cx="8229600" cy="5616575"/>
          </a:xfrm>
        </p:spPr>
        <p:txBody>
          <a:bodyPr>
            <a:normAutofit/>
          </a:bodyPr>
          <a:lstStyle/>
          <a:p>
            <a:pPr eaLnBrk="1" hangingPunct="1">
              <a:lnSpc>
                <a:spcPct val="80000"/>
              </a:lnSpc>
              <a:buFont typeface="Wingdings" panose="05000000000000000000" pitchFamily="2" charset="2"/>
              <a:buChar char="§"/>
              <a:defRPr/>
            </a:pPr>
            <a:r>
              <a:rPr lang="cs-CZ" altLang="cs-CZ" sz="2400" b="1" dirty="0"/>
              <a:t> Benigní nádory nemetastazují</a:t>
            </a:r>
          </a:p>
          <a:p>
            <a:pPr eaLnBrk="1" hangingPunct="1">
              <a:lnSpc>
                <a:spcPct val="80000"/>
              </a:lnSpc>
              <a:buFont typeface="Wingdings" panose="05000000000000000000" pitchFamily="2" charset="2"/>
              <a:buChar char="§"/>
              <a:defRPr/>
            </a:pPr>
            <a:endParaRPr lang="cs-CZ" altLang="cs-CZ" sz="2400" b="1" dirty="0"/>
          </a:p>
          <a:p>
            <a:pPr eaLnBrk="1" hangingPunct="1">
              <a:lnSpc>
                <a:spcPct val="80000"/>
              </a:lnSpc>
              <a:buFont typeface="Wingdings" panose="05000000000000000000" pitchFamily="2" charset="2"/>
              <a:buChar char="§"/>
              <a:defRPr/>
            </a:pPr>
            <a:r>
              <a:rPr lang="cs-CZ" altLang="cs-CZ" sz="2400" b="1" dirty="0"/>
              <a:t> </a:t>
            </a:r>
            <a:r>
              <a:rPr lang="cs-CZ" altLang="cs-CZ" sz="2400" b="1" dirty="0" err="1"/>
              <a:t>Invazivnost</a:t>
            </a:r>
            <a:r>
              <a:rPr lang="cs-CZ" altLang="cs-CZ" sz="2400" b="1" dirty="0"/>
              <a:t> maligním nádorů umožňuje metastatické šíření</a:t>
            </a:r>
          </a:p>
          <a:p>
            <a:pPr eaLnBrk="1" hangingPunct="1">
              <a:lnSpc>
                <a:spcPct val="80000"/>
              </a:lnSpc>
              <a:buFont typeface="Wingdings" panose="05000000000000000000" pitchFamily="2" charset="2"/>
              <a:buChar char="§"/>
              <a:defRPr/>
            </a:pPr>
            <a:endParaRPr lang="cs-CZ" altLang="cs-CZ" sz="2400" b="1" dirty="0"/>
          </a:p>
          <a:p>
            <a:pPr eaLnBrk="1" hangingPunct="1">
              <a:lnSpc>
                <a:spcPct val="80000"/>
              </a:lnSpc>
              <a:buFont typeface="Wingdings" panose="05000000000000000000" pitchFamily="2" charset="2"/>
              <a:buChar char="§"/>
              <a:defRPr/>
            </a:pPr>
            <a:r>
              <a:rPr lang="cs-CZ" altLang="cs-CZ" sz="2400" b="1" dirty="0"/>
              <a:t> 3 cesty metastatického šíření:</a:t>
            </a:r>
          </a:p>
          <a:p>
            <a:pPr marL="457200" indent="-457200" eaLnBrk="1" hangingPunct="1">
              <a:lnSpc>
                <a:spcPct val="80000"/>
              </a:lnSpc>
              <a:buFont typeface="Wingdings" panose="05000000000000000000" pitchFamily="2" charset="2"/>
              <a:buAutoNum type="arabicPeriod"/>
              <a:defRPr/>
            </a:pPr>
            <a:r>
              <a:rPr lang="cs-CZ" altLang="cs-CZ" dirty="0"/>
              <a:t>Hematogenní (do plic, jater, kostí, mozku,…..)</a:t>
            </a:r>
          </a:p>
          <a:p>
            <a:pPr marL="457200" indent="-457200" eaLnBrk="1" hangingPunct="1">
              <a:lnSpc>
                <a:spcPct val="80000"/>
              </a:lnSpc>
              <a:buFont typeface="Wingdings" panose="05000000000000000000" pitchFamily="2" charset="2"/>
              <a:buAutoNum type="arabicPeriod"/>
              <a:defRPr/>
            </a:pPr>
            <a:r>
              <a:rPr lang="cs-CZ" altLang="cs-CZ" dirty="0" err="1"/>
              <a:t>Lymfogenní</a:t>
            </a:r>
            <a:r>
              <a:rPr lang="cs-CZ" altLang="cs-CZ" dirty="0"/>
              <a:t> (do regionálních lymfatických uzlin)</a:t>
            </a:r>
          </a:p>
          <a:p>
            <a:pPr marL="457200" indent="-457200" eaLnBrk="1" hangingPunct="1">
              <a:lnSpc>
                <a:spcPct val="80000"/>
              </a:lnSpc>
              <a:buFont typeface="Wingdings" panose="05000000000000000000" pitchFamily="2" charset="2"/>
              <a:buAutoNum type="arabicPeriod"/>
              <a:defRPr/>
            </a:pPr>
            <a:r>
              <a:rPr lang="cs-CZ" altLang="cs-CZ" dirty="0" err="1"/>
              <a:t>Porogenní</a:t>
            </a:r>
            <a:r>
              <a:rPr lang="cs-CZ" altLang="cs-CZ" dirty="0"/>
              <a:t> (šíření preformovanými dutinami)</a:t>
            </a:r>
          </a:p>
        </p:txBody>
      </p:sp>
    </p:spTree>
    <p:extLst>
      <p:ext uri="{BB962C8B-B14F-4D97-AF65-F5344CB8AC3E}">
        <p14:creationId xmlns:p14="http://schemas.microsoft.com/office/powerpoint/2010/main" val="655634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07AEDCF6-67EE-4642-97E2-DC7FFB5B5DA7}"/>
              </a:ext>
            </a:extLst>
          </p:cNvPr>
          <p:cNvSpPr>
            <a:spLocks noGrp="1" noRot="1" noChangeArrowheads="1"/>
          </p:cNvSpPr>
          <p:nvPr>
            <p:ph type="title"/>
          </p:nvPr>
        </p:nvSpPr>
        <p:spPr/>
        <p:txBody>
          <a:bodyPr/>
          <a:lstStyle/>
          <a:p>
            <a:pPr eaLnBrk="1" hangingPunct="1">
              <a:defRPr/>
            </a:pPr>
            <a:r>
              <a:rPr lang="cs-CZ" altLang="cs-CZ" b="1" smtClean="0">
                <a:solidFill>
                  <a:schemeClr val="tx1"/>
                </a:solidFill>
              </a:rPr>
              <a:t>Příčiny </a:t>
            </a:r>
            <a:r>
              <a:rPr lang="cs-CZ" altLang="cs-CZ" b="1" dirty="0">
                <a:solidFill>
                  <a:schemeClr val="tx1"/>
                </a:solidFill>
              </a:rPr>
              <a:t>vzniku nádorů</a:t>
            </a:r>
          </a:p>
        </p:txBody>
      </p:sp>
      <p:sp>
        <p:nvSpPr>
          <p:cNvPr id="361475" name="Rectangle 3">
            <a:extLst>
              <a:ext uri="{FF2B5EF4-FFF2-40B4-BE49-F238E27FC236}">
                <a16:creationId xmlns:a16="http://schemas.microsoft.com/office/drawing/2014/main" id="{4D11996A-FC31-46DC-A434-C61C615A9DC3}"/>
              </a:ext>
            </a:extLst>
          </p:cNvPr>
          <p:cNvSpPr>
            <a:spLocks noGrp="1" noChangeArrowheads="1"/>
          </p:cNvSpPr>
          <p:nvPr>
            <p:ph type="body" idx="1"/>
          </p:nvPr>
        </p:nvSpPr>
        <p:spPr>
          <a:xfrm>
            <a:off x="1097280" y="2204963"/>
            <a:ext cx="10058400" cy="4023360"/>
          </a:xfrm>
        </p:spPr>
        <p:txBody>
          <a:bodyPr/>
          <a:lstStyle/>
          <a:p>
            <a:pPr eaLnBrk="1" hangingPunct="1">
              <a:defRPr/>
            </a:pPr>
            <a:r>
              <a:rPr lang="cs-CZ" altLang="cs-CZ" sz="2800" b="1" dirty="0"/>
              <a:t>Genetické a regulační </a:t>
            </a:r>
            <a:r>
              <a:rPr lang="cs-CZ" altLang="cs-CZ" sz="2800" b="1" dirty="0" err="1"/>
              <a:t>změny→funkční</a:t>
            </a:r>
            <a:r>
              <a:rPr lang="cs-CZ" altLang="cs-CZ" sz="2800" b="1" dirty="0"/>
              <a:t> </a:t>
            </a:r>
            <a:r>
              <a:rPr lang="cs-CZ" altLang="cs-CZ" sz="2800" b="1" dirty="0" err="1"/>
              <a:t>dysregulace</a:t>
            </a:r>
            <a:r>
              <a:rPr lang="cs-CZ" altLang="cs-CZ" sz="2800" b="1" dirty="0"/>
              <a:t> dělení a přirozeného zániku buněk</a:t>
            </a:r>
          </a:p>
          <a:p>
            <a:pPr eaLnBrk="1" hangingPunct="1">
              <a:buFont typeface="Wingdings" panose="05000000000000000000" pitchFamily="2" charset="2"/>
              <a:buNone/>
              <a:defRPr/>
            </a:pPr>
            <a:endParaRPr lang="cs-CZ" altLang="cs-CZ" dirty="0"/>
          </a:p>
          <a:p>
            <a:pPr eaLnBrk="1" hangingPunct="1">
              <a:defRPr/>
            </a:pPr>
            <a:r>
              <a:rPr lang="cs-CZ" altLang="cs-CZ" sz="2800" dirty="0"/>
              <a:t>Změny vznikající:</a:t>
            </a:r>
          </a:p>
          <a:p>
            <a:pPr eaLnBrk="1" hangingPunct="1">
              <a:buFontTx/>
              <a:buChar char="-"/>
              <a:defRPr/>
            </a:pPr>
            <a:r>
              <a:rPr lang="cs-CZ" altLang="cs-CZ" sz="2800" dirty="0"/>
              <a:t>v průběhu života ve tkáni/orgánu, kde tumor vzniká tzv. </a:t>
            </a:r>
            <a:r>
              <a:rPr lang="cs-CZ" altLang="cs-CZ" sz="2800" b="1" dirty="0"/>
              <a:t>sporadickými mutacemi (mutacemi v somatických buňkách)</a:t>
            </a:r>
          </a:p>
          <a:p>
            <a:pPr eaLnBrk="1" hangingPunct="1">
              <a:buFontTx/>
              <a:buChar char="-"/>
              <a:defRPr/>
            </a:pPr>
            <a:r>
              <a:rPr lang="cs-CZ" altLang="cs-CZ" sz="2800" dirty="0"/>
              <a:t>vrozená mutace – </a:t>
            </a:r>
            <a:r>
              <a:rPr lang="cs-CZ" altLang="cs-CZ" sz="2800" b="1" dirty="0"/>
              <a:t>mutace v zárodeční linii</a:t>
            </a:r>
          </a:p>
          <a:p>
            <a:pPr eaLnBrk="1" hangingPunct="1">
              <a:buFontTx/>
              <a:buNone/>
              <a:defRPr/>
            </a:pPr>
            <a:endParaRPr lang="cs-CZ" altLang="cs-CZ" b="1" dirty="0"/>
          </a:p>
        </p:txBody>
      </p:sp>
    </p:spTree>
    <p:extLst>
      <p:ext uri="{BB962C8B-B14F-4D97-AF65-F5344CB8AC3E}">
        <p14:creationId xmlns:p14="http://schemas.microsoft.com/office/powerpoint/2010/main" val="3555168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A5C007-0EB1-465D-A0B8-38C8D1FEB755}"/>
              </a:ext>
            </a:extLst>
          </p:cNvPr>
          <p:cNvSpPr>
            <a:spLocks noGrp="1"/>
          </p:cNvSpPr>
          <p:nvPr>
            <p:ph type="title"/>
          </p:nvPr>
        </p:nvSpPr>
        <p:spPr/>
        <p:txBody>
          <a:bodyPr/>
          <a:lstStyle/>
          <a:p>
            <a:r>
              <a:rPr lang="cs-CZ" b="1" dirty="0"/>
              <a:t>Metastázy</a:t>
            </a:r>
          </a:p>
        </p:txBody>
      </p:sp>
      <p:sp>
        <p:nvSpPr>
          <p:cNvPr id="3" name="Zástupný symbol pro obsah 2">
            <a:extLst>
              <a:ext uri="{FF2B5EF4-FFF2-40B4-BE49-F238E27FC236}">
                <a16:creationId xmlns:a16="http://schemas.microsoft.com/office/drawing/2014/main" id="{81EBC544-257B-424B-BC2C-D7B995065B04}"/>
              </a:ext>
            </a:extLst>
          </p:cNvPr>
          <p:cNvSpPr>
            <a:spLocks noGrp="1"/>
          </p:cNvSpPr>
          <p:nvPr>
            <p:ph idx="1"/>
          </p:nvPr>
        </p:nvSpPr>
        <p:spPr/>
        <p:txBody>
          <a:bodyPr>
            <a:normAutofit fontScale="77500" lnSpcReduction="20000"/>
          </a:bodyPr>
          <a:lstStyle/>
          <a:p>
            <a:pPr>
              <a:lnSpc>
                <a:spcPct val="80000"/>
              </a:lnSpc>
              <a:defRPr/>
            </a:pPr>
            <a:r>
              <a:rPr lang="cs-CZ" altLang="cs-CZ" sz="2800" b="1" dirty="0" err="1">
                <a:solidFill>
                  <a:schemeClr val="hlink"/>
                </a:solidFill>
              </a:rPr>
              <a:t>Implatační</a:t>
            </a:r>
            <a:r>
              <a:rPr lang="cs-CZ" altLang="cs-CZ" sz="2800" b="1" dirty="0">
                <a:solidFill>
                  <a:schemeClr val="hlink"/>
                </a:solidFill>
              </a:rPr>
              <a:t> metastázy: </a:t>
            </a:r>
          </a:p>
          <a:p>
            <a:pPr>
              <a:lnSpc>
                <a:spcPct val="80000"/>
              </a:lnSpc>
              <a:buFont typeface="Wingdings" panose="05000000000000000000" pitchFamily="2" charset="2"/>
              <a:buChar char="§"/>
              <a:defRPr/>
            </a:pPr>
            <a:r>
              <a:rPr lang="cs-CZ" altLang="cs-CZ" dirty="0"/>
              <a:t> v serózních preformovaných dutinách (peritoneální (ca ovaria), </a:t>
            </a:r>
            <a:r>
              <a:rPr lang="cs-CZ" altLang="cs-CZ" dirty="0" err="1"/>
              <a:t>perikardiální</a:t>
            </a:r>
            <a:r>
              <a:rPr lang="cs-CZ" altLang="cs-CZ" dirty="0"/>
              <a:t>, pleurální)</a:t>
            </a:r>
          </a:p>
          <a:p>
            <a:pPr>
              <a:lnSpc>
                <a:spcPct val="80000"/>
              </a:lnSpc>
              <a:buFont typeface="Wingdings" panose="05000000000000000000" pitchFamily="2" charset="2"/>
              <a:buChar char="§"/>
              <a:defRPr/>
            </a:pPr>
            <a:r>
              <a:rPr lang="cs-CZ" altLang="cs-CZ" dirty="0"/>
              <a:t> v likvorových a kloubních prostorách</a:t>
            </a:r>
          </a:p>
          <a:p>
            <a:pPr>
              <a:lnSpc>
                <a:spcPct val="80000"/>
              </a:lnSpc>
              <a:buFont typeface="Wingdings" panose="05000000000000000000" pitchFamily="2" charset="2"/>
              <a:buChar char="§"/>
              <a:defRPr/>
            </a:pPr>
            <a:r>
              <a:rPr lang="cs-CZ" altLang="cs-CZ" dirty="0"/>
              <a:t> v prostředí epitelu dutých orgánů např. </a:t>
            </a:r>
            <a:r>
              <a:rPr lang="cs-CZ" altLang="cs-CZ" dirty="0" err="1"/>
              <a:t>bronších</a:t>
            </a:r>
            <a:r>
              <a:rPr lang="cs-CZ" altLang="cs-CZ" dirty="0"/>
              <a:t>, vývodných cestách močových, děloze </a:t>
            </a:r>
            <a:r>
              <a:rPr lang="cs-CZ" altLang="cs-CZ" dirty="0">
                <a:solidFill>
                  <a:schemeClr val="hlink"/>
                </a:solidFill>
              </a:rPr>
              <a:t>(</a:t>
            </a:r>
            <a:r>
              <a:rPr lang="cs-CZ" altLang="cs-CZ" dirty="0" err="1">
                <a:solidFill>
                  <a:schemeClr val="hlink"/>
                </a:solidFill>
              </a:rPr>
              <a:t>porogenní</a:t>
            </a:r>
            <a:r>
              <a:rPr lang="cs-CZ" altLang="cs-CZ" dirty="0">
                <a:solidFill>
                  <a:schemeClr val="hlink"/>
                </a:solidFill>
              </a:rPr>
              <a:t> šíření) </a:t>
            </a:r>
          </a:p>
          <a:p>
            <a:pPr>
              <a:lnSpc>
                <a:spcPct val="80000"/>
              </a:lnSpc>
              <a:buFont typeface="Wingdings" panose="05000000000000000000" pitchFamily="2" charset="2"/>
              <a:buChar char="§"/>
              <a:defRPr/>
            </a:pPr>
            <a:endParaRPr lang="cs-CZ" altLang="cs-CZ" dirty="0">
              <a:solidFill>
                <a:schemeClr val="hlink"/>
              </a:solidFill>
            </a:endParaRPr>
          </a:p>
          <a:p>
            <a:pPr>
              <a:lnSpc>
                <a:spcPct val="80000"/>
              </a:lnSpc>
              <a:defRPr/>
            </a:pPr>
            <a:r>
              <a:rPr lang="cs-CZ" altLang="cs-CZ" sz="2800" b="1" dirty="0" err="1">
                <a:solidFill>
                  <a:schemeClr val="hlink"/>
                </a:solidFill>
              </a:rPr>
              <a:t>Lymfogenní</a:t>
            </a:r>
            <a:r>
              <a:rPr lang="cs-CZ" altLang="cs-CZ" sz="2800" b="1" dirty="0">
                <a:solidFill>
                  <a:schemeClr val="hlink"/>
                </a:solidFill>
              </a:rPr>
              <a:t> metastázy</a:t>
            </a:r>
          </a:p>
          <a:p>
            <a:pPr>
              <a:lnSpc>
                <a:spcPct val="80000"/>
              </a:lnSpc>
              <a:buFont typeface="Wingdings" panose="05000000000000000000" pitchFamily="2" charset="2"/>
              <a:buChar char="§"/>
              <a:defRPr/>
            </a:pPr>
            <a:r>
              <a:rPr lang="cs-CZ" altLang="cs-CZ" dirty="0"/>
              <a:t> Regionální lymfatické uzliny; typický pro karcinomy</a:t>
            </a:r>
          </a:p>
          <a:p>
            <a:pPr>
              <a:lnSpc>
                <a:spcPct val="80000"/>
              </a:lnSpc>
              <a:buFont typeface="Wingdings" panose="05000000000000000000" pitchFamily="2" charset="2"/>
              <a:buChar char="§"/>
              <a:defRPr/>
            </a:pPr>
            <a:r>
              <a:rPr lang="cs-CZ" altLang="cs-CZ" dirty="0"/>
              <a:t> Skip metastáza přímo do uzliny vyšší etáže (při obliteraci </a:t>
            </a:r>
            <a:r>
              <a:rPr lang="cs-CZ" altLang="cs-CZ" dirty="0" err="1"/>
              <a:t>lymfatik</a:t>
            </a:r>
            <a:r>
              <a:rPr lang="cs-CZ" altLang="cs-CZ" dirty="0"/>
              <a:t> (radiace, zánět); při anastomózách mezi lymfatickým a venózním řečištěm) </a:t>
            </a:r>
          </a:p>
          <a:p>
            <a:pPr>
              <a:lnSpc>
                <a:spcPct val="80000"/>
              </a:lnSpc>
              <a:buFont typeface="Wingdings" panose="05000000000000000000" pitchFamily="2" charset="2"/>
              <a:buChar char="§"/>
              <a:defRPr/>
            </a:pPr>
            <a:r>
              <a:rPr lang="cs-CZ" altLang="cs-CZ" b="1" dirty="0"/>
              <a:t> </a:t>
            </a:r>
            <a:r>
              <a:rPr lang="cs-CZ" altLang="cs-CZ" b="1" dirty="0" err="1"/>
              <a:t>Sentinelová</a:t>
            </a:r>
            <a:r>
              <a:rPr lang="cs-CZ" altLang="cs-CZ" b="1" dirty="0"/>
              <a:t> uzlina</a:t>
            </a:r>
            <a:r>
              <a:rPr lang="cs-CZ" altLang="cs-CZ" dirty="0"/>
              <a:t> (1. uzlina lymfatického řečiště, do které se dostane lymfa z primárního tumoru; značení, histopatologické vyšetření – maligní melanomy, kolorektální karcinomy,….)  </a:t>
            </a:r>
          </a:p>
          <a:p>
            <a:pPr>
              <a:lnSpc>
                <a:spcPct val="80000"/>
              </a:lnSpc>
              <a:buFont typeface="Wingdings" panose="05000000000000000000" pitchFamily="2" charset="2"/>
              <a:buChar char="§"/>
              <a:defRPr/>
            </a:pPr>
            <a:r>
              <a:rPr lang="cs-CZ" altLang="cs-CZ" dirty="0"/>
              <a:t> Zvětšení lymfatické uzliny (1. metastáza; 2. reaktivní změny v LU drénující tumor)</a:t>
            </a:r>
          </a:p>
          <a:p>
            <a:pPr>
              <a:lnSpc>
                <a:spcPct val="80000"/>
              </a:lnSpc>
              <a:buFont typeface="Wingdings" panose="05000000000000000000" pitchFamily="2" charset="2"/>
              <a:buChar char="§"/>
              <a:defRPr/>
            </a:pPr>
            <a:r>
              <a:rPr lang="cs-CZ" altLang="cs-CZ" dirty="0"/>
              <a:t> Retrográdní metastazování (při ucpání </a:t>
            </a:r>
            <a:r>
              <a:rPr lang="cs-CZ" altLang="cs-CZ" dirty="0" err="1"/>
              <a:t>lymfatik</a:t>
            </a:r>
            <a:r>
              <a:rPr lang="cs-CZ" altLang="cs-CZ" dirty="0"/>
              <a:t> a obrácení toku lymfy)</a:t>
            </a:r>
          </a:p>
          <a:p>
            <a:endParaRPr lang="cs-CZ" dirty="0"/>
          </a:p>
        </p:txBody>
      </p:sp>
    </p:spTree>
    <p:extLst>
      <p:ext uri="{BB962C8B-B14F-4D97-AF65-F5344CB8AC3E}">
        <p14:creationId xmlns:p14="http://schemas.microsoft.com/office/powerpoint/2010/main" val="2947395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7968ED62-B94F-4D02-9ECF-20BCAC6E424D}"/>
              </a:ext>
            </a:extLst>
          </p:cNvPr>
          <p:cNvSpPr>
            <a:spLocks noGrp="1" noRot="1" noChangeArrowheads="1"/>
          </p:cNvSpPr>
          <p:nvPr>
            <p:ph type="title"/>
          </p:nvPr>
        </p:nvSpPr>
        <p:spPr/>
        <p:txBody>
          <a:bodyPr/>
          <a:lstStyle/>
          <a:p>
            <a:pPr eaLnBrk="1" hangingPunct="1">
              <a:defRPr/>
            </a:pPr>
            <a:r>
              <a:rPr lang="cs-CZ" altLang="cs-CZ" b="1" dirty="0"/>
              <a:t>Metastázy</a:t>
            </a:r>
          </a:p>
        </p:txBody>
      </p:sp>
      <p:sp>
        <p:nvSpPr>
          <p:cNvPr id="338947" name="Rectangle 3">
            <a:extLst>
              <a:ext uri="{FF2B5EF4-FFF2-40B4-BE49-F238E27FC236}">
                <a16:creationId xmlns:a16="http://schemas.microsoft.com/office/drawing/2014/main" id="{B154EA5B-CCD0-4F7F-AEB2-635D3E7A4DD2}"/>
              </a:ext>
            </a:extLst>
          </p:cNvPr>
          <p:cNvSpPr>
            <a:spLocks noGrp="1" noChangeArrowheads="1"/>
          </p:cNvSpPr>
          <p:nvPr>
            <p:ph type="body" idx="1"/>
          </p:nvPr>
        </p:nvSpPr>
        <p:spPr>
          <a:xfrm>
            <a:off x="2011680" y="1737360"/>
            <a:ext cx="8229600" cy="4525962"/>
          </a:xfrm>
        </p:spPr>
        <p:txBody>
          <a:bodyPr/>
          <a:lstStyle/>
          <a:p>
            <a:pPr marL="0" indent="0" eaLnBrk="1" hangingPunct="1">
              <a:lnSpc>
                <a:spcPct val="90000"/>
              </a:lnSpc>
              <a:buNone/>
              <a:defRPr/>
            </a:pPr>
            <a:r>
              <a:rPr lang="cs-CZ" altLang="cs-CZ" sz="2400" b="1" dirty="0">
                <a:solidFill>
                  <a:schemeClr val="hlink"/>
                </a:solidFill>
              </a:rPr>
              <a:t>Hematogenní metastazování</a:t>
            </a:r>
          </a:p>
          <a:p>
            <a:pPr eaLnBrk="1" hangingPunct="1">
              <a:lnSpc>
                <a:spcPct val="90000"/>
              </a:lnSpc>
              <a:buFont typeface="Wingdings" panose="05000000000000000000" pitchFamily="2" charset="2"/>
              <a:buChar char="§"/>
              <a:defRPr/>
            </a:pPr>
            <a:r>
              <a:rPr lang="cs-CZ" altLang="cs-CZ" sz="2400" dirty="0"/>
              <a:t> do </a:t>
            </a:r>
            <a:r>
              <a:rPr lang="cs-CZ" altLang="cs-CZ" sz="2400" dirty="0" err="1"/>
              <a:t>stromálních</a:t>
            </a:r>
            <a:r>
              <a:rPr lang="cs-CZ" altLang="cs-CZ" sz="2400" dirty="0"/>
              <a:t> cév nádoru nebo do cév v okolí nádoru</a:t>
            </a:r>
          </a:p>
          <a:p>
            <a:pPr eaLnBrk="1" hangingPunct="1">
              <a:lnSpc>
                <a:spcPct val="90000"/>
              </a:lnSpc>
              <a:buFont typeface="Wingdings" panose="05000000000000000000" pitchFamily="2" charset="2"/>
              <a:buChar char="§"/>
              <a:defRPr/>
            </a:pPr>
            <a:r>
              <a:rPr lang="cs-CZ" altLang="cs-CZ" sz="2400" dirty="0"/>
              <a:t> typický pro sarkomy, ale i u karcinomů</a:t>
            </a:r>
          </a:p>
          <a:p>
            <a:pPr eaLnBrk="1" hangingPunct="1">
              <a:lnSpc>
                <a:spcPct val="90000"/>
              </a:lnSpc>
              <a:buFont typeface="Wingdings" panose="05000000000000000000" pitchFamily="2" charset="2"/>
              <a:buChar char="§"/>
              <a:defRPr/>
            </a:pPr>
            <a:r>
              <a:rPr lang="cs-CZ" altLang="cs-CZ" sz="2400" dirty="0"/>
              <a:t> venózní metastazování (typ </a:t>
            </a:r>
            <a:r>
              <a:rPr lang="cs-CZ" altLang="cs-CZ" sz="2400" dirty="0" err="1"/>
              <a:t>vena</a:t>
            </a:r>
            <a:r>
              <a:rPr lang="cs-CZ" altLang="cs-CZ" sz="2400" dirty="0"/>
              <a:t> </a:t>
            </a:r>
            <a:r>
              <a:rPr lang="cs-CZ" altLang="cs-CZ" sz="2400" dirty="0" err="1"/>
              <a:t>cava</a:t>
            </a:r>
            <a:r>
              <a:rPr lang="cs-CZ" altLang="cs-CZ" sz="2400" dirty="0"/>
              <a:t> do plic; typ </a:t>
            </a:r>
            <a:r>
              <a:rPr lang="cs-CZ" altLang="cs-CZ" sz="2400" dirty="0" err="1"/>
              <a:t>vena</a:t>
            </a:r>
            <a:r>
              <a:rPr lang="cs-CZ" altLang="cs-CZ" sz="2400" dirty="0"/>
              <a:t> </a:t>
            </a:r>
            <a:r>
              <a:rPr lang="cs-CZ" altLang="cs-CZ" sz="2400" dirty="0" err="1"/>
              <a:t>portae</a:t>
            </a:r>
            <a:r>
              <a:rPr lang="cs-CZ" altLang="cs-CZ" sz="2400" dirty="0"/>
              <a:t> do jater)</a:t>
            </a:r>
          </a:p>
          <a:p>
            <a:pPr eaLnBrk="1" hangingPunct="1">
              <a:lnSpc>
                <a:spcPct val="90000"/>
              </a:lnSpc>
              <a:buFont typeface="Wingdings" panose="05000000000000000000" pitchFamily="2" charset="2"/>
              <a:buChar char="§"/>
              <a:defRPr/>
            </a:pPr>
            <a:r>
              <a:rPr lang="cs-CZ" altLang="cs-CZ" sz="2400" dirty="0"/>
              <a:t> arteriální metastazování (při průchodu nádorových buněk plicními kapilárami, při plicních A-V zkratech, otevřeném </a:t>
            </a:r>
            <a:r>
              <a:rPr lang="cs-CZ" altLang="cs-CZ" sz="2400" dirty="0" err="1"/>
              <a:t>foramen</a:t>
            </a:r>
            <a:r>
              <a:rPr lang="cs-CZ" altLang="cs-CZ" sz="2400" dirty="0"/>
              <a:t> </a:t>
            </a:r>
            <a:r>
              <a:rPr lang="cs-CZ" altLang="cs-CZ" sz="2400" dirty="0" err="1"/>
              <a:t>ovale</a:t>
            </a:r>
            <a:r>
              <a:rPr lang="cs-CZ" altLang="cs-CZ" sz="2400" dirty="0"/>
              <a:t>, vytvořením nádorových embolů ve větvích plicních žil u již vytvořených plicních metastáz) </a:t>
            </a:r>
          </a:p>
          <a:p>
            <a:pPr eaLnBrk="1" hangingPunct="1">
              <a:lnSpc>
                <a:spcPct val="90000"/>
              </a:lnSpc>
              <a:buFontTx/>
              <a:buChar char="-"/>
              <a:defRPr/>
            </a:pPr>
            <a:endParaRPr lang="cs-CZ" altLang="cs-CZ" sz="2400" dirty="0"/>
          </a:p>
          <a:p>
            <a:pPr eaLnBrk="1" hangingPunct="1">
              <a:lnSpc>
                <a:spcPct val="90000"/>
              </a:lnSpc>
              <a:buFont typeface="Wingdings" panose="05000000000000000000" pitchFamily="2" charset="2"/>
              <a:buNone/>
              <a:defRPr/>
            </a:pPr>
            <a:endParaRPr lang="cs-CZ" altLang="cs-CZ" sz="2400" dirty="0"/>
          </a:p>
        </p:txBody>
      </p:sp>
    </p:spTree>
    <p:extLst>
      <p:ext uri="{BB962C8B-B14F-4D97-AF65-F5344CB8AC3E}">
        <p14:creationId xmlns:p14="http://schemas.microsoft.com/office/powerpoint/2010/main" val="2537106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45933B3F-BC38-45E2-A844-2FF1D5607D69}"/>
              </a:ext>
            </a:extLst>
          </p:cNvPr>
          <p:cNvSpPr>
            <a:spLocks noGrp="1" noRot="1" noChangeArrowheads="1"/>
          </p:cNvSpPr>
          <p:nvPr>
            <p:ph type="title"/>
          </p:nvPr>
        </p:nvSpPr>
        <p:spPr/>
        <p:txBody>
          <a:bodyPr/>
          <a:lstStyle/>
          <a:p>
            <a:pPr eaLnBrk="1" hangingPunct="1">
              <a:defRPr/>
            </a:pPr>
            <a:r>
              <a:rPr lang="cs-CZ" altLang="cs-CZ" b="1" dirty="0">
                <a:solidFill>
                  <a:schemeClr val="tx1"/>
                </a:solidFill>
              </a:rPr>
              <a:t>Metastazování </a:t>
            </a:r>
          </a:p>
        </p:txBody>
      </p:sp>
      <p:sp>
        <p:nvSpPr>
          <p:cNvPr id="256003" name="Rectangle 3">
            <a:extLst>
              <a:ext uri="{FF2B5EF4-FFF2-40B4-BE49-F238E27FC236}">
                <a16:creationId xmlns:a16="http://schemas.microsoft.com/office/drawing/2014/main" id="{C885E460-463D-4C39-A3F7-71B96C8D7FF5}"/>
              </a:ext>
            </a:extLst>
          </p:cNvPr>
          <p:cNvSpPr>
            <a:spLocks noGrp="1" noChangeArrowheads="1"/>
          </p:cNvSpPr>
          <p:nvPr>
            <p:ph type="body" idx="1"/>
          </p:nvPr>
        </p:nvSpPr>
        <p:spPr>
          <a:xfrm>
            <a:off x="1097279" y="1845733"/>
            <a:ext cx="10877469" cy="4593978"/>
          </a:xfrm>
        </p:spPr>
        <p:txBody>
          <a:bodyPr>
            <a:normAutofit fontScale="32500" lnSpcReduction="20000"/>
          </a:bodyPr>
          <a:lstStyle/>
          <a:p>
            <a:pPr eaLnBrk="1" hangingPunct="1">
              <a:lnSpc>
                <a:spcPct val="80000"/>
              </a:lnSpc>
              <a:defRPr/>
            </a:pPr>
            <a:r>
              <a:rPr lang="cs-CZ" altLang="cs-CZ" sz="6000" b="1" dirty="0">
                <a:solidFill>
                  <a:schemeClr val="hlink"/>
                </a:solidFill>
              </a:rPr>
              <a:t>Selektivní</a:t>
            </a:r>
            <a:r>
              <a:rPr lang="cs-CZ" altLang="cs-CZ" sz="6000" dirty="0">
                <a:solidFill>
                  <a:schemeClr val="hlink"/>
                </a:solidFill>
              </a:rPr>
              <a:t> </a:t>
            </a:r>
            <a:r>
              <a:rPr lang="cs-CZ" altLang="cs-CZ" sz="4900" dirty="0"/>
              <a:t>(nejčastější metastazování tumoru do určité vhodné tkáně či místa) </a:t>
            </a:r>
          </a:p>
          <a:p>
            <a:pPr eaLnBrk="1" hangingPunct="1">
              <a:lnSpc>
                <a:spcPct val="80000"/>
              </a:lnSpc>
              <a:buFontTx/>
              <a:buChar char="-"/>
              <a:defRPr/>
            </a:pPr>
            <a:r>
              <a:rPr lang="cs-CZ" altLang="cs-CZ" sz="4900" dirty="0"/>
              <a:t> </a:t>
            </a:r>
            <a:r>
              <a:rPr lang="cs-CZ" altLang="cs-CZ" sz="4900" dirty="0" err="1"/>
              <a:t>arcinom</a:t>
            </a:r>
            <a:r>
              <a:rPr lang="cs-CZ" altLang="cs-CZ" sz="4900" dirty="0"/>
              <a:t> prostaty do kostí</a:t>
            </a:r>
          </a:p>
          <a:p>
            <a:pPr eaLnBrk="1" hangingPunct="1">
              <a:lnSpc>
                <a:spcPct val="80000"/>
              </a:lnSpc>
              <a:buFontTx/>
              <a:buChar char="-"/>
              <a:defRPr/>
            </a:pPr>
            <a:r>
              <a:rPr lang="cs-CZ" altLang="cs-CZ" sz="4900" dirty="0"/>
              <a:t> bronchogenní karcinom do nadledvin</a:t>
            </a:r>
          </a:p>
          <a:p>
            <a:pPr eaLnBrk="1" hangingPunct="1">
              <a:lnSpc>
                <a:spcPct val="80000"/>
              </a:lnSpc>
              <a:buFontTx/>
              <a:buChar char="-"/>
              <a:defRPr/>
            </a:pPr>
            <a:r>
              <a:rPr lang="cs-CZ" altLang="cs-CZ" sz="4900" dirty="0"/>
              <a:t> neuroblastom do jater a kostí</a:t>
            </a:r>
          </a:p>
          <a:p>
            <a:pPr eaLnBrk="1" hangingPunct="1">
              <a:lnSpc>
                <a:spcPct val="80000"/>
              </a:lnSpc>
              <a:buFontTx/>
              <a:buNone/>
              <a:defRPr/>
            </a:pPr>
            <a:endParaRPr lang="cs-CZ" altLang="cs-CZ" sz="3300" dirty="0"/>
          </a:p>
          <a:p>
            <a:pPr eaLnBrk="1" hangingPunct="1">
              <a:lnSpc>
                <a:spcPct val="80000"/>
              </a:lnSpc>
              <a:defRPr/>
            </a:pPr>
            <a:r>
              <a:rPr lang="cs-CZ" altLang="cs-CZ" sz="6000" b="1" dirty="0">
                <a:solidFill>
                  <a:schemeClr val="hlink"/>
                </a:solidFill>
              </a:rPr>
              <a:t>Systémové </a:t>
            </a:r>
            <a:r>
              <a:rPr lang="cs-CZ" altLang="cs-CZ" sz="4900" dirty="0"/>
              <a:t>(výhradní metastazování do jednoho systému)</a:t>
            </a:r>
          </a:p>
          <a:p>
            <a:pPr eaLnBrk="1" hangingPunct="1">
              <a:lnSpc>
                <a:spcPct val="80000"/>
              </a:lnSpc>
              <a:buFontTx/>
              <a:buChar char="-"/>
              <a:defRPr/>
            </a:pPr>
            <a:r>
              <a:rPr lang="cs-CZ" altLang="cs-CZ" sz="4900" dirty="0"/>
              <a:t>četné kostní nádory (</a:t>
            </a:r>
            <a:r>
              <a:rPr lang="cs-CZ" altLang="cs-CZ" sz="4900" dirty="0" err="1"/>
              <a:t>Ewingův</a:t>
            </a:r>
            <a:r>
              <a:rPr lang="cs-CZ" altLang="cs-CZ" sz="4900" dirty="0"/>
              <a:t> sarkom), gliové nádory </a:t>
            </a:r>
          </a:p>
          <a:p>
            <a:pPr eaLnBrk="1" hangingPunct="1">
              <a:lnSpc>
                <a:spcPct val="80000"/>
              </a:lnSpc>
              <a:buFontTx/>
              <a:buNone/>
              <a:defRPr/>
            </a:pPr>
            <a:endParaRPr lang="cs-CZ" altLang="cs-CZ" sz="3300" dirty="0"/>
          </a:p>
          <a:p>
            <a:pPr eaLnBrk="1" hangingPunct="1">
              <a:lnSpc>
                <a:spcPct val="80000"/>
              </a:lnSpc>
              <a:defRPr/>
            </a:pPr>
            <a:r>
              <a:rPr lang="cs-CZ" altLang="cs-CZ" sz="6000" b="1" dirty="0" err="1">
                <a:solidFill>
                  <a:schemeClr val="hlink"/>
                </a:solidFill>
              </a:rPr>
              <a:t>Histohomologní</a:t>
            </a:r>
            <a:endParaRPr lang="cs-CZ" altLang="cs-CZ" sz="6000" b="1" dirty="0">
              <a:solidFill>
                <a:schemeClr val="hlink"/>
              </a:solidFill>
            </a:endParaRPr>
          </a:p>
          <a:p>
            <a:pPr>
              <a:lnSpc>
                <a:spcPct val="80000"/>
              </a:lnSpc>
              <a:buFontTx/>
              <a:buChar char="-"/>
              <a:defRPr/>
            </a:pPr>
            <a:r>
              <a:rPr lang="cs-CZ" altLang="cs-CZ" sz="4900" dirty="0"/>
              <a:t>do struktur jako byla výchozí tkáň (maligní lymfomy do lymfatických uzlin)</a:t>
            </a:r>
          </a:p>
          <a:p>
            <a:pPr eaLnBrk="1" hangingPunct="1">
              <a:lnSpc>
                <a:spcPct val="80000"/>
              </a:lnSpc>
              <a:buFontTx/>
              <a:buNone/>
              <a:defRPr/>
            </a:pPr>
            <a:endParaRPr lang="cs-CZ" altLang="cs-CZ" sz="3300" dirty="0"/>
          </a:p>
          <a:p>
            <a:pPr eaLnBrk="1" hangingPunct="1">
              <a:lnSpc>
                <a:spcPct val="80000"/>
              </a:lnSpc>
              <a:defRPr/>
            </a:pPr>
            <a:r>
              <a:rPr lang="cs-CZ" altLang="cs-CZ" sz="6000" b="1" dirty="0">
                <a:solidFill>
                  <a:schemeClr val="hlink"/>
                </a:solidFill>
              </a:rPr>
              <a:t>Solitární metastáza </a:t>
            </a:r>
            <a:r>
              <a:rPr lang="cs-CZ" altLang="cs-CZ" sz="4800" dirty="0"/>
              <a:t>(chirurgicky odstranitelná)</a:t>
            </a:r>
          </a:p>
          <a:p>
            <a:pPr eaLnBrk="1" hangingPunct="1">
              <a:lnSpc>
                <a:spcPct val="80000"/>
              </a:lnSpc>
              <a:buFont typeface="Wingdings" panose="05000000000000000000" pitchFamily="2" charset="2"/>
              <a:buNone/>
              <a:defRPr/>
            </a:pPr>
            <a:endParaRPr lang="cs-CZ" altLang="cs-CZ" sz="3300" dirty="0"/>
          </a:p>
          <a:p>
            <a:pPr>
              <a:lnSpc>
                <a:spcPct val="80000"/>
              </a:lnSpc>
              <a:defRPr/>
            </a:pPr>
            <a:r>
              <a:rPr lang="cs-CZ" altLang="cs-CZ" sz="6200" b="1" dirty="0">
                <a:solidFill>
                  <a:schemeClr val="hlink"/>
                </a:solidFill>
              </a:rPr>
              <a:t>Pozdní metastáza</a:t>
            </a:r>
            <a:r>
              <a:rPr lang="cs-CZ" altLang="cs-CZ" sz="3300" b="1" dirty="0">
                <a:solidFill>
                  <a:schemeClr val="hlink"/>
                </a:solidFill>
              </a:rPr>
              <a:t> </a:t>
            </a:r>
            <a:r>
              <a:rPr lang="cs-CZ" altLang="cs-CZ" sz="4800" dirty="0"/>
              <a:t>(maligní melanom, karcinom z renálních buněk )</a:t>
            </a:r>
          </a:p>
          <a:p>
            <a:pPr eaLnBrk="1" hangingPunct="1">
              <a:lnSpc>
                <a:spcPct val="80000"/>
              </a:lnSpc>
              <a:defRPr/>
            </a:pPr>
            <a:endParaRPr lang="cs-CZ" altLang="cs-CZ" dirty="0"/>
          </a:p>
          <a:p>
            <a:pPr eaLnBrk="1" hangingPunct="1">
              <a:lnSpc>
                <a:spcPct val="80000"/>
              </a:lnSpc>
              <a:defRPr/>
            </a:pPr>
            <a:endParaRPr lang="cs-CZ" altLang="cs-CZ" dirty="0"/>
          </a:p>
          <a:p>
            <a:pPr eaLnBrk="1" hangingPunct="1">
              <a:lnSpc>
                <a:spcPct val="80000"/>
              </a:lnSpc>
              <a:defRPr/>
            </a:pPr>
            <a:endParaRPr lang="cs-CZ" altLang="cs-CZ" dirty="0"/>
          </a:p>
          <a:p>
            <a:pPr eaLnBrk="1" hangingPunct="1">
              <a:lnSpc>
                <a:spcPct val="80000"/>
              </a:lnSpc>
              <a:buFontTx/>
              <a:buChar char="-"/>
              <a:defRPr/>
            </a:pPr>
            <a:endParaRPr lang="cs-CZ" altLang="cs-CZ" dirty="0"/>
          </a:p>
        </p:txBody>
      </p:sp>
    </p:spTree>
    <p:extLst>
      <p:ext uri="{BB962C8B-B14F-4D97-AF65-F5344CB8AC3E}">
        <p14:creationId xmlns:p14="http://schemas.microsoft.com/office/powerpoint/2010/main" val="2484924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4C4622-BBFF-49DE-A072-B12CC8C68432}"/>
              </a:ext>
            </a:extLst>
          </p:cNvPr>
          <p:cNvSpPr>
            <a:spLocks noGrp="1"/>
          </p:cNvSpPr>
          <p:nvPr>
            <p:ph type="title"/>
          </p:nvPr>
        </p:nvSpPr>
        <p:spPr/>
        <p:txBody>
          <a:bodyPr/>
          <a:lstStyle/>
          <a:p>
            <a:pPr>
              <a:defRPr/>
            </a:pPr>
            <a:r>
              <a:rPr lang="cs-CZ" b="1" dirty="0" err="1">
                <a:solidFill>
                  <a:schemeClr val="tx1"/>
                </a:solidFill>
              </a:rPr>
              <a:t>Paraneoplastické</a:t>
            </a:r>
            <a:r>
              <a:rPr lang="cs-CZ" b="1" dirty="0">
                <a:solidFill>
                  <a:schemeClr val="tx1"/>
                </a:solidFill>
              </a:rPr>
              <a:t> projevy</a:t>
            </a:r>
          </a:p>
        </p:txBody>
      </p:sp>
      <p:sp>
        <p:nvSpPr>
          <p:cNvPr id="3" name="Zástupný symbol pro obsah 2">
            <a:extLst>
              <a:ext uri="{FF2B5EF4-FFF2-40B4-BE49-F238E27FC236}">
                <a16:creationId xmlns:a16="http://schemas.microsoft.com/office/drawing/2014/main" id="{1AF2D2D3-47E5-442B-8A9C-F5156112FBE5}"/>
              </a:ext>
            </a:extLst>
          </p:cNvPr>
          <p:cNvSpPr>
            <a:spLocks noGrp="1"/>
          </p:cNvSpPr>
          <p:nvPr>
            <p:ph idx="1"/>
          </p:nvPr>
        </p:nvSpPr>
        <p:spPr/>
        <p:txBody>
          <a:bodyPr>
            <a:normAutofit lnSpcReduction="10000"/>
          </a:bodyPr>
          <a:lstStyle/>
          <a:p>
            <a:pPr>
              <a:defRPr/>
            </a:pPr>
            <a:endParaRPr lang="cs-CZ" b="1" dirty="0">
              <a:solidFill>
                <a:srgbClr val="FFC000"/>
              </a:solidFill>
            </a:endParaRPr>
          </a:p>
          <a:p>
            <a:pPr>
              <a:defRPr/>
            </a:pPr>
            <a:r>
              <a:rPr lang="cs-CZ" sz="3200" b="1" dirty="0">
                <a:solidFill>
                  <a:schemeClr val="tx1"/>
                </a:solidFill>
              </a:rPr>
              <a:t>Lokální projevy nádorového růstu </a:t>
            </a:r>
          </a:p>
          <a:p>
            <a:pPr>
              <a:defRPr/>
            </a:pPr>
            <a:endParaRPr lang="cs-CZ" sz="3200" b="1" dirty="0">
              <a:solidFill>
                <a:schemeClr val="tx1"/>
              </a:solidFill>
            </a:endParaRPr>
          </a:p>
          <a:p>
            <a:pPr>
              <a:defRPr/>
            </a:pPr>
            <a:r>
              <a:rPr lang="cs-CZ" sz="3200" b="1" dirty="0">
                <a:solidFill>
                  <a:schemeClr val="tx1"/>
                </a:solidFill>
              </a:rPr>
              <a:t>+</a:t>
            </a:r>
            <a:r>
              <a:rPr lang="cs-CZ" sz="3200" b="1" dirty="0" err="1">
                <a:solidFill>
                  <a:schemeClr val="tx1"/>
                </a:solidFill>
              </a:rPr>
              <a:t>paraneoplastické</a:t>
            </a:r>
            <a:r>
              <a:rPr lang="cs-CZ" sz="3200" b="1" dirty="0">
                <a:solidFill>
                  <a:schemeClr val="tx1"/>
                </a:solidFill>
              </a:rPr>
              <a:t> projevy nádorů  </a:t>
            </a:r>
          </a:p>
          <a:p>
            <a:pPr marL="0" indent="0">
              <a:buNone/>
              <a:defRPr/>
            </a:pPr>
            <a:r>
              <a:rPr lang="cs-CZ" sz="2800" dirty="0"/>
              <a:t>(=znaky a symptomy projevující se ve vztahu k primárnímu nádoru či jeho </a:t>
            </a:r>
            <a:r>
              <a:rPr lang="cs-CZ" sz="2800" dirty="0" err="1"/>
              <a:t>metastazám</a:t>
            </a:r>
            <a:r>
              <a:rPr lang="cs-CZ" sz="2800" dirty="0"/>
              <a:t>)</a:t>
            </a:r>
          </a:p>
          <a:p>
            <a:pPr>
              <a:defRPr/>
            </a:pPr>
            <a:endParaRPr lang="cs-CZ" dirty="0"/>
          </a:p>
          <a:p>
            <a:pPr marL="0" indent="0">
              <a:buNone/>
              <a:defRPr/>
            </a:pPr>
            <a:r>
              <a:rPr lang="cs-CZ" dirty="0"/>
              <a:t> </a:t>
            </a:r>
          </a:p>
        </p:txBody>
      </p:sp>
    </p:spTree>
    <p:extLst>
      <p:ext uri="{BB962C8B-B14F-4D97-AF65-F5344CB8AC3E}">
        <p14:creationId xmlns:p14="http://schemas.microsoft.com/office/powerpoint/2010/main" val="86287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23E469-F8AD-4CF8-A411-87CADD4A4883}"/>
              </a:ext>
            </a:extLst>
          </p:cNvPr>
          <p:cNvSpPr>
            <a:spLocks noGrp="1"/>
          </p:cNvSpPr>
          <p:nvPr>
            <p:ph type="title"/>
          </p:nvPr>
        </p:nvSpPr>
        <p:spPr>
          <a:xfrm>
            <a:off x="1886177" y="481694"/>
            <a:ext cx="8229600" cy="1143000"/>
          </a:xfrm>
        </p:spPr>
        <p:txBody>
          <a:bodyPr>
            <a:normAutofit/>
          </a:bodyPr>
          <a:lstStyle/>
          <a:p>
            <a:pPr>
              <a:defRPr/>
            </a:pPr>
            <a:r>
              <a:rPr lang="cs-CZ" sz="4400" b="1" dirty="0">
                <a:solidFill>
                  <a:schemeClr val="tx1"/>
                </a:solidFill>
              </a:rPr>
              <a:t>Příčiny </a:t>
            </a:r>
            <a:r>
              <a:rPr lang="cs-CZ" sz="4400" b="1" dirty="0" err="1">
                <a:solidFill>
                  <a:schemeClr val="tx1"/>
                </a:solidFill>
              </a:rPr>
              <a:t>paraneoplastických</a:t>
            </a:r>
            <a:r>
              <a:rPr lang="cs-CZ" sz="4400" b="1" dirty="0">
                <a:solidFill>
                  <a:schemeClr val="tx1"/>
                </a:solidFill>
              </a:rPr>
              <a:t> syndromů </a:t>
            </a:r>
          </a:p>
        </p:txBody>
      </p:sp>
      <p:sp>
        <p:nvSpPr>
          <p:cNvPr id="3" name="Zástupný symbol pro obsah 2">
            <a:extLst>
              <a:ext uri="{FF2B5EF4-FFF2-40B4-BE49-F238E27FC236}">
                <a16:creationId xmlns:a16="http://schemas.microsoft.com/office/drawing/2014/main" id="{90A426D1-440D-4266-A1A9-59912E4E1FE4}"/>
              </a:ext>
            </a:extLst>
          </p:cNvPr>
          <p:cNvSpPr>
            <a:spLocks noGrp="1"/>
          </p:cNvSpPr>
          <p:nvPr>
            <p:ph idx="1"/>
          </p:nvPr>
        </p:nvSpPr>
        <p:spPr>
          <a:xfrm>
            <a:off x="1554390" y="1902279"/>
            <a:ext cx="8893175" cy="4525963"/>
          </a:xfrm>
        </p:spPr>
        <p:txBody>
          <a:bodyPr>
            <a:normAutofit fontScale="62500" lnSpcReduction="20000"/>
          </a:bodyPr>
          <a:lstStyle/>
          <a:p>
            <a:pPr>
              <a:defRPr/>
            </a:pPr>
            <a:r>
              <a:rPr lang="cs-CZ" sz="2600" dirty="0" err="1"/>
              <a:t>Vasoaktivní</a:t>
            </a:r>
            <a:r>
              <a:rPr lang="cs-CZ" sz="2600" dirty="0"/>
              <a:t> látky produkované nádorovými buňkami (např. serotonin, histamin, katecholaminy, prostaglandiny,…)</a:t>
            </a:r>
          </a:p>
          <a:p>
            <a:pPr>
              <a:defRPr/>
            </a:pPr>
            <a:endParaRPr lang="cs-CZ" sz="2600" dirty="0"/>
          </a:p>
          <a:p>
            <a:pPr>
              <a:defRPr/>
            </a:pPr>
            <a:r>
              <a:rPr lang="cs-CZ" sz="2600" dirty="0"/>
              <a:t>Ektopická hormonální produkce nádorovými buňkami (ACTH v malobuněčném karcinomu plic – </a:t>
            </a:r>
            <a:r>
              <a:rPr lang="cs-CZ" sz="2600" dirty="0" err="1"/>
              <a:t>paraneoplastický</a:t>
            </a:r>
            <a:r>
              <a:rPr lang="cs-CZ" sz="2600" dirty="0"/>
              <a:t> </a:t>
            </a:r>
            <a:r>
              <a:rPr lang="cs-CZ" sz="2600" dirty="0" err="1"/>
              <a:t>Cushingův</a:t>
            </a:r>
            <a:r>
              <a:rPr lang="cs-CZ" sz="2600" dirty="0"/>
              <a:t> syndrom)</a:t>
            </a:r>
          </a:p>
          <a:p>
            <a:pPr>
              <a:defRPr/>
            </a:pPr>
            <a:endParaRPr lang="cs-CZ" sz="2600" dirty="0"/>
          </a:p>
          <a:p>
            <a:pPr>
              <a:defRPr/>
            </a:pPr>
            <a:r>
              <a:rPr lang="cs-CZ" sz="2600" dirty="0" err="1"/>
              <a:t>Osteolytické</a:t>
            </a:r>
            <a:r>
              <a:rPr lang="cs-CZ" sz="2600" dirty="0"/>
              <a:t> kostní metastázy způsobující </a:t>
            </a:r>
            <a:r>
              <a:rPr lang="cs-CZ" sz="2600" dirty="0" err="1"/>
              <a:t>hyperkalcémii</a:t>
            </a:r>
            <a:endParaRPr lang="cs-CZ" sz="2600" dirty="0"/>
          </a:p>
          <a:p>
            <a:pPr>
              <a:defRPr/>
            </a:pPr>
            <a:endParaRPr lang="cs-CZ" sz="2600" dirty="0"/>
          </a:p>
          <a:p>
            <a:pPr>
              <a:defRPr/>
            </a:pPr>
            <a:r>
              <a:rPr lang="cs-CZ" sz="2600" dirty="0"/>
              <a:t>Neidentifikované biologicky aktivní </a:t>
            </a:r>
            <a:r>
              <a:rPr lang="cs-CZ" sz="2600" dirty="0" err="1"/>
              <a:t>působky</a:t>
            </a:r>
            <a:r>
              <a:rPr lang="cs-CZ" sz="2600" dirty="0"/>
              <a:t> nádorových buněk nebo cirkulující imunokomplexy (vaskulitidy, nefritidy,…)</a:t>
            </a:r>
          </a:p>
          <a:p>
            <a:pPr>
              <a:defRPr/>
            </a:pPr>
            <a:endParaRPr lang="cs-CZ" sz="2600" dirty="0"/>
          </a:p>
          <a:p>
            <a:pPr>
              <a:defRPr/>
            </a:pPr>
            <a:r>
              <a:rPr lang="cs-CZ" sz="2600" dirty="0"/>
              <a:t>Produkce autoprotilátek nádorovými buňkami (</a:t>
            </a:r>
            <a:r>
              <a:rPr lang="cs-CZ" sz="2600" dirty="0" err="1"/>
              <a:t>paraneoplastická</a:t>
            </a:r>
            <a:r>
              <a:rPr lang="cs-CZ" sz="2600" dirty="0"/>
              <a:t> </a:t>
            </a:r>
            <a:r>
              <a:rPr lang="cs-CZ" sz="2600" dirty="0" err="1"/>
              <a:t>polymyositida</a:t>
            </a:r>
            <a:r>
              <a:rPr lang="cs-CZ" sz="2600" dirty="0"/>
              <a:t>, myastenické syndromy, </a:t>
            </a:r>
            <a:r>
              <a:rPr lang="cs-CZ" sz="2600" dirty="0" err="1"/>
              <a:t>sclerodermie</a:t>
            </a:r>
            <a:r>
              <a:rPr lang="cs-CZ" sz="2600" dirty="0"/>
              <a:t>,…) </a:t>
            </a:r>
          </a:p>
          <a:p>
            <a:pPr marL="0" indent="0">
              <a:buNone/>
              <a:defRPr/>
            </a:pPr>
            <a:endParaRPr lang="cs-CZ" sz="2600" dirty="0"/>
          </a:p>
          <a:p>
            <a:pPr marL="0" indent="0">
              <a:buNone/>
              <a:defRPr/>
            </a:pPr>
            <a:r>
              <a:rPr lang="cs-CZ" sz="2600" dirty="0"/>
              <a:t>* muskuloskeletální, neurologické a kožní projevy časté v rámci </a:t>
            </a:r>
            <a:r>
              <a:rPr lang="cs-CZ" sz="2600" dirty="0" err="1"/>
              <a:t>paraneoplastických</a:t>
            </a:r>
            <a:r>
              <a:rPr lang="cs-CZ" sz="2600" dirty="0"/>
              <a:t> syndromů</a:t>
            </a:r>
          </a:p>
          <a:p>
            <a:pPr>
              <a:defRPr/>
            </a:pPr>
            <a:endParaRPr lang="cs-CZ" dirty="0"/>
          </a:p>
        </p:txBody>
      </p:sp>
    </p:spTree>
    <p:extLst>
      <p:ext uri="{BB962C8B-B14F-4D97-AF65-F5344CB8AC3E}">
        <p14:creationId xmlns:p14="http://schemas.microsoft.com/office/powerpoint/2010/main" val="2783540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145A1C-25A0-4C65-AC00-4641579A369D}"/>
              </a:ext>
            </a:extLst>
          </p:cNvPr>
          <p:cNvSpPr>
            <a:spLocks noGrp="1"/>
          </p:cNvSpPr>
          <p:nvPr>
            <p:ph type="ctrTitle"/>
          </p:nvPr>
        </p:nvSpPr>
        <p:spPr>
          <a:xfrm>
            <a:off x="1100051" y="269095"/>
            <a:ext cx="10058400" cy="3566160"/>
          </a:xfrm>
        </p:spPr>
        <p:txBody>
          <a:bodyPr>
            <a:normAutofit/>
          </a:bodyPr>
          <a:lstStyle/>
          <a:p>
            <a:r>
              <a:rPr lang="cs-CZ" sz="4800" b="1" dirty="0"/>
              <a:t>Histogenetická </a:t>
            </a:r>
            <a:r>
              <a:rPr lang="cs-CZ" sz="4800" b="1"/>
              <a:t>klasifikace nádorů</a:t>
            </a:r>
            <a:r>
              <a:rPr lang="cs-CZ" sz="4800" b="1" dirty="0"/>
              <a:t/>
            </a:r>
            <a:br>
              <a:rPr lang="cs-CZ" sz="4800" b="1" dirty="0"/>
            </a:br>
            <a:endParaRPr lang="cs-CZ" sz="4800" b="1" dirty="0"/>
          </a:p>
        </p:txBody>
      </p:sp>
      <p:sp>
        <p:nvSpPr>
          <p:cNvPr id="3" name="Podnadpis 2">
            <a:extLst>
              <a:ext uri="{FF2B5EF4-FFF2-40B4-BE49-F238E27FC236}">
                <a16:creationId xmlns:a16="http://schemas.microsoft.com/office/drawing/2014/main" id="{CC5D0F01-F7FE-4B54-B292-9A09A8C4802B}"/>
              </a:ext>
            </a:extLst>
          </p:cNvPr>
          <p:cNvSpPr>
            <a:spLocks noGrp="1"/>
          </p:cNvSpPr>
          <p:nvPr>
            <p:ph type="subTitle" idx="1"/>
          </p:nvPr>
        </p:nvSpPr>
        <p:spPr/>
        <p:txBody>
          <a:bodyPr/>
          <a:lstStyle/>
          <a:p>
            <a:r>
              <a:rPr lang="cs-CZ" b="1" dirty="0"/>
              <a:t>Markéta Hermanová</a:t>
            </a:r>
          </a:p>
          <a:p>
            <a:endParaRPr lang="cs-CZ" b="1" dirty="0"/>
          </a:p>
        </p:txBody>
      </p:sp>
    </p:spTree>
    <p:extLst>
      <p:ext uri="{BB962C8B-B14F-4D97-AF65-F5344CB8AC3E}">
        <p14:creationId xmlns:p14="http://schemas.microsoft.com/office/powerpoint/2010/main" val="3455059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C6A1DBAD-6F04-4A46-95D8-9226AEE5F30C}"/>
              </a:ext>
            </a:extLst>
          </p:cNvPr>
          <p:cNvSpPr>
            <a:spLocks noGrp="1" noRot="1" noChangeArrowheads="1"/>
          </p:cNvSpPr>
          <p:nvPr>
            <p:ph type="title"/>
          </p:nvPr>
        </p:nvSpPr>
        <p:spPr/>
        <p:txBody>
          <a:bodyPr/>
          <a:lstStyle/>
          <a:p>
            <a:pPr eaLnBrk="1" hangingPunct="1">
              <a:defRPr/>
            </a:pPr>
            <a:r>
              <a:rPr lang="cs-CZ" altLang="cs-CZ" b="1" dirty="0">
                <a:solidFill>
                  <a:schemeClr val="tx1"/>
                </a:solidFill>
              </a:rPr>
              <a:t>Klasifikace a systematika nádorů</a:t>
            </a:r>
          </a:p>
        </p:txBody>
      </p:sp>
      <p:sp>
        <p:nvSpPr>
          <p:cNvPr id="246787" name="Rectangle 3">
            <a:extLst>
              <a:ext uri="{FF2B5EF4-FFF2-40B4-BE49-F238E27FC236}">
                <a16:creationId xmlns:a16="http://schemas.microsoft.com/office/drawing/2014/main" id="{F6F4A3D5-FEF8-48D4-B024-F577A6B7BAFC}"/>
              </a:ext>
            </a:extLst>
          </p:cNvPr>
          <p:cNvSpPr>
            <a:spLocks noGrp="1" noChangeArrowheads="1"/>
          </p:cNvSpPr>
          <p:nvPr>
            <p:ph type="body" idx="1"/>
          </p:nvPr>
        </p:nvSpPr>
        <p:spPr/>
        <p:txBody>
          <a:bodyPr>
            <a:normAutofit fontScale="92500" lnSpcReduction="20000"/>
          </a:bodyPr>
          <a:lstStyle/>
          <a:p>
            <a:pPr eaLnBrk="1" hangingPunct="1">
              <a:lnSpc>
                <a:spcPct val="80000"/>
              </a:lnSpc>
              <a:defRPr/>
            </a:pPr>
            <a:r>
              <a:rPr lang="cs-CZ" altLang="cs-CZ">
                <a:solidFill>
                  <a:schemeClr val="hlink"/>
                </a:solidFill>
              </a:rPr>
              <a:t>Dělení podle biologického chování:</a:t>
            </a:r>
          </a:p>
          <a:p>
            <a:pPr eaLnBrk="1" hangingPunct="1">
              <a:lnSpc>
                <a:spcPct val="80000"/>
              </a:lnSpc>
              <a:buFontTx/>
              <a:buChar char="-"/>
              <a:defRPr/>
            </a:pPr>
            <a:r>
              <a:rPr lang="cs-CZ" altLang="cs-CZ"/>
              <a:t>benigní</a:t>
            </a:r>
          </a:p>
          <a:p>
            <a:pPr eaLnBrk="1" hangingPunct="1">
              <a:lnSpc>
                <a:spcPct val="80000"/>
              </a:lnSpc>
              <a:buFontTx/>
              <a:buChar char="-"/>
              <a:defRPr/>
            </a:pPr>
            <a:r>
              <a:rPr lang="cs-CZ" altLang="cs-CZ"/>
              <a:t>potencionálně maligní a semimaligní</a:t>
            </a:r>
          </a:p>
          <a:p>
            <a:pPr eaLnBrk="1" hangingPunct="1">
              <a:lnSpc>
                <a:spcPct val="80000"/>
              </a:lnSpc>
              <a:buFontTx/>
              <a:buChar char="-"/>
              <a:defRPr/>
            </a:pPr>
            <a:r>
              <a:rPr lang="cs-CZ" altLang="cs-CZ"/>
              <a:t>maligní</a:t>
            </a:r>
          </a:p>
          <a:p>
            <a:pPr eaLnBrk="1" hangingPunct="1">
              <a:lnSpc>
                <a:spcPct val="80000"/>
              </a:lnSpc>
              <a:buFontTx/>
              <a:buNone/>
              <a:defRPr/>
            </a:pPr>
            <a:endParaRPr lang="cs-CZ" altLang="cs-CZ"/>
          </a:p>
          <a:p>
            <a:pPr eaLnBrk="1" hangingPunct="1">
              <a:lnSpc>
                <a:spcPct val="80000"/>
              </a:lnSpc>
              <a:defRPr/>
            </a:pPr>
            <a:r>
              <a:rPr lang="cs-CZ" altLang="cs-CZ">
                <a:solidFill>
                  <a:schemeClr val="hlink"/>
                </a:solidFill>
              </a:rPr>
              <a:t>Histogenetická klasifikace (morfologická klasifikace dle tkáňového původu)</a:t>
            </a:r>
          </a:p>
          <a:p>
            <a:pPr eaLnBrk="1" hangingPunct="1">
              <a:lnSpc>
                <a:spcPct val="80000"/>
              </a:lnSpc>
              <a:buFontTx/>
              <a:buChar char="-"/>
              <a:defRPr/>
            </a:pPr>
            <a:r>
              <a:rPr lang="cs-CZ" altLang="cs-CZ"/>
              <a:t>epitelové </a:t>
            </a:r>
          </a:p>
          <a:p>
            <a:pPr eaLnBrk="1" hangingPunct="1">
              <a:lnSpc>
                <a:spcPct val="80000"/>
              </a:lnSpc>
              <a:buFontTx/>
              <a:buChar char="-"/>
              <a:defRPr/>
            </a:pPr>
            <a:r>
              <a:rPr lang="cs-CZ" altLang="cs-CZ"/>
              <a:t>mesenchymové </a:t>
            </a:r>
          </a:p>
          <a:p>
            <a:pPr eaLnBrk="1" hangingPunct="1">
              <a:lnSpc>
                <a:spcPct val="80000"/>
              </a:lnSpc>
              <a:buFontTx/>
              <a:buChar char="-"/>
              <a:defRPr/>
            </a:pPr>
            <a:r>
              <a:rPr lang="cs-CZ" altLang="cs-CZ"/>
              <a:t>neuroektodermové </a:t>
            </a:r>
          </a:p>
          <a:p>
            <a:pPr eaLnBrk="1" hangingPunct="1">
              <a:lnSpc>
                <a:spcPct val="80000"/>
              </a:lnSpc>
              <a:buFontTx/>
              <a:buChar char="-"/>
              <a:defRPr/>
            </a:pPr>
            <a:r>
              <a:rPr lang="cs-CZ" altLang="cs-CZ"/>
              <a:t>embryonální (germinální + orgánově specifické (hepatoblastom, pankreatoblastom, nefroblastom, …….))</a:t>
            </a:r>
          </a:p>
          <a:p>
            <a:pPr eaLnBrk="1" hangingPunct="1">
              <a:lnSpc>
                <a:spcPct val="80000"/>
              </a:lnSpc>
              <a:buFontTx/>
              <a:buChar char="-"/>
              <a:defRPr/>
            </a:pPr>
            <a:r>
              <a:rPr lang="cs-CZ" altLang="cs-CZ"/>
              <a:t>smíšené</a:t>
            </a:r>
          </a:p>
          <a:p>
            <a:pPr eaLnBrk="1" hangingPunct="1">
              <a:lnSpc>
                <a:spcPct val="80000"/>
              </a:lnSpc>
              <a:buFontTx/>
              <a:buNone/>
              <a:defRPr/>
            </a:pPr>
            <a:endParaRPr lang="cs-CZ" altLang="cs-CZ"/>
          </a:p>
        </p:txBody>
      </p:sp>
    </p:spTree>
    <p:extLst>
      <p:ext uri="{BB962C8B-B14F-4D97-AF65-F5344CB8AC3E}">
        <p14:creationId xmlns:p14="http://schemas.microsoft.com/office/powerpoint/2010/main" val="3898216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9148" name="Group 76">
            <a:extLst>
              <a:ext uri="{FF2B5EF4-FFF2-40B4-BE49-F238E27FC236}">
                <a16:creationId xmlns:a16="http://schemas.microsoft.com/office/drawing/2014/main" id="{5435E162-B907-4C22-9468-4D1EE1531B4D}"/>
              </a:ext>
            </a:extLst>
          </p:cNvPr>
          <p:cNvGraphicFramePr>
            <a:graphicFrameLocks noGrp="1"/>
          </p:cNvGraphicFramePr>
          <p:nvPr>
            <p:ph idx="1"/>
            <p:extLst/>
          </p:nvPr>
        </p:nvGraphicFramePr>
        <p:xfrm>
          <a:off x="321013" y="350195"/>
          <a:ext cx="11614825" cy="5892696"/>
        </p:xfrm>
        <a:graphic>
          <a:graphicData uri="http://schemas.openxmlformats.org/drawingml/2006/table">
            <a:tbl>
              <a:tblPr/>
              <a:tblGrid>
                <a:gridCol w="3002391">
                  <a:extLst>
                    <a:ext uri="{9D8B030D-6E8A-4147-A177-3AD203B41FA5}">
                      <a16:colId xmlns:a16="http://schemas.microsoft.com/office/drawing/2014/main" val="20000"/>
                    </a:ext>
                  </a:extLst>
                </a:gridCol>
                <a:gridCol w="4740825">
                  <a:extLst>
                    <a:ext uri="{9D8B030D-6E8A-4147-A177-3AD203B41FA5}">
                      <a16:colId xmlns:a16="http://schemas.microsoft.com/office/drawing/2014/main" val="20001"/>
                    </a:ext>
                  </a:extLst>
                </a:gridCol>
                <a:gridCol w="3871609">
                  <a:extLst>
                    <a:ext uri="{9D8B030D-6E8A-4147-A177-3AD203B41FA5}">
                      <a16:colId xmlns:a16="http://schemas.microsoft.com/office/drawing/2014/main" val="20002"/>
                    </a:ext>
                  </a:extLst>
                </a:gridCol>
              </a:tblGrid>
              <a:tr h="899437">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2800" b="0" i="0" u="none" strike="noStrike" cap="none" normalizeH="0" baseline="0" dirty="0">
                        <a:ln>
                          <a:noFill/>
                        </a:ln>
                        <a:solidFill>
                          <a:schemeClr val="tx1"/>
                        </a:solidFill>
                        <a:effectLst/>
                        <a:latin typeface="Garamond" panose="02020404030301010803"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4000" b="1" i="0" u="none" strike="noStrike" cap="none" normalizeH="0" baseline="0" dirty="0">
                          <a:ln>
                            <a:noFill/>
                          </a:ln>
                          <a:solidFill>
                            <a:schemeClr val="tx1"/>
                          </a:solidFill>
                          <a:effectLst/>
                          <a:latin typeface="Garamond" panose="02020404030301010803" pitchFamily="18" charset="0"/>
                        </a:rPr>
                        <a:t>karcinomy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4000" b="1" i="0" u="none" strike="noStrike" cap="none" normalizeH="0" baseline="0" dirty="0">
                          <a:ln>
                            <a:noFill/>
                          </a:ln>
                          <a:solidFill>
                            <a:schemeClr val="tx1"/>
                          </a:solidFill>
                          <a:effectLst/>
                          <a:latin typeface="Garamond" panose="02020404030301010803" pitchFamily="18" charset="0"/>
                        </a:rPr>
                        <a:t>sarkomy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246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a:ln>
                            <a:noFill/>
                          </a:ln>
                          <a:solidFill>
                            <a:schemeClr val="tx1"/>
                          </a:solidFill>
                          <a:effectLst/>
                          <a:latin typeface="Garamond" panose="02020404030301010803" pitchFamily="18" charset="0"/>
                        </a:rPr>
                        <a:t>biologické chování</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a:ln>
                            <a:noFill/>
                          </a:ln>
                          <a:solidFill>
                            <a:schemeClr val="tx1"/>
                          </a:solidFill>
                          <a:effectLst/>
                          <a:latin typeface="Garamond" panose="02020404030301010803" pitchFamily="18" charset="0"/>
                        </a:rPr>
                        <a:t>maligní</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maligní</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02">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histogeneze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a:ln>
                            <a:noFill/>
                          </a:ln>
                          <a:solidFill>
                            <a:schemeClr val="tx1"/>
                          </a:solidFill>
                          <a:effectLst/>
                          <a:latin typeface="Garamond" panose="02020404030301010803" pitchFamily="18" charset="0"/>
                        </a:rPr>
                        <a:t>epitelová tkáň</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err="1">
                          <a:ln>
                            <a:noFill/>
                          </a:ln>
                          <a:solidFill>
                            <a:schemeClr val="tx1"/>
                          </a:solidFill>
                          <a:effectLst/>
                          <a:latin typeface="Garamond" panose="02020404030301010803" pitchFamily="18" charset="0"/>
                        </a:rPr>
                        <a:t>mesenchymová</a:t>
                      </a:r>
                      <a:r>
                        <a:rPr kumimoji="0" lang="cs-CZ" altLang="cs-CZ" sz="2800" b="0" i="0" u="none" strike="noStrike" cap="none" normalizeH="0" baseline="0" dirty="0">
                          <a:ln>
                            <a:noFill/>
                          </a:ln>
                          <a:solidFill>
                            <a:schemeClr val="tx1"/>
                          </a:solidFill>
                          <a:effectLst/>
                          <a:latin typeface="Garamond" panose="02020404030301010803" pitchFamily="18" charset="0"/>
                        </a:rPr>
                        <a:t> tkáň</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246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a:ln>
                            <a:noFill/>
                          </a:ln>
                          <a:solidFill>
                            <a:schemeClr val="tx1"/>
                          </a:solidFill>
                          <a:effectLst/>
                          <a:latin typeface="Garamond" panose="02020404030301010803" pitchFamily="18" charset="0"/>
                        </a:rPr>
                        <a:t>predilekční metastázy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err="1">
                          <a:ln>
                            <a:noFill/>
                          </a:ln>
                          <a:solidFill>
                            <a:schemeClr val="tx1"/>
                          </a:solidFill>
                          <a:effectLst/>
                          <a:latin typeface="Garamond" panose="02020404030301010803" pitchFamily="18" charset="0"/>
                        </a:rPr>
                        <a:t>lymfogenní</a:t>
                      </a:r>
                      <a:endParaRPr kumimoji="0" lang="cs-CZ" altLang="cs-CZ" sz="2800" b="0" i="0" u="none" strike="noStrike" cap="none" normalizeH="0" baseline="0" dirty="0">
                        <a:ln>
                          <a:noFill/>
                        </a:ln>
                        <a:solidFill>
                          <a:schemeClr val="tx1"/>
                        </a:solidFill>
                        <a:effectLst/>
                        <a:latin typeface="Garamond" panose="02020404030301010803"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400" b="0" i="0" u="none" strike="noStrike" cap="none" normalizeH="0" baseline="0" dirty="0">
                          <a:ln>
                            <a:noFill/>
                          </a:ln>
                          <a:solidFill>
                            <a:schemeClr val="tx1"/>
                          </a:solidFill>
                          <a:effectLst/>
                          <a:latin typeface="Garamond" panose="02020404030301010803" pitchFamily="18" charset="0"/>
                        </a:rPr>
                        <a:t>(do lymfatických uzlin)</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hematogenní</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400" b="0" i="0" u="none" strike="noStrike" cap="none" normalizeH="0" baseline="0" dirty="0">
                          <a:ln>
                            <a:noFill/>
                          </a:ln>
                          <a:solidFill>
                            <a:schemeClr val="tx1"/>
                          </a:solidFill>
                          <a:effectLst/>
                          <a:latin typeface="Garamond" panose="02020404030301010803" pitchFamily="18" charset="0"/>
                        </a:rPr>
                        <a:t>(do jater, plic, mozku, kostí,…)</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8833">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věk postižených</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obvykle nad 50 let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obvykle pod 50 let</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883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frekvence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velmi časté</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relativně vzácné</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32966967"/>
                  </a:ext>
                </a:extLst>
              </a:tr>
              <a:tr h="11246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1" u="none" strike="noStrike" cap="none" normalizeH="0" baseline="0">
                          <a:ln>
                            <a:noFill/>
                          </a:ln>
                          <a:solidFill>
                            <a:schemeClr val="tx1"/>
                          </a:solidFill>
                          <a:effectLst/>
                          <a:latin typeface="Garamond" panose="02020404030301010803" pitchFamily="18" charset="0"/>
                        </a:rPr>
                        <a:t>in situ</a:t>
                      </a:r>
                      <a:r>
                        <a:rPr kumimoji="0" lang="cs-CZ" altLang="cs-CZ" sz="2800" b="1" i="0" u="none" strike="noStrike" cap="none" normalizeH="0" baseline="0">
                          <a:ln>
                            <a:noFill/>
                          </a:ln>
                          <a:solidFill>
                            <a:schemeClr val="tx1"/>
                          </a:solidFill>
                          <a:effectLst/>
                          <a:latin typeface="Garamond" panose="02020404030301010803" pitchFamily="18" charset="0"/>
                        </a:rPr>
                        <a:t> forma tumoru</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ano</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400" b="0" i="0" u="none" strike="noStrike" cap="none" normalizeH="0" baseline="0" dirty="0">
                          <a:ln>
                            <a:noFill/>
                          </a:ln>
                          <a:solidFill>
                            <a:schemeClr val="tx1"/>
                          </a:solidFill>
                          <a:effectLst/>
                          <a:latin typeface="Garamond" panose="02020404030301010803" pitchFamily="18" charset="0"/>
                        </a:rPr>
                        <a:t>(</a:t>
                      </a:r>
                      <a:r>
                        <a:rPr kumimoji="0" lang="cs-CZ" altLang="cs-CZ" sz="2400" b="0" i="0" u="none" strike="noStrike" cap="none" normalizeH="0" baseline="0" dirty="0" err="1">
                          <a:ln>
                            <a:noFill/>
                          </a:ln>
                          <a:solidFill>
                            <a:schemeClr val="tx1"/>
                          </a:solidFill>
                          <a:effectLst/>
                          <a:latin typeface="Garamond" panose="02020404030301010803" pitchFamily="18" charset="0"/>
                        </a:rPr>
                        <a:t>intraepiteliální</a:t>
                      </a:r>
                      <a:r>
                        <a:rPr kumimoji="0" lang="cs-CZ" altLang="cs-CZ" sz="2400" b="0" i="0" u="none" strike="noStrike" cap="none" normalizeH="0" baseline="0" dirty="0">
                          <a:ln>
                            <a:noFill/>
                          </a:ln>
                          <a:solidFill>
                            <a:schemeClr val="tx1"/>
                          </a:solidFill>
                          <a:effectLst/>
                          <a:latin typeface="Garamond" panose="02020404030301010803" pitchFamily="18" charset="0"/>
                        </a:rPr>
                        <a:t> </a:t>
                      </a:r>
                      <a:r>
                        <a:rPr kumimoji="0" lang="cs-CZ" altLang="cs-CZ" sz="2400" b="0" i="0" u="none" strike="noStrike" cap="none" normalizeH="0" baseline="0" dirty="0" err="1">
                          <a:ln>
                            <a:noFill/>
                          </a:ln>
                          <a:solidFill>
                            <a:schemeClr val="tx1"/>
                          </a:solidFill>
                          <a:effectLst/>
                          <a:latin typeface="Garamond" panose="02020404030301010803" pitchFamily="18" charset="0"/>
                        </a:rPr>
                        <a:t>neoplazie</a:t>
                      </a:r>
                      <a:r>
                        <a:rPr kumimoji="0" lang="cs-CZ" altLang="cs-CZ" sz="2400" b="0" i="0" u="none" strike="noStrike" cap="none" normalizeH="0" baseline="0" dirty="0">
                          <a:ln>
                            <a:noFill/>
                          </a:ln>
                          <a:solidFill>
                            <a:schemeClr val="tx1"/>
                          </a:solidFill>
                          <a:effectLst/>
                          <a:latin typeface="Garamond" panose="02020404030301010803" pitchFamily="18" charset="0"/>
                        </a:rPr>
                        <a:t>/dysplazie)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ne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96355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a:extLst>
              <a:ext uri="{FF2B5EF4-FFF2-40B4-BE49-F238E27FC236}">
                <a16:creationId xmlns:a16="http://schemas.microsoft.com/office/drawing/2014/main" id="{34BF8815-81F1-42CE-BBE4-6D56C4AEE38E}"/>
              </a:ext>
            </a:extLst>
          </p:cNvPr>
          <p:cNvSpPr>
            <a:spLocks noGrp="1" noRot="1" noChangeArrowheads="1"/>
          </p:cNvSpPr>
          <p:nvPr>
            <p:ph type="title"/>
          </p:nvPr>
        </p:nvSpPr>
        <p:spPr/>
        <p:txBody>
          <a:bodyPr/>
          <a:lstStyle/>
          <a:p>
            <a:pPr eaLnBrk="1" hangingPunct="1">
              <a:defRPr/>
            </a:pPr>
            <a:r>
              <a:rPr lang="cs-CZ" altLang="cs-CZ" b="1" dirty="0">
                <a:solidFill>
                  <a:schemeClr val="tx1"/>
                </a:solidFill>
              </a:rPr>
              <a:t>Epitelové nádory</a:t>
            </a:r>
          </a:p>
        </p:txBody>
      </p:sp>
      <p:sp>
        <p:nvSpPr>
          <p:cNvPr id="359427" name="Rectangle 3">
            <a:extLst>
              <a:ext uri="{FF2B5EF4-FFF2-40B4-BE49-F238E27FC236}">
                <a16:creationId xmlns:a16="http://schemas.microsoft.com/office/drawing/2014/main" id="{1B2D9DE1-8821-4AC0-BF13-92EF6D3959B0}"/>
              </a:ext>
            </a:extLst>
          </p:cNvPr>
          <p:cNvSpPr>
            <a:spLocks noGrp="1" noChangeArrowheads="1"/>
          </p:cNvSpPr>
          <p:nvPr>
            <p:ph type="body" idx="1"/>
          </p:nvPr>
        </p:nvSpPr>
        <p:spPr/>
        <p:txBody>
          <a:bodyPr>
            <a:normAutofit/>
          </a:bodyPr>
          <a:lstStyle/>
          <a:p>
            <a:pPr eaLnBrk="1" hangingPunct="1">
              <a:buFont typeface="Wingdings" panose="05000000000000000000" pitchFamily="2" charset="2"/>
              <a:buChar char="§"/>
              <a:defRPr/>
            </a:pPr>
            <a:r>
              <a:rPr lang="cs-CZ" altLang="cs-CZ" sz="2800" dirty="0"/>
              <a:t> Z povrchového epitelu (papilom/karcinom)</a:t>
            </a:r>
          </a:p>
          <a:p>
            <a:pPr eaLnBrk="1" hangingPunct="1">
              <a:buFont typeface="Wingdings" panose="05000000000000000000" pitchFamily="2" charset="2"/>
              <a:buChar char="§"/>
              <a:defRPr/>
            </a:pPr>
            <a:endParaRPr lang="cs-CZ" altLang="cs-CZ" sz="2800" dirty="0"/>
          </a:p>
          <a:p>
            <a:pPr eaLnBrk="1" hangingPunct="1">
              <a:buFont typeface="Wingdings" panose="05000000000000000000" pitchFamily="2" charset="2"/>
              <a:buChar char="§"/>
              <a:defRPr/>
            </a:pPr>
            <a:r>
              <a:rPr lang="cs-CZ" altLang="cs-CZ" sz="2800" dirty="0"/>
              <a:t> Ze žlázového epitelu (adenom/adenokarcinom)</a:t>
            </a:r>
          </a:p>
          <a:p>
            <a:pPr eaLnBrk="1" hangingPunct="1">
              <a:buFont typeface="Wingdings" panose="05000000000000000000" pitchFamily="2" charset="2"/>
              <a:buChar char="§"/>
              <a:defRPr/>
            </a:pPr>
            <a:endParaRPr lang="cs-CZ" altLang="cs-CZ" sz="2800" dirty="0"/>
          </a:p>
          <a:p>
            <a:pPr eaLnBrk="1" hangingPunct="1">
              <a:buFont typeface="Wingdings" panose="05000000000000000000" pitchFamily="2" charset="2"/>
              <a:buChar char="§"/>
              <a:defRPr/>
            </a:pPr>
            <a:r>
              <a:rPr lang="cs-CZ" altLang="cs-CZ" sz="2800" dirty="0"/>
              <a:t> Specializovaných orgánů (adenom/karcinom)..ledviny, játra,….</a:t>
            </a:r>
          </a:p>
        </p:txBody>
      </p:sp>
    </p:spTree>
    <p:extLst>
      <p:ext uri="{BB962C8B-B14F-4D97-AF65-F5344CB8AC3E}">
        <p14:creationId xmlns:p14="http://schemas.microsoft.com/office/powerpoint/2010/main" val="2626120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79" name="Rectangle 31">
            <a:extLst>
              <a:ext uri="{FF2B5EF4-FFF2-40B4-BE49-F238E27FC236}">
                <a16:creationId xmlns:a16="http://schemas.microsoft.com/office/drawing/2014/main" id="{0E14E582-4943-4BA4-B018-DE66AA8C43A0}"/>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Nomenklatura epitelových nádorů</a:t>
            </a:r>
          </a:p>
        </p:txBody>
      </p:sp>
      <p:graphicFrame>
        <p:nvGraphicFramePr>
          <p:cNvPr id="258111" name="Group 63">
            <a:extLst>
              <a:ext uri="{FF2B5EF4-FFF2-40B4-BE49-F238E27FC236}">
                <a16:creationId xmlns:a16="http://schemas.microsoft.com/office/drawing/2014/main" id="{E32CC32E-E3C2-4DAD-AE01-6455211D2DFB}"/>
              </a:ext>
            </a:extLst>
          </p:cNvPr>
          <p:cNvGraphicFramePr>
            <a:graphicFrameLocks noGrp="1"/>
          </p:cNvGraphicFramePr>
          <p:nvPr>
            <p:ph idx="1"/>
            <p:extLst/>
          </p:nvPr>
        </p:nvGraphicFramePr>
        <p:xfrm>
          <a:off x="729574" y="1746960"/>
          <a:ext cx="10447506" cy="3768529"/>
        </p:xfrm>
        <a:graphic>
          <a:graphicData uri="http://schemas.openxmlformats.org/drawingml/2006/table">
            <a:tbl>
              <a:tblPr/>
              <a:tblGrid>
                <a:gridCol w="3482502">
                  <a:extLst>
                    <a:ext uri="{9D8B030D-6E8A-4147-A177-3AD203B41FA5}">
                      <a16:colId xmlns:a16="http://schemas.microsoft.com/office/drawing/2014/main" val="20000"/>
                    </a:ext>
                  </a:extLst>
                </a:gridCol>
                <a:gridCol w="3482502">
                  <a:extLst>
                    <a:ext uri="{9D8B030D-6E8A-4147-A177-3AD203B41FA5}">
                      <a16:colId xmlns:a16="http://schemas.microsoft.com/office/drawing/2014/main" val="20001"/>
                    </a:ext>
                  </a:extLst>
                </a:gridCol>
                <a:gridCol w="3482502">
                  <a:extLst>
                    <a:ext uri="{9D8B030D-6E8A-4147-A177-3AD203B41FA5}">
                      <a16:colId xmlns:a16="http://schemas.microsoft.com/office/drawing/2014/main" val="20002"/>
                    </a:ext>
                  </a:extLst>
                </a:gridCol>
              </a:tblGrid>
              <a:tr h="59740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typ epitelu</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benigní</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maligní</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5132">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dlaždicový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a:t>
                      </a:r>
                      <a:r>
                        <a:rPr kumimoji="0" lang="cs-CZ" altLang="cs-CZ" sz="2000" b="0" i="0" u="none" strike="noStrike" cap="none" normalizeH="0" baseline="0" dirty="0" err="1">
                          <a:ln>
                            <a:noFill/>
                          </a:ln>
                          <a:solidFill>
                            <a:schemeClr val="tx1"/>
                          </a:solidFill>
                          <a:effectLst/>
                          <a:latin typeface="Garamond" panose="02020404030301010803" pitchFamily="18" charset="0"/>
                        </a:rPr>
                        <a:t>spinocelulární</a:t>
                      </a:r>
                      <a:r>
                        <a:rPr kumimoji="0" lang="cs-CZ" altLang="cs-CZ" sz="2000" b="0" i="0" u="none" strike="noStrike" cap="none" normalizeH="0" baseline="0" dirty="0">
                          <a:ln>
                            <a:noFill/>
                          </a:ln>
                          <a:solidFill>
                            <a:schemeClr val="tx1"/>
                          </a:solidFill>
                          <a:effectLst/>
                          <a:latin typeface="Garamond" panose="02020404030301010803" pitchFamily="18" charset="0"/>
                        </a:rPr>
                        <a:t>, </a:t>
                      </a:r>
                      <a:r>
                        <a:rPr kumimoji="0" lang="cs-CZ" altLang="cs-CZ" sz="2000" b="0" i="0" u="none" strike="noStrike" cap="none" normalizeH="0" baseline="0" dirty="0" err="1">
                          <a:ln>
                            <a:noFill/>
                          </a:ln>
                          <a:solidFill>
                            <a:schemeClr val="tx1"/>
                          </a:solidFill>
                          <a:effectLst/>
                          <a:latin typeface="Garamond" panose="02020404030301010803" pitchFamily="18" charset="0"/>
                        </a:rPr>
                        <a:t>skvamózní</a:t>
                      </a:r>
                      <a:r>
                        <a:rPr kumimoji="0" lang="cs-CZ" altLang="cs-CZ" sz="2000" b="0" i="0" u="none" strike="noStrike" cap="none" normalizeH="0" baseline="0" dirty="0">
                          <a:ln>
                            <a:noFill/>
                          </a:ln>
                          <a:solidFill>
                            <a:schemeClr val="tx1"/>
                          </a:solidFill>
                          <a:effectLst/>
                          <a:latin typeface="Garamond" panose="02020404030301010803" pitchFamily="18" charset="0"/>
                        </a:rPr>
                        <a:t>) </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dlaždicobuněčný</a:t>
                      </a:r>
                      <a:r>
                        <a:rPr kumimoji="0" lang="cs-CZ" altLang="cs-CZ" sz="2000" b="0" i="0" u="none" strike="noStrike" cap="none" normalizeH="0" baseline="0" dirty="0">
                          <a:ln>
                            <a:noFill/>
                          </a:ln>
                          <a:solidFill>
                            <a:schemeClr val="tx1"/>
                          </a:solidFill>
                          <a:effectLst/>
                          <a:latin typeface="Garamond" panose="02020404030301010803" pitchFamily="18" charset="0"/>
                        </a:rPr>
                        <a:t> papilom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dlaždicobuněčný</a:t>
                      </a:r>
                      <a:r>
                        <a:rPr kumimoji="0" lang="cs-CZ" altLang="cs-CZ" sz="2000" b="0" i="0" u="none" strike="noStrike" cap="none" normalizeH="0" baseline="0" dirty="0">
                          <a:ln>
                            <a:noFill/>
                          </a:ln>
                          <a:solidFill>
                            <a:schemeClr val="tx1"/>
                          </a:solidFill>
                          <a:effectLst/>
                          <a:latin typeface="Garamond" panose="02020404030301010803" pitchFamily="18" charset="0"/>
                        </a:rPr>
                        <a:t> karcinom</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7847">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přechodný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a:t>
                      </a:r>
                      <a:r>
                        <a:rPr kumimoji="0" lang="cs-CZ" altLang="cs-CZ" sz="2000" b="0" i="0" u="none" strike="noStrike" cap="none" normalizeH="0" baseline="0" dirty="0" err="1">
                          <a:ln>
                            <a:noFill/>
                          </a:ln>
                          <a:solidFill>
                            <a:schemeClr val="tx1"/>
                          </a:solidFill>
                          <a:effectLst/>
                          <a:latin typeface="Garamond" panose="02020404030301010803" pitchFamily="18" charset="0"/>
                        </a:rPr>
                        <a:t>transicionální</a:t>
                      </a:r>
                      <a:r>
                        <a:rPr kumimoji="0" lang="cs-CZ" altLang="cs-CZ" sz="2000" b="0" i="0" u="none" strike="noStrike" cap="none" normalizeH="0" baseline="0" dirty="0">
                          <a:ln>
                            <a:noFill/>
                          </a:ln>
                          <a:solidFill>
                            <a:schemeClr val="tx1"/>
                          </a:solidFill>
                          <a:effectLst/>
                          <a:latin typeface="Garamond" panose="02020404030301010803" pitchFamily="18" charset="0"/>
                        </a:rPr>
                        <a:t>, </a:t>
                      </a:r>
                      <a:r>
                        <a:rPr kumimoji="0" lang="cs-CZ" altLang="cs-CZ" sz="2000" b="0" i="0" u="none" strike="noStrike" cap="none" normalizeH="0" baseline="0" dirty="0" err="1">
                          <a:ln>
                            <a:noFill/>
                          </a:ln>
                          <a:solidFill>
                            <a:schemeClr val="tx1"/>
                          </a:solidFill>
                          <a:effectLst/>
                          <a:latin typeface="Garamond" panose="02020404030301010803" pitchFamily="18" charset="0"/>
                        </a:rPr>
                        <a:t>uroteliální</a:t>
                      </a:r>
                      <a:r>
                        <a:rPr kumimoji="0" lang="cs-CZ" altLang="cs-CZ" sz="2000" b="0" i="0" u="none" strike="noStrike" cap="none" normalizeH="0" baseline="0" dirty="0">
                          <a:ln>
                            <a:noFill/>
                          </a:ln>
                          <a:solidFill>
                            <a:schemeClr val="tx1"/>
                          </a:solidFill>
                          <a:effectLst/>
                          <a:latin typeface="Garamond" panose="02020404030301010803" pitchFamily="18" charset="0"/>
                        </a:rPr>
                        <a: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papilom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papilokarcinom</a:t>
                      </a:r>
                      <a:r>
                        <a:rPr kumimoji="0" lang="cs-CZ" altLang="cs-CZ" sz="2000" b="0" i="0" u="none" strike="noStrike" cap="none" normalizeH="0" baseline="0" dirty="0">
                          <a:ln>
                            <a:noFill/>
                          </a:ln>
                          <a:solidFill>
                            <a:schemeClr val="tx1"/>
                          </a:solidFill>
                          <a:effectLst/>
                          <a:latin typeface="Garamond" panose="02020404030301010803" pitchFamily="18" charset="0"/>
                        </a:rPr>
                        <a:t>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635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basocelulární</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(basocelulární papilom)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basocelulární</a:t>
                      </a:r>
                      <a:r>
                        <a:rPr kumimoji="0" lang="cs-CZ" altLang="cs-CZ" sz="2000" b="0" i="0" u="none" strike="noStrike" cap="none" normalizeH="0" baseline="0" dirty="0">
                          <a:ln>
                            <a:noFill/>
                          </a:ln>
                          <a:solidFill>
                            <a:schemeClr val="tx1"/>
                          </a:solidFill>
                          <a:effectLst/>
                          <a:latin typeface="Garamond" panose="02020404030301010803" pitchFamily="18" charset="0"/>
                        </a:rPr>
                        <a:t> karcinom (</a:t>
                      </a:r>
                      <a:r>
                        <a:rPr kumimoji="0" lang="cs-CZ" altLang="cs-CZ" sz="2000" b="0" i="0" u="none" strike="noStrike" cap="none" normalizeH="0" baseline="0" dirty="0" err="1">
                          <a:ln>
                            <a:noFill/>
                          </a:ln>
                          <a:solidFill>
                            <a:schemeClr val="tx1"/>
                          </a:solidFill>
                          <a:effectLst/>
                          <a:latin typeface="Garamond" panose="02020404030301010803" pitchFamily="18" charset="0"/>
                        </a:rPr>
                        <a:t>basaliom</a:t>
                      </a:r>
                      <a:r>
                        <a:rPr kumimoji="0" lang="cs-CZ" altLang="cs-CZ" sz="2000" b="0" i="0" u="none" strike="noStrike" cap="none" normalizeH="0" baseline="0" dirty="0">
                          <a:ln>
                            <a:noFill/>
                          </a:ln>
                          <a:solidFill>
                            <a:schemeClr val="tx1"/>
                          </a:solidFill>
                          <a:effectLst/>
                          <a:latin typeface="Garamond" panose="02020404030301010803" pitchFamily="18" charset="0"/>
                        </a:rPr>
                        <a:t>)</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175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žlázový (adenomatózní)</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adenom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adenokarcinom</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318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specializovaných orgánů</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hepatocelulární adenom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hepatocelulární karcinom</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52631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5C809DB3-C389-4681-8054-F34917A67078}"/>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Onkogeneze/karcinogeneze </a:t>
            </a:r>
            <a:br>
              <a:rPr lang="cs-CZ" altLang="cs-CZ" sz="4000" b="1" dirty="0">
                <a:solidFill>
                  <a:schemeClr val="tx1"/>
                </a:solidFill>
              </a:rPr>
            </a:br>
            <a:r>
              <a:rPr lang="cs-CZ" altLang="cs-CZ" sz="3200" b="1" dirty="0">
                <a:solidFill>
                  <a:schemeClr val="tx1"/>
                </a:solidFill>
              </a:rPr>
              <a:t>Molekulární podstata vzniku nádoru</a:t>
            </a:r>
          </a:p>
        </p:txBody>
      </p:sp>
      <p:sp>
        <p:nvSpPr>
          <p:cNvPr id="362499" name="Rectangle 3">
            <a:extLst>
              <a:ext uri="{FF2B5EF4-FFF2-40B4-BE49-F238E27FC236}">
                <a16:creationId xmlns:a16="http://schemas.microsoft.com/office/drawing/2014/main" id="{71E14E95-CB69-4F37-A467-C9FB5CAF0924}"/>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Char char="§"/>
              <a:defRPr/>
            </a:pPr>
            <a:r>
              <a:rPr lang="cs-CZ" altLang="cs-CZ" b="1" dirty="0">
                <a:solidFill>
                  <a:schemeClr val="tx1"/>
                </a:solidFill>
              </a:rPr>
              <a:t> Onkogeneze je mnohostupňovým procesem na úrovní fenotypické i genotypické</a:t>
            </a:r>
          </a:p>
          <a:p>
            <a:pPr eaLnBrk="1" hangingPunct="1">
              <a:lnSpc>
                <a:spcPct val="90000"/>
              </a:lnSpc>
              <a:buFont typeface="Wingdings" panose="05000000000000000000" pitchFamily="2" charset="2"/>
              <a:buChar char="§"/>
              <a:defRPr/>
            </a:pPr>
            <a:endParaRPr lang="cs-CZ" altLang="cs-CZ" b="1" dirty="0">
              <a:solidFill>
                <a:schemeClr val="tx1"/>
              </a:solidFill>
            </a:endParaRPr>
          </a:p>
          <a:p>
            <a:pPr eaLnBrk="1" hangingPunct="1">
              <a:lnSpc>
                <a:spcPct val="90000"/>
              </a:lnSpc>
              <a:buFont typeface="Wingdings" panose="05000000000000000000" pitchFamily="2" charset="2"/>
              <a:buChar char="§"/>
              <a:defRPr/>
            </a:pPr>
            <a:r>
              <a:rPr lang="cs-CZ" altLang="cs-CZ" b="1" dirty="0">
                <a:solidFill>
                  <a:schemeClr val="tx1"/>
                </a:solidFill>
              </a:rPr>
              <a:t> Neletální genetické poškození </a:t>
            </a:r>
            <a:r>
              <a:rPr lang="cs-CZ" altLang="cs-CZ" dirty="0" smtClean="0">
                <a:solidFill>
                  <a:schemeClr val="tx1"/>
                </a:solidFill>
              </a:rPr>
              <a:t> </a:t>
            </a:r>
            <a:endParaRPr lang="cs-CZ" altLang="cs-CZ" dirty="0">
              <a:solidFill>
                <a:schemeClr val="tx1"/>
              </a:solidFill>
            </a:endParaRPr>
          </a:p>
          <a:p>
            <a:pPr>
              <a:buFont typeface="Arial" panose="020B0604020202020204" pitchFamily="34" charset="0"/>
              <a:buChar char="•"/>
              <a:defRPr/>
            </a:pPr>
            <a:r>
              <a:rPr lang="cs-CZ" altLang="cs-CZ" dirty="0"/>
              <a:t> faktory prostředí (chemické látky zevního prostředí, radiace, viry, hormonální faktory,…)</a:t>
            </a:r>
          </a:p>
          <a:p>
            <a:pPr>
              <a:buFont typeface="Arial" panose="020B0604020202020204" pitchFamily="34" charset="0"/>
              <a:buChar char="•"/>
              <a:defRPr/>
            </a:pPr>
            <a:r>
              <a:rPr lang="cs-CZ" altLang="cs-CZ" dirty="0"/>
              <a:t> vnitřní faktory (působení toxických radikálů na DNA, ztráta schopnosti DNA reparace, nestabilita genomu, chromosomální přestavby…) </a:t>
            </a:r>
          </a:p>
          <a:p>
            <a:pPr>
              <a:buFont typeface="Arial" panose="020B0604020202020204" pitchFamily="34" charset="0"/>
              <a:buChar char="•"/>
              <a:defRPr/>
            </a:pPr>
            <a:r>
              <a:rPr lang="cs-CZ" altLang="cs-CZ" dirty="0"/>
              <a:t> mutace v zárodečné linii </a:t>
            </a:r>
          </a:p>
          <a:p>
            <a:pPr eaLnBrk="1" hangingPunct="1">
              <a:lnSpc>
                <a:spcPct val="90000"/>
              </a:lnSpc>
              <a:buFontTx/>
              <a:buNone/>
              <a:defRPr/>
            </a:pPr>
            <a:endParaRPr lang="cs-CZ" altLang="cs-CZ" dirty="0"/>
          </a:p>
        </p:txBody>
      </p:sp>
    </p:spTree>
    <p:extLst>
      <p:ext uri="{BB962C8B-B14F-4D97-AF65-F5344CB8AC3E}">
        <p14:creationId xmlns:p14="http://schemas.microsoft.com/office/powerpoint/2010/main" val="2216300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id="{55B22EE6-F250-4375-A208-5694A29A1E2F}"/>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Adenomy – benigní nádory ze žlázového epitelu</a:t>
            </a:r>
          </a:p>
        </p:txBody>
      </p:sp>
      <p:sp>
        <p:nvSpPr>
          <p:cNvPr id="320515" name="Rectangle 3">
            <a:extLst>
              <a:ext uri="{FF2B5EF4-FFF2-40B4-BE49-F238E27FC236}">
                <a16:creationId xmlns:a16="http://schemas.microsoft.com/office/drawing/2014/main" id="{BA13BE3E-2346-43E7-811C-3230AE987C0E}"/>
              </a:ext>
            </a:extLst>
          </p:cNvPr>
          <p:cNvSpPr>
            <a:spLocks noGrp="1" noChangeArrowheads="1"/>
          </p:cNvSpPr>
          <p:nvPr>
            <p:ph type="body" idx="1"/>
          </p:nvPr>
        </p:nvSpPr>
        <p:spPr/>
        <p:txBody>
          <a:bodyPr>
            <a:normAutofit fontScale="85000" lnSpcReduction="20000"/>
          </a:bodyPr>
          <a:lstStyle/>
          <a:p>
            <a:pPr marL="0" indent="0" eaLnBrk="1" hangingPunct="1">
              <a:lnSpc>
                <a:spcPct val="80000"/>
              </a:lnSpc>
              <a:buNone/>
              <a:defRPr/>
            </a:pPr>
            <a:r>
              <a:rPr lang="cs-CZ" altLang="cs-CZ" sz="2800" dirty="0">
                <a:solidFill>
                  <a:schemeClr val="hlink"/>
                </a:solidFill>
              </a:rPr>
              <a:t>Adenomy tlustého střeva – adenomatózní polypy: </a:t>
            </a:r>
          </a:p>
          <a:p>
            <a:pPr eaLnBrk="1" hangingPunct="1">
              <a:lnSpc>
                <a:spcPct val="80000"/>
              </a:lnSpc>
              <a:buFont typeface="Wingdings" panose="05000000000000000000" pitchFamily="2" charset="2"/>
              <a:buChar char="§"/>
              <a:defRPr/>
            </a:pPr>
            <a:r>
              <a:rPr lang="cs-CZ" altLang="cs-CZ" sz="2800" dirty="0">
                <a:solidFill>
                  <a:schemeClr val="tx1"/>
                </a:solidFill>
              </a:rPr>
              <a:t> tubulární </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vilózní</a:t>
            </a:r>
            <a:r>
              <a:rPr lang="cs-CZ" altLang="cs-CZ" sz="2800" dirty="0">
                <a:solidFill>
                  <a:schemeClr val="tx1"/>
                </a:solidFill>
              </a:rPr>
              <a:t> </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tubulovilózní</a:t>
            </a:r>
            <a:endParaRPr lang="cs-CZ" altLang="cs-CZ" sz="2800" dirty="0">
              <a:solidFill>
                <a:schemeClr val="tx1"/>
              </a:solidFill>
            </a:endParaRPr>
          </a:p>
          <a:p>
            <a:pPr eaLnBrk="1" hangingPunct="1">
              <a:lnSpc>
                <a:spcPct val="80000"/>
              </a:lnSpc>
              <a:buFontTx/>
              <a:buChar char="-"/>
              <a:defRPr/>
            </a:pPr>
            <a:endParaRPr lang="cs-CZ" altLang="cs-CZ" sz="2800" dirty="0">
              <a:solidFill>
                <a:schemeClr val="tx1"/>
              </a:solidFill>
            </a:endParaRP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acinární</a:t>
            </a:r>
            <a:r>
              <a:rPr lang="cs-CZ" altLang="cs-CZ" sz="2800" dirty="0">
                <a:solidFill>
                  <a:schemeClr val="tx1"/>
                </a:solidFill>
              </a:rPr>
              <a:t> (slinné žlázy) </a:t>
            </a:r>
          </a:p>
          <a:p>
            <a:pPr eaLnBrk="1" hangingPunct="1">
              <a:lnSpc>
                <a:spcPct val="80000"/>
              </a:lnSpc>
              <a:buFont typeface="Wingdings" panose="05000000000000000000" pitchFamily="2" charset="2"/>
              <a:buChar char="§"/>
              <a:defRPr/>
            </a:pPr>
            <a:r>
              <a:rPr lang="cs-CZ" altLang="cs-CZ" sz="2800" dirty="0">
                <a:solidFill>
                  <a:schemeClr val="tx1"/>
                </a:solidFill>
              </a:rPr>
              <a:t> folikulární (štítná žláza)</a:t>
            </a:r>
          </a:p>
          <a:p>
            <a:pPr eaLnBrk="1" hangingPunct="1">
              <a:lnSpc>
                <a:spcPct val="80000"/>
              </a:lnSpc>
              <a:buFont typeface="Wingdings" panose="05000000000000000000" pitchFamily="2" charset="2"/>
              <a:buChar char="§"/>
              <a:defRPr/>
            </a:pPr>
            <a:r>
              <a:rPr lang="cs-CZ" altLang="cs-CZ" sz="2800" dirty="0">
                <a:solidFill>
                  <a:schemeClr val="tx1"/>
                </a:solidFill>
              </a:rPr>
              <a:t> solidní (játra, kůra nadledvin)</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cystadenom</a:t>
            </a:r>
            <a:r>
              <a:rPr lang="cs-CZ" altLang="cs-CZ" sz="2800" dirty="0">
                <a:solidFill>
                  <a:schemeClr val="tx1"/>
                </a:solidFill>
              </a:rPr>
              <a:t> (ovarium): </a:t>
            </a:r>
            <a:r>
              <a:rPr lang="cs-CZ" altLang="cs-CZ" sz="2800" dirty="0" err="1">
                <a:solidFill>
                  <a:schemeClr val="tx1"/>
                </a:solidFill>
              </a:rPr>
              <a:t>uniloculare</a:t>
            </a:r>
            <a:r>
              <a:rPr lang="cs-CZ" altLang="cs-CZ" sz="2800" dirty="0">
                <a:solidFill>
                  <a:schemeClr val="tx1"/>
                </a:solidFill>
              </a:rPr>
              <a:t>, </a:t>
            </a:r>
            <a:r>
              <a:rPr lang="cs-CZ" altLang="cs-CZ" sz="2800" dirty="0" err="1">
                <a:solidFill>
                  <a:schemeClr val="tx1"/>
                </a:solidFill>
              </a:rPr>
              <a:t>multiloculare</a:t>
            </a:r>
            <a:r>
              <a:rPr lang="cs-CZ" altLang="cs-CZ" sz="2800" dirty="0">
                <a:solidFill>
                  <a:schemeClr val="tx1"/>
                </a:solidFill>
              </a:rPr>
              <a:t>; </a:t>
            </a:r>
            <a:r>
              <a:rPr lang="cs-CZ" altLang="cs-CZ" sz="2800" dirty="0" err="1">
                <a:solidFill>
                  <a:schemeClr val="tx1"/>
                </a:solidFill>
              </a:rPr>
              <a:t>papilliferum</a:t>
            </a:r>
            <a:r>
              <a:rPr lang="cs-CZ" altLang="cs-CZ" sz="2800" dirty="0">
                <a:solidFill>
                  <a:schemeClr val="tx1"/>
                </a:solidFill>
              </a:rPr>
              <a:t>, </a:t>
            </a:r>
            <a:r>
              <a:rPr lang="cs-CZ" altLang="cs-CZ" sz="2800" dirty="0" err="1">
                <a:solidFill>
                  <a:schemeClr val="tx1"/>
                </a:solidFill>
              </a:rPr>
              <a:t>evertens</a:t>
            </a:r>
            <a:r>
              <a:rPr lang="cs-CZ" altLang="cs-CZ" sz="2800" dirty="0">
                <a:solidFill>
                  <a:schemeClr val="tx1"/>
                </a:solidFill>
              </a:rPr>
              <a:t>)</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onkocytární</a:t>
            </a:r>
            <a:r>
              <a:rPr lang="cs-CZ" altLang="cs-CZ" sz="2800" dirty="0">
                <a:solidFill>
                  <a:schemeClr val="tx1"/>
                </a:solidFill>
              </a:rPr>
              <a:t> adenom, </a:t>
            </a:r>
            <a:r>
              <a:rPr lang="cs-CZ" altLang="cs-CZ" sz="2800" dirty="0" err="1">
                <a:solidFill>
                  <a:schemeClr val="tx1"/>
                </a:solidFill>
              </a:rPr>
              <a:t>onkocytom</a:t>
            </a:r>
            <a:endParaRPr lang="cs-CZ" altLang="cs-CZ" sz="2800" dirty="0">
              <a:solidFill>
                <a:schemeClr val="tx1"/>
              </a:solidFill>
            </a:endParaRPr>
          </a:p>
          <a:p>
            <a:pPr eaLnBrk="1" hangingPunct="1">
              <a:lnSpc>
                <a:spcPct val="80000"/>
              </a:lnSpc>
              <a:buFontTx/>
              <a:buNone/>
              <a:defRPr/>
            </a:pPr>
            <a:endParaRPr lang="cs-CZ" altLang="cs-CZ" sz="2800" dirty="0"/>
          </a:p>
          <a:p>
            <a:pPr eaLnBrk="1" hangingPunct="1">
              <a:lnSpc>
                <a:spcPct val="80000"/>
              </a:lnSpc>
              <a:buFontTx/>
              <a:buChar char="-"/>
              <a:defRPr/>
            </a:pPr>
            <a:endParaRPr lang="cs-CZ" altLang="cs-CZ" sz="2800" dirty="0"/>
          </a:p>
        </p:txBody>
      </p:sp>
    </p:spTree>
    <p:extLst>
      <p:ext uri="{BB962C8B-B14F-4D97-AF65-F5344CB8AC3E}">
        <p14:creationId xmlns:p14="http://schemas.microsoft.com/office/powerpoint/2010/main" val="838176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Rectangle 4">
            <a:extLst>
              <a:ext uri="{FF2B5EF4-FFF2-40B4-BE49-F238E27FC236}">
                <a16:creationId xmlns:a16="http://schemas.microsoft.com/office/drawing/2014/main" id="{9233B06A-C981-45AA-A502-AC3BB7CAA926}"/>
              </a:ext>
            </a:extLst>
          </p:cNvPr>
          <p:cNvSpPr>
            <a:spLocks noGrp="1" noRot="1" noChangeArrowheads="1"/>
          </p:cNvSpPr>
          <p:nvPr>
            <p:ph type="title"/>
          </p:nvPr>
        </p:nvSpPr>
        <p:spPr>
          <a:xfrm>
            <a:off x="1175102" y="0"/>
            <a:ext cx="10058400" cy="1450757"/>
          </a:xfrm>
        </p:spPr>
        <p:txBody>
          <a:bodyPr>
            <a:normAutofit/>
          </a:bodyPr>
          <a:lstStyle/>
          <a:p>
            <a:pPr eaLnBrk="1" hangingPunct="1">
              <a:defRPr/>
            </a:pPr>
            <a:r>
              <a:rPr lang="cs-CZ" altLang="cs-CZ" sz="3600" b="1" dirty="0">
                <a:solidFill>
                  <a:schemeClr val="tx1"/>
                </a:solidFill>
              </a:rPr>
              <a:t>Adenomatózní polyp tlustého střeva -tubulární adenom</a:t>
            </a:r>
          </a:p>
        </p:txBody>
      </p:sp>
      <p:pic>
        <p:nvPicPr>
          <p:cNvPr id="33795" name="Picture 7" descr="_colon-polyps-1-387n">
            <a:extLst>
              <a:ext uri="{FF2B5EF4-FFF2-40B4-BE49-F238E27FC236}">
                <a16:creationId xmlns:a16="http://schemas.microsoft.com/office/drawing/2014/main" id="{5B286971-07E5-40F4-A60B-8F14AC2C61C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26159" y="1796309"/>
            <a:ext cx="3816350" cy="453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6" name="Picture 8" descr="_s5-12-tub-adenom-2x-he">
            <a:extLst>
              <a:ext uri="{FF2B5EF4-FFF2-40B4-BE49-F238E27FC236}">
                <a16:creationId xmlns:a16="http://schemas.microsoft.com/office/drawing/2014/main" id="{F54191D9-AFC9-4EC3-A486-854E5688EA3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52148" y="1869334"/>
            <a:ext cx="4175125" cy="4464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7" name="Text Box 9">
            <a:extLst>
              <a:ext uri="{FF2B5EF4-FFF2-40B4-BE49-F238E27FC236}">
                <a16:creationId xmlns:a16="http://schemas.microsoft.com/office/drawing/2014/main" id="{AF4BC8B4-3840-43E6-B418-B53CFA800FB8}"/>
              </a:ext>
            </a:extLst>
          </p:cNvPr>
          <p:cNvSpPr txBox="1">
            <a:spLocks noChangeArrowheads="1"/>
          </p:cNvSpPr>
          <p:nvPr/>
        </p:nvSpPr>
        <p:spPr bwMode="auto">
          <a:xfrm>
            <a:off x="1357207" y="6333384"/>
            <a:ext cx="1954253" cy="369332"/>
          </a:xfrm>
          <a:prstGeom prst="rect">
            <a:avLst/>
          </a:prstGeom>
          <a:solidFill>
            <a:schemeClr val="accent1">
              <a:lumMod val="40000"/>
              <a:lumOff val="60000"/>
            </a:schemeClr>
          </a:solidFill>
          <a:ln>
            <a:noFill/>
          </a:ln>
          <a:effec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Adenomový polyp</a:t>
            </a:r>
          </a:p>
        </p:txBody>
      </p:sp>
      <p:sp>
        <p:nvSpPr>
          <p:cNvPr id="33798" name="Text Box 10">
            <a:extLst>
              <a:ext uri="{FF2B5EF4-FFF2-40B4-BE49-F238E27FC236}">
                <a16:creationId xmlns:a16="http://schemas.microsoft.com/office/drawing/2014/main" id="{AD706E91-D3AD-47B1-B066-C0132904620B}"/>
              </a:ext>
            </a:extLst>
          </p:cNvPr>
          <p:cNvSpPr txBox="1">
            <a:spLocks noChangeArrowheads="1"/>
          </p:cNvSpPr>
          <p:nvPr/>
        </p:nvSpPr>
        <p:spPr bwMode="auto">
          <a:xfrm>
            <a:off x="4705756" y="6333384"/>
            <a:ext cx="4067908" cy="369332"/>
          </a:xfrm>
          <a:prstGeom prst="rect">
            <a:avLst/>
          </a:prstGeom>
          <a:solidFill>
            <a:schemeClr val="accent1">
              <a:lumMod val="40000"/>
              <a:lumOff val="60000"/>
            </a:schemeClr>
          </a:solidFill>
          <a:ln>
            <a:noFill/>
          </a:ln>
          <a:effec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Tubulární adenom, </a:t>
            </a:r>
            <a:r>
              <a:rPr lang="cs-CZ" altLang="cs-CZ" sz="1800" b="1" dirty="0" err="1"/>
              <a:t>low</a:t>
            </a:r>
            <a:r>
              <a:rPr lang="cs-CZ" altLang="cs-CZ" sz="1800" b="1" dirty="0"/>
              <a:t> grade dysplazie</a:t>
            </a:r>
          </a:p>
        </p:txBody>
      </p:sp>
      <p:sp>
        <p:nvSpPr>
          <p:cNvPr id="2" name="TextovéPole 1">
            <a:extLst>
              <a:ext uri="{FF2B5EF4-FFF2-40B4-BE49-F238E27FC236}">
                <a16:creationId xmlns:a16="http://schemas.microsoft.com/office/drawing/2014/main" id="{29FA1B6D-400F-4E9F-AD45-8B124AFEB5DD}"/>
              </a:ext>
            </a:extLst>
          </p:cNvPr>
          <p:cNvSpPr txBox="1"/>
          <p:nvPr/>
        </p:nvSpPr>
        <p:spPr>
          <a:xfrm>
            <a:off x="8317150" y="2052537"/>
            <a:ext cx="3754876" cy="646331"/>
          </a:xfrm>
          <a:prstGeom prst="rect">
            <a:avLst/>
          </a:prstGeom>
          <a:noFill/>
        </p:spPr>
        <p:txBody>
          <a:bodyPr wrap="square" rtlCol="0">
            <a:spAutoFit/>
          </a:bodyPr>
          <a:lstStyle/>
          <a:p>
            <a:r>
              <a:rPr lang="cs-CZ" dirty="0"/>
              <a:t>Mnohočetné polypy u familiární adenomatózní polypózy (AD; </a:t>
            </a:r>
            <a:r>
              <a:rPr lang="cs-CZ" i="1" dirty="0"/>
              <a:t>APC </a:t>
            </a:r>
            <a:r>
              <a:rPr lang="cs-CZ" dirty="0"/>
              <a:t>gen)</a:t>
            </a:r>
          </a:p>
        </p:txBody>
      </p:sp>
    </p:spTree>
    <p:extLst>
      <p:ext uri="{BB962C8B-B14F-4D97-AF65-F5344CB8AC3E}">
        <p14:creationId xmlns:p14="http://schemas.microsoft.com/office/powerpoint/2010/main" val="2786554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0" name="Rectangle 4">
            <a:extLst>
              <a:ext uri="{FF2B5EF4-FFF2-40B4-BE49-F238E27FC236}">
                <a16:creationId xmlns:a16="http://schemas.microsoft.com/office/drawing/2014/main" id="{4106E431-677A-4CAD-81C6-7FE7E39A9AE0}"/>
              </a:ext>
            </a:extLst>
          </p:cNvPr>
          <p:cNvSpPr>
            <a:spLocks noGrp="1" noRot="1" noChangeArrowheads="1"/>
          </p:cNvSpPr>
          <p:nvPr>
            <p:ph type="title"/>
          </p:nvPr>
        </p:nvSpPr>
        <p:spPr/>
        <p:txBody>
          <a:bodyPr/>
          <a:lstStyle/>
          <a:p>
            <a:pPr eaLnBrk="1" hangingPunct="1">
              <a:defRPr/>
            </a:pPr>
            <a:r>
              <a:rPr lang="cs-CZ" altLang="cs-CZ" b="1" dirty="0">
                <a:solidFill>
                  <a:schemeClr val="tx1"/>
                </a:solidFill>
              </a:rPr>
              <a:t>Folikulární adenom štítné žlázy</a:t>
            </a:r>
          </a:p>
        </p:txBody>
      </p:sp>
      <p:pic>
        <p:nvPicPr>
          <p:cNvPr id="34819" name="Picture 7" descr="9">
            <a:extLst>
              <a:ext uri="{FF2B5EF4-FFF2-40B4-BE49-F238E27FC236}">
                <a16:creationId xmlns:a16="http://schemas.microsoft.com/office/drawing/2014/main" id="{98A60927-F858-41EB-9F6B-6D164B09F8B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0" name="Picture 8" descr="adenom stitnice2">
            <a:extLst>
              <a:ext uri="{FF2B5EF4-FFF2-40B4-BE49-F238E27FC236}">
                <a16:creationId xmlns:a16="http://schemas.microsoft.com/office/drawing/2014/main" id="{ACE4DD04-0CBD-42C6-B7A2-F348E88613D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40464" y="2420939"/>
            <a:ext cx="3959225" cy="3095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29156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0" name="Rectangle 4">
            <a:extLst>
              <a:ext uri="{FF2B5EF4-FFF2-40B4-BE49-F238E27FC236}">
                <a16:creationId xmlns:a16="http://schemas.microsoft.com/office/drawing/2014/main" id="{A28EDE6D-6300-4BC2-95BE-ACD0EE4DAC74}"/>
              </a:ext>
            </a:extLst>
          </p:cNvPr>
          <p:cNvSpPr>
            <a:spLocks noGrp="1" noRot="1" noChangeArrowheads="1"/>
          </p:cNvSpPr>
          <p:nvPr>
            <p:ph type="title"/>
          </p:nvPr>
        </p:nvSpPr>
        <p:spPr/>
        <p:txBody>
          <a:bodyPr/>
          <a:lstStyle/>
          <a:p>
            <a:pPr eaLnBrk="1" hangingPunct="1">
              <a:defRPr/>
            </a:pPr>
            <a:r>
              <a:rPr lang="cs-CZ" altLang="cs-CZ" sz="4000" b="1" dirty="0" err="1">
                <a:solidFill>
                  <a:schemeClr val="tx1"/>
                </a:solidFill>
              </a:rPr>
              <a:t>Mucinózní</a:t>
            </a:r>
            <a:r>
              <a:rPr lang="cs-CZ" altLang="cs-CZ" sz="4000" b="1" dirty="0">
                <a:solidFill>
                  <a:schemeClr val="tx1"/>
                </a:solidFill>
              </a:rPr>
              <a:t> </a:t>
            </a:r>
            <a:r>
              <a:rPr lang="cs-CZ" altLang="cs-CZ" sz="4000" b="1" dirty="0" err="1">
                <a:solidFill>
                  <a:schemeClr val="tx1"/>
                </a:solidFill>
              </a:rPr>
              <a:t>vs</a:t>
            </a:r>
            <a:r>
              <a:rPr lang="cs-CZ" altLang="cs-CZ" sz="4000" b="1" dirty="0">
                <a:solidFill>
                  <a:schemeClr val="tx1"/>
                </a:solidFill>
              </a:rPr>
              <a:t> serózní </a:t>
            </a:r>
            <a:r>
              <a:rPr lang="cs-CZ" altLang="cs-CZ" sz="4000" b="1" dirty="0" err="1">
                <a:solidFill>
                  <a:schemeClr val="tx1"/>
                </a:solidFill>
              </a:rPr>
              <a:t>cystadenom</a:t>
            </a:r>
            <a:r>
              <a:rPr lang="cs-CZ" altLang="cs-CZ" sz="4000" b="1" dirty="0">
                <a:solidFill>
                  <a:schemeClr val="tx1"/>
                </a:solidFill>
              </a:rPr>
              <a:t> ovaria</a:t>
            </a:r>
          </a:p>
        </p:txBody>
      </p:sp>
      <p:pic>
        <p:nvPicPr>
          <p:cNvPr id="35843" name="Picture 7" descr="WHO-OvarianTumours_017">
            <a:extLst>
              <a:ext uri="{FF2B5EF4-FFF2-40B4-BE49-F238E27FC236}">
                <a16:creationId xmlns:a16="http://schemas.microsoft.com/office/drawing/2014/main" id="{5F4667D9-7049-4E43-BAC9-494EAD0D53F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276475"/>
            <a:ext cx="4038600" cy="316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4" name="Picture 8" descr="06">
            <a:extLst>
              <a:ext uri="{FF2B5EF4-FFF2-40B4-BE49-F238E27FC236}">
                <a16:creationId xmlns:a16="http://schemas.microsoft.com/office/drawing/2014/main" id="{7D587CB8-1E7A-46BC-AB43-77080E9A5D2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270126"/>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634152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40" name="Rectangle 4">
            <a:extLst>
              <a:ext uri="{FF2B5EF4-FFF2-40B4-BE49-F238E27FC236}">
                <a16:creationId xmlns:a16="http://schemas.microsoft.com/office/drawing/2014/main" id="{3F9C1E13-F1A8-4E28-8959-98BE838F18A1}"/>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Onkocytom</a:t>
            </a:r>
            <a:endParaRPr lang="cs-CZ" altLang="cs-CZ" b="1" dirty="0">
              <a:solidFill>
                <a:schemeClr val="tx1"/>
              </a:solidFill>
            </a:endParaRPr>
          </a:p>
        </p:txBody>
      </p:sp>
      <p:pic>
        <p:nvPicPr>
          <p:cNvPr id="36867" name="Picture 7" descr="07-02-28-1-12">
            <a:extLst>
              <a:ext uri="{FF2B5EF4-FFF2-40B4-BE49-F238E27FC236}">
                <a16:creationId xmlns:a16="http://schemas.microsoft.com/office/drawing/2014/main" id="{B61849DF-C45F-4666-927E-C04F1DBEBC0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343151"/>
            <a:ext cx="4038600" cy="304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8" name="Picture 8" descr="07-02-28-1-11">
            <a:extLst>
              <a:ext uri="{FF2B5EF4-FFF2-40B4-BE49-F238E27FC236}">
                <a16:creationId xmlns:a16="http://schemas.microsoft.com/office/drawing/2014/main" id="{471E3CA1-2492-4310-8F5E-1E178B58CEA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343151"/>
            <a:ext cx="4038600" cy="304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A303D962-950E-4E3B-A32E-28993A0CB064}"/>
              </a:ext>
            </a:extLst>
          </p:cNvPr>
          <p:cNvSpPr txBox="1"/>
          <p:nvPr/>
        </p:nvSpPr>
        <p:spPr>
          <a:xfrm>
            <a:off x="6126480" y="5496128"/>
            <a:ext cx="5099153" cy="369332"/>
          </a:xfrm>
          <a:prstGeom prst="rect">
            <a:avLst/>
          </a:prstGeom>
          <a:noFill/>
        </p:spPr>
        <p:txBody>
          <a:bodyPr wrap="none" rtlCol="0">
            <a:spAutoFit/>
          </a:bodyPr>
          <a:lstStyle/>
          <a:p>
            <a:r>
              <a:rPr lang="cs-CZ" dirty="0"/>
              <a:t>Pozitivní průkaz exprese mitochondriálního antigenu</a:t>
            </a:r>
          </a:p>
        </p:txBody>
      </p:sp>
    </p:spTree>
    <p:extLst>
      <p:ext uri="{BB962C8B-B14F-4D97-AF65-F5344CB8AC3E}">
        <p14:creationId xmlns:p14="http://schemas.microsoft.com/office/powerpoint/2010/main" val="3282338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62" name="Rectangle 10">
            <a:extLst>
              <a:ext uri="{FF2B5EF4-FFF2-40B4-BE49-F238E27FC236}">
                <a16:creationId xmlns:a16="http://schemas.microsoft.com/office/drawing/2014/main" id="{EA593950-75C8-4263-B244-3A4BBC94AAD5}"/>
              </a:ext>
            </a:extLst>
          </p:cNvPr>
          <p:cNvSpPr>
            <a:spLocks noGrp="1" noRot="1" noChangeArrowheads="1"/>
          </p:cNvSpPr>
          <p:nvPr>
            <p:ph type="title"/>
          </p:nvPr>
        </p:nvSpPr>
        <p:spPr/>
        <p:txBody>
          <a:bodyPr>
            <a:normAutofit/>
          </a:bodyPr>
          <a:lstStyle/>
          <a:p>
            <a:pPr eaLnBrk="1" hangingPunct="1">
              <a:defRPr/>
            </a:pPr>
            <a:r>
              <a:rPr lang="cs-CZ" altLang="cs-CZ" b="1" dirty="0" err="1">
                <a:solidFill>
                  <a:schemeClr val="tx1"/>
                </a:solidFill>
              </a:rPr>
              <a:t>Dlaždicobuněčný</a:t>
            </a:r>
            <a:r>
              <a:rPr lang="cs-CZ" altLang="cs-CZ" b="1" dirty="0">
                <a:solidFill>
                  <a:schemeClr val="tx1"/>
                </a:solidFill>
              </a:rPr>
              <a:t> karcinom</a:t>
            </a:r>
            <a:br>
              <a:rPr lang="cs-CZ" altLang="cs-CZ" b="1" dirty="0">
                <a:solidFill>
                  <a:schemeClr val="tx1"/>
                </a:solidFill>
              </a:rPr>
            </a:br>
            <a:r>
              <a:rPr lang="cs-CZ" altLang="cs-CZ" sz="2700" b="1" dirty="0">
                <a:solidFill>
                  <a:schemeClr val="tx1"/>
                </a:solidFill>
              </a:rPr>
              <a:t>(kůže, DÚ, hrtan,…; plíce (v terénu dlaždicové metaplazie)  </a:t>
            </a:r>
          </a:p>
        </p:txBody>
      </p:sp>
      <p:pic>
        <p:nvPicPr>
          <p:cNvPr id="37891" name="Picture 9" descr="spinaliom01">
            <a:extLst>
              <a:ext uri="{FF2B5EF4-FFF2-40B4-BE49-F238E27FC236}">
                <a16:creationId xmlns:a16="http://schemas.microsoft.com/office/drawing/2014/main" id="{E70E24F6-16D6-4A30-89D5-5B41CD10B3F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0493" y="1890748"/>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descr="spinaliom03">
            <a:extLst>
              <a:ext uri="{FF2B5EF4-FFF2-40B4-BE49-F238E27FC236}">
                <a16:creationId xmlns:a16="http://schemas.microsoft.com/office/drawing/2014/main" id="{56B8A761-BF90-451C-A791-D80E55D15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071431" y="2474406"/>
            <a:ext cx="4038600" cy="3186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0" descr="spinaliom04">
            <a:extLst>
              <a:ext uri="{FF2B5EF4-FFF2-40B4-BE49-F238E27FC236}">
                <a16:creationId xmlns:a16="http://schemas.microsoft.com/office/drawing/2014/main" id="{2F3CA105-62DD-4628-B328-0C88A02741FD}"/>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922369" y="3067794"/>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ovéPole 2">
            <a:extLst>
              <a:ext uri="{FF2B5EF4-FFF2-40B4-BE49-F238E27FC236}">
                <a16:creationId xmlns:a16="http://schemas.microsoft.com/office/drawing/2014/main" id="{88D96F8E-43A0-4C09-AC22-A3E4429CCCB1}"/>
              </a:ext>
            </a:extLst>
          </p:cNvPr>
          <p:cNvSpPr txBox="1"/>
          <p:nvPr/>
        </p:nvSpPr>
        <p:spPr>
          <a:xfrm>
            <a:off x="1420238" y="5749047"/>
            <a:ext cx="1315938" cy="369332"/>
          </a:xfrm>
          <a:prstGeom prst="rect">
            <a:avLst/>
          </a:prstGeom>
          <a:noFill/>
        </p:spPr>
        <p:txBody>
          <a:bodyPr wrap="none" rtlCol="0">
            <a:spAutoFit/>
          </a:bodyPr>
          <a:lstStyle/>
          <a:p>
            <a:r>
              <a:rPr lang="cs-CZ" dirty="0"/>
              <a:t>Keratinizace</a:t>
            </a:r>
          </a:p>
        </p:txBody>
      </p:sp>
      <p:cxnSp>
        <p:nvCxnSpPr>
          <p:cNvPr id="5" name="Přímá spojnice se šipkou 4">
            <a:extLst>
              <a:ext uri="{FF2B5EF4-FFF2-40B4-BE49-F238E27FC236}">
                <a16:creationId xmlns:a16="http://schemas.microsoft.com/office/drawing/2014/main" id="{0B7015A3-7CC9-4848-B67B-5CA5B73E18B5}"/>
              </a:ext>
            </a:extLst>
          </p:cNvPr>
          <p:cNvCxnSpPr>
            <a:stCxn id="3" idx="0"/>
          </p:cNvCxnSpPr>
          <p:nvPr/>
        </p:nvCxnSpPr>
        <p:spPr>
          <a:xfrm flipV="1">
            <a:off x="2078207" y="2597285"/>
            <a:ext cx="1083282" cy="31517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6">
            <a:extLst>
              <a:ext uri="{FF2B5EF4-FFF2-40B4-BE49-F238E27FC236}">
                <a16:creationId xmlns:a16="http://schemas.microsoft.com/office/drawing/2014/main" id="{A64C2CB8-AEC0-4172-B15D-45403F3FD457}"/>
              </a:ext>
            </a:extLst>
          </p:cNvPr>
          <p:cNvCxnSpPr/>
          <p:nvPr/>
        </p:nvCxnSpPr>
        <p:spPr>
          <a:xfrm flipV="1">
            <a:off x="2239793" y="3696511"/>
            <a:ext cx="3635713" cy="20525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ovéPole 9">
            <a:extLst>
              <a:ext uri="{FF2B5EF4-FFF2-40B4-BE49-F238E27FC236}">
                <a16:creationId xmlns:a16="http://schemas.microsoft.com/office/drawing/2014/main" id="{B3FD9BDF-71BE-45F7-A640-33308F04930C}"/>
              </a:ext>
            </a:extLst>
          </p:cNvPr>
          <p:cNvSpPr txBox="1"/>
          <p:nvPr/>
        </p:nvSpPr>
        <p:spPr>
          <a:xfrm>
            <a:off x="9173183" y="2474406"/>
            <a:ext cx="2166619" cy="369332"/>
          </a:xfrm>
          <a:prstGeom prst="rect">
            <a:avLst/>
          </a:prstGeom>
          <a:noFill/>
        </p:spPr>
        <p:txBody>
          <a:bodyPr wrap="none" rtlCol="0">
            <a:spAutoFit/>
          </a:bodyPr>
          <a:lstStyle/>
          <a:p>
            <a:r>
              <a:rPr lang="cs-CZ" dirty="0"/>
              <a:t>Intercelulární můstky</a:t>
            </a:r>
          </a:p>
        </p:txBody>
      </p:sp>
      <p:cxnSp>
        <p:nvCxnSpPr>
          <p:cNvPr id="12" name="Přímá spojnice se šipkou 11">
            <a:extLst>
              <a:ext uri="{FF2B5EF4-FFF2-40B4-BE49-F238E27FC236}">
                <a16:creationId xmlns:a16="http://schemas.microsoft.com/office/drawing/2014/main" id="{712836BA-B717-40D5-B3DA-89BCAD89912E}"/>
              </a:ext>
            </a:extLst>
          </p:cNvPr>
          <p:cNvCxnSpPr>
            <a:stCxn id="10" idx="2"/>
          </p:cNvCxnSpPr>
          <p:nvPr/>
        </p:nvCxnSpPr>
        <p:spPr>
          <a:xfrm flipH="1">
            <a:off x="9231549" y="2843738"/>
            <a:ext cx="1024944" cy="20298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a:extLst>
              <a:ext uri="{FF2B5EF4-FFF2-40B4-BE49-F238E27FC236}">
                <a16:creationId xmlns:a16="http://schemas.microsoft.com/office/drawing/2014/main" id="{6E2F8F57-9A1F-4F2A-898B-B842819D8A99}"/>
              </a:ext>
            </a:extLst>
          </p:cNvPr>
          <p:cNvCxnSpPr/>
          <p:nvPr/>
        </p:nvCxnSpPr>
        <p:spPr>
          <a:xfrm flipH="1">
            <a:off x="10156894" y="2843738"/>
            <a:ext cx="378161" cy="18790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895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D7F33020-129A-46A0-9E32-C3B719381932}"/>
              </a:ext>
            </a:extLst>
          </p:cNvPr>
          <p:cNvSpPr>
            <a:spLocks noGrp="1"/>
          </p:cNvSpPr>
          <p:nvPr>
            <p:ph type="title"/>
          </p:nvPr>
        </p:nvSpPr>
        <p:spPr/>
        <p:txBody>
          <a:bodyPr/>
          <a:lstStyle/>
          <a:p>
            <a:r>
              <a:rPr lang="cs-CZ" b="1" dirty="0" err="1">
                <a:solidFill>
                  <a:schemeClr val="tx1"/>
                </a:solidFill>
              </a:rPr>
              <a:t>Papilokarcinom</a:t>
            </a:r>
            <a:r>
              <a:rPr lang="cs-CZ" b="1" dirty="0">
                <a:solidFill>
                  <a:schemeClr val="tx1"/>
                </a:solidFill>
              </a:rPr>
              <a:t> močového měchýře</a:t>
            </a:r>
          </a:p>
        </p:txBody>
      </p:sp>
      <p:sp>
        <p:nvSpPr>
          <p:cNvPr id="7" name="Zástupný symbol pro obsah 6">
            <a:extLst>
              <a:ext uri="{FF2B5EF4-FFF2-40B4-BE49-F238E27FC236}">
                <a16:creationId xmlns:a16="http://schemas.microsoft.com/office/drawing/2014/main" id="{0BC90213-0A81-4FC3-8B64-E1E0B68B4AB1}"/>
              </a:ext>
            </a:extLst>
          </p:cNvPr>
          <p:cNvSpPr>
            <a:spLocks noGrp="1"/>
          </p:cNvSpPr>
          <p:nvPr>
            <p:ph idx="1"/>
          </p:nvPr>
        </p:nvSpPr>
        <p:spPr/>
        <p:txBody>
          <a:bodyPr/>
          <a:lstStyle/>
          <a:p>
            <a:endParaRPr lang="cs-CZ"/>
          </a:p>
        </p:txBody>
      </p:sp>
      <p:pic>
        <p:nvPicPr>
          <p:cNvPr id="5" name="Picture 12" descr="papilom01">
            <a:extLst>
              <a:ext uri="{FF2B5EF4-FFF2-40B4-BE49-F238E27FC236}">
                <a16:creationId xmlns:a16="http://schemas.microsoft.com/office/drawing/2014/main" id="{BF11EFC9-A3BD-4637-9541-7C02A574E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898842" y="1845734"/>
            <a:ext cx="5638800" cy="44485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60501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7" name="Rectangle 5">
            <a:extLst>
              <a:ext uri="{FF2B5EF4-FFF2-40B4-BE49-F238E27FC236}">
                <a16:creationId xmlns:a16="http://schemas.microsoft.com/office/drawing/2014/main" id="{54F791F1-8F53-4A20-AEBA-DC1529A513FB}"/>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Nízce diferencovaný karcinom</a:t>
            </a:r>
          </a:p>
        </p:txBody>
      </p:sp>
      <p:pic>
        <p:nvPicPr>
          <p:cNvPr id="39939" name="Picture 7">
            <a:extLst>
              <a:ext uri="{FF2B5EF4-FFF2-40B4-BE49-F238E27FC236}">
                <a16:creationId xmlns:a16="http://schemas.microsoft.com/office/drawing/2014/main" id="{7048CC12-B155-47C2-B492-FC398C91B5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5723" y="1913776"/>
            <a:ext cx="5262899" cy="4240963"/>
          </a:xfrm>
        </p:spPr>
      </p:pic>
      <p:sp>
        <p:nvSpPr>
          <p:cNvPr id="2" name="TextovéPole 1">
            <a:extLst>
              <a:ext uri="{FF2B5EF4-FFF2-40B4-BE49-F238E27FC236}">
                <a16:creationId xmlns:a16="http://schemas.microsoft.com/office/drawing/2014/main" id="{787B1A93-F713-4AE0-AB1B-30B546835E17}"/>
              </a:ext>
            </a:extLst>
          </p:cNvPr>
          <p:cNvSpPr txBox="1"/>
          <p:nvPr/>
        </p:nvSpPr>
        <p:spPr>
          <a:xfrm>
            <a:off x="6955277" y="3317131"/>
            <a:ext cx="4727643" cy="1477328"/>
          </a:xfrm>
          <a:prstGeom prst="rect">
            <a:avLst/>
          </a:prstGeom>
          <a:noFill/>
        </p:spPr>
        <p:txBody>
          <a:bodyPr wrap="square" rtlCol="0">
            <a:spAutoFit/>
          </a:bodyPr>
          <a:lstStyle/>
          <a:p>
            <a:r>
              <a:rPr lang="cs-CZ" dirty="0"/>
              <a:t>V diagnostice nízce diferencovaných nádorů využití </a:t>
            </a:r>
            <a:r>
              <a:rPr lang="cs-CZ" dirty="0" err="1"/>
              <a:t>imunohistochemie</a:t>
            </a:r>
            <a:endParaRPr lang="cs-CZ" dirty="0"/>
          </a:p>
          <a:p>
            <a:endParaRPr lang="cs-CZ" dirty="0"/>
          </a:p>
          <a:p>
            <a:r>
              <a:rPr lang="cs-CZ" dirty="0"/>
              <a:t>Markery epitelové tkáně: </a:t>
            </a:r>
            <a:r>
              <a:rPr lang="cs-CZ" dirty="0" err="1"/>
              <a:t>cytokeratiny</a:t>
            </a:r>
            <a:r>
              <a:rPr lang="cs-CZ" dirty="0"/>
              <a:t>, EMA, CEA,…. </a:t>
            </a:r>
          </a:p>
        </p:txBody>
      </p:sp>
    </p:spTree>
    <p:extLst>
      <p:ext uri="{BB962C8B-B14F-4D97-AF65-F5344CB8AC3E}">
        <p14:creationId xmlns:p14="http://schemas.microsoft.com/office/powerpoint/2010/main" val="770037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a:extLst>
              <a:ext uri="{FF2B5EF4-FFF2-40B4-BE49-F238E27FC236}">
                <a16:creationId xmlns:a16="http://schemas.microsoft.com/office/drawing/2014/main" id="{244D9142-28FD-46D2-829F-CCA6AEAB8AE8}"/>
              </a:ext>
            </a:extLst>
          </p:cNvPr>
          <p:cNvSpPr>
            <a:spLocks noGrp="1" noRot="1" noChangeArrowheads="1"/>
          </p:cNvSpPr>
          <p:nvPr>
            <p:ph type="title"/>
          </p:nvPr>
        </p:nvSpPr>
        <p:spPr/>
        <p:txBody>
          <a:bodyPr/>
          <a:lstStyle/>
          <a:p>
            <a:pPr eaLnBrk="1" hangingPunct="1">
              <a:defRPr/>
            </a:pPr>
            <a:r>
              <a:rPr lang="cs-CZ" altLang="cs-CZ" b="1" dirty="0"/>
              <a:t>Adenokarcinomy </a:t>
            </a:r>
            <a:r>
              <a:rPr lang="cs-CZ" altLang="cs-CZ" dirty="0"/>
              <a:t/>
            </a:r>
            <a:br>
              <a:rPr lang="cs-CZ" altLang="cs-CZ" dirty="0"/>
            </a:br>
            <a:r>
              <a:rPr lang="cs-CZ" altLang="cs-CZ" sz="3600" dirty="0"/>
              <a:t>(maligní, ze žlázového epitelu)</a:t>
            </a:r>
          </a:p>
        </p:txBody>
      </p:sp>
      <p:sp>
        <p:nvSpPr>
          <p:cNvPr id="318467" name="Rectangle 3">
            <a:extLst>
              <a:ext uri="{FF2B5EF4-FFF2-40B4-BE49-F238E27FC236}">
                <a16:creationId xmlns:a16="http://schemas.microsoft.com/office/drawing/2014/main" id="{D90790CD-DA60-477C-95A8-3A7DE1C3B926}"/>
              </a:ext>
            </a:extLst>
          </p:cNvPr>
          <p:cNvSpPr>
            <a:spLocks noGrp="1" noChangeArrowheads="1"/>
          </p:cNvSpPr>
          <p:nvPr>
            <p:ph type="body" idx="1"/>
          </p:nvPr>
        </p:nvSpPr>
        <p:spPr/>
        <p:txBody>
          <a:bodyPr>
            <a:normAutofit fontScale="32500" lnSpcReduction="20000"/>
          </a:bodyPr>
          <a:lstStyle/>
          <a:p>
            <a:pPr eaLnBrk="1" hangingPunct="1">
              <a:lnSpc>
                <a:spcPct val="80000"/>
              </a:lnSpc>
              <a:buFont typeface="Wingdings" panose="05000000000000000000" pitchFamily="2" charset="2"/>
              <a:buChar char="§"/>
              <a:defRPr/>
            </a:pPr>
            <a:r>
              <a:rPr lang="cs-CZ" altLang="cs-CZ" sz="6400" dirty="0">
                <a:solidFill>
                  <a:schemeClr val="hlink"/>
                </a:solidFill>
              </a:rPr>
              <a:t> Medulární</a:t>
            </a:r>
            <a:r>
              <a:rPr lang="cs-CZ" altLang="cs-CZ" sz="6400" dirty="0"/>
              <a:t> </a:t>
            </a:r>
            <a:r>
              <a:rPr lang="cs-CZ" altLang="cs-CZ" sz="5600" dirty="0"/>
              <a:t>(převaha nádorových buněk nad </a:t>
            </a:r>
            <a:r>
              <a:rPr lang="cs-CZ" altLang="cs-CZ" sz="5600" dirty="0" err="1"/>
              <a:t>stromatem</a:t>
            </a:r>
            <a:r>
              <a:rPr lang="cs-CZ" altLang="cs-CZ" sz="5600" dirty="0"/>
              <a:t>)</a:t>
            </a:r>
          </a:p>
          <a:p>
            <a:pPr eaLnBrk="1" hangingPunct="1">
              <a:lnSpc>
                <a:spcPct val="80000"/>
              </a:lnSpc>
              <a:buFont typeface="Wingdings" panose="05000000000000000000" pitchFamily="2" charset="2"/>
              <a:buChar char="§"/>
              <a:defRPr/>
            </a:pPr>
            <a:r>
              <a:rPr lang="cs-CZ" altLang="cs-CZ" sz="5600" dirty="0">
                <a:solidFill>
                  <a:schemeClr val="hlink"/>
                </a:solidFill>
              </a:rPr>
              <a:t> </a:t>
            </a:r>
            <a:r>
              <a:rPr lang="cs-CZ" altLang="cs-CZ" sz="6400" dirty="0" err="1">
                <a:solidFill>
                  <a:schemeClr val="hlink"/>
                </a:solidFill>
              </a:rPr>
              <a:t>Skirhotický</a:t>
            </a:r>
            <a:r>
              <a:rPr lang="cs-CZ" altLang="cs-CZ" sz="5600" dirty="0">
                <a:solidFill>
                  <a:schemeClr val="hlink"/>
                </a:solidFill>
              </a:rPr>
              <a:t> </a:t>
            </a:r>
            <a:r>
              <a:rPr lang="cs-CZ" altLang="cs-CZ" sz="5600" dirty="0"/>
              <a:t>(převaha </a:t>
            </a:r>
            <a:r>
              <a:rPr lang="cs-CZ" altLang="cs-CZ" sz="5600" dirty="0" err="1"/>
              <a:t>desmoplastického</a:t>
            </a:r>
            <a:r>
              <a:rPr lang="cs-CZ" altLang="cs-CZ" sz="5600" dirty="0"/>
              <a:t> </a:t>
            </a:r>
            <a:r>
              <a:rPr lang="cs-CZ" altLang="cs-CZ" sz="5600" dirty="0" err="1"/>
              <a:t>stromatu</a:t>
            </a:r>
            <a:r>
              <a:rPr lang="cs-CZ" altLang="cs-CZ" sz="5600" dirty="0"/>
              <a:t>)</a:t>
            </a:r>
          </a:p>
          <a:p>
            <a:pPr eaLnBrk="1" hangingPunct="1">
              <a:lnSpc>
                <a:spcPct val="80000"/>
              </a:lnSpc>
              <a:buFont typeface="Wingdings" panose="05000000000000000000" pitchFamily="2" charset="2"/>
              <a:buChar char="§"/>
              <a:defRPr/>
            </a:pPr>
            <a:endParaRPr lang="cs-CZ" altLang="cs-CZ" sz="5600" dirty="0"/>
          </a:p>
          <a:p>
            <a:pPr eaLnBrk="1" hangingPunct="1">
              <a:lnSpc>
                <a:spcPct val="80000"/>
              </a:lnSpc>
              <a:buFontTx/>
              <a:buNone/>
              <a:defRPr/>
            </a:pPr>
            <a:r>
              <a:rPr lang="cs-CZ" altLang="cs-CZ" sz="7200" b="1" dirty="0">
                <a:solidFill>
                  <a:schemeClr val="hlink"/>
                </a:solidFill>
              </a:rPr>
              <a:t>Adenokarcinomy GIT (kolorektální, žaludku):</a:t>
            </a:r>
          </a:p>
          <a:p>
            <a:pPr eaLnBrk="1" hangingPunct="1">
              <a:lnSpc>
                <a:spcPct val="80000"/>
              </a:lnSpc>
              <a:buFont typeface="Wingdings" panose="05000000000000000000" pitchFamily="2" charset="2"/>
              <a:buChar char="§"/>
              <a:defRPr/>
            </a:pPr>
            <a:r>
              <a:rPr lang="cs-CZ" altLang="cs-CZ" sz="6400" dirty="0"/>
              <a:t> Intestinální typ</a:t>
            </a:r>
          </a:p>
          <a:p>
            <a:pPr eaLnBrk="1" hangingPunct="1">
              <a:lnSpc>
                <a:spcPct val="80000"/>
              </a:lnSpc>
              <a:buFont typeface="Wingdings" panose="05000000000000000000" pitchFamily="2" charset="2"/>
              <a:buChar char="§"/>
              <a:defRPr/>
            </a:pPr>
            <a:r>
              <a:rPr lang="cs-CZ" altLang="cs-CZ" sz="6400" dirty="0"/>
              <a:t> Difúzní (</a:t>
            </a:r>
            <a:r>
              <a:rPr lang="cs-CZ" altLang="cs-CZ" sz="6400" dirty="0" err="1"/>
              <a:t>skirhotický</a:t>
            </a:r>
            <a:r>
              <a:rPr lang="cs-CZ" altLang="cs-CZ" sz="6400" dirty="0"/>
              <a:t>)</a:t>
            </a:r>
          </a:p>
          <a:p>
            <a:pPr eaLnBrk="1" hangingPunct="1">
              <a:lnSpc>
                <a:spcPct val="80000"/>
              </a:lnSpc>
              <a:buFont typeface="Wingdings" panose="05000000000000000000" pitchFamily="2" charset="2"/>
              <a:buChar char="§"/>
              <a:defRPr/>
            </a:pPr>
            <a:r>
              <a:rPr lang="cs-CZ" altLang="cs-CZ" sz="6400" dirty="0"/>
              <a:t> </a:t>
            </a:r>
            <a:r>
              <a:rPr lang="cs-CZ" altLang="cs-CZ" sz="6400" dirty="0" err="1"/>
              <a:t>Mucinózní</a:t>
            </a:r>
            <a:r>
              <a:rPr lang="cs-CZ" altLang="cs-CZ" sz="6400" dirty="0"/>
              <a:t>, </a:t>
            </a:r>
            <a:r>
              <a:rPr lang="cs-CZ" altLang="cs-CZ" sz="6400" dirty="0" err="1"/>
              <a:t>gelatinózní</a:t>
            </a:r>
            <a:endParaRPr lang="cs-CZ" altLang="cs-CZ" sz="6400" dirty="0"/>
          </a:p>
          <a:p>
            <a:pPr eaLnBrk="1" hangingPunct="1">
              <a:lnSpc>
                <a:spcPct val="80000"/>
              </a:lnSpc>
              <a:buFontTx/>
              <a:buChar char="-"/>
              <a:defRPr/>
            </a:pPr>
            <a:endParaRPr lang="cs-CZ" altLang="cs-CZ" sz="5600" dirty="0"/>
          </a:p>
          <a:p>
            <a:pPr eaLnBrk="1" hangingPunct="1">
              <a:lnSpc>
                <a:spcPct val="80000"/>
              </a:lnSpc>
              <a:buFontTx/>
              <a:buNone/>
              <a:defRPr/>
            </a:pPr>
            <a:r>
              <a:rPr lang="cs-CZ" altLang="cs-CZ" sz="5600" dirty="0"/>
              <a:t>Hepatocelulární karcinom (</a:t>
            </a:r>
            <a:r>
              <a:rPr lang="cs-CZ" altLang="cs-CZ" sz="5600" dirty="0" err="1"/>
              <a:t>trabekulární</a:t>
            </a:r>
            <a:r>
              <a:rPr lang="cs-CZ" altLang="cs-CZ" sz="5600" dirty="0"/>
              <a:t>)</a:t>
            </a:r>
          </a:p>
          <a:p>
            <a:pPr eaLnBrk="1" hangingPunct="1">
              <a:lnSpc>
                <a:spcPct val="80000"/>
              </a:lnSpc>
              <a:buFontTx/>
              <a:buNone/>
              <a:defRPr/>
            </a:pPr>
            <a:r>
              <a:rPr lang="cs-CZ" altLang="cs-CZ" sz="5600" dirty="0"/>
              <a:t>Adenoidně cystický karcinom – maligní </a:t>
            </a:r>
            <a:r>
              <a:rPr lang="cs-CZ" altLang="cs-CZ" sz="5600" dirty="0" err="1"/>
              <a:t>cylindrom</a:t>
            </a:r>
            <a:r>
              <a:rPr lang="cs-CZ" altLang="cs-CZ" sz="5600" dirty="0"/>
              <a:t> (slinné žlázy, prsní žláza, respirační trakt)</a:t>
            </a:r>
          </a:p>
          <a:p>
            <a:pPr eaLnBrk="1" hangingPunct="1">
              <a:lnSpc>
                <a:spcPct val="80000"/>
              </a:lnSpc>
              <a:buFontTx/>
              <a:buNone/>
              <a:defRPr/>
            </a:pPr>
            <a:r>
              <a:rPr lang="cs-CZ" altLang="cs-CZ" sz="5600" dirty="0"/>
              <a:t>Karcinom žláz </a:t>
            </a:r>
            <a:r>
              <a:rPr lang="cs-CZ" altLang="cs-CZ" sz="5600" dirty="0" err="1"/>
              <a:t>mezodermového</a:t>
            </a:r>
            <a:r>
              <a:rPr lang="cs-CZ" altLang="cs-CZ" sz="5600" dirty="0"/>
              <a:t> původu (karcinom ledviny)</a:t>
            </a:r>
          </a:p>
          <a:p>
            <a:pPr eaLnBrk="1" hangingPunct="1">
              <a:lnSpc>
                <a:spcPct val="80000"/>
              </a:lnSpc>
              <a:buFontTx/>
              <a:buChar char="-"/>
              <a:defRPr/>
            </a:pPr>
            <a:endParaRPr lang="cs-CZ" altLang="cs-CZ" sz="5600" dirty="0"/>
          </a:p>
          <a:p>
            <a:pPr eaLnBrk="1" hangingPunct="1">
              <a:lnSpc>
                <a:spcPct val="80000"/>
              </a:lnSpc>
              <a:buFontTx/>
              <a:buChar char="-"/>
              <a:defRPr/>
            </a:pPr>
            <a:endParaRPr lang="cs-CZ" altLang="cs-CZ" sz="5600" dirty="0"/>
          </a:p>
          <a:p>
            <a:pPr eaLnBrk="1" hangingPunct="1">
              <a:lnSpc>
                <a:spcPct val="80000"/>
              </a:lnSpc>
              <a:buFontTx/>
              <a:buChar char="-"/>
              <a:defRPr/>
            </a:pPr>
            <a:endParaRPr lang="cs-CZ" altLang="cs-CZ" sz="1600" dirty="0"/>
          </a:p>
          <a:p>
            <a:pPr eaLnBrk="1" hangingPunct="1">
              <a:lnSpc>
                <a:spcPct val="80000"/>
              </a:lnSpc>
              <a:buFontTx/>
              <a:buChar char="-"/>
              <a:defRPr/>
            </a:pPr>
            <a:endParaRPr lang="cs-CZ" altLang="cs-CZ" sz="1600" dirty="0"/>
          </a:p>
          <a:p>
            <a:pPr eaLnBrk="1" hangingPunct="1">
              <a:lnSpc>
                <a:spcPct val="80000"/>
              </a:lnSpc>
              <a:buFontTx/>
              <a:buChar char="-"/>
              <a:defRPr/>
            </a:pPr>
            <a:endParaRPr lang="cs-CZ" altLang="cs-CZ" sz="1600" dirty="0"/>
          </a:p>
          <a:p>
            <a:pPr eaLnBrk="1" hangingPunct="1">
              <a:lnSpc>
                <a:spcPct val="80000"/>
              </a:lnSpc>
              <a:buFontTx/>
              <a:buChar char="-"/>
              <a:defRPr/>
            </a:pPr>
            <a:endParaRPr lang="cs-CZ" altLang="cs-CZ" sz="1600" dirty="0"/>
          </a:p>
        </p:txBody>
      </p:sp>
    </p:spTree>
    <p:extLst>
      <p:ext uri="{BB962C8B-B14F-4D97-AF65-F5344CB8AC3E}">
        <p14:creationId xmlns:p14="http://schemas.microsoft.com/office/powerpoint/2010/main" val="3366650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0" name="Rectangle 4">
            <a:extLst>
              <a:ext uri="{FF2B5EF4-FFF2-40B4-BE49-F238E27FC236}">
                <a16:creationId xmlns:a16="http://schemas.microsoft.com/office/drawing/2014/main" id="{9B75F61D-0A7A-4A1E-9A7A-11E5C5643979}"/>
              </a:ext>
            </a:extLst>
          </p:cNvPr>
          <p:cNvSpPr>
            <a:spLocks noGrp="1" noRot="1" noChangeArrowheads="1"/>
          </p:cNvSpPr>
          <p:nvPr>
            <p:ph type="title"/>
          </p:nvPr>
        </p:nvSpPr>
        <p:spPr/>
        <p:txBody>
          <a:bodyPr/>
          <a:lstStyle/>
          <a:p>
            <a:pPr eaLnBrk="1" hangingPunct="1">
              <a:defRPr/>
            </a:pPr>
            <a:endParaRPr lang="cs-CZ" altLang="cs-CZ"/>
          </a:p>
        </p:txBody>
      </p:sp>
      <p:pic>
        <p:nvPicPr>
          <p:cNvPr id="41987" name="Picture 7" descr="_s4-5-carc-10x-he">
            <a:extLst>
              <a:ext uri="{FF2B5EF4-FFF2-40B4-BE49-F238E27FC236}">
                <a16:creationId xmlns:a16="http://schemas.microsoft.com/office/drawing/2014/main" id="{4D4D67A9-298A-4913-B9B9-21B6EFA94A4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8070" y="286603"/>
            <a:ext cx="3959225" cy="324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8" name="Picture 8" descr="mucinca02">
            <a:extLst>
              <a:ext uri="{FF2B5EF4-FFF2-40B4-BE49-F238E27FC236}">
                <a16:creationId xmlns:a16="http://schemas.microsoft.com/office/drawing/2014/main" id="{8A40AFBE-8956-4B6C-9CA5-F106E8C4F56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11494" y="286603"/>
            <a:ext cx="4038600" cy="324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9" name="Text Box 9">
            <a:extLst>
              <a:ext uri="{FF2B5EF4-FFF2-40B4-BE49-F238E27FC236}">
                <a16:creationId xmlns:a16="http://schemas.microsoft.com/office/drawing/2014/main" id="{06737FE6-E86E-43F1-9B1E-04DF6B58536F}"/>
              </a:ext>
            </a:extLst>
          </p:cNvPr>
          <p:cNvSpPr txBox="1">
            <a:spLocks noChangeArrowheads="1"/>
          </p:cNvSpPr>
          <p:nvPr/>
        </p:nvSpPr>
        <p:spPr bwMode="auto">
          <a:xfrm>
            <a:off x="258070" y="3526690"/>
            <a:ext cx="31709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a:latin typeface="+mn-lt"/>
              </a:rPr>
              <a:t>Adenokarcinom, intestinální typ</a:t>
            </a:r>
          </a:p>
        </p:txBody>
      </p:sp>
      <p:sp>
        <p:nvSpPr>
          <p:cNvPr id="41990" name="Text Box 10">
            <a:extLst>
              <a:ext uri="{FF2B5EF4-FFF2-40B4-BE49-F238E27FC236}">
                <a16:creationId xmlns:a16="http://schemas.microsoft.com/office/drawing/2014/main" id="{971C7C0A-354A-4CB2-9906-011C0E255732}"/>
              </a:ext>
            </a:extLst>
          </p:cNvPr>
          <p:cNvSpPr txBox="1">
            <a:spLocks noChangeArrowheads="1"/>
          </p:cNvSpPr>
          <p:nvPr/>
        </p:nvSpPr>
        <p:spPr bwMode="auto">
          <a:xfrm>
            <a:off x="4411494" y="3526691"/>
            <a:ext cx="3980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a:latin typeface="+mn-lt"/>
              </a:rPr>
              <a:t>Adenokarcinom – </a:t>
            </a:r>
            <a:r>
              <a:rPr lang="cs-CZ" altLang="cs-CZ" sz="1800" dirty="0" err="1">
                <a:latin typeface="+mn-lt"/>
              </a:rPr>
              <a:t>gelatinózní</a:t>
            </a:r>
            <a:r>
              <a:rPr lang="cs-CZ" altLang="cs-CZ" sz="1800" dirty="0">
                <a:latin typeface="+mn-lt"/>
              </a:rPr>
              <a:t>, </a:t>
            </a:r>
            <a:r>
              <a:rPr lang="cs-CZ" altLang="cs-CZ" sz="1800" dirty="0" err="1">
                <a:latin typeface="+mn-lt"/>
              </a:rPr>
              <a:t>mucinózní</a:t>
            </a:r>
            <a:endParaRPr lang="cs-CZ" altLang="cs-CZ" sz="1800" dirty="0">
              <a:latin typeface="+mn-lt"/>
            </a:endParaRPr>
          </a:p>
        </p:txBody>
      </p:sp>
      <p:pic>
        <p:nvPicPr>
          <p:cNvPr id="7" name="Picture 8" descr="_s4-6-zaludek-dif-ca-40x-he">
            <a:extLst>
              <a:ext uri="{FF2B5EF4-FFF2-40B4-BE49-F238E27FC236}">
                <a16:creationId xmlns:a16="http://schemas.microsoft.com/office/drawing/2014/main" id="{9A9D6F15-60DF-453A-A44E-B7D8057B8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866" b="15671"/>
          <a:stretch>
            <a:fillRect/>
          </a:stretch>
        </p:blipFill>
        <p:spPr>
          <a:xfrm>
            <a:off x="8644293" y="286603"/>
            <a:ext cx="3497739" cy="30175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descr="_s4-6-ca-diff-zaludek-40x-pas">
            <a:extLst>
              <a:ext uri="{FF2B5EF4-FFF2-40B4-BE49-F238E27FC236}">
                <a16:creationId xmlns:a16="http://schemas.microsoft.com/office/drawing/2014/main" id="{20550A6C-D44A-4760-B8FE-AD43434F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44" t="7225" r="5902" b="31314"/>
          <a:stretch>
            <a:fillRect/>
          </a:stretch>
        </p:blipFill>
        <p:spPr>
          <a:xfrm>
            <a:off x="8644293" y="3414916"/>
            <a:ext cx="3497739" cy="28877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5990A296-C70D-4DEE-A745-9E4911800DF6}"/>
              </a:ext>
            </a:extLst>
          </p:cNvPr>
          <p:cNvSpPr txBox="1"/>
          <p:nvPr/>
        </p:nvSpPr>
        <p:spPr>
          <a:xfrm>
            <a:off x="2958121" y="5933350"/>
            <a:ext cx="5686172" cy="369332"/>
          </a:xfrm>
          <a:prstGeom prst="rect">
            <a:avLst/>
          </a:prstGeom>
          <a:noFill/>
        </p:spPr>
        <p:txBody>
          <a:bodyPr wrap="none" rtlCol="0">
            <a:spAutoFit/>
          </a:bodyPr>
          <a:lstStyle/>
          <a:p>
            <a:r>
              <a:rPr lang="cs-CZ" dirty="0"/>
              <a:t>Adenokarcinom difúzního typu; z buněk pečetního prstenu</a:t>
            </a:r>
          </a:p>
        </p:txBody>
      </p:sp>
      <p:cxnSp>
        <p:nvCxnSpPr>
          <p:cNvPr id="4" name="Přímá spojnice se šipkou 3">
            <a:extLst>
              <a:ext uri="{FF2B5EF4-FFF2-40B4-BE49-F238E27FC236}">
                <a16:creationId xmlns:a16="http://schemas.microsoft.com/office/drawing/2014/main" id="{5837E155-A3B4-41A1-B237-4491C342AC25}"/>
              </a:ext>
            </a:extLst>
          </p:cNvPr>
          <p:cNvCxnSpPr/>
          <p:nvPr/>
        </p:nvCxnSpPr>
        <p:spPr>
          <a:xfrm flipV="1">
            <a:off x="7645940" y="4941651"/>
            <a:ext cx="2441643" cy="9435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nice se šipkou 5">
            <a:extLst>
              <a:ext uri="{FF2B5EF4-FFF2-40B4-BE49-F238E27FC236}">
                <a16:creationId xmlns:a16="http://schemas.microsoft.com/office/drawing/2014/main" id="{7E75A396-7AD5-4BF1-A9DA-044FF3E2D8B2}"/>
              </a:ext>
            </a:extLst>
          </p:cNvPr>
          <p:cNvCxnSpPr/>
          <p:nvPr/>
        </p:nvCxnSpPr>
        <p:spPr>
          <a:xfrm flipV="1">
            <a:off x="8258007" y="5710782"/>
            <a:ext cx="1090274" cy="3343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a:extLst>
              <a:ext uri="{FF2B5EF4-FFF2-40B4-BE49-F238E27FC236}">
                <a16:creationId xmlns:a16="http://schemas.microsoft.com/office/drawing/2014/main" id="{405429EE-CE84-41FA-AE8F-AE6A1F06F2A4}"/>
              </a:ext>
            </a:extLst>
          </p:cNvPr>
          <p:cNvCxnSpPr>
            <a:cxnSpLocks/>
          </p:cNvCxnSpPr>
          <p:nvPr/>
        </p:nvCxnSpPr>
        <p:spPr>
          <a:xfrm flipV="1">
            <a:off x="5349706" y="2277668"/>
            <a:ext cx="5219964" cy="36556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ovéPole 11">
            <a:extLst>
              <a:ext uri="{FF2B5EF4-FFF2-40B4-BE49-F238E27FC236}">
                <a16:creationId xmlns:a16="http://schemas.microsoft.com/office/drawing/2014/main" id="{C9883E7A-AFFE-43E8-9DB9-651B1401E2CC}"/>
              </a:ext>
            </a:extLst>
          </p:cNvPr>
          <p:cNvSpPr txBox="1"/>
          <p:nvPr/>
        </p:nvSpPr>
        <p:spPr>
          <a:xfrm>
            <a:off x="11572783" y="2842458"/>
            <a:ext cx="527709" cy="461665"/>
          </a:xfrm>
          <a:prstGeom prst="rect">
            <a:avLst/>
          </a:prstGeom>
          <a:noFill/>
        </p:spPr>
        <p:txBody>
          <a:bodyPr wrap="none" rtlCol="0">
            <a:spAutoFit/>
          </a:bodyPr>
          <a:lstStyle/>
          <a:p>
            <a:r>
              <a:rPr lang="cs-CZ" sz="2400" b="1" dirty="0"/>
              <a:t>HE</a:t>
            </a:r>
          </a:p>
        </p:txBody>
      </p:sp>
      <p:sp>
        <p:nvSpPr>
          <p:cNvPr id="13" name="TextovéPole 12">
            <a:extLst>
              <a:ext uri="{FF2B5EF4-FFF2-40B4-BE49-F238E27FC236}">
                <a16:creationId xmlns:a16="http://schemas.microsoft.com/office/drawing/2014/main" id="{4300D3D7-F2DE-42B5-8480-309ACACF9327}"/>
              </a:ext>
            </a:extLst>
          </p:cNvPr>
          <p:cNvSpPr txBox="1"/>
          <p:nvPr/>
        </p:nvSpPr>
        <p:spPr>
          <a:xfrm>
            <a:off x="11441401" y="5877953"/>
            <a:ext cx="659091" cy="461665"/>
          </a:xfrm>
          <a:prstGeom prst="rect">
            <a:avLst/>
          </a:prstGeom>
          <a:noFill/>
        </p:spPr>
        <p:txBody>
          <a:bodyPr wrap="none" rtlCol="0">
            <a:spAutoFit/>
          </a:bodyPr>
          <a:lstStyle/>
          <a:p>
            <a:r>
              <a:rPr lang="cs-CZ" sz="2400" b="1" dirty="0"/>
              <a:t>PAS</a:t>
            </a:r>
          </a:p>
        </p:txBody>
      </p:sp>
    </p:spTree>
    <p:extLst>
      <p:ext uri="{BB962C8B-B14F-4D97-AF65-F5344CB8AC3E}">
        <p14:creationId xmlns:p14="http://schemas.microsoft.com/office/powerpoint/2010/main" val="2500022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a:extLst>
              <a:ext uri="{FF2B5EF4-FFF2-40B4-BE49-F238E27FC236}">
                <a16:creationId xmlns:a16="http://schemas.microsoft.com/office/drawing/2014/main" id="{4AEEA07B-B084-4FFB-9551-5A001EE73819}"/>
              </a:ext>
            </a:extLst>
          </p:cNvPr>
          <p:cNvSpPr>
            <a:spLocks noGrp="1" noRot="1" noChangeArrowheads="1"/>
          </p:cNvSpPr>
          <p:nvPr>
            <p:ph type="title"/>
          </p:nvPr>
        </p:nvSpPr>
        <p:spPr>
          <a:xfrm>
            <a:off x="1080952" y="0"/>
            <a:ext cx="10058400" cy="1450757"/>
          </a:xfrm>
        </p:spPr>
        <p:txBody>
          <a:bodyPr/>
          <a:lstStyle/>
          <a:p>
            <a:pPr eaLnBrk="1" hangingPunct="1">
              <a:defRPr/>
            </a:pPr>
            <a:r>
              <a:rPr lang="cs-CZ" altLang="cs-CZ" b="1" dirty="0">
                <a:solidFill>
                  <a:schemeClr val="tx1"/>
                </a:solidFill>
              </a:rPr>
              <a:t>Cílové geny genetického poškození</a:t>
            </a:r>
          </a:p>
        </p:txBody>
      </p:sp>
      <p:sp>
        <p:nvSpPr>
          <p:cNvPr id="363523" name="Rectangle 3">
            <a:extLst>
              <a:ext uri="{FF2B5EF4-FFF2-40B4-BE49-F238E27FC236}">
                <a16:creationId xmlns:a16="http://schemas.microsoft.com/office/drawing/2014/main" id="{5423D528-8838-4680-BF7C-30AB920E1974}"/>
              </a:ext>
            </a:extLst>
          </p:cNvPr>
          <p:cNvSpPr>
            <a:spLocks noGrp="1" noChangeArrowheads="1"/>
          </p:cNvSpPr>
          <p:nvPr>
            <p:ph type="body" idx="1"/>
          </p:nvPr>
        </p:nvSpPr>
        <p:spPr>
          <a:xfrm>
            <a:off x="1834243" y="1910444"/>
            <a:ext cx="8686800" cy="4525963"/>
          </a:xfrm>
        </p:spPr>
        <p:txBody>
          <a:bodyPr/>
          <a:lstStyle/>
          <a:p>
            <a:pPr eaLnBrk="1" hangingPunct="1">
              <a:buFont typeface="Wingdings" panose="05000000000000000000" pitchFamily="2" charset="2"/>
              <a:buChar char="§"/>
              <a:defRPr/>
            </a:pPr>
            <a:r>
              <a:rPr lang="cs-CZ" altLang="cs-CZ" sz="2800" b="1" dirty="0">
                <a:solidFill>
                  <a:schemeClr val="accent2"/>
                </a:solidFill>
              </a:rPr>
              <a:t> </a:t>
            </a:r>
            <a:r>
              <a:rPr lang="cs-CZ" altLang="cs-CZ" sz="2800" b="1" dirty="0" err="1">
                <a:solidFill>
                  <a:schemeClr val="accent2"/>
                </a:solidFill>
              </a:rPr>
              <a:t>Protoonkogeny</a:t>
            </a:r>
            <a:r>
              <a:rPr lang="cs-CZ" altLang="cs-CZ" sz="2800" dirty="0"/>
              <a:t> (dominantní; podpora proliferace buněk)</a:t>
            </a:r>
          </a:p>
          <a:p>
            <a:pPr eaLnBrk="1" hangingPunct="1">
              <a:buFont typeface="Wingdings" panose="05000000000000000000" pitchFamily="2" charset="2"/>
              <a:buChar char="§"/>
              <a:defRPr/>
            </a:pPr>
            <a:r>
              <a:rPr lang="cs-CZ" altLang="cs-CZ" sz="2800" b="1" dirty="0">
                <a:solidFill>
                  <a:schemeClr val="accent2"/>
                </a:solidFill>
              </a:rPr>
              <a:t> Tumor supresorové geny</a:t>
            </a:r>
            <a:r>
              <a:rPr lang="cs-CZ" altLang="cs-CZ" sz="2800" dirty="0">
                <a:solidFill>
                  <a:schemeClr val="accent2"/>
                </a:solidFill>
              </a:rPr>
              <a:t> </a:t>
            </a:r>
            <a:r>
              <a:rPr lang="cs-CZ" altLang="cs-CZ" sz="2800" dirty="0"/>
              <a:t>(recesivní; inhibice růstu)</a:t>
            </a:r>
          </a:p>
          <a:p>
            <a:pPr eaLnBrk="1" hangingPunct="1">
              <a:buFontTx/>
              <a:buChar char="-"/>
              <a:defRPr/>
            </a:pPr>
            <a:r>
              <a:rPr lang="cs-CZ" altLang="cs-CZ" sz="2800" b="1" dirty="0"/>
              <a:t> </a:t>
            </a:r>
            <a:r>
              <a:rPr lang="cs-CZ" altLang="cs-CZ" sz="2400" b="1" dirty="0"/>
              <a:t>Strážci genomu</a:t>
            </a:r>
            <a:r>
              <a:rPr lang="cs-CZ" altLang="cs-CZ" sz="2400" dirty="0"/>
              <a:t> (</a:t>
            </a:r>
            <a:r>
              <a:rPr lang="cs-CZ" altLang="cs-CZ" sz="2400" dirty="0" err="1"/>
              <a:t>gatekeepers</a:t>
            </a:r>
            <a:r>
              <a:rPr lang="cs-CZ" altLang="cs-CZ" sz="2400" dirty="0"/>
              <a:t>: </a:t>
            </a:r>
            <a:r>
              <a:rPr lang="cs-CZ" altLang="cs-CZ" sz="2400" i="1" dirty="0"/>
              <a:t>p53, RB</a:t>
            </a:r>
            <a:r>
              <a:rPr lang="cs-CZ" altLang="cs-CZ" sz="2400" dirty="0"/>
              <a:t>)</a:t>
            </a:r>
          </a:p>
          <a:p>
            <a:pPr eaLnBrk="1" hangingPunct="1">
              <a:buFontTx/>
              <a:buChar char="-"/>
              <a:defRPr/>
            </a:pPr>
            <a:r>
              <a:rPr lang="cs-CZ" altLang="cs-CZ" sz="2400" b="1" dirty="0"/>
              <a:t> Dozorčí geny</a:t>
            </a:r>
            <a:r>
              <a:rPr lang="cs-CZ" altLang="cs-CZ" sz="2400" dirty="0"/>
              <a:t> (</a:t>
            </a:r>
            <a:r>
              <a:rPr lang="cs-CZ" altLang="cs-CZ" sz="2400" dirty="0" err="1"/>
              <a:t>caretakers</a:t>
            </a:r>
            <a:r>
              <a:rPr lang="cs-CZ" altLang="cs-CZ" sz="2400" dirty="0"/>
              <a:t>: udržení integrity genomu a reparace DNA)</a:t>
            </a:r>
          </a:p>
          <a:p>
            <a:pPr eaLnBrk="1" hangingPunct="1">
              <a:buFont typeface="Wingdings" panose="05000000000000000000" pitchFamily="2" charset="2"/>
              <a:buChar char="§"/>
              <a:defRPr/>
            </a:pPr>
            <a:r>
              <a:rPr lang="cs-CZ" altLang="cs-CZ" sz="2800" b="1" dirty="0">
                <a:solidFill>
                  <a:schemeClr val="accent2"/>
                </a:solidFill>
              </a:rPr>
              <a:t> Geny </a:t>
            </a:r>
            <a:r>
              <a:rPr lang="cs-CZ" altLang="cs-CZ" sz="2800" b="1">
                <a:solidFill>
                  <a:schemeClr val="accent2"/>
                </a:solidFill>
              </a:rPr>
              <a:t>regulující apoptózu</a:t>
            </a:r>
            <a:endParaRPr lang="cs-CZ" altLang="cs-CZ" sz="2800" b="1" dirty="0">
              <a:solidFill>
                <a:schemeClr val="accent2"/>
              </a:solidFill>
            </a:endParaRPr>
          </a:p>
          <a:p>
            <a:pPr eaLnBrk="1" hangingPunct="1">
              <a:buFont typeface="Wingdings" panose="05000000000000000000" pitchFamily="2" charset="2"/>
              <a:buChar char="§"/>
              <a:defRPr/>
            </a:pPr>
            <a:r>
              <a:rPr lang="cs-CZ" altLang="cs-CZ" sz="2800" b="1" dirty="0">
                <a:solidFill>
                  <a:schemeClr val="accent2"/>
                </a:solidFill>
              </a:rPr>
              <a:t> Geny řídící reparaci DNA</a:t>
            </a:r>
          </a:p>
          <a:p>
            <a:pPr eaLnBrk="1" hangingPunct="1">
              <a:buFont typeface="Wingdings" panose="05000000000000000000" pitchFamily="2" charset="2"/>
              <a:buChar char="§"/>
              <a:defRPr/>
            </a:pPr>
            <a:r>
              <a:rPr lang="cs-CZ" altLang="cs-CZ" sz="2800" b="1" dirty="0">
                <a:solidFill>
                  <a:schemeClr val="accent2"/>
                </a:solidFill>
              </a:rPr>
              <a:t> Onkogenní </a:t>
            </a:r>
            <a:r>
              <a:rPr lang="cs-CZ" altLang="cs-CZ" sz="2800" b="1" dirty="0" err="1">
                <a:solidFill>
                  <a:schemeClr val="accent2"/>
                </a:solidFill>
              </a:rPr>
              <a:t>mikroRNA</a:t>
            </a:r>
            <a:endParaRPr lang="cs-CZ" altLang="cs-CZ" sz="2800" b="1" dirty="0">
              <a:solidFill>
                <a:schemeClr val="accent2"/>
              </a:solidFill>
            </a:endParaRPr>
          </a:p>
          <a:p>
            <a:pPr eaLnBrk="1" hangingPunct="1">
              <a:defRPr/>
            </a:pPr>
            <a:endParaRPr lang="cs-CZ" altLang="cs-CZ" sz="2800" b="1" dirty="0">
              <a:solidFill>
                <a:schemeClr val="hlink"/>
              </a:solidFill>
            </a:endParaRPr>
          </a:p>
        </p:txBody>
      </p:sp>
    </p:spTree>
    <p:extLst>
      <p:ext uri="{BB962C8B-B14F-4D97-AF65-F5344CB8AC3E}">
        <p14:creationId xmlns:p14="http://schemas.microsoft.com/office/powerpoint/2010/main" val="273509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a:extLst>
              <a:ext uri="{FF2B5EF4-FFF2-40B4-BE49-F238E27FC236}">
                <a16:creationId xmlns:a16="http://schemas.microsoft.com/office/drawing/2014/main" id="{C6898780-04F0-4EEF-8E26-B9855B7B88BE}"/>
              </a:ext>
            </a:extLst>
          </p:cNvPr>
          <p:cNvSpPr>
            <a:spLocks noGrp="1" noRot="1" noChangeArrowheads="1"/>
          </p:cNvSpPr>
          <p:nvPr>
            <p:ph type="title"/>
          </p:nvPr>
        </p:nvSpPr>
        <p:spPr/>
        <p:txBody>
          <a:bodyPr/>
          <a:lstStyle/>
          <a:p>
            <a:pPr eaLnBrk="1" hangingPunct="1">
              <a:defRPr/>
            </a:pPr>
            <a:endParaRPr lang="cs-CZ" altLang="cs-CZ"/>
          </a:p>
        </p:txBody>
      </p:sp>
      <p:sp>
        <p:nvSpPr>
          <p:cNvPr id="319491" name="Rectangle 3">
            <a:extLst>
              <a:ext uri="{FF2B5EF4-FFF2-40B4-BE49-F238E27FC236}">
                <a16:creationId xmlns:a16="http://schemas.microsoft.com/office/drawing/2014/main" id="{6A9F95F0-1E46-4DAF-97A6-53FE7C2CA112}"/>
              </a:ext>
            </a:extLst>
          </p:cNvPr>
          <p:cNvSpPr>
            <a:spLocks noGrp="1" noChangeArrowheads="1"/>
          </p:cNvSpPr>
          <p:nvPr>
            <p:ph type="body" idx="1"/>
          </p:nvPr>
        </p:nvSpPr>
        <p:spPr/>
        <p:txBody>
          <a:bodyPr/>
          <a:lstStyle/>
          <a:p>
            <a:pPr eaLnBrk="1" hangingPunct="1">
              <a:lnSpc>
                <a:spcPct val="90000"/>
              </a:lnSpc>
              <a:defRPr/>
            </a:pPr>
            <a:r>
              <a:rPr lang="cs-CZ" altLang="cs-CZ" sz="2400" dirty="0">
                <a:solidFill>
                  <a:schemeClr val="hlink"/>
                </a:solidFill>
              </a:rPr>
              <a:t>Karcinomy z přechodových epiteliálních zón </a:t>
            </a:r>
          </a:p>
          <a:p>
            <a:pPr marL="0" indent="0">
              <a:buNone/>
              <a:defRPr/>
            </a:pPr>
            <a:r>
              <a:rPr lang="cs-CZ" altLang="cs-CZ" sz="2400" dirty="0">
                <a:solidFill>
                  <a:schemeClr val="hlink"/>
                </a:solidFill>
              </a:rPr>
              <a:t>    (přechody slizničních typů, agresivní)</a:t>
            </a:r>
          </a:p>
          <a:p>
            <a:pPr eaLnBrk="1" hangingPunct="1">
              <a:lnSpc>
                <a:spcPct val="90000"/>
              </a:lnSpc>
              <a:buFont typeface="Wingdings" panose="05000000000000000000" pitchFamily="2" charset="2"/>
              <a:buChar char="§"/>
              <a:defRPr/>
            </a:pPr>
            <a:r>
              <a:rPr lang="cs-CZ" altLang="cs-CZ" sz="2400" b="1" dirty="0"/>
              <a:t> </a:t>
            </a:r>
            <a:r>
              <a:rPr lang="cs-CZ" altLang="cs-CZ" sz="2400" b="1" dirty="0" err="1"/>
              <a:t>kloakogenní</a:t>
            </a:r>
            <a:r>
              <a:rPr lang="cs-CZ" altLang="cs-CZ" sz="2400" b="1" dirty="0"/>
              <a:t> karcinom/</a:t>
            </a:r>
            <a:r>
              <a:rPr lang="cs-CZ" altLang="cs-CZ" sz="2400" b="1" dirty="0" err="1"/>
              <a:t>bazaloidní</a:t>
            </a:r>
            <a:r>
              <a:rPr lang="cs-CZ" altLang="cs-CZ" sz="2400" b="1" dirty="0"/>
              <a:t> karcinom</a:t>
            </a:r>
            <a:r>
              <a:rPr lang="cs-CZ" altLang="cs-CZ" sz="2400" dirty="0"/>
              <a:t>, </a:t>
            </a:r>
            <a:r>
              <a:rPr lang="cs-CZ" altLang="cs-CZ" sz="2400" dirty="0" err="1"/>
              <a:t>anorektální</a:t>
            </a:r>
            <a:r>
              <a:rPr lang="cs-CZ" altLang="cs-CZ" sz="2400" dirty="0"/>
              <a:t> oblast</a:t>
            </a:r>
            <a:r>
              <a:rPr lang="cs-CZ" altLang="cs-CZ" sz="2400" dirty="0" smtClean="0"/>
              <a:t>) </a:t>
            </a:r>
            <a:endParaRPr lang="cs-CZ" altLang="cs-CZ" sz="2400" dirty="0"/>
          </a:p>
          <a:p>
            <a:pPr eaLnBrk="1" hangingPunct="1">
              <a:lnSpc>
                <a:spcPct val="90000"/>
              </a:lnSpc>
              <a:buFont typeface="Wingdings" panose="05000000000000000000" pitchFamily="2" charset="2"/>
              <a:buChar char="§"/>
              <a:defRPr/>
            </a:pPr>
            <a:r>
              <a:rPr lang="cs-CZ" altLang="cs-CZ" sz="2400" b="1" dirty="0"/>
              <a:t> </a:t>
            </a:r>
            <a:r>
              <a:rPr lang="cs-CZ" altLang="cs-CZ" sz="2400" b="1" dirty="0" err="1"/>
              <a:t>nasopharyngeální</a:t>
            </a:r>
            <a:r>
              <a:rPr lang="cs-CZ" altLang="cs-CZ" sz="2400" b="1" dirty="0"/>
              <a:t> karcinom </a:t>
            </a:r>
          </a:p>
          <a:p>
            <a:pPr marL="0" indent="0">
              <a:buNone/>
              <a:defRPr/>
            </a:pPr>
            <a:r>
              <a:rPr lang="cs-CZ" altLang="cs-CZ" sz="2400" dirty="0"/>
              <a:t>    (</a:t>
            </a:r>
            <a:r>
              <a:rPr lang="cs-CZ" altLang="cs-CZ" sz="2400" dirty="0" err="1"/>
              <a:t>lymfoepiteliom</a:t>
            </a:r>
            <a:r>
              <a:rPr lang="cs-CZ" altLang="cs-CZ" sz="2400" dirty="0"/>
              <a:t>, </a:t>
            </a:r>
            <a:r>
              <a:rPr lang="cs-CZ" altLang="cs-CZ" sz="2400" dirty="0" err="1"/>
              <a:t>Schminkeho</a:t>
            </a:r>
            <a:r>
              <a:rPr lang="cs-CZ" altLang="cs-CZ" sz="2400" dirty="0"/>
              <a:t> typu, EBV+, Čína, Thajsko )</a:t>
            </a:r>
          </a:p>
          <a:p>
            <a:pPr marL="0" indent="0">
              <a:buNone/>
              <a:defRPr/>
            </a:pPr>
            <a:endParaRPr lang="cs-CZ" altLang="cs-CZ" sz="2400" dirty="0"/>
          </a:p>
          <a:p>
            <a:pPr eaLnBrk="1" hangingPunct="1">
              <a:lnSpc>
                <a:spcPct val="90000"/>
              </a:lnSpc>
              <a:buFontTx/>
              <a:buChar char="-"/>
              <a:defRPr/>
            </a:pPr>
            <a:r>
              <a:rPr lang="cs-CZ" altLang="cs-CZ" sz="2400" dirty="0" err="1">
                <a:solidFill>
                  <a:schemeClr val="hlink"/>
                </a:solidFill>
              </a:rPr>
              <a:t>Metatypický</a:t>
            </a:r>
            <a:r>
              <a:rPr lang="cs-CZ" altLang="cs-CZ" sz="2400" dirty="0">
                <a:solidFill>
                  <a:schemeClr val="hlink"/>
                </a:solidFill>
              </a:rPr>
              <a:t> karcinom</a:t>
            </a:r>
            <a:r>
              <a:rPr lang="cs-CZ" altLang="cs-CZ" sz="2400" dirty="0"/>
              <a:t> (ca baso et </a:t>
            </a:r>
            <a:r>
              <a:rPr lang="cs-CZ" altLang="cs-CZ" sz="2400" dirty="0" err="1"/>
              <a:t>spinocellulare</a:t>
            </a:r>
            <a:r>
              <a:rPr lang="cs-CZ" altLang="cs-CZ" sz="2400" dirty="0"/>
              <a:t> </a:t>
            </a:r>
            <a:r>
              <a:rPr lang="cs-CZ" altLang="cs-CZ" sz="2400" dirty="0" err="1"/>
              <a:t>mixtum</a:t>
            </a:r>
            <a:r>
              <a:rPr lang="cs-CZ" altLang="cs-CZ" sz="2400" dirty="0"/>
              <a:t>)</a:t>
            </a:r>
          </a:p>
          <a:p>
            <a:pPr eaLnBrk="1" hangingPunct="1">
              <a:lnSpc>
                <a:spcPct val="90000"/>
              </a:lnSpc>
              <a:buFontTx/>
              <a:buNone/>
              <a:defRPr/>
            </a:pPr>
            <a:endParaRPr lang="cs-CZ" altLang="cs-CZ" sz="2400" dirty="0"/>
          </a:p>
          <a:p>
            <a:pPr eaLnBrk="1" hangingPunct="1">
              <a:lnSpc>
                <a:spcPct val="90000"/>
              </a:lnSpc>
              <a:buFontTx/>
              <a:buChar char="-"/>
              <a:defRPr/>
            </a:pPr>
            <a:endParaRPr lang="cs-CZ" altLang="cs-CZ" sz="2400" dirty="0">
              <a:solidFill>
                <a:schemeClr val="hlink"/>
              </a:solidFill>
            </a:endParaRPr>
          </a:p>
        </p:txBody>
      </p:sp>
    </p:spTree>
    <p:extLst>
      <p:ext uri="{BB962C8B-B14F-4D97-AF65-F5344CB8AC3E}">
        <p14:creationId xmlns:p14="http://schemas.microsoft.com/office/powerpoint/2010/main" val="1978712663"/>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sz="3600" b="1" dirty="0">
                <a:solidFill>
                  <a:schemeClr val="tx1"/>
                </a:solidFill>
                <a:latin typeface="+mn-lt"/>
              </a:rPr>
              <a:t>Neuroendokrinní </a:t>
            </a:r>
            <a:r>
              <a:rPr lang="cs-CZ" sz="3600" b="1" dirty="0" err="1">
                <a:solidFill>
                  <a:schemeClr val="tx1"/>
                </a:solidFill>
                <a:latin typeface="+mn-lt"/>
              </a:rPr>
              <a:t>neoplazie</a:t>
            </a:r>
            <a:r>
              <a:rPr lang="cs-CZ" sz="3600" b="1" dirty="0">
                <a:solidFill>
                  <a:schemeClr val="tx1"/>
                </a:solidFill>
                <a:latin typeface="+mn-lt"/>
              </a:rPr>
              <a:t> (NEN)</a:t>
            </a:r>
          </a:p>
        </p:txBody>
      </p:sp>
      <p:sp>
        <p:nvSpPr>
          <p:cNvPr id="3" name="Zástupný symbol pro obsah 2"/>
          <p:cNvSpPr>
            <a:spLocks noGrp="1"/>
          </p:cNvSpPr>
          <p:nvPr>
            <p:ph idx="1"/>
          </p:nvPr>
        </p:nvSpPr>
        <p:spPr/>
        <p:txBody>
          <a:bodyPr/>
          <a:lstStyle/>
          <a:p>
            <a:pPr>
              <a:defRPr/>
            </a:pPr>
            <a:r>
              <a:rPr lang="cs-CZ" b="1" dirty="0" smtClean="0"/>
              <a:t>Definice</a:t>
            </a:r>
          </a:p>
          <a:p>
            <a:pPr marL="0" indent="0">
              <a:buNone/>
              <a:defRPr/>
            </a:pPr>
            <a:r>
              <a:rPr lang="cs-CZ" sz="2800" dirty="0"/>
              <a:t>NEN jsou epitelové nebo </a:t>
            </a:r>
            <a:r>
              <a:rPr lang="cs-CZ" sz="2800" dirty="0" err="1"/>
              <a:t>neuroektodermální</a:t>
            </a:r>
            <a:r>
              <a:rPr lang="cs-CZ" sz="2800" dirty="0"/>
              <a:t> </a:t>
            </a:r>
            <a:r>
              <a:rPr lang="cs-CZ" sz="2800" dirty="0" err="1"/>
              <a:t>neoplazie</a:t>
            </a:r>
            <a:r>
              <a:rPr lang="cs-CZ" sz="2800" dirty="0"/>
              <a:t> definované přítomností malých nebo velkých vezikulárních granul obsahujících proteiny s hormonálními či neurálními efekty, </a:t>
            </a:r>
            <a:r>
              <a:rPr lang="cs-CZ" sz="2800" dirty="0" err="1"/>
              <a:t>exprimující</a:t>
            </a:r>
            <a:r>
              <a:rPr lang="cs-CZ" sz="2800" dirty="0"/>
              <a:t> </a:t>
            </a:r>
            <a:r>
              <a:rPr lang="cs-CZ" sz="2800" dirty="0" err="1"/>
              <a:t>markery</a:t>
            </a:r>
            <a:r>
              <a:rPr lang="cs-CZ" sz="2800" dirty="0"/>
              <a:t> rozpoznávající membránové proteiny lokalizované buď na malých „synaptických“ </a:t>
            </a:r>
            <a:r>
              <a:rPr lang="cs-CZ" sz="2800" dirty="0" err="1"/>
              <a:t>granulech</a:t>
            </a:r>
            <a:r>
              <a:rPr lang="cs-CZ" sz="2800" dirty="0"/>
              <a:t> (</a:t>
            </a:r>
            <a:r>
              <a:rPr lang="cs-CZ" sz="2800" dirty="0" err="1"/>
              <a:t>synaptofysin</a:t>
            </a:r>
            <a:r>
              <a:rPr lang="cs-CZ" sz="2800" dirty="0"/>
              <a:t>) nebo velkých „hormonálních“ </a:t>
            </a:r>
            <a:r>
              <a:rPr lang="cs-CZ" sz="2800" dirty="0" err="1"/>
              <a:t>granulech</a:t>
            </a:r>
            <a:r>
              <a:rPr lang="cs-CZ" sz="2800" dirty="0"/>
              <a:t>  (</a:t>
            </a:r>
            <a:r>
              <a:rPr lang="cs-CZ" sz="2800" dirty="0" err="1"/>
              <a:t>chromogranin</a:t>
            </a:r>
            <a:r>
              <a:rPr lang="cs-CZ" sz="2800" dirty="0"/>
              <a:t> A)</a:t>
            </a:r>
          </a:p>
        </p:txBody>
      </p:sp>
    </p:spTree>
    <p:extLst>
      <p:ext uri="{BB962C8B-B14F-4D97-AF65-F5344CB8AC3E}">
        <p14:creationId xmlns:p14="http://schemas.microsoft.com/office/powerpoint/2010/main" val="11682381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F56B07EE-0A87-4A17-911C-8B2A0AA5F84D}"/>
              </a:ext>
            </a:extLst>
          </p:cNvPr>
          <p:cNvSpPr>
            <a:spLocks noGrp="1" noRot="1" noChangeArrowheads="1"/>
          </p:cNvSpPr>
          <p:nvPr>
            <p:ph type="title"/>
          </p:nvPr>
        </p:nvSpPr>
        <p:spPr>
          <a:xfrm>
            <a:off x="1066800" y="0"/>
            <a:ext cx="10058400" cy="1450757"/>
          </a:xfrm>
        </p:spPr>
        <p:txBody>
          <a:bodyPr/>
          <a:lstStyle/>
          <a:p>
            <a:pPr eaLnBrk="1" hangingPunct="1">
              <a:defRPr/>
            </a:pPr>
            <a:r>
              <a:rPr lang="cs-CZ" altLang="cs-CZ" sz="3200" b="1" dirty="0">
                <a:solidFill>
                  <a:schemeClr val="tx1"/>
                </a:solidFill>
                <a:latin typeface="+mn-lt"/>
              </a:rPr>
              <a:t>Neuroendokrinní </a:t>
            </a:r>
            <a:r>
              <a:rPr lang="cs-CZ" altLang="cs-CZ" sz="3200" b="1" dirty="0" err="1">
                <a:solidFill>
                  <a:schemeClr val="tx1"/>
                </a:solidFill>
                <a:latin typeface="+mn-lt"/>
              </a:rPr>
              <a:t>neoplazie</a:t>
            </a:r>
            <a:r>
              <a:rPr lang="cs-CZ" altLang="cs-CZ" sz="3200" b="1" dirty="0">
                <a:solidFill>
                  <a:schemeClr val="tx1"/>
                </a:solidFill>
                <a:latin typeface="+mn-lt"/>
              </a:rPr>
              <a:t> (</a:t>
            </a:r>
            <a:r>
              <a:rPr lang="cs-CZ" altLang="cs-CZ" sz="3200" b="1" dirty="0" err="1">
                <a:solidFill>
                  <a:schemeClr val="tx1"/>
                </a:solidFill>
                <a:latin typeface="+mn-lt"/>
              </a:rPr>
              <a:t>karcinoidní</a:t>
            </a:r>
            <a:r>
              <a:rPr lang="cs-CZ" altLang="cs-CZ" sz="3200" b="1" dirty="0">
                <a:solidFill>
                  <a:schemeClr val="tx1"/>
                </a:solidFill>
                <a:latin typeface="+mn-lt"/>
              </a:rPr>
              <a:t> tumory)</a:t>
            </a:r>
          </a:p>
        </p:txBody>
      </p:sp>
      <p:sp>
        <p:nvSpPr>
          <p:cNvPr id="257027" name="Rectangle 3">
            <a:extLst>
              <a:ext uri="{FF2B5EF4-FFF2-40B4-BE49-F238E27FC236}">
                <a16:creationId xmlns:a16="http://schemas.microsoft.com/office/drawing/2014/main" id="{381694F6-25F3-4875-BDA3-33E7ECF4809D}"/>
              </a:ext>
            </a:extLst>
          </p:cNvPr>
          <p:cNvSpPr>
            <a:spLocks noGrp="1" noChangeArrowheads="1"/>
          </p:cNvSpPr>
          <p:nvPr>
            <p:ph type="body" idx="1"/>
          </p:nvPr>
        </p:nvSpPr>
        <p:spPr>
          <a:xfrm>
            <a:off x="1436451" y="1833664"/>
            <a:ext cx="9098604" cy="4499042"/>
          </a:xfrm>
        </p:spPr>
        <p:txBody>
          <a:bodyPr>
            <a:normAutofit fontScale="92500" lnSpcReduction="10000"/>
          </a:bodyPr>
          <a:lstStyle/>
          <a:p>
            <a:pPr eaLnBrk="1" hangingPunct="1">
              <a:lnSpc>
                <a:spcPct val="80000"/>
              </a:lnSpc>
              <a:defRPr/>
            </a:pPr>
            <a:r>
              <a:rPr lang="cs-CZ" altLang="cs-CZ" dirty="0"/>
              <a:t>Spektrum tumorů od dobře diferencovaných neuroendokrinních </a:t>
            </a:r>
            <a:r>
              <a:rPr lang="cs-CZ" altLang="cs-CZ" dirty="0" err="1"/>
              <a:t>neoplazií</a:t>
            </a:r>
            <a:r>
              <a:rPr lang="cs-CZ" altLang="cs-CZ" dirty="0"/>
              <a:t> (dříve </a:t>
            </a:r>
            <a:r>
              <a:rPr lang="cs-CZ" altLang="cs-CZ" dirty="0" err="1"/>
              <a:t>karcinoidů</a:t>
            </a:r>
            <a:r>
              <a:rPr lang="cs-CZ" altLang="cs-CZ" dirty="0"/>
              <a:t>) po nízce diferencované malignity s neuroendokrinními rysy (malobuněčný karcinom)</a:t>
            </a:r>
          </a:p>
          <a:p>
            <a:pPr>
              <a:lnSpc>
                <a:spcPct val="80000"/>
              </a:lnSpc>
              <a:buNone/>
              <a:defRPr/>
            </a:pPr>
            <a:r>
              <a:rPr lang="cs-CZ" altLang="cs-CZ" b="1" dirty="0"/>
              <a:t>  Lokalizace:</a:t>
            </a:r>
            <a:r>
              <a:rPr lang="cs-CZ" altLang="cs-CZ" dirty="0"/>
              <a:t> GIT, respirační trakt,… (z neuroendokrinně diferencovaných buněk v těchto </a:t>
            </a:r>
            <a:r>
              <a:rPr lang="cs-CZ" altLang="cs-CZ" dirty="0" smtClean="0"/>
              <a:t>orgánech)</a:t>
            </a:r>
            <a:endParaRPr lang="cs-CZ" altLang="cs-CZ" dirty="0"/>
          </a:p>
          <a:p>
            <a:pPr>
              <a:lnSpc>
                <a:spcPct val="80000"/>
              </a:lnSpc>
              <a:defRPr/>
            </a:pPr>
            <a:r>
              <a:rPr lang="cs-CZ" altLang="cs-CZ" b="1" dirty="0"/>
              <a:t>Neuroendokrinní diferenciace</a:t>
            </a:r>
            <a:r>
              <a:rPr lang="cs-CZ" altLang="cs-CZ" dirty="0"/>
              <a:t> </a:t>
            </a:r>
            <a:r>
              <a:rPr lang="cs-CZ" altLang="cs-CZ" dirty="0" smtClean="0"/>
              <a:t>(</a:t>
            </a:r>
            <a:r>
              <a:rPr lang="cs-CZ" altLang="cs-CZ" dirty="0"/>
              <a:t>neurosekreční granula v cytoplazmě: </a:t>
            </a:r>
            <a:r>
              <a:rPr lang="cs-CZ" altLang="cs-CZ" dirty="0" err="1"/>
              <a:t>chromogranin</a:t>
            </a:r>
            <a:r>
              <a:rPr lang="cs-CZ" altLang="cs-CZ" dirty="0"/>
              <a:t>+, </a:t>
            </a:r>
            <a:r>
              <a:rPr lang="cs-CZ" altLang="cs-CZ" dirty="0" err="1"/>
              <a:t>synaptofysin</a:t>
            </a:r>
            <a:r>
              <a:rPr lang="cs-CZ" altLang="cs-CZ" dirty="0"/>
              <a:t>+ …průkazné </a:t>
            </a:r>
            <a:r>
              <a:rPr lang="cs-CZ" altLang="cs-CZ" dirty="0" err="1"/>
              <a:t>imunohistochemicky</a:t>
            </a:r>
            <a:r>
              <a:rPr lang="cs-CZ" altLang="cs-CZ" dirty="0"/>
              <a:t>)</a:t>
            </a:r>
          </a:p>
          <a:p>
            <a:pPr eaLnBrk="1" hangingPunct="1">
              <a:lnSpc>
                <a:spcPct val="80000"/>
              </a:lnSpc>
              <a:buFont typeface="Wingdings" panose="05000000000000000000" pitchFamily="2" charset="2"/>
              <a:buNone/>
              <a:defRPr/>
            </a:pPr>
            <a:endParaRPr lang="cs-CZ" altLang="cs-CZ" dirty="0"/>
          </a:p>
          <a:p>
            <a:pPr eaLnBrk="1" hangingPunct="1">
              <a:lnSpc>
                <a:spcPct val="80000"/>
              </a:lnSpc>
              <a:defRPr/>
            </a:pPr>
            <a:r>
              <a:rPr lang="cs-CZ" altLang="cs-CZ" b="1" dirty="0" err="1"/>
              <a:t>Paraneoplastické</a:t>
            </a:r>
            <a:r>
              <a:rPr lang="cs-CZ" altLang="cs-CZ" b="1" dirty="0"/>
              <a:t> syndromy</a:t>
            </a:r>
            <a:r>
              <a:rPr lang="cs-CZ" altLang="cs-CZ" dirty="0"/>
              <a:t> </a:t>
            </a:r>
          </a:p>
          <a:p>
            <a:pPr eaLnBrk="1" hangingPunct="1">
              <a:lnSpc>
                <a:spcPct val="80000"/>
              </a:lnSpc>
              <a:buFontTx/>
              <a:buChar char="-"/>
              <a:defRPr/>
            </a:pPr>
            <a:r>
              <a:rPr lang="cs-CZ" altLang="cs-CZ" dirty="0" err="1"/>
              <a:t>karcinoidový</a:t>
            </a:r>
            <a:r>
              <a:rPr lang="cs-CZ" altLang="cs-CZ" dirty="0"/>
              <a:t> syndrom- serotonin </a:t>
            </a:r>
            <a:r>
              <a:rPr lang="cs-CZ" altLang="cs-CZ" sz="1800" dirty="0"/>
              <a:t>(záchvatovité zarudnutí kůže obličeje (flush), tachykardie; astmoidní potíže, průjmy, kolikovité bolesti břicha, cyanóza tváří a kůže hrudníku, fibróza trikuspidální a pulmonální chlopně) </a:t>
            </a:r>
          </a:p>
          <a:p>
            <a:pPr eaLnBrk="1" hangingPunct="1">
              <a:lnSpc>
                <a:spcPct val="80000"/>
              </a:lnSpc>
              <a:buFontTx/>
              <a:buChar char="-"/>
              <a:defRPr/>
            </a:pPr>
            <a:r>
              <a:rPr lang="cs-CZ" altLang="cs-CZ" dirty="0" err="1"/>
              <a:t>Cushingův</a:t>
            </a:r>
            <a:r>
              <a:rPr lang="cs-CZ" altLang="cs-CZ" dirty="0"/>
              <a:t> syndrom – ACTH </a:t>
            </a:r>
          </a:p>
          <a:p>
            <a:pPr eaLnBrk="1" hangingPunct="1">
              <a:lnSpc>
                <a:spcPct val="80000"/>
              </a:lnSpc>
              <a:buFontTx/>
              <a:buChar char="-"/>
              <a:defRPr/>
            </a:pPr>
            <a:r>
              <a:rPr lang="cs-CZ" altLang="cs-CZ" dirty="0"/>
              <a:t>syndrom z nadprodukce ADH </a:t>
            </a:r>
          </a:p>
          <a:p>
            <a:pPr eaLnBrk="1" hangingPunct="1">
              <a:lnSpc>
                <a:spcPct val="80000"/>
              </a:lnSpc>
              <a:buFontTx/>
              <a:buChar char="-"/>
              <a:defRPr/>
            </a:pPr>
            <a:r>
              <a:rPr lang="cs-CZ" altLang="cs-CZ" dirty="0" err="1"/>
              <a:t>Eaton-Lambertův</a:t>
            </a:r>
            <a:r>
              <a:rPr lang="cs-CZ" altLang="cs-CZ" dirty="0"/>
              <a:t> syndrom </a:t>
            </a:r>
            <a:r>
              <a:rPr lang="cs-CZ" altLang="cs-CZ" sz="1800" dirty="0"/>
              <a:t>(</a:t>
            </a:r>
            <a:r>
              <a:rPr lang="cs-CZ" altLang="cs-CZ" sz="1800" dirty="0" err="1"/>
              <a:t>autoimunnitní</a:t>
            </a:r>
            <a:r>
              <a:rPr lang="cs-CZ" altLang="cs-CZ" sz="1800" dirty="0"/>
              <a:t> myastenický syndrom (svalová slabost postihující proximální části končetin-protilátky proti presynaptickým kanálům, nedojde k uvolnění acetylcholinu)</a:t>
            </a:r>
            <a:endParaRPr lang="cs-CZ" altLang="cs-CZ" dirty="0"/>
          </a:p>
        </p:txBody>
      </p:sp>
    </p:spTree>
    <p:extLst>
      <p:ext uri="{BB962C8B-B14F-4D97-AF65-F5344CB8AC3E}">
        <p14:creationId xmlns:p14="http://schemas.microsoft.com/office/powerpoint/2010/main" val="8470406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AE18EBAB-BD4C-45B0-9606-EC4EC9211B9A}"/>
              </a:ext>
            </a:extLst>
          </p:cNvPr>
          <p:cNvSpPr>
            <a:spLocks noGrp="1" noRot="1" noChangeArrowheads="1"/>
          </p:cNvSpPr>
          <p:nvPr>
            <p:ph type="title"/>
          </p:nvPr>
        </p:nvSpPr>
        <p:spPr/>
        <p:txBody>
          <a:bodyPr/>
          <a:lstStyle/>
          <a:p>
            <a:pPr eaLnBrk="1" hangingPunct="1">
              <a:defRPr/>
            </a:pPr>
            <a:r>
              <a:rPr lang="cs-CZ" altLang="cs-CZ" b="1" dirty="0"/>
              <a:t>Neuroendokrinní tumory (NET)</a:t>
            </a:r>
            <a:br>
              <a:rPr lang="cs-CZ" altLang="cs-CZ" b="1" dirty="0"/>
            </a:br>
            <a:r>
              <a:rPr lang="cs-CZ" altLang="cs-CZ" b="1" dirty="0"/>
              <a:t>Neuroendokrinní karcinomy (NEC)</a:t>
            </a:r>
          </a:p>
        </p:txBody>
      </p:sp>
      <p:sp>
        <p:nvSpPr>
          <p:cNvPr id="269315" name="Rectangle 3">
            <a:extLst>
              <a:ext uri="{FF2B5EF4-FFF2-40B4-BE49-F238E27FC236}">
                <a16:creationId xmlns:a16="http://schemas.microsoft.com/office/drawing/2014/main" id="{A44A5430-5489-4CFA-8448-DC50B9AE6F20}"/>
              </a:ext>
            </a:extLst>
          </p:cNvPr>
          <p:cNvSpPr>
            <a:spLocks noGrp="1" noChangeArrowheads="1"/>
          </p:cNvSpPr>
          <p:nvPr>
            <p:ph type="body" idx="1"/>
          </p:nvPr>
        </p:nvSpPr>
        <p:spPr>
          <a:xfrm>
            <a:off x="1097279" y="1845734"/>
            <a:ext cx="10659291" cy="4023360"/>
          </a:xfrm>
        </p:spPr>
        <p:txBody>
          <a:bodyPr>
            <a:normAutofit fontScale="85000" lnSpcReduction="20000"/>
          </a:bodyPr>
          <a:lstStyle/>
          <a:p>
            <a:pPr eaLnBrk="1" hangingPunct="1">
              <a:lnSpc>
                <a:spcPct val="80000"/>
              </a:lnSpc>
              <a:defRPr/>
            </a:pPr>
            <a:r>
              <a:rPr lang="cs-CZ" altLang="cs-CZ" b="1" dirty="0" smtClean="0">
                <a:solidFill>
                  <a:schemeClr val="hlink"/>
                </a:solidFill>
              </a:rPr>
              <a:t>Neuroendokrinní tumor - NET G1/G2/G3 </a:t>
            </a:r>
            <a:endParaRPr lang="cs-CZ" altLang="cs-CZ" b="1" dirty="0">
              <a:solidFill>
                <a:schemeClr val="hlink"/>
              </a:solidFill>
            </a:endParaRPr>
          </a:p>
          <a:p>
            <a:pPr eaLnBrk="1" hangingPunct="1">
              <a:lnSpc>
                <a:spcPct val="80000"/>
              </a:lnSpc>
              <a:buFont typeface="Wingdings" panose="05000000000000000000" pitchFamily="2" charset="2"/>
              <a:buNone/>
              <a:defRPr/>
            </a:pPr>
            <a:r>
              <a:rPr lang="cs-CZ" altLang="cs-CZ" dirty="0">
                <a:solidFill>
                  <a:schemeClr val="hlink"/>
                </a:solidFill>
              </a:rPr>
              <a:t>     </a:t>
            </a:r>
            <a:r>
              <a:rPr lang="cs-CZ" altLang="cs-CZ" dirty="0" smtClean="0">
                <a:solidFill>
                  <a:schemeClr val="hlink"/>
                </a:solidFill>
              </a:rPr>
              <a:t>dobře diferencované neuroendokrinní </a:t>
            </a:r>
            <a:r>
              <a:rPr lang="cs-CZ" altLang="cs-CZ" dirty="0" err="1" smtClean="0">
                <a:solidFill>
                  <a:schemeClr val="hlink"/>
                </a:solidFill>
              </a:rPr>
              <a:t>neoplazie</a:t>
            </a:r>
            <a:r>
              <a:rPr lang="cs-CZ" altLang="cs-CZ" dirty="0" smtClean="0">
                <a:solidFill>
                  <a:schemeClr val="hlink"/>
                </a:solidFill>
              </a:rPr>
              <a:t>; </a:t>
            </a:r>
            <a:r>
              <a:rPr lang="cs-CZ" altLang="cs-CZ" dirty="0" err="1" smtClean="0">
                <a:solidFill>
                  <a:schemeClr val="hlink"/>
                </a:solidFill>
              </a:rPr>
              <a:t>low</a:t>
            </a:r>
            <a:r>
              <a:rPr lang="cs-CZ" altLang="cs-CZ" dirty="0" smtClean="0">
                <a:solidFill>
                  <a:schemeClr val="hlink"/>
                </a:solidFill>
              </a:rPr>
              <a:t> grade (G1/G2) a </a:t>
            </a:r>
            <a:r>
              <a:rPr lang="cs-CZ" altLang="cs-CZ" dirty="0" err="1" smtClean="0">
                <a:solidFill>
                  <a:schemeClr val="hlink"/>
                </a:solidFill>
              </a:rPr>
              <a:t>high</a:t>
            </a:r>
            <a:r>
              <a:rPr lang="cs-CZ" altLang="cs-CZ" dirty="0" smtClean="0">
                <a:solidFill>
                  <a:schemeClr val="hlink"/>
                </a:solidFill>
              </a:rPr>
              <a:t> grade (G3) malignity </a:t>
            </a:r>
          </a:p>
          <a:p>
            <a:pPr eaLnBrk="1" hangingPunct="1">
              <a:lnSpc>
                <a:spcPct val="80000"/>
              </a:lnSpc>
              <a:buFont typeface="Wingdings" panose="05000000000000000000" pitchFamily="2" charset="2"/>
              <a:buNone/>
              <a:defRPr/>
            </a:pPr>
            <a:r>
              <a:rPr lang="cs-CZ" altLang="cs-CZ" dirty="0">
                <a:solidFill>
                  <a:schemeClr val="hlink"/>
                </a:solidFill>
              </a:rPr>
              <a:t> </a:t>
            </a:r>
            <a:r>
              <a:rPr lang="cs-CZ" altLang="cs-CZ" dirty="0" smtClean="0">
                <a:solidFill>
                  <a:schemeClr val="hlink"/>
                </a:solidFill>
              </a:rPr>
              <a:t>    (dříve </a:t>
            </a:r>
            <a:r>
              <a:rPr lang="cs-CZ" altLang="cs-CZ" dirty="0" err="1" smtClean="0">
                <a:solidFill>
                  <a:schemeClr val="hlink"/>
                </a:solidFill>
              </a:rPr>
              <a:t>karcinoidy</a:t>
            </a:r>
            <a:r>
              <a:rPr lang="cs-CZ" altLang="cs-CZ" dirty="0" smtClean="0">
                <a:solidFill>
                  <a:schemeClr val="hlink"/>
                </a:solidFill>
              </a:rPr>
              <a:t> a atypické, maligní </a:t>
            </a:r>
            <a:r>
              <a:rPr lang="cs-CZ" altLang="cs-CZ" dirty="0" err="1" smtClean="0">
                <a:solidFill>
                  <a:schemeClr val="hlink"/>
                </a:solidFill>
              </a:rPr>
              <a:t>karcinoidy</a:t>
            </a:r>
            <a:r>
              <a:rPr lang="cs-CZ" altLang="cs-CZ" dirty="0" smtClean="0">
                <a:solidFill>
                  <a:schemeClr val="hlink"/>
                </a:solidFill>
              </a:rPr>
              <a:t>)</a:t>
            </a:r>
          </a:p>
          <a:p>
            <a:pPr eaLnBrk="1" hangingPunct="1">
              <a:lnSpc>
                <a:spcPct val="80000"/>
              </a:lnSpc>
              <a:buFont typeface="Wingdings" panose="05000000000000000000" pitchFamily="2" charset="2"/>
              <a:buNone/>
              <a:defRPr/>
            </a:pPr>
            <a:endParaRPr lang="en-US" altLang="cs-CZ" dirty="0"/>
          </a:p>
          <a:p>
            <a:pPr eaLnBrk="1" hangingPunct="1">
              <a:lnSpc>
                <a:spcPct val="80000"/>
              </a:lnSpc>
              <a:defRPr/>
            </a:pPr>
            <a:r>
              <a:rPr lang="cs-CZ" altLang="cs-CZ" b="1" dirty="0" smtClean="0">
                <a:solidFill>
                  <a:schemeClr val="hlink"/>
                </a:solidFill>
              </a:rPr>
              <a:t>Neuroendokrinní karcinom - NEC G3</a:t>
            </a:r>
            <a:endParaRPr lang="cs-CZ" altLang="cs-CZ" b="1" dirty="0">
              <a:solidFill>
                <a:schemeClr val="hlink"/>
              </a:solidFill>
            </a:endParaRPr>
          </a:p>
          <a:p>
            <a:pPr eaLnBrk="1" hangingPunct="1">
              <a:lnSpc>
                <a:spcPct val="80000"/>
              </a:lnSpc>
              <a:buFont typeface="Wingdings" panose="05000000000000000000" pitchFamily="2" charset="2"/>
              <a:buNone/>
              <a:defRPr/>
            </a:pPr>
            <a:r>
              <a:rPr lang="cs-CZ" altLang="cs-CZ" b="1" dirty="0">
                <a:solidFill>
                  <a:schemeClr val="hlink"/>
                </a:solidFill>
              </a:rPr>
              <a:t>     </a:t>
            </a:r>
            <a:r>
              <a:rPr lang="cs-CZ" altLang="cs-CZ" dirty="0" smtClean="0">
                <a:solidFill>
                  <a:schemeClr val="hlink"/>
                </a:solidFill>
              </a:rPr>
              <a:t>nízce </a:t>
            </a:r>
            <a:r>
              <a:rPr lang="cs-CZ" altLang="cs-CZ" dirty="0">
                <a:solidFill>
                  <a:schemeClr val="hlink"/>
                </a:solidFill>
              </a:rPr>
              <a:t>diferencované neuroendokrinní </a:t>
            </a:r>
            <a:r>
              <a:rPr lang="cs-CZ" altLang="cs-CZ" dirty="0" err="1" smtClean="0">
                <a:solidFill>
                  <a:schemeClr val="hlink"/>
                </a:solidFill>
              </a:rPr>
              <a:t>neoplazie</a:t>
            </a:r>
            <a:endParaRPr lang="cs-CZ" altLang="cs-CZ" dirty="0" smtClean="0">
              <a:solidFill>
                <a:schemeClr val="hlink"/>
              </a:solidFill>
            </a:endParaRPr>
          </a:p>
          <a:p>
            <a:pPr eaLnBrk="1" hangingPunct="1">
              <a:lnSpc>
                <a:spcPct val="80000"/>
              </a:lnSpc>
              <a:buFont typeface="Wingdings" panose="05000000000000000000" pitchFamily="2" charset="2"/>
              <a:buNone/>
              <a:defRPr/>
            </a:pPr>
            <a:r>
              <a:rPr lang="cs-CZ" altLang="cs-CZ" dirty="0">
                <a:solidFill>
                  <a:schemeClr val="hlink"/>
                </a:solidFill>
              </a:rPr>
              <a:t> </a:t>
            </a:r>
            <a:r>
              <a:rPr lang="cs-CZ" altLang="cs-CZ" dirty="0" smtClean="0">
                <a:solidFill>
                  <a:schemeClr val="hlink"/>
                </a:solidFill>
              </a:rPr>
              <a:t>    (neuroendokrinní karcinomy, </a:t>
            </a:r>
            <a:r>
              <a:rPr lang="cs-CZ" altLang="cs-CZ" dirty="0" err="1" smtClean="0">
                <a:solidFill>
                  <a:schemeClr val="hlink"/>
                </a:solidFill>
              </a:rPr>
              <a:t>high</a:t>
            </a:r>
            <a:r>
              <a:rPr lang="cs-CZ" altLang="cs-CZ" dirty="0" smtClean="0">
                <a:solidFill>
                  <a:schemeClr val="hlink"/>
                </a:solidFill>
              </a:rPr>
              <a:t> </a:t>
            </a:r>
            <a:r>
              <a:rPr lang="cs-CZ" altLang="cs-CZ" dirty="0">
                <a:solidFill>
                  <a:schemeClr val="hlink"/>
                </a:solidFill>
              </a:rPr>
              <a:t>grade malignity)</a:t>
            </a:r>
          </a:p>
          <a:p>
            <a:pPr eaLnBrk="1" hangingPunct="1">
              <a:lnSpc>
                <a:spcPct val="80000"/>
              </a:lnSpc>
              <a:buFontTx/>
              <a:buChar char="-"/>
              <a:defRPr/>
            </a:pPr>
            <a:r>
              <a:rPr lang="cs-CZ" altLang="cs-CZ" dirty="0" smtClean="0"/>
              <a:t> malobuněčný </a:t>
            </a:r>
            <a:r>
              <a:rPr lang="cs-CZ" altLang="cs-CZ" dirty="0"/>
              <a:t>(</a:t>
            </a:r>
            <a:r>
              <a:rPr lang="cs-CZ" altLang="cs-CZ" dirty="0" err="1"/>
              <a:t>ovískový</a:t>
            </a:r>
            <a:r>
              <a:rPr lang="cs-CZ" altLang="cs-CZ" dirty="0"/>
              <a:t>) neuroendokrinní karcinom</a:t>
            </a:r>
          </a:p>
          <a:p>
            <a:pPr eaLnBrk="1" hangingPunct="1">
              <a:lnSpc>
                <a:spcPct val="80000"/>
              </a:lnSpc>
              <a:buFontTx/>
              <a:buChar char="-"/>
              <a:defRPr/>
            </a:pPr>
            <a:r>
              <a:rPr lang="cs-CZ" altLang="cs-CZ" dirty="0" smtClean="0"/>
              <a:t> </a:t>
            </a:r>
            <a:r>
              <a:rPr lang="cs-CZ" altLang="cs-CZ" dirty="0" err="1" smtClean="0"/>
              <a:t>velkobuněčný</a:t>
            </a:r>
            <a:r>
              <a:rPr lang="cs-CZ" altLang="cs-CZ" dirty="0" smtClean="0"/>
              <a:t> </a:t>
            </a:r>
            <a:r>
              <a:rPr lang="cs-CZ" altLang="cs-CZ" dirty="0"/>
              <a:t>neuroendokrinní </a:t>
            </a:r>
            <a:r>
              <a:rPr lang="cs-CZ" altLang="cs-CZ" dirty="0" smtClean="0"/>
              <a:t>karcinom</a:t>
            </a:r>
          </a:p>
          <a:p>
            <a:pPr eaLnBrk="1" hangingPunct="1">
              <a:lnSpc>
                <a:spcPct val="80000"/>
              </a:lnSpc>
              <a:buFontTx/>
              <a:buChar char="-"/>
              <a:defRPr/>
            </a:pPr>
            <a:endParaRPr lang="cs-CZ" altLang="cs-CZ" dirty="0"/>
          </a:p>
          <a:p>
            <a:pPr>
              <a:lnSpc>
                <a:spcPct val="80000"/>
              </a:lnSpc>
              <a:defRPr/>
            </a:pPr>
            <a:r>
              <a:rPr lang="cs-CZ" altLang="cs-CZ" sz="2100" b="1" dirty="0">
                <a:solidFill>
                  <a:schemeClr val="hlink"/>
                </a:solidFill>
              </a:rPr>
              <a:t>Smíšené neuroendokrinní a </a:t>
            </a:r>
            <a:r>
              <a:rPr lang="cs-CZ" altLang="cs-CZ" sz="2100" b="1" dirty="0" err="1">
                <a:solidFill>
                  <a:schemeClr val="hlink"/>
                </a:solidFill>
              </a:rPr>
              <a:t>nonneuroendokrinní</a:t>
            </a:r>
            <a:r>
              <a:rPr lang="cs-CZ" altLang="cs-CZ" sz="2100" b="1" dirty="0">
                <a:solidFill>
                  <a:schemeClr val="hlink"/>
                </a:solidFill>
              </a:rPr>
              <a:t> </a:t>
            </a:r>
            <a:r>
              <a:rPr lang="cs-CZ" altLang="cs-CZ" sz="2100" b="1" dirty="0" err="1">
                <a:solidFill>
                  <a:schemeClr val="hlink"/>
                </a:solidFill>
              </a:rPr>
              <a:t>neoplazie</a:t>
            </a:r>
            <a:r>
              <a:rPr lang="cs-CZ" altLang="cs-CZ" sz="2100" b="1" dirty="0">
                <a:solidFill>
                  <a:schemeClr val="hlink"/>
                </a:solidFill>
              </a:rPr>
              <a:t> </a:t>
            </a:r>
            <a:r>
              <a:rPr lang="cs-CZ" altLang="cs-CZ" sz="2100" b="1" dirty="0" smtClean="0">
                <a:solidFill>
                  <a:schemeClr val="hlink"/>
                </a:solidFill>
              </a:rPr>
              <a:t>(</a:t>
            </a:r>
            <a:r>
              <a:rPr lang="cs-CZ" altLang="cs-CZ" sz="2100" b="1" dirty="0" err="1" smtClean="0">
                <a:solidFill>
                  <a:schemeClr val="hlink"/>
                </a:solidFill>
              </a:rPr>
              <a:t>MiNEN</a:t>
            </a:r>
            <a:r>
              <a:rPr lang="cs-CZ" altLang="cs-CZ" sz="2100" b="1" dirty="0" smtClean="0">
                <a:solidFill>
                  <a:schemeClr val="hlink"/>
                </a:solidFill>
              </a:rPr>
              <a:t>)</a:t>
            </a:r>
          </a:p>
          <a:p>
            <a:pPr>
              <a:lnSpc>
                <a:spcPct val="80000"/>
              </a:lnSpc>
              <a:defRPr/>
            </a:pPr>
            <a:r>
              <a:rPr lang="cs-CZ" altLang="cs-CZ" sz="2100" dirty="0" smtClean="0">
                <a:solidFill>
                  <a:schemeClr val="hlink"/>
                </a:solidFill>
              </a:rPr>
              <a:t>(dříve MANEC)</a:t>
            </a:r>
            <a:endParaRPr lang="cs-CZ" altLang="cs-CZ" sz="2100" dirty="0">
              <a:solidFill>
                <a:schemeClr val="hlink"/>
              </a:solidFill>
            </a:endParaRPr>
          </a:p>
        </p:txBody>
      </p:sp>
      <p:sp>
        <p:nvSpPr>
          <p:cNvPr id="2" name="TextovéPole 1"/>
          <p:cNvSpPr txBox="1"/>
          <p:nvPr/>
        </p:nvSpPr>
        <p:spPr>
          <a:xfrm>
            <a:off x="7586199" y="5752273"/>
            <a:ext cx="4168642" cy="646331"/>
          </a:xfrm>
          <a:prstGeom prst="rect">
            <a:avLst/>
          </a:prstGeom>
          <a:noFill/>
        </p:spPr>
        <p:txBody>
          <a:bodyPr wrap="none" rtlCol="0">
            <a:spAutoFit/>
          </a:bodyPr>
          <a:lstStyle/>
          <a:p>
            <a:r>
              <a:rPr lang="cs-CZ" dirty="0" smtClean="0"/>
              <a:t>WHO 2010: NET G1/G2; NEC; MANEC)</a:t>
            </a:r>
          </a:p>
          <a:p>
            <a:r>
              <a:rPr lang="cs-CZ" dirty="0" smtClean="0"/>
              <a:t>WHO 2018?: NET G1/G2/G3; NEC; </a:t>
            </a:r>
            <a:r>
              <a:rPr lang="cs-CZ" dirty="0" err="1" smtClean="0"/>
              <a:t>MiNEN</a:t>
            </a:r>
            <a:r>
              <a:rPr lang="cs-CZ" dirty="0" smtClean="0"/>
              <a:t>)</a:t>
            </a:r>
            <a:endParaRPr lang="cs-CZ" dirty="0"/>
          </a:p>
        </p:txBody>
      </p:sp>
    </p:spTree>
    <p:extLst>
      <p:ext uri="{BB962C8B-B14F-4D97-AF65-F5344CB8AC3E}">
        <p14:creationId xmlns:p14="http://schemas.microsoft.com/office/powerpoint/2010/main" val="127166798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8" name="Rectangle 4">
            <a:extLst>
              <a:ext uri="{FF2B5EF4-FFF2-40B4-BE49-F238E27FC236}">
                <a16:creationId xmlns:a16="http://schemas.microsoft.com/office/drawing/2014/main" id="{6A52757B-8052-49BD-AE55-17155424B0B3}"/>
              </a:ext>
            </a:extLst>
          </p:cNvPr>
          <p:cNvSpPr>
            <a:spLocks noGrp="1" noRot="1" noChangeArrowheads="1"/>
          </p:cNvSpPr>
          <p:nvPr>
            <p:ph type="title"/>
          </p:nvPr>
        </p:nvSpPr>
        <p:spPr>
          <a:xfrm>
            <a:off x="1201366" y="160144"/>
            <a:ext cx="9941668" cy="1450757"/>
          </a:xfrm>
        </p:spPr>
        <p:txBody>
          <a:bodyPr/>
          <a:lstStyle/>
          <a:p>
            <a:pPr eaLnBrk="1" hangingPunct="1">
              <a:defRPr/>
            </a:pPr>
            <a:r>
              <a:rPr lang="cs-CZ" altLang="cs-CZ" sz="2800" b="1" dirty="0">
                <a:solidFill>
                  <a:schemeClr val="tx1"/>
                </a:solidFill>
              </a:rPr>
              <a:t>Dobře diferencovaná neuroendokrinní </a:t>
            </a:r>
            <a:r>
              <a:rPr lang="cs-CZ" altLang="cs-CZ" sz="2800" b="1" dirty="0" err="1">
                <a:solidFill>
                  <a:schemeClr val="tx1"/>
                </a:solidFill>
              </a:rPr>
              <a:t>neoplazie</a:t>
            </a:r>
            <a:r>
              <a:rPr lang="cs-CZ" altLang="cs-CZ" sz="2800" b="1" dirty="0">
                <a:solidFill>
                  <a:schemeClr val="tx1"/>
                </a:solidFill>
              </a:rPr>
              <a:t> – NET (dříve </a:t>
            </a:r>
            <a:r>
              <a:rPr lang="cs-CZ" altLang="cs-CZ" sz="2800" b="1" dirty="0" err="1">
                <a:solidFill>
                  <a:schemeClr val="tx1"/>
                </a:solidFill>
              </a:rPr>
              <a:t>karcinoid</a:t>
            </a:r>
            <a:r>
              <a:rPr lang="cs-CZ" altLang="cs-CZ" sz="2800" b="1" dirty="0">
                <a:solidFill>
                  <a:schemeClr val="tx1"/>
                </a:solidFill>
              </a:rPr>
              <a:t>)</a:t>
            </a:r>
            <a:r>
              <a:rPr lang="cs-CZ" altLang="cs-CZ" sz="4000" b="1" dirty="0">
                <a:solidFill>
                  <a:schemeClr val="tx1"/>
                </a:solidFill>
              </a:rPr>
              <a:t> </a:t>
            </a:r>
          </a:p>
        </p:txBody>
      </p:sp>
      <p:pic>
        <p:nvPicPr>
          <p:cNvPr id="48131" name="Picture 7">
            <a:extLst>
              <a:ext uri="{FF2B5EF4-FFF2-40B4-BE49-F238E27FC236}">
                <a16:creationId xmlns:a16="http://schemas.microsoft.com/office/drawing/2014/main" id="{83097203-9A81-44B4-BD32-7DB4C2ED807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162176"/>
            <a:ext cx="4038600" cy="3402013"/>
          </a:xfrm>
          <a:noFill/>
        </p:spPr>
      </p:pic>
      <p:pic>
        <p:nvPicPr>
          <p:cNvPr id="48132" name="Picture 8">
            <a:extLst>
              <a:ext uri="{FF2B5EF4-FFF2-40B4-BE49-F238E27FC236}">
                <a16:creationId xmlns:a16="http://schemas.microsoft.com/office/drawing/2014/main" id="{CFEB352A-B5CE-4E01-BFB4-C14FFDCA3BF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85729" y="2162176"/>
            <a:ext cx="4211542" cy="3402013"/>
          </a:xfrm>
          <a:noFill/>
        </p:spPr>
      </p:pic>
    </p:spTree>
    <p:extLst>
      <p:ext uri="{BB962C8B-B14F-4D97-AF65-F5344CB8AC3E}">
        <p14:creationId xmlns:p14="http://schemas.microsoft.com/office/powerpoint/2010/main" val="40433648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2" name="Rectangle 4">
            <a:extLst>
              <a:ext uri="{FF2B5EF4-FFF2-40B4-BE49-F238E27FC236}">
                <a16:creationId xmlns:a16="http://schemas.microsoft.com/office/drawing/2014/main" id="{5F2D889E-8794-4C08-BD8E-7A1742838DD3}"/>
              </a:ext>
            </a:extLst>
          </p:cNvPr>
          <p:cNvSpPr>
            <a:spLocks noGrp="1" noRot="1" noChangeArrowheads="1"/>
          </p:cNvSpPr>
          <p:nvPr>
            <p:ph type="title"/>
          </p:nvPr>
        </p:nvSpPr>
        <p:spPr/>
        <p:txBody>
          <a:bodyPr/>
          <a:lstStyle/>
          <a:p>
            <a:pPr eaLnBrk="1" hangingPunct="1">
              <a:defRPr/>
            </a:pPr>
            <a:r>
              <a:rPr lang="cs-CZ" altLang="cs-CZ" sz="3600" b="1" dirty="0">
                <a:solidFill>
                  <a:schemeClr val="tx1"/>
                </a:solidFill>
              </a:rPr>
              <a:t>NEC – malobuněčný typ </a:t>
            </a:r>
            <a:br>
              <a:rPr lang="cs-CZ" altLang="cs-CZ" sz="3600" b="1" dirty="0">
                <a:solidFill>
                  <a:schemeClr val="tx1"/>
                </a:solidFill>
              </a:rPr>
            </a:br>
            <a:r>
              <a:rPr lang="cs-CZ" altLang="cs-CZ" sz="3600" b="1" dirty="0">
                <a:solidFill>
                  <a:schemeClr val="tx1"/>
                </a:solidFill>
              </a:rPr>
              <a:t>(malobuněčný karcinom)</a:t>
            </a:r>
          </a:p>
        </p:txBody>
      </p:sp>
      <p:pic>
        <p:nvPicPr>
          <p:cNvPr id="49155" name="Picture 7" descr="MALOB02">
            <a:extLst>
              <a:ext uri="{FF2B5EF4-FFF2-40B4-BE49-F238E27FC236}">
                <a16:creationId xmlns:a16="http://schemas.microsoft.com/office/drawing/2014/main" id="{3E44CDA2-394D-4E21-AFF9-8883C29F7BB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270126"/>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6" name="Picture 8" descr="MALOB03">
            <a:extLst>
              <a:ext uri="{FF2B5EF4-FFF2-40B4-BE49-F238E27FC236}">
                <a16:creationId xmlns:a16="http://schemas.microsoft.com/office/drawing/2014/main" id="{9FBBBB13-27F0-42F0-84C0-1413CEE0A75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270126"/>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912825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E06D77DE-3999-4D27-BEAD-FFE300459496}"/>
              </a:ext>
            </a:extLst>
          </p:cNvPr>
          <p:cNvSpPr>
            <a:spLocks noGrp="1"/>
          </p:cNvSpPr>
          <p:nvPr>
            <p:ph type="title"/>
          </p:nvPr>
        </p:nvSpPr>
        <p:spPr/>
        <p:txBody>
          <a:bodyPr/>
          <a:lstStyle/>
          <a:p>
            <a:r>
              <a:rPr lang="cs-CZ" b="1" dirty="0" err="1">
                <a:solidFill>
                  <a:schemeClr val="tx1"/>
                </a:solidFill>
              </a:rPr>
              <a:t>Mezoteliom</a:t>
            </a:r>
            <a:endParaRPr lang="cs-CZ" b="1" dirty="0">
              <a:solidFill>
                <a:schemeClr val="tx1"/>
              </a:solidFill>
            </a:endParaRPr>
          </a:p>
        </p:txBody>
      </p:sp>
      <p:sp>
        <p:nvSpPr>
          <p:cNvPr id="6" name="Zástupný symbol pro obsah 5">
            <a:extLst>
              <a:ext uri="{FF2B5EF4-FFF2-40B4-BE49-F238E27FC236}">
                <a16:creationId xmlns:a16="http://schemas.microsoft.com/office/drawing/2014/main" id="{95C58840-AAAB-44ED-817B-B6258F97C6F9}"/>
              </a:ext>
            </a:extLst>
          </p:cNvPr>
          <p:cNvSpPr>
            <a:spLocks noGrp="1"/>
          </p:cNvSpPr>
          <p:nvPr>
            <p:ph idx="1"/>
          </p:nvPr>
        </p:nvSpPr>
        <p:spPr/>
        <p:txBody>
          <a:bodyPr>
            <a:normAutofit/>
          </a:bodyPr>
          <a:lstStyle/>
          <a:p>
            <a:pPr>
              <a:buFont typeface="Wingdings" panose="05000000000000000000" pitchFamily="2" charset="2"/>
              <a:buChar char="§"/>
            </a:pPr>
            <a:r>
              <a:rPr lang="cs-CZ" altLang="cs-CZ" dirty="0"/>
              <a:t> Nádory serózních blan: pelury, peritonea, perikardu</a:t>
            </a:r>
          </a:p>
          <a:p>
            <a:pPr>
              <a:buFont typeface="Wingdings" panose="05000000000000000000" pitchFamily="2" charset="2"/>
              <a:buChar char="§"/>
            </a:pPr>
            <a:endParaRPr lang="cs-CZ" altLang="cs-CZ" dirty="0"/>
          </a:p>
          <a:p>
            <a:pPr>
              <a:buFont typeface="Wingdings" panose="05000000000000000000" pitchFamily="2" charset="2"/>
              <a:buChar char="§"/>
            </a:pPr>
            <a:r>
              <a:rPr lang="cs-CZ" altLang="cs-CZ" dirty="0"/>
              <a:t> Rizikový faktor: expozice azbestu</a:t>
            </a:r>
          </a:p>
          <a:p>
            <a:pPr>
              <a:buFont typeface="Wingdings" panose="05000000000000000000" pitchFamily="2" charset="2"/>
              <a:buChar char="§"/>
            </a:pPr>
            <a:endParaRPr lang="cs-CZ" altLang="cs-CZ" dirty="0"/>
          </a:p>
          <a:p>
            <a:pPr>
              <a:buFont typeface="Wingdings" panose="05000000000000000000" pitchFamily="2" charset="2"/>
              <a:buChar char="§"/>
            </a:pPr>
            <a:r>
              <a:rPr lang="cs-CZ" altLang="cs-CZ" dirty="0"/>
              <a:t> Maligní </a:t>
            </a:r>
            <a:r>
              <a:rPr lang="cs-CZ" altLang="cs-CZ" dirty="0" err="1"/>
              <a:t>mezoteliom</a:t>
            </a:r>
            <a:r>
              <a:rPr lang="cs-CZ" altLang="cs-CZ" dirty="0"/>
              <a:t> vysoce agresivní</a:t>
            </a:r>
          </a:p>
          <a:p>
            <a:pPr>
              <a:buFont typeface="Wingdings" panose="05000000000000000000" pitchFamily="2" charset="2"/>
              <a:buChar char="§"/>
            </a:pPr>
            <a:endParaRPr lang="cs-CZ" altLang="cs-CZ" dirty="0"/>
          </a:p>
          <a:p>
            <a:pPr>
              <a:buFont typeface="Wingdings" panose="05000000000000000000" pitchFamily="2" charset="2"/>
              <a:buChar char="§"/>
              <a:defRPr/>
            </a:pPr>
            <a:r>
              <a:rPr lang="cs-CZ" altLang="cs-CZ" dirty="0"/>
              <a:t> Benigní </a:t>
            </a:r>
            <a:r>
              <a:rPr lang="cs-CZ" altLang="cs-CZ" dirty="0" err="1"/>
              <a:t>mezoteliomy</a:t>
            </a:r>
            <a:r>
              <a:rPr lang="cs-CZ" altLang="cs-CZ" dirty="0"/>
              <a:t> vzácně se vyskytující:</a:t>
            </a:r>
          </a:p>
          <a:p>
            <a:pPr marL="0" indent="0">
              <a:buFont typeface="Wingdings" panose="05000000000000000000" pitchFamily="2" charset="2"/>
              <a:buNone/>
              <a:defRPr/>
            </a:pPr>
            <a:r>
              <a:rPr lang="cs-CZ" altLang="cs-CZ" dirty="0"/>
              <a:t>    </a:t>
            </a:r>
            <a:r>
              <a:rPr lang="cs-CZ" altLang="cs-CZ" sz="1600" dirty="0"/>
              <a:t>Dobře diferencovaný papilární </a:t>
            </a:r>
            <a:r>
              <a:rPr lang="cs-CZ" altLang="cs-CZ" sz="1600" dirty="0" err="1"/>
              <a:t>mezoteliom</a:t>
            </a:r>
            <a:endParaRPr lang="cs-CZ" altLang="cs-CZ" sz="1600" dirty="0"/>
          </a:p>
          <a:p>
            <a:pPr marL="0" indent="0">
              <a:buFont typeface="Wingdings" panose="05000000000000000000" pitchFamily="2" charset="2"/>
              <a:buNone/>
              <a:defRPr/>
            </a:pPr>
            <a:r>
              <a:rPr lang="cs-CZ" altLang="cs-CZ" sz="1600" dirty="0"/>
              <a:t>    </a:t>
            </a:r>
            <a:r>
              <a:rPr lang="cs-CZ" altLang="cs-CZ" sz="1600" dirty="0" smtClean="0"/>
              <a:t> Tunica </a:t>
            </a:r>
            <a:r>
              <a:rPr lang="cs-CZ" altLang="cs-CZ" sz="1600" dirty="0" err="1"/>
              <a:t>vaginalis</a:t>
            </a:r>
            <a:r>
              <a:rPr lang="cs-CZ" altLang="cs-CZ" sz="1600" dirty="0"/>
              <a:t>, oblast genitálu: </a:t>
            </a:r>
            <a:r>
              <a:rPr lang="cs-CZ" altLang="cs-CZ" sz="1600" dirty="0" err="1"/>
              <a:t>adenomatoidní</a:t>
            </a:r>
            <a:r>
              <a:rPr lang="cs-CZ" altLang="cs-CZ" sz="1600" dirty="0"/>
              <a:t> tumory = benigní </a:t>
            </a:r>
            <a:r>
              <a:rPr lang="cs-CZ" altLang="cs-CZ" sz="1600" dirty="0" err="1"/>
              <a:t>mezoteliomy</a:t>
            </a:r>
            <a:endParaRPr lang="cs-CZ" altLang="cs-CZ" sz="1600" dirty="0"/>
          </a:p>
          <a:p>
            <a:endParaRPr lang="cs-CZ" dirty="0"/>
          </a:p>
        </p:txBody>
      </p:sp>
    </p:spTree>
    <p:extLst>
      <p:ext uri="{BB962C8B-B14F-4D97-AF65-F5344CB8AC3E}">
        <p14:creationId xmlns:p14="http://schemas.microsoft.com/office/powerpoint/2010/main" val="34447478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a:extLst>
              <a:ext uri="{FF2B5EF4-FFF2-40B4-BE49-F238E27FC236}">
                <a16:creationId xmlns:a16="http://schemas.microsoft.com/office/drawing/2014/main" id="{DA1D9BE9-12CD-4129-ADC5-A1BF843B12BA}"/>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Neuroektodermální</a:t>
            </a:r>
            <a:r>
              <a:rPr lang="cs-CZ" altLang="cs-CZ" b="1" dirty="0">
                <a:solidFill>
                  <a:schemeClr val="tx1"/>
                </a:solidFill>
              </a:rPr>
              <a:t> nádory</a:t>
            </a:r>
          </a:p>
        </p:txBody>
      </p:sp>
      <p:sp>
        <p:nvSpPr>
          <p:cNvPr id="272387" name="Rectangle 3">
            <a:extLst>
              <a:ext uri="{FF2B5EF4-FFF2-40B4-BE49-F238E27FC236}">
                <a16:creationId xmlns:a16="http://schemas.microsoft.com/office/drawing/2014/main" id="{51170DFB-A5CB-46A1-B96B-3972F6739D19}"/>
              </a:ext>
            </a:extLst>
          </p:cNvPr>
          <p:cNvSpPr>
            <a:spLocks noGrp="1" noChangeArrowheads="1"/>
          </p:cNvSpPr>
          <p:nvPr>
            <p:ph type="body" idx="1"/>
          </p:nvPr>
        </p:nvSpPr>
        <p:spPr/>
        <p:txBody>
          <a:bodyPr>
            <a:normAutofit/>
          </a:bodyPr>
          <a:lstStyle/>
          <a:p>
            <a:pPr eaLnBrk="1" hangingPunct="1">
              <a:buFont typeface="Wingdings" panose="05000000000000000000" pitchFamily="2" charset="2"/>
              <a:buChar char="§"/>
              <a:defRPr/>
            </a:pPr>
            <a:r>
              <a:rPr lang="cs-CZ" altLang="cs-CZ" sz="2400" dirty="0"/>
              <a:t> Nádory centrálního nervového systému (CNS)</a:t>
            </a:r>
          </a:p>
          <a:p>
            <a:pPr eaLnBrk="1" hangingPunct="1">
              <a:buFont typeface="Wingdings" panose="05000000000000000000" pitchFamily="2" charset="2"/>
              <a:buChar char="§"/>
              <a:defRPr/>
            </a:pPr>
            <a:endParaRPr lang="cs-CZ" altLang="cs-CZ" sz="2400" dirty="0"/>
          </a:p>
          <a:p>
            <a:pPr eaLnBrk="1" hangingPunct="1">
              <a:buFont typeface="Wingdings" panose="05000000000000000000" pitchFamily="2" charset="2"/>
              <a:buChar char="§"/>
              <a:defRPr/>
            </a:pPr>
            <a:r>
              <a:rPr lang="cs-CZ" altLang="cs-CZ" sz="2400" dirty="0"/>
              <a:t> Nádory periferního nervového systému (PNS)</a:t>
            </a:r>
          </a:p>
          <a:p>
            <a:pPr eaLnBrk="1" hangingPunct="1">
              <a:buFont typeface="Wingdings" panose="05000000000000000000" pitchFamily="2" charset="2"/>
              <a:buChar char="§"/>
              <a:defRPr/>
            </a:pPr>
            <a:endParaRPr lang="cs-CZ" altLang="cs-CZ" sz="2400" dirty="0"/>
          </a:p>
          <a:p>
            <a:pPr eaLnBrk="1" hangingPunct="1">
              <a:buFont typeface="Wingdings" panose="05000000000000000000" pitchFamily="2" charset="2"/>
              <a:buChar char="§"/>
              <a:defRPr/>
            </a:pPr>
            <a:r>
              <a:rPr lang="cs-CZ" altLang="cs-CZ" sz="2400" dirty="0"/>
              <a:t> Nádory autonomního nervového systému (ANS)</a:t>
            </a:r>
          </a:p>
          <a:p>
            <a:pPr eaLnBrk="1" hangingPunct="1">
              <a:buFont typeface="Wingdings" panose="05000000000000000000" pitchFamily="2" charset="2"/>
              <a:buChar char="§"/>
              <a:defRPr/>
            </a:pPr>
            <a:endParaRPr lang="cs-CZ" altLang="cs-CZ" sz="2400" dirty="0"/>
          </a:p>
          <a:p>
            <a:pPr eaLnBrk="1" hangingPunct="1">
              <a:buFont typeface="Wingdings" panose="05000000000000000000" pitchFamily="2" charset="2"/>
              <a:buChar char="§"/>
              <a:defRPr/>
            </a:pPr>
            <a:r>
              <a:rPr lang="cs-CZ" altLang="cs-CZ" sz="2400" dirty="0"/>
              <a:t> </a:t>
            </a:r>
            <a:r>
              <a:rPr lang="cs-CZ" altLang="cs-CZ" sz="2400" dirty="0" err="1"/>
              <a:t>Melanocytické</a:t>
            </a:r>
            <a:r>
              <a:rPr lang="cs-CZ" altLang="cs-CZ" sz="2400" dirty="0"/>
              <a:t> nádory</a:t>
            </a:r>
          </a:p>
        </p:txBody>
      </p:sp>
    </p:spTree>
    <p:extLst>
      <p:ext uri="{BB962C8B-B14F-4D97-AF65-F5344CB8AC3E}">
        <p14:creationId xmlns:p14="http://schemas.microsoft.com/office/powerpoint/2010/main" val="41903908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a:extLst>
              <a:ext uri="{FF2B5EF4-FFF2-40B4-BE49-F238E27FC236}">
                <a16:creationId xmlns:a16="http://schemas.microsoft.com/office/drawing/2014/main" id="{3FA1FD0E-3698-4336-B024-0515AD10328E}"/>
              </a:ext>
            </a:extLst>
          </p:cNvPr>
          <p:cNvGraphicFramePr>
            <a:graphicFrameLocks noGrp="1"/>
          </p:cNvGraphicFramePr>
          <p:nvPr>
            <p:ph idx="1"/>
            <p:extLst/>
          </p:nvPr>
        </p:nvGraphicFramePr>
        <p:xfrm>
          <a:off x="651753" y="321014"/>
          <a:ext cx="10836613" cy="5799991"/>
        </p:xfrm>
        <a:graphic>
          <a:graphicData uri="http://schemas.openxmlformats.org/drawingml/2006/table">
            <a:tbl>
              <a:tblPr firstRow="1" bandRow="1">
                <a:tableStyleId>{5C22544A-7EE6-4342-B048-85BDC9FD1C3A}</a:tableStyleId>
              </a:tblPr>
              <a:tblGrid>
                <a:gridCol w="4090839">
                  <a:extLst>
                    <a:ext uri="{9D8B030D-6E8A-4147-A177-3AD203B41FA5}">
                      <a16:colId xmlns:a16="http://schemas.microsoft.com/office/drawing/2014/main" val="3302619975"/>
                    </a:ext>
                  </a:extLst>
                </a:gridCol>
                <a:gridCol w="6745774">
                  <a:extLst>
                    <a:ext uri="{9D8B030D-6E8A-4147-A177-3AD203B41FA5}">
                      <a16:colId xmlns:a16="http://schemas.microsoft.com/office/drawing/2014/main" val="2748627624"/>
                    </a:ext>
                  </a:extLst>
                </a:gridCol>
              </a:tblGrid>
              <a:tr h="700026">
                <a:tc>
                  <a:txBody>
                    <a:bodyPr/>
                    <a:lstStyle/>
                    <a:p>
                      <a:r>
                        <a:rPr lang="cs-CZ" sz="2800" dirty="0"/>
                        <a:t>Tkáň původu</a:t>
                      </a:r>
                    </a:p>
                  </a:txBody>
                  <a:tcPr marL="91437" marR="91437" marT="45719" marB="45719"/>
                </a:tc>
                <a:tc>
                  <a:txBody>
                    <a:bodyPr/>
                    <a:lstStyle/>
                    <a:p>
                      <a:r>
                        <a:rPr lang="cs-CZ" sz="2800" dirty="0"/>
                        <a:t>Nádor</a:t>
                      </a:r>
                    </a:p>
                  </a:txBody>
                  <a:tcPr marL="91437" marR="91437" marT="45719" marB="45719"/>
                </a:tc>
                <a:extLst>
                  <a:ext uri="{0D108BD9-81ED-4DB2-BD59-A6C34878D82A}">
                    <a16:rowId xmlns:a16="http://schemas.microsoft.com/office/drawing/2014/main" val="1629692528"/>
                  </a:ext>
                </a:extLst>
              </a:tr>
              <a:tr h="1456708">
                <a:tc>
                  <a:txBody>
                    <a:bodyPr/>
                    <a:lstStyle/>
                    <a:p>
                      <a:r>
                        <a:rPr lang="cs-CZ" sz="1800" dirty="0" err="1"/>
                        <a:t>Gliální</a:t>
                      </a:r>
                      <a:r>
                        <a:rPr lang="cs-CZ" sz="1800" dirty="0"/>
                        <a:t> buňky</a:t>
                      </a:r>
                    </a:p>
                  </a:txBody>
                  <a:tcPr marL="91437" marR="91437" marT="45719" marB="45719"/>
                </a:tc>
                <a:tc>
                  <a:txBody>
                    <a:bodyPr/>
                    <a:lstStyle/>
                    <a:p>
                      <a:r>
                        <a:rPr lang="cs-CZ" sz="1800" dirty="0"/>
                        <a:t>Astrocytom (</a:t>
                      </a:r>
                      <a:r>
                        <a:rPr lang="cs-CZ" sz="1800" dirty="0" err="1"/>
                        <a:t>low</a:t>
                      </a:r>
                      <a:r>
                        <a:rPr lang="cs-CZ" sz="1800" dirty="0"/>
                        <a:t> grade a </a:t>
                      </a:r>
                      <a:r>
                        <a:rPr lang="cs-CZ" sz="1800" dirty="0" err="1"/>
                        <a:t>high</a:t>
                      </a:r>
                      <a:r>
                        <a:rPr lang="cs-CZ" sz="1800" dirty="0"/>
                        <a:t> grade)</a:t>
                      </a:r>
                    </a:p>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err="1"/>
                        <a:t>Oligodendrogliom</a:t>
                      </a:r>
                      <a:r>
                        <a:rPr lang="cs-CZ" sz="1800" dirty="0"/>
                        <a:t> (</a:t>
                      </a:r>
                      <a:r>
                        <a:rPr lang="cs-CZ" sz="1800" dirty="0" err="1"/>
                        <a:t>low</a:t>
                      </a:r>
                      <a:r>
                        <a:rPr lang="cs-CZ" sz="1800" dirty="0"/>
                        <a:t> grade a </a:t>
                      </a:r>
                      <a:r>
                        <a:rPr lang="cs-CZ" sz="1800" dirty="0" err="1"/>
                        <a:t>high</a:t>
                      </a:r>
                      <a:r>
                        <a:rPr lang="cs-CZ" sz="1800" dirty="0"/>
                        <a:t> grade)</a:t>
                      </a:r>
                    </a:p>
                    <a:p>
                      <a:r>
                        <a:rPr lang="cs-CZ" sz="1800" dirty="0"/>
                        <a:t>Glioblastom (</a:t>
                      </a:r>
                      <a:r>
                        <a:rPr lang="cs-CZ" sz="1800" dirty="0" err="1"/>
                        <a:t>high</a:t>
                      </a:r>
                      <a:r>
                        <a:rPr lang="cs-CZ" sz="1800" dirty="0"/>
                        <a:t> grade)</a:t>
                      </a:r>
                    </a:p>
                    <a:p>
                      <a:r>
                        <a:rPr lang="cs-CZ" sz="1800" dirty="0"/>
                        <a:t>(</a:t>
                      </a:r>
                      <a:r>
                        <a:rPr lang="cs-CZ" sz="1800" dirty="0" err="1"/>
                        <a:t>Ependymom</a:t>
                      </a:r>
                      <a:r>
                        <a:rPr lang="cs-CZ" sz="1800" dirty="0"/>
                        <a:t>)</a:t>
                      </a:r>
                    </a:p>
                  </a:txBody>
                  <a:tcPr marL="91437" marR="91437" marT="45719" marB="45719"/>
                </a:tc>
                <a:extLst>
                  <a:ext uri="{0D108BD9-81ED-4DB2-BD59-A6C34878D82A}">
                    <a16:rowId xmlns:a16="http://schemas.microsoft.com/office/drawing/2014/main" val="2847765843"/>
                  </a:ext>
                </a:extLst>
              </a:tr>
              <a:tr h="1401931">
                <a:tc>
                  <a:txBody>
                    <a:bodyPr/>
                    <a:lstStyle/>
                    <a:p>
                      <a:r>
                        <a:rPr lang="cs-CZ" sz="1800" dirty="0"/>
                        <a:t>Primitivní buňky </a:t>
                      </a:r>
                      <a:r>
                        <a:rPr lang="cs-CZ" sz="1800" dirty="0" err="1"/>
                        <a:t>neuroektodermálního</a:t>
                      </a:r>
                      <a:r>
                        <a:rPr lang="cs-CZ" sz="1800" dirty="0"/>
                        <a:t> původu</a:t>
                      </a:r>
                    </a:p>
                  </a:txBody>
                  <a:tcPr marL="91437" marR="91437" marT="45719" marB="45719"/>
                </a:tc>
                <a:tc>
                  <a:txBody>
                    <a:bodyPr/>
                    <a:lstStyle/>
                    <a:p>
                      <a:r>
                        <a:rPr lang="cs-CZ" sz="1800" dirty="0" err="1"/>
                        <a:t>Medulloblastom</a:t>
                      </a:r>
                      <a:r>
                        <a:rPr lang="cs-CZ" sz="1800" dirty="0"/>
                        <a:t> </a:t>
                      </a:r>
                      <a:r>
                        <a:rPr lang="cs-CZ" sz="1600" dirty="0"/>
                        <a:t>(CNS; centrální nervový systém, mozeček)</a:t>
                      </a:r>
                    </a:p>
                    <a:p>
                      <a:r>
                        <a:rPr lang="cs-CZ" sz="1800" dirty="0"/>
                        <a:t>Neuroblastom </a:t>
                      </a:r>
                      <a:r>
                        <a:rPr lang="cs-CZ" sz="1600" dirty="0"/>
                        <a:t>(PNS; periferní nervový systém, nadledviny, sympatikus)</a:t>
                      </a:r>
                    </a:p>
                    <a:p>
                      <a:r>
                        <a:rPr lang="cs-CZ" sz="1800" dirty="0"/>
                        <a:t>Retinoblastom        </a:t>
                      </a:r>
                    </a:p>
                    <a:p>
                      <a:r>
                        <a:rPr lang="cs-CZ" sz="1800" dirty="0"/>
                        <a:t>                         …..</a:t>
                      </a:r>
                      <a:r>
                        <a:rPr lang="cs-CZ" sz="1800" i="1" dirty="0"/>
                        <a:t>embryonální nádory dětského věku, agresivní</a:t>
                      </a:r>
                    </a:p>
                  </a:txBody>
                  <a:tcPr marL="91437" marR="91437" marT="45719" marB="45719"/>
                </a:tc>
                <a:extLst>
                  <a:ext uri="{0D108BD9-81ED-4DB2-BD59-A6C34878D82A}">
                    <a16:rowId xmlns:a16="http://schemas.microsoft.com/office/drawing/2014/main" val="1995173912"/>
                  </a:ext>
                </a:extLst>
              </a:tr>
              <a:tr h="350013">
                <a:tc>
                  <a:txBody>
                    <a:bodyPr/>
                    <a:lstStyle/>
                    <a:p>
                      <a:r>
                        <a:rPr lang="cs-CZ" sz="1800" dirty="0"/>
                        <a:t>Mozkové a míšní obaly</a:t>
                      </a:r>
                    </a:p>
                  </a:txBody>
                  <a:tcPr marL="91437" marR="91437" marT="45719" marB="45719"/>
                </a:tc>
                <a:tc>
                  <a:txBody>
                    <a:bodyPr/>
                    <a:lstStyle/>
                    <a:p>
                      <a:r>
                        <a:rPr lang="cs-CZ" sz="1800" dirty="0"/>
                        <a:t>Meningiom (většina grade I (benigní), vzácněji maligní formy</a:t>
                      </a:r>
                    </a:p>
                  </a:txBody>
                  <a:tcPr marL="91437" marR="91437" marT="45719" marB="45719"/>
                </a:tc>
                <a:extLst>
                  <a:ext uri="{0D108BD9-81ED-4DB2-BD59-A6C34878D82A}">
                    <a16:rowId xmlns:a16="http://schemas.microsoft.com/office/drawing/2014/main" val="647499348"/>
                  </a:ext>
                </a:extLst>
              </a:tr>
              <a:tr h="350013">
                <a:tc>
                  <a:txBody>
                    <a:bodyPr/>
                    <a:lstStyle/>
                    <a:p>
                      <a:r>
                        <a:rPr lang="cs-CZ" sz="1800" dirty="0" err="1"/>
                        <a:t>Chorioidální</a:t>
                      </a:r>
                      <a:r>
                        <a:rPr lang="cs-CZ" sz="1800" dirty="0"/>
                        <a:t> plexus</a:t>
                      </a:r>
                    </a:p>
                  </a:txBody>
                  <a:tcPr marL="91437" marR="91437" marT="45719" marB="45719"/>
                </a:tc>
                <a:tc>
                  <a:txBody>
                    <a:bodyPr/>
                    <a:lstStyle/>
                    <a:p>
                      <a:r>
                        <a:rPr lang="cs-CZ" sz="1800" dirty="0" err="1"/>
                        <a:t>Papiloma</a:t>
                      </a:r>
                      <a:r>
                        <a:rPr lang="cs-CZ" sz="1800" dirty="0"/>
                        <a:t> karcinom </a:t>
                      </a:r>
                    </a:p>
                  </a:txBody>
                  <a:tcPr marL="91437" marR="91437" marT="45719" marB="45719"/>
                </a:tc>
                <a:extLst>
                  <a:ext uri="{0D108BD9-81ED-4DB2-BD59-A6C34878D82A}">
                    <a16:rowId xmlns:a16="http://schemas.microsoft.com/office/drawing/2014/main" val="3999691521"/>
                  </a:ext>
                </a:extLst>
              </a:tr>
              <a:tr h="754926">
                <a:tc>
                  <a:txBody>
                    <a:bodyPr/>
                    <a:lstStyle/>
                    <a:p>
                      <a:r>
                        <a:rPr lang="cs-CZ" sz="1800" dirty="0"/>
                        <a:t>Obaly periferních nervů </a:t>
                      </a:r>
                    </a:p>
                  </a:txBody>
                  <a:tcPr marL="91437" marR="91437" marT="45719" marB="45719"/>
                </a:tc>
                <a:tc>
                  <a:txBody>
                    <a:bodyPr/>
                    <a:lstStyle/>
                    <a:p>
                      <a:r>
                        <a:rPr lang="cs-CZ" sz="1800" dirty="0" err="1"/>
                        <a:t>Schwanoma</a:t>
                      </a:r>
                      <a:r>
                        <a:rPr lang="cs-CZ" sz="1800" dirty="0"/>
                        <a:t> (</a:t>
                      </a:r>
                      <a:r>
                        <a:rPr lang="cs-CZ" sz="1800" dirty="0" err="1"/>
                        <a:t>neurinom</a:t>
                      </a:r>
                      <a:r>
                        <a:rPr lang="cs-CZ" sz="1800" dirty="0"/>
                        <a:t>), neurofibrom</a:t>
                      </a:r>
                    </a:p>
                    <a:p>
                      <a:r>
                        <a:rPr lang="cs-CZ" sz="1800" dirty="0"/>
                        <a:t>Maligní </a:t>
                      </a:r>
                      <a:r>
                        <a:rPr lang="cs-CZ" sz="1800" dirty="0" err="1"/>
                        <a:t>schwanom</a:t>
                      </a:r>
                      <a:r>
                        <a:rPr lang="cs-CZ" sz="1800" dirty="0"/>
                        <a:t>, </a:t>
                      </a:r>
                      <a:r>
                        <a:rPr lang="cs-CZ" sz="1800" dirty="0" err="1"/>
                        <a:t>neurofibrosarkom</a:t>
                      </a:r>
                      <a:endParaRPr lang="cs-CZ" sz="1800" dirty="0"/>
                    </a:p>
                  </a:txBody>
                  <a:tcPr marL="91437" marR="91437" marT="45719" marB="45719"/>
                </a:tc>
                <a:extLst>
                  <a:ext uri="{0D108BD9-81ED-4DB2-BD59-A6C34878D82A}">
                    <a16:rowId xmlns:a16="http://schemas.microsoft.com/office/drawing/2014/main" val="1777196155"/>
                  </a:ext>
                </a:extLst>
              </a:tr>
              <a:tr h="754884">
                <a:tc>
                  <a:txBody>
                    <a:bodyPr/>
                    <a:lstStyle/>
                    <a:p>
                      <a:r>
                        <a:rPr lang="cs-CZ" sz="1800" dirty="0"/>
                        <a:t>ANS; autonomní nervový systém (sympatikus, parasympatikus)</a:t>
                      </a:r>
                    </a:p>
                  </a:txBody>
                  <a:tcPr marL="91437" marR="91437" marT="45719" marB="45719"/>
                </a:tc>
                <a:tc>
                  <a:txBody>
                    <a:bodyPr/>
                    <a:lstStyle/>
                    <a:p>
                      <a:r>
                        <a:rPr lang="cs-CZ" sz="1800" dirty="0" err="1"/>
                        <a:t>Paragangliom</a:t>
                      </a:r>
                      <a:r>
                        <a:rPr lang="cs-CZ" sz="1800" dirty="0"/>
                        <a:t>, </a:t>
                      </a:r>
                      <a:r>
                        <a:rPr lang="cs-CZ" sz="1800" dirty="0" err="1"/>
                        <a:t>chemodectom</a:t>
                      </a:r>
                      <a:r>
                        <a:rPr lang="cs-CZ" sz="1800" dirty="0"/>
                        <a:t>, </a:t>
                      </a:r>
                      <a:r>
                        <a:rPr lang="cs-CZ" sz="1800" dirty="0" err="1"/>
                        <a:t>pheochromocytom</a:t>
                      </a:r>
                      <a:endParaRPr lang="cs-CZ" sz="1800" dirty="0"/>
                    </a:p>
                  </a:txBody>
                  <a:tcPr marL="91437" marR="91437" marT="45719" marB="45719"/>
                </a:tc>
                <a:extLst>
                  <a:ext uri="{0D108BD9-81ED-4DB2-BD59-A6C34878D82A}">
                    <a16:rowId xmlns:a16="http://schemas.microsoft.com/office/drawing/2014/main" val="4179320929"/>
                  </a:ext>
                </a:extLst>
              </a:tr>
            </a:tbl>
          </a:graphicData>
        </a:graphic>
      </p:graphicFrame>
      <p:sp>
        <p:nvSpPr>
          <p:cNvPr id="2" name="TextovéPole 1">
            <a:extLst>
              <a:ext uri="{FF2B5EF4-FFF2-40B4-BE49-F238E27FC236}">
                <a16:creationId xmlns:a16="http://schemas.microsoft.com/office/drawing/2014/main" id="{DE7A61A4-061D-4118-A4FA-FBFE8BE91457}"/>
              </a:ext>
            </a:extLst>
          </p:cNvPr>
          <p:cNvSpPr txBox="1"/>
          <p:nvPr/>
        </p:nvSpPr>
        <p:spPr>
          <a:xfrm>
            <a:off x="5520273" y="6211669"/>
            <a:ext cx="5968093" cy="646331"/>
          </a:xfrm>
          <a:prstGeom prst="rect">
            <a:avLst/>
          </a:prstGeom>
          <a:solidFill>
            <a:schemeClr val="accent1">
              <a:lumMod val="40000"/>
              <a:lumOff val="60000"/>
            </a:schemeClr>
          </a:solidFill>
        </p:spPr>
        <p:txBody>
          <a:bodyPr wrap="square" rtlCol="0">
            <a:spAutoFit/>
          </a:bodyPr>
          <a:lstStyle/>
          <a:p>
            <a:r>
              <a:rPr lang="cs-CZ" dirty="0"/>
              <a:t>+ smíšené </a:t>
            </a:r>
            <a:r>
              <a:rPr lang="cs-CZ" dirty="0" err="1"/>
              <a:t>glioneuronální</a:t>
            </a:r>
            <a:r>
              <a:rPr lang="cs-CZ" dirty="0"/>
              <a:t> nádory (často asociované s epilepsií)</a:t>
            </a:r>
          </a:p>
          <a:p>
            <a:r>
              <a:rPr lang="cs-CZ" dirty="0"/>
              <a:t>+ pineální nádory</a:t>
            </a:r>
          </a:p>
        </p:txBody>
      </p:sp>
    </p:spTree>
    <p:extLst>
      <p:ext uri="{BB962C8B-B14F-4D97-AF65-F5344CB8AC3E}">
        <p14:creationId xmlns:p14="http://schemas.microsoft.com/office/powerpoint/2010/main" val="11021931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rrowheads="1"/>
          </p:cNvSpPr>
          <p:nvPr>
            <p:ph type="title"/>
          </p:nvPr>
        </p:nvSpPr>
        <p:spPr/>
        <p:txBody>
          <a:bodyPr/>
          <a:lstStyle/>
          <a:p>
            <a:pPr eaLnBrk="1" hangingPunct="1">
              <a:defRPr/>
            </a:pPr>
            <a:r>
              <a:rPr lang="cs-CZ" altLang="cs-CZ" b="1" dirty="0">
                <a:solidFill>
                  <a:schemeClr val="tx1"/>
                </a:solidFill>
              </a:rPr>
              <a:t>Nádory CNS I.</a:t>
            </a:r>
          </a:p>
        </p:txBody>
      </p:sp>
      <p:sp>
        <p:nvSpPr>
          <p:cNvPr id="2" name="Zástupný symbol pro obsah 1"/>
          <p:cNvSpPr>
            <a:spLocks noGrp="1"/>
          </p:cNvSpPr>
          <p:nvPr>
            <p:ph sz="half" idx="2"/>
          </p:nvPr>
        </p:nvSpPr>
        <p:spPr>
          <a:xfrm>
            <a:off x="1188720" y="1966838"/>
            <a:ext cx="4937760" cy="3378200"/>
          </a:xfrm>
        </p:spPr>
        <p:txBody>
          <a:bodyPr/>
          <a:lstStyle/>
          <a:p>
            <a:pPr>
              <a:defRPr/>
            </a:pPr>
            <a:r>
              <a:rPr lang="cs-CZ" altLang="cs-CZ" b="1" dirty="0">
                <a:solidFill>
                  <a:schemeClr val="hlink"/>
                </a:solidFill>
              </a:rPr>
              <a:t>Astrocytické nádory </a:t>
            </a:r>
          </a:p>
          <a:p>
            <a:pPr>
              <a:buFontTx/>
              <a:buChar char="-"/>
              <a:defRPr/>
            </a:pPr>
            <a:r>
              <a:rPr lang="cs-CZ" altLang="cs-CZ" dirty="0"/>
              <a:t>difúzní astrocytom (Grade II)</a:t>
            </a:r>
          </a:p>
          <a:p>
            <a:pPr>
              <a:buFontTx/>
              <a:buChar char="-"/>
              <a:defRPr/>
            </a:pPr>
            <a:r>
              <a:rPr lang="cs-CZ" altLang="cs-CZ" dirty="0"/>
              <a:t>anaplastický astrocytom (Grade III)</a:t>
            </a:r>
          </a:p>
          <a:p>
            <a:pPr>
              <a:buFontTx/>
              <a:buChar char="-"/>
              <a:defRPr/>
            </a:pPr>
            <a:r>
              <a:rPr lang="cs-CZ" altLang="cs-CZ" dirty="0" err="1"/>
              <a:t>glioblastoma</a:t>
            </a:r>
            <a:r>
              <a:rPr lang="cs-CZ" altLang="cs-CZ" dirty="0"/>
              <a:t> </a:t>
            </a:r>
            <a:r>
              <a:rPr lang="cs-CZ" altLang="cs-CZ" dirty="0" err="1"/>
              <a:t>multiforme</a:t>
            </a:r>
            <a:r>
              <a:rPr lang="cs-CZ" altLang="cs-CZ" dirty="0"/>
              <a:t> (Grade IV) </a:t>
            </a:r>
          </a:p>
          <a:p>
            <a:pPr>
              <a:buFontTx/>
              <a:buChar char="-"/>
              <a:defRPr/>
            </a:pPr>
            <a:r>
              <a:rPr lang="cs-CZ" altLang="cs-CZ" dirty="0"/>
              <a:t>pleomorfní </a:t>
            </a:r>
            <a:r>
              <a:rPr lang="cs-CZ" altLang="cs-CZ" dirty="0" err="1"/>
              <a:t>xantoastrocytom</a:t>
            </a:r>
            <a:r>
              <a:rPr lang="cs-CZ" altLang="cs-CZ" dirty="0"/>
              <a:t> (Grade II)</a:t>
            </a:r>
          </a:p>
          <a:p>
            <a:pPr>
              <a:buFontTx/>
              <a:buChar char="-"/>
              <a:defRPr/>
            </a:pPr>
            <a:r>
              <a:rPr lang="cs-CZ" altLang="cs-CZ" dirty="0" err="1"/>
              <a:t>pilocytární</a:t>
            </a:r>
            <a:r>
              <a:rPr lang="cs-CZ" altLang="cs-CZ" dirty="0"/>
              <a:t> astrocytom (Grade I) </a:t>
            </a:r>
          </a:p>
          <a:p>
            <a:pPr>
              <a:buFontTx/>
              <a:buChar char="-"/>
              <a:defRPr/>
            </a:pPr>
            <a:r>
              <a:rPr lang="cs-CZ" altLang="cs-CZ" dirty="0" err="1"/>
              <a:t>subependymální</a:t>
            </a:r>
            <a:r>
              <a:rPr lang="cs-CZ" altLang="cs-CZ" dirty="0"/>
              <a:t> </a:t>
            </a:r>
            <a:r>
              <a:rPr lang="cs-CZ" altLang="cs-CZ" dirty="0" err="1"/>
              <a:t>obrovskobuněčný</a:t>
            </a:r>
            <a:r>
              <a:rPr lang="cs-CZ" altLang="cs-CZ" dirty="0"/>
              <a:t> astrocytom (Grade I) + tuberózní skleróza  </a:t>
            </a:r>
          </a:p>
          <a:p>
            <a:pPr>
              <a:buNone/>
              <a:defRPr/>
            </a:pPr>
            <a:endParaRPr lang="cs-CZ" altLang="cs-CZ" dirty="0"/>
          </a:p>
          <a:p>
            <a:endParaRPr lang="cs-CZ" dirty="0"/>
          </a:p>
        </p:txBody>
      </p:sp>
      <p:sp>
        <p:nvSpPr>
          <p:cNvPr id="4" name="Zástupný symbol pro obsah 3"/>
          <p:cNvSpPr>
            <a:spLocks noGrp="1"/>
          </p:cNvSpPr>
          <p:nvPr>
            <p:ph sz="quarter" idx="4"/>
          </p:nvPr>
        </p:nvSpPr>
        <p:spPr>
          <a:xfrm>
            <a:off x="6405699" y="1966838"/>
            <a:ext cx="4937760" cy="3378200"/>
          </a:xfrm>
        </p:spPr>
        <p:txBody>
          <a:bodyPr/>
          <a:lstStyle/>
          <a:p>
            <a:pPr>
              <a:defRPr/>
            </a:pPr>
            <a:r>
              <a:rPr lang="cs-CZ" altLang="cs-CZ" b="1" dirty="0" err="1">
                <a:solidFill>
                  <a:schemeClr val="hlink"/>
                </a:solidFill>
              </a:rPr>
              <a:t>Oligodendrogliální</a:t>
            </a:r>
            <a:r>
              <a:rPr lang="cs-CZ" altLang="cs-CZ" b="1" dirty="0">
                <a:solidFill>
                  <a:schemeClr val="hlink"/>
                </a:solidFill>
              </a:rPr>
              <a:t> nádory</a:t>
            </a:r>
          </a:p>
          <a:p>
            <a:pPr>
              <a:buFontTx/>
              <a:buChar char="-"/>
              <a:defRPr/>
            </a:pPr>
            <a:r>
              <a:rPr lang="cs-CZ" altLang="cs-CZ" dirty="0" err="1"/>
              <a:t>oligodendrogliom</a:t>
            </a:r>
            <a:r>
              <a:rPr lang="cs-CZ" altLang="cs-CZ" dirty="0"/>
              <a:t> (Grade II)</a:t>
            </a:r>
          </a:p>
          <a:p>
            <a:pPr>
              <a:buFontTx/>
              <a:buChar char="-"/>
              <a:defRPr/>
            </a:pPr>
            <a:r>
              <a:rPr lang="cs-CZ" altLang="cs-CZ" dirty="0"/>
              <a:t>anaplastický </a:t>
            </a:r>
            <a:r>
              <a:rPr lang="cs-CZ" altLang="cs-CZ" dirty="0" err="1"/>
              <a:t>oligodendrogliom</a:t>
            </a:r>
            <a:r>
              <a:rPr lang="cs-CZ" altLang="cs-CZ" dirty="0"/>
              <a:t> (Grade III)</a:t>
            </a:r>
          </a:p>
          <a:p>
            <a:pPr marL="0" indent="0">
              <a:buNone/>
            </a:pPr>
            <a:endParaRPr lang="cs-CZ" dirty="0"/>
          </a:p>
        </p:txBody>
      </p:sp>
      <p:sp>
        <p:nvSpPr>
          <p:cNvPr id="54276" name="Text Box 4"/>
          <p:cNvSpPr txBox="1">
            <a:spLocks noChangeArrowheads="1"/>
          </p:cNvSpPr>
          <p:nvPr/>
        </p:nvSpPr>
        <p:spPr bwMode="auto">
          <a:xfrm>
            <a:off x="7305221" y="5326290"/>
            <a:ext cx="4713288" cy="923925"/>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solidFill>
                  <a:schemeClr val="bg1"/>
                </a:solidFill>
              </a:rPr>
              <a:t>Benigní biologické chování pouze WHO GI !!!</a:t>
            </a:r>
          </a:p>
          <a:p>
            <a:pPr eaLnBrk="1" hangingPunct="1">
              <a:spcBef>
                <a:spcPct val="0"/>
              </a:spcBef>
              <a:buClrTx/>
              <a:buSzTx/>
              <a:buFontTx/>
              <a:buNone/>
            </a:pPr>
            <a:r>
              <a:rPr lang="cs-CZ" altLang="cs-CZ" sz="1800" b="1" dirty="0">
                <a:solidFill>
                  <a:schemeClr val="bg1"/>
                </a:solidFill>
              </a:rPr>
              <a:t>Grade II: </a:t>
            </a:r>
            <a:r>
              <a:rPr lang="cs-CZ" altLang="cs-CZ" sz="1800" b="1" dirty="0" err="1">
                <a:solidFill>
                  <a:schemeClr val="bg1"/>
                </a:solidFill>
              </a:rPr>
              <a:t>low</a:t>
            </a:r>
            <a:r>
              <a:rPr lang="cs-CZ" altLang="cs-CZ" sz="1800" b="1" dirty="0">
                <a:solidFill>
                  <a:schemeClr val="bg1"/>
                </a:solidFill>
              </a:rPr>
              <a:t> grade malignity</a:t>
            </a:r>
          </a:p>
          <a:p>
            <a:pPr eaLnBrk="1" hangingPunct="1">
              <a:spcBef>
                <a:spcPct val="0"/>
              </a:spcBef>
              <a:buClrTx/>
              <a:buSzTx/>
              <a:buFontTx/>
              <a:buNone/>
            </a:pPr>
            <a:r>
              <a:rPr lang="cs-CZ" altLang="cs-CZ" sz="1800" b="1" dirty="0">
                <a:solidFill>
                  <a:schemeClr val="bg1"/>
                </a:solidFill>
              </a:rPr>
              <a:t>Grade III a IV: </a:t>
            </a:r>
            <a:r>
              <a:rPr lang="cs-CZ" altLang="cs-CZ" sz="1800" b="1" dirty="0" err="1">
                <a:solidFill>
                  <a:schemeClr val="bg1"/>
                </a:solidFill>
              </a:rPr>
              <a:t>high</a:t>
            </a:r>
            <a:r>
              <a:rPr lang="cs-CZ" altLang="cs-CZ" sz="1800" b="1" dirty="0">
                <a:solidFill>
                  <a:schemeClr val="bg1"/>
                </a:solidFill>
              </a:rPr>
              <a:t> grade malignity</a:t>
            </a:r>
            <a:r>
              <a:rPr lang="cs-CZ" altLang="cs-CZ" sz="1800" dirty="0"/>
              <a:t> </a:t>
            </a:r>
          </a:p>
        </p:txBody>
      </p:sp>
    </p:spTree>
    <p:extLst>
      <p:ext uri="{BB962C8B-B14F-4D97-AF65-F5344CB8AC3E}">
        <p14:creationId xmlns:p14="http://schemas.microsoft.com/office/powerpoint/2010/main" val="27852241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5" name="Picture 6" descr="onkol">
            <a:extLst>
              <a:ext uri="{FF2B5EF4-FFF2-40B4-BE49-F238E27FC236}">
                <a16:creationId xmlns:a16="http://schemas.microsoft.com/office/drawing/2014/main" id="{86EA2477-46EF-40AF-9BB6-74D08FE1E7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45625" y="1325391"/>
            <a:ext cx="4679950" cy="5400675"/>
          </a:xfr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3C015BB2-DA0F-4ACB-B1DF-EE2CDDD6F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345789" y="1280941"/>
            <a:ext cx="4608512" cy="5445125"/>
          </a:xfrm>
          <a:prstGeom prst="rect">
            <a:avLst/>
          </a:prstGeom>
          <a:solidFill>
            <a:schemeClr val="accent1">
              <a:lumMod val="60000"/>
              <a:lumOff val="40000"/>
            </a:schemeClr>
          </a:solidFill>
        </p:spPr>
      </p:pic>
      <p:cxnSp>
        <p:nvCxnSpPr>
          <p:cNvPr id="5" name="Přímá spojnice 4">
            <a:extLst>
              <a:ext uri="{FF2B5EF4-FFF2-40B4-BE49-F238E27FC236}">
                <a16:creationId xmlns:a16="http://schemas.microsoft.com/office/drawing/2014/main" id="{99CA4881-6BB7-40F1-B33D-9790409EA305}"/>
              </a:ext>
            </a:extLst>
          </p:cNvPr>
          <p:cNvCxnSpPr/>
          <p:nvPr/>
        </p:nvCxnSpPr>
        <p:spPr>
          <a:xfrm flipV="1">
            <a:off x="5525575" y="2509736"/>
            <a:ext cx="0" cy="671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Přímá spojnice 7">
            <a:extLst>
              <a:ext uri="{FF2B5EF4-FFF2-40B4-BE49-F238E27FC236}">
                <a16:creationId xmlns:a16="http://schemas.microsoft.com/office/drawing/2014/main" id="{4916F5FA-AC55-43A9-AFE5-6694E243779D}"/>
              </a:ext>
            </a:extLst>
          </p:cNvPr>
          <p:cNvCxnSpPr/>
          <p:nvPr/>
        </p:nvCxnSpPr>
        <p:spPr>
          <a:xfrm flipV="1">
            <a:off x="845625" y="1325391"/>
            <a:ext cx="0" cy="775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ovéPole 8">
            <a:extLst>
              <a:ext uri="{FF2B5EF4-FFF2-40B4-BE49-F238E27FC236}">
                <a16:creationId xmlns:a16="http://schemas.microsoft.com/office/drawing/2014/main" id="{F2FC3808-D58E-4EFD-BA44-B75D82211009}"/>
              </a:ext>
            </a:extLst>
          </p:cNvPr>
          <p:cNvSpPr txBox="1"/>
          <p:nvPr/>
        </p:nvSpPr>
        <p:spPr>
          <a:xfrm>
            <a:off x="1369936" y="593386"/>
            <a:ext cx="3631327" cy="461665"/>
          </a:xfrm>
          <a:prstGeom prst="rect">
            <a:avLst/>
          </a:prstGeom>
          <a:solidFill>
            <a:schemeClr val="accent1">
              <a:lumMod val="20000"/>
              <a:lumOff val="80000"/>
            </a:schemeClr>
          </a:solidFill>
        </p:spPr>
        <p:txBody>
          <a:bodyPr wrap="square" rtlCol="0">
            <a:spAutoFit/>
          </a:bodyPr>
          <a:lstStyle/>
          <a:p>
            <a:r>
              <a:rPr lang="cs-CZ" sz="2400" b="1" dirty="0"/>
              <a:t>Molekulární základ nádoru</a:t>
            </a:r>
          </a:p>
        </p:txBody>
      </p:sp>
      <p:sp>
        <p:nvSpPr>
          <p:cNvPr id="10" name="TextovéPole 9">
            <a:extLst>
              <a:ext uri="{FF2B5EF4-FFF2-40B4-BE49-F238E27FC236}">
                <a16:creationId xmlns:a16="http://schemas.microsoft.com/office/drawing/2014/main" id="{9A3BE872-6F50-4C30-977D-55C43F472EA0}"/>
              </a:ext>
            </a:extLst>
          </p:cNvPr>
          <p:cNvSpPr txBox="1"/>
          <p:nvPr/>
        </p:nvSpPr>
        <p:spPr>
          <a:xfrm>
            <a:off x="7682142" y="593385"/>
            <a:ext cx="1935805" cy="461665"/>
          </a:xfrm>
          <a:prstGeom prst="rect">
            <a:avLst/>
          </a:prstGeom>
          <a:solidFill>
            <a:schemeClr val="accent1">
              <a:lumMod val="20000"/>
              <a:lumOff val="80000"/>
            </a:schemeClr>
          </a:solidFill>
        </p:spPr>
        <p:txBody>
          <a:bodyPr wrap="square" rtlCol="0">
            <a:spAutoFit/>
          </a:bodyPr>
          <a:lstStyle/>
          <a:p>
            <a:r>
              <a:rPr lang="cs-CZ" sz="2400" b="1" dirty="0"/>
              <a:t>Role TSG p53</a:t>
            </a:r>
          </a:p>
        </p:txBody>
      </p:sp>
    </p:spTree>
    <p:extLst>
      <p:ext uri="{BB962C8B-B14F-4D97-AF65-F5344CB8AC3E}">
        <p14:creationId xmlns:p14="http://schemas.microsoft.com/office/powerpoint/2010/main" val="1463288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Rot="1" noChangeArrowheads="1"/>
          </p:cNvSpPr>
          <p:nvPr>
            <p:ph type="title"/>
          </p:nvPr>
        </p:nvSpPr>
        <p:spPr/>
        <p:txBody>
          <a:bodyPr/>
          <a:lstStyle/>
          <a:p>
            <a:pPr eaLnBrk="1" hangingPunct="1">
              <a:defRPr/>
            </a:pPr>
            <a:endParaRPr lang="cs-CZ" altLang="cs-CZ">
              <a:solidFill>
                <a:srgbClr val="F80012"/>
              </a:solidFill>
            </a:endParaRPr>
          </a:p>
        </p:txBody>
      </p:sp>
      <p:sp>
        <p:nvSpPr>
          <p:cNvPr id="339971" name="Rectangle 3"/>
          <p:cNvSpPr>
            <a:spLocks noGrp="1" noChangeArrowheads="1"/>
          </p:cNvSpPr>
          <p:nvPr>
            <p:ph type="body" idx="1"/>
          </p:nvPr>
        </p:nvSpPr>
        <p:spPr/>
        <p:txBody>
          <a:bodyPr>
            <a:normAutofit fontScale="85000" lnSpcReduction="20000"/>
          </a:bodyPr>
          <a:lstStyle/>
          <a:p>
            <a:pPr eaLnBrk="1" hangingPunct="1">
              <a:lnSpc>
                <a:spcPct val="80000"/>
              </a:lnSpc>
              <a:defRPr/>
            </a:pPr>
            <a:r>
              <a:rPr lang="cs-CZ" altLang="cs-CZ" sz="2800" b="1">
                <a:solidFill>
                  <a:schemeClr val="hlink"/>
                </a:solidFill>
              </a:rPr>
              <a:t>Ependymální nádory</a:t>
            </a:r>
          </a:p>
          <a:p>
            <a:pPr eaLnBrk="1" hangingPunct="1">
              <a:lnSpc>
                <a:spcPct val="80000"/>
              </a:lnSpc>
              <a:buFontTx/>
              <a:buChar char="-"/>
              <a:defRPr/>
            </a:pPr>
            <a:r>
              <a:rPr lang="cs-CZ" altLang="cs-CZ" sz="2800"/>
              <a:t>ependymom (grade II)</a:t>
            </a:r>
          </a:p>
          <a:p>
            <a:pPr eaLnBrk="1" hangingPunct="1">
              <a:lnSpc>
                <a:spcPct val="80000"/>
              </a:lnSpc>
              <a:buFontTx/>
              <a:buChar char="-"/>
              <a:defRPr/>
            </a:pPr>
            <a:r>
              <a:rPr lang="cs-CZ" altLang="cs-CZ" sz="2800"/>
              <a:t>anaplastický ependymom (grade III)</a:t>
            </a:r>
          </a:p>
          <a:p>
            <a:pPr eaLnBrk="1" hangingPunct="1">
              <a:lnSpc>
                <a:spcPct val="80000"/>
              </a:lnSpc>
              <a:buFontTx/>
              <a:buChar char="-"/>
              <a:defRPr/>
            </a:pPr>
            <a:r>
              <a:rPr lang="cs-CZ" altLang="cs-CZ" sz="2800"/>
              <a:t>myxopapilární ependymom (grade I)</a:t>
            </a:r>
          </a:p>
          <a:p>
            <a:pPr eaLnBrk="1" hangingPunct="1">
              <a:lnSpc>
                <a:spcPct val="80000"/>
              </a:lnSpc>
              <a:buFontTx/>
              <a:buChar char="-"/>
              <a:defRPr/>
            </a:pPr>
            <a:r>
              <a:rPr lang="cs-CZ" altLang="cs-CZ" sz="2800"/>
              <a:t>subependymom (grade I)</a:t>
            </a:r>
          </a:p>
          <a:p>
            <a:pPr eaLnBrk="1" hangingPunct="1">
              <a:lnSpc>
                <a:spcPct val="80000"/>
              </a:lnSpc>
              <a:buFontTx/>
              <a:buNone/>
              <a:defRPr/>
            </a:pPr>
            <a:endParaRPr lang="cs-CZ" altLang="cs-CZ" sz="2800"/>
          </a:p>
          <a:p>
            <a:pPr eaLnBrk="1" hangingPunct="1">
              <a:lnSpc>
                <a:spcPct val="80000"/>
              </a:lnSpc>
              <a:defRPr/>
            </a:pPr>
            <a:r>
              <a:rPr lang="cs-CZ" altLang="cs-CZ" sz="2800" b="1">
                <a:solidFill>
                  <a:schemeClr val="hlink"/>
                </a:solidFill>
              </a:rPr>
              <a:t>Nádory z buněk chorioidálního plexu</a:t>
            </a:r>
          </a:p>
          <a:p>
            <a:pPr eaLnBrk="1" hangingPunct="1">
              <a:lnSpc>
                <a:spcPct val="80000"/>
              </a:lnSpc>
              <a:buFontTx/>
              <a:buChar char="-"/>
              <a:defRPr/>
            </a:pPr>
            <a:r>
              <a:rPr lang="cs-CZ" altLang="cs-CZ" sz="2800"/>
              <a:t>Papilom chorioidálního plexu (grade I)</a:t>
            </a:r>
          </a:p>
          <a:p>
            <a:pPr eaLnBrk="1" hangingPunct="1">
              <a:lnSpc>
                <a:spcPct val="80000"/>
              </a:lnSpc>
              <a:buFontTx/>
              <a:buChar char="-"/>
              <a:defRPr/>
            </a:pPr>
            <a:r>
              <a:rPr lang="cs-CZ" altLang="cs-CZ" sz="2800"/>
              <a:t>Atypický papilom chorioidálního plexu (grade II)</a:t>
            </a:r>
          </a:p>
          <a:p>
            <a:pPr eaLnBrk="1" hangingPunct="1">
              <a:lnSpc>
                <a:spcPct val="80000"/>
              </a:lnSpc>
              <a:buFontTx/>
              <a:buChar char="-"/>
              <a:defRPr/>
            </a:pPr>
            <a:r>
              <a:rPr lang="cs-CZ" altLang="cs-CZ" sz="2800"/>
              <a:t>Karcinom chorioidálního plexu (grade III)</a:t>
            </a:r>
          </a:p>
          <a:p>
            <a:pPr eaLnBrk="1" hangingPunct="1">
              <a:lnSpc>
                <a:spcPct val="80000"/>
              </a:lnSpc>
              <a:defRPr/>
            </a:pPr>
            <a:endParaRPr lang="cs-CZ" altLang="cs-CZ" sz="2800"/>
          </a:p>
        </p:txBody>
      </p:sp>
    </p:spTree>
    <p:extLst>
      <p:ext uri="{BB962C8B-B14F-4D97-AF65-F5344CB8AC3E}">
        <p14:creationId xmlns:p14="http://schemas.microsoft.com/office/powerpoint/2010/main" val="21293476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rrowheads="1"/>
          </p:cNvSpPr>
          <p:nvPr>
            <p:ph type="title"/>
          </p:nvPr>
        </p:nvSpPr>
        <p:spPr/>
        <p:txBody>
          <a:bodyPr/>
          <a:lstStyle/>
          <a:p>
            <a:pPr eaLnBrk="1" hangingPunct="1">
              <a:defRPr/>
            </a:pPr>
            <a:r>
              <a:rPr lang="cs-CZ" altLang="cs-CZ" b="1" dirty="0">
                <a:solidFill>
                  <a:schemeClr val="tx1"/>
                </a:solidFill>
              </a:rPr>
              <a:t>Nádory CNS II. </a:t>
            </a:r>
          </a:p>
        </p:txBody>
      </p:sp>
      <p:sp>
        <p:nvSpPr>
          <p:cNvPr id="274435" name="Rectangle 3"/>
          <p:cNvSpPr>
            <a:spLocks noGrp="1" noChangeArrowheads="1"/>
          </p:cNvSpPr>
          <p:nvPr>
            <p:ph type="body" idx="1"/>
          </p:nvPr>
        </p:nvSpPr>
        <p:spPr/>
        <p:txBody>
          <a:bodyPr>
            <a:normAutofit fontScale="70000" lnSpcReduction="20000"/>
          </a:bodyPr>
          <a:lstStyle/>
          <a:p>
            <a:pPr eaLnBrk="1" hangingPunct="1">
              <a:lnSpc>
                <a:spcPct val="80000"/>
              </a:lnSpc>
              <a:defRPr/>
            </a:pPr>
            <a:r>
              <a:rPr lang="cs-CZ" altLang="cs-CZ" b="1">
                <a:solidFill>
                  <a:schemeClr val="hlink"/>
                </a:solidFill>
              </a:rPr>
              <a:t>Neuronální tumory a smíšené glioneuronální tumory</a:t>
            </a:r>
          </a:p>
          <a:p>
            <a:pPr eaLnBrk="1" hangingPunct="1">
              <a:lnSpc>
                <a:spcPct val="80000"/>
              </a:lnSpc>
              <a:buFontTx/>
              <a:buChar char="-"/>
              <a:defRPr/>
            </a:pPr>
            <a:r>
              <a:rPr lang="cs-CZ" altLang="cs-CZ"/>
              <a:t>dysplastický gangliocytom mozečku (grade I, germinální mutace v </a:t>
            </a:r>
            <a:r>
              <a:rPr lang="cs-CZ" altLang="cs-CZ" i="1"/>
              <a:t>PTEN</a:t>
            </a:r>
            <a:r>
              <a:rPr lang="cs-CZ" altLang="cs-CZ"/>
              <a:t> genu)</a:t>
            </a:r>
          </a:p>
          <a:p>
            <a:pPr eaLnBrk="1" hangingPunct="1">
              <a:lnSpc>
                <a:spcPct val="80000"/>
              </a:lnSpc>
              <a:buFontTx/>
              <a:buChar char="-"/>
              <a:defRPr/>
            </a:pPr>
            <a:r>
              <a:rPr lang="cs-CZ" altLang="cs-CZ"/>
              <a:t>gangliocytom (grade I) + gangliogliom (grade I; velmi vzácně grade II-III) </a:t>
            </a:r>
          </a:p>
          <a:p>
            <a:pPr eaLnBrk="1" hangingPunct="1">
              <a:lnSpc>
                <a:spcPct val="80000"/>
              </a:lnSpc>
              <a:buFontTx/>
              <a:buChar char="-"/>
              <a:defRPr/>
            </a:pPr>
            <a:r>
              <a:rPr lang="cs-CZ" altLang="cs-CZ"/>
              <a:t>dysembryoplastický neuroepiteliální nádor (I)</a:t>
            </a:r>
          </a:p>
          <a:p>
            <a:pPr eaLnBrk="1" hangingPunct="1">
              <a:lnSpc>
                <a:spcPct val="80000"/>
              </a:lnSpc>
              <a:buFontTx/>
              <a:buChar char="-"/>
              <a:defRPr/>
            </a:pPr>
            <a:r>
              <a:rPr lang="cs-CZ" altLang="cs-CZ"/>
              <a:t>centrální neurocytom (grade II)</a:t>
            </a:r>
          </a:p>
          <a:p>
            <a:pPr eaLnBrk="1" hangingPunct="1">
              <a:lnSpc>
                <a:spcPct val="80000"/>
              </a:lnSpc>
              <a:buFontTx/>
              <a:buNone/>
              <a:defRPr/>
            </a:pPr>
            <a:r>
              <a:rPr lang="cs-CZ" altLang="cs-CZ"/>
              <a:t>……….</a:t>
            </a:r>
          </a:p>
          <a:p>
            <a:pPr eaLnBrk="1" hangingPunct="1">
              <a:lnSpc>
                <a:spcPct val="80000"/>
              </a:lnSpc>
              <a:buFontTx/>
              <a:buNone/>
              <a:defRPr/>
            </a:pPr>
            <a:endParaRPr lang="cs-CZ" altLang="cs-CZ"/>
          </a:p>
          <a:p>
            <a:pPr eaLnBrk="1" hangingPunct="1">
              <a:lnSpc>
                <a:spcPct val="80000"/>
              </a:lnSpc>
              <a:defRPr/>
            </a:pPr>
            <a:r>
              <a:rPr lang="cs-CZ" altLang="cs-CZ" b="1">
                <a:solidFill>
                  <a:schemeClr val="hlink"/>
                </a:solidFill>
              </a:rPr>
              <a:t>Pineální tumory</a:t>
            </a:r>
          </a:p>
          <a:p>
            <a:pPr eaLnBrk="1" hangingPunct="1">
              <a:lnSpc>
                <a:spcPct val="80000"/>
              </a:lnSpc>
              <a:buFont typeface="Wingdings" panose="05000000000000000000" pitchFamily="2" charset="2"/>
              <a:buNone/>
              <a:defRPr/>
            </a:pPr>
            <a:endParaRPr lang="cs-CZ" altLang="cs-CZ" b="1">
              <a:solidFill>
                <a:schemeClr val="hlink"/>
              </a:solidFill>
            </a:endParaRPr>
          </a:p>
          <a:p>
            <a:pPr eaLnBrk="1" hangingPunct="1">
              <a:lnSpc>
                <a:spcPct val="80000"/>
              </a:lnSpc>
              <a:defRPr/>
            </a:pPr>
            <a:r>
              <a:rPr lang="cs-CZ" altLang="cs-CZ" b="1">
                <a:solidFill>
                  <a:schemeClr val="hlink"/>
                </a:solidFill>
              </a:rPr>
              <a:t>Embryonální tumory </a:t>
            </a:r>
          </a:p>
          <a:p>
            <a:pPr eaLnBrk="1" hangingPunct="1">
              <a:lnSpc>
                <a:spcPct val="80000"/>
              </a:lnSpc>
              <a:buFontTx/>
              <a:buChar char="-"/>
              <a:defRPr/>
            </a:pPr>
            <a:r>
              <a:rPr lang="cs-CZ" altLang="cs-CZ"/>
              <a:t>primitivní agresivní maligní nádory dětského věku</a:t>
            </a:r>
          </a:p>
          <a:p>
            <a:pPr eaLnBrk="1" hangingPunct="1">
              <a:lnSpc>
                <a:spcPct val="80000"/>
              </a:lnSpc>
              <a:buFontTx/>
              <a:buChar char="-"/>
              <a:defRPr/>
            </a:pPr>
            <a:r>
              <a:rPr lang="cs-CZ" altLang="cs-CZ"/>
              <a:t>grade IV, nádory „z malých modrých buněk“</a:t>
            </a:r>
          </a:p>
          <a:p>
            <a:pPr eaLnBrk="1" hangingPunct="1">
              <a:lnSpc>
                <a:spcPct val="80000"/>
              </a:lnSpc>
              <a:buFontTx/>
              <a:buChar char="-"/>
              <a:defRPr/>
            </a:pPr>
            <a:r>
              <a:rPr lang="cs-CZ" altLang="cs-CZ"/>
              <a:t>medulloblastom, supratentoriální primitivní neuroektodermální nádor, ependymoblastom, retinoblastom,…</a:t>
            </a:r>
          </a:p>
          <a:p>
            <a:pPr eaLnBrk="1" hangingPunct="1">
              <a:lnSpc>
                <a:spcPct val="80000"/>
              </a:lnSpc>
              <a:buFont typeface="Wingdings" panose="05000000000000000000" pitchFamily="2" charset="2"/>
              <a:buNone/>
              <a:defRPr/>
            </a:pPr>
            <a:endParaRPr lang="cs-CZ" altLang="cs-CZ"/>
          </a:p>
          <a:p>
            <a:pPr eaLnBrk="1" hangingPunct="1">
              <a:lnSpc>
                <a:spcPct val="80000"/>
              </a:lnSpc>
              <a:defRPr/>
            </a:pPr>
            <a:endParaRPr lang="cs-CZ" altLang="cs-CZ"/>
          </a:p>
        </p:txBody>
      </p:sp>
    </p:spTree>
    <p:extLst>
      <p:ext uri="{BB962C8B-B14F-4D97-AF65-F5344CB8AC3E}">
        <p14:creationId xmlns:p14="http://schemas.microsoft.com/office/powerpoint/2010/main" val="24417397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8" name="Rectangle 4">
            <a:extLst>
              <a:ext uri="{FF2B5EF4-FFF2-40B4-BE49-F238E27FC236}">
                <a16:creationId xmlns:a16="http://schemas.microsoft.com/office/drawing/2014/main" id="{65D9ADF7-A6D6-436B-B4AE-87099E725623}"/>
              </a:ext>
            </a:extLst>
          </p:cNvPr>
          <p:cNvSpPr>
            <a:spLocks noGrp="1" noRot="1" noChangeArrowheads="1"/>
          </p:cNvSpPr>
          <p:nvPr>
            <p:ph type="title"/>
          </p:nvPr>
        </p:nvSpPr>
        <p:spPr>
          <a:xfrm>
            <a:off x="2024970" y="315686"/>
            <a:ext cx="8229600" cy="1143000"/>
          </a:xfrm>
        </p:spPr>
        <p:txBody>
          <a:bodyPr/>
          <a:lstStyle/>
          <a:p>
            <a:pPr eaLnBrk="1" hangingPunct="1">
              <a:defRPr/>
            </a:pPr>
            <a:r>
              <a:rPr lang="cs-CZ" altLang="cs-CZ" b="1" dirty="0" err="1">
                <a:solidFill>
                  <a:schemeClr val="tx1"/>
                </a:solidFill>
              </a:rPr>
              <a:t>Glioblastoma</a:t>
            </a:r>
            <a:r>
              <a:rPr lang="cs-CZ" altLang="cs-CZ" b="1" dirty="0">
                <a:solidFill>
                  <a:schemeClr val="tx1"/>
                </a:solidFill>
              </a:rPr>
              <a:t> </a:t>
            </a:r>
            <a:r>
              <a:rPr lang="cs-CZ" altLang="cs-CZ" b="1" dirty="0" err="1">
                <a:solidFill>
                  <a:schemeClr val="tx1"/>
                </a:solidFill>
              </a:rPr>
              <a:t>multiforme</a:t>
            </a:r>
            <a:endParaRPr lang="cs-CZ" altLang="cs-CZ" b="1" dirty="0">
              <a:solidFill>
                <a:schemeClr val="tx1"/>
              </a:solidFill>
            </a:endParaRPr>
          </a:p>
        </p:txBody>
      </p:sp>
      <p:pic>
        <p:nvPicPr>
          <p:cNvPr id="53251" name="Picture 8" descr="20">
            <a:extLst>
              <a:ext uri="{FF2B5EF4-FFF2-40B4-BE49-F238E27FC236}">
                <a16:creationId xmlns:a16="http://schemas.microsoft.com/office/drawing/2014/main" id="{894CAA15-F2E2-44A3-B01C-6CD28F02082D}"/>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196072" y="1755321"/>
            <a:ext cx="3612692" cy="30816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3" name="Picture 13" descr="glioblastom 100x 01">
            <a:extLst>
              <a:ext uri="{FF2B5EF4-FFF2-40B4-BE49-F238E27FC236}">
                <a16:creationId xmlns:a16="http://schemas.microsoft.com/office/drawing/2014/main" id="{2FABA0C3-9BEA-41E3-A108-A16D9BF902E2}"/>
              </a:ext>
            </a:extLst>
          </p:cNvPr>
          <p:cNvPicPr>
            <a:picLocks noGrp="1" noChangeAspect="1" noChangeArrowheads="1"/>
          </p:cNvPicPr>
          <p:nvPr>
            <p:ph sz="half" idx="3"/>
          </p:nvPr>
        </p:nvPicPr>
        <p:blipFill>
          <a:blip r:embed="rId3">
            <a:extLst>
              <a:ext uri="{28A0092B-C50C-407E-A947-70E740481C1C}">
                <a14:useLocalDpi xmlns:a14="http://schemas.microsoft.com/office/drawing/2010/main" val="0"/>
              </a:ext>
            </a:extLst>
          </a:blip>
          <a:srcRect/>
          <a:stretch>
            <a:fillRect/>
          </a:stretch>
        </p:blipFill>
        <p:spPr>
          <a:xfrm>
            <a:off x="7829550" y="3208563"/>
            <a:ext cx="4092031" cy="30816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2" descr="glioblastom 40x 02">
            <a:extLst>
              <a:ext uri="{FF2B5EF4-FFF2-40B4-BE49-F238E27FC236}">
                <a16:creationId xmlns:a16="http://schemas.microsoft.com/office/drawing/2014/main" id="{50FEE24A-96C3-4434-B44C-34BAC5956D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947352" y="1752600"/>
            <a:ext cx="4096454" cy="3084389"/>
          </a:xfrm>
          <a:prstGeom prst="rect">
            <a:avLst/>
          </a:prstGeom>
        </p:spPr>
      </p:pic>
    </p:spTree>
    <p:extLst>
      <p:ext uri="{BB962C8B-B14F-4D97-AF65-F5344CB8AC3E}">
        <p14:creationId xmlns:p14="http://schemas.microsoft.com/office/powerpoint/2010/main" val="11072856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6" name="Rectangle 4">
            <a:extLst>
              <a:ext uri="{FF2B5EF4-FFF2-40B4-BE49-F238E27FC236}">
                <a16:creationId xmlns:a16="http://schemas.microsoft.com/office/drawing/2014/main" id="{8A3AF3A8-D7B4-4635-9924-621AED3394F8}"/>
              </a:ext>
            </a:extLst>
          </p:cNvPr>
          <p:cNvSpPr>
            <a:spLocks noGrp="1" noRot="1" noChangeArrowheads="1"/>
          </p:cNvSpPr>
          <p:nvPr>
            <p:ph type="title"/>
          </p:nvPr>
        </p:nvSpPr>
        <p:spPr>
          <a:xfrm>
            <a:off x="1195251" y="-146104"/>
            <a:ext cx="10058400" cy="1450757"/>
          </a:xfrm>
        </p:spPr>
        <p:txBody>
          <a:bodyPr/>
          <a:lstStyle/>
          <a:p>
            <a:pPr eaLnBrk="1" hangingPunct="1">
              <a:defRPr/>
            </a:pPr>
            <a:r>
              <a:rPr lang="cs-CZ" altLang="cs-CZ" b="1" dirty="0" err="1">
                <a:solidFill>
                  <a:schemeClr val="tx1"/>
                </a:solidFill>
              </a:rPr>
              <a:t>Glioblastoma</a:t>
            </a:r>
            <a:r>
              <a:rPr lang="cs-CZ" altLang="cs-CZ" b="1" dirty="0">
                <a:solidFill>
                  <a:schemeClr val="tx1"/>
                </a:solidFill>
              </a:rPr>
              <a:t> </a:t>
            </a:r>
            <a:r>
              <a:rPr lang="cs-CZ" altLang="cs-CZ" b="1" dirty="0" err="1">
                <a:solidFill>
                  <a:schemeClr val="tx1"/>
                </a:solidFill>
              </a:rPr>
              <a:t>multiforme</a:t>
            </a:r>
            <a:endParaRPr lang="cs-CZ" altLang="cs-CZ" b="1" dirty="0">
              <a:solidFill>
                <a:schemeClr val="tx1"/>
              </a:solidFill>
            </a:endParaRPr>
          </a:p>
        </p:txBody>
      </p:sp>
      <p:pic>
        <p:nvPicPr>
          <p:cNvPr id="54275" name="Picture 7" descr="glioblastom 100x 04">
            <a:extLst>
              <a:ext uri="{FF2B5EF4-FFF2-40B4-BE49-F238E27FC236}">
                <a16:creationId xmlns:a16="http://schemas.microsoft.com/office/drawing/2014/main" id="{DA70CD70-B5DB-464B-8278-3C9062B827C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19738" y="2924175"/>
            <a:ext cx="4906962" cy="3695700"/>
          </a:xfrm>
          <a:noFill/>
          <a:extLst>
            <a:ext uri="{909E8E84-426E-40DD-AFC4-6F175D3DCCD1}">
              <a14:hiddenFill xmlns:a14="http://schemas.microsoft.com/office/drawing/2010/main">
                <a:solidFill>
                  <a:srgbClr val="FFFFFF"/>
                </a:solidFill>
              </a14:hiddenFill>
            </a:ext>
          </a:extLst>
        </p:spPr>
      </p:pic>
      <p:pic>
        <p:nvPicPr>
          <p:cNvPr id="54276" name="Picture 8" descr="glioblastom 100x 03">
            <a:extLst>
              <a:ext uri="{FF2B5EF4-FFF2-40B4-BE49-F238E27FC236}">
                <a16:creationId xmlns:a16="http://schemas.microsoft.com/office/drawing/2014/main" id="{86758D48-15E9-4216-96D3-98E6E18DE59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74825" y="1484314"/>
            <a:ext cx="4826000" cy="3635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778824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6" name="Rectangle 4">
            <a:extLst>
              <a:ext uri="{FF2B5EF4-FFF2-40B4-BE49-F238E27FC236}">
                <a16:creationId xmlns:a16="http://schemas.microsoft.com/office/drawing/2014/main" id="{0EAFA30D-6A5C-4501-84DD-8616901E1267}"/>
              </a:ext>
            </a:extLst>
          </p:cNvPr>
          <p:cNvSpPr>
            <a:spLocks noGrp="1" noRot="1" noChangeArrowheads="1"/>
          </p:cNvSpPr>
          <p:nvPr>
            <p:ph type="title"/>
          </p:nvPr>
        </p:nvSpPr>
        <p:spPr>
          <a:xfrm>
            <a:off x="1113609" y="0"/>
            <a:ext cx="10058400" cy="1450757"/>
          </a:xfrm>
        </p:spPr>
        <p:txBody>
          <a:bodyPr/>
          <a:lstStyle/>
          <a:p>
            <a:pPr eaLnBrk="1" hangingPunct="1">
              <a:defRPr/>
            </a:pPr>
            <a:r>
              <a:rPr lang="cs-CZ" altLang="cs-CZ" b="1" dirty="0" err="1">
                <a:solidFill>
                  <a:schemeClr val="tx1"/>
                </a:solidFill>
              </a:rPr>
              <a:t>Oligodendrogliom</a:t>
            </a:r>
            <a:endParaRPr lang="cs-CZ" altLang="cs-CZ" b="1" dirty="0">
              <a:solidFill>
                <a:schemeClr val="tx1"/>
              </a:solidFill>
            </a:endParaRPr>
          </a:p>
        </p:txBody>
      </p:sp>
      <p:pic>
        <p:nvPicPr>
          <p:cNvPr id="55299" name="Picture 12" descr="Oligodendroglioma">
            <a:extLst>
              <a:ext uri="{FF2B5EF4-FFF2-40B4-BE49-F238E27FC236}">
                <a16:creationId xmlns:a16="http://schemas.microsoft.com/office/drawing/2014/main" id="{1333FBD4-1FA9-4C22-AC9E-F7A48A32C6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11451" y="1484313"/>
            <a:ext cx="6697663" cy="4576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68636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4" name="Rectangle 4">
            <a:extLst>
              <a:ext uri="{FF2B5EF4-FFF2-40B4-BE49-F238E27FC236}">
                <a16:creationId xmlns:a16="http://schemas.microsoft.com/office/drawing/2014/main" id="{C666987B-4EE5-4BDF-B062-F110938C0CA9}"/>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Ependymom</a:t>
            </a:r>
            <a:endParaRPr lang="cs-CZ" altLang="cs-CZ" b="1" dirty="0">
              <a:solidFill>
                <a:schemeClr val="tx1"/>
              </a:solidFill>
            </a:endParaRPr>
          </a:p>
        </p:txBody>
      </p:sp>
      <p:pic>
        <p:nvPicPr>
          <p:cNvPr id="56323" name="Picture 8" descr="ependymom 100x">
            <a:extLst>
              <a:ext uri="{FF2B5EF4-FFF2-40B4-BE49-F238E27FC236}">
                <a16:creationId xmlns:a16="http://schemas.microsoft.com/office/drawing/2014/main" id="{7324C9AB-52FB-46D5-A852-911AADA4028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74825" y="2565400"/>
            <a:ext cx="4464050" cy="2832100"/>
          </a:xfrm>
        </p:spPr>
      </p:pic>
      <p:pic>
        <p:nvPicPr>
          <p:cNvPr id="56324" name="Picture 9" descr="ependymom 200x">
            <a:extLst>
              <a:ext uri="{FF2B5EF4-FFF2-40B4-BE49-F238E27FC236}">
                <a16:creationId xmlns:a16="http://schemas.microsoft.com/office/drawing/2014/main" id="{312789B9-081E-4EB0-B24B-9955AF446E6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56363" y="2565401"/>
            <a:ext cx="3960812" cy="2830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033290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rrowheads="1"/>
          </p:cNvSpPr>
          <p:nvPr>
            <p:ph type="title"/>
          </p:nvPr>
        </p:nvSpPr>
        <p:spPr/>
        <p:txBody>
          <a:bodyPr/>
          <a:lstStyle/>
          <a:p>
            <a:pPr eaLnBrk="1" hangingPunct="1">
              <a:defRPr/>
            </a:pPr>
            <a:r>
              <a:rPr lang="cs-CZ" altLang="cs-CZ" b="1" dirty="0">
                <a:solidFill>
                  <a:schemeClr val="tx1"/>
                </a:solidFill>
              </a:rPr>
              <a:t>Nádory asociované s epilepsií</a:t>
            </a:r>
          </a:p>
        </p:txBody>
      </p:sp>
      <p:sp>
        <p:nvSpPr>
          <p:cNvPr id="342019" name="Rectangle 3"/>
          <p:cNvSpPr>
            <a:spLocks noGrp="1" noChangeArrowheads="1"/>
          </p:cNvSpPr>
          <p:nvPr>
            <p:ph type="body" idx="1"/>
          </p:nvPr>
        </p:nvSpPr>
        <p:spPr/>
        <p:txBody>
          <a:bodyPr>
            <a:normAutofit fontScale="77500" lnSpcReduction="20000"/>
          </a:bodyPr>
          <a:lstStyle/>
          <a:p>
            <a:pPr eaLnBrk="1" hangingPunct="1">
              <a:lnSpc>
                <a:spcPct val="80000"/>
              </a:lnSpc>
              <a:defRPr/>
            </a:pPr>
            <a:r>
              <a:rPr lang="cs-CZ" altLang="cs-CZ" b="1">
                <a:solidFill>
                  <a:schemeClr val="hlink"/>
                </a:solidFill>
              </a:rPr>
              <a:t>Obvykle low grade, dobře diferencované, s nízkou proliferační aktivitou a nízkým maligním potenciálem, povrchově lokalizované </a:t>
            </a:r>
            <a:r>
              <a:rPr lang="cs-CZ" altLang="cs-CZ"/>
              <a:t>(korová nebo kortiko-subkortikální lokalizace)</a:t>
            </a:r>
            <a:r>
              <a:rPr lang="cs-CZ" altLang="cs-CZ" b="1">
                <a:solidFill>
                  <a:schemeClr val="hlink"/>
                </a:solidFill>
              </a:rPr>
              <a:t>, glioneuronální</a:t>
            </a:r>
          </a:p>
          <a:p>
            <a:pPr eaLnBrk="1" hangingPunct="1">
              <a:lnSpc>
                <a:spcPct val="80000"/>
              </a:lnSpc>
              <a:buFont typeface="Wingdings" panose="05000000000000000000" pitchFamily="2" charset="2"/>
              <a:buNone/>
              <a:defRPr/>
            </a:pPr>
            <a:endParaRPr lang="cs-CZ" altLang="cs-CZ" b="1">
              <a:solidFill>
                <a:schemeClr val="hlink"/>
              </a:solidFill>
            </a:endParaRPr>
          </a:p>
          <a:p>
            <a:pPr eaLnBrk="1" hangingPunct="1">
              <a:lnSpc>
                <a:spcPct val="80000"/>
              </a:lnSpc>
              <a:defRPr/>
            </a:pPr>
            <a:r>
              <a:rPr lang="cs-CZ" altLang="cs-CZ" b="1">
                <a:solidFill>
                  <a:schemeClr val="hlink"/>
                </a:solidFill>
              </a:rPr>
              <a:t>Smíšené glioneuronální nádory: </a:t>
            </a:r>
          </a:p>
          <a:p>
            <a:pPr eaLnBrk="1" hangingPunct="1">
              <a:lnSpc>
                <a:spcPct val="80000"/>
              </a:lnSpc>
              <a:buFontTx/>
              <a:buChar char="-"/>
              <a:defRPr/>
            </a:pPr>
            <a:r>
              <a:rPr lang="cs-CZ" altLang="cs-CZ"/>
              <a:t>Gangliogliom (GI, vyjímečně GII-GIII)</a:t>
            </a:r>
          </a:p>
          <a:p>
            <a:pPr eaLnBrk="1" hangingPunct="1">
              <a:lnSpc>
                <a:spcPct val="80000"/>
              </a:lnSpc>
              <a:buFontTx/>
              <a:buChar char="-"/>
              <a:defRPr/>
            </a:pPr>
            <a:r>
              <a:rPr lang="cs-CZ" altLang="cs-CZ"/>
              <a:t>Dysembryoplastický neuroepiteliální tumor (DNET, GI)</a:t>
            </a:r>
          </a:p>
          <a:p>
            <a:pPr eaLnBrk="1" hangingPunct="1">
              <a:lnSpc>
                <a:spcPct val="80000"/>
              </a:lnSpc>
              <a:defRPr/>
            </a:pPr>
            <a:r>
              <a:rPr lang="cs-CZ" altLang="cs-CZ" b="1">
                <a:solidFill>
                  <a:schemeClr val="hlink"/>
                </a:solidFill>
              </a:rPr>
              <a:t>Ostatní vzácněji: </a:t>
            </a:r>
          </a:p>
          <a:p>
            <a:pPr eaLnBrk="1" hangingPunct="1">
              <a:lnSpc>
                <a:spcPct val="80000"/>
              </a:lnSpc>
              <a:buFontTx/>
              <a:buChar char="-"/>
              <a:defRPr/>
            </a:pPr>
            <a:r>
              <a:rPr lang="cs-CZ" altLang="cs-CZ"/>
              <a:t>Pilocytární astrocytom (GI)</a:t>
            </a:r>
          </a:p>
          <a:p>
            <a:pPr eaLnBrk="1" hangingPunct="1">
              <a:lnSpc>
                <a:spcPct val="80000"/>
              </a:lnSpc>
              <a:buFontTx/>
              <a:buChar char="-"/>
              <a:defRPr/>
            </a:pPr>
            <a:r>
              <a:rPr lang="cs-CZ" altLang="cs-CZ"/>
              <a:t>Difúzní astrocytom (GII)</a:t>
            </a:r>
          </a:p>
          <a:p>
            <a:pPr eaLnBrk="1" hangingPunct="1">
              <a:lnSpc>
                <a:spcPct val="80000"/>
              </a:lnSpc>
              <a:buFontTx/>
              <a:buChar char="-"/>
              <a:defRPr/>
            </a:pPr>
            <a:r>
              <a:rPr lang="cs-CZ" altLang="cs-CZ"/>
              <a:t>Oligodendrogliom (GII)</a:t>
            </a:r>
          </a:p>
          <a:p>
            <a:pPr eaLnBrk="1" hangingPunct="1">
              <a:lnSpc>
                <a:spcPct val="80000"/>
              </a:lnSpc>
              <a:buFontTx/>
              <a:buChar char="-"/>
              <a:defRPr/>
            </a:pPr>
            <a:r>
              <a:rPr lang="cs-CZ" altLang="cs-CZ"/>
              <a:t>Pleomorfní xantoastrocytom (GII)</a:t>
            </a:r>
          </a:p>
          <a:p>
            <a:pPr eaLnBrk="1" hangingPunct="1">
              <a:lnSpc>
                <a:spcPct val="80000"/>
              </a:lnSpc>
              <a:buFontTx/>
              <a:buChar char="-"/>
              <a:defRPr/>
            </a:pPr>
            <a:r>
              <a:rPr lang="cs-CZ" altLang="cs-CZ"/>
              <a:t>Subependymální obrovskobuněčný astrocytom (GI ; asociovaný s tuberózní sklerózou)</a:t>
            </a:r>
          </a:p>
          <a:p>
            <a:pPr eaLnBrk="1" hangingPunct="1">
              <a:lnSpc>
                <a:spcPct val="80000"/>
              </a:lnSpc>
              <a:buFontTx/>
              <a:buChar char="-"/>
              <a:defRPr/>
            </a:pPr>
            <a:r>
              <a:rPr lang="cs-CZ" altLang="cs-CZ"/>
              <a:t>Angiocentrický gliom (GI)</a:t>
            </a:r>
          </a:p>
          <a:p>
            <a:pPr eaLnBrk="1" hangingPunct="1">
              <a:lnSpc>
                <a:spcPct val="80000"/>
              </a:lnSpc>
              <a:defRPr/>
            </a:pPr>
            <a:endParaRPr lang="cs-CZ" altLang="cs-CZ"/>
          </a:p>
          <a:p>
            <a:pPr eaLnBrk="1" hangingPunct="1">
              <a:lnSpc>
                <a:spcPct val="80000"/>
              </a:lnSpc>
              <a:defRPr/>
            </a:pPr>
            <a:endParaRPr lang="cs-CZ" altLang="cs-CZ"/>
          </a:p>
        </p:txBody>
      </p:sp>
      <p:sp>
        <p:nvSpPr>
          <p:cNvPr id="61444" name="Text Box 4"/>
          <p:cNvSpPr txBox="1">
            <a:spLocks noChangeArrowheads="1"/>
          </p:cNvSpPr>
          <p:nvPr/>
        </p:nvSpPr>
        <p:spPr bwMode="auto">
          <a:xfrm>
            <a:off x="8975725" y="6237288"/>
            <a:ext cx="1227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a:t>WHO 2007</a:t>
            </a:r>
          </a:p>
        </p:txBody>
      </p:sp>
    </p:spTree>
    <p:extLst>
      <p:ext uri="{BB962C8B-B14F-4D97-AF65-F5344CB8AC3E}">
        <p14:creationId xmlns:p14="http://schemas.microsoft.com/office/powerpoint/2010/main" val="34281172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Rot="1" noChangeArrowheads="1"/>
          </p:cNvSpPr>
          <p:nvPr>
            <p:ph type="title" sz="quarter"/>
          </p:nvPr>
        </p:nvSpPr>
        <p:spPr/>
        <p:txBody>
          <a:bodyPr/>
          <a:lstStyle/>
          <a:p>
            <a:pPr eaLnBrk="1" hangingPunct="1">
              <a:defRPr/>
            </a:pPr>
            <a:endParaRPr lang="cs-CZ" altLang="cs-CZ"/>
          </a:p>
        </p:txBody>
      </p:sp>
      <p:sp>
        <p:nvSpPr>
          <p:cNvPr id="344067" name="Rectangle 3"/>
          <p:cNvSpPr>
            <a:spLocks noGrp="1" noChangeArrowheads="1"/>
          </p:cNvSpPr>
          <p:nvPr>
            <p:ph sz="quarter" idx="1"/>
          </p:nvPr>
        </p:nvSpPr>
        <p:spPr/>
        <p:txBody>
          <a:bodyPr/>
          <a:lstStyle/>
          <a:p>
            <a:pPr eaLnBrk="1" hangingPunct="1">
              <a:defRPr/>
            </a:pPr>
            <a:endParaRPr lang="cs-CZ" altLang="cs-CZ" sz="2400"/>
          </a:p>
        </p:txBody>
      </p:sp>
      <p:sp>
        <p:nvSpPr>
          <p:cNvPr id="344068" name="Rectangle 4"/>
          <p:cNvSpPr>
            <a:spLocks noGrp="1" noChangeArrowheads="1"/>
          </p:cNvSpPr>
          <p:nvPr>
            <p:ph sz="quarter" idx="2"/>
          </p:nvPr>
        </p:nvSpPr>
        <p:spPr/>
        <p:txBody>
          <a:bodyPr/>
          <a:lstStyle/>
          <a:p>
            <a:pPr eaLnBrk="1" hangingPunct="1">
              <a:defRPr/>
            </a:pPr>
            <a:endParaRPr lang="cs-CZ" altLang="cs-CZ" sz="2400"/>
          </a:p>
        </p:txBody>
      </p:sp>
      <p:sp>
        <p:nvSpPr>
          <p:cNvPr id="344069" name="Rectangle 5"/>
          <p:cNvSpPr>
            <a:spLocks noGrp="1" noChangeArrowheads="1"/>
          </p:cNvSpPr>
          <p:nvPr>
            <p:ph sz="quarter" idx="3"/>
          </p:nvPr>
        </p:nvSpPr>
        <p:spPr/>
        <p:txBody>
          <a:bodyPr/>
          <a:lstStyle/>
          <a:p>
            <a:pPr eaLnBrk="1" hangingPunct="1">
              <a:defRPr/>
            </a:pPr>
            <a:endParaRPr lang="cs-CZ" altLang="cs-CZ" sz="2400"/>
          </a:p>
        </p:txBody>
      </p:sp>
      <p:sp>
        <p:nvSpPr>
          <p:cNvPr id="344070" name="Rectangle 6"/>
          <p:cNvSpPr>
            <a:spLocks noGrp="1" noChangeArrowheads="1"/>
          </p:cNvSpPr>
          <p:nvPr>
            <p:ph sz="quarter" idx="4"/>
          </p:nvPr>
        </p:nvSpPr>
        <p:spPr/>
        <p:txBody>
          <a:bodyPr/>
          <a:lstStyle/>
          <a:p>
            <a:pPr eaLnBrk="1" hangingPunct="1">
              <a:defRPr/>
            </a:pPr>
            <a:endParaRPr lang="cs-CZ" altLang="cs-CZ" sz="2400"/>
          </a:p>
        </p:txBody>
      </p:sp>
      <p:sp>
        <p:nvSpPr>
          <p:cNvPr id="63495" name="AutoShape 7" descr="Oligodendroglioma"/>
          <p:cNvSpPr>
            <a:spLocks noChangeAspect="1" noChangeArrowheads="1"/>
          </p:cNvSpPr>
          <p:nvPr/>
        </p:nvSpPr>
        <p:spPr bwMode="auto">
          <a:xfrm>
            <a:off x="1679575" y="46038"/>
            <a:ext cx="34290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a:p>
        </p:txBody>
      </p:sp>
      <p:pic>
        <p:nvPicPr>
          <p:cNvPr id="63496" name="Picture 8" descr="Oligodendroglio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260350"/>
            <a:ext cx="40322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Text Box 9"/>
          <p:cNvSpPr txBox="1">
            <a:spLocks noChangeArrowheads="1"/>
          </p:cNvSpPr>
          <p:nvPr/>
        </p:nvSpPr>
        <p:spPr bwMode="auto">
          <a:xfrm>
            <a:off x="1992314" y="2852739"/>
            <a:ext cx="1989137" cy="3762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Oligodendrogliom</a:t>
            </a:r>
          </a:p>
        </p:txBody>
      </p:sp>
      <p:pic>
        <p:nvPicPr>
          <p:cNvPr id="63498" name="Picture 10" descr="Subependymal giant cell astrocytoma. Tumor cells that achieve truly giant proportions, often polygonal in contour and closely apposed in lobular array, are responsible for this neoplasm's name (but not evident in all cases)."/>
          <p:cNvPicPr>
            <a:picLocks noChangeAspect="1" noChangeArrowheads="1"/>
          </p:cNvPicPr>
          <p:nvPr/>
        </p:nvPicPr>
        <p:blipFill>
          <a:blip r:embed="rId3">
            <a:extLst>
              <a:ext uri="{28A0092B-C50C-407E-A947-70E740481C1C}">
                <a14:useLocalDpi xmlns:a14="http://schemas.microsoft.com/office/drawing/2010/main" val="0"/>
              </a:ext>
            </a:extLst>
          </a:blip>
          <a:srcRect r="8203" b="6709"/>
          <a:stretch>
            <a:fillRect/>
          </a:stretch>
        </p:blipFill>
        <p:spPr bwMode="auto">
          <a:xfrm>
            <a:off x="6167439" y="260351"/>
            <a:ext cx="4105275"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9" name="Text Box 11"/>
          <p:cNvSpPr txBox="1">
            <a:spLocks noChangeArrowheads="1"/>
          </p:cNvSpPr>
          <p:nvPr/>
        </p:nvSpPr>
        <p:spPr bwMode="auto">
          <a:xfrm>
            <a:off x="6167438" y="2565400"/>
            <a:ext cx="364490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Subependymální obrovskobuněčný </a:t>
            </a:r>
          </a:p>
          <a:p>
            <a:pPr eaLnBrk="1" hangingPunct="1">
              <a:spcBef>
                <a:spcPct val="0"/>
              </a:spcBef>
              <a:buClrTx/>
              <a:buSzTx/>
              <a:buFontTx/>
              <a:buNone/>
            </a:pPr>
            <a:r>
              <a:rPr lang="cs-CZ" altLang="cs-CZ" sz="1800" b="1">
                <a:solidFill>
                  <a:schemeClr val="bg2"/>
                </a:solidFill>
              </a:rPr>
              <a:t>xantoastrocytom</a:t>
            </a:r>
          </a:p>
        </p:txBody>
      </p:sp>
      <p:pic>
        <p:nvPicPr>
          <p:cNvPr id="63500" name="Picture 12" descr="SampleQ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3357563"/>
            <a:ext cx="3984625"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1" name="Text Box 13"/>
          <p:cNvSpPr txBox="1">
            <a:spLocks noChangeArrowheads="1"/>
          </p:cNvSpPr>
          <p:nvPr/>
        </p:nvSpPr>
        <p:spPr bwMode="auto">
          <a:xfrm>
            <a:off x="1992313" y="6092825"/>
            <a:ext cx="2968120"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Pleomorfní xantoastrocytom</a:t>
            </a:r>
          </a:p>
        </p:txBody>
      </p:sp>
      <p:pic>
        <p:nvPicPr>
          <p:cNvPr id="63502" name="Picture 14" descr="piloon"/>
          <p:cNvPicPr>
            <a:picLocks noChangeAspect="1" noChangeArrowheads="1"/>
          </p:cNvPicPr>
          <p:nvPr/>
        </p:nvPicPr>
        <p:blipFill>
          <a:blip r:embed="rId5">
            <a:extLst>
              <a:ext uri="{28A0092B-C50C-407E-A947-70E740481C1C}">
                <a14:useLocalDpi xmlns:a14="http://schemas.microsoft.com/office/drawing/2010/main" val="0"/>
              </a:ext>
            </a:extLst>
          </a:blip>
          <a:srcRect r="1711"/>
          <a:stretch>
            <a:fillRect/>
          </a:stretch>
        </p:blipFill>
        <p:spPr bwMode="auto">
          <a:xfrm>
            <a:off x="6167439" y="3346451"/>
            <a:ext cx="410527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3" name="Text Box 15"/>
          <p:cNvSpPr txBox="1">
            <a:spLocks noChangeArrowheads="1"/>
          </p:cNvSpPr>
          <p:nvPr/>
        </p:nvSpPr>
        <p:spPr bwMode="auto">
          <a:xfrm>
            <a:off x="6167438" y="6092825"/>
            <a:ext cx="2402132"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Pilocytární astrocytom</a:t>
            </a:r>
          </a:p>
        </p:txBody>
      </p:sp>
    </p:spTree>
    <p:extLst>
      <p:ext uri="{BB962C8B-B14F-4D97-AF65-F5344CB8AC3E}">
        <p14:creationId xmlns:p14="http://schemas.microsoft.com/office/powerpoint/2010/main" val="20815924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8"/>
          <p:cNvSpPr txBox="1">
            <a:spLocks noChangeArrowheads="1"/>
          </p:cNvSpPr>
          <p:nvPr/>
        </p:nvSpPr>
        <p:spPr bwMode="auto">
          <a:xfrm>
            <a:off x="2424114" y="5589589"/>
            <a:ext cx="79890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Char char="-"/>
            </a:pPr>
            <a:r>
              <a:rPr lang="cs-CZ" altLang="cs-CZ" sz="1400"/>
              <a:t> solidní či cystický glioneuronální nádor; iregulární skupiny atypických gangliových buněk a gliální komponenta </a:t>
            </a:r>
          </a:p>
          <a:p>
            <a:pPr eaLnBrk="1" hangingPunct="1">
              <a:spcBef>
                <a:spcPct val="0"/>
              </a:spcBef>
              <a:buClrTx/>
              <a:buSzTx/>
              <a:buFontTx/>
              <a:buChar char="-"/>
            </a:pPr>
            <a:r>
              <a:rPr lang="cs-CZ" altLang="cs-CZ" sz="1400"/>
              <a:t> gangliogliomy; vzácně gangliocytomy (pouze neoplastické gangliové buňky)</a:t>
            </a:r>
          </a:p>
          <a:p>
            <a:pPr eaLnBrk="1" hangingPunct="1">
              <a:spcBef>
                <a:spcPct val="0"/>
              </a:spcBef>
              <a:buClrTx/>
              <a:buSzTx/>
              <a:buFontTx/>
              <a:buChar char="-"/>
            </a:pPr>
            <a:r>
              <a:rPr lang="cs-CZ" altLang="cs-CZ" sz="1400"/>
              <a:t> WHO GI; vzácně GII a GIII; superficiálně, kortikálně; </a:t>
            </a:r>
            <a:r>
              <a:rPr lang="en-US" altLang="cs-CZ" sz="1400"/>
              <a:t>&gt;</a:t>
            </a:r>
            <a:r>
              <a:rPr lang="cs-CZ" altLang="cs-CZ" sz="1400"/>
              <a:t>70 % v temporálním laloku</a:t>
            </a:r>
          </a:p>
          <a:p>
            <a:pPr eaLnBrk="1" hangingPunct="1">
              <a:spcBef>
                <a:spcPct val="0"/>
              </a:spcBef>
              <a:buClrTx/>
              <a:buSzTx/>
              <a:buFontTx/>
              <a:buNone/>
            </a:pPr>
            <a:endParaRPr lang="en-US" altLang="cs-CZ" sz="1400"/>
          </a:p>
        </p:txBody>
      </p:sp>
      <p:pic>
        <p:nvPicPr>
          <p:cNvPr id="65539" name="Zástupný symbol pro obsah 5" descr="24-1.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847850" y="765176"/>
            <a:ext cx="6119813" cy="4610100"/>
          </a:xfrm>
        </p:spPr>
      </p:pic>
      <p:sp>
        <p:nvSpPr>
          <p:cNvPr id="65540" name="Text Box 4"/>
          <p:cNvSpPr txBox="1">
            <a:spLocks noChangeArrowheads="1"/>
          </p:cNvSpPr>
          <p:nvPr/>
        </p:nvSpPr>
        <p:spPr bwMode="auto">
          <a:xfrm>
            <a:off x="6867525" y="5837238"/>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b="1"/>
          </a:p>
          <a:p>
            <a:pPr eaLnBrk="1" hangingPunct="1">
              <a:spcBef>
                <a:spcPct val="0"/>
              </a:spcBef>
              <a:buClrTx/>
              <a:buSzTx/>
              <a:buFontTx/>
              <a:buNone/>
            </a:pPr>
            <a:endParaRPr lang="cs-CZ" altLang="cs-CZ" sz="1800" b="1"/>
          </a:p>
        </p:txBody>
      </p:sp>
      <p:sp>
        <p:nvSpPr>
          <p:cNvPr id="65541" name="Text Box 5"/>
          <p:cNvSpPr txBox="1">
            <a:spLocks noChangeArrowheads="1"/>
          </p:cNvSpPr>
          <p:nvPr/>
        </p:nvSpPr>
        <p:spPr bwMode="auto">
          <a:xfrm>
            <a:off x="8328026" y="765176"/>
            <a:ext cx="1471613" cy="36671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gangliogliom</a:t>
            </a:r>
          </a:p>
        </p:txBody>
      </p:sp>
      <p:pic>
        <p:nvPicPr>
          <p:cNvPr id="65542" name="Picture 6" descr="13086 12 GG CD34 200x"/>
          <p:cNvPicPr>
            <a:picLocks noChangeAspect="1" noChangeArrowheads="1"/>
          </p:cNvPicPr>
          <p:nvPr/>
        </p:nvPicPr>
        <p:blipFill>
          <a:blip r:embed="rId3">
            <a:extLst>
              <a:ext uri="{28A0092B-C50C-407E-A947-70E740481C1C}">
                <a14:useLocalDpi xmlns:a14="http://schemas.microsoft.com/office/drawing/2010/main" val="0"/>
              </a:ext>
            </a:extLst>
          </a:blip>
          <a:srcRect l="17387" t="18463" r="21831" b="21567"/>
          <a:stretch>
            <a:fillRect/>
          </a:stretch>
        </p:blipFill>
        <p:spPr bwMode="auto">
          <a:xfrm>
            <a:off x="7967663" y="2781301"/>
            <a:ext cx="251936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 Box 7"/>
          <p:cNvSpPr txBox="1">
            <a:spLocks noChangeArrowheads="1"/>
          </p:cNvSpPr>
          <p:nvPr/>
        </p:nvSpPr>
        <p:spPr bwMode="auto">
          <a:xfrm>
            <a:off x="9696451" y="4305301"/>
            <a:ext cx="7350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CD34</a:t>
            </a:r>
          </a:p>
        </p:txBody>
      </p:sp>
    </p:spTree>
    <p:extLst>
      <p:ext uri="{BB962C8B-B14F-4D97-AF65-F5344CB8AC3E}">
        <p14:creationId xmlns:p14="http://schemas.microsoft.com/office/powerpoint/2010/main" val="4008794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Text Box 9"/>
          <p:cNvSpPr txBox="1">
            <a:spLocks noChangeArrowheads="1"/>
          </p:cNvSpPr>
          <p:nvPr/>
        </p:nvSpPr>
        <p:spPr bwMode="auto">
          <a:xfrm>
            <a:off x="2424113" y="4941888"/>
            <a:ext cx="75311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FontTx/>
              <a:buChar char="-"/>
              <a:defRPr/>
            </a:pPr>
            <a:r>
              <a:rPr lang="cs-CZ" altLang="cs-CZ" sz="1600">
                <a:latin typeface="Garamond" panose="02020404030301010803" pitchFamily="18" charset="0"/>
              </a:rPr>
              <a:t> WHO GI, glioneuronální tumor, děti a mladí dospělí</a:t>
            </a:r>
          </a:p>
          <a:p>
            <a:pPr eaLnBrk="1" hangingPunct="1">
              <a:buFontTx/>
              <a:buChar char="-"/>
              <a:defRPr/>
            </a:pPr>
            <a:r>
              <a:rPr lang="cs-CZ" altLang="cs-CZ" sz="1600">
                <a:latin typeface="Garamond" panose="02020404030301010803" pitchFamily="18" charset="0"/>
              </a:rPr>
              <a:t> supratentoriální kortex, predilekčně temporální lalok</a:t>
            </a:r>
          </a:p>
          <a:p>
            <a:pPr eaLnBrk="1" hangingPunct="1">
              <a:buFontTx/>
              <a:buChar char="-"/>
              <a:defRPr/>
            </a:pPr>
            <a:r>
              <a:rPr lang="cs-CZ" altLang="cs-CZ" sz="1600">
                <a:effectLst>
                  <a:outerShdw blurRad="38100" dist="38100" dir="2700000" algn="tl">
                    <a:srgbClr val="000000"/>
                  </a:outerShdw>
                </a:effectLst>
                <a:latin typeface="Garamond" panose="02020404030301010803" pitchFamily="18" charset="0"/>
              </a:rPr>
              <a:t>„long-term epilepy-associated tumor“; LEAT</a:t>
            </a:r>
            <a:endParaRPr lang="cs-CZ" altLang="cs-CZ" sz="1600">
              <a:latin typeface="Garamond" panose="02020404030301010803" pitchFamily="18" charset="0"/>
            </a:endParaRPr>
          </a:p>
          <a:p>
            <a:pPr eaLnBrk="1" hangingPunct="1">
              <a:buFontTx/>
              <a:buChar char="-"/>
              <a:defRPr/>
            </a:pPr>
            <a:r>
              <a:rPr lang="cs-CZ" altLang="cs-CZ" sz="1600">
                <a:latin typeface="Garamond" panose="02020404030301010803" pitchFamily="18" charset="0"/>
              </a:rPr>
              <a:t> komplexní multinodulární a kolumnární architektonika, specifické glioneuronální elementy,  </a:t>
            </a:r>
          </a:p>
          <a:p>
            <a:pPr eaLnBrk="1" hangingPunct="1">
              <a:defRPr/>
            </a:pPr>
            <a:r>
              <a:rPr lang="cs-CZ" altLang="cs-CZ" sz="1600">
                <a:latin typeface="Garamond" panose="02020404030301010803" pitchFamily="18" charset="0"/>
              </a:rPr>
              <a:t>  (svazky axonů lemované oligodendroglia-like buňkami + „floating“ neurony)</a:t>
            </a:r>
            <a:endParaRPr lang="cs-CZ" altLang="cs-CZ" b="1">
              <a:latin typeface="Garamond" panose="02020404030301010803" pitchFamily="18" charset="0"/>
            </a:endParaRPr>
          </a:p>
        </p:txBody>
      </p:sp>
      <p:sp>
        <p:nvSpPr>
          <p:cNvPr id="66563" name="Text Box 3"/>
          <p:cNvSpPr txBox="1">
            <a:spLocks noChangeArrowheads="1"/>
          </p:cNvSpPr>
          <p:nvPr/>
        </p:nvSpPr>
        <p:spPr bwMode="auto">
          <a:xfrm>
            <a:off x="7824788" y="4365626"/>
            <a:ext cx="876300" cy="36671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DNET</a:t>
            </a:r>
          </a:p>
        </p:txBody>
      </p:sp>
      <p:pic>
        <p:nvPicPr>
          <p:cNvPr id="66564" name="Picture 4" descr="17062-07-40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8" y="765176"/>
            <a:ext cx="5257800"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691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F22B0920-91CF-4F15-BFB6-B1A0343C106E}"/>
              </a:ext>
            </a:extLst>
          </p:cNvPr>
          <p:cNvSpPr>
            <a:spLocks noGrp="1" noRot="1" noChangeArrowheads="1"/>
          </p:cNvSpPr>
          <p:nvPr>
            <p:ph type="title"/>
          </p:nvPr>
        </p:nvSpPr>
        <p:spPr>
          <a:xfrm>
            <a:off x="1504545" y="-291830"/>
            <a:ext cx="9837906" cy="1143000"/>
          </a:xfrm>
        </p:spPr>
        <p:txBody>
          <a:bodyPr>
            <a:normAutofit/>
          </a:bodyPr>
          <a:lstStyle/>
          <a:p>
            <a:pPr eaLnBrk="1" hangingPunct="1">
              <a:defRPr/>
            </a:pPr>
            <a:r>
              <a:rPr lang="cs-CZ" altLang="cs-CZ" sz="2800" b="1" dirty="0">
                <a:solidFill>
                  <a:schemeClr val="tx1"/>
                </a:solidFill>
              </a:rPr>
              <a:t>Dědičná onemocnění/syndromy spojené se zvýšeným rizikem nádorů</a:t>
            </a:r>
          </a:p>
        </p:txBody>
      </p:sp>
      <p:sp>
        <p:nvSpPr>
          <p:cNvPr id="265219" name="Rectangle 3">
            <a:extLst>
              <a:ext uri="{FF2B5EF4-FFF2-40B4-BE49-F238E27FC236}">
                <a16:creationId xmlns:a16="http://schemas.microsoft.com/office/drawing/2014/main" id="{1F1627AE-1E9E-40F2-BF97-CCF693C6836F}"/>
              </a:ext>
            </a:extLst>
          </p:cNvPr>
          <p:cNvSpPr>
            <a:spLocks noGrp="1" noChangeArrowheads="1"/>
          </p:cNvSpPr>
          <p:nvPr>
            <p:ph type="body" idx="1"/>
          </p:nvPr>
        </p:nvSpPr>
        <p:spPr>
          <a:xfrm>
            <a:off x="1961744" y="1215957"/>
            <a:ext cx="8651132" cy="5301574"/>
          </a:xfrm>
        </p:spPr>
        <p:txBody>
          <a:bodyPr>
            <a:normAutofit fontScale="62500" lnSpcReduction="20000"/>
          </a:bodyPr>
          <a:lstStyle/>
          <a:p>
            <a:pPr eaLnBrk="1" hangingPunct="1">
              <a:lnSpc>
                <a:spcPct val="80000"/>
              </a:lnSpc>
              <a:defRPr/>
            </a:pPr>
            <a:r>
              <a:rPr lang="cs-CZ" altLang="cs-CZ" sz="2600" b="1" dirty="0">
                <a:solidFill>
                  <a:schemeClr val="tx1"/>
                </a:solidFill>
              </a:rPr>
              <a:t>AD dědičné syndromy </a:t>
            </a:r>
          </a:p>
          <a:p>
            <a:pPr eaLnBrk="1" hangingPunct="1">
              <a:lnSpc>
                <a:spcPct val="80000"/>
              </a:lnSpc>
              <a:defRPr/>
            </a:pPr>
            <a:r>
              <a:rPr lang="cs-CZ" altLang="cs-CZ" sz="1800" dirty="0"/>
              <a:t>(alterované </a:t>
            </a:r>
            <a:r>
              <a:rPr lang="cs-CZ" altLang="cs-CZ" sz="1800" dirty="0" err="1"/>
              <a:t>antionkogeny</a:t>
            </a:r>
            <a:r>
              <a:rPr lang="cs-CZ" altLang="cs-CZ" sz="1800" dirty="0"/>
              <a:t>, tumor supresorové geny, </a:t>
            </a:r>
            <a:r>
              <a:rPr lang="cs-CZ" altLang="cs-CZ" sz="1800" dirty="0" err="1"/>
              <a:t>mismatch</a:t>
            </a:r>
            <a:r>
              <a:rPr lang="cs-CZ" altLang="cs-CZ" sz="1800" dirty="0"/>
              <a:t> </a:t>
            </a:r>
            <a:r>
              <a:rPr lang="cs-CZ" altLang="cs-CZ" sz="1800" dirty="0" err="1"/>
              <a:t>repair</a:t>
            </a:r>
            <a:r>
              <a:rPr lang="cs-CZ" altLang="cs-CZ" sz="1800" dirty="0"/>
              <a:t> geny; vrozená mutace v 1 alele TSG; 2. zásah v somatické buňce) </a:t>
            </a:r>
          </a:p>
          <a:p>
            <a:pPr eaLnBrk="1" hangingPunct="1">
              <a:lnSpc>
                <a:spcPct val="80000"/>
              </a:lnSpc>
              <a:buFont typeface="Arial" panose="020B0604020202020204" pitchFamily="34" charset="0"/>
              <a:buChar char="•"/>
              <a:defRPr/>
            </a:pPr>
            <a:r>
              <a:rPr lang="cs-CZ" altLang="cs-CZ" sz="1800" i="1" dirty="0"/>
              <a:t>RB </a:t>
            </a:r>
            <a:r>
              <a:rPr lang="cs-CZ" altLang="cs-CZ" sz="1800" dirty="0"/>
              <a:t>(retinoblastom)</a:t>
            </a:r>
          </a:p>
          <a:p>
            <a:pPr eaLnBrk="1" hangingPunct="1">
              <a:lnSpc>
                <a:spcPct val="80000"/>
              </a:lnSpc>
              <a:buFont typeface="Arial" panose="020B0604020202020204" pitchFamily="34" charset="0"/>
              <a:buChar char="•"/>
              <a:defRPr/>
            </a:pPr>
            <a:r>
              <a:rPr lang="cs-CZ" altLang="cs-CZ" sz="1800" i="1" dirty="0"/>
              <a:t>p53 </a:t>
            </a:r>
            <a:r>
              <a:rPr lang="cs-CZ" altLang="cs-CZ" sz="1800" dirty="0"/>
              <a:t>(různé tumory – syndrom </a:t>
            </a:r>
            <a:r>
              <a:rPr lang="cs-CZ" altLang="cs-CZ" sz="1800" dirty="0" err="1"/>
              <a:t>Li-Fraumeni</a:t>
            </a:r>
            <a:r>
              <a:rPr lang="cs-CZ" altLang="cs-CZ" sz="1800" dirty="0"/>
              <a:t>) </a:t>
            </a:r>
          </a:p>
          <a:p>
            <a:pPr eaLnBrk="1" hangingPunct="1">
              <a:lnSpc>
                <a:spcPct val="80000"/>
              </a:lnSpc>
              <a:buFont typeface="Arial" panose="020B0604020202020204" pitchFamily="34" charset="0"/>
              <a:buChar char="•"/>
              <a:defRPr/>
            </a:pPr>
            <a:r>
              <a:rPr lang="cs-CZ" altLang="cs-CZ" sz="1800" i="1" dirty="0"/>
              <a:t>p16 </a:t>
            </a:r>
            <a:r>
              <a:rPr lang="cs-CZ" altLang="cs-CZ" sz="1800" dirty="0"/>
              <a:t>(melanom)</a:t>
            </a:r>
          </a:p>
          <a:p>
            <a:pPr eaLnBrk="1" hangingPunct="1">
              <a:lnSpc>
                <a:spcPct val="80000"/>
              </a:lnSpc>
              <a:buFont typeface="Arial" panose="020B0604020202020204" pitchFamily="34" charset="0"/>
              <a:buChar char="•"/>
              <a:defRPr/>
            </a:pPr>
            <a:r>
              <a:rPr lang="cs-CZ" altLang="cs-CZ" sz="1800" i="1" dirty="0"/>
              <a:t>APC </a:t>
            </a:r>
            <a:r>
              <a:rPr lang="cs-CZ" altLang="cs-CZ" sz="1800" dirty="0"/>
              <a:t>(</a:t>
            </a:r>
            <a:r>
              <a:rPr lang="cs-CZ" altLang="cs-CZ" sz="1800" dirty="0" err="1"/>
              <a:t>familiální</a:t>
            </a:r>
            <a:r>
              <a:rPr lang="cs-CZ" altLang="cs-CZ" sz="1800" dirty="0"/>
              <a:t> adenomatózní </a:t>
            </a:r>
            <a:r>
              <a:rPr lang="cs-CZ" altLang="cs-CZ" sz="1800" dirty="0" err="1"/>
              <a:t>polypóza</a:t>
            </a:r>
            <a:r>
              <a:rPr lang="cs-CZ" altLang="cs-CZ" sz="1800" dirty="0"/>
              <a:t>/kolorektální karcinom)</a:t>
            </a:r>
          </a:p>
          <a:p>
            <a:pPr eaLnBrk="1" hangingPunct="1">
              <a:lnSpc>
                <a:spcPct val="80000"/>
              </a:lnSpc>
              <a:buFont typeface="Arial" panose="020B0604020202020204" pitchFamily="34" charset="0"/>
              <a:buChar char="•"/>
              <a:defRPr/>
            </a:pPr>
            <a:r>
              <a:rPr lang="cs-CZ" altLang="cs-CZ" sz="1800" i="1" dirty="0"/>
              <a:t>NF1/NF2 </a:t>
            </a:r>
            <a:r>
              <a:rPr lang="cs-CZ" altLang="cs-CZ" sz="1800" dirty="0"/>
              <a:t>(</a:t>
            </a:r>
            <a:r>
              <a:rPr lang="cs-CZ" altLang="cs-CZ" sz="1800" dirty="0" err="1"/>
              <a:t>neurofibromatóza</a:t>
            </a:r>
            <a:r>
              <a:rPr lang="cs-CZ" altLang="cs-CZ" sz="1800" dirty="0"/>
              <a:t> 1a 2)</a:t>
            </a:r>
          </a:p>
          <a:p>
            <a:pPr eaLnBrk="1" hangingPunct="1">
              <a:lnSpc>
                <a:spcPct val="80000"/>
              </a:lnSpc>
              <a:buFont typeface="Arial" panose="020B0604020202020204" pitchFamily="34" charset="0"/>
              <a:buChar char="•"/>
              <a:defRPr/>
            </a:pPr>
            <a:r>
              <a:rPr lang="cs-CZ" altLang="cs-CZ" sz="1800" i="1" dirty="0"/>
              <a:t>BRCA1/BRCA2 </a:t>
            </a:r>
            <a:r>
              <a:rPr lang="cs-CZ" altLang="cs-CZ" sz="1800" dirty="0"/>
              <a:t>(karcinom prsu a ovaria)</a:t>
            </a:r>
          </a:p>
          <a:p>
            <a:pPr eaLnBrk="1" hangingPunct="1">
              <a:lnSpc>
                <a:spcPct val="80000"/>
              </a:lnSpc>
              <a:buFont typeface="Arial" panose="020B0604020202020204" pitchFamily="34" charset="0"/>
              <a:buChar char="•"/>
              <a:defRPr/>
            </a:pPr>
            <a:r>
              <a:rPr lang="cs-CZ" altLang="cs-CZ" sz="1800" i="1" dirty="0"/>
              <a:t>MEN1/RET </a:t>
            </a:r>
            <a:r>
              <a:rPr lang="cs-CZ" altLang="cs-CZ" sz="1800" dirty="0"/>
              <a:t>(syndrom mnohočetné endokrinní </a:t>
            </a:r>
            <a:r>
              <a:rPr lang="cs-CZ" altLang="cs-CZ" sz="1800" dirty="0" err="1"/>
              <a:t>neoplazie</a:t>
            </a:r>
            <a:r>
              <a:rPr lang="cs-CZ" altLang="cs-CZ" sz="1800" dirty="0"/>
              <a:t> 1 (</a:t>
            </a:r>
            <a:r>
              <a:rPr lang="cs-CZ" altLang="cs-CZ" sz="1800" dirty="0" err="1"/>
              <a:t>paratyreoidea</a:t>
            </a:r>
            <a:r>
              <a:rPr lang="cs-CZ" altLang="cs-CZ" sz="1800" dirty="0"/>
              <a:t>, pankreas, hypofýza) a MEN2 (medulární ca </a:t>
            </a:r>
            <a:r>
              <a:rPr lang="cs-CZ" altLang="cs-CZ" sz="1800" dirty="0" err="1"/>
              <a:t>št</a:t>
            </a:r>
            <a:r>
              <a:rPr lang="cs-CZ" altLang="cs-CZ" sz="1800" dirty="0"/>
              <a:t>. žlázy, </a:t>
            </a:r>
            <a:r>
              <a:rPr lang="cs-CZ" altLang="cs-CZ" sz="1800" dirty="0" err="1"/>
              <a:t>feochromocytom</a:t>
            </a:r>
            <a:r>
              <a:rPr lang="cs-CZ" altLang="cs-CZ" sz="1800" dirty="0"/>
              <a:t>,… )</a:t>
            </a:r>
          </a:p>
          <a:p>
            <a:pPr eaLnBrk="1" hangingPunct="1">
              <a:lnSpc>
                <a:spcPct val="80000"/>
              </a:lnSpc>
              <a:buFont typeface="Arial" panose="020B0604020202020204" pitchFamily="34" charset="0"/>
              <a:buChar char="•"/>
              <a:defRPr/>
            </a:pPr>
            <a:r>
              <a:rPr lang="cs-CZ" altLang="cs-CZ" sz="1800" i="1" dirty="0"/>
              <a:t>MSH2, MLH1, MSH6</a:t>
            </a:r>
            <a:r>
              <a:rPr lang="cs-CZ" altLang="cs-CZ" sz="1800" dirty="0"/>
              <a:t> (Lynchův syndrom/hereditární </a:t>
            </a:r>
            <a:r>
              <a:rPr lang="cs-CZ" altLang="cs-CZ" sz="1800" dirty="0" err="1"/>
              <a:t>nepolypózní</a:t>
            </a:r>
            <a:r>
              <a:rPr lang="cs-CZ" altLang="cs-CZ" sz="1800" dirty="0"/>
              <a:t> karcinom tlustého střeva)</a:t>
            </a:r>
          </a:p>
          <a:p>
            <a:pPr eaLnBrk="1" hangingPunct="1">
              <a:lnSpc>
                <a:spcPct val="80000"/>
              </a:lnSpc>
              <a:buFont typeface="Arial" panose="020B0604020202020204" pitchFamily="34" charset="0"/>
              <a:buChar char="•"/>
              <a:defRPr/>
            </a:pPr>
            <a:r>
              <a:rPr lang="cs-CZ" altLang="cs-CZ" sz="1800" i="1" dirty="0"/>
              <a:t>DPC4/SMAD4</a:t>
            </a:r>
            <a:r>
              <a:rPr lang="cs-CZ" altLang="cs-CZ" sz="1800" dirty="0"/>
              <a:t> (juvenilní </a:t>
            </a:r>
            <a:r>
              <a:rPr lang="cs-CZ" altLang="cs-CZ" sz="1800" dirty="0" err="1"/>
              <a:t>polypóza</a:t>
            </a:r>
            <a:r>
              <a:rPr lang="cs-CZ" altLang="cs-CZ" sz="1800" dirty="0"/>
              <a:t> střeva/kolorektální karcinom, karcinom endometria)</a:t>
            </a:r>
          </a:p>
          <a:p>
            <a:pPr eaLnBrk="1" hangingPunct="1">
              <a:lnSpc>
                <a:spcPct val="80000"/>
              </a:lnSpc>
              <a:buFont typeface="Arial" panose="020B0604020202020204" pitchFamily="34" charset="0"/>
              <a:buChar char="•"/>
              <a:defRPr/>
            </a:pPr>
            <a:r>
              <a:rPr lang="cs-CZ" altLang="cs-CZ" sz="1800" i="1" dirty="0"/>
              <a:t>LKB/STK11</a:t>
            </a:r>
            <a:r>
              <a:rPr lang="cs-CZ" altLang="cs-CZ" sz="1800" dirty="0"/>
              <a:t> (</a:t>
            </a:r>
            <a:r>
              <a:rPr lang="cs-CZ" altLang="cs-CZ" sz="1800" dirty="0" err="1"/>
              <a:t>Peutz-Jeghersův</a:t>
            </a:r>
            <a:r>
              <a:rPr lang="cs-CZ" altLang="cs-CZ" sz="1800" dirty="0"/>
              <a:t> syndrom/ca žaludku a střev)</a:t>
            </a:r>
          </a:p>
          <a:p>
            <a:pPr eaLnBrk="1" hangingPunct="1">
              <a:lnSpc>
                <a:spcPct val="80000"/>
              </a:lnSpc>
              <a:buFont typeface="Arial" panose="020B0604020202020204" pitchFamily="34" charset="0"/>
              <a:buChar char="•"/>
              <a:defRPr/>
            </a:pPr>
            <a:r>
              <a:rPr lang="cs-CZ" altLang="cs-CZ" sz="1800" i="1" dirty="0"/>
              <a:t>VHL</a:t>
            </a:r>
            <a:r>
              <a:rPr lang="cs-CZ" altLang="cs-CZ" sz="1800" dirty="0"/>
              <a:t> (von </a:t>
            </a:r>
            <a:r>
              <a:rPr lang="cs-CZ" altLang="cs-CZ" sz="1800" dirty="0" err="1"/>
              <a:t>Hippel</a:t>
            </a:r>
            <a:r>
              <a:rPr lang="cs-CZ" altLang="cs-CZ" sz="1800" dirty="0"/>
              <a:t> </a:t>
            </a:r>
            <a:r>
              <a:rPr lang="cs-CZ" altLang="cs-CZ" sz="1800" dirty="0" err="1"/>
              <a:t>Lindau</a:t>
            </a:r>
            <a:r>
              <a:rPr lang="cs-CZ" altLang="cs-CZ" sz="1800" dirty="0"/>
              <a:t>/ca ledvin)</a:t>
            </a:r>
          </a:p>
          <a:p>
            <a:pPr eaLnBrk="1" hangingPunct="1">
              <a:lnSpc>
                <a:spcPct val="80000"/>
              </a:lnSpc>
              <a:defRPr/>
            </a:pPr>
            <a:endParaRPr lang="cs-CZ" altLang="cs-CZ" sz="2900" b="1" dirty="0">
              <a:solidFill>
                <a:schemeClr val="tx1"/>
              </a:solidFill>
            </a:endParaRPr>
          </a:p>
          <a:p>
            <a:pPr eaLnBrk="1" hangingPunct="1">
              <a:lnSpc>
                <a:spcPct val="80000"/>
              </a:lnSpc>
              <a:defRPr/>
            </a:pPr>
            <a:r>
              <a:rPr lang="cs-CZ" altLang="cs-CZ" sz="2900" b="1" dirty="0">
                <a:solidFill>
                  <a:schemeClr val="tx1"/>
                </a:solidFill>
              </a:rPr>
              <a:t>Familiárně se vyskytující karcinomy </a:t>
            </a:r>
            <a:r>
              <a:rPr lang="cs-CZ" altLang="cs-CZ" sz="1800" dirty="0"/>
              <a:t>(karcinomy prsu, ovaria a pankreatu)</a:t>
            </a:r>
          </a:p>
          <a:p>
            <a:pPr eaLnBrk="1" hangingPunct="1">
              <a:lnSpc>
                <a:spcPct val="80000"/>
              </a:lnSpc>
              <a:defRPr/>
            </a:pPr>
            <a:r>
              <a:rPr lang="cs-CZ" altLang="cs-CZ" sz="2900" b="1" dirty="0">
                <a:solidFill>
                  <a:schemeClr val="tx1"/>
                </a:solidFill>
              </a:rPr>
              <a:t> </a:t>
            </a:r>
          </a:p>
          <a:p>
            <a:pPr eaLnBrk="1" hangingPunct="1">
              <a:lnSpc>
                <a:spcPct val="80000"/>
              </a:lnSpc>
              <a:defRPr/>
            </a:pPr>
            <a:r>
              <a:rPr lang="cs-CZ" altLang="cs-CZ" sz="2900" b="1" dirty="0">
                <a:solidFill>
                  <a:schemeClr val="tx1"/>
                </a:solidFill>
              </a:rPr>
              <a:t>AR dědičné syndromy </a:t>
            </a:r>
          </a:p>
          <a:p>
            <a:pPr eaLnBrk="1" hangingPunct="1">
              <a:lnSpc>
                <a:spcPct val="80000"/>
              </a:lnSpc>
              <a:defRPr/>
            </a:pPr>
            <a:r>
              <a:rPr lang="cs-CZ" altLang="cs-CZ" sz="1800" dirty="0"/>
              <a:t>(defektní DNA reparace, DNA instabilita; př. </a:t>
            </a:r>
            <a:r>
              <a:rPr lang="cs-CZ" altLang="cs-CZ" sz="1800" dirty="0" err="1"/>
              <a:t>Fanconiho</a:t>
            </a:r>
            <a:r>
              <a:rPr lang="cs-CZ" altLang="cs-CZ" sz="1800" dirty="0"/>
              <a:t> anémie, </a:t>
            </a:r>
            <a:r>
              <a:rPr lang="cs-CZ" altLang="cs-CZ" sz="1800" dirty="0" err="1"/>
              <a:t>xeroderma</a:t>
            </a:r>
            <a:r>
              <a:rPr lang="cs-CZ" altLang="cs-CZ" sz="1800" dirty="0"/>
              <a:t> </a:t>
            </a:r>
            <a:r>
              <a:rPr lang="cs-CZ" altLang="cs-CZ" sz="1800" dirty="0" err="1"/>
              <a:t>pigmentosum</a:t>
            </a:r>
            <a:r>
              <a:rPr lang="cs-CZ" altLang="cs-CZ" sz="1800" dirty="0"/>
              <a:t>, </a:t>
            </a:r>
            <a:r>
              <a:rPr lang="cs-CZ" altLang="cs-CZ" sz="1800" dirty="0" err="1"/>
              <a:t>ataxia</a:t>
            </a:r>
            <a:r>
              <a:rPr lang="cs-CZ" altLang="cs-CZ" sz="1800" dirty="0"/>
              <a:t> </a:t>
            </a:r>
            <a:r>
              <a:rPr lang="cs-CZ" altLang="cs-CZ" sz="1800" dirty="0" err="1"/>
              <a:t>teleangiectasia</a:t>
            </a:r>
            <a:r>
              <a:rPr lang="cs-CZ" altLang="cs-CZ" sz="1800" dirty="0"/>
              <a:t>)</a:t>
            </a:r>
          </a:p>
        </p:txBody>
      </p:sp>
    </p:spTree>
    <p:extLst>
      <p:ext uri="{BB962C8B-B14F-4D97-AF65-F5344CB8AC3E}">
        <p14:creationId xmlns:p14="http://schemas.microsoft.com/office/powerpoint/2010/main" val="9182587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8" name="Rectangle 4"/>
          <p:cNvSpPr>
            <a:spLocks noGrp="1" noRot="1" noChangeArrowheads="1"/>
          </p:cNvSpPr>
          <p:nvPr>
            <p:ph type="title" sz="quarter" idx="4294967295"/>
          </p:nvPr>
        </p:nvSpPr>
        <p:spPr>
          <a:xfrm>
            <a:off x="631915" y="322371"/>
            <a:ext cx="10058400" cy="1450757"/>
          </a:xfrm>
        </p:spPr>
        <p:txBody>
          <a:bodyPr/>
          <a:lstStyle/>
          <a:p>
            <a:pPr eaLnBrk="1" hangingPunct="1">
              <a:defRPr/>
            </a:pPr>
            <a:r>
              <a:rPr lang="cs-CZ" b="1" kern="0" dirty="0">
                <a:solidFill>
                  <a:schemeClr val="tx1"/>
                </a:solidFill>
              </a:rPr>
              <a:t>DNET</a:t>
            </a:r>
          </a:p>
        </p:txBody>
      </p:sp>
      <p:sp>
        <p:nvSpPr>
          <p:cNvPr id="67587" name="Text Box 9"/>
          <p:cNvSpPr txBox="1">
            <a:spLocks noChangeArrowheads="1"/>
          </p:cNvSpPr>
          <p:nvPr/>
        </p:nvSpPr>
        <p:spPr bwMode="auto">
          <a:xfrm>
            <a:off x="6240464" y="6491288"/>
            <a:ext cx="3343223"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NeuN IHC; „floating“ neurony </a:t>
            </a:r>
          </a:p>
        </p:txBody>
      </p:sp>
      <p:sp>
        <p:nvSpPr>
          <p:cNvPr id="67588" name="Text Box 10"/>
          <p:cNvSpPr txBox="1">
            <a:spLocks noChangeArrowheads="1"/>
          </p:cNvSpPr>
          <p:nvPr/>
        </p:nvSpPr>
        <p:spPr bwMode="auto">
          <a:xfrm>
            <a:off x="2495551" y="6491288"/>
            <a:ext cx="2301875"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Kalcifikace v DNETu</a:t>
            </a:r>
          </a:p>
        </p:txBody>
      </p:sp>
      <p:sp>
        <p:nvSpPr>
          <p:cNvPr id="67589" name="Text Box 25"/>
          <p:cNvSpPr txBox="1">
            <a:spLocks noChangeArrowheads="1"/>
          </p:cNvSpPr>
          <p:nvPr/>
        </p:nvSpPr>
        <p:spPr bwMode="auto">
          <a:xfrm>
            <a:off x="2495550" y="3500438"/>
            <a:ext cx="2744534"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Nodulární architektonika</a:t>
            </a:r>
            <a:r>
              <a:rPr lang="cs-CZ" altLang="cs-CZ" sz="1800"/>
              <a:t> </a:t>
            </a:r>
          </a:p>
        </p:txBody>
      </p:sp>
      <p:pic>
        <p:nvPicPr>
          <p:cNvPr id="67590" name="Picture 6" descr="Obrázek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4005263"/>
            <a:ext cx="3313113"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descr="17062-07-40x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1" y="1052514"/>
            <a:ext cx="33115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descr="Obráze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4" y="4005263"/>
            <a:ext cx="3309937"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Picture 9" descr="Hermanova_OB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4" y="1052513"/>
            <a:ext cx="3311525"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Text Box 10"/>
          <p:cNvSpPr txBox="1">
            <a:spLocks noChangeArrowheads="1"/>
          </p:cNvSpPr>
          <p:nvPr/>
        </p:nvSpPr>
        <p:spPr bwMode="auto">
          <a:xfrm>
            <a:off x="6240463" y="3500438"/>
            <a:ext cx="2262992"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Komplexní „pattern“</a:t>
            </a:r>
          </a:p>
        </p:txBody>
      </p:sp>
    </p:spTree>
    <p:extLst>
      <p:ext uri="{BB962C8B-B14F-4D97-AF65-F5344CB8AC3E}">
        <p14:creationId xmlns:p14="http://schemas.microsoft.com/office/powerpoint/2010/main" val="10477565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6" name="Rectangle 4"/>
          <p:cNvSpPr>
            <a:spLocks noGrp="1" noRot="1" noChangeArrowheads="1"/>
          </p:cNvSpPr>
          <p:nvPr>
            <p:ph type="title" idx="4294967295"/>
          </p:nvPr>
        </p:nvSpPr>
        <p:spPr/>
        <p:txBody>
          <a:bodyPr/>
          <a:lstStyle/>
          <a:p>
            <a:pPr eaLnBrk="1" hangingPunct="1">
              <a:defRPr/>
            </a:pPr>
            <a:r>
              <a:rPr lang="cs-CZ" altLang="cs-CZ" b="1" dirty="0" err="1">
                <a:solidFill>
                  <a:schemeClr val="tx1"/>
                </a:solidFill>
              </a:rPr>
              <a:t>Pilocytární</a:t>
            </a:r>
            <a:r>
              <a:rPr lang="cs-CZ" altLang="cs-CZ" b="1" dirty="0">
                <a:solidFill>
                  <a:schemeClr val="tx1"/>
                </a:solidFill>
              </a:rPr>
              <a:t> astrocytom</a:t>
            </a:r>
          </a:p>
        </p:txBody>
      </p:sp>
      <p:sp>
        <p:nvSpPr>
          <p:cNvPr id="71683" name="Text Box 9"/>
          <p:cNvSpPr txBox="1">
            <a:spLocks noChangeArrowheads="1"/>
          </p:cNvSpPr>
          <p:nvPr/>
        </p:nvSpPr>
        <p:spPr bwMode="auto">
          <a:xfrm>
            <a:off x="2279651" y="5084764"/>
            <a:ext cx="78120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Char char="-"/>
            </a:pPr>
            <a:r>
              <a:rPr lang="cs-CZ" altLang="cs-CZ" sz="1800" b="1"/>
              <a:t> </a:t>
            </a:r>
            <a:r>
              <a:rPr lang="cs-CZ" altLang="cs-CZ" sz="1600"/>
              <a:t>WHO GI, relativně dobře ohraničený, pomalu rostoucí, často cystický</a:t>
            </a:r>
          </a:p>
          <a:p>
            <a:pPr eaLnBrk="1" hangingPunct="1">
              <a:spcBef>
                <a:spcPct val="0"/>
              </a:spcBef>
              <a:buClrTx/>
              <a:buSzTx/>
              <a:buFontTx/>
              <a:buChar char="-"/>
            </a:pPr>
            <a:r>
              <a:rPr lang="cs-CZ" altLang="cs-CZ" sz="1600"/>
              <a:t> lokalizace: predilekčně podél neuroaxis</a:t>
            </a:r>
          </a:p>
          <a:p>
            <a:pPr eaLnBrk="1" hangingPunct="1">
              <a:spcBef>
                <a:spcPct val="0"/>
              </a:spcBef>
              <a:buClrTx/>
              <a:buSzTx/>
              <a:buFontTx/>
              <a:buChar char="-"/>
            </a:pPr>
            <a:r>
              <a:rPr lang="cs-CZ" altLang="cs-CZ" sz="1600"/>
              <a:t> bifazický pattern (kompaktně uložené bipolární bb + mikrocysticky uspořádané řídce celulární </a:t>
            </a:r>
          </a:p>
          <a:p>
            <a:pPr eaLnBrk="1" hangingPunct="1">
              <a:spcBef>
                <a:spcPct val="0"/>
              </a:spcBef>
              <a:buClrTx/>
              <a:buSzTx/>
              <a:buFontTx/>
              <a:buNone/>
            </a:pPr>
            <a:r>
              <a:rPr lang="cs-CZ" altLang="cs-CZ" sz="1600"/>
              <a:t>  oblasti multipolárních bb + Rosenthalova vlákna a eozinofilní granulární tělíska</a:t>
            </a:r>
            <a:r>
              <a:rPr lang="cs-CZ" altLang="cs-CZ" sz="1600">
                <a:latin typeface="Arial" panose="020B0604020202020204" pitchFamily="34" charset="0"/>
              </a:rPr>
              <a:t>)</a:t>
            </a:r>
            <a:endParaRPr lang="cs-CZ" altLang="cs-CZ" sz="1600" i="1"/>
          </a:p>
          <a:p>
            <a:pPr eaLnBrk="1" hangingPunct="1">
              <a:spcBef>
                <a:spcPct val="0"/>
              </a:spcBef>
              <a:buClrTx/>
              <a:buSzTx/>
              <a:buFontTx/>
              <a:buNone/>
            </a:pPr>
            <a:r>
              <a:rPr lang="cs-CZ" altLang="cs-CZ" sz="1800" b="1"/>
              <a:t> </a:t>
            </a:r>
          </a:p>
        </p:txBody>
      </p:sp>
      <p:pic>
        <p:nvPicPr>
          <p:cNvPr id="71684" name="Zástupný symbol pro obsah 7" descr="26-1.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992313" y="1914525"/>
            <a:ext cx="4038600" cy="3048000"/>
          </a:xfrm>
        </p:spPr>
      </p:pic>
      <p:pic>
        <p:nvPicPr>
          <p:cNvPr id="71685" name="Zástupný symbol pro obsah 8" descr="26-2.jpg"/>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167438" y="1914525"/>
            <a:ext cx="4038600" cy="3048000"/>
          </a:xfrm>
        </p:spPr>
      </p:pic>
    </p:spTree>
    <p:extLst>
      <p:ext uri="{BB962C8B-B14F-4D97-AF65-F5344CB8AC3E}">
        <p14:creationId xmlns:p14="http://schemas.microsoft.com/office/powerpoint/2010/main" val="41474344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4"/>
          <p:cNvSpPr>
            <a:spLocks noGrp="1" noRot="1" noChangeArrowheads="1"/>
          </p:cNvSpPr>
          <p:nvPr>
            <p:ph type="title" idx="4294967295"/>
          </p:nvPr>
        </p:nvSpPr>
        <p:spPr>
          <a:xfrm>
            <a:off x="1774825" y="136743"/>
            <a:ext cx="10058400" cy="1450757"/>
          </a:xfrm>
        </p:spPr>
        <p:txBody>
          <a:bodyPr/>
          <a:lstStyle/>
          <a:p>
            <a:pPr eaLnBrk="1" hangingPunct="1">
              <a:defRPr/>
            </a:pPr>
            <a:r>
              <a:rPr lang="cs-CZ" altLang="cs-CZ" sz="3200" b="1" dirty="0" err="1">
                <a:solidFill>
                  <a:schemeClr val="tx1"/>
                </a:solidFill>
              </a:rPr>
              <a:t>Subependymální</a:t>
            </a:r>
            <a:r>
              <a:rPr lang="cs-CZ" altLang="cs-CZ" sz="3200" b="1" dirty="0">
                <a:solidFill>
                  <a:schemeClr val="tx1"/>
                </a:solidFill>
              </a:rPr>
              <a:t> </a:t>
            </a:r>
            <a:r>
              <a:rPr lang="cs-CZ" altLang="cs-CZ" sz="3200" b="1" dirty="0" err="1">
                <a:solidFill>
                  <a:schemeClr val="tx1"/>
                </a:solidFill>
              </a:rPr>
              <a:t>obrovskobuněčný</a:t>
            </a:r>
            <a:r>
              <a:rPr lang="cs-CZ" altLang="cs-CZ" sz="3200" b="1" dirty="0">
                <a:solidFill>
                  <a:schemeClr val="tx1"/>
                </a:solidFill>
              </a:rPr>
              <a:t> astrocytom</a:t>
            </a:r>
          </a:p>
        </p:txBody>
      </p:sp>
      <p:pic>
        <p:nvPicPr>
          <p:cNvPr id="72707" name="Picture 7" descr="N312 400x"/>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774825" y="1700213"/>
            <a:ext cx="4256088" cy="3205162"/>
          </a:xfrm>
        </p:spPr>
      </p:pic>
      <p:pic>
        <p:nvPicPr>
          <p:cNvPr id="72708" name="Picture 8" descr="N312 400x st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167439" y="1700213"/>
            <a:ext cx="4249737" cy="3200400"/>
          </a:xfrm>
        </p:spPr>
      </p:pic>
      <p:sp>
        <p:nvSpPr>
          <p:cNvPr id="72709" name="Text Box 11"/>
          <p:cNvSpPr txBox="1">
            <a:spLocks noChangeArrowheads="1"/>
          </p:cNvSpPr>
          <p:nvPr/>
        </p:nvSpPr>
        <p:spPr bwMode="auto">
          <a:xfrm>
            <a:off x="2782888" y="5013326"/>
            <a:ext cx="72771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Char char="-"/>
            </a:pPr>
            <a:r>
              <a:rPr lang="cs-CZ" altLang="cs-CZ" sz="1800" b="1"/>
              <a:t> </a:t>
            </a:r>
            <a:r>
              <a:rPr lang="cs-CZ" altLang="cs-CZ" sz="1600"/>
              <a:t>WHO GI; tuberózní skleróza</a:t>
            </a:r>
          </a:p>
          <a:p>
            <a:pPr eaLnBrk="1" hangingPunct="1">
              <a:spcBef>
                <a:spcPct val="0"/>
              </a:spcBef>
              <a:buClrTx/>
              <a:buSzTx/>
              <a:buFontTx/>
              <a:buChar char="-"/>
            </a:pPr>
            <a:r>
              <a:rPr lang="cs-CZ" altLang="cs-CZ" sz="1600"/>
              <a:t> mutace </a:t>
            </a:r>
            <a:r>
              <a:rPr lang="cs-CZ" altLang="cs-CZ" sz="1600" i="1"/>
              <a:t>TSC1</a:t>
            </a:r>
            <a:r>
              <a:rPr lang="cs-CZ" altLang="cs-CZ" sz="1600"/>
              <a:t> (9q34) nebo </a:t>
            </a:r>
            <a:r>
              <a:rPr lang="cs-CZ" altLang="cs-CZ" sz="1600" i="1"/>
              <a:t>TSC2</a:t>
            </a:r>
            <a:r>
              <a:rPr lang="cs-CZ" altLang="cs-CZ" sz="1600"/>
              <a:t> (16p13.3)</a:t>
            </a:r>
          </a:p>
          <a:p>
            <a:pPr eaLnBrk="1" hangingPunct="1">
              <a:spcBef>
                <a:spcPct val="0"/>
              </a:spcBef>
              <a:buClrTx/>
              <a:buSzTx/>
              <a:buFontTx/>
              <a:buChar char="-"/>
            </a:pPr>
            <a:r>
              <a:rPr lang="cs-CZ" altLang="cs-CZ" sz="1600"/>
              <a:t> statické: kortikální tubery (hamartomy), subkortikální glioneuronální hamartomy</a:t>
            </a:r>
          </a:p>
          <a:p>
            <a:pPr eaLnBrk="1" hangingPunct="1">
              <a:spcBef>
                <a:spcPct val="0"/>
              </a:spcBef>
              <a:buClrTx/>
              <a:buSzTx/>
              <a:buFontTx/>
              <a:buChar char="-"/>
            </a:pPr>
            <a:r>
              <a:rPr lang="cs-CZ" altLang="cs-CZ" sz="1600"/>
              <a:t> subependymální gliální noduly→subependymální obrovskobuněčný astrocytom (SEGA) </a:t>
            </a:r>
          </a:p>
          <a:p>
            <a:pPr eaLnBrk="1" hangingPunct="1">
              <a:spcBef>
                <a:spcPct val="0"/>
              </a:spcBef>
              <a:buClrTx/>
              <a:buSzTx/>
              <a:buFontTx/>
              <a:buChar char="-"/>
            </a:pPr>
            <a:r>
              <a:rPr lang="cs-CZ" altLang="cs-CZ" sz="1600"/>
              <a:t> SEGA: benigní, ve stěně postraních komor</a:t>
            </a:r>
          </a:p>
        </p:txBody>
      </p:sp>
    </p:spTree>
    <p:extLst>
      <p:ext uri="{BB962C8B-B14F-4D97-AF65-F5344CB8AC3E}">
        <p14:creationId xmlns:p14="http://schemas.microsoft.com/office/powerpoint/2010/main" val="21266777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36262F98-E34D-4661-98E5-95A8AC48654E}"/>
              </a:ext>
            </a:extLst>
          </p:cNvPr>
          <p:cNvSpPr>
            <a:spLocks noGrp="1" noRot="1" noChangeArrowheads="1"/>
          </p:cNvSpPr>
          <p:nvPr>
            <p:ph type="title" idx="4294967295"/>
          </p:nvPr>
        </p:nvSpPr>
        <p:spPr/>
        <p:txBody>
          <a:bodyPr/>
          <a:lstStyle/>
          <a:p>
            <a:pPr eaLnBrk="1" hangingPunct="1">
              <a:defRPr/>
            </a:pPr>
            <a:r>
              <a:rPr lang="cs-CZ" altLang="cs-CZ" sz="3200" b="1" dirty="0">
                <a:solidFill>
                  <a:schemeClr val="tx1"/>
                </a:solidFill>
              </a:rPr>
              <a:t>Mechanizmy </a:t>
            </a:r>
            <a:r>
              <a:rPr lang="cs-CZ" altLang="cs-CZ" sz="3200" b="1" dirty="0" err="1">
                <a:solidFill>
                  <a:schemeClr val="tx1"/>
                </a:solidFill>
              </a:rPr>
              <a:t>epileptogeneze</a:t>
            </a:r>
            <a:r>
              <a:rPr lang="cs-CZ" altLang="cs-CZ" sz="3200" b="1" dirty="0">
                <a:solidFill>
                  <a:schemeClr val="tx1"/>
                </a:solidFill>
              </a:rPr>
              <a:t> u </a:t>
            </a:r>
            <a:r>
              <a:rPr lang="cs-CZ" altLang="cs-CZ" sz="3200" b="1" dirty="0" err="1">
                <a:solidFill>
                  <a:schemeClr val="tx1"/>
                </a:solidFill>
              </a:rPr>
              <a:t>LEATs</a:t>
            </a:r>
            <a:r>
              <a:rPr lang="cs-CZ" altLang="cs-CZ" sz="3200" b="1" dirty="0">
                <a:solidFill>
                  <a:schemeClr val="tx1"/>
                </a:solidFill>
              </a:rPr>
              <a:t> </a:t>
            </a:r>
            <a:br>
              <a:rPr lang="cs-CZ" altLang="cs-CZ" sz="3200" b="1" dirty="0">
                <a:solidFill>
                  <a:schemeClr val="tx1"/>
                </a:solidFill>
              </a:rPr>
            </a:br>
            <a:r>
              <a:rPr lang="cs-CZ" altLang="cs-CZ" sz="3200" b="1" dirty="0">
                <a:solidFill>
                  <a:schemeClr val="tx1"/>
                </a:solidFill>
              </a:rPr>
              <a:t>(„long-term </a:t>
            </a:r>
            <a:r>
              <a:rPr lang="cs-CZ" altLang="cs-CZ" sz="3200" b="1" dirty="0" err="1">
                <a:solidFill>
                  <a:schemeClr val="tx1"/>
                </a:solidFill>
              </a:rPr>
              <a:t>epilepy-associated</a:t>
            </a:r>
            <a:r>
              <a:rPr lang="cs-CZ" altLang="cs-CZ" sz="3200" b="1" dirty="0">
                <a:solidFill>
                  <a:schemeClr val="tx1"/>
                </a:solidFill>
              </a:rPr>
              <a:t> </a:t>
            </a:r>
            <a:r>
              <a:rPr lang="cs-CZ" altLang="cs-CZ" sz="3200" b="1" dirty="0" err="1">
                <a:solidFill>
                  <a:schemeClr val="tx1"/>
                </a:solidFill>
              </a:rPr>
              <a:t>tumors</a:t>
            </a:r>
            <a:r>
              <a:rPr lang="cs-CZ" altLang="cs-CZ" sz="3200" b="1" dirty="0">
                <a:solidFill>
                  <a:schemeClr val="tx1"/>
                </a:solidFill>
              </a:rPr>
              <a:t>“)?</a:t>
            </a:r>
          </a:p>
        </p:txBody>
      </p:sp>
      <p:sp>
        <p:nvSpPr>
          <p:cNvPr id="347139" name="Rectangle 3">
            <a:extLst>
              <a:ext uri="{FF2B5EF4-FFF2-40B4-BE49-F238E27FC236}">
                <a16:creationId xmlns:a16="http://schemas.microsoft.com/office/drawing/2014/main" id="{ED720430-092B-4A5D-A93D-FA212F21B8EE}"/>
              </a:ext>
            </a:extLst>
          </p:cNvPr>
          <p:cNvSpPr>
            <a:spLocks noGrp="1" noChangeArrowheads="1"/>
          </p:cNvSpPr>
          <p:nvPr>
            <p:ph type="body" idx="4294967295"/>
          </p:nvPr>
        </p:nvSpPr>
        <p:spPr/>
        <p:txBody>
          <a:bodyPr>
            <a:normAutofit fontScale="77500" lnSpcReduction="20000"/>
          </a:bodyPr>
          <a:lstStyle/>
          <a:p>
            <a:pPr eaLnBrk="1" hangingPunct="1">
              <a:lnSpc>
                <a:spcPct val="80000"/>
              </a:lnSpc>
              <a:defRPr/>
            </a:pPr>
            <a:r>
              <a:rPr lang="cs-CZ" altLang="cs-CZ" dirty="0" err="1"/>
              <a:t>Low</a:t>
            </a:r>
            <a:r>
              <a:rPr lang="cs-CZ" altLang="cs-CZ" dirty="0"/>
              <a:t> grade tumory, </a:t>
            </a:r>
            <a:r>
              <a:rPr lang="cs-CZ" altLang="cs-CZ" dirty="0" err="1"/>
              <a:t>glioneuronální</a:t>
            </a:r>
            <a:endParaRPr lang="cs-CZ" altLang="cs-CZ" dirty="0"/>
          </a:p>
          <a:p>
            <a:pPr eaLnBrk="1" hangingPunct="1">
              <a:lnSpc>
                <a:spcPct val="80000"/>
              </a:lnSpc>
              <a:defRPr/>
            </a:pPr>
            <a:r>
              <a:rPr lang="cs-CZ" altLang="cs-CZ" dirty="0"/>
              <a:t>Temporálně a frontálně, superficiálně lokalizované</a:t>
            </a:r>
          </a:p>
          <a:p>
            <a:pPr eaLnBrk="1" hangingPunct="1">
              <a:lnSpc>
                <a:spcPct val="80000"/>
              </a:lnSpc>
              <a:defRPr/>
            </a:pPr>
            <a:r>
              <a:rPr lang="cs-CZ" altLang="cs-CZ" dirty="0"/>
              <a:t>Pomalý růst, často FCD </a:t>
            </a:r>
            <a:r>
              <a:rPr lang="cs-CZ" altLang="cs-CZ" dirty="0" err="1"/>
              <a:t>perifokálně</a:t>
            </a:r>
            <a:endParaRPr lang="cs-CZ" altLang="cs-CZ" dirty="0"/>
          </a:p>
          <a:p>
            <a:pPr eaLnBrk="1" hangingPunct="1">
              <a:lnSpc>
                <a:spcPct val="80000"/>
              </a:lnSpc>
              <a:defRPr/>
            </a:pPr>
            <a:endParaRPr lang="cs-CZ" altLang="cs-CZ" dirty="0"/>
          </a:p>
          <a:p>
            <a:pPr eaLnBrk="1" hangingPunct="1">
              <a:lnSpc>
                <a:spcPct val="80000"/>
              </a:lnSpc>
              <a:buFont typeface="Wingdings" panose="05000000000000000000" pitchFamily="2" charset="2"/>
              <a:buNone/>
              <a:defRPr/>
            </a:pPr>
            <a:r>
              <a:rPr lang="cs-CZ" altLang="cs-CZ" dirty="0"/>
              <a:t> </a:t>
            </a:r>
          </a:p>
          <a:p>
            <a:pPr>
              <a:lnSpc>
                <a:spcPct val="80000"/>
              </a:lnSpc>
              <a:defRPr/>
            </a:pPr>
            <a:r>
              <a:rPr lang="cs-CZ" altLang="cs-CZ" sz="2600" b="1" dirty="0">
                <a:solidFill>
                  <a:schemeClr val="hlink"/>
                </a:solidFill>
              </a:rPr>
              <a:t>Podíl okolní mozkové </a:t>
            </a:r>
            <a:r>
              <a:rPr lang="cs-CZ" altLang="cs-CZ" sz="2600" b="1" dirty="0" smtClean="0">
                <a:solidFill>
                  <a:schemeClr val="hlink"/>
                </a:solidFill>
              </a:rPr>
              <a:t>tkáně, kortexu </a:t>
            </a:r>
            <a:endParaRPr lang="cs-CZ" altLang="cs-CZ" sz="2600" b="1" dirty="0">
              <a:solidFill>
                <a:schemeClr val="hlink"/>
              </a:solidFill>
            </a:endParaRPr>
          </a:p>
          <a:p>
            <a:pPr>
              <a:lnSpc>
                <a:spcPct val="80000"/>
              </a:lnSpc>
              <a:buNone/>
              <a:defRPr/>
            </a:pPr>
            <a:r>
              <a:rPr lang="cs-CZ" altLang="cs-CZ" b="1" dirty="0">
                <a:solidFill>
                  <a:schemeClr val="hlink"/>
                </a:solidFill>
              </a:rPr>
              <a:t>     </a:t>
            </a:r>
            <a:r>
              <a:rPr lang="cs-CZ" altLang="cs-CZ" dirty="0"/>
              <a:t>(</a:t>
            </a:r>
            <a:r>
              <a:rPr lang="cs-CZ" altLang="cs-CZ" dirty="0" err="1"/>
              <a:t>cytoarchitektonické</a:t>
            </a:r>
            <a:r>
              <a:rPr lang="cs-CZ" altLang="cs-CZ" dirty="0"/>
              <a:t> a neurochemické změny v  </a:t>
            </a:r>
            <a:r>
              <a:rPr lang="cs-CZ" altLang="cs-CZ" dirty="0" err="1"/>
              <a:t>peritumorózním</a:t>
            </a:r>
            <a:r>
              <a:rPr lang="cs-CZ" altLang="cs-CZ" dirty="0"/>
              <a:t> kortexu, fokální kortikální dysplazie) </a:t>
            </a:r>
          </a:p>
          <a:p>
            <a:pPr eaLnBrk="1" hangingPunct="1">
              <a:lnSpc>
                <a:spcPct val="80000"/>
              </a:lnSpc>
              <a:defRPr/>
            </a:pPr>
            <a:r>
              <a:rPr lang="cs-CZ" altLang="cs-CZ" b="1" dirty="0" smtClean="0">
                <a:solidFill>
                  <a:schemeClr val="hlink"/>
                </a:solidFill>
              </a:rPr>
              <a:t>Podíl </a:t>
            </a:r>
            <a:r>
              <a:rPr lang="cs-CZ" altLang="cs-CZ" b="1" dirty="0" err="1">
                <a:solidFill>
                  <a:schemeClr val="hlink"/>
                </a:solidFill>
              </a:rPr>
              <a:t>neuronální</a:t>
            </a:r>
            <a:r>
              <a:rPr lang="cs-CZ" altLang="cs-CZ" b="1" dirty="0">
                <a:solidFill>
                  <a:schemeClr val="hlink"/>
                </a:solidFill>
              </a:rPr>
              <a:t> komponenty vlastního tumoru </a:t>
            </a:r>
          </a:p>
          <a:p>
            <a:pPr eaLnBrk="1" hangingPunct="1">
              <a:lnSpc>
                <a:spcPct val="80000"/>
              </a:lnSpc>
              <a:buFont typeface="Wingdings" panose="05000000000000000000" pitchFamily="2" charset="2"/>
              <a:buNone/>
              <a:defRPr/>
            </a:pPr>
            <a:r>
              <a:rPr lang="cs-CZ" altLang="cs-CZ" dirty="0"/>
              <a:t>     (neurochemický profil tumoru, přítomnost </a:t>
            </a:r>
            <a:r>
              <a:rPr lang="cs-CZ" altLang="cs-CZ" dirty="0" err="1"/>
              <a:t>hyperexcitabilní</a:t>
            </a:r>
            <a:r>
              <a:rPr lang="cs-CZ" altLang="cs-CZ" dirty="0"/>
              <a:t> </a:t>
            </a:r>
            <a:r>
              <a:rPr lang="cs-CZ" altLang="cs-CZ" dirty="0" err="1"/>
              <a:t>neuronální</a:t>
            </a:r>
            <a:r>
              <a:rPr lang="cs-CZ" altLang="cs-CZ" dirty="0"/>
              <a:t> komponenty) </a:t>
            </a:r>
            <a:endParaRPr lang="cs-CZ" altLang="cs-CZ" dirty="0" smtClean="0"/>
          </a:p>
          <a:p>
            <a:pPr eaLnBrk="1" hangingPunct="1">
              <a:lnSpc>
                <a:spcPct val="80000"/>
              </a:lnSpc>
              <a:buFont typeface="Wingdings" panose="05000000000000000000" pitchFamily="2" charset="2"/>
              <a:buNone/>
              <a:defRPr/>
            </a:pPr>
            <a:endParaRPr lang="cs-CZ" altLang="cs-CZ" dirty="0"/>
          </a:p>
          <a:p>
            <a:pPr eaLnBrk="1" hangingPunct="1">
              <a:lnSpc>
                <a:spcPct val="80000"/>
              </a:lnSpc>
              <a:defRPr/>
            </a:pPr>
            <a:r>
              <a:rPr lang="cs-CZ" altLang="cs-CZ" dirty="0" smtClean="0"/>
              <a:t>Změny </a:t>
            </a:r>
            <a:r>
              <a:rPr lang="cs-CZ" altLang="cs-CZ" dirty="0"/>
              <a:t>cévního zásobení, hypoxie (pH, metabolické změny)  </a:t>
            </a:r>
          </a:p>
          <a:p>
            <a:pPr eaLnBrk="1" hangingPunct="1">
              <a:lnSpc>
                <a:spcPct val="80000"/>
              </a:lnSpc>
              <a:defRPr/>
            </a:pPr>
            <a:r>
              <a:rPr lang="cs-CZ" altLang="cs-CZ" dirty="0"/>
              <a:t>Alterace lokální </a:t>
            </a:r>
            <a:r>
              <a:rPr lang="cs-CZ" altLang="cs-CZ" dirty="0" err="1"/>
              <a:t>neuronální</a:t>
            </a:r>
            <a:r>
              <a:rPr lang="cs-CZ" altLang="cs-CZ" dirty="0"/>
              <a:t> sítě (nerovnováha mezi inhibicí a excitací na úrovní receptorů, </a:t>
            </a:r>
            <a:r>
              <a:rPr lang="cs-CZ" altLang="cs-CZ" dirty="0" err="1"/>
              <a:t>neuronální</a:t>
            </a:r>
            <a:r>
              <a:rPr lang="cs-CZ" altLang="cs-CZ" dirty="0"/>
              <a:t> i </a:t>
            </a:r>
            <a:r>
              <a:rPr lang="cs-CZ" altLang="cs-CZ" dirty="0" err="1"/>
              <a:t>astrocytární</a:t>
            </a:r>
            <a:r>
              <a:rPr lang="cs-CZ" altLang="cs-CZ" dirty="0"/>
              <a:t>)   </a:t>
            </a:r>
          </a:p>
          <a:p>
            <a:pPr eaLnBrk="1" hangingPunct="1">
              <a:lnSpc>
                <a:spcPct val="80000"/>
              </a:lnSpc>
              <a:defRPr/>
            </a:pPr>
            <a:endParaRPr lang="cs-CZ" altLang="cs-CZ" dirty="0"/>
          </a:p>
          <a:p>
            <a:pPr eaLnBrk="1" hangingPunct="1">
              <a:lnSpc>
                <a:spcPct val="80000"/>
              </a:lnSpc>
              <a:defRPr/>
            </a:pPr>
            <a:endParaRPr lang="cs-CZ" altLang="cs-CZ" dirty="0"/>
          </a:p>
        </p:txBody>
      </p:sp>
    </p:spTree>
    <p:extLst>
      <p:ext uri="{BB962C8B-B14F-4D97-AF65-F5344CB8AC3E}">
        <p14:creationId xmlns:p14="http://schemas.microsoft.com/office/powerpoint/2010/main" val="21547122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Rot="1" noChangeArrowheads="1"/>
          </p:cNvSpPr>
          <p:nvPr>
            <p:ph type="title"/>
          </p:nvPr>
        </p:nvSpPr>
        <p:spPr>
          <a:xfrm>
            <a:off x="1992313" y="344488"/>
            <a:ext cx="8229600" cy="1143000"/>
          </a:xfrm>
        </p:spPr>
        <p:txBody>
          <a:bodyPr/>
          <a:lstStyle/>
          <a:p>
            <a:pPr eaLnBrk="1" hangingPunct="1">
              <a:defRPr/>
            </a:pPr>
            <a:r>
              <a:rPr lang="cs-CZ" altLang="cs-CZ" b="1" dirty="0">
                <a:solidFill>
                  <a:schemeClr val="tx1"/>
                </a:solidFill>
              </a:rPr>
              <a:t>Nádory mening</a:t>
            </a:r>
          </a:p>
        </p:txBody>
      </p:sp>
      <p:sp>
        <p:nvSpPr>
          <p:cNvPr id="275459" name="Rectangle 3"/>
          <p:cNvSpPr>
            <a:spLocks noGrp="1" noChangeArrowheads="1"/>
          </p:cNvSpPr>
          <p:nvPr>
            <p:ph type="body" idx="1"/>
          </p:nvPr>
        </p:nvSpPr>
        <p:spPr>
          <a:xfrm>
            <a:off x="1992313" y="1798638"/>
            <a:ext cx="8229600" cy="4525962"/>
          </a:xfrm>
        </p:spPr>
        <p:txBody>
          <a:bodyPr>
            <a:normAutofit fontScale="92500" lnSpcReduction="20000"/>
          </a:bodyPr>
          <a:lstStyle/>
          <a:p>
            <a:pPr eaLnBrk="1" hangingPunct="1">
              <a:lnSpc>
                <a:spcPct val="80000"/>
              </a:lnSpc>
              <a:defRPr/>
            </a:pPr>
            <a:r>
              <a:rPr lang="cs-CZ" altLang="cs-CZ" b="1" dirty="0">
                <a:solidFill>
                  <a:schemeClr val="hlink"/>
                </a:solidFill>
              </a:rPr>
              <a:t>Meningiom (Grade I)</a:t>
            </a:r>
          </a:p>
          <a:p>
            <a:pPr eaLnBrk="1" hangingPunct="1">
              <a:lnSpc>
                <a:spcPct val="80000"/>
              </a:lnSpc>
              <a:buFontTx/>
              <a:buChar char="-"/>
              <a:defRPr/>
            </a:pPr>
            <a:r>
              <a:rPr lang="cs-CZ" altLang="cs-CZ" dirty="0" err="1"/>
              <a:t>Meningoteliální</a:t>
            </a:r>
            <a:endParaRPr lang="cs-CZ" altLang="cs-CZ" dirty="0"/>
          </a:p>
          <a:p>
            <a:pPr eaLnBrk="1" hangingPunct="1">
              <a:lnSpc>
                <a:spcPct val="80000"/>
              </a:lnSpc>
              <a:buFontTx/>
              <a:buChar char="-"/>
              <a:defRPr/>
            </a:pPr>
            <a:r>
              <a:rPr lang="cs-CZ" altLang="cs-CZ" dirty="0"/>
              <a:t>Fibrózní</a:t>
            </a:r>
          </a:p>
          <a:p>
            <a:pPr eaLnBrk="1" hangingPunct="1">
              <a:lnSpc>
                <a:spcPct val="80000"/>
              </a:lnSpc>
              <a:buFontTx/>
              <a:buChar char="-"/>
              <a:defRPr/>
            </a:pPr>
            <a:r>
              <a:rPr lang="cs-CZ" altLang="cs-CZ" dirty="0" err="1"/>
              <a:t>Transicionální</a:t>
            </a:r>
            <a:r>
              <a:rPr lang="cs-CZ" altLang="cs-CZ" dirty="0"/>
              <a:t> (smíšený)</a:t>
            </a:r>
          </a:p>
          <a:p>
            <a:pPr eaLnBrk="1" hangingPunct="1">
              <a:lnSpc>
                <a:spcPct val="80000"/>
              </a:lnSpc>
              <a:buFontTx/>
              <a:buChar char="-"/>
              <a:defRPr/>
            </a:pPr>
            <a:r>
              <a:rPr lang="cs-CZ" altLang="cs-CZ" dirty="0" err="1"/>
              <a:t>Psamomatózní</a:t>
            </a:r>
            <a:endParaRPr lang="cs-CZ" altLang="cs-CZ" dirty="0"/>
          </a:p>
          <a:p>
            <a:pPr eaLnBrk="1" hangingPunct="1">
              <a:lnSpc>
                <a:spcPct val="80000"/>
              </a:lnSpc>
              <a:buFontTx/>
              <a:buChar char="-"/>
              <a:defRPr/>
            </a:pPr>
            <a:r>
              <a:rPr lang="cs-CZ" altLang="cs-CZ" dirty="0"/>
              <a:t>Angiomatózní</a:t>
            </a:r>
          </a:p>
          <a:p>
            <a:pPr eaLnBrk="1" hangingPunct="1">
              <a:lnSpc>
                <a:spcPct val="80000"/>
              </a:lnSpc>
              <a:buFontTx/>
              <a:buChar char="-"/>
              <a:defRPr/>
            </a:pPr>
            <a:r>
              <a:rPr lang="cs-CZ" altLang="cs-CZ" dirty="0" err="1"/>
              <a:t>Mikrocystický</a:t>
            </a:r>
            <a:endParaRPr lang="cs-CZ" altLang="cs-CZ" dirty="0"/>
          </a:p>
          <a:p>
            <a:pPr eaLnBrk="1" hangingPunct="1">
              <a:lnSpc>
                <a:spcPct val="80000"/>
              </a:lnSpc>
              <a:buFontTx/>
              <a:buChar char="-"/>
              <a:defRPr/>
            </a:pPr>
            <a:r>
              <a:rPr lang="cs-CZ" altLang="cs-CZ" dirty="0"/>
              <a:t>Sekreční</a:t>
            </a:r>
          </a:p>
          <a:p>
            <a:pPr eaLnBrk="1" hangingPunct="1">
              <a:lnSpc>
                <a:spcPct val="80000"/>
              </a:lnSpc>
              <a:buFontTx/>
              <a:buChar char="-"/>
              <a:defRPr/>
            </a:pPr>
            <a:endParaRPr lang="cs-CZ" altLang="cs-CZ" dirty="0"/>
          </a:p>
          <a:p>
            <a:pPr eaLnBrk="1" hangingPunct="1">
              <a:lnSpc>
                <a:spcPct val="80000"/>
              </a:lnSpc>
              <a:defRPr/>
            </a:pPr>
            <a:r>
              <a:rPr lang="cs-CZ" altLang="cs-CZ" b="1" dirty="0">
                <a:solidFill>
                  <a:schemeClr val="hlink"/>
                </a:solidFill>
              </a:rPr>
              <a:t>Atypický meningiom + </a:t>
            </a:r>
            <a:r>
              <a:rPr lang="cs-CZ" altLang="cs-CZ" b="1" dirty="0" err="1">
                <a:solidFill>
                  <a:schemeClr val="hlink"/>
                </a:solidFill>
              </a:rPr>
              <a:t>chordoidní</a:t>
            </a:r>
            <a:r>
              <a:rPr lang="cs-CZ" altLang="cs-CZ" b="1" dirty="0">
                <a:solidFill>
                  <a:schemeClr val="hlink"/>
                </a:solidFill>
              </a:rPr>
              <a:t> a </a:t>
            </a:r>
            <a:r>
              <a:rPr lang="cs-CZ" altLang="cs-CZ" b="1" dirty="0" err="1">
                <a:solidFill>
                  <a:schemeClr val="hlink"/>
                </a:solidFill>
              </a:rPr>
              <a:t>světlobuněčný</a:t>
            </a:r>
            <a:r>
              <a:rPr lang="cs-CZ" altLang="cs-CZ" b="1" dirty="0">
                <a:solidFill>
                  <a:schemeClr val="hlink"/>
                </a:solidFill>
              </a:rPr>
              <a:t> (Grade II)</a:t>
            </a:r>
          </a:p>
          <a:p>
            <a:pPr eaLnBrk="1" hangingPunct="1">
              <a:lnSpc>
                <a:spcPct val="80000"/>
              </a:lnSpc>
              <a:defRPr/>
            </a:pPr>
            <a:r>
              <a:rPr lang="cs-CZ" altLang="cs-CZ" b="1" dirty="0" err="1">
                <a:solidFill>
                  <a:schemeClr val="hlink"/>
                </a:solidFill>
              </a:rPr>
              <a:t>Rabdoidní</a:t>
            </a:r>
            <a:r>
              <a:rPr lang="cs-CZ" altLang="cs-CZ" b="1" dirty="0">
                <a:solidFill>
                  <a:schemeClr val="hlink"/>
                </a:solidFill>
              </a:rPr>
              <a:t>, papilární, anaplastický (Grade III)</a:t>
            </a:r>
          </a:p>
          <a:p>
            <a:pPr eaLnBrk="1" hangingPunct="1">
              <a:lnSpc>
                <a:spcPct val="80000"/>
              </a:lnSpc>
              <a:buFont typeface="Wingdings" panose="05000000000000000000" pitchFamily="2" charset="2"/>
              <a:buNone/>
              <a:defRPr/>
            </a:pPr>
            <a:endParaRPr lang="cs-CZ" altLang="cs-CZ" b="1" dirty="0">
              <a:solidFill>
                <a:schemeClr val="hlink"/>
              </a:solidFill>
            </a:endParaRPr>
          </a:p>
          <a:p>
            <a:pPr eaLnBrk="1" hangingPunct="1">
              <a:lnSpc>
                <a:spcPct val="80000"/>
              </a:lnSpc>
              <a:buFont typeface="Wingdings" panose="05000000000000000000" pitchFamily="2" charset="2"/>
              <a:buNone/>
              <a:defRPr/>
            </a:pPr>
            <a:r>
              <a:rPr lang="cs-CZ" altLang="cs-CZ" dirty="0"/>
              <a:t>+ solitární fibrózní tumor mening, (</a:t>
            </a:r>
            <a:r>
              <a:rPr lang="cs-CZ" altLang="cs-CZ" dirty="0" err="1"/>
              <a:t>hemangiopericytom</a:t>
            </a:r>
            <a:r>
              <a:rPr lang="cs-CZ" altLang="cs-CZ" dirty="0"/>
              <a:t>), vzácně sarkomy,….</a:t>
            </a:r>
          </a:p>
          <a:p>
            <a:pPr eaLnBrk="1" hangingPunct="1">
              <a:lnSpc>
                <a:spcPct val="80000"/>
              </a:lnSpc>
              <a:defRPr/>
            </a:pPr>
            <a:endParaRPr lang="cs-CZ" altLang="cs-CZ" dirty="0"/>
          </a:p>
          <a:p>
            <a:pPr eaLnBrk="1" hangingPunct="1">
              <a:lnSpc>
                <a:spcPct val="80000"/>
              </a:lnSpc>
              <a:defRPr/>
            </a:pPr>
            <a:endParaRPr lang="cs-CZ" altLang="cs-CZ" dirty="0"/>
          </a:p>
          <a:p>
            <a:pPr eaLnBrk="1" hangingPunct="1">
              <a:lnSpc>
                <a:spcPct val="80000"/>
              </a:lnSpc>
              <a:defRPr/>
            </a:pPr>
            <a:endParaRPr lang="cs-CZ" altLang="cs-CZ" dirty="0"/>
          </a:p>
        </p:txBody>
      </p:sp>
    </p:spTree>
    <p:extLst>
      <p:ext uri="{BB962C8B-B14F-4D97-AF65-F5344CB8AC3E}">
        <p14:creationId xmlns:p14="http://schemas.microsoft.com/office/powerpoint/2010/main" val="224609990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89EED82B-6B54-4FB3-86BF-46331AF05AC4}"/>
              </a:ext>
            </a:extLst>
          </p:cNvPr>
          <p:cNvSpPr>
            <a:spLocks noGrp="1" noRot="1" noChangeArrowheads="1"/>
          </p:cNvSpPr>
          <p:nvPr>
            <p:ph type="title"/>
          </p:nvPr>
        </p:nvSpPr>
        <p:spPr/>
        <p:txBody>
          <a:bodyPr>
            <a:normAutofit/>
          </a:bodyPr>
          <a:lstStyle/>
          <a:p>
            <a:pPr eaLnBrk="1" hangingPunct="1">
              <a:defRPr/>
            </a:pPr>
            <a:r>
              <a:rPr lang="cs-CZ" altLang="cs-CZ" sz="4400" b="1" dirty="0">
                <a:solidFill>
                  <a:schemeClr val="tx1"/>
                </a:solidFill>
              </a:rPr>
              <a:t>Nádory PNS</a:t>
            </a:r>
          </a:p>
        </p:txBody>
      </p:sp>
      <p:sp>
        <p:nvSpPr>
          <p:cNvPr id="276483" name="Rectangle 3">
            <a:extLst>
              <a:ext uri="{FF2B5EF4-FFF2-40B4-BE49-F238E27FC236}">
                <a16:creationId xmlns:a16="http://schemas.microsoft.com/office/drawing/2014/main" id="{325A718E-3ED1-4784-831B-90C78D0B5141}"/>
              </a:ext>
            </a:extLst>
          </p:cNvPr>
          <p:cNvSpPr>
            <a:spLocks noGrp="1" noChangeArrowheads="1"/>
          </p:cNvSpPr>
          <p:nvPr>
            <p:ph type="body" idx="1"/>
          </p:nvPr>
        </p:nvSpPr>
        <p:spPr/>
        <p:txBody>
          <a:bodyPr>
            <a:normAutofit lnSpcReduction="10000"/>
          </a:bodyPr>
          <a:lstStyle/>
          <a:p>
            <a:pPr eaLnBrk="1" hangingPunct="1">
              <a:lnSpc>
                <a:spcPct val="80000"/>
              </a:lnSpc>
              <a:defRPr/>
            </a:pPr>
            <a:r>
              <a:rPr lang="cs-CZ" altLang="cs-CZ" sz="2800" b="1" dirty="0">
                <a:solidFill>
                  <a:schemeClr val="hlink"/>
                </a:solidFill>
              </a:rPr>
              <a:t>Benigní: </a:t>
            </a:r>
          </a:p>
          <a:p>
            <a:pPr eaLnBrk="1" hangingPunct="1">
              <a:lnSpc>
                <a:spcPct val="80000"/>
              </a:lnSpc>
              <a:buFont typeface="Wingdings" panose="05000000000000000000" pitchFamily="2" charset="2"/>
              <a:buChar char="§"/>
              <a:defRPr/>
            </a:pPr>
            <a:r>
              <a:rPr lang="cs-CZ" altLang="cs-CZ" sz="2800" dirty="0"/>
              <a:t> </a:t>
            </a:r>
            <a:r>
              <a:rPr lang="cs-CZ" altLang="cs-CZ" sz="2800" dirty="0" err="1"/>
              <a:t>neurinom</a:t>
            </a:r>
            <a:r>
              <a:rPr lang="cs-CZ" altLang="cs-CZ" sz="2800" dirty="0"/>
              <a:t> (</a:t>
            </a:r>
            <a:r>
              <a:rPr lang="cs-CZ" altLang="cs-CZ" sz="2800" dirty="0" err="1"/>
              <a:t>Schwannom</a:t>
            </a:r>
            <a:r>
              <a:rPr lang="cs-CZ" altLang="cs-CZ" sz="2800" dirty="0"/>
              <a:t>, </a:t>
            </a:r>
            <a:r>
              <a:rPr lang="cs-CZ" altLang="cs-CZ" sz="2800" dirty="0" err="1"/>
              <a:t>neurilemmom</a:t>
            </a:r>
            <a:r>
              <a:rPr lang="cs-CZ" altLang="cs-CZ" sz="2800" dirty="0"/>
              <a:t>)</a:t>
            </a:r>
          </a:p>
          <a:p>
            <a:pPr eaLnBrk="1" hangingPunct="1">
              <a:lnSpc>
                <a:spcPct val="80000"/>
              </a:lnSpc>
              <a:buFont typeface="Wingdings" panose="05000000000000000000" pitchFamily="2" charset="2"/>
              <a:buChar char="§"/>
              <a:defRPr/>
            </a:pPr>
            <a:r>
              <a:rPr lang="cs-CZ" altLang="cs-CZ" sz="2800" dirty="0"/>
              <a:t> neurofibrom (solitární; mnohočetný (</a:t>
            </a:r>
            <a:r>
              <a:rPr lang="cs-CZ" altLang="cs-CZ" sz="2800" dirty="0" err="1"/>
              <a:t>neurofibromatóza</a:t>
            </a:r>
            <a:r>
              <a:rPr lang="cs-CZ" altLang="cs-CZ" sz="2800" dirty="0"/>
              <a:t>))</a:t>
            </a:r>
          </a:p>
          <a:p>
            <a:pPr eaLnBrk="1" hangingPunct="1">
              <a:lnSpc>
                <a:spcPct val="80000"/>
              </a:lnSpc>
              <a:buFontTx/>
              <a:buNone/>
              <a:defRPr/>
            </a:pPr>
            <a:r>
              <a:rPr lang="cs-CZ" altLang="cs-CZ" sz="2800" dirty="0"/>
              <a:t>+ </a:t>
            </a:r>
            <a:r>
              <a:rPr lang="cs-CZ" altLang="cs-CZ" sz="2800" dirty="0" err="1"/>
              <a:t>perineuriom</a:t>
            </a:r>
            <a:r>
              <a:rPr lang="cs-CZ" altLang="cs-CZ" sz="2800" dirty="0"/>
              <a:t>, </a:t>
            </a:r>
            <a:r>
              <a:rPr lang="cs-CZ" altLang="cs-CZ" sz="2800" dirty="0" err="1"/>
              <a:t>neurotékom</a:t>
            </a:r>
            <a:r>
              <a:rPr lang="cs-CZ" altLang="cs-CZ" sz="2800" dirty="0"/>
              <a:t>, nádor z granulárních buněk</a:t>
            </a:r>
          </a:p>
          <a:p>
            <a:pPr eaLnBrk="1" hangingPunct="1">
              <a:lnSpc>
                <a:spcPct val="80000"/>
              </a:lnSpc>
              <a:buFontTx/>
              <a:buNone/>
              <a:defRPr/>
            </a:pPr>
            <a:endParaRPr lang="cs-CZ" altLang="cs-CZ" sz="2800" dirty="0"/>
          </a:p>
          <a:p>
            <a:pPr eaLnBrk="1" hangingPunct="1">
              <a:lnSpc>
                <a:spcPct val="80000"/>
              </a:lnSpc>
              <a:defRPr/>
            </a:pPr>
            <a:r>
              <a:rPr lang="cs-CZ" altLang="cs-CZ" sz="2800" b="1" dirty="0">
                <a:solidFill>
                  <a:schemeClr val="hlink"/>
                </a:solidFill>
              </a:rPr>
              <a:t>Maligní:</a:t>
            </a:r>
          </a:p>
          <a:p>
            <a:pPr eaLnBrk="1" hangingPunct="1">
              <a:lnSpc>
                <a:spcPct val="80000"/>
              </a:lnSpc>
              <a:buFont typeface="Wingdings" panose="05000000000000000000" pitchFamily="2" charset="2"/>
              <a:buChar char="§"/>
              <a:defRPr/>
            </a:pPr>
            <a:r>
              <a:rPr lang="cs-CZ" altLang="cs-CZ" sz="2800" dirty="0"/>
              <a:t> maligní nádor pochev periferních nervů (maligní </a:t>
            </a:r>
            <a:r>
              <a:rPr lang="cs-CZ" altLang="cs-CZ" sz="2800" dirty="0" err="1"/>
              <a:t>Schwannom</a:t>
            </a:r>
            <a:r>
              <a:rPr lang="cs-CZ" altLang="cs-CZ" sz="2800" dirty="0"/>
              <a:t>) </a:t>
            </a:r>
          </a:p>
          <a:p>
            <a:pPr eaLnBrk="1" hangingPunct="1">
              <a:lnSpc>
                <a:spcPct val="80000"/>
              </a:lnSpc>
              <a:buFont typeface="Wingdings" panose="05000000000000000000" pitchFamily="2" charset="2"/>
              <a:buChar char="§"/>
              <a:defRPr/>
            </a:pPr>
            <a:r>
              <a:rPr lang="cs-CZ" altLang="cs-CZ" sz="2800" dirty="0"/>
              <a:t> primitivní </a:t>
            </a:r>
            <a:r>
              <a:rPr lang="cs-CZ" altLang="cs-CZ" sz="2800" dirty="0" err="1"/>
              <a:t>neuroektodermální</a:t>
            </a:r>
            <a:r>
              <a:rPr lang="cs-CZ" altLang="cs-CZ" sz="2800" dirty="0"/>
              <a:t> tumor </a:t>
            </a:r>
          </a:p>
          <a:p>
            <a:pPr eaLnBrk="1" hangingPunct="1">
              <a:lnSpc>
                <a:spcPct val="80000"/>
              </a:lnSpc>
              <a:buFont typeface="Wingdings" panose="05000000000000000000" pitchFamily="2" charset="2"/>
              <a:buNone/>
              <a:defRPr/>
            </a:pPr>
            <a:endParaRPr lang="cs-CZ" altLang="cs-CZ" sz="2800" dirty="0"/>
          </a:p>
        </p:txBody>
      </p:sp>
    </p:spTree>
    <p:extLst>
      <p:ext uri="{BB962C8B-B14F-4D97-AF65-F5344CB8AC3E}">
        <p14:creationId xmlns:p14="http://schemas.microsoft.com/office/powerpoint/2010/main" val="34147143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6" name="Rectangle 4">
            <a:extLst>
              <a:ext uri="{FF2B5EF4-FFF2-40B4-BE49-F238E27FC236}">
                <a16:creationId xmlns:a16="http://schemas.microsoft.com/office/drawing/2014/main" id="{2829FAEF-C2BF-47B5-A287-914B863B4EA9}"/>
              </a:ext>
            </a:extLst>
          </p:cNvPr>
          <p:cNvSpPr>
            <a:spLocks noGrp="1" noRot="1" noChangeArrowheads="1"/>
          </p:cNvSpPr>
          <p:nvPr>
            <p:ph type="title"/>
          </p:nvPr>
        </p:nvSpPr>
        <p:spPr/>
        <p:txBody>
          <a:bodyPr/>
          <a:lstStyle/>
          <a:p>
            <a:pPr eaLnBrk="1" hangingPunct="1">
              <a:defRPr/>
            </a:pPr>
            <a:r>
              <a:rPr lang="cs-CZ" altLang="cs-CZ" sz="3200" b="1" dirty="0" err="1">
                <a:solidFill>
                  <a:schemeClr val="tx1"/>
                </a:solidFill>
              </a:rPr>
              <a:t>Neurinom</a:t>
            </a:r>
            <a:r>
              <a:rPr lang="cs-CZ" altLang="cs-CZ" sz="3200" b="1" dirty="0">
                <a:solidFill>
                  <a:schemeClr val="tx1"/>
                </a:solidFill>
              </a:rPr>
              <a:t> (</a:t>
            </a:r>
            <a:r>
              <a:rPr lang="cs-CZ" altLang="cs-CZ" sz="3200" b="1" dirty="0" err="1">
                <a:solidFill>
                  <a:schemeClr val="tx1"/>
                </a:solidFill>
              </a:rPr>
              <a:t>Schwannom</a:t>
            </a:r>
            <a:r>
              <a:rPr lang="cs-CZ" altLang="cs-CZ" sz="3200" b="1" dirty="0">
                <a:solidFill>
                  <a:schemeClr val="tx1"/>
                </a:solidFill>
              </a:rPr>
              <a:t>, </a:t>
            </a:r>
            <a:r>
              <a:rPr lang="cs-CZ" altLang="cs-CZ" sz="3200" b="1" dirty="0" err="1">
                <a:solidFill>
                  <a:schemeClr val="tx1"/>
                </a:solidFill>
              </a:rPr>
              <a:t>neurilemmom</a:t>
            </a:r>
            <a:r>
              <a:rPr lang="cs-CZ" altLang="cs-CZ" sz="3200" b="1" dirty="0">
                <a:solidFill>
                  <a:schemeClr val="tx1"/>
                </a:solidFill>
              </a:rPr>
              <a:t>)</a:t>
            </a:r>
            <a:br>
              <a:rPr lang="cs-CZ" altLang="cs-CZ" sz="3200" b="1" dirty="0">
                <a:solidFill>
                  <a:schemeClr val="tx1"/>
                </a:solidFill>
              </a:rPr>
            </a:br>
            <a:endParaRPr lang="cs-CZ" altLang="cs-CZ" sz="3200" b="1" dirty="0">
              <a:solidFill>
                <a:schemeClr val="tx1"/>
              </a:solidFill>
            </a:endParaRPr>
          </a:p>
        </p:txBody>
      </p:sp>
      <p:pic>
        <p:nvPicPr>
          <p:cNvPr id="73731" name="Picture 8" descr="neurinom">
            <a:extLst>
              <a:ext uri="{FF2B5EF4-FFF2-40B4-BE49-F238E27FC236}">
                <a16:creationId xmlns:a16="http://schemas.microsoft.com/office/drawing/2014/main" id="{D3D64FC9-BBB3-41DE-90ED-98734D91F682}"/>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816726" y="1268414"/>
            <a:ext cx="3317875" cy="2185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32" name="Picture 14" descr="neurinom 100x 01">
            <a:extLst>
              <a:ext uri="{FF2B5EF4-FFF2-40B4-BE49-F238E27FC236}">
                <a16:creationId xmlns:a16="http://schemas.microsoft.com/office/drawing/2014/main" id="{4CCEF64D-353F-481D-8C77-48BBDAF966F4}"/>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03389" y="2203450"/>
            <a:ext cx="4681537" cy="3525838"/>
          </a:xfrm>
          <a:noFill/>
          <a:extLst>
            <a:ext uri="{909E8E84-426E-40DD-AFC4-6F175D3DCCD1}">
              <a14:hiddenFill xmlns:a14="http://schemas.microsoft.com/office/drawing/2010/main">
                <a:solidFill>
                  <a:srgbClr val="FFFFFF"/>
                </a:solidFill>
              </a14:hiddenFill>
            </a:ext>
          </a:extLst>
        </p:spPr>
      </p:pic>
      <p:pic>
        <p:nvPicPr>
          <p:cNvPr id="73733" name="Picture 15" descr="neurinom 100x 02">
            <a:extLst>
              <a:ext uri="{FF2B5EF4-FFF2-40B4-BE49-F238E27FC236}">
                <a16:creationId xmlns:a16="http://schemas.microsoft.com/office/drawing/2014/main" id="{04E669D4-E3AB-4824-AA41-35AE9C750BA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456363" y="3573463"/>
            <a:ext cx="4038600" cy="30416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1559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F1B3FD6D-0DF4-4C5A-AA25-5B4AE0084B5C}"/>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Nádory autonomního nervového systému </a:t>
            </a:r>
          </a:p>
        </p:txBody>
      </p:sp>
      <p:sp>
        <p:nvSpPr>
          <p:cNvPr id="277507" name="Rectangle 3">
            <a:extLst>
              <a:ext uri="{FF2B5EF4-FFF2-40B4-BE49-F238E27FC236}">
                <a16:creationId xmlns:a16="http://schemas.microsoft.com/office/drawing/2014/main" id="{77AE131E-4C5F-4163-9BAF-F47F51361F26}"/>
              </a:ext>
            </a:extLst>
          </p:cNvPr>
          <p:cNvSpPr>
            <a:spLocks noGrp="1" noChangeArrowheads="1"/>
          </p:cNvSpPr>
          <p:nvPr>
            <p:ph type="body" idx="1"/>
          </p:nvPr>
        </p:nvSpPr>
        <p:spPr/>
        <p:txBody>
          <a:bodyPr>
            <a:normAutofit fontScale="92500" lnSpcReduction="20000"/>
          </a:bodyPr>
          <a:lstStyle/>
          <a:p>
            <a:pPr eaLnBrk="1" hangingPunct="1">
              <a:lnSpc>
                <a:spcPct val="90000"/>
              </a:lnSpc>
              <a:defRPr/>
            </a:pPr>
            <a:r>
              <a:rPr lang="cs-CZ" altLang="cs-CZ" sz="2800" b="1" dirty="0" err="1">
                <a:solidFill>
                  <a:schemeClr val="hlink"/>
                </a:solidFill>
              </a:rPr>
              <a:t>Extraadrenální</a:t>
            </a:r>
            <a:r>
              <a:rPr lang="cs-CZ" altLang="cs-CZ" sz="2800" b="1" dirty="0">
                <a:solidFill>
                  <a:schemeClr val="hlink"/>
                </a:solidFill>
              </a:rPr>
              <a:t> </a:t>
            </a:r>
            <a:r>
              <a:rPr lang="cs-CZ" altLang="cs-CZ" sz="2800" b="1" dirty="0" err="1">
                <a:solidFill>
                  <a:schemeClr val="hlink"/>
                </a:solidFill>
              </a:rPr>
              <a:t>paraganglia</a:t>
            </a:r>
            <a:r>
              <a:rPr lang="cs-CZ" altLang="cs-CZ" sz="2800" dirty="0"/>
              <a:t> (</a:t>
            </a:r>
            <a:r>
              <a:rPr lang="cs-CZ" altLang="cs-CZ" sz="2800" dirty="0" err="1"/>
              <a:t>jugulotympanická</a:t>
            </a:r>
            <a:r>
              <a:rPr lang="cs-CZ" altLang="cs-CZ" sz="2800" dirty="0"/>
              <a:t>, </a:t>
            </a:r>
            <a:r>
              <a:rPr lang="cs-CZ" altLang="cs-CZ" sz="2800" dirty="0" err="1"/>
              <a:t>vagální</a:t>
            </a:r>
            <a:r>
              <a:rPr lang="cs-CZ" altLang="cs-CZ" sz="2800" dirty="0"/>
              <a:t> tělíska, karotická tělísek, </a:t>
            </a:r>
            <a:r>
              <a:rPr lang="cs-CZ" altLang="cs-CZ" sz="2800" dirty="0" err="1"/>
              <a:t>laryngeální</a:t>
            </a:r>
            <a:r>
              <a:rPr lang="cs-CZ" altLang="cs-CZ" sz="2800" dirty="0"/>
              <a:t>, </a:t>
            </a:r>
            <a:r>
              <a:rPr lang="cs-CZ" altLang="cs-CZ" sz="2800" dirty="0" err="1"/>
              <a:t>aorticopulmonální</a:t>
            </a:r>
            <a:r>
              <a:rPr lang="cs-CZ" altLang="cs-CZ" sz="2800" dirty="0"/>
              <a:t>) – </a:t>
            </a:r>
            <a:r>
              <a:rPr lang="cs-CZ" altLang="cs-CZ" sz="2800" b="1" dirty="0">
                <a:solidFill>
                  <a:schemeClr val="hlink"/>
                </a:solidFill>
              </a:rPr>
              <a:t>parasympatikus</a:t>
            </a:r>
          </a:p>
          <a:p>
            <a:pPr eaLnBrk="1" hangingPunct="1">
              <a:lnSpc>
                <a:spcPct val="90000"/>
              </a:lnSpc>
              <a:buFontTx/>
              <a:buChar char="-"/>
              <a:defRPr/>
            </a:pPr>
            <a:r>
              <a:rPr lang="cs-CZ" altLang="cs-CZ" sz="2800" dirty="0" err="1"/>
              <a:t>paragangliomy</a:t>
            </a:r>
            <a:r>
              <a:rPr lang="cs-CZ" altLang="cs-CZ" sz="2800" dirty="0"/>
              <a:t>; </a:t>
            </a:r>
            <a:r>
              <a:rPr lang="cs-CZ" altLang="cs-CZ" sz="2800" dirty="0" err="1"/>
              <a:t>chemodektomy</a:t>
            </a:r>
            <a:r>
              <a:rPr lang="cs-CZ" altLang="cs-CZ" sz="2800" dirty="0"/>
              <a:t> (karotických tělísek)</a:t>
            </a:r>
          </a:p>
          <a:p>
            <a:pPr eaLnBrk="1" hangingPunct="1">
              <a:lnSpc>
                <a:spcPct val="90000"/>
              </a:lnSpc>
              <a:buFontTx/>
              <a:buNone/>
              <a:defRPr/>
            </a:pPr>
            <a:endParaRPr lang="cs-CZ" altLang="cs-CZ" sz="2800" dirty="0"/>
          </a:p>
          <a:p>
            <a:pPr eaLnBrk="1" hangingPunct="1">
              <a:lnSpc>
                <a:spcPct val="90000"/>
              </a:lnSpc>
              <a:defRPr/>
            </a:pPr>
            <a:r>
              <a:rPr lang="cs-CZ" altLang="cs-CZ" sz="2800" b="1" dirty="0" err="1">
                <a:solidFill>
                  <a:schemeClr val="hlink"/>
                </a:solidFill>
              </a:rPr>
              <a:t>Sympatikoadrenální</a:t>
            </a:r>
            <a:r>
              <a:rPr lang="cs-CZ" altLang="cs-CZ" sz="2800" b="1" dirty="0">
                <a:solidFill>
                  <a:schemeClr val="hlink"/>
                </a:solidFill>
              </a:rPr>
              <a:t> systém </a:t>
            </a:r>
          </a:p>
          <a:p>
            <a:pPr eaLnBrk="1" hangingPunct="1">
              <a:lnSpc>
                <a:spcPct val="90000"/>
              </a:lnSpc>
              <a:buFontTx/>
              <a:buChar char="-"/>
              <a:defRPr/>
            </a:pPr>
            <a:r>
              <a:rPr lang="cs-CZ" altLang="cs-CZ" sz="2800" dirty="0" err="1"/>
              <a:t>paragangliomy</a:t>
            </a:r>
            <a:endParaRPr lang="cs-CZ" altLang="cs-CZ" sz="2800" dirty="0"/>
          </a:p>
          <a:p>
            <a:pPr eaLnBrk="1" hangingPunct="1">
              <a:lnSpc>
                <a:spcPct val="90000"/>
              </a:lnSpc>
              <a:buFontTx/>
              <a:buChar char="-"/>
              <a:defRPr/>
            </a:pPr>
            <a:r>
              <a:rPr lang="cs-CZ" altLang="cs-CZ" sz="2800" dirty="0" err="1"/>
              <a:t>feochromocytom</a:t>
            </a:r>
            <a:r>
              <a:rPr lang="cs-CZ" altLang="cs-CZ" sz="2800" dirty="0"/>
              <a:t> (adrenální medulární </a:t>
            </a:r>
            <a:r>
              <a:rPr lang="cs-CZ" altLang="cs-CZ" sz="2800" dirty="0" err="1"/>
              <a:t>paragangliom</a:t>
            </a:r>
            <a:r>
              <a:rPr lang="cs-CZ" altLang="cs-CZ" sz="2800" dirty="0"/>
              <a:t> s produkcí katecholaminů → záchvatovitá hypertenze)</a:t>
            </a:r>
          </a:p>
          <a:p>
            <a:pPr eaLnBrk="1" hangingPunct="1">
              <a:lnSpc>
                <a:spcPct val="90000"/>
              </a:lnSpc>
              <a:buFontTx/>
              <a:buChar char="-"/>
              <a:defRPr/>
            </a:pPr>
            <a:r>
              <a:rPr lang="cs-CZ" altLang="cs-CZ" sz="2800" dirty="0"/>
              <a:t>neuroblastom →</a:t>
            </a:r>
            <a:r>
              <a:rPr lang="cs-CZ" altLang="cs-CZ" sz="2800" dirty="0" err="1"/>
              <a:t>ganglioneuroblastom→ganglioneurom</a:t>
            </a:r>
            <a:endParaRPr lang="cs-CZ" altLang="cs-CZ" sz="2800" dirty="0"/>
          </a:p>
          <a:p>
            <a:pPr eaLnBrk="1" hangingPunct="1">
              <a:lnSpc>
                <a:spcPct val="90000"/>
              </a:lnSpc>
              <a:buFontTx/>
              <a:buChar char="-"/>
              <a:defRPr/>
            </a:pPr>
            <a:endParaRPr lang="cs-CZ" altLang="cs-CZ" sz="2800" dirty="0"/>
          </a:p>
        </p:txBody>
      </p:sp>
    </p:spTree>
    <p:extLst>
      <p:ext uri="{BB962C8B-B14F-4D97-AF65-F5344CB8AC3E}">
        <p14:creationId xmlns:p14="http://schemas.microsoft.com/office/powerpoint/2010/main" val="22761297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0" name="Rectangle 4">
            <a:extLst>
              <a:ext uri="{FF2B5EF4-FFF2-40B4-BE49-F238E27FC236}">
                <a16:creationId xmlns:a16="http://schemas.microsoft.com/office/drawing/2014/main" id="{F9985A83-7A77-4E94-ABB3-DC5C5D797687}"/>
              </a:ext>
            </a:extLst>
          </p:cNvPr>
          <p:cNvSpPr>
            <a:spLocks noGrp="1" noRot="1" noChangeArrowheads="1"/>
          </p:cNvSpPr>
          <p:nvPr>
            <p:ph type="title"/>
          </p:nvPr>
        </p:nvSpPr>
        <p:spPr/>
        <p:txBody>
          <a:bodyPr/>
          <a:lstStyle/>
          <a:p>
            <a:pPr eaLnBrk="1" hangingPunct="1">
              <a:defRPr/>
            </a:pPr>
            <a:r>
              <a:rPr lang="cs-CZ" altLang="cs-CZ" b="1" dirty="0">
                <a:solidFill>
                  <a:schemeClr val="tx1"/>
                </a:solidFill>
              </a:rPr>
              <a:t>Neuroblastom</a:t>
            </a:r>
          </a:p>
        </p:txBody>
      </p:sp>
      <p:pic>
        <p:nvPicPr>
          <p:cNvPr id="75779" name="Picture 7" descr="1">
            <a:extLst>
              <a:ext uri="{FF2B5EF4-FFF2-40B4-BE49-F238E27FC236}">
                <a16:creationId xmlns:a16="http://schemas.microsoft.com/office/drawing/2014/main" id="{8BEBEEA8-44D4-46B3-87CF-9FDE671DC37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92313" y="2276476"/>
            <a:ext cx="4038600" cy="306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80" name="Picture 8" descr="1">
            <a:extLst>
              <a:ext uri="{FF2B5EF4-FFF2-40B4-BE49-F238E27FC236}">
                <a16:creationId xmlns:a16="http://schemas.microsoft.com/office/drawing/2014/main" id="{9E96E107-9655-4748-A322-30E44B689A7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67438" y="2276476"/>
            <a:ext cx="4038600" cy="306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B8A4B175-0764-457A-A989-FA5820F91B57}"/>
              </a:ext>
            </a:extLst>
          </p:cNvPr>
          <p:cNvSpPr txBox="1"/>
          <p:nvPr/>
        </p:nvSpPr>
        <p:spPr>
          <a:xfrm>
            <a:off x="4906735" y="5341939"/>
            <a:ext cx="5625193" cy="369332"/>
          </a:xfrm>
          <a:prstGeom prst="rect">
            <a:avLst/>
          </a:prstGeom>
          <a:noFill/>
        </p:spPr>
        <p:txBody>
          <a:bodyPr wrap="square" rtlCol="0">
            <a:spAutoFit/>
          </a:bodyPr>
          <a:lstStyle/>
          <a:p>
            <a:r>
              <a:rPr lang="cs-CZ" dirty="0"/>
              <a:t>Nádor dětského věku (nadledviny, sympatikus), maligní  </a:t>
            </a:r>
          </a:p>
        </p:txBody>
      </p:sp>
    </p:spTree>
    <p:extLst>
      <p:ext uri="{BB962C8B-B14F-4D97-AF65-F5344CB8AC3E}">
        <p14:creationId xmlns:p14="http://schemas.microsoft.com/office/powerpoint/2010/main" val="14985799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4">
            <a:extLst>
              <a:ext uri="{FF2B5EF4-FFF2-40B4-BE49-F238E27FC236}">
                <a16:creationId xmlns:a16="http://schemas.microsoft.com/office/drawing/2014/main" id="{C5954DAE-AFE6-4263-8065-5C1B87856BB4}"/>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Feochromocytom</a:t>
            </a:r>
            <a:endParaRPr lang="cs-CZ" altLang="cs-CZ" b="1" dirty="0">
              <a:solidFill>
                <a:schemeClr val="tx1"/>
              </a:solidFill>
            </a:endParaRPr>
          </a:p>
        </p:txBody>
      </p:sp>
      <p:pic>
        <p:nvPicPr>
          <p:cNvPr id="76803" name="Picture 7" descr="2">
            <a:extLst>
              <a:ext uri="{FF2B5EF4-FFF2-40B4-BE49-F238E27FC236}">
                <a16:creationId xmlns:a16="http://schemas.microsoft.com/office/drawing/2014/main" id="{C48BE797-7779-4C71-8167-AE4C201F878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281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04" name="Picture 10" descr="2">
            <a:extLst>
              <a:ext uri="{FF2B5EF4-FFF2-40B4-BE49-F238E27FC236}">
                <a16:creationId xmlns:a16="http://schemas.microsoft.com/office/drawing/2014/main" id="{82A207ED-D284-4CCC-B32E-6E0BABED50C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1947863"/>
            <a:ext cx="4038600" cy="3281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9462427C-9D3C-4661-8F95-F1514263F332}"/>
              </a:ext>
            </a:extLst>
          </p:cNvPr>
          <p:cNvSpPr txBox="1"/>
          <p:nvPr/>
        </p:nvSpPr>
        <p:spPr>
          <a:xfrm>
            <a:off x="2966637" y="5347607"/>
            <a:ext cx="7244163" cy="646331"/>
          </a:xfrm>
          <a:prstGeom prst="rect">
            <a:avLst/>
          </a:prstGeom>
          <a:noFill/>
        </p:spPr>
        <p:txBody>
          <a:bodyPr wrap="none" rtlCol="0">
            <a:spAutoFit/>
          </a:bodyPr>
          <a:lstStyle/>
          <a:p>
            <a:pPr marL="285750" indent="-285750">
              <a:buFontTx/>
              <a:buChar char="-"/>
            </a:pPr>
            <a:r>
              <a:rPr lang="cs-CZ" dirty="0"/>
              <a:t>Lokalizace v nadledvinách, většinou benigní biologické chování</a:t>
            </a:r>
          </a:p>
          <a:p>
            <a:pPr marL="285750" indent="-285750">
              <a:buFontTx/>
              <a:buChar char="-"/>
            </a:pPr>
            <a:r>
              <a:rPr lang="cs-CZ" dirty="0"/>
              <a:t>Produkce katecholaminů – záchvatovitá hypertenze – krvácení do mozku</a:t>
            </a:r>
          </a:p>
        </p:txBody>
      </p:sp>
    </p:spTree>
    <p:extLst>
      <p:ext uri="{BB962C8B-B14F-4D97-AF65-F5344CB8AC3E}">
        <p14:creationId xmlns:p14="http://schemas.microsoft.com/office/powerpoint/2010/main" val="948973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5C6B99B3-C5F3-4576-847F-F29CC1AC36DF}"/>
              </a:ext>
            </a:extLst>
          </p:cNvPr>
          <p:cNvSpPr>
            <a:spLocks noGrp="1" noRot="1" noChangeArrowheads="1"/>
          </p:cNvSpPr>
          <p:nvPr>
            <p:ph type="title"/>
          </p:nvPr>
        </p:nvSpPr>
        <p:spPr/>
        <p:txBody>
          <a:bodyPr/>
          <a:lstStyle/>
          <a:p>
            <a:pPr eaLnBrk="1" hangingPunct="1">
              <a:defRPr/>
            </a:pPr>
            <a:r>
              <a:rPr lang="cs-CZ" altLang="cs-CZ" b="1" dirty="0">
                <a:solidFill>
                  <a:schemeClr val="tx1"/>
                </a:solidFill>
              </a:rPr>
              <a:t>Vysvětlení pojmů</a:t>
            </a:r>
          </a:p>
        </p:txBody>
      </p:sp>
      <p:sp>
        <p:nvSpPr>
          <p:cNvPr id="248835" name="Rectangle 3">
            <a:extLst>
              <a:ext uri="{FF2B5EF4-FFF2-40B4-BE49-F238E27FC236}">
                <a16:creationId xmlns:a16="http://schemas.microsoft.com/office/drawing/2014/main" id="{BCC53A44-9BF6-41B2-AA31-5FFC941032A2}"/>
              </a:ext>
            </a:extLst>
          </p:cNvPr>
          <p:cNvSpPr>
            <a:spLocks noGrp="1" noChangeArrowheads="1"/>
          </p:cNvSpPr>
          <p:nvPr>
            <p:ph type="body" idx="1"/>
          </p:nvPr>
        </p:nvSpPr>
        <p:spPr/>
        <p:txBody>
          <a:bodyPr>
            <a:normAutofit fontScale="92500"/>
          </a:bodyPr>
          <a:lstStyle/>
          <a:p>
            <a:pPr eaLnBrk="1" hangingPunct="1">
              <a:lnSpc>
                <a:spcPct val="90000"/>
              </a:lnSpc>
              <a:defRPr/>
            </a:pPr>
            <a:r>
              <a:rPr lang="cs-CZ" altLang="cs-CZ" sz="2400" b="1" dirty="0">
                <a:solidFill>
                  <a:schemeClr val="hlink"/>
                </a:solidFill>
              </a:rPr>
              <a:t>Diferenciace:</a:t>
            </a:r>
            <a:r>
              <a:rPr lang="cs-CZ" altLang="cs-CZ" sz="2400" dirty="0"/>
              <a:t> stupeň podobnosti nádorové a normální buňky původu (morfologicky i funkčně); podmiňuje grade tumoru </a:t>
            </a:r>
          </a:p>
          <a:p>
            <a:pPr eaLnBrk="1" hangingPunct="1">
              <a:lnSpc>
                <a:spcPct val="90000"/>
              </a:lnSpc>
              <a:defRPr/>
            </a:pPr>
            <a:r>
              <a:rPr lang="cs-CZ" altLang="cs-CZ" sz="2400" b="1" dirty="0">
                <a:solidFill>
                  <a:schemeClr val="hlink"/>
                </a:solidFill>
              </a:rPr>
              <a:t>Anaplazie:</a:t>
            </a:r>
            <a:r>
              <a:rPr lang="cs-CZ" altLang="cs-CZ" sz="2400" b="1" dirty="0">
                <a:solidFill>
                  <a:srgbClr val="F80012"/>
                </a:solidFill>
              </a:rPr>
              <a:t> </a:t>
            </a:r>
            <a:r>
              <a:rPr lang="cs-CZ" altLang="cs-CZ" sz="2400" dirty="0"/>
              <a:t>ztráta diferenciace</a:t>
            </a:r>
            <a:r>
              <a:rPr lang="cs-CZ" altLang="cs-CZ" sz="2400" b="1" dirty="0">
                <a:solidFill>
                  <a:srgbClr val="F80012"/>
                </a:solidFill>
              </a:rPr>
              <a:t> </a:t>
            </a:r>
          </a:p>
          <a:p>
            <a:pPr>
              <a:defRPr/>
            </a:pPr>
            <a:r>
              <a:rPr lang="cs-CZ" altLang="cs-CZ" sz="2400" b="1" dirty="0">
                <a:solidFill>
                  <a:schemeClr val="hlink"/>
                </a:solidFill>
              </a:rPr>
              <a:t>Dysplazie(=</a:t>
            </a:r>
            <a:r>
              <a:rPr lang="cs-CZ" altLang="cs-CZ" sz="2400" b="1" dirty="0" err="1">
                <a:solidFill>
                  <a:schemeClr val="hlink"/>
                </a:solidFill>
              </a:rPr>
              <a:t>intraepiteliální</a:t>
            </a:r>
            <a:r>
              <a:rPr lang="cs-CZ" altLang="cs-CZ" sz="2400" b="1" dirty="0">
                <a:solidFill>
                  <a:schemeClr val="hlink"/>
                </a:solidFill>
              </a:rPr>
              <a:t> </a:t>
            </a:r>
            <a:r>
              <a:rPr lang="cs-CZ" altLang="cs-CZ" sz="2400" b="1" dirty="0" err="1">
                <a:solidFill>
                  <a:schemeClr val="hlink"/>
                </a:solidFill>
              </a:rPr>
              <a:t>neoplazie</a:t>
            </a:r>
            <a:r>
              <a:rPr lang="cs-CZ" altLang="cs-CZ" sz="2400" b="1" dirty="0">
                <a:solidFill>
                  <a:schemeClr val="hlink"/>
                </a:solidFill>
              </a:rPr>
              <a:t> (IN)) :</a:t>
            </a:r>
            <a:r>
              <a:rPr lang="cs-CZ" altLang="cs-CZ" sz="2400" b="1" dirty="0">
                <a:solidFill>
                  <a:srgbClr val="F80012"/>
                </a:solidFill>
              </a:rPr>
              <a:t> </a:t>
            </a:r>
            <a:r>
              <a:rPr lang="cs-CZ" altLang="cs-CZ" sz="2400" dirty="0"/>
              <a:t>ztráta uniformity a architektonického uspořádání epitelových buněk; </a:t>
            </a:r>
            <a:r>
              <a:rPr lang="cs-CZ" altLang="cs-CZ" sz="2400" dirty="0" err="1"/>
              <a:t>low</a:t>
            </a:r>
            <a:r>
              <a:rPr lang="cs-CZ" altLang="cs-CZ" sz="2400" dirty="0"/>
              <a:t> grade → </a:t>
            </a:r>
            <a:r>
              <a:rPr lang="cs-CZ" altLang="cs-CZ" sz="2400" dirty="0" err="1"/>
              <a:t>high</a:t>
            </a:r>
            <a:r>
              <a:rPr lang="cs-CZ" altLang="cs-CZ" sz="2400" dirty="0"/>
              <a:t> grade dysplazie → </a:t>
            </a:r>
            <a:r>
              <a:rPr lang="cs-CZ" altLang="cs-CZ" sz="2400" i="1" dirty="0" err="1"/>
              <a:t>carcinoma</a:t>
            </a:r>
            <a:r>
              <a:rPr lang="cs-CZ" altLang="cs-CZ" sz="2400" i="1" dirty="0"/>
              <a:t> in </a:t>
            </a:r>
            <a:r>
              <a:rPr lang="cs-CZ" altLang="cs-CZ" sz="2400" i="1" dirty="0" err="1"/>
              <a:t>situ</a:t>
            </a:r>
            <a:r>
              <a:rPr lang="cs-CZ" altLang="cs-CZ" sz="2400" dirty="0"/>
              <a:t>  (dysplastické změny postihují celou tloušťku epitelu – </a:t>
            </a:r>
            <a:r>
              <a:rPr lang="cs-CZ" altLang="cs-CZ" sz="2400" dirty="0" err="1"/>
              <a:t>preinvazivní</a:t>
            </a:r>
            <a:r>
              <a:rPr lang="cs-CZ" altLang="cs-CZ" sz="2400" dirty="0"/>
              <a:t> </a:t>
            </a:r>
            <a:r>
              <a:rPr lang="cs-CZ" altLang="cs-CZ" sz="2400" dirty="0" err="1"/>
              <a:t>neoplazie</a:t>
            </a:r>
            <a:r>
              <a:rPr lang="cs-CZ" altLang="cs-CZ" sz="2400" dirty="0"/>
              <a:t>)</a:t>
            </a:r>
          </a:p>
          <a:p>
            <a:pPr eaLnBrk="1" hangingPunct="1">
              <a:lnSpc>
                <a:spcPct val="90000"/>
              </a:lnSpc>
              <a:defRPr/>
            </a:pPr>
            <a:r>
              <a:rPr lang="cs-CZ" altLang="cs-CZ" sz="2400" b="1" dirty="0" err="1">
                <a:solidFill>
                  <a:schemeClr val="hlink"/>
                </a:solidFill>
              </a:rPr>
              <a:t>Pleomorfie</a:t>
            </a:r>
            <a:r>
              <a:rPr lang="cs-CZ" altLang="cs-CZ" sz="2400" b="1" dirty="0">
                <a:solidFill>
                  <a:schemeClr val="hlink"/>
                </a:solidFill>
              </a:rPr>
              <a:t>:</a:t>
            </a:r>
            <a:r>
              <a:rPr lang="cs-CZ" altLang="cs-CZ" sz="2400" b="1" dirty="0">
                <a:solidFill>
                  <a:srgbClr val="F80012"/>
                </a:solidFill>
              </a:rPr>
              <a:t> </a:t>
            </a:r>
            <a:r>
              <a:rPr lang="cs-CZ" altLang="cs-CZ" sz="2400" dirty="0"/>
              <a:t>jaderná i buněčná variabilita tvarová i velikostní</a:t>
            </a:r>
          </a:p>
          <a:p>
            <a:pPr eaLnBrk="1" hangingPunct="1">
              <a:lnSpc>
                <a:spcPct val="90000"/>
              </a:lnSpc>
              <a:defRPr/>
            </a:pPr>
            <a:r>
              <a:rPr lang="cs-CZ" altLang="cs-CZ" sz="2400" b="1" dirty="0">
                <a:solidFill>
                  <a:schemeClr val="hlink"/>
                </a:solidFill>
              </a:rPr>
              <a:t>Histogeneze:</a:t>
            </a:r>
            <a:r>
              <a:rPr lang="cs-CZ" altLang="cs-CZ" sz="2400" b="1" dirty="0">
                <a:solidFill>
                  <a:srgbClr val="F80012"/>
                </a:solidFill>
              </a:rPr>
              <a:t> </a:t>
            </a:r>
            <a:r>
              <a:rPr lang="cs-CZ" altLang="cs-CZ" sz="2400" dirty="0"/>
              <a:t>tkáňový původ</a:t>
            </a:r>
          </a:p>
          <a:p>
            <a:pPr eaLnBrk="1" hangingPunct="1">
              <a:lnSpc>
                <a:spcPct val="90000"/>
              </a:lnSpc>
              <a:defRPr/>
            </a:pPr>
            <a:r>
              <a:rPr lang="cs-CZ" altLang="cs-CZ" sz="2400" b="1" dirty="0">
                <a:solidFill>
                  <a:schemeClr val="hlink"/>
                </a:solidFill>
              </a:rPr>
              <a:t>Metastáza:</a:t>
            </a:r>
            <a:r>
              <a:rPr lang="cs-CZ" altLang="cs-CZ" sz="2400" b="1" dirty="0">
                <a:solidFill>
                  <a:srgbClr val="F80012"/>
                </a:solidFill>
              </a:rPr>
              <a:t> </a:t>
            </a:r>
            <a:r>
              <a:rPr lang="cs-CZ" altLang="cs-CZ" sz="2400" dirty="0"/>
              <a:t>vytváření nových </a:t>
            </a:r>
            <a:r>
              <a:rPr lang="cs-CZ" altLang="cs-CZ" sz="2400" dirty="0" err="1"/>
              <a:t>dceřinných</a:t>
            </a:r>
            <a:r>
              <a:rPr lang="cs-CZ" altLang="cs-CZ" sz="2400" dirty="0"/>
              <a:t> (sekundárních) nádorových ložisek bez morfologické souvislosti s primárním tumorem</a:t>
            </a:r>
            <a:r>
              <a:rPr lang="cs-CZ" altLang="cs-CZ" sz="2400" b="1" dirty="0">
                <a:solidFill>
                  <a:srgbClr val="F80012"/>
                </a:solidFill>
              </a:rPr>
              <a:t>  </a:t>
            </a:r>
          </a:p>
          <a:p>
            <a:pPr eaLnBrk="1" hangingPunct="1">
              <a:lnSpc>
                <a:spcPct val="90000"/>
              </a:lnSpc>
              <a:defRPr/>
            </a:pPr>
            <a:endParaRPr lang="cs-CZ" altLang="cs-CZ" sz="2400" b="1" dirty="0">
              <a:solidFill>
                <a:srgbClr val="F80012"/>
              </a:solidFill>
            </a:endParaRPr>
          </a:p>
        </p:txBody>
      </p:sp>
    </p:spTree>
    <p:extLst>
      <p:ext uri="{BB962C8B-B14F-4D97-AF65-F5344CB8AC3E}">
        <p14:creationId xmlns:p14="http://schemas.microsoft.com/office/powerpoint/2010/main" val="17053967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6FAE1984-B635-4E6A-9062-92AA32322707}"/>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Melanocytické</a:t>
            </a:r>
            <a:r>
              <a:rPr lang="cs-CZ" altLang="cs-CZ" b="1" dirty="0">
                <a:solidFill>
                  <a:schemeClr val="tx1"/>
                </a:solidFill>
              </a:rPr>
              <a:t> léze</a:t>
            </a:r>
          </a:p>
        </p:txBody>
      </p:sp>
      <p:sp>
        <p:nvSpPr>
          <p:cNvPr id="278531" name="Rectangle 3">
            <a:extLst>
              <a:ext uri="{FF2B5EF4-FFF2-40B4-BE49-F238E27FC236}">
                <a16:creationId xmlns:a16="http://schemas.microsoft.com/office/drawing/2014/main" id="{C16A2E9A-8EDF-442F-A403-775A4F77F0B7}"/>
              </a:ext>
            </a:extLst>
          </p:cNvPr>
          <p:cNvSpPr>
            <a:spLocks noGrp="1" noChangeArrowheads="1"/>
          </p:cNvSpPr>
          <p:nvPr>
            <p:ph type="body" idx="1"/>
          </p:nvPr>
        </p:nvSpPr>
        <p:spPr/>
        <p:txBody>
          <a:bodyPr>
            <a:normAutofit fontScale="70000" lnSpcReduction="20000"/>
          </a:bodyPr>
          <a:lstStyle/>
          <a:p>
            <a:pPr eaLnBrk="1" hangingPunct="1">
              <a:lnSpc>
                <a:spcPct val="80000"/>
              </a:lnSpc>
              <a:defRPr/>
            </a:pPr>
            <a:r>
              <a:rPr lang="cs-CZ" altLang="cs-CZ" sz="2400" b="1" dirty="0">
                <a:solidFill>
                  <a:schemeClr val="hlink"/>
                </a:solidFill>
              </a:rPr>
              <a:t>Benigní:</a:t>
            </a:r>
          </a:p>
          <a:p>
            <a:pPr eaLnBrk="1" hangingPunct="1">
              <a:lnSpc>
                <a:spcPct val="80000"/>
              </a:lnSpc>
              <a:buFontTx/>
              <a:buChar char="-"/>
              <a:defRPr/>
            </a:pPr>
            <a:r>
              <a:rPr lang="cs-CZ" altLang="cs-CZ" sz="2400" dirty="0"/>
              <a:t>piha (</a:t>
            </a:r>
            <a:r>
              <a:rPr lang="cs-CZ" altLang="cs-CZ" sz="2400" dirty="0" err="1"/>
              <a:t>ephelides</a:t>
            </a:r>
            <a:r>
              <a:rPr lang="cs-CZ" altLang="cs-CZ" sz="2400" dirty="0"/>
              <a:t>)</a:t>
            </a:r>
          </a:p>
          <a:p>
            <a:pPr eaLnBrk="1" hangingPunct="1">
              <a:lnSpc>
                <a:spcPct val="80000"/>
              </a:lnSpc>
              <a:buFontTx/>
              <a:buChar char="-"/>
              <a:defRPr/>
            </a:pPr>
            <a:r>
              <a:rPr lang="cs-CZ" altLang="cs-CZ" sz="2400" dirty="0"/>
              <a:t>benigní </a:t>
            </a:r>
            <a:r>
              <a:rPr lang="cs-CZ" altLang="cs-CZ" sz="2400" dirty="0" err="1"/>
              <a:t>lentigo</a:t>
            </a:r>
            <a:endParaRPr lang="cs-CZ" altLang="cs-CZ" sz="2400" dirty="0"/>
          </a:p>
          <a:p>
            <a:pPr eaLnBrk="1" hangingPunct="1">
              <a:lnSpc>
                <a:spcPct val="80000"/>
              </a:lnSpc>
              <a:buFontTx/>
              <a:buChar char="-"/>
              <a:defRPr/>
            </a:pPr>
            <a:r>
              <a:rPr lang="cs-CZ" altLang="cs-CZ" sz="2400" dirty="0"/>
              <a:t>pigmentové névy (</a:t>
            </a:r>
            <a:r>
              <a:rPr lang="cs-CZ" altLang="cs-CZ" sz="2400" dirty="0" err="1"/>
              <a:t>junkční</a:t>
            </a:r>
            <a:r>
              <a:rPr lang="cs-CZ" altLang="cs-CZ" sz="2400"/>
              <a:t>, smíšený</a:t>
            </a:r>
            <a:r>
              <a:rPr lang="cs-CZ" altLang="cs-CZ" sz="2400" dirty="0"/>
              <a:t>, intradermální, modrý)</a:t>
            </a:r>
          </a:p>
          <a:p>
            <a:pPr eaLnBrk="1" hangingPunct="1">
              <a:lnSpc>
                <a:spcPct val="80000"/>
              </a:lnSpc>
              <a:buFontTx/>
              <a:buChar char="-"/>
              <a:defRPr/>
            </a:pPr>
            <a:r>
              <a:rPr lang="cs-CZ" altLang="cs-CZ" sz="2400" dirty="0" err="1"/>
              <a:t>Spitzové</a:t>
            </a:r>
            <a:r>
              <a:rPr lang="cs-CZ" altLang="cs-CZ" sz="2400" dirty="0"/>
              <a:t> névus</a:t>
            </a:r>
          </a:p>
          <a:p>
            <a:pPr eaLnBrk="1" hangingPunct="1">
              <a:lnSpc>
                <a:spcPct val="80000"/>
              </a:lnSpc>
              <a:buFontTx/>
              <a:buChar char="-"/>
              <a:defRPr/>
            </a:pPr>
            <a:r>
              <a:rPr lang="cs-CZ" altLang="cs-CZ" sz="2400" dirty="0"/>
              <a:t>dysplastický névus</a:t>
            </a:r>
          </a:p>
          <a:p>
            <a:pPr eaLnBrk="1" hangingPunct="1">
              <a:lnSpc>
                <a:spcPct val="80000"/>
              </a:lnSpc>
              <a:buFontTx/>
              <a:buNone/>
              <a:defRPr/>
            </a:pPr>
            <a:endParaRPr lang="cs-CZ" altLang="cs-CZ" sz="2400" dirty="0"/>
          </a:p>
          <a:p>
            <a:pPr eaLnBrk="1" hangingPunct="1">
              <a:lnSpc>
                <a:spcPct val="80000"/>
              </a:lnSpc>
              <a:defRPr/>
            </a:pPr>
            <a:r>
              <a:rPr lang="cs-CZ" altLang="cs-CZ" sz="2400" b="1" dirty="0">
                <a:solidFill>
                  <a:schemeClr val="hlink"/>
                </a:solidFill>
              </a:rPr>
              <a:t>Maligní melanom:</a:t>
            </a:r>
          </a:p>
          <a:p>
            <a:pPr eaLnBrk="1" hangingPunct="1">
              <a:lnSpc>
                <a:spcPct val="80000"/>
              </a:lnSpc>
              <a:buFontTx/>
              <a:buChar char="-"/>
              <a:defRPr/>
            </a:pPr>
            <a:r>
              <a:rPr lang="cs-CZ" altLang="cs-CZ" sz="2400" dirty="0" err="1"/>
              <a:t>Nodulární</a:t>
            </a:r>
            <a:endParaRPr lang="cs-CZ" altLang="cs-CZ" sz="2400" dirty="0"/>
          </a:p>
          <a:p>
            <a:pPr eaLnBrk="1" hangingPunct="1">
              <a:lnSpc>
                <a:spcPct val="80000"/>
              </a:lnSpc>
              <a:buFontTx/>
              <a:buChar char="-"/>
              <a:defRPr/>
            </a:pPr>
            <a:r>
              <a:rPr lang="cs-CZ" altLang="cs-CZ" sz="2400" dirty="0"/>
              <a:t>Povrchově se šířící</a:t>
            </a:r>
          </a:p>
          <a:p>
            <a:pPr eaLnBrk="1" hangingPunct="1">
              <a:lnSpc>
                <a:spcPct val="80000"/>
              </a:lnSpc>
              <a:buFontTx/>
              <a:buChar char="-"/>
              <a:defRPr/>
            </a:pPr>
            <a:r>
              <a:rPr lang="cs-CZ" altLang="cs-CZ" sz="2400" dirty="0" err="1"/>
              <a:t>Lentigo</a:t>
            </a:r>
            <a:r>
              <a:rPr lang="cs-CZ" altLang="cs-CZ" sz="2400" dirty="0"/>
              <a:t> </a:t>
            </a:r>
            <a:r>
              <a:rPr lang="cs-CZ" altLang="cs-CZ" sz="2400" dirty="0" err="1"/>
              <a:t>maligna</a:t>
            </a:r>
            <a:endParaRPr lang="cs-CZ" altLang="cs-CZ" sz="2400" dirty="0"/>
          </a:p>
          <a:p>
            <a:pPr eaLnBrk="1" hangingPunct="1">
              <a:lnSpc>
                <a:spcPct val="80000"/>
              </a:lnSpc>
              <a:buFontTx/>
              <a:buChar char="-"/>
              <a:defRPr/>
            </a:pPr>
            <a:r>
              <a:rPr lang="cs-CZ" altLang="cs-CZ" sz="2400" dirty="0" err="1"/>
              <a:t>Akrolentiginózní</a:t>
            </a:r>
            <a:r>
              <a:rPr lang="cs-CZ" altLang="cs-CZ" sz="2400" dirty="0"/>
              <a:t> melanom</a:t>
            </a:r>
          </a:p>
        </p:txBody>
      </p:sp>
    </p:spTree>
    <p:extLst>
      <p:ext uri="{BB962C8B-B14F-4D97-AF65-F5344CB8AC3E}">
        <p14:creationId xmlns:p14="http://schemas.microsoft.com/office/powerpoint/2010/main" val="11650824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7" name="Rectangle 7">
            <a:extLst>
              <a:ext uri="{FF2B5EF4-FFF2-40B4-BE49-F238E27FC236}">
                <a16:creationId xmlns:a16="http://schemas.microsoft.com/office/drawing/2014/main" id="{71C34E2A-C209-4983-9AC5-0B3A92AB556A}"/>
              </a:ext>
            </a:extLst>
          </p:cNvPr>
          <p:cNvSpPr>
            <a:spLocks noGrp="1" noRot="1" noChangeArrowheads="1"/>
          </p:cNvSpPr>
          <p:nvPr>
            <p:ph type="title"/>
          </p:nvPr>
        </p:nvSpPr>
        <p:spPr/>
        <p:txBody>
          <a:bodyPr/>
          <a:lstStyle/>
          <a:p>
            <a:pPr eaLnBrk="1" hangingPunct="1">
              <a:defRPr/>
            </a:pPr>
            <a:r>
              <a:rPr lang="cs-CZ" altLang="cs-CZ" b="1" dirty="0">
                <a:solidFill>
                  <a:schemeClr val="tx1"/>
                </a:solidFill>
              </a:rPr>
              <a:t>Maligní melanom</a:t>
            </a:r>
          </a:p>
        </p:txBody>
      </p:sp>
      <p:pic>
        <p:nvPicPr>
          <p:cNvPr id="78851" name="Picture 6" descr="7">
            <a:extLst>
              <a:ext uri="{FF2B5EF4-FFF2-40B4-BE49-F238E27FC236}">
                <a16:creationId xmlns:a16="http://schemas.microsoft.com/office/drawing/2014/main" id="{0EA27E60-A1BC-41E6-9AD4-446BE82977D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8852" name="Picture 9" descr="7">
            <a:extLst>
              <a:ext uri="{FF2B5EF4-FFF2-40B4-BE49-F238E27FC236}">
                <a16:creationId xmlns:a16="http://schemas.microsoft.com/office/drawing/2014/main" id="{F384ADAF-8A09-4C6B-850A-93AA969752E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1947863"/>
            <a:ext cx="4038600"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484335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2F9C9933-C065-48F4-A267-F7FFBE7544D1}"/>
              </a:ext>
            </a:extLst>
          </p:cNvPr>
          <p:cNvSpPr>
            <a:spLocks noGrp="1" noRot="1" noChangeArrowheads="1"/>
          </p:cNvSpPr>
          <p:nvPr>
            <p:ph type="title"/>
          </p:nvPr>
        </p:nvSpPr>
        <p:spPr/>
        <p:txBody>
          <a:bodyPr/>
          <a:lstStyle/>
          <a:p>
            <a:pPr eaLnBrk="1" hangingPunct="1">
              <a:defRPr/>
            </a:pPr>
            <a:r>
              <a:rPr lang="cs-CZ" altLang="cs-CZ" b="1" dirty="0">
                <a:solidFill>
                  <a:schemeClr val="tx1"/>
                </a:solidFill>
              </a:rPr>
              <a:t>Nádory </a:t>
            </a:r>
            <a:r>
              <a:rPr lang="cs-CZ" altLang="cs-CZ" b="1" dirty="0" err="1">
                <a:solidFill>
                  <a:schemeClr val="tx1"/>
                </a:solidFill>
              </a:rPr>
              <a:t>germinální</a:t>
            </a:r>
            <a:r>
              <a:rPr lang="cs-CZ" altLang="cs-CZ" b="1" dirty="0">
                <a:solidFill>
                  <a:schemeClr val="tx1"/>
                </a:solidFill>
              </a:rPr>
              <a:t> a teratomy</a:t>
            </a:r>
          </a:p>
        </p:txBody>
      </p:sp>
      <p:sp>
        <p:nvSpPr>
          <p:cNvPr id="281603" name="Rectangle 3">
            <a:extLst>
              <a:ext uri="{FF2B5EF4-FFF2-40B4-BE49-F238E27FC236}">
                <a16:creationId xmlns:a16="http://schemas.microsoft.com/office/drawing/2014/main" id="{1610D5F9-33A7-478E-9E31-606CA1BEB182}"/>
              </a:ext>
            </a:extLst>
          </p:cNvPr>
          <p:cNvSpPr>
            <a:spLocks noGrp="1" noChangeArrowheads="1"/>
          </p:cNvSpPr>
          <p:nvPr>
            <p:ph type="body" idx="1"/>
          </p:nvPr>
        </p:nvSpPr>
        <p:spPr/>
        <p:txBody>
          <a:bodyPr>
            <a:normAutofit lnSpcReduction="10000"/>
          </a:bodyPr>
          <a:lstStyle/>
          <a:p>
            <a:pPr eaLnBrk="1" hangingPunct="1">
              <a:lnSpc>
                <a:spcPct val="80000"/>
              </a:lnSpc>
              <a:defRPr/>
            </a:pPr>
            <a:r>
              <a:rPr lang="cs-CZ" altLang="cs-CZ" sz="2800"/>
              <a:t>Heterogenní skupina nádorů vycházející z totipotentních buněk na úrovni buněk pohlavních  nebo z multipotentních kmenových buněk tkání v na úrovni časných stádií embryonálního vývoje</a:t>
            </a:r>
          </a:p>
          <a:p>
            <a:pPr eaLnBrk="1" hangingPunct="1">
              <a:lnSpc>
                <a:spcPct val="80000"/>
              </a:lnSpc>
              <a:buFont typeface="Wingdings" panose="05000000000000000000" pitchFamily="2" charset="2"/>
              <a:buNone/>
              <a:defRPr/>
            </a:pPr>
            <a:endParaRPr lang="cs-CZ" altLang="cs-CZ" sz="2800"/>
          </a:p>
          <a:p>
            <a:pPr eaLnBrk="1" hangingPunct="1">
              <a:lnSpc>
                <a:spcPct val="80000"/>
              </a:lnSpc>
              <a:defRPr/>
            </a:pPr>
            <a:r>
              <a:rPr lang="cs-CZ" altLang="cs-CZ" sz="2800"/>
              <a:t>Diferenciace somatická (teratomy – zralé, nezralé)</a:t>
            </a:r>
          </a:p>
          <a:p>
            <a:pPr eaLnBrk="1" hangingPunct="1">
              <a:lnSpc>
                <a:spcPct val="80000"/>
              </a:lnSpc>
              <a:defRPr/>
            </a:pPr>
            <a:r>
              <a:rPr lang="cs-CZ" altLang="cs-CZ" sz="2800"/>
              <a:t>Diferenciace extrasomatická (chorionkarcinom, nádor ze žloutkového váčku)</a:t>
            </a:r>
          </a:p>
          <a:p>
            <a:pPr eaLnBrk="1" hangingPunct="1">
              <a:lnSpc>
                <a:spcPct val="80000"/>
              </a:lnSpc>
              <a:buFont typeface="Wingdings" panose="05000000000000000000" pitchFamily="2" charset="2"/>
              <a:buNone/>
              <a:defRPr/>
            </a:pPr>
            <a:endParaRPr lang="cs-CZ" altLang="cs-CZ" sz="2800"/>
          </a:p>
          <a:p>
            <a:pPr eaLnBrk="1" hangingPunct="1">
              <a:lnSpc>
                <a:spcPct val="80000"/>
              </a:lnSpc>
              <a:defRPr/>
            </a:pPr>
            <a:r>
              <a:rPr lang="cs-CZ" altLang="cs-CZ" sz="2800"/>
              <a:t>Varlata, vaječníky, mediastinum, retroperitoneum, oblast epifýzy, sakrokokcygeální lokalizace,…</a:t>
            </a:r>
          </a:p>
          <a:p>
            <a:pPr eaLnBrk="1" hangingPunct="1">
              <a:lnSpc>
                <a:spcPct val="80000"/>
              </a:lnSpc>
              <a:buFont typeface="Wingdings" panose="05000000000000000000" pitchFamily="2" charset="2"/>
              <a:buNone/>
              <a:defRPr/>
            </a:pPr>
            <a:endParaRPr lang="cs-CZ" altLang="cs-CZ" sz="2800"/>
          </a:p>
        </p:txBody>
      </p:sp>
    </p:spTree>
    <p:extLst>
      <p:ext uri="{BB962C8B-B14F-4D97-AF65-F5344CB8AC3E}">
        <p14:creationId xmlns:p14="http://schemas.microsoft.com/office/powerpoint/2010/main" val="1927811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Text Box 2">
            <a:extLst>
              <a:ext uri="{FF2B5EF4-FFF2-40B4-BE49-F238E27FC236}">
                <a16:creationId xmlns:a16="http://schemas.microsoft.com/office/drawing/2014/main" id="{2E8CB4A9-DBF6-4FF3-8C67-94432BAF82AB}"/>
              </a:ext>
            </a:extLst>
          </p:cNvPr>
          <p:cNvSpPr txBox="1">
            <a:spLocks noChangeArrowheads="1"/>
          </p:cNvSpPr>
          <p:nvPr/>
        </p:nvSpPr>
        <p:spPr bwMode="auto">
          <a:xfrm>
            <a:off x="1774826" y="2997201"/>
            <a:ext cx="1947393" cy="64633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cs-CZ" altLang="cs-CZ" b="1" dirty="0"/>
              <a:t>Výchozí primitivní </a:t>
            </a:r>
          </a:p>
          <a:p>
            <a:pPr eaLnBrk="1" hangingPunct="1">
              <a:defRPr/>
            </a:pPr>
            <a:r>
              <a:rPr lang="cs-CZ" altLang="cs-CZ" b="1" dirty="0" err="1"/>
              <a:t>germinální</a:t>
            </a:r>
            <a:r>
              <a:rPr lang="cs-CZ" altLang="cs-CZ" b="1" dirty="0"/>
              <a:t> buňka</a:t>
            </a:r>
          </a:p>
        </p:txBody>
      </p:sp>
      <p:sp>
        <p:nvSpPr>
          <p:cNvPr id="80899" name="Text Box 3">
            <a:extLst>
              <a:ext uri="{FF2B5EF4-FFF2-40B4-BE49-F238E27FC236}">
                <a16:creationId xmlns:a16="http://schemas.microsoft.com/office/drawing/2014/main" id="{B325F970-6A53-4358-8879-FCF4D619D7E4}"/>
              </a:ext>
            </a:extLst>
          </p:cNvPr>
          <p:cNvSpPr txBox="1">
            <a:spLocks noChangeArrowheads="1"/>
          </p:cNvSpPr>
          <p:nvPr/>
        </p:nvSpPr>
        <p:spPr bwMode="auto">
          <a:xfrm>
            <a:off x="3719514" y="1341438"/>
            <a:ext cx="6004849" cy="92333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Diferenciace primitivní buňky podél </a:t>
            </a:r>
            <a:r>
              <a:rPr lang="cs-CZ" altLang="cs-CZ" sz="1800" b="1" dirty="0" err="1"/>
              <a:t>gonadální</a:t>
            </a:r>
            <a:r>
              <a:rPr lang="cs-CZ" altLang="cs-CZ" sz="1800" b="1" dirty="0"/>
              <a:t> linie </a:t>
            </a:r>
          </a:p>
          <a:p>
            <a:pPr eaLnBrk="1" hangingPunct="1">
              <a:spcBef>
                <a:spcPct val="0"/>
              </a:spcBef>
              <a:buClrTx/>
              <a:buSzTx/>
              <a:buFontTx/>
              <a:buNone/>
            </a:pPr>
            <a:r>
              <a:rPr lang="cs-CZ" altLang="cs-CZ" sz="1800" dirty="0"/>
              <a:t>(</a:t>
            </a:r>
            <a:r>
              <a:rPr lang="cs-CZ" altLang="cs-CZ" sz="1800" dirty="0" err="1"/>
              <a:t>gonocyt</a:t>
            </a:r>
            <a:r>
              <a:rPr lang="cs-CZ" altLang="cs-CZ" sz="1800" dirty="0"/>
              <a:t>, spermatogonie), bez rozvinutí diferenciačních potencí  </a:t>
            </a:r>
          </a:p>
          <a:p>
            <a:pPr eaLnBrk="1" hangingPunct="1">
              <a:spcBef>
                <a:spcPct val="0"/>
              </a:spcBef>
              <a:buClrTx/>
              <a:buSzTx/>
              <a:buFontTx/>
              <a:buNone/>
            </a:pPr>
            <a:r>
              <a:rPr lang="cs-CZ" altLang="cs-CZ" sz="1800" dirty="0"/>
              <a:t>- </a:t>
            </a:r>
            <a:r>
              <a:rPr lang="cs-CZ" altLang="cs-CZ" sz="1800" b="1" dirty="0" err="1"/>
              <a:t>Seminom</a:t>
            </a:r>
            <a:endParaRPr lang="cs-CZ" altLang="cs-CZ" sz="1800" b="1" dirty="0"/>
          </a:p>
        </p:txBody>
      </p:sp>
      <p:sp>
        <p:nvSpPr>
          <p:cNvPr id="80900" name="Text Box 4">
            <a:extLst>
              <a:ext uri="{FF2B5EF4-FFF2-40B4-BE49-F238E27FC236}">
                <a16:creationId xmlns:a16="http://schemas.microsoft.com/office/drawing/2014/main" id="{E743E726-3A62-4E37-8447-4CDC9B246D98}"/>
              </a:ext>
            </a:extLst>
          </p:cNvPr>
          <p:cNvSpPr txBox="1">
            <a:spLocks noChangeArrowheads="1"/>
          </p:cNvSpPr>
          <p:nvPr/>
        </p:nvSpPr>
        <p:spPr bwMode="auto">
          <a:xfrm>
            <a:off x="3508375" y="4084070"/>
            <a:ext cx="2082800" cy="36671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Totipotentní buňka</a:t>
            </a:r>
          </a:p>
        </p:txBody>
      </p:sp>
      <p:sp>
        <p:nvSpPr>
          <p:cNvPr id="80901" name="Text Box 5">
            <a:extLst>
              <a:ext uri="{FF2B5EF4-FFF2-40B4-BE49-F238E27FC236}">
                <a16:creationId xmlns:a16="http://schemas.microsoft.com/office/drawing/2014/main" id="{7B50AC09-C385-4FBB-93C9-A7379029DB62}"/>
              </a:ext>
            </a:extLst>
          </p:cNvPr>
          <p:cNvSpPr txBox="1">
            <a:spLocks noChangeArrowheads="1"/>
          </p:cNvSpPr>
          <p:nvPr/>
        </p:nvSpPr>
        <p:spPr bwMode="auto">
          <a:xfrm>
            <a:off x="6456364" y="2852739"/>
            <a:ext cx="2597699" cy="64633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a:t>Nediferencovaná buňka</a:t>
            </a:r>
          </a:p>
          <a:p>
            <a:pPr eaLnBrk="1" hangingPunct="1">
              <a:spcBef>
                <a:spcPct val="0"/>
              </a:spcBef>
              <a:buClrTx/>
              <a:buSzTx/>
              <a:buFontTx/>
              <a:buNone/>
            </a:pPr>
            <a:r>
              <a:rPr lang="cs-CZ" altLang="cs-CZ" sz="1800" dirty="0"/>
              <a:t>- </a:t>
            </a:r>
            <a:r>
              <a:rPr lang="cs-CZ" altLang="cs-CZ" sz="1800" b="1" dirty="0"/>
              <a:t>Embryonální karcinom</a:t>
            </a:r>
          </a:p>
        </p:txBody>
      </p:sp>
      <p:sp>
        <p:nvSpPr>
          <p:cNvPr id="80902" name="Text Box 6">
            <a:extLst>
              <a:ext uri="{FF2B5EF4-FFF2-40B4-BE49-F238E27FC236}">
                <a16:creationId xmlns:a16="http://schemas.microsoft.com/office/drawing/2014/main" id="{8D461DA0-F30F-4258-A4A4-6CEB56E68D93}"/>
              </a:ext>
            </a:extLst>
          </p:cNvPr>
          <p:cNvSpPr txBox="1">
            <a:spLocks noChangeArrowheads="1"/>
          </p:cNvSpPr>
          <p:nvPr/>
        </p:nvSpPr>
        <p:spPr bwMode="auto">
          <a:xfrm>
            <a:off x="6383339" y="4076700"/>
            <a:ext cx="3125787" cy="91598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err="1"/>
              <a:t>Extraembryonálně</a:t>
            </a:r>
            <a:r>
              <a:rPr lang="cs-CZ" altLang="cs-CZ" sz="1800" dirty="0"/>
              <a:t> diferencovaná</a:t>
            </a:r>
          </a:p>
          <a:p>
            <a:pPr eaLnBrk="1" hangingPunct="1">
              <a:spcBef>
                <a:spcPct val="0"/>
              </a:spcBef>
              <a:buClrTx/>
              <a:buSzTx/>
              <a:buFontTx/>
              <a:buChar char="-"/>
            </a:pPr>
            <a:r>
              <a:rPr lang="cs-CZ" altLang="cs-CZ" sz="1800" dirty="0"/>
              <a:t> </a:t>
            </a:r>
            <a:r>
              <a:rPr lang="cs-CZ" altLang="cs-CZ" sz="1800" b="1" dirty="0"/>
              <a:t>Nádor ze žloutkového váčku</a:t>
            </a:r>
          </a:p>
          <a:p>
            <a:pPr eaLnBrk="1" hangingPunct="1">
              <a:spcBef>
                <a:spcPct val="0"/>
              </a:spcBef>
              <a:buClrTx/>
              <a:buSzTx/>
              <a:buFontTx/>
              <a:buChar char="-"/>
            </a:pPr>
            <a:r>
              <a:rPr lang="cs-CZ" altLang="cs-CZ" sz="1800" b="1" dirty="0"/>
              <a:t> </a:t>
            </a:r>
            <a:r>
              <a:rPr lang="cs-CZ" altLang="cs-CZ" sz="1800" b="1" dirty="0" err="1"/>
              <a:t>Chorionkarcinom</a:t>
            </a:r>
            <a:endParaRPr lang="cs-CZ" altLang="cs-CZ" sz="1800" b="1" dirty="0"/>
          </a:p>
        </p:txBody>
      </p:sp>
      <p:sp>
        <p:nvSpPr>
          <p:cNvPr id="80903" name="Text Box 7">
            <a:extLst>
              <a:ext uri="{FF2B5EF4-FFF2-40B4-BE49-F238E27FC236}">
                <a16:creationId xmlns:a16="http://schemas.microsoft.com/office/drawing/2014/main" id="{0EA29BE3-26C5-4C18-B3ED-592B46BDCDA1}"/>
              </a:ext>
            </a:extLst>
          </p:cNvPr>
          <p:cNvSpPr txBox="1">
            <a:spLocks noChangeArrowheads="1"/>
          </p:cNvSpPr>
          <p:nvPr/>
        </p:nvSpPr>
        <p:spPr bwMode="auto">
          <a:xfrm>
            <a:off x="6383339" y="5373689"/>
            <a:ext cx="3659187" cy="11906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err="1"/>
              <a:t>Intraembryonálně</a:t>
            </a:r>
            <a:r>
              <a:rPr lang="cs-CZ" altLang="cs-CZ" sz="1800" dirty="0"/>
              <a:t> </a:t>
            </a:r>
            <a:r>
              <a:rPr lang="cs-CZ" altLang="cs-CZ" sz="1800" dirty="0" err="1"/>
              <a:t>diferenciacovaná</a:t>
            </a:r>
            <a:endParaRPr lang="cs-CZ" altLang="cs-CZ" sz="1800" dirty="0"/>
          </a:p>
          <a:p>
            <a:pPr eaLnBrk="1" hangingPunct="1">
              <a:spcBef>
                <a:spcPct val="0"/>
              </a:spcBef>
              <a:buClrTx/>
              <a:buSzTx/>
              <a:buFontTx/>
              <a:buChar char="-"/>
            </a:pPr>
            <a:r>
              <a:rPr lang="cs-CZ" altLang="cs-CZ" sz="1800" b="1" dirty="0"/>
              <a:t>Teratom </a:t>
            </a:r>
            <a:r>
              <a:rPr lang="cs-CZ" altLang="cs-CZ" sz="1800" dirty="0"/>
              <a:t>(zralý, nezralý, s </a:t>
            </a:r>
            <a:r>
              <a:rPr lang="cs-CZ" altLang="cs-CZ" sz="1800" dirty="0" err="1"/>
              <a:t>malignizací</a:t>
            </a:r>
            <a:r>
              <a:rPr lang="cs-CZ" altLang="cs-CZ" sz="1800" dirty="0"/>
              <a:t> </a:t>
            </a:r>
          </a:p>
          <a:p>
            <a:pPr eaLnBrk="1" hangingPunct="1">
              <a:spcBef>
                <a:spcPct val="0"/>
              </a:spcBef>
              <a:buClrTx/>
              <a:buSzTx/>
              <a:buFontTx/>
              <a:buNone/>
            </a:pPr>
            <a:r>
              <a:rPr lang="cs-CZ" altLang="cs-CZ" sz="1800" dirty="0"/>
              <a:t>somatických elementů) </a:t>
            </a:r>
          </a:p>
          <a:p>
            <a:pPr eaLnBrk="1" hangingPunct="1">
              <a:spcBef>
                <a:spcPct val="0"/>
              </a:spcBef>
              <a:buClrTx/>
              <a:buSzTx/>
              <a:buFontTx/>
              <a:buNone/>
            </a:pPr>
            <a:r>
              <a:rPr lang="cs-CZ" altLang="cs-CZ" sz="1800" dirty="0"/>
              <a:t>-</a:t>
            </a:r>
            <a:r>
              <a:rPr lang="cs-CZ" altLang="cs-CZ" sz="1800" b="1" dirty="0"/>
              <a:t> (</a:t>
            </a:r>
            <a:r>
              <a:rPr lang="cs-CZ" altLang="cs-CZ" sz="1800" b="1" dirty="0" err="1"/>
              <a:t>Polyembryom</a:t>
            </a:r>
            <a:r>
              <a:rPr lang="cs-CZ" altLang="cs-CZ" sz="1800" b="1" dirty="0"/>
              <a:t>)</a:t>
            </a:r>
            <a:r>
              <a:rPr lang="cs-CZ" altLang="cs-CZ" sz="1800" dirty="0"/>
              <a:t>  </a:t>
            </a:r>
          </a:p>
        </p:txBody>
      </p:sp>
      <p:sp>
        <p:nvSpPr>
          <p:cNvPr id="80904" name="Line 8">
            <a:extLst>
              <a:ext uri="{FF2B5EF4-FFF2-40B4-BE49-F238E27FC236}">
                <a16:creationId xmlns:a16="http://schemas.microsoft.com/office/drawing/2014/main" id="{C9FAAB99-0E2A-418B-A960-76C6B5CE7B79}"/>
              </a:ext>
            </a:extLst>
          </p:cNvPr>
          <p:cNvSpPr>
            <a:spLocks noChangeShapeType="1"/>
          </p:cNvSpPr>
          <p:nvPr/>
        </p:nvSpPr>
        <p:spPr bwMode="auto">
          <a:xfrm flipV="1">
            <a:off x="3719513" y="2276476"/>
            <a:ext cx="792162"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0905" name="Line 9">
            <a:extLst>
              <a:ext uri="{FF2B5EF4-FFF2-40B4-BE49-F238E27FC236}">
                <a16:creationId xmlns:a16="http://schemas.microsoft.com/office/drawing/2014/main" id="{0036A135-4D05-4AE7-8A1D-D6D5E9CDD4BA}"/>
              </a:ext>
            </a:extLst>
          </p:cNvPr>
          <p:cNvSpPr>
            <a:spLocks noChangeShapeType="1"/>
          </p:cNvSpPr>
          <p:nvPr/>
        </p:nvSpPr>
        <p:spPr bwMode="auto">
          <a:xfrm>
            <a:off x="3719513" y="3284539"/>
            <a:ext cx="792162"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0906" name="Line 10">
            <a:extLst>
              <a:ext uri="{FF2B5EF4-FFF2-40B4-BE49-F238E27FC236}">
                <a16:creationId xmlns:a16="http://schemas.microsoft.com/office/drawing/2014/main" id="{47535EF5-14C9-491A-A1D6-EAE16D393332}"/>
              </a:ext>
            </a:extLst>
          </p:cNvPr>
          <p:cNvSpPr>
            <a:spLocks noChangeShapeType="1"/>
          </p:cNvSpPr>
          <p:nvPr/>
        </p:nvSpPr>
        <p:spPr bwMode="auto">
          <a:xfrm flipV="1">
            <a:off x="5591175" y="3213101"/>
            <a:ext cx="865188"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0907" name="Line 11">
            <a:extLst>
              <a:ext uri="{FF2B5EF4-FFF2-40B4-BE49-F238E27FC236}">
                <a16:creationId xmlns:a16="http://schemas.microsoft.com/office/drawing/2014/main" id="{8C85FF9B-388D-438F-A325-33D7EBAEDAE5}"/>
              </a:ext>
            </a:extLst>
          </p:cNvPr>
          <p:cNvSpPr>
            <a:spLocks noChangeShapeType="1"/>
          </p:cNvSpPr>
          <p:nvPr/>
        </p:nvSpPr>
        <p:spPr bwMode="auto">
          <a:xfrm>
            <a:off x="5591176" y="4221163"/>
            <a:ext cx="792163"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0908" name="Line 12">
            <a:extLst>
              <a:ext uri="{FF2B5EF4-FFF2-40B4-BE49-F238E27FC236}">
                <a16:creationId xmlns:a16="http://schemas.microsoft.com/office/drawing/2014/main" id="{54CB07F1-B536-41CA-A861-4D418FA6BDBA}"/>
              </a:ext>
            </a:extLst>
          </p:cNvPr>
          <p:cNvSpPr>
            <a:spLocks noChangeShapeType="1"/>
          </p:cNvSpPr>
          <p:nvPr/>
        </p:nvSpPr>
        <p:spPr bwMode="auto">
          <a:xfrm>
            <a:off x="5591176" y="4221164"/>
            <a:ext cx="792163"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0909" name="Text Box 13">
            <a:extLst>
              <a:ext uri="{FF2B5EF4-FFF2-40B4-BE49-F238E27FC236}">
                <a16:creationId xmlns:a16="http://schemas.microsoft.com/office/drawing/2014/main" id="{19CE4AF3-E173-4F12-A8E1-908E8ACC11B6}"/>
              </a:ext>
            </a:extLst>
          </p:cNvPr>
          <p:cNvSpPr txBox="1">
            <a:spLocks noChangeArrowheads="1"/>
          </p:cNvSpPr>
          <p:nvPr/>
        </p:nvSpPr>
        <p:spPr bwMode="auto">
          <a:xfrm>
            <a:off x="2063750" y="573089"/>
            <a:ext cx="63627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b="1" dirty="0"/>
              <a:t>Histogeneze </a:t>
            </a:r>
            <a:r>
              <a:rPr lang="cs-CZ" altLang="cs-CZ" b="1" dirty="0" err="1"/>
              <a:t>germinálních</a:t>
            </a:r>
            <a:r>
              <a:rPr lang="cs-CZ" altLang="cs-CZ" b="1" dirty="0"/>
              <a:t> tumorů</a:t>
            </a:r>
            <a:r>
              <a:rPr lang="cs-CZ" altLang="cs-CZ" sz="2800" b="1" dirty="0"/>
              <a:t>  </a:t>
            </a:r>
          </a:p>
        </p:txBody>
      </p:sp>
    </p:spTree>
    <p:extLst>
      <p:ext uri="{BB962C8B-B14F-4D97-AF65-F5344CB8AC3E}">
        <p14:creationId xmlns:p14="http://schemas.microsoft.com/office/powerpoint/2010/main" val="16959017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1" name="Rectangle 3">
            <a:extLst>
              <a:ext uri="{FF2B5EF4-FFF2-40B4-BE49-F238E27FC236}">
                <a16:creationId xmlns:a16="http://schemas.microsoft.com/office/drawing/2014/main" id="{23EA09D4-3066-4BD8-8106-FA034BEC3870}"/>
              </a:ext>
            </a:extLst>
          </p:cNvPr>
          <p:cNvSpPr>
            <a:spLocks noGrp="1" noChangeArrowheads="1"/>
          </p:cNvSpPr>
          <p:nvPr>
            <p:ph type="body" idx="1"/>
          </p:nvPr>
        </p:nvSpPr>
        <p:spPr>
          <a:xfrm>
            <a:off x="1967905" y="757141"/>
            <a:ext cx="10969882" cy="5617641"/>
          </a:xfrm>
        </p:spPr>
        <p:txBody>
          <a:bodyPr>
            <a:noAutofit/>
          </a:bodyPr>
          <a:lstStyle/>
          <a:p>
            <a:pPr marL="0" indent="0" eaLnBrk="1" hangingPunct="1">
              <a:lnSpc>
                <a:spcPct val="80000"/>
              </a:lnSpc>
              <a:buNone/>
              <a:defRPr/>
            </a:pPr>
            <a:r>
              <a:rPr lang="cs-CZ" altLang="cs-CZ" sz="1600" b="1" i="1" dirty="0">
                <a:solidFill>
                  <a:srgbClr val="002060"/>
                </a:solidFill>
              </a:rPr>
              <a:t>Nádory z </a:t>
            </a:r>
            <a:r>
              <a:rPr lang="cs-CZ" altLang="cs-CZ" sz="1600" b="1" i="1" dirty="0" err="1">
                <a:solidFill>
                  <a:srgbClr val="002060"/>
                </a:solidFill>
              </a:rPr>
              <a:t>germinálních</a:t>
            </a:r>
            <a:r>
              <a:rPr lang="cs-CZ" altLang="cs-CZ" sz="1600" b="1" i="1" dirty="0">
                <a:solidFill>
                  <a:srgbClr val="002060"/>
                </a:solidFill>
              </a:rPr>
              <a:t> buněk: tumory jednoho histologického typu</a:t>
            </a:r>
          </a:p>
          <a:p>
            <a:pPr marL="0" indent="0" eaLnBrk="1" hangingPunct="1">
              <a:lnSpc>
                <a:spcPct val="80000"/>
              </a:lnSpc>
              <a:buNone/>
              <a:defRPr/>
            </a:pPr>
            <a:r>
              <a:rPr lang="cs-CZ" altLang="cs-CZ" sz="1600" b="1" dirty="0" err="1">
                <a:solidFill>
                  <a:schemeClr val="hlink"/>
                </a:solidFill>
              </a:rPr>
              <a:t>Seminom</a:t>
            </a:r>
            <a:r>
              <a:rPr lang="cs-CZ" altLang="cs-CZ" sz="1600" b="1" dirty="0">
                <a:solidFill>
                  <a:schemeClr val="hlink"/>
                </a:solidFill>
              </a:rPr>
              <a:t> </a:t>
            </a:r>
          </a:p>
          <a:p>
            <a:pPr eaLnBrk="1" hangingPunct="1">
              <a:lnSpc>
                <a:spcPct val="80000"/>
              </a:lnSpc>
              <a:buFontTx/>
              <a:buNone/>
              <a:defRPr/>
            </a:pPr>
            <a:r>
              <a:rPr lang="cs-CZ" altLang="cs-CZ" sz="1600" dirty="0"/>
              <a:t>Klasický (95 %), anaplastický, trofoblastický</a:t>
            </a:r>
            <a:r>
              <a:rPr lang="cs-CZ" altLang="cs-CZ" sz="1600" dirty="0">
                <a:solidFill>
                  <a:schemeClr val="hlink"/>
                </a:solidFill>
              </a:rPr>
              <a:t> </a:t>
            </a:r>
          </a:p>
          <a:p>
            <a:pPr eaLnBrk="1" hangingPunct="1">
              <a:lnSpc>
                <a:spcPct val="80000"/>
              </a:lnSpc>
              <a:buFontTx/>
              <a:buNone/>
              <a:defRPr/>
            </a:pPr>
            <a:r>
              <a:rPr lang="cs-CZ" altLang="cs-CZ" sz="1600" dirty="0" err="1"/>
              <a:t>Radiosenzitivita</a:t>
            </a:r>
            <a:endParaRPr lang="cs-CZ" altLang="cs-CZ" sz="1600" dirty="0"/>
          </a:p>
          <a:p>
            <a:pPr marL="0" indent="0" eaLnBrk="1" hangingPunct="1">
              <a:lnSpc>
                <a:spcPct val="80000"/>
              </a:lnSpc>
              <a:buNone/>
              <a:defRPr/>
            </a:pPr>
            <a:r>
              <a:rPr lang="cs-CZ" altLang="cs-CZ" sz="1600" b="1" dirty="0">
                <a:solidFill>
                  <a:schemeClr val="hlink"/>
                </a:solidFill>
              </a:rPr>
              <a:t>Non-</a:t>
            </a:r>
            <a:r>
              <a:rPr lang="cs-CZ" altLang="cs-CZ" sz="1600" b="1" dirty="0" err="1">
                <a:solidFill>
                  <a:schemeClr val="hlink"/>
                </a:solidFill>
              </a:rPr>
              <a:t>seminomové</a:t>
            </a:r>
            <a:r>
              <a:rPr lang="cs-CZ" altLang="cs-CZ" sz="1600" b="1" dirty="0">
                <a:solidFill>
                  <a:schemeClr val="hlink"/>
                </a:solidFill>
              </a:rPr>
              <a:t> </a:t>
            </a:r>
            <a:r>
              <a:rPr lang="cs-CZ" altLang="cs-CZ" sz="1600" b="1" dirty="0" err="1">
                <a:solidFill>
                  <a:schemeClr val="hlink"/>
                </a:solidFill>
              </a:rPr>
              <a:t>germinální</a:t>
            </a:r>
            <a:r>
              <a:rPr lang="cs-CZ" altLang="cs-CZ" sz="1600" b="1" dirty="0">
                <a:solidFill>
                  <a:schemeClr val="hlink"/>
                </a:solidFill>
              </a:rPr>
              <a:t> nádory</a:t>
            </a:r>
          </a:p>
          <a:p>
            <a:pPr eaLnBrk="1" hangingPunct="1">
              <a:lnSpc>
                <a:spcPct val="80000"/>
              </a:lnSpc>
              <a:buFontTx/>
              <a:buNone/>
              <a:defRPr/>
            </a:pPr>
            <a:r>
              <a:rPr lang="cs-CZ" altLang="cs-CZ" sz="1600" dirty="0"/>
              <a:t>Embryonální karcinom</a:t>
            </a:r>
          </a:p>
          <a:p>
            <a:pPr eaLnBrk="1" hangingPunct="1">
              <a:lnSpc>
                <a:spcPct val="80000"/>
              </a:lnSpc>
              <a:buFontTx/>
              <a:buNone/>
              <a:defRPr/>
            </a:pPr>
            <a:r>
              <a:rPr lang="cs-CZ" altLang="cs-CZ" sz="1600" dirty="0"/>
              <a:t>Nádor ze žloutkového váčku</a:t>
            </a:r>
          </a:p>
          <a:p>
            <a:pPr eaLnBrk="1" hangingPunct="1">
              <a:lnSpc>
                <a:spcPct val="80000"/>
              </a:lnSpc>
              <a:buFontTx/>
              <a:buNone/>
              <a:defRPr/>
            </a:pPr>
            <a:r>
              <a:rPr lang="cs-CZ" altLang="cs-CZ" sz="1600" dirty="0" err="1"/>
              <a:t>Chorionkarcinom</a:t>
            </a:r>
            <a:endParaRPr lang="cs-CZ" altLang="cs-CZ" sz="1600" dirty="0"/>
          </a:p>
          <a:p>
            <a:pPr eaLnBrk="1" hangingPunct="1">
              <a:lnSpc>
                <a:spcPct val="80000"/>
              </a:lnSpc>
              <a:buFontTx/>
              <a:buNone/>
              <a:defRPr/>
            </a:pPr>
            <a:r>
              <a:rPr lang="cs-CZ" altLang="cs-CZ" sz="1600" dirty="0"/>
              <a:t>Teratomy</a:t>
            </a:r>
          </a:p>
          <a:p>
            <a:pPr eaLnBrk="1" hangingPunct="1">
              <a:lnSpc>
                <a:spcPct val="80000"/>
              </a:lnSpc>
              <a:buFontTx/>
              <a:buChar char="-"/>
              <a:defRPr/>
            </a:pPr>
            <a:r>
              <a:rPr lang="cs-CZ" altLang="cs-CZ" sz="1600" dirty="0"/>
              <a:t>Zralé</a:t>
            </a:r>
          </a:p>
          <a:p>
            <a:pPr eaLnBrk="1" hangingPunct="1">
              <a:lnSpc>
                <a:spcPct val="80000"/>
              </a:lnSpc>
              <a:buFontTx/>
              <a:buChar char="-"/>
              <a:defRPr/>
            </a:pPr>
            <a:r>
              <a:rPr lang="cs-CZ" altLang="cs-CZ" sz="1600" dirty="0"/>
              <a:t>Nezralé</a:t>
            </a:r>
          </a:p>
          <a:p>
            <a:pPr eaLnBrk="1" hangingPunct="1">
              <a:lnSpc>
                <a:spcPct val="80000"/>
              </a:lnSpc>
              <a:buFontTx/>
              <a:buChar char="-"/>
              <a:defRPr/>
            </a:pPr>
            <a:r>
              <a:rPr lang="cs-CZ" altLang="cs-CZ" sz="1600" dirty="0"/>
              <a:t>S maligní transformací somatických elementů </a:t>
            </a:r>
          </a:p>
          <a:p>
            <a:pPr eaLnBrk="1" hangingPunct="1">
              <a:lnSpc>
                <a:spcPct val="80000"/>
              </a:lnSpc>
              <a:buFontTx/>
              <a:buNone/>
              <a:defRPr/>
            </a:pPr>
            <a:endParaRPr lang="cs-CZ" altLang="cs-CZ" sz="1600" dirty="0"/>
          </a:p>
          <a:p>
            <a:pPr marL="0" indent="0" eaLnBrk="1" hangingPunct="1">
              <a:lnSpc>
                <a:spcPct val="80000"/>
              </a:lnSpc>
              <a:buNone/>
              <a:defRPr/>
            </a:pPr>
            <a:r>
              <a:rPr lang="cs-CZ" altLang="cs-CZ" sz="1600" b="1" i="1" dirty="0">
                <a:solidFill>
                  <a:srgbClr val="002060"/>
                </a:solidFill>
              </a:rPr>
              <a:t>Smíšené nádory z </a:t>
            </a:r>
            <a:r>
              <a:rPr lang="cs-CZ" altLang="cs-CZ" sz="1600" b="1" i="1" dirty="0" err="1">
                <a:solidFill>
                  <a:srgbClr val="002060"/>
                </a:solidFill>
              </a:rPr>
              <a:t>germinálních</a:t>
            </a:r>
            <a:r>
              <a:rPr lang="cs-CZ" altLang="cs-CZ" sz="1600" b="1" i="1" dirty="0">
                <a:solidFill>
                  <a:srgbClr val="002060"/>
                </a:solidFill>
              </a:rPr>
              <a:t> buněk: tumory více než jednoho histologického typu</a:t>
            </a:r>
          </a:p>
        </p:txBody>
      </p:sp>
      <p:sp>
        <p:nvSpPr>
          <p:cNvPr id="81924" name="Text Box 4">
            <a:extLst>
              <a:ext uri="{FF2B5EF4-FFF2-40B4-BE49-F238E27FC236}">
                <a16:creationId xmlns:a16="http://schemas.microsoft.com/office/drawing/2014/main" id="{C4CE1E4A-398D-44B0-A8A8-427F9B2E256F}"/>
              </a:ext>
            </a:extLst>
          </p:cNvPr>
          <p:cNvSpPr txBox="1">
            <a:spLocks noChangeArrowheads="1"/>
          </p:cNvSpPr>
          <p:nvPr/>
        </p:nvSpPr>
        <p:spPr bwMode="auto">
          <a:xfrm>
            <a:off x="5666240" y="6082395"/>
            <a:ext cx="6425862" cy="584775"/>
          </a:xfrm>
          <a:prstGeom prst="rect">
            <a:avLst/>
          </a:prstGeom>
          <a:solidFill>
            <a:schemeClr val="accent1">
              <a:lumMod val="20000"/>
              <a:lumOff val="80000"/>
            </a:schemeClr>
          </a:solidFill>
          <a:ln>
            <a:noFill/>
          </a:ln>
          <a:effectLs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600" dirty="0"/>
              <a:t>+ </a:t>
            </a:r>
            <a:r>
              <a:rPr lang="cs-CZ" altLang="cs-CZ" sz="1600" b="1" i="1" dirty="0" err="1"/>
              <a:t>spermatocytární</a:t>
            </a:r>
            <a:r>
              <a:rPr lang="cs-CZ" altLang="cs-CZ" sz="1600" b="1" i="1" dirty="0"/>
              <a:t> </a:t>
            </a:r>
            <a:r>
              <a:rPr lang="cs-CZ" altLang="cs-CZ" sz="1600" b="1" i="1" dirty="0" err="1"/>
              <a:t>seminom</a:t>
            </a:r>
            <a:r>
              <a:rPr lang="cs-CZ" altLang="cs-CZ" sz="1600" dirty="0"/>
              <a:t> (starší muži, lokálně agresivní, nemetastazující, </a:t>
            </a:r>
          </a:p>
          <a:p>
            <a:pPr eaLnBrk="1" hangingPunct="1">
              <a:spcBef>
                <a:spcPct val="0"/>
              </a:spcBef>
              <a:buClrTx/>
              <a:buSzTx/>
              <a:buFontTx/>
              <a:buNone/>
            </a:pPr>
            <a:r>
              <a:rPr lang="cs-CZ" altLang="cs-CZ" sz="1600" dirty="0"/>
              <a:t>hlenovitého vzhledu, napodobuje časná stádia spermiogeneze) </a:t>
            </a:r>
          </a:p>
        </p:txBody>
      </p:sp>
    </p:spTree>
    <p:extLst>
      <p:ext uri="{BB962C8B-B14F-4D97-AF65-F5344CB8AC3E}">
        <p14:creationId xmlns:p14="http://schemas.microsoft.com/office/powerpoint/2010/main" val="39279125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1234" name="Group 2">
            <a:extLst>
              <a:ext uri="{FF2B5EF4-FFF2-40B4-BE49-F238E27FC236}">
                <a16:creationId xmlns:a16="http://schemas.microsoft.com/office/drawing/2014/main" id="{D01DA5C0-95FC-42E6-8087-06615B885034}"/>
              </a:ext>
            </a:extLst>
          </p:cNvPr>
          <p:cNvGraphicFramePr>
            <a:graphicFrameLocks noGrp="1"/>
          </p:cNvGraphicFramePr>
          <p:nvPr>
            <p:extLst/>
          </p:nvPr>
        </p:nvGraphicFramePr>
        <p:xfrm>
          <a:off x="1524000" y="712133"/>
          <a:ext cx="9144000" cy="5488065"/>
        </p:xfrm>
        <a:graphic>
          <a:graphicData uri="http://schemas.openxmlformats.org/drawingml/2006/table">
            <a:tbl>
              <a:tblPr/>
              <a:tblGrid>
                <a:gridCol w="2044700">
                  <a:extLst>
                    <a:ext uri="{9D8B030D-6E8A-4147-A177-3AD203B41FA5}">
                      <a16:colId xmlns:a16="http://schemas.microsoft.com/office/drawing/2014/main" val="20000"/>
                    </a:ext>
                  </a:extLst>
                </a:gridCol>
                <a:gridCol w="798513">
                  <a:extLst>
                    <a:ext uri="{9D8B030D-6E8A-4147-A177-3AD203B41FA5}">
                      <a16:colId xmlns:a16="http://schemas.microsoft.com/office/drawing/2014/main" val="20001"/>
                    </a:ext>
                  </a:extLst>
                </a:gridCol>
                <a:gridCol w="3744912">
                  <a:extLst>
                    <a:ext uri="{9D8B030D-6E8A-4147-A177-3AD203B41FA5}">
                      <a16:colId xmlns:a16="http://schemas.microsoft.com/office/drawing/2014/main" val="20002"/>
                    </a:ext>
                  </a:extLst>
                </a:gridCol>
                <a:gridCol w="2555875">
                  <a:extLst>
                    <a:ext uri="{9D8B030D-6E8A-4147-A177-3AD203B41FA5}">
                      <a16:colId xmlns:a16="http://schemas.microsoft.com/office/drawing/2014/main" val="20003"/>
                    </a:ext>
                  </a:extLst>
                </a:gridCol>
              </a:tblGrid>
              <a:tr h="58090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tumor</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věk</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stavba</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err="1">
                          <a:ln>
                            <a:noFill/>
                          </a:ln>
                          <a:solidFill>
                            <a:schemeClr val="tx1"/>
                          </a:solidFill>
                          <a:effectLst/>
                          <a:latin typeface="Garamond" panose="02020404030301010803" pitchFamily="18" charset="0"/>
                        </a:rPr>
                        <a:t>onkomarker</a:t>
                      </a:r>
                      <a:endParaRPr kumimoji="0" lang="cs-CZ" altLang="cs-CZ" sz="2800" b="1" i="0" u="none" strike="noStrike" cap="none" normalizeH="0" baseline="0" dirty="0">
                        <a:ln>
                          <a:noFill/>
                        </a:ln>
                        <a:solidFill>
                          <a:schemeClr val="tx1"/>
                        </a:solidFill>
                        <a:effectLst/>
                        <a:latin typeface="Garamond" panose="02020404030301010803" pitchFamily="18"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64005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1" i="0" u="none" strike="noStrike" cap="none" normalizeH="0" baseline="0" dirty="0" err="1">
                          <a:ln>
                            <a:noFill/>
                          </a:ln>
                          <a:solidFill>
                            <a:schemeClr val="tx1"/>
                          </a:solidFill>
                          <a:effectLst/>
                          <a:latin typeface="Garamond" panose="02020404030301010803" pitchFamily="18" charset="0"/>
                        </a:rPr>
                        <a:t>Seminom</a:t>
                      </a:r>
                      <a:endParaRPr kumimoji="0" lang="cs-CZ" altLang="cs-CZ" sz="2000" b="1" i="0" u="none" strike="noStrike" cap="none" normalizeH="0" baseline="0" dirty="0">
                        <a:ln>
                          <a:noFill/>
                        </a:ln>
                        <a:solidFill>
                          <a:schemeClr val="tx1"/>
                        </a:solidFill>
                        <a:effectLst/>
                        <a:latin typeface="Garamond" panose="02020404030301010803" pitchFamily="18" charset="0"/>
                      </a:endParaRP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40-50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dirty="0">
                          <a:ln>
                            <a:noFill/>
                          </a:ln>
                          <a:solidFill>
                            <a:schemeClr val="tx1"/>
                          </a:solidFill>
                          <a:effectLst/>
                          <a:latin typeface="Garamond" panose="02020404030301010803" pitchFamily="18" charset="0"/>
                        </a:rPr>
                        <a:t>Solidní, z polygonálních světlých buněk, lymfocytární infiltrace </a:t>
                      </a:r>
                      <a:r>
                        <a:rPr kumimoji="0" lang="cs-CZ" altLang="cs-CZ" sz="1800" b="0" i="0" u="none" strike="noStrike" cap="none" normalizeH="0" baseline="0" dirty="0" err="1">
                          <a:ln>
                            <a:noFill/>
                          </a:ln>
                          <a:solidFill>
                            <a:schemeClr val="tx1"/>
                          </a:solidFill>
                          <a:effectLst/>
                          <a:latin typeface="Garamond" panose="02020404030301010803" pitchFamily="18" charset="0"/>
                        </a:rPr>
                        <a:t>stromatu</a:t>
                      </a:r>
                      <a:r>
                        <a:rPr kumimoji="0" lang="cs-CZ" altLang="cs-CZ" sz="1800" b="0" i="0" u="none" strike="noStrike" cap="none" normalizeH="0" baseline="0" dirty="0">
                          <a:ln>
                            <a:noFill/>
                          </a:ln>
                          <a:solidFill>
                            <a:schemeClr val="tx1"/>
                          </a:solidFill>
                          <a:effectLst/>
                          <a:latin typeface="Garamond" panose="02020404030301010803" pitchFamily="18" charset="0"/>
                        </a:rPr>
                        <a:t>. </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10 % </a:t>
                      </a:r>
                      <a:r>
                        <a:rPr kumimoji="0" lang="cs-CZ" altLang="cs-CZ" sz="2000" b="0" i="0" u="none" strike="noStrike" cap="none" normalizeH="0" baseline="0" dirty="0" err="1">
                          <a:ln>
                            <a:noFill/>
                          </a:ln>
                          <a:solidFill>
                            <a:schemeClr val="tx1"/>
                          </a:solidFill>
                          <a:effectLst/>
                          <a:latin typeface="Garamond" panose="02020404030301010803" pitchFamily="18" charset="0"/>
                        </a:rPr>
                        <a:t>hCG</a:t>
                      </a:r>
                      <a:endParaRPr kumimoji="0" lang="cs-CZ" altLang="cs-CZ" sz="2000" b="0" i="0" u="none" strike="noStrike" cap="none" normalizeH="0" baseline="0" dirty="0">
                        <a:ln>
                          <a:noFill/>
                        </a:ln>
                        <a:solidFill>
                          <a:schemeClr val="tx1"/>
                        </a:solidFill>
                        <a:effectLst/>
                        <a:latin typeface="Garamond" panose="02020404030301010803" pitchFamily="18"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36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1" i="0" u="none" strike="noStrike" cap="none" normalizeH="0" baseline="0" dirty="0">
                          <a:ln>
                            <a:noFill/>
                          </a:ln>
                          <a:solidFill>
                            <a:schemeClr val="tx1"/>
                          </a:solidFill>
                          <a:effectLst/>
                          <a:latin typeface="Garamond" panose="02020404030301010803" pitchFamily="18" charset="0"/>
                        </a:rPr>
                        <a:t>Embryonální karcinom</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20-30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Garamond" panose="02020404030301010803" pitchFamily="18" charset="0"/>
                        </a:rPr>
                        <a:t>Nediferencovaný, pleomorfní bb v pruzích, solidně, tubulárně i papilárně; nekrózy</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90 % </a:t>
                      </a:r>
                      <a:r>
                        <a:rPr kumimoji="0" lang="cs-CZ" altLang="cs-CZ" sz="2000" b="0" i="0" u="none" strike="noStrike" cap="none" normalizeH="0" baseline="0" dirty="0" err="1">
                          <a:ln>
                            <a:noFill/>
                          </a:ln>
                          <a:solidFill>
                            <a:schemeClr val="tx1"/>
                          </a:solidFill>
                          <a:effectLst/>
                          <a:latin typeface="Garamond" panose="02020404030301010803" pitchFamily="18" charset="0"/>
                        </a:rPr>
                        <a:t>hCG</a:t>
                      </a:r>
                      <a:r>
                        <a:rPr kumimoji="0" lang="cs-CZ" altLang="cs-CZ" sz="2000" b="0" i="0" u="none" strike="noStrike" cap="none" normalizeH="0" baseline="0" dirty="0">
                          <a:ln>
                            <a:noFill/>
                          </a:ln>
                          <a:solidFill>
                            <a:schemeClr val="tx1"/>
                          </a:solidFill>
                          <a:effectLst/>
                          <a:latin typeface="Garamond" panose="02020404030301010803" pitchFamily="18" charset="0"/>
                        </a:rPr>
                        <a:t> a/nebo </a:t>
                      </a:r>
                      <a:r>
                        <a:rPr kumimoji="0" lang="cs-CZ" altLang="cs-CZ" sz="2000" b="0" i="0" u="none" strike="noStrike" cap="none" normalizeH="0" baseline="0" dirty="0" err="1">
                          <a:ln>
                            <a:noFill/>
                          </a:ln>
                          <a:solidFill>
                            <a:schemeClr val="tx1"/>
                          </a:solidFill>
                          <a:effectLst/>
                          <a:latin typeface="Garamond" panose="02020404030301010803" pitchFamily="18" charset="0"/>
                        </a:rPr>
                        <a:t>aFP</a:t>
                      </a:r>
                      <a:endParaRPr kumimoji="0" lang="cs-CZ" altLang="cs-CZ" sz="2000" b="0" i="0" u="none" strike="noStrike" cap="none" normalizeH="0" baseline="0" dirty="0">
                        <a:ln>
                          <a:noFill/>
                        </a:ln>
                        <a:solidFill>
                          <a:schemeClr val="tx1"/>
                        </a:solidFill>
                        <a:effectLst/>
                        <a:latin typeface="Garamond" panose="02020404030301010803" pitchFamily="18"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8681">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1" i="0" u="none" strike="noStrike" cap="none" normalizeH="0" baseline="0" dirty="0">
                          <a:ln>
                            <a:noFill/>
                          </a:ln>
                          <a:solidFill>
                            <a:schemeClr val="tx1"/>
                          </a:solidFill>
                          <a:effectLst/>
                          <a:latin typeface="Garamond" panose="02020404030301010803" pitchFamily="18" charset="0"/>
                        </a:rPr>
                        <a:t>Nádor ze žloutkového váčku</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3</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Garamond" panose="02020404030301010803" pitchFamily="18" charset="0"/>
                        </a:rPr>
                        <a:t>Špatně diferencované bb, široké spektrum uspořádání kuboidálních a kolumnárních buněk, glomeruloidní formace   </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90 % </a:t>
                      </a:r>
                      <a:r>
                        <a:rPr kumimoji="0" lang="cs-CZ" altLang="cs-CZ" sz="2000" b="0" i="0" u="none" strike="noStrike" cap="none" normalizeH="0" baseline="0" dirty="0" err="1">
                          <a:ln>
                            <a:noFill/>
                          </a:ln>
                          <a:solidFill>
                            <a:schemeClr val="tx1"/>
                          </a:solidFill>
                          <a:effectLst/>
                          <a:latin typeface="Garamond" panose="02020404030301010803" pitchFamily="18" charset="0"/>
                        </a:rPr>
                        <a:t>aFP</a:t>
                      </a:r>
                      <a:endParaRPr kumimoji="0" lang="cs-CZ" altLang="cs-CZ" sz="2000" b="0" i="0" u="none" strike="noStrike" cap="none" normalizeH="0" baseline="0" dirty="0">
                        <a:ln>
                          <a:noFill/>
                        </a:ln>
                        <a:solidFill>
                          <a:schemeClr val="tx1"/>
                        </a:solidFill>
                        <a:effectLst/>
                        <a:latin typeface="Garamond" panose="02020404030301010803" pitchFamily="18"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005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1" i="0" u="none" strike="noStrike" cap="none" normalizeH="0" baseline="0" dirty="0" err="1">
                          <a:ln>
                            <a:noFill/>
                          </a:ln>
                          <a:solidFill>
                            <a:schemeClr val="tx1"/>
                          </a:solidFill>
                          <a:effectLst/>
                          <a:latin typeface="Garamond" panose="02020404030301010803" pitchFamily="18" charset="0"/>
                        </a:rPr>
                        <a:t>Choriokarcinom</a:t>
                      </a:r>
                      <a:endParaRPr kumimoji="0" lang="cs-CZ" altLang="cs-CZ" sz="2000" b="1" i="0" u="none" strike="noStrike" cap="none" normalizeH="0" baseline="0" dirty="0">
                        <a:ln>
                          <a:noFill/>
                        </a:ln>
                        <a:solidFill>
                          <a:schemeClr val="tx1"/>
                        </a:solidFill>
                        <a:effectLst/>
                        <a:latin typeface="Garamond" panose="02020404030301010803" pitchFamily="18" charset="0"/>
                      </a:endParaRP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20-30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Garamond" panose="02020404030301010803" pitchFamily="18" charset="0"/>
                        </a:rPr>
                        <a:t>Cytotrofoblast a syncytiotrofoblast bez vilózních formací, hemoragie, nekrózy</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100 % </a:t>
                      </a:r>
                      <a:r>
                        <a:rPr kumimoji="0" lang="cs-CZ" altLang="cs-CZ" sz="2000" b="0" i="0" u="none" strike="noStrike" cap="none" normalizeH="0" baseline="0" dirty="0" err="1">
                          <a:ln>
                            <a:noFill/>
                          </a:ln>
                          <a:solidFill>
                            <a:schemeClr val="tx1"/>
                          </a:solidFill>
                          <a:effectLst/>
                          <a:latin typeface="Garamond" panose="02020404030301010803" pitchFamily="18" charset="0"/>
                        </a:rPr>
                        <a:t>hCG</a:t>
                      </a:r>
                      <a:endParaRPr kumimoji="0" lang="cs-CZ" altLang="cs-CZ" sz="2000" b="0" i="0" u="none" strike="noStrike" cap="none" normalizeH="0" baseline="0" dirty="0">
                        <a:ln>
                          <a:noFill/>
                        </a:ln>
                        <a:solidFill>
                          <a:schemeClr val="tx1"/>
                        </a:solidFill>
                        <a:effectLst/>
                        <a:latin typeface="Garamond" panose="02020404030301010803" pitchFamily="18"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6196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1" i="0" u="none" strike="noStrike" cap="none" normalizeH="0" baseline="0" dirty="0">
                          <a:ln>
                            <a:noFill/>
                          </a:ln>
                          <a:solidFill>
                            <a:schemeClr val="tx1"/>
                          </a:solidFill>
                          <a:effectLst/>
                          <a:latin typeface="Garamond" panose="02020404030301010803" pitchFamily="18" charset="0"/>
                        </a:rPr>
                        <a:t>Teratom</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 </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Garamond" panose="02020404030301010803" pitchFamily="18" charset="0"/>
                        </a:rPr>
                        <a:t>Tkáně 3 zárodečných listů v různém stupni diferenciace</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50 % </a:t>
                      </a:r>
                      <a:r>
                        <a:rPr kumimoji="0" lang="cs-CZ" altLang="cs-CZ" sz="2000" b="0" i="0" u="none" strike="noStrike" cap="none" normalizeH="0" baseline="0" dirty="0" err="1">
                          <a:ln>
                            <a:noFill/>
                          </a:ln>
                          <a:solidFill>
                            <a:schemeClr val="tx1"/>
                          </a:solidFill>
                          <a:effectLst/>
                          <a:latin typeface="Garamond" panose="02020404030301010803" pitchFamily="18" charset="0"/>
                        </a:rPr>
                        <a:t>hCG</a:t>
                      </a:r>
                      <a:r>
                        <a:rPr kumimoji="0" lang="cs-CZ" altLang="cs-CZ" sz="2000" b="0" i="0" u="none" strike="noStrike" cap="none" normalizeH="0" baseline="0" dirty="0">
                          <a:ln>
                            <a:noFill/>
                          </a:ln>
                          <a:solidFill>
                            <a:schemeClr val="tx1"/>
                          </a:solidFill>
                          <a:effectLst/>
                          <a:latin typeface="Garamond" panose="02020404030301010803" pitchFamily="18" charset="0"/>
                        </a:rPr>
                        <a:t> a/nebo </a:t>
                      </a:r>
                      <a:r>
                        <a:rPr kumimoji="0" lang="cs-CZ" altLang="cs-CZ" sz="2000" b="0" i="0" u="none" strike="noStrike" cap="none" normalizeH="0" baseline="0" dirty="0" err="1">
                          <a:ln>
                            <a:noFill/>
                          </a:ln>
                          <a:solidFill>
                            <a:schemeClr val="tx1"/>
                          </a:solidFill>
                          <a:effectLst/>
                          <a:latin typeface="Garamond" panose="02020404030301010803" pitchFamily="18" charset="0"/>
                        </a:rPr>
                        <a:t>aFP</a:t>
                      </a:r>
                      <a:endParaRPr kumimoji="0" lang="cs-CZ" altLang="cs-CZ" sz="2000" b="0" i="0" u="none" strike="noStrike" cap="none" normalizeH="0" baseline="0" dirty="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2000" b="0" i="0" u="none" strike="noStrike" cap="none" normalizeH="0" baseline="0" dirty="0">
                        <a:ln>
                          <a:noFill/>
                        </a:ln>
                        <a:solidFill>
                          <a:schemeClr val="tx1"/>
                        </a:solidFill>
                        <a:effectLst/>
                        <a:latin typeface="Garamond" panose="02020404030301010803" pitchFamily="18"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6196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1" i="0" u="none" strike="noStrike" cap="none" normalizeH="0" baseline="0" dirty="0">
                          <a:ln>
                            <a:noFill/>
                          </a:ln>
                          <a:solidFill>
                            <a:schemeClr val="tx1"/>
                          </a:solidFill>
                          <a:effectLst/>
                          <a:latin typeface="Garamond" panose="02020404030301010803" pitchFamily="18" charset="0"/>
                        </a:rPr>
                        <a:t>Smíšené nádory</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15-30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Garamond" panose="02020404030301010803" pitchFamily="18" charset="0"/>
                        </a:rPr>
                        <a:t>Variabilní zastoupení komponent; např. teratom+embryonální karcinom </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90 % </a:t>
                      </a:r>
                      <a:r>
                        <a:rPr kumimoji="0" lang="cs-CZ" altLang="cs-CZ" sz="2000" b="0" i="0" u="none" strike="noStrike" cap="none" normalizeH="0" baseline="0" dirty="0" err="1">
                          <a:ln>
                            <a:noFill/>
                          </a:ln>
                          <a:solidFill>
                            <a:schemeClr val="tx1"/>
                          </a:solidFill>
                          <a:effectLst/>
                          <a:latin typeface="Garamond" panose="02020404030301010803" pitchFamily="18" charset="0"/>
                        </a:rPr>
                        <a:t>hCG</a:t>
                      </a:r>
                      <a:r>
                        <a:rPr kumimoji="0" lang="cs-CZ" altLang="cs-CZ" sz="2000" b="0" i="0" u="none" strike="noStrike" cap="none" normalizeH="0" baseline="0" dirty="0">
                          <a:ln>
                            <a:noFill/>
                          </a:ln>
                          <a:solidFill>
                            <a:schemeClr val="tx1"/>
                          </a:solidFill>
                          <a:effectLst/>
                          <a:latin typeface="Garamond" panose="02020404030301010803" pitchFamily="18" charset="0"/>
                        </a:rPr>
                        <a:t> a/nebo </a:t>
                      </a:r>
                      <a:r>
                        <a:rPr kumimoji="0" lang="cs-CZ" altLang="cs-CZ" sz="2000" b="0" i="0" u="none" strike="noStrike" cap="none" normalizeH="0" baseline="0" dirty="0" err="1">
                          <a:ln>
                            <a:noFill/>
                          </a:ln>
                          <a:solidFill>
                            <a:schemeClr val="tx1"/>
                          </a:solidFill>
                          <a:effectLst/>
                          <a:latin typeface="Garamond" panose="02020404030301010803" pitchFamily="18" charset="0"/>
                        </a:rPr>
                        <a:t>aFP</a:t>
                      </a:r>
                      <a:endParaRPr kumimoji="0" lang="cs-CZ" altLang="cs-CZ" sz="2000" b="0" i="0" u="none" strike="noStrike" cap="none" normalizeH="0" baseline="0" dirty="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2000" b="0" i="0" u="none" strike="noStrike" cap="none" normalizeH="0" baseline="0" dirty="0">
                        <a:ln>
                          <a:noFill/>
                        </a:ln>
                        <a:solidFill>
                          <a:schemeClr val="tx1"/>
                        </a:solidFill>
                        <a:effectLst/>
                        <a:latin typeface="Garamond" panose="02020404030301010803" pitchFamily="18"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82988" name="Text Box 44">
            <a:extLst>
              <a:ext uri="{FF2B5EF4-FFF2-40B4-BE49-F238E27FC236}">
                <a16:creationId xmlns:a16="http://schemas.microsoft.com/office/drawing/2014/main" id="{488FD54D-B92F-47EC-89A4-0690292853C8}"/>
              </a:ext>
            </a:extLst>
          </p:cNvPr>
          <p:cNvSpPr txBox="1">
            <a:spLocks noChangeArrowheads="1"/>
          </p:cNvSpPr>
          <p:nvPr/>
        </p:nvSpPr>
        <p:spPr bwMode="auto">
          <a:xfrm>
            <a:off x="1524000" y="6491288"/>
            <a:ext cx="2319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a:t>* Bez věkové predilekce</a:t>
            </a:r>
          </a:p>
        </p:txBody>
      </p:sp>
      <p:sp>
        <p:nvSpPr>
          <p:cNvPr id="82989" name="Text Box 45">
            <a:extLst>
              <a:ext uri="{FF2B5EF4-FFF2-40B4-BE49-F238E27FC236}">
                <a16:creationId xmlns:a16="http://schemas.microsoft.com/office/drawing/2014/main" id="{0E7EE62D-7008-488D-AC49-2768D7B6DB9D}"/>
              </a:ext>
            </a:extLst>
          </p:cNvPr>
          <p:cNvSpPr txBox="1">
            <a:spLocks noChangeArrowheads="1"/>
          </p:cNvSpPr>
          <p:nvPr/>
        </p:nvSpPr>
        <p:spPr bwMode="auto">
          <a:xfrm>
            <a:off x="3287714" y="188913"/>
            <a:ext cx="59416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2800" b="1" dirty="0"/>
              <a:t>Charakteristika </a:t>
            </a:r>
            <a:r>
              <a:rPr lang="cs-CZ" altLang="cs-CZ" sz="2800" b="1" dirty="0" err="1"/>
              <a:t>germinálních</a:t>
            </a:r>
            <a:r>
              <a:rPr lang="cs-CZ" altLang="cs-CZ" sz="2800" b="1" dirty="0"/>
              <a:t> tumorů </a:t>
            </a:r>
          </a:p>
        </p:txBody>
      </p:sp>
    </p:spTree>
    <p:extLst>
      <p:ext uri="{BB962C8B-B14F-4D97-AF65-F5344CB8AC3E}">
        <p14:creationId xmlns:p14="http://schemas.microsoft.com/office/powerpoint/2010/main" val="35550407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a:extLst>
              <a:ext uri="{FF2B5EF4-FFF2-40B4-BE49-F238E27FC236}">
                <a16:creationId xmlns:a16="http://schemas.microsoft.com/office/drawing/2014/main" id="{2BD69E7C-B12F-40DE-8F42-59482F712BD6}"/>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Seminom</a:t>
            </a:r>
            <a:endParaRPr lang="cs-CZ" altLang="cs-CZ" b="1" dirty="0">
              <a:solidFill>
                <a:schemeClr val="tx1"/>
              </a:solidFill>
            </a:endParaRPr>
          </a:p>
        </p:txBody>
      </p:sp>
      <p:pic>
        <p:nvPicPr>
          <p:cNvPr id="83971" name="Picture 3" descr="Varle - seminom">
            <a:extLst>
              <a:ext uri="{FF2B5EF4-FFF2-40B4-BE49-F238E27FC236}">
                <a16:creationId xmlns:a16="http://schemas.microsoft.com/office/drawing/2014/main" id="{AC40DE7B-7A95-45F8-B0E5-C2835C6646D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568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2" name="Text Box 4">
            <a:extLst>
              <a:ext uri="{FF2B5EF4-FFF2-40B4-BE49-F238E27FC236}">
                <a16:creationId xmlns:a16="http://schemas.microsoft.com/office/drawing/2014/main" id="{E4F2A417-2BFE-47F8-88DB-E542A1F3F2D1}"/>
              </a:ext>
            </a:extLst>
          </p:cNvPr>
          <p:cNvSpPr txBox="1">
            <a:spLocks noChangeArrowheads="1"/>
          </p:cNvSpPr>
          <p:nvPr/>
        </p:nvSpPr>
        <p:spPr bwMode="auto">
          <a:xfrm>
            <a:off x="3124200" y="5837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a:p>
        </p:txBody>
      </p:sp>
      <p:pic>
        <p:nvPicPr>
          <p:cNvPr id="83973" name="Picture 5" descr="Varle - seminom 400 x">
            <a:extLst>
              <a:ext uri="{FF2B5EF4-FFF2-40B4-BE49-F238E27FC236}">
                <a16:creationId xmlns:a16="http://schemas.microsoft.com/office/drawing/2014/main" id="{E6C434DC-8922-471B-9975-8456D0BF9D4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1947863"/>
            <a:ext cx="4038600" cy="3568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975287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a:extLst>
              <a:ext uri="{FF2B5EF4-FFF2-40B4-BE49-F238E27FC236}">
                <a16:creationId xmlns:a16="http://schemas.microsoft.com/office/drawing/2014/main" id="{88B94DC8-9EE4-43FE-8410-637086A68F6F}"/>
              </a:ext>
            </a:extLst>
          </p:cNvPr>
          <p:cNvSpPr>
            <a:spLocks noGrp="1" noRot="1" noChangeArrowheads="1"/>
          </p:cNvSpPr>
          <p:nvPr>
            <p:ph type="title"/>
          </p:nvPr>
        </p:nvSpPr>
        <p:spPr/>
        <p:txBody>
          <a:bodyPr/>
          <a:lstStyle/>
          <a:p>
            <a:pPr eaLnBrk="1" hangingPunct="1">
              <a:defRPr/>
            </a:pPr>
            <a:r>
              <a:rPr lang="cs-CZ" altLang="cs-CZ" sz="3200" b="1" dirty="0" err="1">
                <a:solidFill>
                  <a:schemeClr val="tx1"/>
                </a:solidFill>
              </a:rPr>
              <a:t>Germinální</a:t>
            </a:r>
            <a:r>
              <a:rPr lang="cs-CZ" altLang="cs-CZ" sz="3200" b="1" dirty="0">
                <a:solidFill>
                  <a:schemeClr val="tx1"/>
                </a:solidFill>
              </a:rPr>
              <a:t> tumory – nediferencované: embryonální karcinom</a:t>
            </a:r>
          </a:p>
        </p:txBody>
      </p:sp>
      <p:pic>
        <p:nvPicPr>
          <p:cNvPr id="84995" name="Picture 3" descr="Embryonal_carcinoma_intermed_mag">
            <a:extLst>
              <a:ext uri="{FF2B5EF4-FFF2-40B4-BE49-F238E27FC236}">
                <a16:creationId xmlns:a16="http://schemas.microsoft.com/office/drawing/2014/main" id="{B7E70CD2-7C63-41D1-B514-FA5DEA18EED1}"/>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456364" y="1628775"/>
            <a:ext cx="4003675" cy="2698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4996" name="Picture 4" descr="1603817-1607642-1612177-1704012">
            <a:extLst>
              <a:ext uri="{FF2B5EF4-FFF2-40B4-BE49-F238E27FC236}">
                <a16:creationId xmlns:a16="http://schemas.microsoft.com/office/drawing/2014/main" id="{D952266D-233D-42A1-8174-69400C7659D6}"/>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847850" y="1916113"/>
            <a:ext cx="3913188" cy="294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4997" name="Picture 5" descr="Testes_GCT_EC1">
            <a:extLst>
              <a:ext uri="{FF2B5EF4-FFF2-40B4-BE49-F238E27FC236}">
                <a16:creationId xmlns:a16="http://schemas.microsoft.com/office/drawing/2014/main" id="{31F5A64D-605A-4983-99C7-929E8B755DD2}"/>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087938" y="3500438"/>
            <a:ext cx="4038600" cy="302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6724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id="{0A806197-F716-48A4-8161-3AB0E84714EE}"/>
              </a:ext>
            </a:extLst>
          </p:cNvPr>
          <p:cNvSpPr>
            <a:spLocks noGrp="1" noRot="1" noChangeArrowheads="1"/>
          </p:cNvSpPr>
          <p:nvPr>
            <p:ph type="title" sz="quarter"/>
          </p:nvPr>
        </p:nvSpPr>
        <p:spPr>
          <a:xfrm>
            <a:off x="1992313" y="0"/>
            <a:ext cx="8229600" cy="1143000"/>
          </a:xfrm>
        </p:spPr>
        <p:txBody>
          <a:bodyPr/>
          <a:lstStyle/>
          <a:p>
            <a:pPr eaLnBrk="1" hangingPunct="1">
              <a:defRPr/>
            </a:pPr>
            <a:r>
              <a:rPr lang="cs-CZ" altLang="cs-CZ" sz="3200" b="1" dirty="0" err="1">
                <a:solidFill>
                  <a:schemeClr val="tx1"/>
                </a:solidFill>
              </a:rPr>
              <a:t>Germinální</a:t>
            </a:r>
            <a:r>
              <a:rPr lang="cs-CZ" altLang="cs-CZ" sz="3200" b="1" dirty="0">
                <a:solidFill>
                  <a:schemeClr val="tx1"/>
                </a:solidFill>
              </a:rPr>
              <a:t> tumory:</a:t>
            </a:r>
            <a:br>
              <a:rPr lang="cs-CZ" altLang="cs-CZ" sz="3200" b="1" dirty="0">
                <a:solidFill>
                  <a:schemeClr val="tx1"/>
                </a:solidFill>
              </a:rPr>
            </a:br>
            <a:r>
              <a:rPr lang="cs-CZ" altLang="cs-CZ" sz="3200" b="1" dirty="0">
                <a:solidFill>
                  <a:schemeClr val="tx1"/>
                </a:solidFill>
              </a:rPr>
              <a:t> </a:t>
            </a:r>
            <a:r>
              <a:rPr lang="cs-CZ" altLang="cs-CZ" sz="3200" b="1" dirty="0" err="1">
                <a:solidFill>
                  <a:schemeClr val="tx1"/>
                </a:solidFill>
              </a:rPr>
              <a:t>extraembryonální</a:t>
            </a:r>
            <a:r>
              <a:rPr lang="cs-CZ" altLang="cs-CZ" sz="3200" b="1" dirty="0">
                <a:solidFill>
                  <a:schemeClr val="tx1"/>
                </a:solidFill>
              </a:rPr>
              <a:t> diferenciace</a:t>
            </a:r>
          </a:p>
        </p:txBody>
      </p:sp>
      <p:pic>
        <p:nvPicPr>
          <p:cNvPr id="86019" name="Picture 3" descr="Testes_GCT_ChorioCA1">
            <a:extLst>
              <a:ext uri="{FF2B5EF4-FFF2-40B4-BE49-F238E27FC236}">
                <a16:creationId xmlns:a16="http://schemas.microsoft.com/office/drawing/2014/main" id="{5F7696E9-98B3-4B59-B447-B84D7C6CE23B}"/>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847850" y="1484313"/>
            <a:ext cx="3384550" cy="2538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0" name="Picture 4" descr="Testes_GCT_YST5_SchillerDuvall">
            <a:extLst>
              <a:ext uri="{FF2B5EF4-FFF2-40B4-BE49-F238E27FC236}">
                <a16:creationId xmlns:a16="http://schemas.microsoft.com/office/drawing/2014/main" id="{DDB40107-57A1-455A-A212-4952FA2995EB}"/>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456363" y="1484313"/>
            <a:ext cx="3384550" cy="2538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1" name="Picture 5" descr="m13370-95">
            <a:extLst>
              <a:ext uri="{FF2B5EF4-FFF2-40B4-BE49-F238E27FC236}">
                <a16:creationId xmlns:a16="http://schemas.microsoft.com/office/drawing/2014/main" id="{949FA438-A95F-4A5E-AA0B-F57BA0825106}"/>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032626" y="3357564"/>
            <a:ext cx="3382963" cy="2524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2" name="Picture 6" descr="Testes_GCT_ChorioCA5">
            <a:extLst>
              <a:ext uri="{FF2B5EF4-FFF2-40B4-BE49-F238E27FC236}">
                <a16:creationId xmlns:a16="http://schemas.microsoft.com/office/drawing/2014/main" id="{5636EDDC-1680-43C2-B6CD-759C7D39298D}"/>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2640013" y="3284539"/>
            <a:ext cx="3384550" cy="2592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23" name="Text Box 7">
            <a:extLst>
              <a:ext uri="{FF2B5EF4-FFF2-40B4-BE49-F238E27FC236}">
                <a16:creationId xmlns:a16="http://schemas.microsoft.com/office/drawing/2014/main" id="{21F99F2D-273E-44EE-8F51-697C7E8447A1}"/>
              </a:ext>
            </a:extLst>
          </p:cNvPr>
          <p:cNvSpPr txBox="1">
            <a:spLocks noChangeArrowheads="1"/>
          </p:cNvSpPr>
          <p:nvPr/>
        </p:nvSpPr>
        <p:spPr bwMode="auto">
          <a:xfrm>
            <a:off x="2640014" y="5876926"/>
            <a:ext cx="1773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Choriokarcinom</a:t>
            </a:r>
          </a:p>
        </p:txBody>
      </p:sp>
      <p:sp>
        <p:nvSpPr>
          <p:cNvPr id="86024" name="Text Box 8">
            <a:extLst>
              <a:ext uri="{FF2B5EF4-FFF2-40B4-BE49-F238E27FC236}">
                <a16:creationId xmlns:a16="http://schemas.microsoft.com/office/drawing/2014/main" id="{E5D23DA3-F548-46B6-AD03-99981E5F4DCE}"/>
              </a:ext>
            </a:extLst>
          </p:cNvPr>
          <p:cNvSpPr txBox="1">
            <a:spLocks noChangeArrowheads="1"/>
          </p:cNvSpPr>
          <p:nvPr/>
        </p:nvSpPr>
        <p:spPr bwMode="auto">
          <a:xfrm>
            <a:off x="7032626" y="5876926"/>
            <a:ext cx="1774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Yolk sack tumor</a:t>
            </a:r>
          </a:p>
        </p:txBody>
      </p:sp>
    </p:spTree>
    <p:extLst>
      <p:ext uri="{BB962C8B-B14F-4D97-AF65-F5344CB8AC3E}">
        <p14:creationId xmlns:p14="http://schemas.microsoft.com/office/powerpoint/2010/main" val="14562179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a:extLst>
              <a:ext uri="{FF2B5EF4-FFF2-40B4-BE49-F238E27FC236}">
                <a16:creationId xmlns:a16="http://schemas.microsoft.com/office/drawing/2014/main" id="{8F91E288-7826-4EEB-9AD8-0DE535EB8891}"/>
              </a:ext>
            </a:extLst>
          </p:cNvPr>
          <p:cNvSpPr>
            <a:spLocks noGrp="1" noRot="1" noChangeArrowheads="1"/>
          </p:cNvSpPr>
          <p:nvPr>
            <p:ph type="title"/>
          </p:nvPr>
        </p:nvSpPr>
        <p:spPr/>
        <p:txBody>
          <a:bodyPr/>
          <a:lstStyle/>
          <a:p>
            <a:pPr eaLnBrk="1" hangingPunct="1">
              <a:defRPr/>
            </a:pPr>
            <a:r>
              <a:rPr lang="cs-CZ" altLang="cs-CZ" sz="3200" b="1" dirty="0" err="1">
                <a:solidFill>
                  <a:schemeClr val="tx1"/>
                </a:solidFill>
              </a:rPr>
              <a:t>Germinální</a:t>
            </a:r>
            <a:r>
              <a:rPr lang="cs-CZ" altLang="cs-CZ" sz="3200" b="1" dirty="0">
                <a:solidFill>
                  <a:schemeClr val="tx1"/>
                </a:solidFill>
              </a:rPr>
              <a:t> tumory: </a:t>
            </a:r>
            <a:br>
              <a:rPr lang="cs-CZ" altLang="cs-CZ" sz="3200" b="1" dirty="0">
                <a:solidFill>
                  <a:schemeClr val="tx1"/>
                </a:solidFill>
              </a:rPr>
            </a:br>
            <a:r>
              <a:rPr lang="cs-CZ" altLang="cs-CZ" sz="3200" b="1" dirty="0" err="1">
                <a:solidFill>
                  <a:schemeClr val="tx1"/>
                </a:solidFill>
              </a:rPr>
              <a:t>intraembryonální</a:t>
            </a:r>
            <a:r>
              <a:rPr lang="cs-CZ" altLang="cs-CZ" sz="3200" b="1" dirty="0">
                <a:solidFill>
                  <a:schemeClr val="tx1"/>
                </a:solidFill>
              </a:rPr>
              <a:t> diferenciace</a:t>
            </a:r>
          </a:p>
        </p:txBody>
      </p:sp>
      <p:sp>
        <p:nvSpPr>
          <p:cNvPr id="355331" name="Rectangle 3">
            <a:extLst>
              <a:ext uri="{FF2B5EF4-FFF2-40B4-BE49-F238E27FC236}">
                <a16:creationId xmlns:a16="http://schemas.microsoft.com/office/drawing/2014/main" id="{EFFEB8F7-8927-417E-A866-38780F703EEA}"/>
              </a:ext>
            </a:extLst>
          </p:cNvPr>
          <p:cNvSpPr>
            <a:spLocks noGrp="1" noChangeArrowheads="1"/>
          </p:cNvSpPr>
          <p:nvPr>
            <p:ph sz="quarter" idx="2"/>
          </p:nvPr>
        </p:nvSpPr>
        <p:spPr/>
        <p:txBody>
          <a:bodyPr/>
          <a:lstStyle/>
          <a:p>
            <a:pPr eaLnBrk="1" hangingPunct="1">
              <a:defRPr/>
            </a:pPr>
            <a:endParaRPr lang="cs-CZ" altLang="cs-CZ" sz="2400"/>
          </a:p>
        </p:txBody>
      </p:sp>
      <p:sp>
        <p:nvSpPr>
          <p:cNvPr id="355332" name="Rectangle 4">
            <a:extLst>
              <a:ext uri="{FF2B5EF4-FFF2-40B4-BE49-F238E27FC236}">
                <a16:creationId xmlns:a16="http://schemas.microsoft.com/office/drawing/2014/main" id="{2488CF8A-910A-4FF0-A9FC-AB5F86906570}"/>
              </a:ext>
            </a:extLst>
          </p:cNvPr>
          <p:cNvSpPr>
            <a:spLocks noGrp="1" noChangeArrowheads="1"/>
          </p:cNvSpPr>
          <p:nvPr>
            <p:ph sz="half" idx="3"/>
          </p:nvPr>
        </p:nvSpPr>
        <p:spPr/>
        <p:txBody>
          <a:bodyPr/>
          <a:lstStyle/>
          <a:p>
            <a:pPr eaLnBrk="1" hangingPunct="1">
              <a:defRPr/>
            </a:pPr>
            <a:endParaRPr lang="cs-CZ" altLang="cs-CZ" sz="2800"/>
          </a:p>
        </p:txBody>
      </p:sp>
      <p:sp>
        <p:nvSpPr>
          <p:cNvPr id="355333" name="Rectangle 5">
            <a:extLst>
              <a:ext uri="{FF2B5EF4-FFF2-40B4-BE49-F238E27FC236}">
                <a16:creationId xmlns:a16="http://schemas.microsoft.com/office/drawing/2014/main" id="{7D71AEBE-2BB6-4847-B395-9D2F3E6464B3}"/>
              </a:ext>
            </a:extLst>
          </p:cNvPr>
          <p:cNvSpPr>
            <a:spLocks noGrp="1" noChangeArrowheads="1"/>
          </p:cNvSpPr>
          <p:nvPr>
            <p:ph sz="quarter" idx="1"/>
          </p:nvPr>
        </p:nvSpPr>
        <p:spPr/>
        <p:txBody>
          <a:bodyPr/>
          <a:lstStyle/>
          <a:p>
            <a:pPr eaLnBrk="1" hangingPunct="1">
              <a:defRPr/>
            </a:pPr>
            <a:endParaRPr lang="cs-CZ" altLang="cs-CZ" sz="2400"/>
          </a:p>
        </p:txBody>
      </p:sp>
      <p:pic>
        <p:nvPicPr>
          <p:cNvPr id="87046" name="Picture 6" descr="Testes_GCT_ImmatureTeratoma2">
            <a:extLst>
              <a:ext uri="{FF2B5EF4-FFF2-40B4-BE49-F238E27FC236}">
                <a16:creationId xmlns:a16="http://schemas.microsoft.com/office/drawing/2014/main" id="{B04D347A-6189-4A5F-9632-778C40D0B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738" y="25654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7" descr="F%20fel%20ovary%20teratoma%20YB59468%2005wl">
            <a:extLst>
              <a:ext uri="{FF2B5EF4-FFF2-40B4-BE49-F238E27FC236}">
                <a16:creationId xmlns:a16="http://schemas.microsoft.com/office/drawing/2014/main" id="{45D111D4-3663-4F62-8470-4821F67C0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628776"/>
            <a:ext cx="453707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Text Box 8">
            <a:extLst>
              <a:ext uri="{FF2B5EF4-FFF2-40B4-BE49-F238E27FC236}">
                <a16:creationId xmlns:a16="http://schemas.microsoft.com/office/drawing/2014/main" id="{0F98010C-BB5A-48DD-AAB8-293698B8E2D7}"/>
              </a:ext>
            </a:extLst>
          </p:cNvPr>
          <p:cNvSpPr txBox="1">
            <a:spLocks noChangeArrowheads="1"/>
          </p:cNvSpPr>
          <p:nvPr/>
        </p:nvSpPr>
        <p:spPr bwMode="auto">
          <a:xfrm>
            <a:off x="1774826" y="5300663"/>
            <a:ext cx="15017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Zralý teratom</a:t>
            </a:r>
          </a:p>
        </p:txBody>
      </p:sp>
      <p:sp>
        <p:nvSpPr>
          <p:cNvPr id="87049" name="Text Box 9">
            <a:extLst>
              <a:ext uri="{FF2B5EF4-FFF2-40B4-BE49-F238E27FC236}">
                <a16:creationId xmlns:a16="http://schemas.microsoft.com/office/drawing/2014/main" id="{5FA2A533-A986-408F-81D3-4F54E3CC2AFB}"/>
              </a:ext>
            </a:extLst>
          </p:cNvPr>
          <p:cNvSpPr txBox="1">
            <a:spLocks noChangeArrowheads="1"/>
          </p:cNvSpPr>
          <p:nvPr/>
        </p:nvSpPr>
        <p:spPr bwMode="auto">
          <a:xfrm>
            <a:off x="5572125" y="6197601"/>
            <a:ext cx="175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Nezralý teratom</a:t>
            </a:r>
          </a:p>
        </p:txBody>
      </p:sp>
    </p:spTree>
    <p:extLst>
      <p:ext uri="{BB962C8B-B14F-4D97-AF65-F5344CB8AC3E}">
        <p14:creationId xmlns:p14="http://schemas.microsoft.com/office/powerpoint/2010/main" val="2628970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79613" y="1057276"/>
            <a:ext cx="8229600" cy="1143000"/>
          </a:xfrm>
        </p:spPr>
        <p:txBody>
          <a:bodyPr>
            <a:normAutofit fontScale="90000"/>
          </a:bodyPr>
          <a:lstStyle/>
          <a:p>
            <a:pPr>
              <a:defRPr/>
            </a:pPr>
            <a:r>
              <a:rPr lang="cs-CZ" dirty="0" smtClean="0">
                <a:solidFill>
                  <a:schemeClr val="tx1"/>
                </a:solidFill>
                <a:latin typeface="+mn-lt"/>
              </a:rPr>
              <a:t>Prekancerózy: </a:t>
            </a:r>
            <a:br>
              <a:rPr lang="cs-CZ" dirty="0" smtClean="0">
                <a:solidFill>
                  <a:schemeClr val="tx1"/>
                </a:solidFill>
                <a:latin typeface="+mn-lt"/>
              </a:rPr>
            </a:br>
            <a:r>
              <a:rPr lang="cs-CZ" altLang="cs-CZ" sz="2400" dirty="0" err="1" smtClean="0">
                <a:solidFill>
                  <a:schemeClr val="tx1"/>
                </a:solidFill>
                <a:latin typeface="+mn-lt"/>
              </a:rPr>
              <a:t>premaligní</a:t>
            </a:r>
            <a:r>
              <a:rPr lang="cs-CZ" altLang="cs-CZ" sz="2400" dirty="0" smtClean="0">
                <a:solidFill>
                  <a:schemeClr val="tx1"/>
                </a:solidFill>
                <a:latin typeface="+mn-lt"/>
              </a:rPr>
              <a:t> léze či tkáňové změny, ve kterých vznikají nádorové procesy statisticky významněji </a:t>
            </a:r>
            <a:r>
              <a:rPr lang="cs-CZ" altLang="cs-CZ" sz="6000" dirty="0">
                <a:solidFill>
                  <a:schemeClr val="tx1"/>
                </a:solidFill>
                <a:latin typeface="+mn-lt"/>
              </a:rPr>
              <a:t/>
            </a:r>
            <a:br>
              <a:rPr lang="cs-CZ" altLang="cs-CZ" sz="6000" dirty="0">
                <a:solidFill>
                  <a:schemeClr val="tx1"/>
                </a:solidFill>
                <a:latin typeface="+mn-lt"/>
              </a:rPr>
            </a:br>
            <a:endParaRPr lang="cs-CZ" dirty="0">
              <a:solidFill>
                <a:schemeClr val="tx1"/>
              </a:solidFill>
              <a:latin typeface="+mn-lt"/>
            </a:endParaRPr>
          </a:p>
        </p:txBody>
      </p:sp>
      <p:sp>
        <p:nvSpPr>
          <p:cNvPr id="3" name="Zástupný symbol pro obsah 2"/>
          <p:cNvSpPr>
            <a:spLocks noGrp="1"/>
          </p:cNvSpPr>
          <p:nvPr>
            <p:ph idx="1"/>
          </p:nvPr>
        </p:nvSpPr>
        <p:spPr>
          <a:xfrm>
            <a:off x="1979613" y="1359355"/>
            <a:ext cx="8229600" cy="4525963"/>
          </a:xfrm>
        </p:spPr>
        <p:txBody>
          <a:bodyPr>
            <a:normAutofit/>
          </a:bodyPr>
          <a:lstStyle/>
          <a:p>
            <a:pPr>
              <a:defRPr/>
            </a:pPr>
            <a:endParaRPr lang="cs-CZ" sz="4400" dirty="0">
              <a:solidFill>
                <a:srgbClr val="F80012"/>
              </a:solidFill>
            </a:endParaRPr>
          </a:p>
          <a:p>
            <a:pPr>
              <a:defRPr/>
            </a:pPr>
            <a:r>
              <a:rPr lang="cs-CZ" altLang="cs-CZ" b="1" dirty="0" err="1">
                <a:solidFill>
                  <a:schemeClr val="hlink"/>
                </a:solidFill>
              </a:rPr>
              <a:t>Premaligní</a:t>
            </a:r>
            <a:r>
              <a:rPr lang="cs-CZ" altLang="cs-CZ" b="1" dirty="0">
                <a:solidFill>
                  <a:schemeClr val="hlink"/>
                </a:solidFill>
              </a:rPr>
              <a:t> léze:</a:t>
            </a:r>
          </a:p>
          <a:p>
            <a:pPr>
              <a:buFontTx/>
              <a:buChar char="-"/>
              <a:defRPr/>
            </a:pPr>
            <a:r>
              <a:rPr lang="cs-CZ" altLang="cs-CZ" dirty="0"/>
              <a:t>dysplazie/</a:t>
            </a:r>
            <a:r>
              <a:rPr lang="cs-CZ" altLang="cs-CZ" dirty="0" err="1"/>
              <a:t>intraepitelové</a:t>
            </a:r>
            <a:r>
              <a:rPr lang="cs-CZ" altLang="cs-CZ" dirty="0"/>
              <a:t> </a:t>
            </a:r>
            <a:r>
              <a:rPr lang="cs-CZ" altLang="cs-CZ" dirty="0" err="1"/>
              <a:t>neoplazie</a:t>
            </a:r>
            <a:r>
              <a:rPr lang="cs-CZ" altLang="cs-CZ" dirty="0"/>
              <a:t> </a:t>
            </a:r>
          </a:p>
          <a:p>
            <a:pPr>
              <a:buFontTx/>
              <a:buChar char="-"/>
              <a:defRPr/>
            </a:pPr>
            <a:r>
              <a:rPr lang="cs-CZ" altLang="cs-CZ" i="1" dirty="0"/>
              <a:t>in </a:t>
            </a:r>
            <a:r>
              <a:rPr lang="cs-CZ" altLang="cs-CZ" i="1" dirty="0" err="1"/>
              <a:t>situ</a:t>
            </a:r>
            <a:r>
              <a:rPr lang="cs-CZ" altLang="cs-CZ" i="1" dirty="0"/>
              <a:t> </a:t>
            </a:r>
            <a:r>
              <a:rPr lang="cs-CZ" altLang="cs-CZ" dirty="0" smtClean="0"/>
              <a:t>karcinomy</a:t>
            </a:r>
          </a:p>
          <a:p>
            <a:pPr>
              <a:buFontTx/>
              <a:buChar char="-"/>
              <a:defRPr/>
            </a:pPr>
            <a:endParaRPr lang="cs-CZ" altLang="cs-CZ" dirty="0">
              <a:solidFill>
                <a:schemeClr val="hlink"/>
              </a:solidFill>
            </a:endParaRPr>
          </a:p>
          <a:p>
            <a:pPr>
              <a:defRPr/>
            </a:pPr>
            <a:r>
              <a:rPr lang="cs-CZ" altLang="cs-CZ" b="1" dirty="0">
                <a:solidFill>
                  <a:schemeClr val="hlink"/>
                </a:solidFill>
              </a:rPr>
              <a:t>Tkáňové změny a chronické záněty</a:t>
            </a:r>
          </a:p>
          <a:p>
            <a:pPr>
              <a:buFontTx/>
              <a:buChar char="-"/>
              <a:defRPr/>
            </a:pPr>
            <a:r>
              <a:rPr lang="cs-CZ" altLang="cs-CZ" i="1" dirty="0">
                <a:solidFill>
                  <a:schemeClr val="accent1"/>
                </a:solidFill>
              </a:rPr>
              <a:t>synonyma:</a:t>
            </a:r>
            <a:r>
              <a:rPr lang="cs-CZ" altLang="cs-CZ" dirty="0">
                <a:solidFill>
                  <a:schemeClr val="accent1"/>
                </a:solidFill>
              </a:rPr>
              <a:t> prekancerózní podmínky, fakultativní prekancerózy, prekancerózy v širším smyslu </a:t>
            </a:r>
          </a:p>
          <a:p>
            <a:pPr>
              <a:buFontTx/>
              <a:buChar char="-"/>
              <a:defRPr/>
            </a:pPr>
            <a:r>
              <a:rPr lang="cs-CZ" altLang="cs-CZ" dirty="0"/>
              <a:t>nejeví morfologicky žádné znaky nádorové transformace, statisticky k němu však v těchto lézích častěji dochází</a:t>
            </a:r>
            <a:endParaRPr lang="cs-CZ" altLang="cs-CZ" dirty="0">
              <a:solidFill>
                <a:schemeClr val="hlink"/>
              </a:solidFill>
            </a:endParaRPr>
          </a:p>
          <a:p>
            <a:pPr marL="0" indent="0">
              <a:buNone/>
              <a:defRPr/>
            </a:pPr>
            <a:endParaRPr lang="cs-CZ" dirty="0"/>
          </a:p>
        </p:txBody>
      </p:sp>
    </p:spTree>
    <p:extLst>
      <p:ext uri="{BB962C8B-B14F-4D97-AF65-F5344CB8AC3E}">
        <p14:creationId xmlns:p14="http://schemas.microsoft.com/office/powerpoint/2010/main" val="343659892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a:extLst>
              <a:ext uri="{FF2B5EF4-FFF2-40B4-BE49-F238E27FC236}">
                <a16:creationId xmlns:a16="http://schemas.microsoft.com/office/drawing/2014/main" id="{4402269B-CF39-4ECC-93FB-BD5481C69F6F}"/>
              </a:ext>
            </a:extLst>
          </p:cNvPr>
          <p:cNvSpPr>
            <a:spLocks noGrp="1" noRot="1" noChangeArrowheads="1"/>
          </p:cNvSpPr>
          <p:nvPr>
            <p:ph type="title"/>
          </p:nvPr>
        </p:nvSpPr>
        <p:spPr/>
        <p:txBody>
          <a:bodyPr/>
          <a:lstStyle/>
          <a:p>
            <a:pPr eaLnBrk="1" hangingPunct="1">
              <a:defRPr/>
            </a:pPr>
            <a:r>
              <a:rPr lang="cs-CZ" altLang="cs-CZ" sz="4000" b="1" dirty="0" err="1">
                <a:solidFill>
                  <a:schemeClr val="tx1"/>
                </a:solidFill>
              </a:rPr>
              <a:t>Extragonadální</a:t>
            </a:r>
            <a:r>
              <a:rPr lang="cs-CZ" altLang="cs-CZ" sz="4000" b="1" dirty="0">
                <a:solidFill>
                  <a:schemeClr val="tx1"/>
                </a:solidFill>
              </a:rPr>
              <a:t> </a:t>
            </a:r>
            <a:r>
              <a:rPr lang="cs-CZ" altLang="cs-CZ" sz="4000" b="1" dirty="0" err="1">
                <a:solidFill>
                  <a:schemeClr val="tx1"/>
                </a:solidFill>
              </a:rPr>
              <a:t>germinální</a:t>
            </a:r>
            <a:r>
              <a:rPr lang="cs-CZ" altLang="cs-CZ" sz="4000" b="1" dirty="0">
                <a:solidFill>
                  <a:schemeClr val="tx1"/>
                </a:solidFill>
              </a:rPr>
              <a:t> tumory (EGT)</a:t>
            </a:r>
          </a:p>
        </p:txBody>
      </p:sp>
      <p:sp>
        <p:nvSpPr>
          <p:cNvPr id="356355" name="Rectangle 3">
            <a:extLst>
              <a:ext uri="{FF2B5EF4-FFF2-40B4-BE49-F238E27FC236}">
                <a16:creationId xmlns:a16="http://schemas.microsoft.com/office/drawing/2014/main" id="{54FAB245-B07F-40A7-A52F-621CCC19D4FF}"/>
              </a:ext>
            </a:extLst>
          </p:cNvPr>
          <p:cNvSpPr>
            <a:spLocks noGrp="1" noChangeArrowheads="1"/>
          </p:cNvSpPr>
          <p:nvPr>
            <p:ph type="body" idx="1"/>
          </p:nvPr>
        </p:nvSpPr>
        <p:spPr/>
        <p:txBody>
          <a:bodyPr>
            <a:normAutofit fontScale="92500"/>
          </a:bodyPr>
          <a:lstStyle/>
          <a:p>
            <a:pPr eaLnBrk="1" hangingPunct="1">
              <a:lnSpc>
                <a:spcPct val="90000"/>
              </a:lnSpc>
              <a:defRPr/>
            </a:pPr>
            <a:r>
              <a:rPr lang="cs-CZ" altLang="cs-CZ" sz="2400" dirty="0"/>
              <a:t>Nádory z </a:t>
            </a:r>
            <a:r>
              <a:rPr lang="cs-CZ" altLang="cs-CZ" sz="2400" dirty="0" err="1"/>
              <a:t>germinálních</a:t>
            </a:r>
            <a:r>
              <a:rPr lang="cs-CZ" altLang="cs-CZ" sz="2400" dirty="0"/>
              <a:t> buněk vznikající primárně v </a:t>
            </a:r>
            <a:r>
              <a:rPr lang="cs-CZ" altLang="cs-CZ" sz="2400" dirty="0" err="1"/>
              <a:t>mimogonadální</a:t>
            </a:r>
            <a:r>
              <a:rPr lang="cs-CZ" altLang="cs-CZ" sz="2400" dirty="0"/>
              <a:t> lokalizaci, zejména u mužů</a:t>
            </a:r>
          </a:p>
          <a:p>
            <a:pPr eaLnBrk="1" hangingPunct="1">
              <a:lnSpc>
                <a:spcPct val="90000"/>
              </a:lnSpc>
              <a:defRPr/>
            </a:pPr>
            <a:r>
              <a:rPr lang="cs-CZ" altLang="cs-CZ" sz="2400" dirty="0"/>
              <a:t>z primordiální </a:t>
            </a:r>
            <a:r>
              <a:rPr lang="cs-CZ" altLang="cs-CZ" sz="2400" dirty="0" err="1"/>
              <a:t>germinálních</a:t>
            </a:r>
            <a:r>
              <a:rPr lang="cs-CZ" altLang="cs-CZ" sz="2400" dirty="0"/>
              <a:t> buněk? Chybná migrace? Chybné uložení totipotentních buněk? </a:t>
            </a:r>
            <a:r>
              <a:rPr lang="cs-CZ" altLang="cs-CZ" sz="2400" dirty="0" err="1"/>
              <a:t>Germinání</a:t>
            </a:r>
            <a:r>
              <a:rPr lang="cs-CZ" altLang="cs-CZ" sz="2400" dirty="0"/>
              <a:t> buňky v ektopických lokalizacích u zdravých jedinců?</a:t>
            </a:r>
          </a:p>
          <a:p>
            <a:pPr eaLnBrk="1" hangingPunct="1">
              <a:lnSpc>
                <a:spcPct val="90000"/>
              </a:lnSpc>
              <a:defRPr/>
            </a:pPr>
            <a:r>
              <a:rPr lang="cs-CZ" altLang="cs-CZ" sz="2400" dirty="0"/>
              <a:t>Ve </a:t>
            </a:r>
            <a:r>
              <a:rPr lang="cs-CZ" altLang="cs-CZ" sz="2400" dirty="0" err="1"/>
              <a:t>středočarových</a:t>
            </a:r>
            <a:r>
              <a:rPr lang="cs-CZ" altLang="cs-CZ" sz="2400" dirty="0"/>
              <a:t> strukturách (dráhy sestupu </a:t>
            </a:r>
            <a:r>
              <a:rPr lang="cs-CZ" altLang="cs-CZ" sz="2400" dirty="0" err="1"/>
              <a:t>germinálních</a:t>
            </a:r>
            <a:r>
              <a:rPr lang="cs-CZ" altLang="cs-CZ" sz="2400" dirty="0"/>
              <a:t> buněk do </a:t>
            </a:r>
            <a:r>
              <a:rPr lang="cs-CZ" altLang="cs-CZ" sz="2400" dirty="0" err="1"/>
              <a:t>gonadálního</a:t>
            </a:r>
            <a:r>
              <a:rPr lang="cs-CZ" altLang="cs-CZ" sz="2400" dirty="0"/>
              <a:t> blastému)</a:t>
            </a:r>
          </a:p>
          <a:p>
            <a:pPr marL="0" indent="0" eaLnBrk="1" hangingPunct="1">
              <a:lnSpc>
                <a:spcPct val="90000"/>
              </a:lnSpc>
              <a:buNone/>
              <a:defRPr/>
            </a:pPr>
            <a:r>
              <a:rPr lang="cs-CZ" altLang="cs-CZ" sz="2400" dirty="0"/>
              <a:t>Oblast </a:t>
            </a:r>
            <a:r>
              <a:rPr lang="cs-CZ" altLang="cs-CZ" sz="2400" dirty="0" err="1"/>
              <a:t>diencefalopineální</a:t>
            </a:r>
            <a:r>
              <a:rPr lang="cs-CZ" altLang="cs-CZ" sz="2400" dirty="0"/>
              <a:t>, </a:t>
            </a:r>
            <a:r>
              <a:rPr lang="cs-CZ" altLang="cs-CZ" sz="2400" dirty="0" err="1"/>
              <a:t>sakrococcygeální</a:t>
            </a:r>
            <a:r>
              <a:rPr lang="cs-CZ" altLang="cs-CZ" sz="2400" dirty="0"/>
              <a:t>, v předním mediastinu, </a:t>
            </a:r>
            <a:r>
              <a:rPr lang="cs-CZ" altLang="cs-CZ" sz="2400" dirty="0" err="1"/>
              <a:t>retroperitoneu</a:t>
            </a:r>
            <a:r>
              <a:rPr lang="cs-CZ" altLang="cs-CZ" sz="2400" dirty="0"/>
              <a:t>,…, thymus, prostata, žaludek,……</a:t>
            </a:r>
          </a:p>
          <a:p>
            <a:pPr marL="0" indent="0" eaLnBrk="1" hangingPunct="1">
              <a:lnSpc>
                <a:spcPct val="90000"/>
              </a:lnSpc>
              <a:buNone/>
              <a:defRPr/>
            </a:pPr>
            <a:r>
              <a:rPr lang="cs-CZ" altLang="cs-CZ" sz="2400" dirty="0" err="1"/>
              <a:t>Seminomové</a:t>
            </a:r>
            <a:r>
              <a:rPr lang="cs-CZ" altLang="cs-CZ" sz="2400" dirty="0"/>
              <a:t> i </a:t>
            </a:r>
            <a:r>
              <a:rPr lang="cs-CZ" altLang="cs-CZ" sz="2400" dirty="0" err="1"/>
              <a:t>neseminomové</a:t>
            </a:r>
            <a:r>
              <a:rPr lang="cs-CZ" altLang="cs-CZ" sz="2400" dirty="0"/>
              <a:t>, čisté i smíšené</a:t>
            </a:r>
          </a:p>
          <a:p>
            <a:pPr marL="0" indent="0" eaLnBrk="1" hangingPunct="1">
              <a:lnSpc>
                <a:spcPct val="90000"/>
              </a:lnSpc>
              <a:buNone/>
              <a:defRPr/>
            </a:pPr>
            <a:r>
              <a:rPr lang="cs-CZ" altLang="cs-CZ" sz="2400" dirty="0"/>
              <a:t>Prognosticky obecně horší, </a:t>
            </a:r>
            <a:r>
              <a:rPr lang="cs-CZ" altLang="cs-CZ" sz="2400" dirty="0" err="1"/>
              <a:t>vyjímkou</a:t>
            </a:r>
            <a:r>
              <a:rPr lang="cs-CZ" altLang="cs-CZ" sz="2400" dirty="0"/>
              <a:t> jsou </a:t>
            </a:r>
            <a:r>
              <a:rPr lang="cs-CZ" altLang="cs-CZ" sz="2400" dirty="0" err="1"/>
              <a:t>seminomové</a:t>
            </a:r>
            <a:r>
              <a:rPr lang="cs-CZ" altLang="cs-CZ" sz="2400" dirty="0"/>
              <a:t> EGT  </a:t>
            </a:r>
          </a:p>
          <a:p>
            <a:pPr eaLnBrk="1" hangingPunct="1">
              <a:lnSpc>
                <a:spcPct val="90000"/>
              </a:lnSpc>
              <a:defRPr/>
            </a:pPr>
            <a:endParaRPr lang="cs-CZ" altLang="cs-CZ" sz="2400" dirty="0"/>
          </a:p>
          <a:p>
            <a:pPr eaLnBrk="1" hangingPunct="1">
              <a:lnSpc>
                <a:spcPct val="90000"/>
              </a:lnSpc>
              <a:defRPr/>
            </a:pPr>
            <a:endParaRPr lang="cs-CZ" altLang="cs-CZ" sz="2400" dirty="0"/>
          </a:p>
        </p:txBody>
      </p:sp>
    </p:spTree>
    <p:extLst>
      <p:ext uri="{BB962C8B-B14F-4D97-AF65-F5344CB8AC3E}">
        <p14:creationId xmlns:p14="http://schemas.microsoft.com/office/powerpoint/2010/main" val="7905116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7D4B7A-B567-435B-A20D-4D34FCB5802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BF25419-EE1A-4895-8FCD-808DA3068070}"/>
              </a:ext>
            </a:extLst>
          </p:cNvPr>
          <p:cNvSpPr>
            <a:spLocks noGrp="1"/>
          </p:cNvSpPr>
          <p:nvPr>
            <p:ph idx="1"/>
          </p:nvPr>
        </p:nvSpPr>
        <p:spPr/>
        <p:txBody>
          <a:bodyPr>
            <a:normAutofit lnSpcReduction="1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dirty="0"/>
              <a:t>                                                                                       </a:t>
            </a:r>
            <a:r>
              <a:rPr lang="cs-CZ" sz="4400" i="1" dirty="0"/>
              <a:t>Děkuji za pozornost….</a:t>
            </a:r>
          </a:p>
        </p:txBody>
      </p:sp>
    </p:spTree>
    <p:extLst>
      <p:ext uri="{BB962C8B-B14F-4D97-AF65-F5344CB8AC3E}">
        <p14:creationId xmlns:p14="http://schemas.microsoft.com/office/powerpoint/2010/main" val="35140721"/>
      </p:ext>
    </p:extLst>
  </p:cSld>
  <p:clrMapOvr>
    <a:masterClrMapping/>
  </p:clrMapOvr>
</p:sld>
</file>

<file path=ppt/theme/theme1.xml><?xml version="1.0" encoding="utf-8"?>
<a:theme xmlns:a="http://schemas.openxmlformats.org/drawingml/2006/main" name="Retrospektiva">
  <a:themeElements>
    <a:clrScheme name="Retrospektiv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332</TotalTime>
  <Words>4040</Words>
  <Application>Microsoft Office PowerPoint</Application>
  <PresentationFormat>Širokoúhlá obrazovka</PresentationFormat>
  <Paragraphs>748</Paragraphs>
  <Slides>91</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91</vt:i4>
      </vt:variant>
    </vt:vector>
  </HeadingPairs>
  <TitlesOfParts>
    <vt:vector size="97" baseType="lpstr">
      <vt:lpstr>Arial</vt:lpstr>
      <vt:lpstr>Calibri</vt:lpstr>
      <vt:lpstr>Calibri Light</vt:lpstr>
      <vt:lpstr>Garamond</vt:lpstr>
      <vt:lpstr>Wingdings</vt:lpstr>
      <vt:lpstr>Retrospektiva</vt:lpstr>
      <vt:lpstr>  Obecná onkologie </vt:lpstr>
      <vt:lpstr>Definice nádoru (neoplazie, tumoru)</vt:lpstr>
      <vt:lpstr>Příčiny vzniku nádorů</vt:lpstr>
      <vt:lpstr>Onkogeneze/karcinogeneze  Molekulární podstata vzniku nádoru</vt:lpstr>
      <vt:lpstr>Cílové geny genetického poškození</vt:lpstr>
      <vt:lpstr>Prezentace aplikace PowerPoint</vt:lpstr>
      <vt:lpstr>Dědičná onemocnění/syndromy spojené se zvýšeným rizikem nádorů</vt:lpstr>
      <vt:lpstr>Vysvětlení pojmů</vt:lpstr>
      <vt:lpstr>Prekancerózy:  premaligní léze či tkáňové změny, ve kterých vznikají nádorové procesy statisticky významněji  </vt:lpstr>
      <vt:lpstr>Premaligní léze</vt:lpstr>
      <vt:lpstr>Dysplazie/intraepitelová neoplazie:  ztráta uniformity a architektonického uspořádání epitelových buněk  reflektuje abnormality v proliferaci a diferenciaci buněk  </vt:lpstr>
      <vt:lpstr>High grade dysplazie/IN dlaždicového epitelu</vt:lpstr>
      <vt:lpstr>Prekancerózy:</vt:lpstr>
      <vt:lpstr>Vztah chronického zánětu a karcinogeneze</vt:lpstr>
      <vt:lpstr>Příklad onkogeneze: pankreatický duktální adenokarcinom: akceptovaný lineární model progrese</vt:lpstr>
      <vt:lpstr>Pankreatická intraepiteliální neoplazie (PanIN):   low grade (1A, 1B) vs high grade (2,3)</vt:lpstr>
      <vt:lpstr>Pankreatická intraepiteliální neoplazie: low grade (1A, 1B) vs high grade (2,3)</vt:lpstr>
      <vt:lpstr>Stavba nádoru a typing</vt:lpstr>
      <vt:lpstr>Stavba nádoru</vt:lpstr>
      <vt:lpstr>      Nádorové kmenové buňky/cancer stem cells; CSC  (tumor initiating stem cells; T-IS) </vt:lpstr>
      <vt:lpstr>Teorie nádorových kmenových buněk</vt:lpstr>
      <vt:lpstr>Nádorová multiplicita</vt:lpstr>
      <vt:lpstr>Klasifikace a systematika nádorů</vt:lpstr>
      <vt:lpstr>Prezentace aplikace PowerPoint</vt:lpstr>
      <vt:lpstr>Benigní leiomyom vs maligní leiomyosarkom </vt:lpstr>
      <vt:lpstr>Semimaligní tumory vs potenciálně maligní tumory</vt:lpstr>
      <vt:lpstr>Diferenciace a grading tumorů</vt:lpstr>
      <vt:lpstr>Dobře diferencovaný adenokarcinom vs nízce diferencovaný adenokarcinom</vt:lpstr>
      <vt:lpstr>Metastazování  vytváření nových dceřinných (sekundárních) nádorových ložisek bez morfologické souvislosti s primárním tumorem</vt:lpstr>
      <vt:lpstr>Metastázy</vt:lpstr>
      <vt:lpstr>Metastázy</vt:lpstr>
      <vt:lpstr>Metastazování </vt:lpstr>
      <vt:lpstr>Paraneoplastické projevy</vt:lpstr>
      <vt:lpstr>Příčiny paraneoplastických syndromů </vt:lpstr>
      <vt:lpstr>Histogenetická klasifikace nádorů </vt:lpstr>
      <vt:lpstr>Klasifikace a systematika nádorů</vt:lpstr>
      <vt:lpstr>Prezentace aplikace PowerPoint</vt:lpstr>
      <vt:lpstr>Epitelové nádory</vt:lpstr>
      <vt:lpstr>Nomenklatura epitelových nádorů</vt:lpstr>
      <vt:lpstr>Adenomy – benigní nádory ze žlázového epitelu</vt:lpstr>
      <vt:lpstr>Adenomatózní polyp tlustého střeva -tubulární adenom</vt:lpstr>
      <vt:lpstr>Folikulární adenom štítné žlázy</vt:lpstr>
      <vt:lpstr>Mucinózní vs serózní cystadenom ovaria</vt:lpstr>
      <vt:lpstr>Onkocytom</vt:lpstr>
      <vt:lpstr>Dlaždicobuněčný karcinom (kůže, DÚ, hrtan,…; plíce (v terénu dlaždicové metaplazie)  </vt:lpstr>
      <vt:lpstr>Papilokarcinom močového měchýře</vt:lpstr>
      <vt:lpstr>Nízce diferencovaný karcinom</vt:lpstr>
      <vt:lpstr>Adenokarcinomy  (maligní, ze žlázového epitelu)</vt:lpstr>
      <vt:lpstr>Prezentace aplikace PowerPoint</vt:lpstr>
      <vt:lpstr>Prezentace aplikace PowerPoint</vt:lpstr>
      <vt:lpstr>Neuroendokrinní neoplazie (NEN)</vt:lpstr>
      <vt:lpstr>Neuroendokrinní neoplazie (karcinoidní tumory)</vt:lpstr>
      <vt:lpstr>Neuroendokrinní tumory (NET) Neuroendokrinní karcinomy (NEC)</vt:lpstr>
      <vt:lpstr>Dobře diferencovaná neuroendokrinní neoplazie – NET (dříve karcinoid) </vt:lpstr>
      <vt:lpstr>NEC – malobuněčný typ  (malobuněčný karcinom)</vt:lpstr>
      <vt:lpstr>Mezoteliom</vt:lpstr>
      <vt:lpstr>Neuroektodermální nádory</vt:lpstr>
      <vt:lpstr>Prezentace aplikace PowerPoint</vt:lpstr>
      <vt:lpstr>Nádory CNS I.</vt:lpstr>
      <vt:lpstr>Prezentace aplikace PowerPoint</vt:lpstr>
      <vt:lpstr>Nádory CNS II. </vt:lpstr>
      <vt:lpstr>Glioblastoma multiforme</vt:lpstr>
      <vt:lpstr>Glioblastoma multiforme</vt:lpstr>
      <vt:lpstr>Oligodendrogliom</vt:lpstr>
      <vt:lpstr>Ependymom</vt:lpstr>
      <vt:lpstr>Nádory asociované s epilepsií</vt:lpstr>
      <vt:lpstr>Prezentace aplikace PowerPoint</vt:lpstr>
      <vt:lpstr>Prezentace aplikace PowerPoint</vt:lpstr>
      <vt:lpstr>Prezentace aplikace PowerPoint</vt:lpstr>
      <vt:lpstr>DNET</vt:lpstr>
      <vt:lpstr>Pilocytární astrocytom</vt:lpstr>
      <vt:lpstr>Subependymální obrovskobuněčný astrocytom</vt:lpstr>
      <vt:lpstr>Mechanizmy epileptogeneze u LEATs  („long-term epilepy-associated tumors“)?</vt:lpstr>
      <vt:lpstr>Nádory mening</vt:lpstr>
      <vt:lpstr>Nádory PNS</vt:lpstr>
      <vt:lpstr>Neurinom (Schwannom, neurilemmom) </vt:lpstr>
      <vt:lpstr>Nádory autonomního nervového systému </vt:lpstr>
      <vt:lpstr>Neuroblastom</vt:lpstr>
      <vt:lpstr>Feochromocytom</vt:lpstr>
      <vt:lpstr>Melanocytické léze</vt:lpstr>
      <vt:lpstr>Maligní melanom</vt:lpstr>
      <vt:lpstr>Nádory germinální a teratomy</vt:lpstr>
      <vt:lpstr>Prezentace aplikace PowerPoint</vt:lpstr>
      <vt:lpstr>Prezentace aplikace PowerPoint</vt:lpstr>
      <vt:lpstr>Prezentace aplikace PowerPoint</vt:lpstr>
      <vt:lpstr>Seminom</vt:lpstr>
      <vt:lpstr>Germinální tumory – nediferencované: embryonální karcinom</vt:lpstr>
      <vt:lpstr>Germinální tumory:  extraembryonální diferenciace</vt:lpstr>
      <vt:lpstr>Germinální tumory:  intraembryonální diferenciace</vt:lpstr>
      <vt:lpstr>Extragonadální germinální tumory (EGT)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Úvod do problematiky: charakteristika oboru patologie v praxi.  Druhy vyšetření v patologii.</dc:title>
  <dc:creator>OLYMPUS</dc:creator>
  <cp:lastModifiedBy>OLYMPUS</cp:lastModifiedBy>
  <cp:revision>77</cp:revision>
  <dcterms:created xsi:type="dcterms:W3CDTF">2017-08-15T07:48:05Z</dcterms:created>
  <dcterms:modified xsi:type="dcterms:W3CDTF">2018-10-31T08:41:52Z</dcterms:modified>
</cp:coreProperties>
</file>