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62" r:id="rId3"/>
    <p:sldId id="281" r:id="rId4"/>
    <p:sldId id="278" r:id="rId5"/>
    <p:sldId id="263" r:id="rId6"/>
    <p:sldId id="264" r:id="rId7"/>
    <p:sldId id="265" r:id="rId8"/>
    <p:sldId id="266" r:id="rId9"/>
    <p:sldId id="296" r:id="rId10"/>
    <p:sldId id="300" r:id="rId11"/>
    <p:sldId id="301" r:id="rId12"/>
    <p:sldId id="274" r:id="rId13"/>
    <p:sldId id="275" r:id="rId14"/>
    <p:sldId id="276" r:id="rId15"/>
    <p:sldId id="267" r:id="rId16"/>
    <p:sldId id="268" r:id="rId17"/>
    <p:sldId id="269" r:id="rId18"/>
    <p:sldId id="270" r:id="rId19"/>
    <p:sldId id="289" r:id="rId20"/>
    <p:sldId id="297" r:id="rId21"/>
    <p:sldId id="299" r:id="rId22"/>
    <p:sldId id="271" r:id="rId23"/>
    <p:sldId id="256" r:id="rId24"/>
    <p:sldId id="258" r:id="rId25"/>
    <p:sldId id="302" r:id="rId26"/>
    <p:sldId id="305" r:id="rId27"/>
    <p:sldId id="306" r:id="rId28"/>
    <p:sldId id="291" r:id="rId29"/>
    <p:sldId id="292" r:id="rId30"/>
    <p:sldId id="285" r:id="rId31"/>
    <p:sldId id="293" r:id="rId32"/>
    <p:sldId id="286" r:id="rId33"/>
    <p:sldId id="307" r:id="rId34"/>
    <p:sldId id="288" r:id="rId35"/>
  </p:sldIdLst>
  <p:sldSz cx="12192000" cy="6858000"/>
  <p:notesSz cx="6858000" cy="9144000"/>
  <p:custDataLst>
    <p:tags r:id="rId36"/>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8" d="100"/>
          <a:sy n="78" d="100"/>
        </p:scale>
        <p:origin x="534"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832A5115-F06C-4FC2-B31D-D315452901A6}" type="datetimeFigureOut">
              <a:rPr lang="cs-CZ" smtClean="0"/>
              <a:t>7.11.2018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5E930-46C5-4510-B71E-C813CB9A1574}" type="slidenum">
              <a:rPr lang="cs-CZ" smtClean="0"/>
              <a:t>‹#›</a:t>
            </a:fld>
            <a:endParaRPr lang="cs-CZ"/>
          </a:p>
        </p:txBody>
      </p:sp>
    </p:spTree>
    <p:extLst>
      <p:ext uri="{BB962C8B-B14F-4D97-AF65-F5344CB8AC3E}">
        <p14:creationId xmlns:p14="http://schemas.microsoft.com/office/powerpoint/2010/main" val="363826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32A5115-F06C-4FC2-B31D-D315452901A6}" type="datetimeFigureOut">
              <a:rPr lang="cs-CZ" smtClean="0"/>
              <a:t>7.11.2018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5E930-46C5-4510-B71E-C813CB9A1574}" type="slidenum">
              <a:rPr lang="cs-CZ" smtClean="0"/>
              <a:t>‹#›</a:t>
            </a:fld>
            <a:endParaRPr lang="cs-CZ"/>
          </a:p>
        </p:txBody>
      </p:sp>
    </p:spTree>
    <p:extLst>
      <p:ext uri="{BB962C8B-B14F-4D97-AF65-F5344CB8AC3E}">
        <p14:creationId xmlns:p14="http://schemas.microsoft.com/office/powerpoint/2010/main" val="640022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32A5115-F06C-4FC2-B31D-D315452901A6}" type="datetimeFigureOut">
              <a:rPr lang="cs-CZ" smtClean="0"/>
              <a:t>7.11.2018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5E930-46C5-4510-B71E-C813CB9A1574}" type="slidenum">
              <a:rPr lang="cs-CZ" smtClean="0"/>
              <a:t>‹#›</a:t>
            </a:fld>
            <a:endParaRPr lang="cs-CZ"/>
          </a:p>
        </p:txBody>
      </p:sp>
    </p:spTree>
    <p:extLst>
      <p:ext uri="{BB962C8B-B14F-4D97-AF65-F5344CB8AC3E}">
        <p14:creationId xmlns:p14="http://schemas.microsoft.com/office/powerpoint/2010/main" val="160692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32A5115-F06C-4FC2-B31D-D315452901A6}" type="datetimeFigureOut">
              <a:rPr lang="cs-CZ" smtClean="0"/>
              <a:t>7.11.2018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5E930-46C5-4510-B71E-C813CB9A1574}" type="slidenum">
              <a:rPr lang="cs-CZ" smtClean="0"/>
              <a:t>‹#›</a:t>
            </a:fld>
            <a:endParaRPr lang="cs-CZ"/>
          </a:p>
        </p:txBody>
      </p:sp>
    </p:spTree>
    <p:extLst>
      <p:ext uri="{BB962C8B-B14F-4D97-AF65-F5344CB8AC3E}">
        <p14:creationId xmlns:p14="http://schemas.microsoft.com/office/powerpoint/2010/main" val="2271628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832A5115-F06C-4FC2-B31D-D315452901A6}" type="datetimeFigureOut">
              <a:rPr lang="cs-CZ" smtClean="0"/>
              <a:t>7.11.2018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D15E930-46C5-4510-B71E-C813CB9A1574}" type="slidenum">
              <a:rPr lang="cs-CZ" smtClean="0"/>
              <a:t>‹#›</a:t>
            </a:fld>
            <a:endParaRPr lang="cs-CZ"/>
          </a:p>
        </p:txBody>
      </p:sp>
    </p:spTree>
    <p:extLst>
      <p:ext uri="{BB962C8B-B14F-4D97-AF65-F5344CB8AC3E}">
        <p14:creationId xmlns:p14="http://schemas.microsoft.com/office/powerpoint/2010/main" val="26850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32A5115-F06C-4FC2-B31D-D315452901A6}" type="datetimeFigureOut">
              <a:rPr lang="cs-CZ" smtClean="0"/>
              <a:t>7.11.2018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D15E930-46C5-4510-B71E-C813CB9A1574}" type="slidenum">
              <a:rPr lang="cs-CZ" smtClean="0"/>
              <a:t>‹#›</a:t>
            </a:fld>
            <a:endParaRPr lang="cs-CZ"/>
          </a:p>
        </p:txBody>
      </p:sp>
    </p:spTree>
    <p:extLst>
      <p:ext uri="{BB962C8B-B14F-4D97-AF65-F5344CB8AC3E}">
        <p14:creationId xmlns:p14="http://schemas.microsoft.com/office/powerpoint/2010/main" val="401485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832A5115-F06C-4FC2-B31D-D315452901A6}" type="datetimeFigureOut">
              <a:rPr lang="cs-CZ" smtClean="0"/>
              <a:t>7.11.2018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D15E930-46C5-4510-B71E-C813CB9A1574}" type="slidenum">
              <a:rPr lang="cs-CZ" smtClean="0"/>
              <a:t>‹#›</a:t>
            </a:fld>
            <a:endParaRPr lang="cs-CZ"/>
          </a:p>
        </p:txBody>
      </p:sp>
    </p:spTree>
    <p:extLst>
      <p:ext uri="{BB962C8B-B14F-4D97-AF65-F5344CB8AC3E}">
        <p14:creationId xmlns:p14="http://schemas.microsoft.com/office/powerpoint/2010/main" val="71290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832A5115-F06C-4FC2-B31D-D315452901A6}" type="datetimeFigureOut">
              <a:rPr lang="cs-CZ" smtClean="0"/>
              <a:t>7.11.2018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D15E930-46C5-4510-B71E-C813CB9A1574}" type="slidenum">
              <a:rPr lang="cs-CZ" smtClean="0"/>
              <a:t>‹#›</a:t>
            </a:fld>
            <a:endParaRPr lang="cs-CZ"/>
          </a:p>
        </p:txBody>
      </p:sp>
    </p:spTree>
    <p:extLst>
      <p:ext uri="{BB962C8B-B14F-4D97-AF65-F5344CB8AC3E}">
        <p14:creationId xmlns:p14="http://schemas.microsoft.com/office/powerpoint/2010/main" val="8751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832A5115-F06C-4FC2-B31D-D315452901A6}" type="datetimeFigureOut">
              <a:rPr lang="cs-CZ" smtClean="0"/>
              <a:t>7.11.2018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D15E930-46C5-4510-B71E-C813CB9A1574}" type="slidenum">
              <a:rPr lang="cs-CZ" smtClean="0"/>
              <a:t>‹#›</a:t>
            </a:fld>
            <a:endParaRPr lang="cs-CZ"/>
          </a:p>
        </p:txBody>
      </p:sp>
    </p:spTree>
    <p:extLst>
      <p:ext uri="{BB962C8B-B14F-4D97-AF65-F5344CB8AC3E}">
        <p14:creationId xmlns:p14="http://schemas.microsoft.com/office/powerpoint/2010/main" val="182692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32A5115-F06C-4FC2-B31D-D315452901A6}" type="datetimeFigureOut">
              <a:rPr lang="cs-CZ" smtClean="0"/>
              <a:t>7.11.2018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D15E930-46C5-4510-B71E-C813CB9A1574}" type="slidenum">
              <a:rPr lang="cs-CZ" smtClean="0"/>
              <a:t>‹#›</a:t>
            </a:fld>
            <a:endParaRPr lang="cs-CZ"/>
          </a:p>
        </p:txBody>
      </p:sp>
    </p:spTree>
    <p:extLst>
      <p:ext uri="{BB962C8B-B14F-4D97-AF65-F5344CB8AC3E}">
        <p14:creationId xmlns:p14="http://schemas.microsoft.com/office/powerpoint/2010/main" val="218323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832A5115-F06C-4FC2-B31D-D315452901A6}" type="datetimeFigureOut">
              <a:rPr lang="cs-CZ" smtClean="0"/>
              <a:t>7.11.2018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D15E930-46C5-4510-B71E-C813CB9A1574}" type="slidenum">
              <a:rPr lang="cs-CZ" smtClean="0"/>
              <a:t>‹#›</a:t>
            </a:fld>
            <a:endParaRPr lang="cs-CZ"/>
          </a:p>
        </p:txBody>
      </p:sp>
    </p:spTree>
    <p:extLst>
      <p:ext uri="{BB962C8B-B14F-4D97-AF65-F5344CB8AC3E}">
        <p14:creationId xmlns:p14="http://schemas.microsoft.com/office/powerpoint/2010/main" val="172545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A5115-F06C-4FC2-B31D-D315452901A6}" type="datetimeFigureOut">
              <a:rPr lang="cs-CZ" smtClean="0"/>
              <a:t>7.11.2018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5E930-46C5-4510-B71E-C813CB9A1574}" type="slidenum">
              <a:rPr lang="cs-CZ" smtClean="0"/>
              <a:t>‹#›</a:t>
            </a:fld>
            <a:endParaRPr lang="cs-CZ"/>
          </a:p>
        </p:txBody>
      </p:sp>
    </p:spTree>
    <p:extLst>
      <p:ext uri="{BB962C8B-B14F-4D97-AF65-F5344CB8AC3E}">
        <p14:creationId xmlns:p14="http://schemas.microsoft.com/office/powerpoint/2010/main" val="1036456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doi.org/10.1542/peds.2017-190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static-content.springer.com/image/art:10.1007/s11906-017-0780-8/MediaObjects/11906_2017_780_Tab3d_HTML.gif" TargetMode="External"/><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hyperlink" Target="https://static-content.springer.com/image/art:10.1007/s11906-017-0780-8/MediaObjects/11906_2017_780_Tab3c_HTML.gi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s://static-content.springer.com/image/art:10.1007/s11906-017-0780-8/MediaObjects/11906_2017_780_Tab3a_HTML.gif" TargetMode="External"/><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hyperlink" Target="https://static-content.springer.com/image/art:10.1007/s11906-017-0780-8/MediaObjects/11906_2017_780_Tab3b_HTML.gi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6" descr="C:\Documents and Settings\ja2\Dokumenty\DEMONSTRACE\krevní tlak u koně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28600"/>
            <a:ext cx="5486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60711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obsah 2"/>
          <p:cNvSpPr>
            <a:spLocks noGrp="1"/>
          </p:cNvSpPr>
          <p:nvPr>
            <p:ph idx="1"/>
          </p:nvPr>
        </p:nvSpPr>
        <p:spPr>
          <a:xfrm>
            <a:off x="1827556" y="906721"/>
            <a:ext cx="8229600" cy="5722937"/>
          </a:xfrm>
        </p:spPr>
        <p:txBody>
          <a:bodyPr/>
          <a:lstStyle/>
          <a:p>
            <a:pPr eaLnBrk="1" hangingPunct="1"/>
            <a:r>
              <a:rPr lang="cs-CZ" altLang="cs-CZ" dirty="0" err="1"/>
              <a:t>We</a:t>
            </a:r>
            <a:r>
              <a:rPr lang="cs-CZ" altLang="cs-CZ" dirty="0"/>
              <a:t> </a:t>
            </a:r>
            <a:r>
              <a:rPr lang="cs-CZ" altLang="cs-CZ" dirty="0" err="1"/>
              <a:t>need</a:t>
            </a:r>
            <a:r>
              <a:rPr lang="cs-CZ" altLang="cs-CZ" dirty="0"/>
              <a:t> </a:t>
            </a:r>
            <a:r>
              <a:rPr lang="cs-CZ" altLang="cs-CZ" dirty="0" err="1"/>
              <a:t>than</a:t>
            </a:r>
            <a:r>
              <a:rPr lang="cs-CZ" altLang="cs-CZ" dirty="0"/>
              <a:t> </a:t>
            </a:r>
            <a:r>
              <a:rPr lang="cs-CZ" altLang="cs-CZ" b="1" dirty="0" err="1"/>
              <a:t>pressure</a:t>
            </a:r>
            <a:r>
              <a:rPr lang="cs-CZ" altLang="cs-CZ" b="1" dirty="0"/>
              <a:t> in </a:t>
            </a:r>
            <a:r>
              <a:rPr lang="cs-CZ" altLang="cs-CZ" b="1" dirty="0" err="1"/>
              <a:t>the</a:t>
            </a:r>
            <a:r>
              <a:rPr lang="cs-CZ" altLang="cs-CZ" b="1" dirty="0"/>
              <a:t> </a:t>
            </a:r>
            <a:r>
              <a:rPr lang="cs-CZ" altLang="cs-CZ" b="1" dirty="0" err="1"/>
              <a:t>cuff</a:t>
            </a:r>
            <a:r>
              <a:rPr lang="cs-CZ" altLang="cs-CZ" b="1" dirty="0"/>
              <a:t> </a:t>
            </a:r>
            <a:r>
              <a:rPr lang="cs-CZ" altLang="cs-CZ" b="1" dirty="0" err="1"/>
              <a:t>corresponded</a:t>
            </a:r>
            <a:r>
              <a:rPr lang="cs-CZ" altLang="cs-CZ" b="1" dirty="0"/>
              <a:t> to </a:t>
            </a:r>
            <a:r>
              <a:rPr lang="cs-CZ" altLang="cs-CZ" b="1" dirty="0" err="1"/>
              <a:t>the</a:t>
            </a:r>
            <a:r>
              <a:rPr lang="cs-CZ" altLang="cs-CZ" b="1" dirty="0"/>
              <a:t> </a:t>
            </a:r>
            <a:r>
              <a:rPr lang="cs-CZ" altLang="cs-CZ" b="1" dirty="0" err="1"/>
              <a:t>pressure</a:t>
            </a:r>
            <a:r>
              <a:rPr lang="cs-CZ" altLang="cs-CZ" b="1" dirty="0"/>
              <a:t> </a:t>
            </a:r>
            <a:r>
              <a:rPr lang="cs-CZ" altLang="cs-CZ" b="1" dirty="0" err="1"/>
              <a:t>of</a:t>
            </a:r>
            <a:r>
              <a:rPr lang="cs-CZ" altLang="cs-CZ" b="1" dirty="0"/>
              <a:t> </a:t>
            </a:r>
            <a:r>
              <a:rPr lang="cs-CZ" altLang="cs-CZ" b="1" dirty="0" err="1"/>
              <a:t>the</a:t>
            </a:r>
            <a:r>
              <a:rPr lang="cs-CZ" altLang="cs-CZ" b="1" dirty="0"/>
              <a:t> </a:t>
            </a:r>
            <a:r>
              <a:rPr lang="cs-CZ" altLang="cs-CZ" b="1" dirty="0" err="1"/>
              <a:t>digital</a:t>
            </a:r>
            <a:r>
              <a:rPr lang="cs-CZ" altLang="cs-CZ" b="1" dirty="0"/>
              <a:t> </a:t>
            </a:r>
            <a:r>
              <a:rPr lang="cs-CZ" altLang="cs-CZ" b="1" dirty="0" err="1"/>
              <a:t>artery</a:t>
            </a:r>
            <a:endParaRPr lang="cs-CZ" altLang="cs-CZ" b="1" dirty="0"/>
          </a:p>
          <a:p>
            <a:pPr eaLnBrk="1" hangingPunct="1"/>
            <a:r>
              <a:rPr lang="cs-CZ" altLang="cs-CZ" b="1" dirty="0" err="1">
                <a:solidFill>
                  <a:srgbClr val="FF0000"/>
                </a:solidFill>
              </a:rPr>
              <a:t>Method</a:t>
            </a:r>
            <a:r>
              <a:rPr lang="cs-CZ" altLang="cs-CZ" b="1" dirty="0">
                <a:solidFill>
                  <a:srgbClr val="FF0000"/>
                </a:solidFill>
              </a:rPr>
              <a:t>: </a:t>
            </a:r>
            <a:r>
              <a:rPr lang="cs-CZ" altLang="cs-CZ" b="1" dirty="0" err="1">
                <a:solidFill>
                  <a:srgbClr val="FF0000"/>
                </a:solidFill>
              </a:rPr>
              <a:t>photopletysmography</a:t>
            </a:r>
            <a:endParaRPr lang="cs-CZ" altLang="cs-CZ" b="1" dirty="0">
              <a:solidFill>
                <a:srgbClr val="FF0000"/>
              </a:solidFill>
            </a:endParaRPr>
          </a:p>
          <a:p>
            <a:pPr eaLnBrk="1" hangingPunct="1"/>
            <a:r>
              <a:rPr lang="cs-CZ" altLang="cs-CZ" sz="2000" dirty="0" err="1"/>
              <a:t>Recorded</a:t>
            </a:r>
            <a:r>
              <a:rPr lang="cs-CZ" altLang="cs-CZ" sz="2000" dirty="0"/>
              <a:t> </a:t>
            </a:r>
            <a:r>
              <a:rPr lang="cs-CZ" altLang="cs-CZ" sz="2000" dirty="0" err="1"/>
              <a:t>photoelectric</a:t>
            </a:r>
            <a:r>
              <a:rPr lang="cs-CZ" altLang="cs-CZ" sz="2000" dirty="0"/>
              <a:t> </a:t>
            </a:r>
            <a:r>
              <a:rPr lang="cs-CZ" altLang="cs-CZ" sz="2000" dirty="0" err="1"/>
              <a:t>plethysmogram</a:t>
            </a:r>
            <a:endParaRPr lang="cs-CZ" altLang="cs-CZ" sz="2000" dirty="0"/>
          </a:p>
          <a:p>
            <a:pPr eaLnBrk="1" hangingPunct="1"/>
            <a:r>
              <a:rPr lang="cs-CZ" altLang="cs-CZ" dirty="0" err="1"/>
              <a:t>The</a:t>
            </a:r>
            <a:r>
              <a:rPr lang="cs-CZ" altLang="cs-CZ" dirty="0"/>
              <a:t> </a:t>
            </a:r>
            <a:r>
              <a:rPr lang="cs-CZ" altLang="cs-CZ" dirty="0" err="1"/>
              <a:t>new</a:t>
            </a:r>
            <a:r>
              <a:rPr lang="cs-CZ" altLang="cs-CZ" dirty="0"/>
              <a:t> term: </a:t>
            </a:r>
            <a:r>
              <a:rPr lang="cs-CZ" altLang="cs-CZ" b="1" dirty="0" err="1">
                <a:solidFill>
                  <a:srgbClr val="FF0000"/>
                </a:solidFill>
              </a:rPr>
              <a:t>Transmural</a:t>
            </a:r>
            <a:r>
              <a:rPr lang="cs-CZ" altLang="cs-CZ" b="1" dirty="0">
                <a:solidFill>
                  <a:srgbClr val="FF0000"/>
                </a:solidFill>
              </a:rPr>
              <a:t> </a:t>
            </a:r>
            <a:r>
              <a:rPr lang="cs-CZ" altLang="cs-CZ" b="1" dirty="0" err="1">
                <a:solidFill>
                  <a:srgbClr val="FF0000"/>
                </a:solidFill>
              </a:rPr>
              <a:t>pressure</a:t>
            </a:r>
            <a:r>
              <a:rPr lang="cs-CZ" altLang="cs-CZ" b="1" dirty="0">
                <a:solidFill>
                  <a:srgbClr val="FF0000"/>
                </a:solidFill>
              </a:rPr>
              <a:t> </a:t>
            </a:r>
            <a:r>
              <a:rPr lang="cs-CZ" altLang="cs-CZ" dirty="0"/>
              <a:t>– </a:t>
            </a:r>
            <a:r>
              <a:rPr lang="cs-CZ" altLang="cs-CZ" dirty="0" err="1"/>
              <a:t>Pt</a:t>
            </a:r>
            <a:r>
              <a:rPr lang="cs-CZ" altLang="cs-CZ" dirty="0"/>
              <a:t> </a:t>
            </a:r>
            <a:r>
              <a:rPr lang="cs-CZ" altLang="cs-CZ" sz="2000" dirty="0"/>
              <a:t>(</a:t>
            </a:r>
            <a:r>
              <a:rPr lang="cs-CZ" altLang="cs-CZ" sz="2000" dirty="0" err="1"/>
              <a:t>the</a:t>
            </a:r>
            <a:r>
              <a:rPr lang="cs-CZ" altLang="cs-CZ" sz="2000" dirty="0"/>
              <a:t> </a:t>
            </a:r>
            <a:r>
              <a:rPr lang="cs-CZ" altLang="cs-CZ" sz="2000" dirty="0" err="1"/>
              <a:t>pressure</a:t>
            </a:r>
            <a:r>
              <a:rPr lang="cs-CZ" altLang="cs-CZ" sz="2000" dirty="0"/>
              <a:t> </a:t>
            </a:r>
            <a:r>
              <a:rPr lang="cs-CZ" altLang="cs-CZ" sz="2000" dirty="0" err="1"/>
              <a:t>across</a:t>
            </a:r>
            <a:r>
              <a:rPr lang="cs-CZ" altLang="cs-CZ" sz="2000" dirty="0"/>
              <a:t> </a:t>
            </a:r>
            <a:r>
              <a:rPr lang="cs-CZ" altLang="cs-CZ" sz="2000" dirty="0" err="1"/>
              <a:t>the</a:t>
            </a:r>
            <a:r>
              <a:rPr lang="cs-CZ" altLang="cs-CZ" sz="2000" dirty="0"/>
              <a:t> </a:t>
            </a:r>
            <a:r>
              <a:rPr lang="cs-CZ" altLang="cs-CZ" sz="2000" dirty="0" err="1"/>
              <a:t>wall</a:t>
            </a:r>
            <a:r>
              <a:rPr lang="cs-CZ" altLang="cs-CZ" sz="2000" dirty="0"/>
              <a:t> </a:t>
            </a:r>
            <a:r>
              <a:rPr lang="cs-CZ" altLang="cs-CZ" sz="2000" dirty="0" err="1"/>
              <a:t>of</a:t>
            </a:r>
            <a:r>
              <a:rPr lang="cs-CZ" altLang="cs-CZ" sz="2000" dirty="0"/>
              <a:t> </a:t>
            </a:r>
            <a:r>
              <a:rPr lang="cs-CZ" altLang="cs-CZ" sz="2000" dirty="0" err="1"/>
              <a:t>the</a:t>
            </a:r>
            <a:r>
              <a:rPr lang="cs-CZ" altLang="cs-CZ" sz="2000" dirty="0"/>
              <a:t> </a:t>
            </a:r>
            <a:r>
              <a:rPr lang="cs-CZ" altLang="cs-CZ" sz="2000" dirty="0" err="1"/>
              <a:t>artery</a:t>
            </a:r>
            <a:r>
              <a:rPr lang="cs-CZ" altLang="cs-CZ" sz="2000" dirty="0"/>
              <a:t>)</a:t>
            </a:r>
          </a:p>
          <a:p>
            <a:pPr eaLnBrk="1" hangingPunct="1"/>
            <a:r>
              <a:rPr lang="cs-CZ" altLang="cs-CZ" dirty="0"/>
              <a:t>BP, </a:t>
            </a:r>
            <a:r>
              <a:rPr lang="cs-CZ" altLang="cs-CZ" dirty="0" err="1"/>
              <a:t>Pc</a:t>
            </a:r>
            <a:r>
              <a:rPr lang="cs-CZ" altLang="cs-CZ" dirty="0"/>
              <a:t> (</a:t>
            </a:r>
            <a:r>
              <a:rPr lang="cs-CZ" altLang="cs-CZ" dirty="0" err="1"/>
              <a:t>pressure</a:t>
            </a:r>
            <a:r>
              <a:rPr lang="cs-CZ" altLang="cs-CZ" dirty="0"/>
              <a:t> in </a:t>
            </a:r>
            <a:r>
              <a:rPr lang="cs-CZ" altLang="cs-CZ" dirty="0" err="1"/>
              <a:t>cuff</a:t>
            </a:r>
            <a:r>
              <a:rPr lang="cs-CZ" altLang="cs-CZ" dirty="0"/>
              <a:t>), </a:t>
            </a:r>
            <a:r>
              <a:rPr lang="cs-CZ" altLang="cs-CZ" dirty="0" err="1"/>
              <a:t>Pt</a:t>
            </a:r>
            <a:endParaRPr lang="cs-CZ" altLang="cs-CZ" dirty="0"/>
          </a:p>
          <a:p>
            <a:pPr eaLnBrk="1" hangingPunct="1"/>
            <a:r>
              <a:rPr lang="cs-CZ" altLang="cs-CZ" dirty="0" err="1"/>
              <a:t>We</a:t>
            </a:r>
            <a:r>
              <a:rPr lang="cs-CZ" altLang="cs-CZ" dirty="0"/>
              <a:t> </a:t>
            </a:r>
            <a:r>
              <a:rPr lang="cs-CZ" altLang="cs-CZ" dirty="0" err="1"/>
              <a:t>estimated</a:t>
            </a:r>
            <a:r>
              <a:rPr lang="cs-CZ" altLang="cs-CZ" dirty="0"/>
              <a:t>: </a:t>
            </a:r>
            <a:r>
              <a:rPr lang="cs-CZ" altLang="cs-CZ" b="1" dirty="0">
                <a:solidFill>
                  <a:srgbClr val="FF0000"/>
                </a:solidFill>
              </a:rPr>
              <a:t>BP=</a:t>
            </a:r>
            <a:r>
              <a:rPr lang="cs-CZ" altLang="cs-CZ" b="1" dirty="0" err="1">
                <a:solidFill>
                  <a:srgbClr val="FF0000"/>
                </a:solidFill>
              </a:rPr>
              <a:t>Pc</a:t>
            </a:r>
            <a:r>
              <a:rPr lang="cs-CZ" altLang="cs-CZ" b="1" dirty="0">
                <a:solidFill>
                  <a:srgbClr val="FF0000"/>
                </a:solidFill>
              </a:rPr>
              <a:t> - - - </a:t>
            </a:r>
            <a:r>
              <a:rPr lang="cs-CZ" altLang="cs-CZ" b="1" dirty="0" err="1">
                <a:solidFill>
                  <a:srgbClr val="FF0000"/>
                </a:solidFill>
              </a:rPr>
              <a:t>Pt</a:t>
            </a:r>
            <a:r>
              <a:rPr lang="cs-CZ" altLang="cs-CZ" b="1" dirty="0">
                <a:solidFill>
                  <a:srgbClr val="FF0000"/>
                </a:solidFill>
              </a:rPr>
              <a:t>=0 </a:t>
            </a:r>
            <a:r>
              <a:rPr lang="cs-CZ" altLang="cs-CZ" dirty="0"/>
              <a:t>- - - </a:t>
            </a:r>
            <a:r>
              <a:rPr lang="cs-CZ" altLang="cs-CZ" sz="2000" dirty="0" err="1"/>
              <a:t>photoplethysmogram</a:t>
            </a:r>
            <a:r>
              <a:rPr lang="cs-CZ" altLang="cs-CZ" sz="2000" dirty="0"/>
              <a:t> </a:t>
            </a:r>
            <a:r>
              <a:rPr lang="cs-CZ" altLang="cs-CZ" sz="2000" dirty="0" err="1"/>
              <a:t>registered</a:t>
            </a:r>
            <a:r>
              <a:rPr lang="cs-CZ" altLang="cs-CZ" sz="2000" dirty="0"/>
              <a:t> </a:t>
            </a:r>
            <a:r>
              <a:rPr lang="cs-CZ" altLang="cs-CZ" sz="2000" dirty="0" err="1"/>
              <a:t>the</a:t>
            </a:r>
            <a:r>
              <a:rPr lang="cs-CZ" altLang="cs-CZ" sz="2000" dirty="0"/>
              <a:t> </a:t>
            </a:r>
            <a:r>
              <a:rPr lang="cs-CZ" altLang="cs-CZ" sz="2000" dirty="0" err="1"/>
              <a:t>highest</a:t>
            </a:r>
            <a:r>
              <a:rPr lang="cs-CZ" altLang="cs-CZ" sz="2000" dirty="0"/>
              <a:t> </a:t>
            </a:r>
            <a:r>
              <a:rPr lang="cs-CZ" altLang="cs-CZ" sz="2000" dirty="0" err="1"/>
              <a:t>amplitude</a:t>
            </a:r>
            <a:r>
              <a:rPr lang="cs-CZ" altLang="cs-CZ" sz="2000" dirty="0"/>
              <a:t> </a:t>
            </a:r>
            <a:r>
              <a:rPr lang="cs-CZ" altLang="cs-CZ" sz="2000" dirty="0" err="1"/>
              <a:t>of</a:t>
            </a:r>
            <a:r>
              <a:rPr lang="cs-CZ" altLang="cs-CZ" sz="2000" dirty="0"/>
              <a:t> </a:t>
            </a:r>
            <a:r>
              <a:rPr lang="cs-CZ" altLang="cs-CZ" sz="2000" dirty="0" err="1"/>
              <a:t>oscilation</a:t>
            </a:r>
            <a:r>
              <a:rPr lang="cs-CZ" altLang="cs-CZ" sz="2000" dirty="0"/>
              <a:t> --- </a:t>
            </a:r>
            <a:r>
              <a:rPr lang="cs-CZ" altLang="cs-CZ" sz="2000" dirty="0" err="1">
                <a:solidFill>
                  <a:srgbClr val="FF0000"/>
                </a:solidFill>
              </a:rPr>
              <a:t>we</a:t>
            </a:r>
            <a:r>
              <a:rPr lang="cs-CZ" altLang="cs-CZ" sz="2000" dirty="0">
                <a:solidFill>
                  <a:srgbClr val="FF0000"/>
                </a:solidFill>
              </a:rPr>
              <a:t> </a:t>
            </a:r>
            <a:r>
              <a:rPr lang="cs-CZ" altLang="cs-CZ" sz="2000" dirty="0" err="1">
                <a:solidFill>
                  <a:srgbClr val="FF0000"/>
                </a:solidFill>
              </a:rPr>
              <a:t>measure</a:t>
            </a:r>
            <a:r>
              <a:rPr lang="cs-CZ" altLang="cs-CZ" sz="2000" dirty="0">
                <a:solidFill>
                  <a:srgbClr val="FF0000"/>
                </a:solidFill>
              </a:rPr>
              <a:t> </a:t>
            </a:r>
            <a:r>
              <a:rPr lang="cs-CZ" altLang="cs-CZ" sz="2000" dirty="0" err="1">
                <a:solidFill>
                  <a:srgbClr val="FF0000"/>
                </a:solidFill>
              </a:rPr>
              <a:t>the</a:t>
            </a:r>
            <a:r>
              <a:rPr lang="cs-CZ" altLang="cs-CZ" sz="2000" dirty="0">
                <a:solidFill>
                  <a:srgbClr val="FF0000"/>
                </a:solidFill>
              </a:rPr>
              <a:t> </a:t>
            </a:r>
            <a:r>
              <a:rPr lang="cs-CZ" altLang="cs-CZ" sz="2000" b="1" dirty="0">
                <a:solidFill>
                  <a:srgbClr val="FF0000"/>
                </a:solidFill>
              </a:rPr>
              <a:t>MAP</a:t>
            </a:r>
          </a:p>
          <a:p>
            <a:pPr eaLnBrk="1" hangingPunct="1"/>
            <a:r>
              <a:rPr lang="cs-CZ" altLang="cs-CZ" dirty="0">
                <a:solidFill>
                  <a:srgbClr val="FF0000"/>
                </a:solidFill>
              </a:rPr>
              <a:t>Step by step </a:t>
            </a:r>
            <a:r>
              <a:rPr lang="cs-CZ" altLang="cs-CZ" dirty="0" err="1"/>
              <a:t>increase</a:t>
            </a:r>
            <a:r>
              <a:rPr lang="cs-CZ" altLang="cs-CZ" dirty="0"/>
              <a:t> </a:t>
            </a:r>
            <a:r>
              <a:rPr lang="cs-CZ" altLang="cs-CZ" dirty="0" err="1"/>
              <a:t>of</a:t>
            </a:r>
            <a:r>
              <a:rPr lang="cs-CZ" altLang="cs-CZ" dirty="0"/>
              <a:t> </a:t>
            </a:r>
            <a:r>
              <a:rPr lang="cs-CZ" altLang="cs-CZ" dirty="0" err="1"/>
              <a:t>Pc</a:t>
            </a:r>
            <a:r>
              <a:rPr lang="cs-CZ" altLang="cs-CZ" dirty="0"/>
              <a:t>, in </a:t>
            </a:r>
            <a:r>
              <a:rPr lang="cs-CZ" altLang="cs-CZ" dirty="0" err="1"/>
              <a:t>the</a:t>
            </a:r>
            <a:r>
              <a:rPr lang="cs-CZ" altLang="cs-CZ" dirty="0"/>
              <a:t> moment </a:t>
            </a:r>
            <a:r>
              <a:rPr lang="cs-CZ" altLang="cs-CZ" dirty="0" err="1"/>
              <a:t>of</a:t>
            </a:r>
            <a:r>
              <a:rPr lang="cs-CZ" altLang="cs-CZ" dirty="0"/>
              <a:t> </a:t>
            </a:r>
            <a:r>
              <a:rPr lang="cs-CZ" altLang="cs-CZ" dirty="0" err="1"/>
              <a:t>the</a:t>
            </a:r>
            <a:r>
              <a:rPr lang="cs-CZ" altLang="cs-CZ" dirty="0"/>
              <a:t> </a:t>
            </a:r>
            <a:r>
              <a:rPr lang="cs-CZ" altLang="cs-CZ" dirty="0" err="1"/>
              <a:t>highest</a:t>
            </a:r>
            <a:r>
              <a:rPr lang="cs-CZ" altLang="cs-CZ" dirty="0"/>
              <a:t> </a:t>
            </a:r>
            <a:r>
              <a:rPr lang="cs-CZ" altLang="cs-CZ" dirty="0" err="1"/>
              <a:t>amplitude</a:t>
            </a:r>
            <a:r>
              <a:rPr lang="cs-CZ" altLang="cs-CZ" dirty="0"/>
              <a:t> – </a:t>
            </a:r>
            <a:r>
              <a:rPr lang="cs-CZ" altLang="cs-CZ" b="1" dirty="0" err="1">
                <a:solidFill>
                  <a:srgbClr val="FF0000"/>
                </a:solidFill>
              </a:rPr>
              <a:t>feed-back</a:t>
            </a:r>
            <a:r>
              <a:rPr lang="cs-CZ" altLang="cs-CZ" b="1" dirty="0">
                <a:solidFill>
                  <a:srgbClr val="FF0000"/>
                </a:solidFill>
              </a:rPr>
              <a:t> </a:t>
            </a:r>
            <a:r>
              <a:rPr lang="cs-CZ" altLang="cs-CZ" b="1" dirty="0" err="1">
                <a:solidFill>
                  <a:srgbClr val="FF0000"/>
                </a:solidFill>
              </a:rPr>
              <a:t>loop</a:t>
            </a:r>
            <a:r>
              <a:rPr lang="cs-CZ" altLang="cs-CZ" b="1" dirty="0">
                <a:solidFill>
                  <a:srgbClr val="FF0000"/>
                </a:solidFill>
              </a:rPr>
              <a:t> </a:t>
            </a:r>
            <a:r>
              <a:rPr lang="cs-CZ" altLang="cs-CZ" dirty="0" err="1"/>
              <a:t>started</a:t>
            </a:r>
            <a:r>
              <a:rPr lang="cs-CZ" altLang="cs-CZ" dirty="0"/>
              <a:t> </a:t>
            </a:r>
            <a:r>
              <a:rPr lang="cs-CZ" altLang="cs-CZ" dirty="0" err="1"/>
              <a:t>for</a:t>
            </a:r>
            <a:r>
              <a:rPr lang="cs-CZ" altLang="cs-CZ" dirty="0"/>
              <a:t> </a:t>
            </a:r>
            <a:r>
              <a:rPr lang="cs-CZ" altLang="cs-CZ" dirty="0" err="1"/>
              <a:t>obtained</a:t>
            </a:r>
            <a:r>
              <a:rPr lang="cs-CZ" altLang="cs-CZ" dirty="0"/>
              <a:t>(</a:t>
            </a:r>
            <a:r>
              <a:rPr lang="cs-CZ" altLang="cs-CZ" dirty="0" err="1"/>
              <a:t>keeping</a:t>
            </a:r>
            <a:r>
              <a:rPr lang="cs-CZ" altLang="cs-CZ" dirty="0"/>
              <a:t>) </a:t>
            </a:r>
            <a:r>
              <a:rPr lang="cs-CZ" altLang="cs-CZ" dirty="0" err="1"/>
              <a:t>the</a:t>
            </a:r>
            <a:r>
              <a:rPr lang="cs-CZ" altLang="cs-CZ" dirty="0"/>
              <a:t> </a:t>
            </a:r>
            <a:r>
              <a:rPr lang="cs-CZ" altLang="cs-CZ" dirty="0" err="1"/>
              <a:t>constant</a:t>
            </a:r>
            <a:r>
              <a:rPr lang="cs-CZ" altLang="cs-CZ" dirty="0"/>
              <a:t> </a:t>
            </a:r>
            <a:r>
              <a:rPr lang="cs-CZ" altLang="cs-CZ" dirty="0" err="1"/>
              <a:t>volume</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finger</a:t>
            </a:r>
            <a:endParaRPr lang="cs-CZ" altLang="cs-CZ" dirty="0"/>
          </a:p>
        </p:txBody>
      </p:sp>
    </p:spTree>
    <p:extLst>
      <p:ext uri="{BB962C8B-B14F-4D97-AF65-F5344CB8AC3E}">
        <p14:creationId xmlns:p14="http://schemas.microsoft.com/office/powerpoint/2010/main" val="815402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Penaz</a:t>
            </a:r>
            <a:r>
              <a:rPr lang="cs-CZ" dirty="0" smtClean="0"/>
              <a:t> patent</a:t>
            </a:r>
            <a:endParaRPr lang="cs-CZ" dirty="0"/>
          </a:p>
        </p:txBody>
      </p:sp>
      <p:sp>
        <p:nvSpPr>
          <p:cNvPr id="3" name="Zástupný symbol pro obsah 2"/>
          <p:cNvSpPr>
            <a:spLocks noGrp="1"/>
          </p:cNvSpPr>
          <p:nvPr>
            <p:ph idx="1"/>
          </p:nvPr>
        </p:nvSpPr>
        <p:spPr>
          <a:xfrm>
            <a:off x="1845276" y="1825625"/>
            <a:ext cx="7570573" cy="4351338"/>
          </a:xfrm>
        </p:spPr>
        <p:txBody>
          <a:bodyPr>
            <a:normAutofit fontScale="92500" lnSpcReduction="20000"/>
          </a:bodyPr>
          <a:lstStyle/>
          <a:p>
            <a:pPr>
              <a:lnSpc>
                <a:spcPct val="200000"/>
              </a:lnSpc>
            </a:pPr>
            <a:r>
              <a:rPr lang="en-US" sz="3200" dirty="0"/>
              <a:t>He used the signal from the photocell to control the </a:t>
            </a:r>
            <a:r>
              <a:rPr lang="cs-CZ" sz="3200" dirty="0" err="1" smtClean="0"/>
              <a:t>external</a:t>
            </a:r>
            <a:r>
              <a:rPr lang="cs-CZ" sz="3200" dirty="0" smtClean="0"/>
              <a:t> </a:t>
            </a:r>
            <a:r>
              <a:rPr lang="cs-CZ" sz="3200" dirty="0" err="1" smtClean="0"/>
              <a:t>cuff</a:t>
            </a:r>
            <a:r>
              <a:rPr lang="cs-CZ" sz="3200" dirty="0" smtClean="0"/>
              <a:t> </a:t>
            </a:r>
            <a:r>
              <a:rPr lang="en-US" sz="3200" dirty="0" smtClean="0"/>
              <a:t>pressure </a:t>
            </a:r>
            <a:r>
              <a:rPr lang="cs-CZ" sz="3200" dirty="0" smtClean="0"/>
              <a:t>and </a:t>
            </a:r>
            <a:r>
              <a:rPr lang="cs-CZ" sz="3200" dirty="0" err="1" smtClean="0"/>
              <a:t>that</a:t>
            </a:r>
            <a:r>
              <a:rPr lang="en-US" sz="3200" dirty="0" smtClean="0"/>
              <a:t> </a:t>
            </a:r>
            <a:r>
              <a:rPr lang="cs-CZ" sz="3200" dirty="0" smtClean="0"/>
              <a:t>to </a:t>
            </a:r>
            <a:r>
              <a:rPr lang="cs-CZ" sz="3200" dirty="0" err="1" smtClean="0"/>
              <a:t>keep</a:t>
            </a:r>
            <a:r>
              <a:rPr lang="cs-CZ" sz="3200" dirty="0" smtClean="0"/>
              <a:t> </a:t>
            </a:r>
            <a:r>
              <a:rPr lang="cs-CZ" sz="3200" dirty="0" err="1" smtClean="0"/>
              <a:t>the</a:t>
            </a:r>
            <a:r>
              <a:rPr lang="cs-CZ" sz="3200" dirty="0" smtClean="0"/>
              <a:t> </a:t>
            </a:r>
            <a:r>
              <a:rPr lang="cs-CZ" sz="3200" dirty="0" err="1" smtClean="0"/>
              <a:t>finger</a:t>
            </a:r>
            <a:r>
              <a:rPr lang="cs-CZ" sz="3200" dirty="0" smtClean="0"/>
              <a:t> </a:t>
            </a:r>
            <a:r>
              <a:rPr lang="cs-CZ" sz="3200" dirty="0" err="1" smtClean="0"/>
              <a:t>volume</a:t>
            </a:r>
            <a:r>
              <a:rPr lang="cs-CZ" sz="3200" dirty="0" smtClean="0"/>
              <a:t> </a:t>
            </a:r>
            <a:r>
              <a:rPr lang="cs-CZ" sz="3200" dirty="0" err="1" smtClean="0"/>
              <a:t>unchanged</a:t>
            </a:r>
            <a:r>
              <a:rPr lang="en-US" sz="3200" dirty="0" smtClean="0"/>
              <a:t>. </a:t>
            </a:r>
            <a:r>
              <a:rPr lang="en-US" sz="3200" dirty="0"/>
              <a:t>This has achieved that pressure in the cuff monitors blood </a:t>
            </a:r>
            <a:r>
              <a:rPr lang="en-US" sz="3200" dirty="0" err="1" smtClean="0"/>
              <a:t>pressu</a:t>
            </a:r>
            <a:r>
              <a:rPr lang="cs-CZ" sz="3200" dirty="0" smtClean="0"/>
              <a:t>r</a:t>
            </a:r>
            <a:r>
              <a:rPr lang="en-US" sz="3200" dirty="0" smtClean="0"/>
              <a:t>e </a:t>
            </a:r>
            <a:r>
              <a:rPr lang="en-US" sz="3200" dirty="0"/>
              <a:t>in the artery.</a:t>
            </a:r>
            <a:endParaRPr lang="cs-CZ" sz="3200" dirty="0"/>
          </a:p>
        </p:txBody>
      </p:sp>
    </p:spTree>
    <p:extLst>
      <p:ext uri="{BB962C8B-B14F-4D97-AF65-F5344CB8AC3E}">
        <p14:creationId xmlns:p14="http://schemas.microsoft.com/office/powerpoint/2010/main" val="106918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981200" y="260350"/>
            <a:ext cx="8218488"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1"/>
                </a:solidFill>
                <a:latin typeface="Calibri" panose="020F0502020204030204" pitchFamily="34" charset="0"/>
              </a:defRPr>
            </a:lvl1pPr>
            <a:lvl2pPr algn="ctr">
              <a:defRPr sz="4400">
                <a:solidFill>
                  <a:schemeClr val="tx1"/>
                </a:solidFill>
                <a:latin typeface="Calibri" panose="020F0502020204030204" pitchFamily="34" charset="0"/>
              </a:defRPr>
            </a:lvl2pPr>
            <a:lvl3pPr algn="ctr">
              <a:defRPr sz="4400">
                <a:solidFill>
                  <a:schemeClr val="tx1"/>
                </a:solidFill>
                <a:latin typeface="Calibri" panose="020F0502020204030204" pitchFamily="34" charset="0"/>
              </a:defRPr>
            </a:lvl3pPr>
            <a:lvl4pPr algn="ctr">
              <a:defRPr sz="4400">
                <a:solidFill>
                  <a:schemeClr val="tx1"/>
                </a:solidFill>
                <a:latin typeface="Calibri" panose="020F0502020204030204" pitchFamily="34" charset="0"/>
              </a:defRPr>
            </a:lvl4pPr>
            <a:lvl5pPr algn="ctr">
              <a:defRPr sz="4400">
                <a:solidFill>
                  <a:schemeClr val="tx1"/>
                </a:solidFill>
                <a:latin typeface="Calibri" panose="020F0502020204030204" pitchFamily="34" charset="0"/>
              </a:defRPr>
            </a:lvl5pPr>
            <a:lvl6pPr marL="457200" algn="ctr" fontAlgn="base">
              <a:spcBef>
                <a:spcPct val="0"/>
              </a:spcBef>
              <a:spcAft>
                <a:spcPct val="0"/>
              </a:spcAft>
              <a:defRPr sz="4400">
                <a:solidFill>
                  <a:schemeClr val="tx1"/>
                </a:solidFill>
                <a:latin typeface="Calibri" panose="020F0502020204030204" pitchFamily="34" charset="0"/>
              </a:defRPr>
            </a:lvl6pPr>
            <a:lvl7pPr marL="914400" algn="ctr" fontAlgn="base">
              <a:spcBef>
                <a:spcPct val="0"/>
              </a:spcBef>
              <a:spcAft>
                <a:spcPct val="0"/>
              </a:spcAft>
              <a:defRPr sz="4400">
                <a:solidFill>
                  <a:schemeClr val="tx1"/>
                </a:solidFill>
                <a:latin typeface="Calibri" panose="020F0502020204030204" pitchFamily="34" charset="0"/>
              </a:defRPr>
            </a:lvl7pPr>
            <a:lvl8pPr marL="1371600" algn="ctr" fontAlgn="base">
              <a:spcBef>
                <a:spcPct val="0"/>
              </a:spcBef>
              <a:spcAft>
                <a:spcPct val="0"/>
              </a:spcAft>
              <a:defRPr sz="4400">
                <a:solidFill>
                  <a:schemeClr val="tx1"/>
                </a:solidFill>
                <a:latin typeface="Calibri" panose="020F0502020204030204" pitchFamily="34" charset="0"/>
              </a:defRPr>
            </a:lvl8pPr>
            <a:lvl9pPr marL="1828800" algn="ctr" fontAlgn="base">
              <a:spcBef>
                <a:spcPct val="0"/>
              </a:spcBef>
              <a:spcAft>
                <a:spcPct val="0"/>
              </a:spcAft>
              <a:defRPr sz="4400">
                <a:solidFill>
                  <a:schemeClr val="tx1"/>
                </a:solidFill>
                <a:latin typeface="Calibri" panose="020F0502020204030204" pitchFamily="34" charset="0"/>
              </a:defRPr>
            </a:lvl9pPr>
          </a:lstStyle>
          <a:p>
            <a:pPr eaLnBrk="1" hangingPunct="1">
              <a:lnSpc>
                <a:spcPct val="80000"/>
              </a:lnSpc>
              <a:defRPr/>
            </a:pPr>
            <a:r>
              <a:rPr lang="cs-CZ" altLang="cs-CZ" sz="4000" b="1" dirty="0" err="1" smtClean="0">
                <a:solidFill>
                  <a:srgbClr val="CC3300"/>
                </a:solidFill>
                <a:effectLst>
                  <a:outerShdw blurRad="38100" dist="38100" dir="2700000" algn="tl">
                    <a:srgbClr val="C0C0C0"/>
                  </a:outerShdw>
                </a:effectLst>
              </a:rPr>
              <a:t>Record</a:t>
            </a:r>
            <a:r>
              <a:rPr lang="cs-CZ" altLang="cs-CZ" sz="4000" b="1" dirty="0" smtClean="0">
                <a:solidFill>
                  <a:srgbClr val="CC3300"/>
                </a:solidFill>
                <a:effectLst>
                  <a:outerShdw blurRad="38100" dist="38100" dir="2700000" algn="tl">
                    <a:srgbClr val="C0C0C0"/>
                  </a:outerShdw>
                </a:effectLst>
              </a:rPr>
              <a:t> </a:t>
            </a:r>
            <a:r>
              <a:rPr lang="cs-CZ" altLang="cs-CZ" sz="4000" b="1" dirty="0" err="1" smtClean="0">
                <a:solidFill>
                  <a:srgbClr val="CC3300"/>
                </a:solidFill>
                <a:effectLst>
                  <a:outerShdw blurRad="38100" dist="38100" dir="2700000" algn="tl">
                    <a:srgbClr val="C0C0C0"/>
                  </a:outerShdw>
                </a:effectLst>
              </a:rPr>
              <a:t>of</a:t>
            </a:r>
            <a:r>
              <a:rPr lang="cs-CZ" altLang="cs-CZ" sz="4000" b="1" dirty="0" smtClean="0">
                <a:solidFill>
                  <a:srgbClr val="CC3300"/>
                </a:solidFill>
                <a:effectLst>
                  <a:outerShdw blurRad="38100" dist="38100" dir="2700000" algn="tl">
                    <a:srgbClr val="C0C0C0"/>
                  </a:outerShdw>
                </a:effectLst>
              </a:rPr>
              <a:t> </a:t>
            </a:r>
            <a:r>
              <a:rPr lang="cs-CZ" altLang="cs-CZ" sz="4000" b="1" dirty="0" err="1" smtClean="0">
                <a:solidFill>
                  <a:srgbClr val="CC3300"/>
                </a:solidFill>
                <a:effectLst>
                  <a:outerShdw blurRad="38100" dist="38100" dir="2700000" algn="tl">
                    <a:srgbClr val="C0C0C0"/>
                  </a:outerShdw>
                </a:effectLst>
              </a:rPr>
              <a:t>breathing</a:t>
            </a:r>
            <a:r>
              <a:rPr lang="cs-CZ" altLang="cs-CZ" sz="4000" b="1" dirty="0" smtClean="0">
                <a:solidFill>
                  <a:srgbClr val="CC3300"/>
                </a:solidFill>
                <a:effectLst>
                  <a:outerShdw blurRad="38100" dist="38100" dir="2700000" algn="tl">
                    <a:srgbClr val="C0C0C0"/>
                  </a:outerShdw>
                </a:effectLst>
              </a:rPr>
              <a:t> and </a:t>
            </a:r>
            <a:r>
              <a:rPr lang="cs-CZ" altLang="cs-CZ" sz="4000" b="1" dirty="0" err="1" smtClean="0">
                <a:solidFill>
                  <a:srgbClr val="CC3300"/>
                </a:solidFill>
                <a:effectLst>
                  <a:outerShdw blurRad="38100" dist="38100" dir="2700000" algn="tl">
                    <a:srgbClr val="C0C0C0"/>
                  </a:outerShdw>
                </a:effectLst>
              </a:rPr>
              <a:t>waves</a:t>
            </a:r>
            <a:r>
              <a:rPr lang="cs-CZ" altLang="cs-CZ" sz="4000" b="1" dirty="0" smtClean="0">
                <a:solidFill>
                  <a:srgbClr val="CC3300"/>
                </a:solidFill>
                <a:effectLst>
                  <a:outerShdw blurRad="38100" dist="38100" dir="2700000" algn="tl">
                    <a:srgbClr val="C0C0C0"/>
                  </a:outerShdw>
                </a:effectLst>
              </a:rPr>
              <a:t> in </a:t>
            </a:r>
            <a:r>
              <a:rPr lang="cs-CZ" altLang="cs-CZ" sz="4000" b="1" dirty="0" err="1" smtClean="0">
                <a:solidFill>
                  <a:srgbClr val="CC3300"/>
                </a:solidFill>
                <a:effectLst>
                  <a:outerShdw blurRad="38100" dist="38100" dir="2700000" algn="tl">
                    <a:srgbClr val="C0C0C0"/>
                  </a:outerShdw>
                </a:effectLst>
              </a:rPr>
              <a:t>circulatory</a:t>
            </a:r>
            <a:r>
              <a:rPr lang="cs-CZ" altLang="cs-CZ" sz="4000" b="1" dirty="0" smtClean="0">
                <a:solidFill>
                  <a:srgbClr val="CC3300"/>
                </a:solidFill>
                <a:effectLst>
                  <a:outerShdw blurRad="38100" dist="38100" dir="2700000" algn="tl">
                    <a:srgbClr val="C0C0C0"/>
                  </a:outerShdw>
                </a:effectLst>
              </a:rPr>
              <a:t> </a:t>
            </a:r>
            <a:r>
              <a:rPr lang="cs-CZ" altLang="cs-CZ" sz="4000" b="1" dirty="0" err="1" smtClean="0">
                <a:solidFill>
                  <a:srgbClr val="CC3300"/>
                </a:solidFill>
                <a:effectLst>
                  <a:outerShdw blurRad="38100" dist="38100" dir="2700000" algn="tl">
                    <a:srgbClr val="C0C0C0"/>
                  </a:outerShdw>
                </a:effectLst>
              </a:rPr>
              <a:t>parameters</a:t>
            </a:r>
            <a:r>
              <a:rPr lang="cs-CZ" altLang="cs-CZ" sz="4000" b="1" dirty="0" smtClean="0">
                <a:solidFill>
                  <a:srgbClr val="CC3300"/>
                </a:solidFill>
                <a:effectLst>
                  <a:outerShdw blurRad="38100" dist="38100" dir="2700000" algn="tl">
                    <a:srgbClr val="C0C0C0"/>
                  </a:outerShdw>
                </a:effectLst>
              </a:rPr>
              <a:t> </a:t>
            </a:r>
            <a:r>
              <a:rPr lang="cs-CZ" altLang="cs-CZ" sz="4000" b="1" dirty="0">
                <a:solidFill>
                  <a:srgbClr val="CC3300"/>
                </a:solidFill>
                <a:effectLst>
                  <a:outerShdw blurRad="38100" dist="38100" dir="2700000" algn="tl">
                    <a:srgbClr val="C0C0C0"/>
                  </a:outerShdw>
                </a:effectLst>
              </a:rPr>
              <a:t/>
            </a:r>
            <a:br>
              <a:rPr lang="cs-CZ" altLang="cs-CZ" sz="4000" b="1" dirty="0">
                <a:solidFill>
                  <a:srgbClr val="CC3300"/>
                </a:solidFill>
                <a:effectLst>
                  <a:outerShdw blurRad="38100" dist="38100" dir="2700000" algn="tl">
                    <a:srgbClr val="C0C0C0"/>
                  </a:outerShdw>
                </a:effectLst>
              </a:rPr>
            </a:br>
            <a:r>
              <a:rPr lang="cs-CZ" altLang="cs-CZ" sz="4000" b="1" dirty="0">
                <a:solidFill>
                  <a:srgbClr val="CC3300"/>
                </a:solidFill>
                <a:effectLst>
                  <a:outerShdw blurRad="38100" dist="38100" dir="2700000" algn="tl">
                    <a:srgbClr val="C0C0C0"/>
                  </a:outerShdw>
                </a:effectLst>
              </a:rPr>
              <a:t>(</a:t>
            </a:r>
            <a:r>
              <a:rPr lang="cs-CZ" altLang="cs-CZ" sz="4000" b="1" dirty="0" err="1" smtClean="0">
                <a:solidFill>
                  <a:srgbClr val="CC3300"/>
                </a:solidFill>
                <a:effectLst>
                  <a:outerShdw blurRad="38100" dist="38100" dir="2700000" algn="tl">
                    <a:srgbClr val="C0C0C0"/>
                  </a:outerShdw>
                </a:effectLst>
              </a:rPr>
              <a:t>Peňáz´s</a:t>
            </a:r>
            <a:r>
              <a:rPr lang="cs-CZ" altLang="cs-CZ" sz="4000" b="1" dirty="0" smtClean="0">
                <a:solidFill>
                  <a:srgbClr val="CC3300"/>
                </a:solidFill>
                <a:effectLst>
                  <a:outerShdw blurRad="38100" dist="38100" dir="2700000" algn="tl">
                    <a:srgbClr val="C0C0C0"/>
                  </a:outerShdw>
                </a:effectLst>
              </a:rPr>
              <a:t> </a:t>
            </a:r>
            <a:r>
              <a:rPr lang="cs-CZ" altLang="cs-CZ" sz="4000" b="1" dirty="0" err="1" smtClean="0">
                <a:solidFill>
                  <a:srgbClr val="CC3300"/>
                </a:solidFill>
                <a:effectLst>
                  <a:outerShdw blurRad="38100" dist="38100" dir="2700000" algn="tl">
                    <a:srgbClr val="C0C0C0"/>
                  </a:outerShdw>
                </a:effectLst>
              </a:rPr>
              <a:t>photoplethysmomanometr</a:t>
            </a:r>
            <a:r>
              <a:rPr lang="cs-CZ" altLang="cs-CZ" sz="4000" b="1" dirty="0">
                <a:solidFill>
                  <a:srgbClr val="CC3300"/>
                </a:solidFill>
                <a:effectLst>
                  <a:outerShdw blurRad="38100" dist="38100" dir="2700000" algn="tl">
                    <a:srgbClr val="C0C0C0"/>
                  </a:outerShdw>
                </a:effectLst>
              </a:rPr>
              <a:t>) </a:t>
            </a:r>
            <a:br>
              <a:rPr lang="cs-CZ" altLang="cs-CZ" sz="4000" b="1" dirty="0">
                <a:solidFill>
                  <a:srgbClr val="CC3300"/>
                </a:solidFill>
                <a:effectLst>
                  <a:outerShdw blurRad="38100" dist="38100" dir="2700000" algn="tl">
                    <a:srgbClr val="C0C0C0"/>
                  </a:outerShdw>
                </a:effectLst>
              </a:rPr>
            </a:br>
            <a:endParaRPr lang="cs-CZ" altLang="cs-CZ" sz="4000" b="1" dirty="0">
              <a:solidFill>
                <a:srgbClr val="CC3300"/>
              </a:solidFill>
              <a:effectLst>
                <a:outerShdw blurRad="38100" dist="38100" dir="2700000" algn="tl">
                  <a:srgbClr val="C0C0C0"/>
                </a:outerShdw>
              </a:effectLst>
            </a:endParaRPr>
          </a:p>
        </p:txBody>
      </p:sp>
      <p:pic>
        <p:nvPicPr>
          <p:cNvPr id="11267" name="Picture 3" descr="obr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565401"/>
            <a:ext cx="8208962"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41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552700" y="188913"/>
            <a:ext cx="64960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altLang="cs-CZ" sz="4400" b="1">
                <a:solidFill>
                  <a:srgbClr val="CC3300"/>
                </a:solidFill>
                <a:effectLst>
                  <a:outerShdw blurRad="38100" dist="38100" dir="2700000" algn="tl">
                    <a:srgbClr val="C0C0C0"/>
                  </a:outerShdw>
                </a:effectLst>
                <a:latin typeface="Times New Roman" panose="02020603050405020304" pitchFamily="18" charset="0"/>
              </a:rPr>
              <a:t>Finapres (Ohmeda, USA)</a:t>
            </a:r>
          </a:p>
        </p:txBody>
      </p:sp>
      <p:pic>
        <p:nvPicPr>
          <p:cNvPr id="12291" name="Picture 3" descr="IMG_086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1196976"/>
            <a:ext cx="7313613"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69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2290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16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Invasive</a:t>
            </a:r>
            <a:r>
              <a:rPr lang="cs-CZ" dirty="0" smtClean="0"/>
              <a:t> </a:t>
            </a:r>
            <a:r>
              <a:rPr lang="cs-CZ" dirty="0" err="1" smtClean="0"/>
              <a:t>measurement</a:t>
            </a:r>
            <a:r>
              <a:rPr lang="cs-CZ" dirty="0" smtClean="0"/>
              <a:t> </a:t>
            </a:r>
            <a:r>
              <a:rPr lang="cs-CZ" dirty="0" err="1" smtClean="0"/>
              <a:t>of</a:t>
            </a:r>
            <a:r>
              <a:rPr lang="cs-CZ" dirty="0" smtClean="0"/>
              <a:t> </a:t>
            </a:r>
            <a:r>
              <a:rPr lang="cs-CZ" dirty="0" err="1" smtClean="0"/>
              <a:t>blood</a:t>
            </a:r>
            <a:r>
              <a:rPr lang="cs-CZ" dirty="0" smtClean="0"/>
              <a:t> </a:t>
            </a:r>
            <a:r>
              <a:rPr lang="cs-CZ" dirty="0" err="1" smtClean="0"/>
              <a:t>pressure</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a:t>The most accurate measurement method </a:t>
            </a:r>
            <a:r>
              <a:rPr lang="cs-CZ" dirty="0" err="1" smtClean="0"/>
              <a:t>of</a:t>
            </a:r>
            <a:r>
              <a:rPr lang="cs-CZ" dirty="0" smtClean="0"/>
              <a:t> BP</a:t>
            </a:r>
            <a:r>
              <a:rPr lang="en-US" dirty="0" smtClean="0"/>
              <a:t> – </a:t>
            </a:r>
            <a:r>
              <a:rPr lang="cs-CZ" dirty="0" smtClean="0"/>
              <a:t>BUT </a:t>
            </a:r>
            <a:r>
              <a:rPr lang="en-US" dirty="0" smtClean="0"/>
              <a:t>HIGH </a:t>
            </a:r>
            <a:r>
              <a:rPr lang="en-US" dirty="0"/>
              <a:t>RISK:</a:t>
            </a:r>
            <a:br>
              <a:rPr lang="en-US" dirty="0"/>
            </a:br>
            <a:r>
              <a:rPr lang="en-US" dirty="0"/>
              <a:t>- difficult accessibility, </a:t>
            </a:r>
            <a:r>
              <a:rPr lang="en-US" dirty="0" smtClean="0"/>
              <a:t>risk</a:t>
            </a:r>
            <a:r>
              <a:rPr lang="cs-CZ" dirty="0" smtClean="0"/>
              <a:t> </a:t>
            </a:r>
            <a:r>
              <a:rPr lang="cs-CZ" dirty="0" err="1" smtClean="0"/>
              <a:t>of</a:t>
            </a:r>
            <a:r>
              <a:rPr lang="cs-CZ" dirty="0" smtClean="0"/>
              <a:t> </a:t>
            </a:r>
            <a:r>
              <a:rPr lang="cs-CZ" dirty="0" err="1" smtClean="0"/>
              <a:t>infection</a:t>
            </a:r>
            <a:r>
              <a:rPr lang="cs-CZ" dirty="0" smtClean="0"/>
              <a:t> </a:t>
            </a:r>
            <a:r>
              <a:rPr lang="cs-CZ" dirty="0" err="1" smtClean="0"/>
              <a:t>diseases</a:t>
            </a:r>
            <a:r>
              <a:rPr lang="en-US" dirty="0"/>
              <a:t/>
            </a:r>
            <a:br>
              <a:rPr lang="en-US" dirty="0"/>
            </a:br>
            <a:r>
              <a:rPr lang="en-US" dirty="0"/>
              <a:t>Usage: </a:t>
            </a:r>
            <a:r>
              <a:rPr lang="cs-CZ" dirty="0" smtClean="0"/>
              <a:t>BP</a:t>
            </a:r>
            <a:r>
              <a:rPr lang="en-US" dirty="0" smtClean="0"/>
              <a:t> </a:t>
            </a:r>
            <a:r>
              <a:rPr lang="en-US" dirty="0"/>
              <a:t>monitoring in critical states (coronary units, </a:t>
            </a:r>
            <a:r>
              <a:rPr lang="cs-CZ" dirty="0" err="1" smtClean="0"/>
              <a:t>intensive</a:t>
            </a:r>
            <a:r>
              <a:rPr lang="cs-CZ" dirty="0" smtClean="0"/>
              <a:t> care </a:t>
            </a:r>
            <a:r>
              <a:rPr lang="cs-CZ" dirty="0" err="1" smtClean="0"/>
              <a:t>units</a:t>
            </a:r>
            <a:r>
              <a:rPr lang="cs-CZ" dirty="0" smtClean="0"/>
              <a:t>)</a:t>
            </a:r>
            <a:r>
              <a:rPr lang="en-US" dirty="0" smtClean="0"/>
              <a:t>; </a:t>
            </a:r>
            <a:r>
              <a:rPr lang="en-US" dirty="0"/>
              <a:t>in more complex therapeutic </a:t>
            </a:r>
            <a:r>
              <a:rPr lang="en-US" dirty="0" smtClean="0"/>
              <a:t>procedures</a:t>
            </a:r>
            <a:endParaRPr lang="cs-CZ" dirty="0" smtClean="0"/>
          </a:p>
          <a:p>
            <a:pPr lvl="1"/>
            <a:r>
              <a:rPr lang="cs-CZ" dirty="0" err="1" smtClean="0"/>
              <a:t>Indirect</a:t>
            </a:r>
            <a:r>
              <a:rPr lang="cs-CZ" dirty="0" smtClean="0"/>
              <a:t> - </a:t>
            </a:r>
            <a:r>
              <a:rPr lang="en-US" dirty="0" smtClean="0"/>
              <a:t>Swan-</a:t>
            </a:r>
            <a:r>
              <a:rPr lang="en-US" dirty="0" err="1" smtClean="0"/>
              <a:t>Ganze</a:t>
            </a:r>
            <a:r>
              <a:rPr lang="en-US" dirty="0" smtClean="0"/>
              <a:t> </a:t>
            </a:r>
            <a:r>
              <a:rPr lang="en-US" dirty="0"/>
              <a:t>catheter - hollow tube, on the </a:t>
            </a:r>
            <a:r>
              <a:rPr lang="cs-CZ" dirty="0" err="1" smtClean="0"/>
              <a:t>vessel</a:t>
            </a:r>
            <a:r>
              <a:rPr lang="en-US" dirty="0" smtClean="0"/>
              <a:t> </a:t>
            </a:r>
            <a:r>
              <a:rPr lang="en-US" dirty="0"/>
              <a:t>side with a hole, the other side connected to the sensor - filled with physiological solution - transfer of pressure changes from the vessel's light towards the sensor </a:t>
            </a:r>
            <a:r>
              <a:rPr lang="en-US" dirty="0" smtClean="0"/>
              <a:t>– inaccurate</a:t>
            </a:r>
            <a:endParaRPr lang="cs-CZ" dirty="0" smtClean="0"/>
          </a:p>
          <a:p>
            <a:pPr lvl="1"/>
            <a:r>
              <a:rPr lang="cs-CZ" dirty="0" smtClean="0"/>
              <a:t>Direct – </a:t>
            </a:r>
            <a:r>
              <a:rPr lang="cs-CZ" dirty="0" err="1" smtClean="0"/>
              <a:t>special</a:t>
            </a:r>
            <a:r>
              <a:rPr lang="cs-CZ" dirty="0" smtClean="0"/>
              <a:t> sensor – </a:t>
            </a:r>
            <a:r>
              <a:rPr lang="en-US" dirty="0"/>
              <a:t>special </a:t>
            </a:r>
            <a:r>
              <a:rPr lang="en-US" dirty="0" err="1"/>
              <a:t>microsensor</a:t>
            </a:r>
            <a:r>
              <a:rPr lang="en-US" dirty="0"/>
              <a:t> on the vessel side - the blood pressure signal is transmitted from </a:t>
            </a:r>
            <a:r>
              <a:rPr lang="en-US" dirty="0" smtClean="0"/>
              <a:t>it</a:t>
            </a:r>
            <a:endParaRPr lang="cs-CZ" dirty="0" smtClean="0"/>
          </a:p>
          <a:p>
            <a:pPr lvl="1"/>
            <a:r>
              <a:rPr lang="en-US" dirty="0"/>
              <a:t/>
            </a:r>
            <a:br>
              <a:rPr lang="en-US" dirty="0"/>
            </a:br>
            <a:r>
              <a:rPr lang="cs-CZ" dirty="0" smtClean="0"/>
              <a:t>up</a:t>
            </a:r>
            <a:r>
              <a:rPr lang="en-US" dirty="0" smtClean="0"/>
              <a:t>-</a:t>
            </a:r>
            <a:r>
              <a:rPr lang="cs-CZ" dirty="0" smtClean="0"/>
              <a:t>to</a:t>
            </a:r>
            <a:r>
              <a:rPr lang="en-US" dirty="0" smtClean="0"/>
              <a:t>-</a:t>
            </a:r>
            <a:r>
              <a:rPr lang="cs-CZ" dirty="0" err="1" smtClean="0"/>
              <a:t>date</a:t>
            </a:r>
            <a:r>
              <a:rPr lang="cs-CZ" dirty="0" smtClean="0"/>
              <a:t> c</a:t>
            </a:r>
            <a:r>
              <a:rPr lang="en-US" dirty="0" err="1" smtClean="0"/>
              <a:t>atheters</a:t>
            </a:r>
            <a:r>
              <a:rPr lang="en-US" dirty="0" smtClean="0"/>
              <a:t> </a:t>
            </a:r>
            <a:r>
              <a:rPr lang="en-US" dirty="0"/>
              <a:t>- </a:t>
            </a:r>
            <a:r>
              <a:rPr lang="cs-CZ" dirty="0" smtClean="0"/>
              <a:t>s</a:t>
            </a:r>
            <a:r>
              <a:rPr lang="en-US" dirty="0" err="1" smtClean="0"/>
              <a:t>ignal</a:t>
            </a:r>
            <a:r>
              <a:rPr lang="en-US" dirty="0" smtClean="0"/>
              <a:t> </a:t>
            </a:r>
            <a:r>
              <a:rPr lang="en-US" dirty="0"/>
              <a:t>transmission via fiber </a:t>
            </a:r>
            <a:r>
              <a:rPr lang="en-US" dirty="0" smtClean="0"/>
              <a:t>optics</a:t>
            </a:r>
            <a:endParaRPr lang="cs-CZ" dirty="0" smtClean="0"/>
          </a:p>
          <a:p>
            <a:pPr lvl="1"/>
            <a:r>
              <a:rPr lang="en-US" dirty="0"/>
              <a:t/>
            </a:r>
            <a:br>
              <a:rPr lang="en-US" dirty="0"/>
            </a:br>
            <a:r>
              <a:rPr lang="en-US" b="1" dirty="0"/>
              <a:t>Important for the diagnosis of all forms of pulmonary </a:t>
            </a:r>
            <a:r>
              <a:rPr lang="en-US" b="1" dirty="0" smtClean="0"/>
              <a:t>hypertension</a:t>
            </a:r>
            <a:endParaRPr lang="cs-CZ" b="1" dirty="0" smtClean="0"/>
          </a:p>
        </p:txBody>
      </p:sp>
    </p:spTree>
    <p:extLst>
      <p:ext uri="{BB962C8B-B14F-4D97-AF65-F5344CB8AC3E}">
        <p14:creationId xmlns:p14="http://schemas.microsoft.com/office/powerpoint/2010/main" val="267353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Methodology</a:t>
            </a:r>
            <a:endParaRPr lang="cs-CZ" dirty="0"/>
          </a:p>
        </p:txBody>
      </p:sp>
      <p:sp>
        <p:nvSpPr>
          <p:cNvPr id="3" name="Zástupný symbol pro obsah 2"/>
          <p:cNvSpPr>
            <a:spLocks noGrp="1"/>
          </p:cNvSpPr>
          <p:nvPr>
            <p:ph idx="1"/>
          </p:nvPr>
        </p:nvSpPr>
        <p:spPr/>
        <p:txBody>
          <a:bodyPr>
            <a:normAutofit/>
          </a:bodyPr>
          <a:lstStyle/>
          <a:p>
            <a:pPr marL="0" indent="0">
              <a:buNone/>
            </a:pPr>
            <a:r>
              <a:rPr lang="cs-CZ" sz="3600" b="1" dirty="0" err="1" smtClean="0">
                <a:solidFill>
                  <a:srgbClr val="FF0000"/>
                </a:solidFill>
              </a:rPr>
              <a:t>Clinical</a:t>
            </a:r>
            <a:r>
              <a:rPr lang="cs-CZ" sz="3600" b="1" dirty="0" smtClean="0">
                <a:solidFill>
                  <a:srgbClr val="FF0000"/>
                </a:solidFill>
              </a:rPr>
              <a:t> </a:t>
            </a:r>
            <a:r>
              <a:rPr lang="cs-CZ" sz="3600" b="1" dirty="0" err="1" smtClean="0">
                <a:solidFill>
                  <a:srgbClr val="FF0000"/>
                </a:solidFill>
              </a:rPr>
              <a:t>statement</a:t>
            </a:r>
            <a:endParaRPr lang="cs-CZ" sz="3600" b="1" dirty="0" smtClean="0">
              <a:solidFill>
                <a:srgbClr val="FF0000"/>
              </a:solidFill>
            </a:endParaRPr>
          </a:p>
          <a:p>
            <a:r>
              <a:rPr lang="en-US" b="1" dirty="0"/>
              <a:t>In keeping </a:t>
            </a:r>
            <a:r>
              <a:rPr lang="en-US" b="1" dirty="0" smtClean="0"/>
              <a:t>with</a:t>
            </a:r>
            <a:r>
              <a:rPr lang="cs-CZ" b="1" dirty="0" smtClean="0"/>
              <a:t> a</a:t>
            </a:r>
            <a:r>
              <a:rPr lang="en-US" b="1" dirty="0" smtClean="0"/>
              <a:t> </a:t>
            </a:r>
            <a:r>
              <a:rPr lang="en-US" b="1" dirty="0"/>
              <a:t>good practice is still auscultation method able to report reliable </a:t>
            </a:r>
            <a:r>
              <a:rPr lang="en-US" b="1" dirty="0" smtClean="0"/>
              <a:t>results</a:t>
            </a:r>
            <a:endParaRPr lang="cs-CZ" b="1" dirty="0" smtClean="0"/>
          </a:p>
          <a:p>
            <a:endParaRPr lang="cs-CZ" b="1" dirty="0"/>
          </a:p>
          <a:p>
            <a:r>
              <a:rPr lang="en-US" dirty="0" smtClean="0"/>
              <a:t>We </a:t>
            </a:r>
            <a:r>
              <a:rPr lang="en-US" dirty="0"/>
              <a:t>must rely on </a:t>
            </a:r>
            <a:r>
              <a:rPr lang="en-US" i="1" dirty="0" smtClean="0"/>
              <a:t>white-co</a:t>
            </a:r>
            <a:r>
              <a:rPr lang="cs-CZ" i="1" dirty="0" err="1" smtClean="0"/>
              <a:t>at</a:t>
            </a:r>
            <a:r>
              <a:rPr lang="en-US" i="1" dirty="0" smtClean="0"/>
              <a:t> </a:t>
            </a:r>
            <a:r>
              <a:rPr lang="en-US" i="1" dirty="0"/>
              <a:t>hypertension </a:t>
            </a:r>
            <a:r>
              <a:rPr lang="en-US" dirty="0"/>
              <a:t>versus </a:t>
            </a:r>
            <a:r>
              <a:rPr lang="en-US" i="1" dirty="0"/>
              <a:t>masked hypertension </a:t>
            </a:r>
            <a:r>
              <a:rPr lang="en-US" dirty="0"/>
              <a:t>in some patients</a:t>
            </a:r>
            <a:br>
              <a:rPr lang="en-US" dirty="0"/>
            </a:br>
            <a:r>
              <a:rPr lang="en-US" dirty="0"/>
              <a:t/>
            </a:r>
            <a:br>
              <a:rPr lang="en-US" dirty="0"/>
            </a:br>
            <a:r>
              <a:rPr lang="en-US" dirty="0"/>
              <a:t>There is always higher </a:t>
            </a:r>
            <a:r>
              <a:rPr lang="cs-CZ" dirty="0" smtClean="0"/>
              <a:t>BP</a:t>
            </a:r>
            <a:r>
              <a:rPr lang="en-US" dirty="0" smtClean="0"/>
              <a:t> </a:t>
            </a:r>
            <a:r>
              <a:rPr lang="en-US" dirty="0"/>
              <a:t>in the case of </a:t>
            </a:r>
            <a:r>
              <a:rPr lang="cs-CZ" dirty="0" smtClean="0"/>
              <a:t>BP</a:t>
            </a:r>
            <a:r>
              <a:rPr lang="en-US" dirty="0" smtClean="0"/>
              <a:t> </a:t>
            </a:r>
            <a:r>
              <a:rPr lang="en-US" dirty="0"/>
              <a:t>measurement by physician and lower values measured by nurse or </a:t>
            </a:r>
            <a:r>
              <a:rPr lang="en-US" dirty="0" smtClean="0"/>
              <a:t>technician</a:t>
            </a:r>
            <a:endParaRPr lang="cs-CZ" dirty="0"/>
          </a:p>
        </p:txBody>
      </p:sp>
    </p:spTree>
    <p:extLst>
      <p:ext uri="{BB962C8B-B14F-4D97-AF65-F5344CB8AC3E}">
        <p14:creationId xmlns:p14="http://schemas.microsoft.com/office/powerpoint/2010/main" val="3289567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Methodology</a:t>
            </a:r>
            <a:r>
              <a:rPr lang="cs-CZ" dirty="0" smtClean="0"/>
              <a:t>   2</a:t>
            </a:r>
            <a:endParaRPr lang="cs-CZ" dirty="0"/>
          </a:p>
        </p:txBody>
      </p:sp>
      <p:sp>
        <p:nvSpPr>
          <p:cNvPr id="3" name="Zástupný symbol pro obsah 2"/>
          <p:cNvSpPr>
            <a:spLocks noGrp="1"/>
          </p:cNvSpPr>
          <p:nvPr>
            <p:ph idx="1"/>
          </p:nvPr>
        </p:nvSpPr>
        <p:spPr>
          <a:xfrm>
            <a:off x="207389" y="1825625"/>
            <a:ext cx="11819853" cy="4351338"/>
          </a:xfrm>
        </p:spPr>
        <p:txBody>
          <a:bodyPr>
            <a:normAutofit fontScale="92500" lnSpcReduction="20000"/>
          </a:bodyPr>
          <a:lstStyle/>
          <a:p>
            <a:pPr marL="0" indent="0">
              <a:buNone/>
            </a:pPr>
            <a:r>
              <a:rPr lang="cs-CZ" sz="3600" b="1" dirty="0" smtClean="0">
                <a:solidFill>
                  <a:srgbClr val="FF0000"/>
                </a:solidFill>
              </a:rPr>
              <a:t>„</a:t>
            </a:r>
            <a:r>
              <a:rPr lang="cs-CZ" sz="3600" b="1" dirty="0" err="1" smtClean="0">
                <a:solidFill>
                  <a:srgbClr val="FF0000"/>
                </a:solidFill>
              </a:rPr>
              <a:t>Home</a:t>
            </a:r>
            <a:r>
              <a:rPr lang="cs-CZ" sz="3600" b="1" dirty="0" smtClean="0">
                <a:solidFill>
                  <a:srgbClr val="FF0000"/>
                </a:solidFill>
              </a:rPr>
              <a:t>“ </a:t>
            </a:r>
            <a:r>
              <a:rPr lang="cs-CZ" sz="3600" b="1" dirty="0" err="1" smtClean="0">
                <a:solidFill>
                  <a:srgbClr val="FF0000"/>
                </a:solidFill>
              </a:rPr>
              <a:t>blood</a:t>
            </a:r>
            <a:r>
              <a:rPr lang="cs-CZ" sz="3600" b="1" dirty="0" smtClean="0">
                <a:solidFill>
                  <a:srgbClr val="FF0000"/>
                </a:solidFill>
              </a:rPr>
              <a:t> </a:t>
            </a:r>
            <a:r>
              <a:rPr lang="cs-CZ" sz="3600" b="1" dirty="0" err="1" smtClean="0">
                <a:solidFill>
                  <a:srgbClr val="FF0000"/>
                </a:solidFill>
              </a:rPr>
              <a:t>presure</a:t>
            </a:r>
            <a:r>
              <a:rPr lang="cs-CZ" sz="3600" b="1" dirty="0" smtClean="0">
                <a:solidFill>
                  <a:srgbClr val="FF0000"/>
                </a:solidFill>
              </a:rPr>
              <a:t> </a:t>
            </a:r>
            <a:r>
              <a:rPr lang="cs-CZ" sz="3600" b="1" dirty="0" err="1" smtClean="0">
                <a:solidFill>
                  <a:srgbClr val="FF0000"/>
                </a:solidFill>
              </a:rPr>
              <a:t>measurement</a:t>
            </a:r>
            <a:endParaRPr lang="cs-CZ" sz="3600" b="1" dirty="0" smtClean="0">
              <a:solidFill>
                <a:srgbClr val="FF0000"/>
              </a:solidFill>
            </a:endParaRPr>
          </a:p>
          <a:p>
            <a:r>
              <a:rPr lang="cs-CZ" dirty="0" err="1" smtClean="0"/>
              <a:t>Advantage</a:t>
            </a:r>
            <a:r>
              <a:rPr lang="cs-CZ" dirty="0" smtClean="0"/>
              <a:t>: </a:t>
            </a:r>
            <a:r>
              <a:rPr lang="cs-CZ" dirty="0" err="1" smtClean="0"/>
              <a:t>measurement</a:t>
            </a:r>
            <a:r>
              <a:rPr lang="cs-CZ" dirty="0" smtClean="0"/>
              <a:t> by </a:t>
            </a:r>
            <a:r>
              <a:rPr lang="cs-CZ" dirty="0" err="1" smtClean="0"/>
              <a:t>patients</a:t>
            </a:r>
            <a:r>
              <a:rPr lang="cs-CZ" dirty="0" smtClean="0"/>
              <a:t>, </a:t>
            </a:r>
            <a:r>
              <a:rPr lang="cs-CZ" dirty="0" err="1" smtClean="0"/>
              <a:t>elimination</a:t>
            </a:r>
            <a:r>
              <a:rPr lang="cs-CZ" dirty="0" smtClean="0"/>
              <a:t> </a:t>
            </a:r>
            <a:r>
              <a:rPr lang="cs-CZ" dirty="0" err="1" smtClean="0"/>
              <a:t>of</a:t>
            </a:r>
            <a:r>
              <a:rPr lang="cs-CZ" dirty="0" smtClean="0"/>
              <a:t> </a:t>
            </a:r>
            <a:r>
              <a:rPr lang="cs-CZ" dirty="0" err="1" smtClean="0"/>
              <a:t>white-coat</a:t>
            </a:r>
            <a:r>
              <a:rPr lang="cs-CZ" dirty="0" smtClean="0"/>
              <a:t> </a:t>
            </a:r>
            <a:r>
              <a:rPr lang="cs-CZ" dirty="0" err="1" smtClean="0"/>
              <a:t>hypertension</a:t>
            </a:r>
            <a:r>
              <a:rPr lang="cs-CZ" dirty="0" smtClean="0"/>
              <a:t> </a:t>
            </a:r>
            <a:r>
              <a:rPr lang="cs-CZ" dirty="0" err="1" smtClean="0"/>
              <a:t>effect</a:t>
            </a:r>
            <a:r>
              <a:rPr lang="cs-CZ" dirty="0" smtClean="0"/>
              <a:t>, </a:t>
            </a:r>
            <a:r>
              <a:rPr lang="cs-CZ" dirty="0" err="1" smtClean="0"/>
              <a:t>measurement</a:t>
            </a:r>
            <a:r>
              <a:rPr lang="cs-CZ" dirty="0" smtClean="0"/>
              <a:t> in long period</a:t>
            </a:r>
          </a:p>
          <a:p>
            <a:r>
              <a:rPr lang="cs-CZ" dirty="0" err="1" smtClean="0"/>
              <a:t>Disadvantage</a:t>
            </a:r>
            <a:r>
              <a:rPr lang="cs-CZ" dirty="0" smtClean="0"/>
              <a:t>: </a:t>
            </a:r>
            <a:r>
              <a:rPr lang="cs-CZ" dirty="0" err="1" smtClean="0"/>
              <a:t>technical</a:t>
            </a:r>
            <a:r>
              <a:rPr lang="cs-CZ" dirty="0" smtClean="0"/>
              <a:t> </a:t>
            </a:r>
            <a:r>
              <a:rPr lang="cs-CZ" dirty="0" err="1" smtClean="0"/>
              <a:t>problem</a:t>
            </a:r>
            <a:r>
              <a:rPr lang="cs-CZ" dirty="0" smtClean="0"/>
              <a:t>, </a:t>
            </a:r>
            <a:r>
              <a:rPr lang="cs-CZ" dirty="0" err="1" smtClean="0"/>
              <a:t>correct</a:t>
            </a:r>
            <a:r>
              <a:rPr lang="cs-CZ" dirty="0" smtClean="0"/>
              <a:t> </a:t>
            </a:r>
            <a:r>
              <a:rPr lang="cs-CZ" dirty="0" err="1" smtClean="0"/>
              <a:t>measurement</a:t>
            </a:r>
            <a:r>
              <a:rPr lang="cs-CZ" dirty="0" smtClean="0"/>
              <a:t> by </a:t>
            </a:r>
            <a:r>
              <a:rPr lang="cs-CZ" dirty="0" err="1" smtClean="0"/>
              <a:t>patient</a:t>
            </a:r>
            <a:endParaRPr lang="cs-CZ" dirty="0" smtClean="0"/>
          </a:p>
          <a:p>
            <a:r>
              <a:rPr lang="cs-CZ" dirty="0" err="1" smtClean="0"/>
              <a:t>Classic</a:t>
            </a:r>
            <a:r>
              <a:rPr lang="cs-CZ" dirty="0" smtClean="0"/>
              <a:t> </a:t>
            </a:r>
            <a:r>
              <a:rPr lang="cs-CZ" dirty="0" err="1" smtClean="0"/>
              <a:t>oscillometry</a:t>
            </a:r>
            <a:r>
              <a:rPr lang="cs-CZ" dirty="0" smtClean="0"/>
              <a:t> </a:t>
            </a:r>
            <a:r>
              <a:rPr lang="cs-CZ" dirty="0" err="1" smtClean="0"/>
              <a:t>method</a:t>
            </a:r>
            <a:r>
              <a:rPr lang="cs-CZ" dirty="0" smtClean="0"/>
              <a:t> – </a:t>
            </a:r>
            <a:r>
              <a:rPr lang="cs-CZ" dirty="0" err="1" smtClean="0"/>
              <a:t>cuff</a:t>
            </a:r>
            <a:r>
              <a:rPr lang="cs-CZ" dirty="0" smtClean="0"/>
              <a:t> on </a:t>
            </a:r>
            <a:r>
              <a:rPr lang="cs-CZ" dirty="0" err="1" smtClean="0"/>
              <a:t>the</a:t>
            </a:r>
            <a:r>
              <a:rPr lang="cs-CZ" dirty="0" smtClean="0"/>
              <a:t> </a:t>
            </a:r>
            <a:r>
              <a:rPr lang="cs-CZ" dirty="0" err="1" smtClean="0"/>
              <a:t>arm</a:t>
            </a:r>
            <a:endParaRPr lang="cs-CZ" dirty="0" smtClean="0"/>
          </a:p>
          <a:p>
            <a:pPr lvl="1"/>
            <a:r>
              <a:rPr lang="cs-CZ" dirty="0" err="1" smtClean="0"/>
              <a:t>Attention</a:t>
            </a:r>
            <a:r>
              <a:rPr lang="cs-CZ" dirty="0" smtClean="0"/>
              <a:t> on </a:t>
            </a:r>
            <a:r>
              <a:rPr lang="cs-CZ" dirty="0" err="1" smtClean="0"/>
              <a:t>location</a:t>
            </a:r>
            <a:r>
              <a:rPr lang="cs-CZ" dirty="0" smtClean="0"/>
              <a:t> </a:t>
            </a:r>
            <a:r>
              <a:rPr lang="cs-CZ" dirty="0" err="1" smtClean="0"/>
              <a:t>of</a:t>
            </a:r>
            <a:r>
              <a:rPr lang="cs-CZ" dirty="0" smtClean="0"/>
              <a:t> </a:t>
            </a:r>
            <a:r>
              <a:rPr lang="cs-CZ" dirty="0" err="1" smtClean="0"/>
              <a:t>measurement</a:t>
            </a:r>
            <a:r>
              <a:rPr lang="cs-CZ" dirty="0" smtClean="0"/>
              <a:t> on </a:t>
            </a:r>
            <a:r>
              <a:rPr lang="cs-CZ" dirty="0" err="1" smtClean="0"/>
              <a:t>the</a:t>
            </a:r>
            <a:r>
              <a:rPr lang="cs-CZ" dirty="0" smtClean="0"/>
              <a:t> </a:t>
            </a:r>
            <a:r>
              <a:rPr lang="en-US" dirty="0" err="1" smtClean="0"/>
              <a:t>wri</a:t>
            </a:r>
            <a:r>
              <a:rPr lang="cs-CZ" dirty="0" smtClean="0"/>
              <a:t>st</a:t>
            </a:r>
            <a:r>
              <a:rPr lang="en-US" dirty="0" smtClean="0"/>
              <a:t> </a:t>
            </a:r>
            <a:r>
              <a:rPr lang="en-US" dirty="0"/>
              <a:t>- in the vertical position - pressure </a:t>
            </a:r>
            <a:r>
              <a:rPr lang="cs-CZ" dirty="0" err="1" smtClean="0"/>
              <a:t>above</a:t>
            </a:r>
            <a:r>
              <a:rPr lang="cs-CZ" dirty="0" smtClean="0"/>
              <a:t> </a:t>
            </a:r>
            <a:r>
              <a:rPr lang="en-US" dirty="0" smtClean="0"/>
              <a:t>15-20 </a:t>
            </a:r>
            <a:r>
              <a:rPr lang="en-US" dirty="0"/>
              <a:t>mmHg higher than on the arm, even when in the heart position the </a:t>
            </a:r>
            <a:r>
              <a:rPr lang="cs-CZ" dirty="0" smtClean="0"/>
              <a:t>SBP</a:t>
            </a:r>
            <a:r>
              <a:rPr lang="en-US" dirty="0" smtClean="0"/>
              <a:t> </a:t>
            </a:r>
            <a:r>
              <a:rPr lang="en-US" dirty="0"/>
              <a:t>is higher by 2-3mmHg than on the </a:t>
            </a:r>
            <a:r>
              <a:rPr lang="en-US" dirty="0" smtClean="0"/>
              <a:t>arm</a:t>
            </a:r>
            <a:endParaRPr lang="cs-CZ" dirty="0" smtClean="0"/>
          </a:p>
          <a:p>
            <a:pPr lvl="1"/>
            <a:r>
              <a:rPr lang="en-US" dirty="0" smtClean="0"/>
              <a:t>Finger </a:t>
            </a:r>
            <a:r>
              <a:rPr lang="cs-CZ" dirty="0" err="1" smtClean="0"/>
              <a:t>position</a:t>
            </a:r>
            <a:r>
              <a:rPr lang="cs-CZ" dirty="0" smtClean="0"/>
              <a:t> </a:t>
            </a:r>
            <a:r>
              <a:rPr lang="cs-CZ" dirty="0" err="1" smtClean="0"/>
              <a:t>cuff</a:t>
            </a:r>
            <a:r>
              <a:rPr lang="en-US" dirty="0" smtClean="0"/>
              <a:t> </a:t>
            </a:r>
            <a:r>
              <a:rPr lang="en-US" dirty="0"/>
              <a:t>(non digital </a:t>
            </a:r>
            <a:r>
              <a:rPr lang="en-US" dirty="0" err="1"/>
              <a:t>photoplethysmography</a:t>
            </a:r>
            <a:r>
              <a:rPr lang="en-US" dirty="0"/>
              <a:t>) - Higher values of 4 mmHg than on the arm (another characteristic of the pulse curve in the finger artery</a:t>
            </a:r>
            <a:r>
              <a:rPr lang="en-US" dirty="0" smtClean="0"/>
              <a:t>)</a:t>
            </a:r>
            <a:endParaRPr lang="cs-CZ" dirty="0" smtClean="0"/>
          </a:p>
          <a:p>
            <a:pPr marL="457200" lvl="1" indent="0">
              <a:buNone/>
            </a:pPr>
            <a:r>
              <a:rPr lang="en-US" sz="3200" b="1" dirty="0">
                <a:solidFill>
                  <a:srgbClr val="7030A0"/>
                </a:solidFill>
              </a:rPr>
              <a:t>Values at home measurements are always lower than in the clinical setting </a:t>
            </a:r>
            <a:r>
              <a:rPr lang="en-US" sz="3200" b="1" dirty="0" smtClean="0">
                <a:solidFill>
                  <a:srgbClr val="7030A0"/>
                </a:solidFill>
              </a:rPr>
              <a:t>– </a:t>
            </a:r>
            <a:r>
              <a:rPr lang="cs-CZ" sz="3200" b="1" dirty="0" err="1" smtClean="0">
                <a:solidFill>
                  <a:srgbClr val="7030A0"/>
                </a:solidFill>
              </a:rPr>
              <a:t>Hypertension</a:t>
            </a:r>
            <a:r>
              <a:rPr lang="cs-CZ" sz="3200" b="1" dirty="0" smtClean="0">
                <a:solidFill>
                  <a:srgbClr val="7030A0"/>
                </a:solidFill>
              </a:rPr>
              <a:t> society </a:t>
            </a:r>
            <a:r>
              <a:rPr lang="en-US" sz="3200" b="1" dirty="0" smtClean="0">
                <a:solidFill>
                  <a:srgbClr val="7030A0"/>
                </a:solidFill>
              </a:rPr>
              <a:t>recommendation</a:t>
            </a:r>
            <a:r>
              <a:rPr lang="en-US" sz="3200" b="1" dirty="0">
                <a:solidFill>
                  <a:srgbClr val="7030A0"/>
                </a:solidFill>
              </a:rPr>
              <a:t>: </a:t>
            </a:r>
            <a:r>
              <a:rPr lang="cs-CZ" sz="3200" b="1" dirty="0" smtClean="0">
                <a:solidFill>
                  <a:srgbClr val="FF0000"/>
                </a:solidFill>
              </a:rPr>
              <a:t>BP</a:t>
            </a:r>
            <a:r>
              <a:rPr lang="en-US" sz="3200" b="1" dirty="0" smtClean="0">
                <a:solidFill>
                  <a:srgbClr val="FF0000"/>
                </a:solidFill>
              </a:rPr>
              <a:t> </a:t>
            </a:r>
            <a:r>
              <a:rPr lang="cs-CZ" sz="3200" b="1" dirty="0" err="1" smtClean="0">
                <a:solidFill>
                  <a:srgbClr val="FF0000"/>
                </a:solidFill>
              </a:rPr>
              <a:t>higher</a:t>
            </a:r>
            <a:r>
              <a:rPr lang="cs-CZ" sz="3200" b="1" dirty="0" smtClean="0">
                <a:solidFill>
                  <a:srgbClr val="FF0000"/>
                </a:solidFill>
              </a:rPr>
              <a:t> </a:t>
            </a:r>
            <a:r>
              <a:rPr lang="cs-CZ" sz="3200" b="1" dirty="0" err="1" smtClean="0">
                <a:solidFill>
                  <a:srgbClr val="FF0000"/>
                </a:solidFill>
              </a:rPr>
              <a:t>than</a:t>
            </a:r>
            <a:r>
              <a:rPr lang="en-US" sz="3200" b="1" dirty="0" smtClean="0">
                <a:solidFill>
                  <a:srgbClr val="FF0000"/>
                </a:solidFill>
              </a:rPr>
              <a:t> 135/85mmHg </a:t>
            </a:r>
            <a:r>
              <a:rPr lang="en-US" sz="3200" b="1" dirty="0">
                <a:solidFill>
                  <a:srgbClr val="FF0000"/>
                </a:solidFill>
              </a:rPr>
              <a:t>- </a:t>
            </a:r>
            <a:r>
              <a:rPr lang="cs-CZ" sz="3200" b="1" dirty="0" smtClean="0">
                <a:solidFill>
                  <a:srgbClr val="FF0000"/>
                </a:solidFill>
              </a:rPr>
              <a:t>are</a:t>
            </a:r>
            <a:r>
              <a:rPr lang="en-US" sz="3200" b="1" dirty="0" smtClean="0">
                <a:solidFill>
                  <a:srgbClr val="FF0000"/>
                </a:solidFill>
              </a:rPr>
              <a:t> increase</a:t>
            </a:r>
            <a:r>
              <a:rPr lang="cs-CZ" sz="3200" b="1" dirty="0" smtClean="0">
                <a:solidFill>
                  <a:srgbClr val="FF0000"/>
                </a:solidFill>
              </a:rPr>
              <a:t>d !</a:t>
            </a:r>
            <a:endParaRPr lang="cs-CZ" sz="3600" b="1" dirty="0">
              <a:solidFill>
                <a:srgbClr val="FF0000"/>
              </a:solidFill>
            </a:endParaRPr>
          </a:p>
        </p:txBody>
      </p:sp>
    </p:spTree>
    <p:extLst>
      <p:ext uri="{BB962C8B-B14F-4D97-AF65-F5344CB8AC3E}">
        <p14:creationId xmlns:p14="http://schemas.microsoft.com/office/powerpoint/2010/main" val="205436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Methodology</a:t>
            </a:r>
            <a:r>
              <a:rPr lang="cs-CZ" dirty="0" smtClean="0"/>
              <a:t>  3</a:t>
            </a:r>
            <a:endParaRPr lang="cs-CZ" dirty="0"/>
          </a:p>
        </p:txBody>
      </p:sp>
      <p:sp>
        <p:nvSpPr>
          <p:cNvPr id="3" name="Zástupný symbol pro obsah 2"/>
          <p:cNvSpPr>
            <a:spLocks noGrp="1"/>
          </p:cNvSpPr>
          <p:nvPr>
            <p:ph idx="1"/>
          </p:nvPr>
        </p:nvSpPr>
        <p:spPr>
          <a:xfrm>
            <a:off x="230659" y="1825625"/>
            <a:ext cx="11730681" cy="4351338"/>
          </a:xfrm>
        </p:spPr>
        <p:txBody>
          <a:bodyPr>
            <a:normAutofit fontScale="55000" lnSpcReduction="20000"/>
          </a:bodyPr>
          <a:lstStyle/>
          <a:p>
            <a:pPr marL="0" indent="0">
              <a:buNone/>
            </a:pPr>
            <a:r>
              <a:rPr lang="cs-CZ" sz="5100" b="1" dirty="0" smtClean="0">
                <a:solidFill>
                  <a:srgbClr val="FF0000"/>
                </a:solidFill>
              </a:rPr>
              <a:t>24 </a:t>
            </a:r>
            <a:r>
              <a:rPr lang="cs-CZ" sz="5100" b="1" dirty="0" err="1" smtClean="0">
                <a:solidFill>
                  <a:srgbClr val="FF0000"/>
                </a:solidFill>
              </a:rPr>
              <a:t>hour</a:t>
            </a:r>
            <a:r>
              <a:rPr lang="cs-CZ" sz="5100" b="1" dirty="0" smtClean="0">
                <a:solidFill>
                  <a:srgbClr val="FF0000"/>
                </a:solidFill>
              </a:rPr>
              <a:t> </a:t>
            </a:r>
            <a:r>
              <a:rPr lang="cs-CZ" sz="5100" b="1" dirty="0" err="1" smtClean="0">
                <a:solidFill>
                  <a:srgbClr val="FF0000"/>
                </a:solidFill>
              </a:rPr>
              <a:t>ambulatory</a:t>
            </a:r>
            <a:r>
              <a:rPr lang="cs-CZ" sz="5100" b="1" dirty="0" smtClean="0">
                <a:solidFill>
                  <a:srgbClr val="FF0000"/>
                </a:solidFill>
              </a:rPr>
              <a:t> </a:t>
            </a:r>
            <a:r>
              <a:rPr lang="cs-CZ" sz="5100" b="1" dirty="0" err="1" smtClean="0">
                <a:solidFill>
                  <a:srgbClr val="FF0000"/>
                </a:solidFill>
              </a:rPr>
              <a:t>blood</a:t>
            </a:r>
            <a:r>
              <a:rPr lang="cs-CZ" sz="5100" b="1" dirty="0" smtClean="0">
                <a:solidFill>
                  <a:srgbClr val="FF0000"/>
                </a:solidFill>
              </a:rPr>
              <a:t> </a:t>
            </a:r>
            <a:r>
              <a:rPr lang="cs-CZ" sz="5100" b="1" dirty="0" err="1" smtClean="0">
                <a:solidFill>
                  <a:srgbClr val="FF0000"/>
                </a:solidFill>
              </a:rPr>
              <a:t>pressure</a:t>
            </a:r>
            <a:r>
              <a:rPr lang="cs-CZ" sz="5100" b="1" dirty="0" smtClean="0">
                <a:solidFill>
                  <a:srgbClr val="FF0000"/>
                </a:solidFill>
              </a:rPr>
              <a:t> monitoring </a:t>
            </a:r>
          </a:p>
          <a:p>
            <a:r>
              <a:rPr lang="cs-CZ" sz="4200" dirty="0" err="1" smtClean="0"/>
              <a:t>Advantage</a:t>
            </a:r>
            <a:r>
              <a:rPr lang="cs-CZ" sz="4200" dirty="0" smtClean="0"/>
              <a:t>: </a:t>
            </a:r>
            <a:r>
              <a:rPr lang="en-US" sz="4200" dirty="0"/>
              <a:t>an overview of absolute values and variability in time-defined periods (! but still intermittent measurement</a:t>
            </a:r>
            <a:r>
              <a:rPr lang="en-US" sz="4200" dirty="0" smtClean="0"/>
              <a:t>!)</a:t>
            </a:r>
            <a:endParaRPr lang="cs-CZ" sz="4200" dirty="0" smtClean="0"/>
          </a:p>
          <a:p>
            <a:r>
              <a:rPr lang="cs-CZ" sz="4200" dirty="0" err="1" smtClean="0"/>
              <a:t>Oscillometric</a:t>
            </a:r>
            <a:r>
              <a:rPr lang="cs-CZ" sz="4200" dirty="0" smtClean="0"/>
              <a:t> </a:t>
            </a:r>
            <a:r>
              <a:rPr lang="cs-CZ" sz="4200" dirty="0" err="1" smtClean="0"/>
              <a:t>method</a:t>
            </a:r>
            <a:endParaRPr lang="cs-CZ" sz="4200" dirty="0" smtClean="0"/>
          </a:p>
          <a:p>
            <a:r>
              <a:rPr lang="en-US" sz="4200" dirty="0"/>
              <a:t>Information: </a:t>
            </a:r>
            <a:r>
              <a:rPr lang="en-US" sz="4200" dirty="0" smtClean="0"/>
              <a:t>S</a:t>
            </a:r>
            <a:r>
              <a:rPr lang="cs-CZ" sz="4200" dirty="0" smtClean="0"/>
              <a:t>BP, DBP</a:t>
            </a:r>
            <a:r>
              <a:rPr lang="en-US" sz="4200" dirty="0" smtClean="0"/>
              <a:t>, </a:t>
            </a:r>
            <a:r>
              <a:rPr lang="en-US" sz="4200" dirty="0"/>
              <a:t>pulse pressure, mean arterial pressure - </a:t>
            </a:r>
            <a:r>
              <a:rPr lang="cs-CZ" sz="4200" dirty="0" smtClean="0"/>
              <a:t>profile</a:t>
            </a:r>
            <a:r>
              <a:rPr lang="en-US" sz="4200" dirty="0" smtClean="0"/>
              <a:t> </a:t>
            </a:r>
            <a:r>
              <a:rPr lang="en-US" sz="4200" dirty="0"/>
              <a:t>of absolute values at monitored intervals; average and </a:t>
            </a:r>
            <a:r>
              <a:rPr lang="cs-CZ" sz="4200" dirty="0" smtClean="0"/>
              <a:t>standard </a:t>
            </a:r>
            <a:r>
              <a:rPr lang="cs-CZ" sz="4200" dirty="0" err="1" smtClean="0"/>
              <a:t>deviation</a:t>
            </a:r>
            <a:r>
              <a:rPr lang="en-US" sz="4200" dirty="0" smtClean="0"/>
              <a:t> </a:t>
            </a:r>
            <a:r>
              <a:rPr lang="en-US" sz="4200" dirty="0"/>
              <a:t>for the period under review; % of the </a:t>
            </a:r>
            <a:r>
              <a:rPr lang="cs-CZ" sz="4200" dirty="0" err="1" smtClean="0"/>
              <a:t>blood</a:t>
            </a:r>
            <a:r>
              <a:rPr lang="cs-CZ" sz="4200" dirty="0" smtClean="0"/>
              <a:t> </a:t>
            </a:r>
            <a:r>
              <a:rPr lang="cs-CZ" sz="4200" dirty="0" err="1" smtClean="0"/>
              <a:t>pressure</a:t>
            </a:r>
            <a:r>
              <a:rPr lang="en-US" sz="4200" dirty="0" smtClean="0"/>
              <a:t> </a:t>
            </a:r>
            <a:r>
              <a:rPr lang="en-US" sz="4200" dirty="0"/>
              <a:t>parameters above the specified upper limit; calculation of different </a:t>
            </a:r>
            <a:r>
              <a:rPr lang="en-US" sz="4200" dirty="0" err="1" smtClean="0"/>
              <a:t>ind</a:t>
            </a:r>
            <a:r>
              <a:rPr lang="cs-CZ" sz="4200" dirty="0" err="1" smtClean="0"/>
              <a:t>exis</a:t>
            </a:r>
            <a:r>
              <a:rPr lang="en-US" sz="4200" dirty="0" smtClean="0"/>
              <a:t>; </a:t>
            </a:r>
            <a:r>
              <a:rPr lang="en-US" sz="4200" dirty="0"/>
              <a:t>determination of </a:t>
            </a:r>
            <a:r>
              <a:rPr lang="en-US" sz="4200" dirty="0" smtClean="0"/>
              <a:t>variability</a:t>
            </a:r>
            <a:r>
              <a:rPr lang="cs-CZ" sz="4200" dirty="0" smtClean="0"/>
              <a:t> </a:t>
            </a:r>
            <a:r>
              <a:rPr lang="cs-CZ" sz="4200" dirty="0" err="1" smtClean="0"/>
              <a:t>of</a:t>
            </a:r>
            <a:r>
              <a:rPr lang="cs-CZ" sz="4200" dirty="0" smtClean="0"/>
              <a:t> </a:t>
            </a:r>
            <a:r>
              <a:rPr lang="cs-CZ" sz="4200" dirty="0" err="1" smtClean="0"/>
              <a:t>blood</a:t>
            </a:r>
            <a:r>
              <a:rPr lang="cs-CZ" sz="4200" dirty="0" smtClean="0"/>
              <a:t> </a:t>
            </a:r>
            <a:r>
              <a:rPr lang="cs-CZ" sz="4200" dirty="0" err="1" smtClean="0"/>
              <a:t>pressure</a:t>
            </a:r>
            <a:r>
              <a:rPr lang="cs-CZ" sz="4200" dirty="0" smtClean="0"/>
              <a:t> </a:t>
            </a:r>
            <a:r>
              <a:rPr lang="cs-CZ" sz="4200" dirty="0" err="1" smtClean="0"/>
              <a:t>fluctuation</a:t>
            </a:r>
            <a:endParaRPr lang="cs-CZ" sz="4200" dirty="0" smtClean="0"/>
          </a:p>
          <a:p>
            <a:r>
              <a:rPr lang="en-US" sz="4200" dirty="0"/>
              <a:t>The number of </a:t>
            </a:r>
            <a:r>
              <a:rPr lang="cs-CZ" sz="4200" dirty="0" smtClean="0"/>
              <a:t>BP</a:t>
            </a:r>
            <a:r>
              <a:rPr lang="en-US" sz="4200" dirty="0" smtClean="0"/>
              <a:t> </a:t>
            </a:r>
            <a:r>
              <a:rPr lang="en-US" sz="4200" dirty="0"/>
              <a:t>increases in more than 40% of all values in </a:t>
            </a:r>
            <a:r>
              <a:rPr lang="cs-CZ" sz="4200" dirty="0" err="1" smtClean="0"/>
              <a:t>either</a:t>
            </a:r>
            <a:r>
              <a:rPr lang="cs-CZ" sz="4200" dirty="0" smtClean="0"/>
              <a:t> on </a:t>
            </a:r>
            <a:r>
              <a:rPr lang="en-US" sz="4200" dirty="0" smtClean="0"/>
              <a:t>night</a:t>
            </a:r>
            <a:r>
              <a:rPr lang="cs-CZ" sz="4200" dirty="0" smtClean="0"/>
              <a:t> – </a:t>
            </a:r>
            <a:r>
              <a:rPr lang="cs-CZ" sz="4200" dirty="0" err="1" smtClean="0"/>
              <a:t>or</a:t>
            </a:r>
            <a:r>
              <a:rPr lang="cs-CZ" sz="4200" dirty="0" smtClean="0"/>
              <a:t> d</a:t>
            </a:r>
            <a:r>
              <a:rPr lang="en-US" sz="4200" dirty="0" smtClean="0"/>
              <a:t>ay</a:t>
            </a:r>
            <a:r>
              <a:rPr lang="cs-CZ" sz="4200" dirty="0" smtClean="0"/>
              <a:t>-</a:t>
            </a:r>
            <a:r>
              <a:rPr lang="en-US" sz="4200" dirty="0" smtClean="0"/>
              <a:t>time </a:t>
            </a:r>
            <a:r>
              <a:rPr lang="cs-CZ" sz="4200" dirty="0" smtClean="0"/>
              <a:t>interval – dg: </a:t>
            </a:r>
            <a:r>
              <a:rPr lang="en-US" sz="4200" dirty="0" smtClean="0"/>
              <a:t>arterial hypertension</a:t>
            </a:r>
            <a:endParaRPr lang="cs-CZ" sz="4200" dirty="0" smtClean="0"/>
          </a:p>
          <a:p>
            <a:r>
              <a:rPr lang="cs-CZ" sz="4200" dirty="0" smtClean="0"/>
              <a:t> </a:t>
            </a:r>
            <a:r>
              <a:rPr lang="cs-CZ" sz="5100" b="1" dirty="0" smtClean="0">
                <a:solidFill>
                  <a:srgbClr val="FF0000"/>
                </a:solidFill>
              </a:rPr>
              <a:t>AB</a:t>
            </a:r>
            <a:r>
              <a:rPr lang="en-US" sz="5100" b="1" dirty="0" smtClean="0">
                <a:solidFill>
                  <a:srgbClr val="FF0000"/>
                </a:solidFill>
              </a:rPr>
              <a:t>PM </a:t>
            </a:r>
            <a:r>
              <a:rPr lang="en-US" sz="5100" b="1" dirty="0">
                <a:solidFill>
                  <a:srgbClr val="FF0000"/>
                </a:solidFill>
              </a:rPr>
              <a:t>values </a:t>
            </a:r>
            <a:r>
              <a:rPr lang="en-US" sz="5100" b="1" dirty="0">
                <a:solidFill>
                  <a:srgbClr val="7030A0"/>
                </a:solidFill>
              </a:rPr>
              <a:t>are lower than clinical values </a:t>
            </a:r>
            <a:r>
              <a:rPr lang="en-US" sz="5100" b="1" dirty="0">
                <a:solidFill>
                  <a:srgbClr val="FF0000"/>
                </a:solidFill>
              </a:rPr>
              <a:t>- recommendations</a:t>
            </a:r>
            <a:r>
              <a:rPr lang="en-US" sz="5100" b="1" dirty="0" smtClean="0">
                <a:solidFill>
                  <a:srgbClr val="FF0000"/>
                </a:solidFill>
              </a:rPr>
              <a:t>:</a:t>
            </a:r>
            <a:endParaRPr lang="cs-CZ" sz="5100" b="1" dirty="0" smtClean="0">
              <a:solidFill>
                <a:srgbClr val="FF0000"/>
              </a:solidFill>
            </a:endParaRPr>
          </a:p>
          <a:p>
            <a:pPr marL="0" indent="0">
              <a:buNone/>
            </a:pPr>
            <a:r>
              <a:rPr lang="en-US" sz="5100" b="1" dirty="0" smtClean="0">
                <a:solidFill>
                  <a:srgbClr val="FF0000"/>
                </a:solidFill>
              </a:rPr>
              <a:t> </a:t>
            </a:r>
            <a:r>
              <a:rPr lang="en-US" sz="5100" b="1" dirty="0">
                <a:solidFill>
                  <a:srgbClr val="FF0000"/>
                </a:solidFill>
              </a:rPr>
              <a:t>normal: below 135/85 </a:t>
            </a:r>
            <a:r>
              <a:rPr lang="en-US" sz="5100" b="1" dirty="0" smtClean="0">
                <a:solidFill>
                  <a:srgbClr val="FF0000"/>
                </a:solidFill>
              </a:rPr>
              <a:t>daily</a:t>
            </a:r>
            <a:r>
              <a:rPr lang="cs-CZ" sz="5100" b="1" dirty="0" smtClean="0">
                <a:solidFill>
                  <a:srgbClr val="FF0000"/>
                </a:solidFill>
              </a:rPr>
              <a:t>  and  </a:t>
            </a:r>
            <a:r>
              <a:rPr lang="en-US" sz="5100" b="1" dirty="0" smtClean="0">
                <a:solidFill>
                  <a:srgbClr val="FF0000"/>
                </a:solidFill>
              </a:rPr>
              <a:t>night </a:t>
            </a:r>
            <a:r>
              <a:rPr lang="en-US" sz="5100" b="1" dirty="0">
                <a:solidFill>
                  <a:srgbClr val="FF0000"/>
                </a:solidFill>
              </a:rPr>
              <a:t>under </a:t>
            </a:r>
            <a:r>
              <a:rPr lang="en-US" sz="5100" b="1" dirty="0" smtClean="0">
                <a:solidFill>
                  <a:srgbClr val="FF0000"/>
                </a:solidFill>
              </a:rPr>
              <a:t>120/70</a:t>
            </a:r>
            <a:r>
              <a:rPr lang="cs-CZ" sz="5100" b="1" dirty="0" smtClean="0">
                <a:solidFill>
                  <a:srgbClr val="FF0000"/>
                </a:solidFill>
              </a:rPr>
              <a:t>; </a:t>
            </a:r>
            <a:r>
              <a:rPr lang="en-US" sz="5100" b="1" dirty="0" smtClean="0">
                <a:solidFill>
                  <a:srgbClr val="FF0000"/>
                </a:solidFill>
              </a:rPr>
              <a:t>24 </a:t>
            </a:r>
            <a:r>
              <a:rPr lang="en-US" sz="5100" b="1" dirty="0">
                <a:solidFill>
                  <a:srgbClr val="FF0000"/>
                </a:solidFill>
              </a:rPr>
              <a:t>hour diameters 130/80 </a:t>
            </a:r>
            <a:r>
              <a:rPr lang="en-US" sz="5100" b="1" dirty="0" smtClean="0">
                <a:solidFill>
                  <a:srgbClr val="FF0000"/>
                </a:solidFill>
              </a:rPr>
              <a:t>mmHg</a:t>
            </a:r>
            <a:endParaRPr lang="cs-CZ" sz="3900" b="1" dirty="0">
              <a:solidFill>
                <a:srgbClr val="FF0000"/>
              </a:solidFill>
            </a:endParaRPr>
          </a:p>
        </p:txBody>
      </p:sp>
    </p:spTree>
    <p:extLst>
      <p:ext uri="{BB962C8B-B14F-4D97-AF65-F5344CB8AC3E}">
        <p14:creationId xmlns:p14="http://schemas.microsoft.com/office/powerpoint/2010/main" val="261866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ázek 1"/>
          <p:cNvPicPr>
            <a:picLocks noChangeAspect="1"/>
          </p:cNvPicPr>
          <p:nvPr/>
        </p:nvPicPr>
        <p:blipFill>
          <a:blip r:embed="rId2" cstate="print">
            <a:extLst>
              <a:ext uri="{28A0092B-C50C-407E-A947-70E740481C1C}">
                <a14:useLocalDpi xmlns:a14="http://schemas.microsoft.com/office/drawing/2010/main" val="0"/>
              </a:ext>
            </a:extLst>
          </a:blip>
          <a:srcRect b="20615"/>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88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solidFill>
                  <a:srgbClr val="C00000"/>
                </a:solidFill>
              </a:rPr>
              <a:t>Blood</a:t>
            </a:r>
            <a:r>
              <a:rPr lang="cs-CZ" b="1" dirty="0" smtClean="0">
                <a:solidFill>
                  <a:srgbClr val="C00000"/>
                </a:solidFill>
              </a:rPr>
              <a:t> </a:t>
            </a:r>
            <a:r>
              <a:rPr lang="cs-CZ" b="1" dirty="0" err="1" smtClean="0">
                <a:solidFill>
                  <a:srgbClr val="C00000"/>
                </a:solidFill>
              </a:rPr>
              <a:t>pressure</a:t>
            </a:r>
            <a:r>
              <a:rPr lang="cs-CZ" b="1" dirty="0" smtClean="0">
                <a:solidFill>
                  <a:srgbClr val="C00000"/>
                </a:solidFill>
              </a:rPr>
              <a:t> </a:t>
            </a:r>
            <a:r>
              <a:rPr lang="cs-CZ" b="1" dirty="0" err="1" smtClean="0">
                <a:solidFill>
                  <a:srgbClr val="C00000"/>
                </a:solidFill>
              </a:rPr>
              <a:t>measurement</a:t>
            </a:r>
            <a:endParaRPr lang="cs-CZ" b="1" dirty="0">
              <a:solidFill>
                <a:srgbClr val="C00000"/>
              </a:solidFill>
            </a:endParaRPr>
          </a:p>
        </p:txBody>
      </p:sp>
      <p:sp>
        <p:nvSpPr>
          <p:cNvPr id="3" name="Zástupný symbol pro obsah 2"/>
          <p:cNvSpPr>
            <a:spLocks noGrp="1"/>
          </p:cNvSpPr>
          <p:nvPr>
            <p:ph idx="1"/>
          </p:nvPr>
        </p:nvSpPr>
        <p:spPr/>
        <p:txBody>
          <a:bodyPr>
            <a:normAutofit fontScale="85000" lnSpcReduction="20000"/>
          </a:bodyPr>
          <a:lstStyle/>
          <a:p>
            <a:pPr marL="0" indent="0">
              <a:buNone/>
            </a:pPr>
            <a:r>
              <a:rPr lang="en-US" dirty="0"/>
              <a:t>The system pressure values are, for technical reasons, dependent </a:t>
            </a:r>
            <a:r>
              <a:rPr lang="en-US" dirty="0" smtClean="0"/>
              <a:t>on:</a:t>
            </a:r>
            <a:endParaRPr lang="cs-CZ" dirty="0" smtClean="0"/>
          </a:p>
          <a:p>
            <a:r>
              <a:rPr lang="cs-CZ" dirty="0" err="1"/>
              <a:t>Measuring</a:t>
            </a:r>
            <a:r>
              <a:rPr lang="cs-CZ" dirty="0"/>
              <a:t> </a:t>
            </a:r>
            <a:r>
              <a:rPr lang="cs-CZ" dirty="0" err="1"/>
              <a:t>method</a:t>
            </a:r>
            <a:r>
              <a:rPr lang="cs-CZ" dirty="0"/>
              <a:t> </a:t>
            </a:r>
            <a:r>
              <a:rPr lang="cs-CZ" dirty="0" err="1" smtClean="0"/>
              <a:t>used</a:t>
            </a:r>
            <a:endParaRPr lang="cs-CZ" dirty="0" smtClean="0"/>
          </a:p>
          <a:p>
            <a:pPr lvl="1"/>
            <a:r>
              <a:rPr lang="cs-CZ" dirty="0" smtClean="0"/>
              <a:t>Non-</a:t>
            </a:r>
            <a:r>
              <a:rPr lang="cs-CZ" dirty="0" err="1" smtClean="0"/>
              <a:t>invasive</a:t>
            </a:r>
            <a:r>
              <a:rPr lang="cs-CZ" dirty="0" smtClean="0"/>
              <a:t> </a:t>
            </a:r>
            <a:r>
              <a:rPr lang="cs-CZ" dirty="0" err="1" smtClean="0"/>
              <a:t>methods</a:t>
            </a:r>
            <a:r>
              <a:rPr lang="cs-CZ" dirty="0" smtClean="0"/>
              <a:t>:</a:t>
            </a:r>
          </a:p>
          <a:p>
            <a:pPr lvl="2"/>
            <a:r>
              <a:rPr lang="cs-CZ" dirty="0" err="1" smtClean="0"/>
              <a:t>auscultatory</a:t>
            </a:r>
            <a:endParaRPr lang="cs-CZ" dirty="0" smtClean="0"/>
          </a:p>
          <a:p>
            <a:pPr lvl="2"/>
            <a:r>
              <a:rPr lang="cs-CZ" dirty="0" err="1" smtClean="0"/>
              <a:t>oscillometry</a:t>
            </a:r>
            <a:endParaRPr lang="cs-CZ" dirty="0" smtClean="0"/>
          </a:p>
          <a:p>
            <a:pPr lvl="2"/>
            <a:r>
              <a:rPr lang="cs-CZ" dirty="0" err="1" smtClean="0"/>
              <a:t>ultrasound</a:t>
            </a:r>
            <a:endParaRPr lang="cs-CZ" dirty="0" smtClean="0"/>
          </a:p>
          <a:p>
            <a:pPr lvl="2"/>
            <a:r>
              <a:rPr lang="cs-CZ" dirty="0" err="1" smtClean="0"/>
              <a:t>photopletysmography</a:t>
            </a:r>
            <a:endParaRPr lang="cs-CZ" dirty="0" smtClean="0"/>
          </a:p>
          <a:p>
            <a:pPr lvl="1"/>
            <a:r>
              <a:rPr lang="cs-CZ" dirty="0" err="1" smtClean="0"/>
              <a:t>Invasive</a:t>
            </a:r>
            <a:r>
              <a:rPr lang="cs-CZ" dirty="0" smtClean="0"/>
              <a:t> </a:t>
            </a:r>
            <a:r>
              <a:rPr lang="cs-CZ" dirty="0" err="1" smtClean="0"/>
              <a:t>methods</a:t>
            </a:r>
            <a:endParaRPr lang="cs-CZ" dirty="0" smtClean="0"/>
          </a:p>
          <a:p>
            <a:pPr lvl="2"/>
            <a:r>
              <a:rPr lang="cs-CZ" dirty="0" err="1" smtClean="0"/>
              <a:t>indirect</a:t>
            </a:r>
            <a:r>
              <a:rPr lang="cs-CZ" dirty="0" smtClean="0"/>
              <a:t> – </a:t>
            </a:r>
            <a:r>
              <a:rPr lang="cs-CZ" dirty="0" err="1" smtClean="0"/>
              <a:t>Swan-Ganz´s</a:t>
            </a:r>
            <a:r>
              <a:rPr lang="cs-CZ" dirty="0" smtClean="0"/>
              <a:t> </a:t>
            </a:r>
            <a:r>
              <a:rPr lang="cs-CZ" dirty="0" err="1" smtClean="0"/>
              <a:t>catheter</a:t>
            </a:r>
            <a:endParaRPr lang="cs-CZ" dirty="0" smtClean="0"/>
          </a:p>
          <a:p>
            <a:pPr lvl="2"/>
            <a:r>
              <a:rPr lang="cs-CZ" dirty="0" smtClean="0"/>
              <a:t>direct – c</a:t>
            </a:r>
            <a:r>
              <a:rPr lang="en-US" dirty="0" err="1" smtClean="0"/>
              <a:t>atheter</a:t>
            </a:r>
            <a:r>
              <a:rPr lang="en-US" dirty="0" smtClean="0"/>
              <a:t> </a:t>
            </a:r>
            <a:r>
              <a:rPr lang="en-US" dirty="0"/>
              <a:t>with a pressure sensor at the </a:t>
            </a:r>
            <a:r>
              <a:rPr lang="en-US" dirty="0" smtClean="0"/>
              <a:t>end</a:t>
            </a:r>
            <a:endParaRPr lang="cs-CZ" dirty="0" smtClean="0"/>
          </a:p>
          <a:p>
            <a:r>
              <a:rPr lang="cs-CZ" dirty="0" err="1" smtClean="0"/>
              <a:t>Methodology</a:t>
            </a:r>
            <a:endParaRPr lang="cs-CZ" dirty="0" smtClean="0"/>
          </a:p>
          <a:p>
            <a:pPr lvl="1"/>
            <a:r>
              <a:rPr lang="cs-CZ" dirty="0" err="1" smtClean="0"/>
              <a:t>Clinical</a:t>
            </a:r>
            <a:r>
              <a:rPr lang="cs-CZ" dirty="0" smtClean="0"/>
              <a:t> </a:t>
            </a:r>
            <a:r>
              <a:rPr lang="cs-CZ" dirty="0" err="1" smtClean="0"/>
              <a:t>measurement</a:t>
            </a:r>
            <a:r>
              <a:rPr lang="cs-CZ" dirty="0" smtClean="0"/>
              <a:t> – in ambulance - </a:t>
            </a:r>
            <a:r>
              <a:rPr lang="cs-CZ" dirty="0" err="1" smtClean="0"/>
              <a:t>practitioner</a:t>
            </a:r>
            <a:endParaRPr lang="cs-CZ" dirty="0" smtClean="0"/>
          </a:p>
          <a:p>
            <a:pPr lvl="1"/>
            <a:r>
              <a:rPr lang="cs-CZ" dirty="0" err="1" smtClean="0"/>
              <a:t>Home</a:t>
            </a:r>
            <a:r>
              <a:rPr lang="cs-CZ" dirty="0" smtClean="0"/>
              <a:t> </a:t>
            </a:r>
            <a:r>
              <a:rPr lang="cs-CZ" dirty="0" err="1" smtClean="0"/>
              <a:t>measurement</a:t>
            </a:r>
            <a:endParaRPr lang="cs-CZ" dirty="0" smtClean="0"/>
          </a:p>
          <a:p>
            <a:pPr lvl="1"/>
            <a:r>
              <a:rPr lang="cs-CZ" dirty="0" smtClean="0"/>
              <a:t>24hour </a:t>
            </a:r>
            <a:r>
              <a:rPr lang="cs-CZ" dirty="0" err="1" smtClean="0"/>
              <a:t>ambulatory</a:t>
            </a:r>
            <a:r>
              <a:rPr lang="cs-CZ" dirty="0" smtClean="0"/>
              <a:t> </a:t>
            </a:r>
            <a:r>
              <a:rPr lang="cs-CZ" dirty="0" err="1" smtClean="0"/>
              <a:t>blood</a:t>
            </a:r>
            <a:r>
              <a:rPr lang="cs-CZ" dirty="0" smtClean="0"/>
              <a:t> </a:t>
            </a:r>
            <a:r>
              <a:rPr lang="cs-CZ" dirty="0" err="1" smtClean="0"/>
              <a:t>pressure</a:t>
            </a:r>
            <a:r>
              <a:rPr lang="cs-CZ" dirty="0" smtClean="0"/>
              <a:t> monitoring</a:t>
            </a:r>
            <a:endParaRPr lang="cs-CZ" dirty="0"/>
          </a:p>
        </p:txBody>
      </p:sp>
    </p:spTree>
    <p:extLst>
      <p:ext uri="{BB962C8B-B14F-4D97-AF65-F5344CB8AC3E}">
        <p14:creationId xmlns:p14="http://schemas.microsoft.com/office/powerpoint/2010/main" val="2072503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ja2\Dokumenty\DEMONSTRACE\ABPM 1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04800"/>
            <a:ext cx="6705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033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ja2\Dokumenty\DEMONSTRACE\ABPM 2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239" y="304800"/>
            <a:ext cx="73755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1458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Methodology</a:t>
            </a:r>
            <a:r>
              <a:rPr lang="cs-CZ" dirty="0" smtClean="0"/>
              <a:t>   4</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sz="3600" b="1" dirty="0" err="1" smtClean="0">
                <a:solidFill>
                  <a:srgbClr val="FF0000"/>
                </a:solidFill>
              </a:rPr>
              <a:t>Continuously</a:t>
            </a:r>
            <a:r>
              <a:rPr lang="cs-CZ" sz="3600" b="1" dirty="0" smtClean="0">
                <a:solidFill>
                  <a:srgbClr val="FF0000"/>
                </a:solidFill>
              </a:rPr>
              <a:t> </a:t>
            </a:r>
            <a:r>
              <a:rPr lang="cs-CZ" sz="3600" b="1" dirty="0" err="1" smtClean="0">
                <a:solidFill>
                  <a:srgbClr val="FF0000"/>
                </a:solidFill>
              </a:rPr>
              <a:t>blood</a:t>
            </a:r>
            <a:r>
              <a:rPr lang="cs-CZ" sz="3600" b="1" dirty="0" smtClean="0">
                <a:solidFill>
                  <a:srgbClr val="FF0000"/>
                </a:solidFill>
              </a:rPr>
              <a:t> </a:t>
            </a:r>
            <a:r>
              <a:rPr lang="cs-CZ" sz="3600" b="1" dirty="0" err="1" smtClean="0">
                <a:solidFill>
                  <a:srgbClr val="FF0000"/>
                </a:solidFill>
              </a:rPr>
              <a:t>pressure</a:t>
            </a:r>
            <a:r>
              <a:rPr lang="cs-CZ" sz="3600" b="1" dirty="0" smtClean="0">
                <a:solidFill>
                  <a:srgbClr val="FF0000"/>
                </a:solidFill>
              </a:rPr>
              <a:t> </a:t>
            </a:r>
            <a:r>
              <a:rPr lang="cs-CZ" sz="3600" b="1" dirty="0" err="1" smtClean="0">
                <a:solidFill>
                  <a:srgbClr val="FF0000"/>
                </a:solidFill>
              </a:rPr>
              <a:t>measurement</a:t>
            </a:r>
            <a:endParaRPr lang="cs-CZ" sz="3600" b="1" dirty="0" smtClean="0">
              <a:solidFill>
                <a:srgbClr val="FF0000"/>
              </a:solidFill>
            </a:endParaRPr>
          </a:p>
          <a:p>
            <a:r>
              <a:rPr lang="cs-CZ" dirty="0" smtClean="0"/>
              <a:t>Beat to beat </a:t>
            </a:r>
            <a:r>
              <a:rPr lang="cs-CZ" dirty="0" err="1" smtClean="0"/>
              <a:t>record</a:t>
            </a:r>
            <a:r>
              <a:rPr lang="cs-CZ" dirty="0" smtClean="0"/>
              <a:t> by </a:t>
            </a:r>
            <a:r>
              <a:rPr lang="cs-CZ" dirty="0" err="1" smtClean="0"/>
              <a:t>Penaz</a:t>
            </a:r>
            <a:r>
              <a:rPr lang="cs-CZ" dirty="0" smtClean="0"/>
              <a:t> </a:t>
            </a:r>
            <a:r>
              <a:rPr lang="cs-CZ" dirty="0" err="1" smtClean="0"/>
              <a:t>method</a:t>
            </a:r>
            <a:endParaRPr lang="cs-CZ" dirty="0" smtClean="0"/>
          </a:p>
          <a:p>
            <a:r>
              <a:rPr lang="cs-CZ" dirty="0" smtClean="0"/>
              <a:t>BP </a:t>
            </a:r>
            <a:r>
              <a:rPr lang="cs-CZ" dirty="0" err="1" smtClean="0"/>
              <a:t>is</a:t>
            </a:r>
            <a:r>
              <a:rPr lang="cs-CZ" dirty="0" smtClean="0"/>
              <a:t> </a:t>
            </a:r>
            <a:r>
              <a:rPr lang="cs-CZ" dirty="0" err="1" smtClean="0"/>
              <a:t>dynamic</a:t>
            </a:r>
            <a:r>
              <a:rPr lang="cs-CZ" dirty="0" smtClean="0"/>
              <a:t> </a:t>
            </a:r>
            <a:r>
              <a:rPr lang="cs-CZ" dirty="0" err="1" smtClean="0"/>
              <a:t>parameter</a:t>
            </a:r>
            <a:endParaRPr lang="cs-CZ" dirty="0" smtClean="0"/>
          </a:p>
          <a:p>
            <a:pPr lvl="1"/>
            <a:r>
              <a:rPr lang="cs-CZ" dirty="0"/>
              <a:t> </a:t>
            </a:r>
            <a:r>
              <a:rPr lang="cs-CZ" dirty="0" smtClean="0"/>
              <a:t>variability </a:t>
            </a:r>
            <a:r>
              <a:rPr lang="cs-CZ" dirty="0" err="1" smtClean="0"/>
              <a:t>of</a:t>
            </a:r>
            <a:r>
              <a:rPr lang="cs-CZ" dirty="0" smtClean="0"/>
              <a:t> </a:t>
            </a:r>
            <a:r>
              <a:rPr lang="cs-CZ" dirty="0" err="1" smtClean="0"/>
              <a:t>fluctuation</a:t>
            </a:r>
            <a:r>
              <a:rPr lang="cs-CZ" dirty="0" smtClean="0"/>
              <a:t> </a:t>
            </a:r>
            <a:r>
              <a:rPr lang="cs-CZ" dirty="0" err="1" smtClean="0"/>
              <a:t>of</a:t>
            </a:r>
            <a:r>
              <a:rPr lang="cs-CZ" dirty="0" smtClean="0"/>
              <a:t> </a:t>
            </a:r>
            <a:r>
              <a:rPr lang="cs-CZ" dirty="0" err="1" smtClean="0"/>
              <a:t>heart</a:t>
            </a:r>
            <a:r>
              <a:rPr lang="cs-CZ" dirty="0" smtClean="0"/>
              <a:t> </a:t>
            </a:r>
            <a:r>
              <a:rPr lang="cs-CZ" dirty="0" err="1" smtClean="0"/>
              <a:t>rate</a:t>
            </a:r>
            <a:r>
              <a:rPr lang="cs-CZ" dirty="0" smtClean="0"/>
              <a:t> and </a:t>
            </a:r>
            <a:r>
              <a:rPr lang="cs-CZ" dirty="0" err="1" smtClean="0"/>
              <a:t>blood</a:t>
            </a:r>
            <a:r>
              <a:rPr lang="cs-CZ" dirty="0" smtClean="0"/>
              <a:t> </a:t>
            </a:r>
            <a:r>
              <a:rPr lang="cs-CZ" dirty="0" err="1" smtClean="0"/>
              <a:t>pressure</a:t>
            </a:r>
            <a:r>
              <a:rPr lang="cs-CZ" dirty="0" smtClean="0"/>
              <a:t> – </a:t>
            </a:r>
            <a:r>
              <a:rPr lang="cs-CZ" dirty="0" err="1" smtClean="0"/>
              <a:t>regulation</a:t>
            </a:r>
            <a:r>
              <a:rPr lang="cs-CZ" dirty="0" smtClean="0"/>
              <a:t> by </a:t>
            </a:r>
            <a:r>
              <a:rPr lang="cs-CZ" dirty="0" err="1" smtClean="0"/>
              <a:t>baroreflex</a:t>
            </a:r>
            <a:r>
              <a:rPr lang="cs-CZ" dirty="0" smtClean="0"/>
              <a:t> – </a:t>
            </a:r>
            <a:r>
              <a:rPr lang="cs-CZ" dirty="0" err="1" smtClean="0"/>
              <a:t>cooperation</a:t>
            </a:r>
            <a:r>
              <a:rPr lang="cs-CZ" dirty="0" smtClean="0"/>
              <a:t> </a:t>
            </a:r>
            <a:r>
              <a:rPr lang="cs-CZ" dirty="0" err="1" smtClean="0"/>
              <a:t>both</a:t>
            </a:r>
            <a:r>
              <a:rPr lang="cs-CZ" dirty="0" smtClean="0"/>
              <a:t> </a:t>
            </a:r>
            <a:r>
              <a:rPr lang="cs-CZ" dirty="0" err="1" smtClean="0"/>
              <a:t>parts</a:t>
            </a:r>
            <a:r>
              <a:rPr lang="cs-CZ" dirty="0" smtClean="0"/>
              <a:t> </a:t>
            </a:r>
            <a:r>
              <a:rPr lang="cs-CZ" dirty="0" err="1" smtClean="0"/>
              <a:t>of</a:t>
            </a:r>
            <a:r>
              <a:rPr lang="cs-CZ" dirty="0" smtClean="0"/>
              <a:t> </a:t>
            </a:r>
            <a:r>
              <a:rPr lang="cs-CZ" dirty="0" err="1" smtClean="0"/>
              <a:t>autonomic</a:t>
            </a:r>
            <a:r>
              <a:rPr lang="cs-CZ" dirty="0" smtClean="0"/>
              <a:t> </a:t>
            </a:r>
            <a:r>
              <a:rPr lang="cs-CZ" dirty="0" err="1" smtClean="0"/>
              <a:t>nervous</a:t>
            </a:r>
            <a:r>
              <a:rPr lang="cs-CZ" dirty="0" smtClean="0"/>
              <a:t> </a:t>
            </a:r>
            <a:r>
              <a:rPr lang="cs-CZ" dirty="0" err="1" smtClean="0"/>
              <a:t>system</a:t>
            </a:r>
            <a:r>
              <a:rPr lang="cs-CZ" dirty="0" smtClean="0"/>
              <a:t> (</a:t>
            </a:r>
            <a:r>
              <a:rPr lang="cs-CZ" dirty="0" err="1" smtClean="0"/>
              <a:t>symphathetic</a:t>
            </a:r>
            <a:r>
              <a:rPr lang="cs-CZ" dirty="0" smtClean="0"/>
              <a:t> and </a:t>
            </a:r>
            <a:r>
              <a:rPr lang="cs-CZ" dirty="0" err="1" smtClean="0"/>
              <a:t>parasymphathetic</a:t>
            </a:r>
            <a:r>
              <a:rPr lang="cs-CZ" dirty="0" smtClean="0"/>
              <a:t> part)</a:t>
            </a:r>
          </a:p>
          <a:p>
            <a:pPr lvl="1"/>
            <a:r>
              <a:rPr lang="cs-CZ" dirty="0" err="1"/>
              <a:t>Necessary</a:t>
            </a:r>
            <a:r>
              <a:rPr lang="cs-CZ" dirty="0"/>
              <a:t> </a:t>
            </a:r>
            <a:r>
              <a:rPr lang="cs-CZ" dirty="0" err="1"/>
              <a:t>component</a:t>
            </a:r>
            <a:r>
              <a:rPr lang="cs-CZ" dirty="0"/>
              <a:t> in </a:t>
            </a:r>
            <a:r>
              <a:rPr lang="cs-CZ" dirty="0" err="1"/>
              <a:t>clinical</a:t>
            </a:r>
            <a:r>
              <a:rPr lang="cs-CZ" dirty="0"/>
              <a:t> </a:t>
            </a:r>
            <a:r>
              <a:rPr lang="cs-CZ" dirty="0" err="1"/>
              <a:t>tests</a:t>
            </a:r>
            <a:r>
              <a:rPr lang="cs-CZ" dirty="0"/>
              <a:t> </a:t>
            </a:r>
            <a:r>
              <a:rPr lang="cs-CZ" dirty="0" smtClean="0"/>
              <a:t> - </a:t>
            </a:r>
            <a:r>
              <a:rPr lang="cs-CZ" dirty="0" err="1" smtClean="0"/>
              <a:t>head</a:t>
            </a:r>
            <a:r>
              <a:rPr lang="cs-CZ" dirty="0" smtClean="0"/>
              <a:t> up table test (on </a:t>
            </a:r>
            <a:r>
              <a:rPr lang="cs-CZ" dirty="0" err="1"/>
              <a:t>inclined</a:t>
            </a:r>
            <a:r>
              <a:rPr lang="cs-CZ" dirty="0"/>
              <a:t> </a:t>
            </a:r>
            <a:r>
              <a:rPr lang="cs-CZ" dirty="0" smtClean="0"/>
              <a:t>plane) </a:t>
            </a:r>
            <a:r>
              <a:rPr lang="cs-CZ" dirty="0"/>
              <a:t>and </a:t>
            </a:r>
            <a:r>
              <a:rPr lang="cs-CZ" dirty="0" smtClean="0"/>
              <a:t>BP </a:t>
            </a:r>
            <a:r>
              <a:rPr lang="cs-CZ" dirty="0" err="1"/>
              <a:t>dysregulation</a:t>
            </a:r>
            <a:r>
              <a:rPr lang="cs-CZ" dirty="0"/>
              <a:t> in </a:t>
            </a:r>
            <a:r>
              <a:rPr lang="cs-CZ" dirty="0" err="1"/>
              <a:t>young</a:t>
            </a:r>
            <a:r>
              <a:rPr lang="cs-CZ" dirty="0"/>
              <a:t> </a:t>
            </a:r>
            <a:r>
              <a:rPr lang="cs-CZ" dirty="0" err="1"/>
              <a:t>subjects</a:t>
            </a:r>
            <a:r>
              <a:rPr lang="cs-CZ" dirty="0"/>
              <a:t> - </a:t>
            </a:r>
            <a:r>
              <a:rPr lang="cs-CZ" dirty="0" err="1"/>
              <a:t>dif.dg</a:t>
            </a:r>
            <a:r>
              <a:rPr lang="cs-CZ" dirty="0"/>
              <a:t> </a:t>
            </a:r>
            <a:r>
              <a:rPr lang="cs-CZ" dirty="0" err="1" smtClean="0"/>
              <a:t>syncope</a:t>
            </a:r>
            <a:endParaRPr lang="cs-CZ" dirty="0" smtClean="0"/>
          </a:p>
          <a:p>
            <a:pPr lvl="1"/>
            <a:r>
              <a:rPr lang="cs-CZ" dirty="0" smtClean="0"/>
              <a:t>BP </a:t>
            </a:r>
            <a:r>
              <a:rPr lang="cs-CZ" dirty="0" err="1"/>
              <a:t>regulation</a:t>
            </a:r>
            <a:r>
              <a:rPr lang="cs-CZ" dirty="0"/>
              <a:t> </a:t>
            </a:r>
            <a:r>
              <a:rPr lang="cs-CZ" dirty="0" err="1"/>
              <a:t>research</a:t>
            </a:r>
            <a:r>
              <a:rPr lang="cs-CZ" dirty="0"/>
              <a:t> - </a:t>
            </a:r>
            <a:r>
              <a:rPr lang="cs-CZ" dirty="0" err="1"/>
              <a:t>maneuvers</a:t>
            </a:r>
            <a:r>
              <a:rPr lang="cs-CZ" dirty="0"/>
              <a:t> </a:t>
            </a:r>
            <a:r>
              <a:rPr lang="cs-CZ" dirty="0" smtClean="0"/>
              <a:t>– </a:t>
            </a:r>
            <a:r>
              <a:rPr lang="cs-CZ" dirty="0" err="1" smtClean="0"/>
              <a:t>Valsalva</a:t>
            </a:r>
            <a:r>
              <a:rPr lang="cs-CZ" dirty="0" smtClean="0"/>
              <a:t> </a:t>
            </a:r>
            <a:r>
              <a:rPr lang="cs-CZ" dirty="0" err="1" smtClean="0"/>
              <a:t>etc</a:t>
            </a:r>
            <a:r>
              <a:rPr lang="cs-CZ" dirty="0" smtClean="0"/>
              <a:t>. </a:t>
            </a:r>
            <a:r>
              <a:rPr lang="cs-CZ" dirty="0"/>
              <a:t>... </a:t>
            </a:r>
            <a:r>
              <a:rPr lang="cs-CZ" dirty="0" smtClean="0"/>
              <a:t>..</a:t>
            </a:r>
          </a:p>
          <a:p>
            <a:pPr lvl="1"/>
            <a:r>
              <a:rPr lang="cs-CZ" dirty="0" smtClean="0"/>
              <a:t>BP </a:t>
            </a:r>
            <a:r>
              <a:rPr lang="cs-CZ" dirty="0" err="1"/>
              <a:t>measurement</a:t>
            </a:r>
            <a:r>
              <a:rPr lang="cs-CZ" dirty="0"/>
              <a:t> in </a:t>
            </a:r>
            <a:r>
              <a:rPr lang="cs-CZ" dirty="0" err="1"/>
              <a:t>extreme</a:t>
            </a:r>
            <a:r>
              <a:rPr lang="cs-CZ" dirty="0"/>
              <a:t> </a:t>
            </a:r>
            <a:r>
              <a:rPr lang="cs-CZ" dirty="0" err="1"/>
              <a:t>situations</a:t>
            </a:r>
            <a:r>
              <a:rPr lang="cs-CZ" dirty="0"/>
              <a:t>: </a:t>
            </a:r>
            <a:r>
              <a:rPr lang="cs-CZ" dirty="0" err="1"/>
              <a:t>supersonic</a:t>
            </a:r>
            <a:r>
              <a:rPr lang="cs-CZ" dirty="0"/>
              <a:t> </a:t>
            </a:r>
            <a:r>
              <a:rPr lang="cs-CZ" dirty="0" err="1"/>
              <a:t>airplane</a:t>
            </a:r>
            <a:r>
              <a:rPr lang="cs-CZ" dirty="0"/>
              <a:t> </a:t>
            </a:r>
            <a:r>
              <a:rPr lang="cs-CZ" dirty="0" err="1" smtClean="0"/>
              <a:t>pilots</a:t>
            </a:r>
            <a:r>
              <a:rPr lang="cs-CZ" dirty="0" smtClean="0"/>
              <a:t> – </a:t>
            </a:r>
            <a:r>
              <a:rPr lang="cs-CZ" dirty="0" err="1" smtClean="0"/>
              <a:t>overload</a:t>
            </a:r>
            <a:r>
              <a:rPr lang="cs-CZ" dirty="0" smtClean="0"/>
              <a:t> </a:t>
            </a:r>
            <a:r>
              <a:rPr lang="cs-CZ" dirty="0" err="1" smtClean="0"/>
              <a:t>condition</a:t>
            </a:r>
            <a:r>
              <a:rPr lang="cs-CZ" dirty="0" smtClean="0"/>
              <a:t>, </a:t>
            </a:r>
            <a:r>
              <a:rPr lang="cs-CZ" dirty="0" err="1"/>
              <a:t>the</a:t>
            </a:r>
            <a:r>
              <a:rPr lang="cs-CZ" dirty="0"/>
              <a:t> </a:t>
            </a:r>
            <a:r>
              <a:rPr lang="cs-CZ" dirty="0" err="1"/>
              <a:t>cosmic</a:t>
            </a:r>
            <a:r>
              <a:rPr lang="cs-CZ" dirty="0"/>
              <a:t> program </a:t>
            </a:r>
            <a:r>
              <a:rPr lang="cs-CZ" dirty="0" smtClean="0"/>
              <a:t>– </a:t>
            </a:r>
            <a:r>
              <a:rPr lang="cs-CZ" dirty="0" err="1" smtClean="0"/>
              <a:t>weightlessness</a:t>
            </a:r>
            <a:r>
              <a:rPr lang="cs-CZ" dirty="0" smtClean="0"/>
              <a:t> </a:t>
            </a:r>
            <a:r>
              <a:rPr lang="cs-CZ" dirty="0" err="1" smtClean="0"/>
              <a:t>condition</a:t>
            </a:r>
            <a:r>
              <a:rPr lang="cs-CZ" dirty="0" smtClean="0"/>
              <a:t> </a:t>
            </a:r>
            <a:r>
              <a:rPr lang="cs-CZ" dirty="0" err="1" smtClean="0"/>
              <a:t>etc</a:t>
            </a:r>
            <a:r>
              <a:rPr lang="cs-CZ" dirty="0" smtClean="0"/>
              <a:t>. </a:t>
            </a:r>
            <a:endParaRPr lang="cs-CZ" dirty="0"/>
          </a:p>
        </p:txBody>
      </p:sp>
    </p:spTree>
    <p:extLst>
      <p:ext uri="{BB962C8B-B14F-4D97-AF65-F5344CB8AC3E}">
        <p14:creationId xmlns:p14="http://schemas.microsoft.com/office/powerpoint/2010/main" val="540239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smtClean="0">
                <a:solidFill>
                  <a:srgbClr val="7030A0"/>
                </a:solidFill>
              </a:rPr>
              <a:t>Blood</a:t>
            </a:r>
            <a:r>
              <a:rPr lang="cs-CZ" b="1" dirty="0" smtClean="0">
                <a:solidFill>
                  <a:srgbClr val="7030A0"/>
                </a:solidFill>
              </a:rPr>
              <a:t> </a:t>
            </a:r>
            <a:r>
              <a:rPr lang="cs-CZ" b="1" dirty="0" err="1" smtClean="0">
                <a:solidFill>
                  <a:srgbClr val="7030A0"/>
                </a:solidFill>
              </a:rPr>
              <a:t>pressure</a:t>
            </a:r>
            <a:endParaRPr lang="cs-CZ" b="1" dirty="0">
              <a:solidFill>
                <a:srgbClr val="7030A0"/>
              </a:solidFill>
            </a:endParaRPr>
          </a:p>
        </p:txBody>
      </p:sp>
      <p:sp>
        <p:nvSpPr>
          <p:cNvPr id="3" name="Podnadpis 2"/>
          <p:cNvSpPr>
            <a:spLocks noGrp="1"/>
          </p:cNvSpPr>
          <p:nvPr>
            <p:ph type="subTitle" idx="1"/>
          </p:nvPr>
        </p:nvSpPr>
        <p:spPr/>
        <p:txBody>
          <a:bodyPr>
            <a:normAutofit/>
          </a:bodyPr>
          <a:lstStyle/>
          <a:p>
            <a:r>
              <a:rPr lang="cs-CZ" sz="4400" b="1" dirty="0" smtClean="0">
                <a:solidFill>
                  <a:srgbClr val="7030A0"/>
                </a:solidFill>
              </a:rPr>
              <a:t>in </a:t>
            </a:r>
            <a:r>
              <a:rPr lang="cs-CZ" sz="4400" b="1" dirty="0" err="1" smtClean="0">
                <a:solidFill>
                  <a:srgbClr val="7030A0"/>
                </a:solidFill>
              </a:rPr>
              <a:t>children</a:t>
            </a:r>
            <a:endParaRPr lang="cs-CZ" sz="4400" b="1" dirty="0">
              <a:solidFill>
                <a:srgbClr val="7030A0"/>
              </a:solidFill>
            </a:endParaRPr>
          </a:p>
        </p:txBody>
      </p:sp>
    </p:spTree>
    <p:extLst>
      <p:ext uri="{BB962C8B-B14F-4D97-AF65-F5344CB8AC3E}">
        <p14:creationId xmlns:p14="http://schemas.microsoft.com/office/powerpoint/2010/main" val="2503674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Documents and Settings\ja2\Dokumenty\LUHAČOVICE\grafy002.jpg"/>
          <p:cNvPicPr>
            <a:picLocks noChangeAspect="1" noChangeArrowheads="1"/>
          </p:cNvPicPr>
          <p:nvPr/>
        </p:nvPicPr>
        <p:blipFill>
          <a:blip r:embed="rId2">
            <a:extLst>
              <a:ext uri="{28A0092B-C50C-407E-A947-70E740481C1C}">
                <a14:useLocalDpi xmlns:a14="http://schemas.microsoft.com/office/drawing/2010/main" val="0"/>
              </a:ext>
            </a:extLst>
          </a:blip>
          <a:srcRect t="5022" b="15878"/>
          <a:stretch>
            <a:fillRect/>
          </a:stretch>
        </p:blipFill>
        <p:spPr bwMode="auto">
          <a:xfrm>
            <a:off x="2362200" y="1143000"/>
            <a:ext cx="7162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34819" name="Text Box 3"/>
          <p:cNvSpPr txBox="1">
            <a:spLocks noChangeArrowheads="1"/>
          </p:cNvSpPr>
          <p:nvPr/>
        </p:nvSpPr>
        <p:spPr bwMode="auto">
          <a:xfrm>
            <a:off x="1736725" y="265113"/>
            <a:ext cx="501387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dirty="0" smtClean="0"/>
              <a:t>Age influence on </a:t>
            </a:r>
            <a:r>
              <a:rPr lang="cs-CZ" altLang="cs-CZ" dirty="0" err="1" smtClean="0"/>
              <a:t>blood</a:t>
            </a:r>
            <a:r>
              <a:rPr lang="cs-CZ" altLang="cs-CZ" dirty="0" smtClean="0"/>
              <a:t> </a:t>
            </a:r>
            <a:r>
              <a:rPr lang="cs-CZ" altLang="cs-CZ" dirty="0" err="1" smtClean="0"/>
              <a:t>pressure</a:t>
            </a:r>
            <a:r>
              <a:rPr lang="cs-CZ" altLang="cs-CZ" dirty="0" smtClean="0"/>
              <a:t> in man and </a:t>
            </a:r>
            <a:r>
              <a:rPr lang="cs-CZ" altLang="cs-CZ" dirty="0" err="1" smtClean="0"/>
              <a:t>female</a:t>
            </a:r>
            <a:endParaRPr lang="cs-CZ" altLang="cs-CZ" dirty="0"/>
          </a:p>
        </p:txBody>
      </p:sp>
      <p:sp>
        <p:nvSpPr>
          <p:cNvPr id="34820" name="Text Box 4"/>
          <p:cNvSpPr txBox="1">
            <a:spLocks noChangeArrowheads="1"/>
          </p:cNvSpPr>
          <p:nvPr/>
        </p:nvSpPr>
        <p:spPr bwMode="auto">
          <a:xfrm>
            <a:off x="7696200" y="6477001"/>
            <a:ext cx="264527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cs-CZ" sz="1000"/>
              <a:t>Fölsch et al., Patologická fyziologie, Grada 2003</a:t>
            </a:r>
          </a:p>
        </p:txBody>
      </p:sp>
    </p:spTree>
    <p:extLst>
      <p:ext uri="{BB962C8B-B14F-4D97-AF65-F5344CB8AC3E}">
        <p14:creationId xmlns:p14="http://schemas.microsoft.com/office/powerpoint/2010/main" val="3688716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5924" y="365125"/>
            <a:ext cx="11217876" cy="1325563"/>
          </a:xfrm>
        </p:spPr>
        <p:txBody>
          <a:bodyPr/>
          <a:lstStyle/>
          <a:p>
            <a:r>
              <a:rPr lang="cs-CZ" dirty="0" err="1" smtClean="0"/>
              <a:t>For</a:t>
            </a:r>
            <a:r>
              <a:rPr lang="cs-CZ" dirty="0" smtClean="0"/>
              <a:t> </a:t>
            </a:r>
            <a:r>
              <a:rPr lang="cs-CZ" dirty="0" err="1" smtClean="0"/>
              <a:t>children</a:t>
            </a:r>
            <a:r>
              <a:rPr lang="cs-CZ" dirty="0" smtClean="0"/>
              <a:t> </a:t>
            </a:r>
            <a:r>
              <a:rPr lang="cs-CZ" dirty="0" err="1" smtClean="0"/>
              <a:t>aged</a:t>
            </a:r>
            <a:r>
              <a:rPr lang="cs-CZ" dirty="0" smtClean="0"/>
              <a:t> 1 to 13 </a:t>
            </a:r>
            <a:r>
              <a:rPr lang="cs-CZ" dirty="0" err="1" smtClean="0">
                <a:solidFill>
                  <a:srgbClr val="FF0000"/>
                </a:solidFill>
              </a:rPr>
              <a:t>years</a:t>
            </a:r>
            <a:r>
              <a:rPr lang="cs-CZ" dirty="0" smtClean="0">
                <a:solidFill>
                  <a:srgbClr val="FF0000"/>
                </a:solidFill>
              </a:rPr>
              <a:t>/</a:t>
            </a:r>
            <a:r>
              <a:rPr lang="cs-CZ" dirty="0" err="1" smtClean="0">
                <a:solidFill>
                  <a:srgbClr val="FF0000"/>
                </a:solidFill>
              </a:rPr>
              <a:t>aged</a:t>
            </a:r>
            <a:r>
              <a:rPr lang="cs-CZ" dirty="0" smtClean="0">
                <a:solidFill>
                  <a:srgbClr val="FF0000"/>
                </a:solidFill>
              </a:rPr>
              <a:t> ≥13 </a:t>
            </a:r>
            <a:r>
              <a:rPr lang="cs-CZ" dirty="0" err="1" smtClean="0">
                <a:solidFill>
                  <a:srgbClr val="FF0000"/>
                </a:solidFill>
              </a:rPr>
              <a:t>years</a:t>
            </a:r>
            <a:endParaRPr lang="cs-CZ" dirty="0">
              <a:solidFill>
                <a:srgbClr val="FF0000"/>
              </a:solidFill>
            </a:endParaRPr>
          </a:p>
        </p:txBody>
      </p:sp>
      <p:sp>
        <p:nvSpPr>
          <p:cNvPr id="3" name="Zástupný symbol pro obsah 2"/>
          <p:cNvSpPr>
            <a:spLocks noGrp="1"/>
          </p:cNvSpPr>
          <p:nvPr>
            <p:ph idx="1"/>
          </p:nvPr>
        </p:nvSpPr>
        <p:spPr>
          <a:xfrm>
            <a:off x="1" y="1825625"/>
            <a:ext cx="12097264" cy="4921164"/>
          </a:xfrm>
        </p:spPr>
        <p:txBody>
          <a:bodyPr>
            <a:normAutofit/>
          </a:bodyPr>
          <a:lstStyle/>
          <a:p>
            <a:r>
              <a:rPr lang="cs-CZ" b="1" dirty="0" err="1" smtClean="0">
                <a:solidFill>
                  <a:srgbClr val="7030A0"/>
                </a:solidFill>
              </a:rPr>
              <a:t>Normal</a:t>
            </a:r>
            <a:r>
              <a:rPr lang="cs-CZ" b="1" dirty="0" smtClean="0">
                <a:solidFill>
                  <a:srgbClr val="7030A0"/>
                </a:solidFill>
              </a:rPr>
              <a:t> BP: </a:t>
            </a:r>
            <a:r>
              <a:rPr lang="cs-CZ" dirty="0" smtClean="0"/>
              <a:t>&lt;90th percentile //</a:t>
            </a:r>
            <a:r>
              <a:rPr lang="cs-CZ" dirty="0"/>
              <a:t> </a:t>
            </a:r>
            <a:r>
              <a:rPr lang="cs-CZ" dirty="0" smtClean="0">
                <a:solidFill>
                  <a:srgbClr val="FF0000"/>
                </a:solidFill>
              </a:rPr>
              <a:t>&lt;120/</a:t>
            </a:r>
            <a:r>
              <a:rPr lang="cs-CZ" dirty="0">
                <a:solidFill>
                  <a:srgbClr val="FF0000"/>
                </a:solidFill>
              </a:rPr>
              <a:t> </a:t>
            </a:r>
            <a:r>
              <a:rPr lang="cs-CZ" dirty="0" smtClean="0">
                <a:solidFill>
                  <a:srgbClr val="FF0000"/>
                </a:solidFill>
              </a:rPr>
              <a:t>&lt;80 </a:t>
            </a:r>
            <a:r>
              <a:rPr lang="cs-CZ" dirty="0" err="1" smtClean="0">
                <a:solidFill>
                  <a:srgbClr val="FF0000"/>
                </a:solidFill>
              </a:rPr>
              <a:t>mmHg</a:t>
            </a:r>
            <a:endParaRPr lang="cs-CZ" dirty="0" smtClean="0">
              <a:solidFill>
                <a:srgbClr val="FF0000"/>
              </a:solidFill>
            </a:endParaRPr>
          </a:p>
          <a:p>
            <a:r>
              <a:rPr lang="cs-CZ" b="1" dirty="0" err="1" smtClean="0">
                <a:solidFill>
                  <a:srgbClr val="7030A0"/>
                </a:solidFill>
              </a:rPr>
              <a:t>Elevated</a:t>
            </a:r>
            <a:r>
              <a:rPr lang="cs-CZ" b="1" dirty="0" smtClean="0">
                <a:solidFill>
                  <a:srgbClr val="7030A0"/>
                </a:solidFill>
              </a:rPr>
              <a:t> BP:</a:t>
            </a:r>
            <a:r>
              <a:rPr lang="cs-CZ" b="1" dirty="0">
                <a:solidFill>
                  <a:srgbClr val="7030A0"/>
                </a:solidFill>
              </a:rPr>
              <a:t> </a:t>
            </a:r>
            <a:r>
              <a:rPr lang="cs-CZ" dirty="0"/>
              <a:t>≥ </a:t>
            </a:r>
            <a:r>
              <a:rPr lang="cs-CZ" dirty="0" smtClean="0"/>
              <a:t>90th percentile to </a:t>
            </a:r>
            <a:r>
              <a:rPr lang="cs-CZ" dirty="0"/>
              <a:t>&lt;</a:t>
            </a:r>
            <a:r>
              <a:rPr lang="cs-CZ" dirty="0" smtClean="0"/>
              <a:t>95th percentile//</a:t>
            </a:r>
            <a:r>
              <a:rPr lang="cs-CZ" dirty="0" smtClean="0">
                <a:solidFill>
                  <a:srgbClr val="FF0000"/>
                </a:solidFill>
              </a:rPr>
              <a:t>120/</a:t>
            </a:r>
            <a:r>
              <a:rPr lang="cs-CZ" dirty="0">
                <a:solidFill>
                  <a:srgbClr val="FF0000"/>
                </a:solidFill>
              </a:rPr>
              <a:t> </a:t>
            </a:r>
            <a:r>
              <a:rPr lang="cs-CZ" dirty="0" smtClean="0">
                <a:solidFill>
                  <a:srgbClr val="FF0000"/>
                </a:solidFill>
              </a:rPr>
              <a:t>&lt;80 to 129/</a:t>
            </a:r>
            <a:r>
              <a:rPr lang="cs-CZ" dirty="0">
                <a:solidFill>
                  <a:srgbClr val="FF0000"/>
                </a:solidFill>
              </a:rPr>
              <a:t> </a:t>
            </a:r>
            <a:r>
              <a:rPr lang="cs-CZ" dirty="0" smtClean="0">
                <a:solidFill>
                  <a:srgbClr val="FF0000"/>
                </a:solidFill>
              </a:rPr>
              <a:t>&lt;80 </a:t>
            </a:r>
            <a:r>
              <a:rPr lang="cs-CZ" dirty="0" err="1" smtClean="0">
                <a:solidFill>
                  <a:srgbClr val="FF0000"/>
                </a:solidFill>
              </a:rPr>
              <a:t>mmHg</a:t>
            </a:r>
            <a:endParaRPr lang="cs-CZ" dirty="0">
              <a:solidFill>
                <a:srgbClr val="FF0000"/>
              </a:solidFill>
            </a:endParaRPr>
          </a:p>
          <a:p>
            <a:pPr lvl="1"/>
            <a:r>
              <a:rPr lang="cs-CZ" dirty="0" err="1" smtClean="0"/>
              <a:t>or</a:t>
            </a:r>
            <a:r>
              <a:rPr lang="cs-CZ" dirty="0" smtClean="0"/>
              <a:t> 120/80 </a:t>
            </a:r>
            <a:r>
              <a:rPr lang="cs-CZ" dirty="0" err="1" smtClean="0"/>
              <a:t>mmHg</a:t>
            </a:r>
            <a:r>
              <a:rPr lang="cs-CZ" dirty="0" smtClean="0"/>
              <a:t> to &lt;95th percentile (</a:t>
            </a:r>
            <a:r>
              <a:rPr lang="cs-CZ" dirty="0" err="1" smtClean="0"/>
              <a:t>whichever</a:t>
            </a:r>
            <a:r>
              <a:rPr lang="cs-CZ" dirty="0" smtClean="0"/>
              <a:t> </a:t>
            </a:r>
            <a:r>
              <a:rPr lang="cs-CZ" dirty="0" err="1" smtClean="0"/>
              <a:t>is</a:t>
            </a:r>
            <a:r>
              <a:rPr lang="cs-CZ" dirty="0" smtClean="0"/>
              <a:t> </a:t>
            </a:r>
            <a:r>
              <a:rPr lang="cs-CZ" dirty="0" err="1" smtClean="0"/>
              <a:t>lower</a:t>
            </a:r>
            <a:r>
              <a:rPr lang="cs-CZ" dirty="0" smtClean="0"/>
              <a:t>)</a:t>
            </a:r>
          </a:p>
          <a:p>
            <a:pPr marL="228600" lvl="1">
              <a:spcBef>
                <a:spcPts val="1000"/>
              </a:spcBef>
            </a:pPr>
            <a:r>
              <a:rPr lang="cs-CZ" sz="2800" b="1" dirty="0" err="1">
                <a:solidFill>
                  <a:srgbClr val="7030A0"/>
                </a:solidFill>
              </a:rPr>
              <a:t>Stage</a:t>
            </a:r>
            <a:r>
              <a:rPr lang="cs-CZ" sz="2800" b="1" dirty="0">
                <a:solidFill>
                  <a:srgbClr val="7030A0"/>
                </a:solidFill>
              </a:rPr>
              <a:t> 1 HTN</a:t>
            </a:r>
            <a:r>
              <a:rPr lang="cs-CZ" sz="2800" dirty="0"/>
              <a:t>: : ≥ 95th percentile to &lt;95th percentile+12 </a:t>
            </a:r>
            <a:r>
              <a:rPr lang="cs-CZ" sz="2800" dirty="0" err="1" smtClean="0"/>
              <a:t>mmHg</a:t>
            </a:r>
            <a:r>
              <a:rPr lang="cs-CZ" sz="2800" dirty="0" smtClean="0"/>
              <a:t>//</a:t>
            </a:r>
            <a:r>
              <a:rPr lang="cs-CZ" sz="2800" dirty="0" smtClean="0">
                <a:solidFill>
                  <a:srgbClr val="FF0000"/>
                </a:solidFill>
              </a:rPr>
              <a:t>130/80 to 139/89 </a:t>
            </a:r>
            <a:r>
              <a:rPr lang="cs-CZ" sz="2800" dirty="0" err="1" smtClean="0">
                <a:solidFill>
                  <a:srgbClr val="FF0000"/>
                </a:solidFill>
              </a:rPr>
              <a:t>mmHg</a:t>
            </a:r>
            <a:endParaRPr lang="cs-CZ" sz="2800" dirty="0" smtClean="0">
              <a:solidFill>
                <a:srgbClr val="FF0000"/>
              </a:solidFill>
            </a:endParaRPr>
          </a:p>
          <a:p>
            <a:pPr marL="685800" lvl="2">
              <a:spcBef>
                <a:spcPts val="1000"/>
              </a:spcBef>
            </a:pPr>
            <a:r>
              <a:rPr lang="cs-CZ" sz="2400" dirty="0" err="1"/>
              <a:t>Or</a:t>
            </a:r>
            <a:r>
              <a:rPr lang="cs-CZ" sz="2400" dirty="0"/>
              <a:t> 130/80 to 139/89 </a:t>
            </a:r>
            <a:r>
              <a:rPr lang="cs-CZ" sz="2400" dirty="0" err="1"/>
              <a:t>mmHg</a:t>
            </a:r>
            <a:r>
              <a:rPr lang="cs-CZ" sz="2400" dirty="0"/>
              <a:t> (</a:t>
            </a:r>
            <a:r>
              <a:rPr lang="cs-CZ" sz="2400" dirty="0" err="1"/>
              <a:t>whichever</a:t>
            </a:r>
            <a:r>
              <a:rPr lang="cs-CZ" sz="2400" dirty="0"/>
              <a:t> </a:t>
            </a:r>
            <a:r>
              <a:rPr lang="cs-CZ" sz="2400" dirty="0" err="1"/>
              <a:t>is</a:t>
            </a:r>
            <a:r>
              <a:rPr lang="cs-CZ" sz="2400" dirty="0"/>
              <a:t> </a:t>
            </a:r>
            <a:r>
              <a:rPr lang="cs-CZ" sz="2400" dirty="0" err="1"/>
              <a:t>lower</a:t>
            </a:r>
            <a:r>
              <a:rPr lang="cs-CZ" sz="2400" dirty="0"/>
              <a:t>)</a:t>
            </a:r>
          </a:p>
          <a:p>
            <a:pPr marL="228600" lvl="1">
              <a:spcBef>
                <a:spcPts val="1000"/>
              </a:spcBef>
            </a:pPr>
            <a:r>
              <a:rPr lang="cs-CZ" sz="2800" b="1" dirty="0" err="1">
                <a:solidFill>
                  <a:srgbClr val="7030A0"/>
                </a:solidFill>
              </a:rPr>
              <a:t>Stage</a:t>
            </a:r>
            <a:r>
              <a:rPr lang="cs-CZ" sz="2800" b="1" dirty="0">
                <a:solidFill>
                  <a:srgbClr val="7030A0"/>
                </a:solidFill>
              </a:rPr>
              <a:t> 2 HTN: </a:t>
            </a:r>
            <a:r>
              <a:rPr lang="cs-CZ" sz="2800" dirty="0"/>
              <a:t>≥ 95th percentile +12 </a:t>
            </a:r>
            <a:r>
              <a:rPr lang="cs-CZ" sz="2800" dirty="0" err="1" smtClean="0"/>
              <a:t>mmHg</a:t>
            </a:r>
            <a:r>
              <a:rPr lang="cs-CZ" sz="2800" dirty="0" smtClean="0"/>
              <a:t>//</a:t>
            </a:r>
            <a:r>
              <a:rPr lang="cs-CZ" sz="2800" dirty="0"/>
              <a:t> </a:t>
            </a:r>
            <a:r>
              <a:rPr lang="cs-CZ" sz="2800" dirty="0" smtClean="0">
                <a:solidFill>
                  <a:srgbClr val="FF0000"/>
                </a:solidFill>
              </a:rPr>
              <a:t>≥140/90 </a:t>
            </a:r>
            <a:r>
              <a:rPr lang="cs-CZ" sz="2800" dirty="0" err="1" smtClean="0">
                <a:solidFill>
                  <a:srgbClr val="FF0000"/>
                </a:solidFill>
              </a:rPr>
              <a:t>mmHg</a:t>
            </a:r>
            <a:endParaRPr lang="cs-CZ" sz="2800" dirty="0">
              <a:solidFill>
                <a:srgbClr val="FF0000"/>
              </a:solidFill>
            </a:endParaRPr>
          </a:p>
          <a:p>
            <a:pPr marL="685800" lvl="2">
              <a:spcBef>
                <a:spcPts val="1000"/>
              </a:spcBef>
            </a:pPr>
            <a:r>
              <a:rPr lang="cs-CZ" sz="2400" dirty="0" err="1" smtClean="0"/>
              <a:t>Or</a:t>
            </a:r>
            <a:r>
              <a:rPr lang="cs-CZ" sz="2400" dirty="0" smtClean="0"/>
              <a:t> </a:t>
            </a:r>
            <a:r>
              <a:rPr lang="cs-CZ" sz="2400" dirty="0"/>
              <a:t>≥140/90 </a:t>
            </a:r>
            <a:r>
              <a:rPr lang="cs-CZ" sz="2400" dirty="0" err="1"/>
              <a:t>mmHg</a:t>
            </a:r>
            <a:r>
              <a:rPr lang="cs-CZ" sz="2400" dirty="0"/>
              <a:t> (</a:t>
            </a:r>
            <a:r>
              <a:rPr lang="cs-CZ" sz="2400" dirty="0" err="1"/>
              <a:t>whichever</a:t>
            </a:r>
            <a:r>
              <a:rPr lang="cs-CZ" sz="2400" dirty="0"/>
              <a:t> </a:t>
            </a:r>
            <a:r>
              <a:rPr lang="cs-CZ" sz="2400" dirty="0" err="1"/>
              <a:t>is</a:t>
            </a:r>
            <a:r>
              <a:rPr lang="cs-CZ" sz="2400" dirty="0"/>
              <a:t> </a:t>
            </a:r>
            <a:r>
              <a:rPr lang="cs-CZ" sz="2400" dirty="0" err="1"/>
              <a:t>lower</a:t>
            </a:r>
            <a:r>
              <a:rPr lang="cs-CZ" sz="2400" dirty="0"/>
              <a:t>)</a:t>
            </a:r>
          </a:p>
          <a:p>
            <a:pPr marL="914400" lvl="2" indent="0">
              <a:buNone/>
            </a:pPr>
            <a:r>
              <a:rPr lang="en-US" sz="1600" dirty="0" smtClean="0"/>
              <a:t>Flynn </a:t>
            </a:r>
            <a:r>
              <a:rPr lang="en-US" sz="1600" dirty="0"/>
              <a:t>JT, </a:t>
            </a:r>
            <a:r>
              <a:rPr lang="en-US" sz="1600" dirty="0" err="1"/>
              <a:t>Kaelber</a:t>
            </a:r>
            <a:r>
              <a:rPr lang="en-US" sz="1600" dirty="0"/>
              <a:t> DC, Baker-Smith CM, </a:t>
            </a:r>
            <a:r>
              <a:rPr lang="en-US" sz="1600" dirty="0" err="1"/>
              <a:t>Blowey</a:t>
            </a:r>
            <a:r>
              <a:rPr lang="en-US" sz="1600" dirty="0"/>
              <a:t> D, Carroll AE, Daniels SR, et al., for the Subcommittee on Screening and Management of High Blood Pressure in Children. Clinical practice guideline for screening and management of high blood pressure in children and adolescents. </a:t>
            </a:r>
            <a:r>
              <a:rPr lang="en-US" sz="1600" b="1" dirty="0">
                <a:solidFill>
                  <a:srgbClr val="FF0000"/>
                </a:solidFill>
              </a:rPr>
              <a:t>Pediatrics. 2017;140(3</a:t>
            </a:r>
            <a:r>
              <a:rPr lang="en-US" sz="1600" dirty="0"/>
              <a:t>):e20171904. </a:t>
            </a:r>
            <a:r>
              <a:rPr lang="en-US" sz="1600" dirty="0">
                <a:hlinkClick r:id="rId2"/>
              </a:rPr>
              <a:t>https://doi.org/10.1542/peds.2017-1904</a:t>
            </a:r>
            <a:r>
              <a:rPr lang="en-US" sz="1600" dirty="0"/>
              <a:t>.</a:t>
            </a:r>
            <a:endParaRPr lang="cs-CZ" sz="1600" dirty="0" smtClean="0"/>
          </a:p>
        </p:txBody>
      </p:sp>
    </p:spTree>
    <p:extLst>
      <p:ext uri="{BB962C8B-B14F-4D97-AF65-F5344CB8AC3E}">
        <p14:creationId xmlns:p14="http://schemas.microsoft.com/office/powerpoint/2010/main" val="20374656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https://static-content.springer.com/image/art%3A10.1007%2Fs11906-017-0780-8/MediaObjects/11906_2017_780_Tab3d_HTML.gif">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17918" y="766119"/>
            <a:ext cx="5164481" cy="5537500"/>
          </a:xfrm>
          <a:prstGeom prst="rect">
            <a:avLst/>
          </a:prstGeom>
          <a:noFill/>
          <a:ln>
            <a:noFill/>
          </a:ln>
        </p:spPr>
      </p:pic>
      <p:pic>
        <p:nvPicPr>
          <p:cNvPr id="3" name="Obrázek 2" descr="https://static-content.springer.com/image/art%3A10.1007%2Fs11906-017-0780-8/MediaObjects/11906_2017_780_Tab3c_HTML.gif">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1837" y="210331"/>
            <a:ext cx="5817072" cy="6437337"/>
          </a:xfrm>
          <a:prstGeom prst="rect">
            <a:avLst/>
          </a:prstGeom>
          <a:noFill/>
          <a:ln>
            <a:noFill/>
          </a:ln>
        </p:spPr>
      </p:pic>
    </p:spTree>
    <p:extLst>
      <p:ext uri="{BB962C8B-B14F-4D97-AF65-F5344CB8AC3E}">
        <p14:creationId xmlns:p14="http://schemas.microsoft.com/office/powerpoint/2010/main" val="4120053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https://static-content.springer.com/image/art%3A10.1007%2Fs11906-017-0780-8/MediaObjects/11906_2017_780_Tab3a_HTML.gif">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5344" y="148281"/>
            <a:ext cx="4785026" cy="6445019"/>
          </a:xfrm>
          <a:prstGeom prst="rect">
            <a:avLst/>
          </a:prstGeom>
          <a:noFill/>
          <a:ln>
            <a:noFill/>
          </a:ln>
        </p:spPr>
      </p:pic>
      <p:pic>
        <p:nvPicPr>
          <p:cNvPr id="3" name="Obrázek 2" descr="https://static-content.springer.com/image/art%3A10.1007%2Fs11906-017-0780-8/MediaObjects/11906_2017_780_Tab3b_HTML.gif">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6424448" y="140044"/>
            <a:ext cx="4877866" cy="6450226"/>
          </a:xfrm>
          <a:prstGeom prst="rect">
            <a:avLst/>
          </a:prstGeom>
          <a:noFill/>
          <a:ln>
            <a:noFill/>
          </a:ln>
        </p:spPr>
      </p:pic>
    </p:spTree>
    <p:extLst>
      <p:ext uri="{BB962C8B-B14F-4D97-AF65-F5344CB8AC3E}">
        <p14:creationId xmlns:p14="http://schemas.microsoft.com/office/powerpoint/2010/main" val="1753617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cs-CZ" altLang="cs-CZ" b="1" smtClean="0">
                <a:solidFill>
                  <a:srgbClr val="FF3300"/>
                </a:solidFill>
              </a:rPr>
              <a:t>Blood pressure</a:t>
            </a:r>
          </a:p>
        </p:txBody>
      </p:sp>
      <p:sp>
        <p:nvSpPr>
          <p:cNvPr id="49155" name="Rectangle 3"/>
          <p:cNvSpPr>
            <a:spLocks noGrp="1" noChangeArrowheads="1"/>
          </p:cNvSpPr>
          <p:nvPr>
            <p:ph type="body" idx="1"/>
          </p:nvPr>
        </p:nvSpPr>
        <p:spPr>
          <a:xfrm>
            <a:off x="1828800" y="1981200"/>
            <a:ext cx="8534400" cy="4572000"/>
          </a:xfrm>
        </p:spPr>
        <p:txBody>
          <a:bodyPr/>
          <a:lstStyle/>
          <a:p>
            <a:pPr eaLnBrk="1" hangingPunct="1"/>
            <a:r>
              <a:rPr lang="cs-CZ" altLang="cs-CZ" smtClean="0">
                <a:solidFill>
                  <a:schemeClr val="accent2"/>
                </a:solidFill>
              </a:rPr>
              <a:t>Immediately after birth – high blood pressure:</a:t>
            </a:r>
          </a:p>
          <a:p>
            <a:pPr lvl="1" eaLnBrk="1" hangingPunct="1"/>
            <a:r>
              <a:rPr lang="cs-CZ" altLang="cs-CZ" smtClean="0"/>
              <a:t>Stress after delivery, increase concentration  of catecholamine and cortizol</a:t>
            </a:r>
          </a:p>
          <a:p>
            <a:pPr eaLnBrk="1" hangingPunct="1"/>
            <a:r>
              <a:rPr lang="cs-CZ" altLang="cs-CZ" smtClean="0"/>
              <a:t>After 1st day  …….. 70/50 mmHg:</a:t>
            </a:r>
          </a:p>
          <a:p>
            <a:pPr lvl="1" eaLnBrk="1" hangingPunct="1"/>
            <a:r>
              <a:rPr lang="cs-CZ" altLang="cs-CZ" smtClean="0"/>
              <a:t>Open of pulmonary and intestine circulation</a:t>
            </a:r>
          </a:p>
          <a:p>
            <a:pPr eaLnBrk="1" hangingPunct="1"/>
            <a:r>
              <a:rPr lang="cs-CZ" altLang="cs-CZ" smtClean="0">
                <a:solidFill>
                  <a:schemeClr val="accent2"/>
                </a:solidFill>
              </a:rPr>
              <a:t>During pubertas:</a:t>
            </a:r>
          </a:p>
          <a:p>
            <a:pPr lvl="1" eaLnBrk="1" hangingPunct="1"/>
            <a:r>
              <a:rPr lang="cs-CZ" altLang="cs-CZ" smtClean="0"/>
              <a:t>Development of regulatory mechanism</a:t>
            </a:r>
          </a:p>
          <a:p>
            <a:pPr lvl="1" eaLnBrk="1" hangingPunct="1"/>
            <a:r>
              <a:rPr lang="cs-CZ" altLang="cs-CZ" smtClean="0"/>
              <a:t>Stimulation of external world</a:t>
            </a:r>
          </a:p>
        </p:txBody>
      </p:sp>
    </p:spTree>
    <p:extLst>
      <p:ext uri="{BB962C8B-B14F-4D97-AF65-F5344CB8AC3E}">
        <p14:creationId xmlns:p14="http://schemas.microsoft.com/office/powerpoint/2010/main" val="180813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1828800" y="990600"/>
            <a:ext cx="8458200" cy="5105400"/>
          </a:xfrm>
        </p:spPr>
        <p:txBody>
          <a:bodyPr/>
          <a:lstStyle/>
          <a:p>
            <a:pPr eaLnBrk="1" hangingPunct="1">
              <a:lnSpc>
                <a:spcPct val="185000"/>
              </a:lnSpc>
            </a:pPr>
            <a:r>
              <a:rPr lang="cs-CZ" altLang="cs-CZ" dirty="0" err="1" smtClean="0"/>
              <a:t>Newborn</a:t>
            </a:r>
            <a:r>
              <a:rPr lang="cs-CZ" altLang="cs-CZ" dirty="0" smtClean="0"/>
              <a:t> 	           </a:t>
            </a:r>
            <a:r>
              <a:rPr lang="cs-CZ" altLang="cs-CZ" b="1" dirty="0" smtClean="0"/>
              <a:t>80/46 </a:t>
            </a:r>
            <a:r>
              <a:rPr lang="cs-CZ" altLang="cs-CZ" b="1" dirty="0" err="1" smtClean="0"/>
              <a:t>mmHg</a:t>
            </a:r>
            <a:r>
              <a:rPr lang="cs-CZ" altLang="cs-CZ" dirty="0" smtClean="0"/>
              <a:t>	          10.6/6.1 </a:t>
            </a:r>
            <a:r>
              <a:rPr lang="cs-CZ" altLang="cs-CZ" dirty="0" err="1" smtClean="0"/>
              <a:t>kPa</a:t>
            </a:r>
            <a:endParaRPr lang="cs-CZ" altLang="cs-CZ" dirty="0" smtClean="0"/>
          </a:p>
          <a:p>
            <a:pPr eaLnBrk="1" hangingPunct="1">
              <a:lnSpc>
                <a:spcPct val="185000"/>
              </a:lnSpc>
            </a:pPr>
            <a:r>
              <a:rPr lang="cs-CZ" altLang="cs-CZ" dirty="0" smtClean="0"/>
              <a:t>3 </a:t>
            </a:r>
            <a:r>
              <a:rPr lang="cs-CZ" altLang="cs-CZ" dirty="0" err="1" smtClean="0"/>
              <a:t>years</a:t>
            </a:r>
            <a:r>
              <a:rPr lang="cs-CZ" altLang="cs-CZ" dirty="0" smtClean="0"/>
              <a:t>	               </a:t>
            </a:r>
            <a:r>
              <a:rPr lang="cs-CZ" altLang="cs-CZ" b="1" dirty="0" smtClean="0"/>
              <a:t>100/67</a:t>
            </a:r>
            <a:r>
              <a:rPr lang="cs-CZ" altLang="cs-CZ" dirty="0" smtClean="0"/>
              <a:t>		          13.3/8.9</a:t>
            </a:r>
          </a:p>
          <a:p>
            <a:pPr eaLnBrk="1" hangingPunct="1">
              <a:lnSpc>
                <a:spcPct val="185000"/>
              </a:lnSpc>
            </a:pPr>
            <a:r>
              <a:rPr lang="cs-CZ" altLang="cs-CZ" dirty="0" smtClean="0"/>
              <a:t>10-11 </a:t>
            </a:r>
            <a:r>
              <a:rPr lang="cs-CZ" altLang="cs-CZ" dirty="0" err="1" smtClean="0"/>
              <a:t>years</a:t>
            </a:r>
            <a:r>
              <a:rPr lang="cs-CZ" altLang="cs-CZ" dirty="0" smtClean="0"/>
              <a:t>	    </a:t>
            </a:r>
            <a:r>
              <a:rPr lang="cs-CZ" altLang="cs-CZ" b="1" dirty="0" smtClean="0"/>
              <a:t>111/58</a:t>
            </a:r>
            <a:r>
              <a:rPr lang="cs-CZ" altLang="cs-CZ" dirty="0" smtClean="0"/>
              <a:t>	                      14.8/7.7</a:t>
            </a:r>
          </a:p>
          <a:p>
            <a:pPr eaLnBrk="1" hangingPunct="1">
              <a:lnSpc>
                <a:spcPct val="185000"/>
              </a:lnSpc>
            </a:pPr>
            <a:r>
              <a:rPr lang="cs-CZ" altLang="cs-CZ" dirty="0" smtClean="0"/>
              <a:t>13-14 </a:t>
            </a:r>
            <a:r>
              <a:rPr lang="cs-CZ" altLang="cs-CZ" dirty="0" err="1" smtClean="0"/>
              <a:t>years</a:t>
            </a:r>
            <a:r>
              <a:rPr lang="cs-CZ" altLang="cs-CZ" dirty="0" smtClean="0"/>
              <a:t>	     </a:t>
            </a:r>
            <a:r>
              <a:rPr lang="cs-CZ" altLang="cs-CZ" b="1" dirty="0" smtClean="0"/>
              <a:t>118/60</a:t>
            </a:r>
            <a:r>
              <a:rPr lang="cs-CZ" altLang="cs-CZ" dirty="0" smtClean="0"/>
              <a:t>	                      15.7/8.0</a:t>
            </a:r>
          </a:p>
        </p:txBody>
      </p:sp>
    </p:spTree>
    <p:extLst>
      <p:ext uri="{BB962C8B-B14F-4D97-AF65-F5344CB8AC3E}">
        <p14:creationId xmlns:p14="http://schemas.microsoft.com/office/powerpoint/2010/main" val="2082428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Obráze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7575" y="2500314"/>
            <a:ext cx="4248150" cy="435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Obrázek 2"/>
          <p:cNvPicPr>
            <a:picLocks noChangeAspect="1"/>
          </p:cNvPicPr>
          <p:nvPr/>
        </p:nvPicPr>
        <p:blipFill>
          <a:blip r:embed="rId3">
            <a:extLst>
              <a:ext uri="{28A0092B-C50C-407E-A947-70E740481C1C}">
                <a14:useLocalDpi xmlns:a14="http://schemas.microsoft.com/office/drawing/2010/main" val="0"/>
              </a:ext>
            </a:extLst>
          </a:blip>
          <a:srcRect l="4054" r="7573"/>
          <a:stretch>
            <a:fillRect/>
          </a:stretch>
        </p:blipFill>
        <p:spPr bwMode="auto">
          <a:xfrm>
            <a:off x="7970839" y="1519238"/>
            <a:ext cx="264477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rázek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776" y="12701"/>
            <a:ext cx="2786063"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ovéPole 5"/>
          <p:cNvSpPr txBox="1">
            <a:spLocks noChangeArrowheads="1"/>
          </p:cNvSpPr>
          <p:nvPr/>
        </p:nvSpPr>
        <p:spPr bwMode="auto">
          <a:xfrm>
            <a:off x="1631951" y="908051"/>
            <a:ext cx="4183063"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err="1" smtClean="0"/>
              <a:t>Austrian</a:t>
            </a:r>
            <a:r>
              <a:rPr lang="cs-CZ" altLang="cs-CZ" sz="2400" dirty="0" smtClean="0"/>
              <a:t> </a:t>
            </a:r>
            <a:r>
              <a:rPr lang="cs-CZ" altLang="cs-CZ" sz="2400" dirty="0"/>
              <a:t>Von </a:t>
            </a:r>
            <a:r>
              <a:rPr lang="cs-CZ" altLang="cs-CZ" sz="2400" dirty="0" err="1"/>
              <a:t>Basch</a:t>
            </a:r>
            <a:endParaRPr lang="cs-CZ" altLang="cs-CZ" sz="2400" dirty="0"/>
          </a:p>
          <a:p>
            <a:pPr eaLnBrk="1" hangingPunct="1">
              <a:spcBef>
                <a:spcPct val="0"/>
              </a:spcBef>
              <a:buFontTx/>
              <a:buNone/>
            </a:pPr>
            <a:r>
              <a:rPr lang="cs-CZ" altLang="cs-CZ" sz="2400" dirty="0"/>
              <a:t> „aneroid </a:t>
            </a:r>
            <a:r>
              <a:rPr lang="cs-CZ" altLang="cs-CZ" sz="2400" dirty="0" err="1"/>
              <a:t>sfygmomanometr</a:t>
            </a:r>
            <a:r>
              <a:rPr lang="cs-CZ" altLang="cs-CZ" sz="2400" dirty="0"/>
              <a:t>“</a:t>
            </a:r>
          </a:p>
          <a:p>
            <a:pPr eaLnBrk="1" hangingPunct="1">
              <a:spcBef>
                <a:spcPct val="0"/>
              </a:spcBef>
              <a:buFontTx/>
              <a:buNone/>
            </a:pPr>
            <a:r>
              <a:rPr lang="cs-CZ" altLang="cs-CZ" sz="2400" dirty="0" err="1" smtClean="0"/>
              <a:t>With</a:t>
            </a:r>
            <a:r>
              <a:rPr lang="cs-CZ" altLang="cs-CZ" sz="2400" dirty="0" smtClean="0"/>
              <a:t> </a:t>
            </a:r>
            <a:r>
              <a:rPr lang="cs-CZ" altLang="cs-CZ" sz="2400" dirty="0" err="1" smtClean="0"/>
              <a:t>baloon</a:t>
            </a:r>
            <a:r>
              <a:rPr lang="cs-CZ" altLang="cs-CZ" sz="2400" dirty="0" smtClean="0"/>
              <a:t> on </a:t>
            </a:r>
            <a:r>
              <a:rPr lang="cs-CZ" altLang="cs-CZ" sz="2400" dirty="0" err="1" smtClean="0"/>
              <a:t>wrist</a:t>
            </a:r>
            <a:endParaRPr lang="cs-CZ" altLang="cs-CZ" sz="2400" dirty="0" smtClean="0"/>
          </a:p>
          <a:p>
            <a:pPr eaLnBrk="1" hangingPunct="1">
              <a:spcBef>
                <a:spcPct val="0"/>
              </a:spcBef>
              <a:buFontTx/>
              <a:buNone/>
            </a:pPr>
            <a:r>
              <a:rPr lang="cs-CZ" altLang="cs-CZ" sz="2400" dirty="0" smtClean="0"/>
              <a:t>1876</a:t>
            </a:r>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endParaRPr lang="cs-CZ" altLang="cs-CZ" sz="1800" dirty="0"/>
          </a:p>
          <a:p>
            <a:pPr eaLnBrk="1" hangingPunct="1">
              <a:spcBef>
                <a:spcPct val="0"/>
              </a:spcBef>
              <a:buFontTx/>
              <a:buNone/>
            </a:pPr>
            <a:r>
              <a:rPr lang="cs-CZ" altLang="cs-CZ" sz="2400" dirty="0" err="1" smtClean="0"/>
              <a:t>Italian</a:t>
            </a:r>
            <a:r>
              <a:rPr lang="cs-CZ" altLang="cs-CZ" sz="2400" dirty="0" smtClean="0"/>
              <a:t> </a:t>
            </a:r>
            <a:r>
              <a:rPr lang="cs-CZ" altLang="cs-CZ" sz="2400" dirty="0" err="1" smtClean="0"/>
              <a:t>physician</a:t>
            </a:r>
            <a:endParaRPr lang="cs-CZ" altLang="cs-CZ" sz="2400" dirty="0"/>
          </a:p>
          <a:p>
            <a:pPr eaLnBrk="1" hangingPunct="1">
              <a:spcBef>
                <a:spcPct val="0"/>
              </a:spcBef>
              <a:buFontTx/>
              <a:buNone/>
            </a:pPr>
            <a:r>
              <a:rPr lang="cs-CZ" altLang="cs-CZ" sz="2400" dirty="0" err="1"/>
              <a:t>Riva</a:t>
            </a:r>
            <a:r>
              <a:rPr lang="cs-CZ" altLang="cs-CZ" sz="2400" dirty="0"/>
              <a:t> </a:t>
            </a:r>
            <a:r>
              <a:rPr lang="cs-CZ" altLang="cs-CZ" sz="2400" dirty="0" err="1"/>
              <a:t>Rocci</a:t>
            </a:r>
            <a:endParaRPr lang="cs-CZ" altLang="cs-CZ" sz="2400" dirty="0"/>
          </a:p>
          <a:p>
            <a:pPr eaLnBrk="1" hangingPunct="1">
              <a:spcBef>
                <a:spcPct val="0"/>
              </a:spcBef>
              <a:buFontTx/>
              <a:buNone/>
            </a:pPr>
            <a:r>
              <a:rPr lang="cs-CZ" altLang="cs-CZ" sz="2400" dirty="0" smtClean="0"/>
              <a:t>„</a:t>
            </a:r>
            <a:r>
              <a:rPr lang="cs-CZ" altLang="cs-CZ" sz="2400" dirty="0" err="1" smtClean="0"/>
              <a:t>mercury</a:t>
            </a:r>
            <a:r>
              <a:rPr lang="cs-CZ" altLang="cs-CZ" sz="2400" dirty="0" smtClean="0"/>
              <a:t> </a:t>
            </a:r>
            <a:r>
              <a:rPr lang="cs-CZ" altLang="cs-CZ" sz="2400" dirty="0" err="1" smtClean="0"/>
              <a:t>sfygmomanometr</a:t>
            </a:r>
            <a:r>
              <a:rPr lang="cs-CZ" altLang="cs-CZ" sz="2400" dirty="0"/>
              <a:t>“</a:t>
            </a:r>
          </a:p>
          <a:p>
            <a:pPr eaLnBrk="1" hangingPunct="1">
              <a:spcBef>
                <a:spcPct val="0"/>
              </a:spcBef>
              <a:buFontTx/>
              <a:buNone/>
            </a:pPr>
            <a:r>
              <a:rPr lang="cs-CZ" altLang="cs-CZ" sz="2400" dirty="0" err="1" smtClean="0"/>
              <a:t>With</a:t>
            </a:r>
            <a:r>
              <a:rPr lang="cs-CZ" altLang="cs-CZ" sz="2400" dirty="0" smtClean="0"/>
              <a:t> </a:t>
            </a:r>
            <a:r>
              <a:rPr lang="cs-CZ" altLang="cs-CZ" sz="2400" dirty="0" err="1" smtClean="0"/>
              <a:t>cuff</a:t>
            </a:r>
            <a:r>
              <a:rPr lang="cs-CZ" altLang="cs-CZ" sz="2400" dirty="0" smtClean="0"/>
              <a:t> on </a:t>
            </a:r>
            <a:r>
              <a:rPr lang="cs-CZ" altLang="cs-CZ" sz="2400" dirty="0" err="1" smtClean="0"/>
              <a:t>the</a:t>
            </a:r>
            <a:r>
              <a:rPr lang="cs-CZ" altLang="cs-CZ" sz="2400" dirty="0" smtClean="0"/>
              <a:t> </a:t>
            </a:r>
            <a:r>
              <a:rPr lang="cs-CZ" altLang="cs-CZ" sz="2400" dirty="0" err="1" smtClean="0"/>
              <a:t>arm</a:t>
            </a:r>
            <a:r>
              <a:rPr lang="cs-CZ" altLang="cs-CZ" sz="2400" dirty="0" smtClean="0"/>
              <a:t> </a:t>
            </a:r>
            <a:endParaRPr lang="cs-CZ" altLang="cs-CZ" sz="2400" dirty="0"/>
          </a:p>
          <a:p>
            <a:pPr eaLnBrk="1" hangingPunct="1">
              <a:spcBef>
                <a:spcPct val="0"/>
              </a:spcBef>
              <a:buFontTx/>
              <a:buNone/>
            </a:pPr>
            <a:r>
              <a:rPr lang="cs-CZ" altLang="cs-CZ" sz="2400" dirty="0"/>
              <a:t>1896</a:t>
            </a:r>
          </a:p>
        </p:txBody>
      </p:sp>
      <p:sp>
        <p:nvSpPr>
          <p:cNvPr id="8198" name="TextovéPole 6"/>
          <p:cNvSpPr txBox="1">
            <a:spLocks noChangeArrowheads="1"/>
          </p:cNvSpPr>
          <p:nvPr/>
        </p:nvSpPr>
        <p:spPr bwMode="auto">
          <a:xfrm>
            <a:off x="1847850" y="404814"/>
            <a:ext cx="32207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dirty="0" err="1" smtClean="0">
                <a:solidFill>
                  <a:srgbClr val="FF0000"/>
                </a:solidFill>
              </a:rPr>
              <a:t>Palpatory</a:t>
            </a:r>
            <a:r>
              <a:rPr lang="cs-CZ" altLang="cs-CZ" sz="2800" b="1" dirty="0" smtClean="0">
                <a:solidFill>
                  <a:srgbClr val="FF0000"/>
                </a:solidFill>
              </a:rPr>
              <a:t> </a:t>
            </a:r>
            <a:r>
              <a:rPr lang="cs-CZ" altLang="cs-CZ" sz="2800" b="1" dirty="0" err="1" smtClean="0">
                <a:solidFill>
                  <a:srgbClr val="FF0000"/>
                </a:solidFill>
              </a:rPr>
              <a:t>method</a:t>
            </a:r>
            <a:endParaRPr lang="cs-CZ" altLang="cs-CZ" sz="2800" b="1" dirty="0">
              <a:solidFill>
                <a:srgbClr val="FF0000"/>
              </a:solidFill>
            </a:endParaRPr>
          </a:p>
        </p:txBody>
      </p:sp>
    </p:spTree>
    <p:extLst>
      <p:ext uri="{BB962C8B-B14F-4D97-AF65-F5344CB8AC3E}">
        <p14:creationId xmlns:p14="http://schemas.microsoft.com/office/powerpoint/2010/main" val="2499904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30659" y="365125"/>
            <a:ext cx="11796584" cy="1325563"/>
          </a:xfrm>
        </p:spPr>
        <p:txBody>
          <a:bodyPr/>
          <a:lstStyle/>
          <a:p>
            <a:pPr algn="ctr"/>
            <a:r>
              <a:rPr lang="cs-CZ" dirty="0" err="1" smtClean="0"/>
              <a:t>Blood</a:t>
            </a:r>
            <a:r>
              <a:rPr lang="cs-CZ" dirty="0" smtClean="0"/>
              <a:t> </a:t>
            </a:r>
            <a:r>
              <a:rPr lang="cs-CZ" dirty="0" err="1" smtClean="0"/>
              <a:t>presure</a:t>
            </a:r>
            <a:r>
              <a:rPr lang="cs-CZ" dirty="0" smtClean="0"/>
              <a:t> </a:t>
            </a:r>
            <a:r>
              <a:rPr lang="cs-CZ" dirty="0" err="1" smtClean="0"/>
              <a:t>measurement</a:t>
            </a:r>
            <a:r>
              <a:rPr lang="cs-CZ" dirty="0" smtClean="0"/>
              <a:t> in </a:t>
            </a:r>
            <a:r>
              <a:rPr lang="cs-CZ" dirty="0" err="1" smtClean="0"/>
              <a:t>newborn</a:t>
            </a:r>
            <a:r>
              <a:rPr lang="cs-CZ" dirty="0" smtClean="0"/>
              <a:t/>
            </a:r>
            <a:br>
              <a:rPr lang="cs-CZ" dirty="0" smtClean="0"/>
            </a:br>
            <a:r>
              <a:rPr lang="cs-CZ" dirty="0" smtClean="0"/>
              <a:t> and </a:t>
            </a:r>
            <a:r>
              <a:rPr lang="cs-CZ" dirty="0" err="1" smtClean="0"/>
              <a:t>children</a:t>
            </a:r>
            <a:endParaRPr lang="cs-CZ" dirty="0"/>
          </a:p>
        </p:txBody>
      </p:sp>
      <p:sp>
        <p:nvSpPr>
          <p:cNvPr id="3" name="Zástupný symbol pro obsah 2"/>
          <p:cNvSpPr>
            <a:spLocks noGrp="1"/>
          </p:cNvSpPr>
          <p:nvPr>
            <p:ph idx="1"/>
          </p:nvPr>
        </p:nvSpPr>
        <p:spPr/>
        <p:txBody>
          <a:bodyPr/>
          <a:lstStyle/>
          <a:p>
            <a:r>
              <a:rPr lang="cs-CZ" dirty="0" err="1" smtClean="0"/>
              <a:t>Korotkoff</a:t>
            </a:r>
            <a:r>
              <a:rPr lang="cs-CZ" dirty="0" smtClean="0"/>
              <a:t> </a:t>
            </a:r>
            <a:r>
              <a:rPr lang="cs-CZ" dirty="0" err="1" smtClean="0"/>
              <a:t>method</a:t>
            </a:r>
            <a:r>
              <a:rPr lang="cs-CZ" dirty="0" smtClean="0"/>
              <a:t> – </a:t>
            </a:r>
            <a:r>
              <a:rPr lang="cs-CZ" dirty="0" err="1" smtClean="0"/>
              <a:t>for</a:t>
            </a:r>
            <a:r>
              <a:rPr lang="cs-CZ" dirty="0" smtClean="0"/>
              <a:t> </a:t>
            </a:r>
            <a:r>
              <a:rPr lang="cs-CZ" dirty="0" err="1" smtClean="0"/>
              <a:t>children</a:t>
            </a:r>
            <a:r>
              <a:rPr lang="cs-CZ" dirty="0" smtClean="0"/>
              <a:t> </a:t>
            </a:r>
            <a:r>
              <a:rPr lang="cs-CZ" dirty="0" err="1" smtClean="0"/>
              <a:t>over</a:t>
            </a:r>
            <a:r>
              <a:rPr lang="cs-CZ" dirty="0" smtClean="0"/>
              <a:t> 1 </a:t>
            </a:r>
            <a:r>
              <a:rPr lang="cs-CZ" dirty="0" err="1" smtClean="0"/>
              <a:t>year</a:t>
            </a:r>
            <a:r>
              <a:rPr lang="cs-CZ" dirty="0" smtClean="0"/>
              <a:t> – use a </a:t>
            </a:r>
            <a:r>
              <a:rPr lang="cs-CZ" dirty="0" err="1" smtClean="0"/>
              <a:t>correct</a:t>
            </a:r>
            <a:r>
              <a:rPr lang="cs-CZ" dirty="0" smtClean="0"/>
              <a:t> </a:t>
            </a:r>
            <a:r>
              <a:rPr lang="cs-CZ" dirty="0" err="1" smtClean="0"/>
              <a:t>size</a:t>
            </a:r>
            <a:r>
              <a:rPr lang="cs-CZ" dirty="0" smtClean="0"/>
              <a:t> </a:t>
            </a:r>
            <a:r>
              <a:rPr lang="cs-CZ" dirty="0" err="1" smtClean="0"/>
              <a:t>of</a:t>
            </a:r>
            <a:r>
              <a:rPr lang="cs-CZ" dirty="0" smtClean="0"/>
              <a:t> </a:t>
            </a:r>
            <a:r>
              <a:rPr lang="cs-CZ" dirty="0" err="1" smtClean="0"/>
              <a:t>cuff</a:t>
            </a:r>
            <a:endParaRPr lang="cs-CZ" dirty="0" smtClean="0"/>
          </a:p>
          <a:p>
            <a:endParaRPr lang="cs-CZ" dirty="0" smtClean="0"/>
          </a:p>
          <a:p>
            <a:r>
              <a:rPr lang="en-US" dirty="0"/>
              <a:t>In the newborns, auscultation phenomena are poorly audible - there may be an underestimation of </a:t>
            </a:r>
            <a:r>
              <a:rPr lang="cs-CZ" dirty="0" smtClean="0"/>
              <a:t>SBP </a:t>
            </a:r>
          </a:p>
          <a:p>
            <a:endParaRPr lang="cs-CZ" dirty="0" smtClean="0"/>
          </a:p>
          <a:p>
            <a:r>
              <a:rPr lang="en-US" dirty="0" smtClean="0"/>
              <a:t>better </a:t>
            </a:r>
            <a:r>
              <a:rPr lang="en-US" dirty="0"/>
              <a:t>use the ultrasound method of the blood flow </a:t>
            </a:r>
            <a:r>
              <a:rPr lang="en-US" dirty="0" smtClean="0"/>
              <a:t>detector</a:t>
            </a:r>
            <a:endParaRPr lang="cs-CZ" dirty="0"/>
          </a:p>
        </p:txBody>
      </p:sp>
    </p:spTree>
    <p:extLst>
      <p:ext uri="{BB962C8B-B14F-4D97-AF65-F5344CB8AC3E}">
        <p14:creationId xmlns:p14="http://schemas.microsoft.com/office/powerpoint/2010/main" val="230520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body" idx="1"/>
          </p:nvPr>
        </p:nvSpPr>
        <p:spPr>
          <a:xfrm>
            <a:off x="1676400" y="419100"/>
            <a:ext cx="8839200" cy="6019800"/>
          </a:xfrm>
        </p:spPr>
        <p:txBody>
          <a:bodyPr/>
          <a:lstStyle/>
          <a:p>
            <a:pPr algn="ctr" eaLnBrk="1" hangingPunct="1">
              <a:buFontTx/>
              <a:buNone/>
            </a:pPr>
            <a:r>
              <a:rPr lang="cs-CZ" altLang="cs-CZ" b="1" dirty="0" err="1" smtClean="0">
                <a:solidFill>
                  <a:schemeClr val="accent2"/>
                </a:solidFill>
              </a:rPr>
              <a:t>The</a:t>
            </a:r>
            <a:r>
              <a:rPr lang="cs-CZ" altLang="cs-CZ" b="1" dirty="0" smtClean="0">
                <a:solidFill>
                  <a:schemeClr val="accent2"/>
                </a:solidFill>
              </a:rPr>
              <a:t> </a:t>
            </a:r>
            <a:r>
              <a:rPr lang="cs-CZ" altLang="cs-CZ" b="1" dirty="0" err="1" smtClean="0">
                <a:solidFill>
                  <a:schemeClr val="accent2"/>
                </a:solidFill>
              </a:rPr>
              <a:t>size</a:t>
            </a:r>
            <a:r>
              <a:rPr lang="cs-CZ" altLang="cs-CZ" b="1" dirty="0" smtClean="0">
                <a:solidFill>
                  <a:schemeClr val="accent2"/>
                </a:solidFill>
              </a:rPr>
              <a:t> </a:t>
            </a:r>
            <a:r>
              <a:rPr lang="cs-CZ" altLang="cs-CZ" b="1" dirty="0" err="1" smtClean="0">
                <a:solidFill>
                  <a:schemeClr val="accent2"/>
                </a:solidFill>
              </a:rPr>
              <a:t>of</a:t>
            </a:r>
            <a:r>
              <a:rPr lang="cs-CZ" altLang="cs-CZ" b="1" dirty="0" smtClean="0">
                <a:solidFill>
                  <a:schemeClr val="accent2"/>
                </a:solidFill>
              </a:rPr>
              <a:t> </a:t>
            </a:r>
            <a:r>
              <a:rPr lang="cs-CZ" altLang="cs-CZ" b="1" dirty="0" err="1" smtClean="0">
                <a:solidFill>
                  <a:schemeClr val="accent2"/>
                </a:solidFill>
              </a:rPr>
              <a:t>cuff</a:t>
            </a:r>
            <a:endParaRPr lang="cs-CZ" altLang="cs-CZ" b="1" dirty="0" smtClean="0">
              <a:solidFill>
                <a:schemeClr val="accent2"/>
              </a:solidFill>
            </a:endParaRPr>
          </a:p>
          <a:p>
            <a:pPr eaLnBrk="1" hangingPunct="1"/>
            <a:endParaRPr lang="cs-CZ" altLang="cs-CZ" b="1" dirty="0" smtClean="0">
              <a:solidFill>
                <a:schemeClr val="accent2"/>
              </a:solidFill>
            </a:endParaRPr>
          </a:p>
          <a:p>
            <a:pPr eaLnBrk="1" hangingPunct="1">
              <a:buFontTx/>
              <a:buNone/>
            </a:pPr>
            <a:r>
              <a:rPr lang="cs-CZ" altLang="cs-CZ" u="sng" dirty="0" smtClean="0">
                <a:solidFill>
                  <a:schemeClr val="accent2"/>
                </a:solidFill>
              </a:rPr>
              <a:t>Body </a:t>
            </a:r>
            <a:r>
              <a:rPr lang="cs-CZ" altLang="cs-CZ" u="sng" dirty="0" err="1" smtClean="0">
                <a:solidFill>
                  <a:schemeClr val="accent2"/>
                </a:solidFill>
              </a:rPr>
              <a:t>weight</a:t>
            </a:r>
            <a:r>
              <a:rPr lang="cs-CZ" altLang="cs-CZ" u="sng" dirty="0" smtClean="0">
                <a:solidFill>
                  <a:schemeClr val="accent2"/>
                </a:solidFill>
              </a:rPr>
              <a:t>	   </a:t>
            </a:r>
            <a:r>
              <a:rPr lang="cs-CZ" altLang="cs-CZ" u="sng" dirty="0" err="1" smtClean="0">
                <a:solidFill>
                  <a:schemeClr val="accent2"/>
                </a:solidFill>
              </a:rPr>
              <a:t>age</a:t>
            </a:r>
            <a:r>
              <a:rPr lang="cs-CZ" altLang="cs-CZ" u="sng" dirty="0" smtClean="0">
                <a:solidFill>
                  <a:schemeClr val="accent2"/>
                </a:solidFill>
              </a:rPr>
              <a:t>		            </a:t>
            </a:r>
            <a:r>
              <a:rPr lang="cs-CZ" altLang="cs-CZ" u="sng" dirty="0" err="1" smtClean="0">
                <a:solidFill>
                  <a:schemeClr val="accent2"/>
                </a:solidFill>
              </a:rPr>
              <a:t>size</a:t>
            </a:r>
            <a:r>
              <a:rPr lang="cs-CZ" altLang="cs-CZ" u="sng" dirty="0" smtClean="0">
                <a:solidFill>
                  <a:schemeClr val="accent2"/>
                </a:solidFill>
              </a:rPr>
              <a:t> </a:t>
            </a:r>
            <a:r>
              <a:rPr lang="cs-CZ" altLang="cs-CZ" u="sng" dirty="0" err="1" smtClean="0">
                <a:solidFill>
                  <a:schemeClr val="accent2"/>
                </a:solidFill>
              </a:rPr>
              <a:t>of</a:t>
            </a:r>
            <a:r>
              <a:rPr lang="cs-CZ" altLang="cs-CZ" u="sng" dirty="0" smtClean="0">
                <a:solidFill>
                  <a:schemeClr val="accent2"/>
                </a:solidFill>
              </a:rPr>
              <a:t> </a:t>
            </a:r>
            <a:r>
              <a:rPr lang="cs-CZ" altLang="cs-CZ" u="sng" dirty="0" err="1" smtClean="0">
                <a:solidFill>
                  <a:schemeClr val="accent2"/>
                </a:solidFill>
              </a:rPr>
              <a:t>cuff</a:t>
            </a:r>
            <a:endParaRPr lang="cs-CZ" altLang="cs-CZ" u="sng" dirty="0" smtClean="0">
              <a:solidFill>
                <a:schemeClr val="accent2"/>
              </a:solidFill>
            </a:endParaRPr>
          </a:p>
          <a:p>
            <a:pPr eaLnBrk="1" hangingPunct="1">
              <a:lnSpc>
                <a:spcPct val="130000"/>
              </a:lnSpc>
              <a:buFontTx/>
              <a:buNone/>
            </a:pPr>
            <a:r>
              <a:rPr lang="cs-CZ" altLang="cs-CZ" dirty="0" smtClean="0"/>
              <a:t>1 500 g	</a:t>
            </a:r>
            <a:r>
              <a:rPr lang="cs-CZ" altLang="cs-CZ" dirty="0" err="1" smtClean="0"/>
              <a:t>newborn</a:t>
            </a:r>
            <a:r>
              <a:rPr lang="cs-CZ" altLang="cs-CZ" dirty="0" smtClean="0"/>
              <a:t>			2.5 cm</a:t>
            </a:r>
          </a:p>
          <a:p>
            <a:pPr eaLnBrk="1" hangingPunct="1">
              <a:lnSpc>
                <a:spcPct val="130000"/>
              </a:lnSpc>
              <a:buFontTx/>
              <a:buNone/>
            </a:pPr>
            <a:r>
              <a:rPr lang="cs-CZ" altLang="cs-CZ" dirty="0" smtClean="0"/>
              <a:t>  5 kg		3 </a:t>
            </a:r>
            <a:r>
              <a:rPr lang="cs-CZ" altLang="cs-CZ" dirty="0" err="1" smtClean="0"/>
              <a:t>month</a:t>
            </a:r>
            <a:r>
              <a:rPr lang="cs-CZ" altLang="cs-CZ" dirty="0" smtClean="0"/>
              <a:t>			4.5 cm</a:t>
            </a:r>
          </a:p>
          <a:p>
            <a:pPr eaLnBrk="1" hangingPunct="1">
              <a:lnSpc>
                <a:spcPct val="130000"/>
              </a:lnSpc>
              <a:buFontTx/>
              <a:buNone/>
            </a:pPr>
            <a:r>
              <a:rPr lang="cs-CZ" altLang="cs-CZ" dirty="0" smtClean="0"/>
              <a:t>10 kg		15 </a:t>
            </a:r>
            <a:r>
              <a:rPr lang="cs-CZ" altLang="cs-CZ" dirty="0" err="1" smtClean="0"/>
              <a:t>month</a:t>
            </a:r>
            <a:r>
              <a:rPr lang="cs-CZ" altLang="cs-CZ" dirty="0" smtClean="0"/>
              <a:t>			6 cm</a:t>
            </a:r>
          </a:p>
          <a:p>
            <a:pPr eaLnBrk="1" hangingPunct="1">
              <a:lnSpc>
                <a:spcPct val="130000"/>
              </a:lnSpc>
              <a:buFontTx/>
              <a:buNone/>
            </a:pPr>
            <a:r>
              <a:rPr lang="cs-CZ" altLang="cs-CZ" dirty="0" smtClean="0"/>
              <a:t>30 kg		  9 </a:t>
            </a:r>
            <a:r>
              <a:rPr lang="cs-CZ" altLang="cs-CZ" dirty="0" err="1" smtClean="0"/>
              <a:t>year</a:t>
            </a:r>
            <a:r>
              <a:rPr lang="cs-CZ" altLang="cs-CZ" dirty="0" smtClean="0"/>
              <a:t>			7.5 cm</a:t>
            </a:r>
          </a:p>
          <a:p>
            <a:pPr eaLnBrk="1" hangingPunct="1">
              <a:lnSpc>
                <a:spcPct val="100000"/>
              </a:lnSpc>
              <a:spcBef>
                <a:spcPts val="0"/>
              </a:spcBef>
              <a:buFontTx/>
              <a:buNone/>
            </a:pPr>
            <a:r>
              <a:rPr lang="cs-CZ" altLang="cs-CZ" sz="1800" dirty="0" smtClean="0"/>
              <a:t>more </a:t>
            </a:r>
            <a:r>
              <a:rPr lang="cs-CZ" altLang="cs-CZ" sz="1800" dirty="0" err="1" smtClean="0"/>
              <a:t>than</a:t>
            </a:r>
            <a:endParaRPr lang="cs-CZ" altLang="cs-CZ" sz="1800" dirty="0" smtClean="0"/>
          </a:p>
          <a:p>
            <a:pPr eaLnBrk="1" hangingPunct="1">
              <a:lnSpc>
                <a:spcPct val="100000"/>
              </a:lnSpc>
              <a:spcBef>
                <a:spcPts val="0"/>
              </a:spcBef>
              <a:buFontTx/>
              <a:buNone/>
            </a:pPr>
            <a:r>
              <a:rPr lang="cs-CZ" altLang="cs-CZ" sz="1800" dirty="0" smtClean="0"/>
              <a:t> </a:t>
            </a:r>
            <a:r>
              <a:rPr lang="cs-CZ" altLang="cs-CZ" dirty="0" smtClean="0"/>
              <a:t>30 kg		10 and more </a:t>
            </a:r>
            <a:r>
              <a:rPr lang="cs-CZ" altLang="cs-CZ" dirty="0" err="1" smtClean="0"/>
              <a:t>years</a:t>
            </a:r>
            <a:r>
              <a:rPr lang="cs-CZ" altLang="cs-CZ" dirty="0" smtClean="0"/>
              <a:t>		12 cm</a:t>
            </a:r>
          </a:p>
        </p:txBody>
      </p:sp>
    </p:spTree>
    <p:extLst>
      <p:ext uri="{BB962C8B-B14F-4D97-AF65-F5344CB8AC3E}">
        <p14:creationId xmlns:p14="http://schemas.microsoft.com/office/powerpoint/2010/main" val="33148954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Specific</a:t>
            </a:r>
            <a:r>
              <a:rPr lang="cs-CZ" dirty="0" smtClean="0"/>
              <a:t> </a:t>
            </a:r>
            <a:r>
              <a:rPr lang="cs-CZ" dirty="0" err="1" smtClean="0"/>
              <a:t>features</a:t>
            </a:r>
            <a:r>
              <a:rPr lang="cs-CZ" dirty="0" smtClean="0"/>
              <a:t> </a:t>
            </a:r>
            <a:r>
              <a:rPr lang="cs-CZ" dirty="0" err="1" smtClean="0"/>
              <a:t>measurement</a:t>
            </a:r>
            <a:endParaRPr lang="cs-CZ" dirty="0"/>
          </a:p>
        </p:txBody>
      </p:sp>
      <p:sp>
        <p:nvSpPr>
          <p:cNvPr id="3" name="Zástupný symbol pro obsah 2"/>
          <p:cNvSpPr>
            <a:spLocks noGrp="1"/>
          </p:cNvSpPr>
          <p:nvPr>
            <p:ph idx="1"/>
          </p:nvPr>
        </p:nvSpPr>
        <p:spPr>
          <a:xfrm>
            <a:off x="148536" y="1566133"/>
            <a:ext cx="11519555" cy="5118872"/>
          </a:xfrm>
        </p:spPr>
        <p:txBody>
          <a:bodyPr>
            <a:normAutofit fontScale="92500" lnSpcReduction="10000"/>
          </a:bodyPr>
          <a:lstStyle/>
          <a:p>
            <a:pPr marL="0" indent="0">
              <a:buNone/>
            </a:pPr>
            <a:r>
              <a:rPr lang="cs-CZ" sz="3000" b="1" dirty="0" smtClean="0">
                <a:solidFill>
                  <a:srgbClr val="7030A0"/>
                </a:solidFill>
              </a:rPr>
              <a:t>     </a:t>
            </a:r>
            <a:r>
              <a:rPr lang="en-US" sz="3000" b="1" dirty="0" smtClean="0">
                <a:solidFill>
                  <a:srgbClr val="7030A0"/>
                </a:solidFill>
              </a:rPr>
              <a:t>Pregnant women</a:t>
            </a:r>
            <a:endParaRPr lang="cs-CZ" sz="3000" b="1" dirty="0" smtClean="0">
              <a:solidFill>
                <a:srgbClr val="7030A0"/>
              </a:solidFill>
            </a:endParaRPr>
          </a:p>
          <a:p>
            <a:pPr lvl="1"/>
            <a:r>
              <a:rPr lang="en-US" dirty="0" smtClean="0"/>
              <a:t>Physiological </a:t>
            </a:r>
            <a:r>
              <a:rPr lang="cs-CZ" dirty="0" smtClean="0"/>
              <a:t>profile</a:t>
            </a:r>
            <a:r>
              <a:rPr lang="en-US" dirty="0" smtClean="0"/>
              <a:t> </a:t>
            </a:r>
            <a:r>
              <a:rPr lang="en-US" dirty="0"/>
              <a:t>of pregnancy - decrease of </a:t>
            </a:r>
            <a:r>
              <a:rPr lang="cs-CZ" dirty="0" smtClean="0"/>
              <a:t>BP</a:t>
            </a:r>
            <a:r>
              <a:rPr lang="en-US" dirty="0" smtClean="0"/>
              <a:t> </a:t>
            </a:r>
            <a:r>
              <a:rPr lang="en-US" dirty="0"/>
              <a:t>with increase in cardiac output and large decrease of peripheral resistance = special hyperkinetic conditions - </a:t>
            </a:r>
            <a:r>
              <a:rPr lang="cs-CZ" dirty="0" err="1" smtClean="0"/>
              <a:t>Korotkoff</a:t>
            </a:r>
            <a:r>
              <a:rPr lang="en-US" dirty="0" smtClean="0"/>
              <a:t> </a:t>
            </a:r>
            <a:r>
              <a:rPr lang="en-US" dirty="0"/>
              <a:t>phenomena we </a:t>
            </a:r>
            <a:r>
              <a:rPr lang="cs-CZ" dirty="0" err="1" smtClean="0"/>
              <a:t>auscultated</a:t>
            </a:r>
            <a:r>
              <a:rPr lang="en-US" dirty="0" smtClean="0"/>
              <a:t> </a:t>
            </a:r>
            <a:r>
              <a:rPr lang="en-US" dirty="0"/>
              <a:t>even after </a:t>
            </a:r>
            <a:r>
              <a:rPr lang="en-US" dirty="0" smtClean="0"/>
              <a:t>d</a:t>
            </a:r>
            <a:r>
              <a:rPr lang="cs-CZ" dirty="0" err="1" smtClean="0"/>
              <a:t>eflation</a:t>
            </a:r>
            <a:r>
              <a:rPr lang="en-US" dirty="0" smtClean="0"/>
              <a:t> </a:t>
            </a:r>
            <a:r>
              <a:rPr lang="en-US" dirty="0"/>
              <a:t>of the cuff - diastolic </a:t>
            </a:r>
            <a:r>
              <a:rPr lang="cs-CZ" dirty="0" smtClean="0"/>
              <a:t>BP</a:t>
            </a:r>
            <a:r>
              <a:rPr lang="en-US" dirty="0" smtClean="0"/>
              <a:t> </a:t>
            </a:r>
            <a:r>
              <a:rPr lang="en-US" dirty="0"/>
              <a:t>we </a:t>
            </a:r>
            <a:r>
              <a:rPr lang="cs-CZ" dirty="0" err="1" smtClean="0"/>
              <a:t>estimated</a:t>
            </a:r>
            <a:r>
              <a:rPr lang="cs-CZ" dirty="0" smtClean="0"/>
              <a:t> </a:t>
            </a:r>
            <a:r>
              <a:rPr lang="en-US" dirty="0" smtClean="0"/>
              <a:t>in </a:t>
            </a:r>
            <a:r>
              <a:rPr lang="en-US" dirty="0"/>
              <a:t>IV phase of </a:t>
            </a:r>
            <a:r>
              <a:rPr lang="cs-CZ" dirty="0" err="1" smtClean="0"/>
              <a:t>Korotkoff</a:t>
            </a:r>
            <a:r>
              <a:rPr lang="cs-CZ" dirty="0" smtClean="0"/>
              <a:t> </a:t>
            </a:r>
            <a:r>
              <a:rPr lang="en-US" dirty="0" smtClean="0"/>
              <a:t>phenomena</a:t>
            </a:r>
            <a:endParaRPr lang="cs-CZ" dirty="0" smtClean="0"/>
          </a:p>
          <a:p>
            <a:pPr lvl="1"/>
            <a:endParaRPr lang="cs-CZ" dirty="0" smtClean="0"/>
          </a:p>
          <a:p>
            <a:pPr marL="457200" lvl="1" indent="0">
              <a:buNone/>
            </a:pPr>
            <a:r>
              <a:rPr lang="cs-CZ" sz="3000" b="1" dirty="0" err="1" smtClean="0">
                <a:solidFill>
                  <a:srgbClr val="7030A0"/>
                </a:solidFill>
              </a:rPr>
              <a:t>Elderly</a:t>
            </a:r>
            <a:r>
              <a:rPr lang="cs-CZ" sz="3000" b="1" dirty="0" smtClean="0">
                <a:solidFill>
                  <a:srgbClr val="7030A0"/>
                </a:solidFill>
              </a:rPr>
              <a:t> </a:t>
            </a:r>
            <a:r>
              <a:rPr lang="cs-CZ" sz="3000" b="1" dirty="0" err="1" smtClean="0">
                <a:solidFill>
                  <a:srgbClr val="7030A0"/>
                </a:solidFill>
              </a:rPr>
              <a:t>people</a:t>
            </a:r>
            <a:r>
              <a:rPr lang="cs-CZ" sz="3000" b="1" dirty="0" smtClean="0">
                <a:solidFill>
                  <a:srgbClr val="7030A0"/>
                </a:solidFill>
              </a:rPr>
              <a:t> </a:t>
            </a:r>
            <a:r>
              <a:rPr lang="cs-CZ" dirty="0" err="1" smtClean="0"/>
              <a:t>with</a:t>
            </a:r>
            <a:r>
              <a:rPr lang="cs-CZ" dirty="0" smtClean="0"/>
              <a:t> </a:t>
            </a:r>
            <a:r>
              <a:rPr lang="cs-CZ" dirty="0" err="1" smtClean="0"/>
              <a:t>atherosclerosis</a:t>
            </a:r>
            <a:r>
              <a:rPr lang="cs-CZ" dirty="0" smtClean="0"/>
              <a:t> - </a:t>
            </a:r>
            <a:r>
              <a:rPr lang="en-US" dirty="0"/>
              <a:t>poor compressibility of the artery wall by a compression cuff - we need to inflate more - so we measure falsely higher </a:t>
            </a:r>
            <a:r>
              <a:rPr lang="cs-CZ" dirty="0" smtClean="0"/>
              <a:t>SBP </a:t>
            </a:r>
            <a:r>
              <a:rPr lang="en-US" dirty="0" smtClean="0"/>
              <a:t>values</a:t>
            </a:r>
            <a:r>
              <a:rPr lang="cs-CZ" dirty="0" smtClean="0"/>
              <a:t> - </a:t>
            </a:r>
            <a:r>
              <a:rPr lang="cs-CZ" b="1" dirty="0" err="1" smtClean="0">
                <a:solidFill>
                  <a:srgbClr val="7030A0"/>
                </a:solidFill>
              </a:rPr>
              <a:t>pseudohypertension</a:t>
            </a:r>
            <a:endParaRPr lang="cs-CZ" b="1" dirty="0" smtClean="0">
              <a:solidFill>
                <a:srgbClr val="7030A0"/>
              </a:solidFill>
            </a:endParaRPr>
          </a:p>
          <a:p>
            <a:pPr marL="457200" lvl="1" indent="0">
              <a:buNone/>
            </a:pPr>
            <a:endParaRPr lang="cs-CZ" b="1" dirty="0" smtClean="0">
              <a:solidFill>
                <a:srgbClr val="7030A0"/>
              </a:solidFill>
            </a:endParaRPr>
          </a:p>
          <a:p>
            <a:pPr marL="457200" lvl="1" indent="0">
              <a:buNone/>
            </a:pPr>
            <a:r>
              <a:rPr lang="cs-CZ" sz="3000" b="1" dirty="0" err="1" smtClean="0">
                <a:solidFill>
                  <a:srgbClr val="7030A0"/>
                </a:solidFill>
              </a:rPr>
              <a:t>Obese</a:t>
            </a:r>
            <a:r>
              <a:rPr lang="cs-CZ" sz="3000" b="1" dirty="0" smtClean="0">
                <a:solidFill>
                  <a:srgbClr val="7030A0"/>
                </a:solidFill>
              </a:rPr>
              <a:t> </a:t>
            </a:r>
            <a:r>
              <a:rPr lang="cs-CZ" sz="3000" b="1" dirty="0" err="1" smtClean="0">
                <a:solidFill>
                  <a:srgbClr val="7030A0"/>
                </a:solidFill>
              </a:rPr>
              <a:t>persons</a:t>
            </a:r>
            <a:r>
              <a:rPr lang="cs-CZ" sz="3000" dirty="0" smtClean="0"/>
              <a:t> </a:t>
            </a:r>
            <a:r>
              <a:rPr lang="cs-CZ" dirty="0" smtClean="0"/>
              <a:t>– </a:t>
            </a:r>
            <a:r>
              <a:rPr lang="en-US" dirty="0"/>
              <a:t>using the right size of the cuff !!!!! using a standard cuff </a:t>
            </a:r>
            <a:r>
              <a:rPr lang="en-US" dirty="0" smtClean="0"/>
              <a:t>– overstocking</a:t>
            </a:r>
            <a:r>
              <a:rPr lang="cs-CZ" dirty="0" smtClean="0"/>
              <a:t> </a:t>
            </a:r>
            <a:r>
              <a:rPr lang="cs-CZ" dirty="0" err="1" smtClean="0"/>
              <a:t>of</a:t>
            </a:r>
            <a:r>
              <a:rPr lang="cs-CZ" dirty="0" smtClean="0"/>
              <a:t> SBP</a:t>
            </a:r>
            <a:endParaRPr lang="cs-CZ" b="1" dirty="0" smtClean="0">
              <a:solidFill>
                <a:srgbClr val="7030A0"/>
              </a:solidFill>
            </a:endParaRPr>
          </a:p>
          <a:p>
            <a:pPr marL="457200" lvl="1" indent="0">
              <a:buNone/>
            </a:pPr>
            <a:r>
              <a:rPr lang="cs-CZ" sz="3000" b="1" dirty="0" err="1" smtClean="0">
                <a:solidFill>
                  <a:srgbClr val="7030A0"/>
                </a:solidFill>
              </a:rPr>
              <a:t>Dynamic</a:t>
            </a:r>
            <a:r>
              <a:rPr lang="cs-CZ" sz="3000" b="1" dirty="0" smtClean="0">
                <a:solidFill>
                  <a:srgbClr val="7030A0"/>
                </a:solidFill>
              </a:rPr>
              <a:t> </a:t>
            </a:r>
            <a:r>
              <a:rPr lang="cs-CZ" sz="3000" b="1" dirty="0" err="1" smtClean="0">
                <a:solidFill>
                  <a:srgbClr val="7030A0"/>
                </a:solidFill>
              </a:rPr>
              <a:t>physical</a:t>
            </a:r>
            <a:r>
              <a:rPr lang="cs-CZ" sz="3000" b="1" dirty="0" smtClean="0">
                <a:solidFill>
                  <a:srgbClr val="7030A0"/>
                </a:solidFill>
              </a:rPr>
              <a:t> </a:t>
            </a:r>
            <a:r>
              <a:rPr lang="cs-CZ" sz="3000" b="1" dirty="0" err="1" smtClean="0">
                <a:solidFill>
                  <a:srgbClr val="7030A0"/>
                </a:solidFill>
              </a:rPr>
              <a:t>exercise</a:t>
            </a:r>
            <a:r>
              <a:rPr lang="cs-CZ" sz="3000" b="1" dirty="0" smtClean="0">
                <a:solidFill>
                  <a:srgbClr val="7030A0"/>
                </a:solidFill>
              </a:rPr>
              <a:t> </a:t>
            </a:r>
            <a:r>
              <a:rPr lang="en-US" dirty="0" smtClean="0"/>
              <a:t>- </a:t>
            </a:r>
            <a:r>
              <a:rPr lang="en-US" dirty="0"/>
              <a:t>auscultation method may underestimate </a:t>
            </a:r>
            <a:r>
              <a:rPr lang="cs-CZ" dirty="0" smtClean="0"/>
              <a:t>SBP</a:t>
            </a:r>
            <a:r>
              <a:rPr lang="en-US" dirty="0" smtClean="0"/>
              <a:t> </a:t>
            </a:r>
            <a:r>
              <a:rPr lang="en-US" dirty="0"/>
              <a:t>by 15 mmHg, during recovery phase - overstatement of up to 30mmHg </a:t>
            </a:r>
            <a:r>
              <a:rPr lang="en-US" dirty="0" smtClean="0"/>
              <a:t>S</a:t>
            </a:r>
            <a:r>
              <a:rPr lang="cs-CZ" dirty="0" smtClean="0"/>
              <a:t>BP</a:t>
            </a:r>
            <a:r>
              <a:rPr lang="en-US" dirty="0" smtClean="0"/>
              <a:t>; D</a:t>
            </a:r>
            <a:r>
              <a:rPr lang="cs-CZ" dirty="0" smtClean="0"/>
              <a:t>BP</a:t>
            </a:r>
            <a:r>
              <a:rPr lang="en-US" dirty="0" smtClean="0"/>
              <a:t> </a:t>
            </a:r>
            <a:r>
              <a:rPr lang="en-US" dirty="0"/>
              <a:t>less frequently but falsely low - better use </a:t>
            </a:r>
            <a:r>
              <a:rPr lang="cs-CZ" dirty="0" err="1" smtClean="0"/>
              <a:t>for</a:t>
            </a:r>
            <a:r>
              <a:rPr lang="cs-CZ" dirty="0" smtClean="0"/>
              <a:t> DBP </a:t>
            </a:r>
            <a:r>
              <a:rPr lang="cs-CZ" dirty="0" err="1" smtClean="0"/>
              <a:t>measurement</a:t>
            </a:r>
            <a:r>
              <a:rPr lang="cs-CZ" dirty="0" smtClean="0"/>
              <a:t> r</a:t>
            </a:r>
            <a:r>
              <a:rPr lang="en-US" dirty="0" err="1" smtClean="0"/>
              <a:t>eading</a:t>
            </a:r>
            <a:r>
              <a:rPr lang="en-US" dirty="0" smtClean="0"/>
              <a:t> </a:t>
            </a:r>
            <a:r>
              <a:rPr lang="en-US" dirty="0"/>
              <a:t>from </a:t>
            </a:r>
            <a:r>
              <a:rPr lang="cs-CZ" dirty="0" err="1" smtClean="0"/>
              <a:t>phase</a:t>
            </a:r>
            <a:r>
              <a:rPr lang="cs-CZ" dirty="0" smtClean="0"/>
              <a:t> I</a:t>
            </a:r>
            <a:r>
              <a:rPr lang="en-US" dirty="0" smtClean="0"/>
              <a:t>V</a:t>
            </a:r>
            <a:r>
              <a:rPr lang="cs-CZ" dirty="0" smtClean="0"/>
              <a:t> </a:t>
            </a:r>
            <a:r>
              <a:rPr lang="cs-CZ" dirty="0" err="1" smtClean="0"/>
              <a:t>of</a:t>
            </a:r>
            <a:r>
              <a:rPr lang="cs-CZ" dirty="0" smtClean="0"/>
              <a:t> </a:t>
            </a:r>
            <a:r>
              <a:rPr lang="cs-CZ" dirty="0" err="1" smtClean="0"/>
              <a:t>Korotkoff</a:t>
            </a:r>
            <a:r>
              <a:rPr lang="cs-CZ" dirty="0" smtClean="0"/>
              <a:t> </a:t>
            </a:r>
            <a:r>
              <a:rPr lang="cs-CZ" dirty="0" err="1" smtClean="0"/>
              <a:t>sounds</a:t>
            </a:r>
            <a:endParaRPr lang="cs-CZ" dirty="0" smtClean="0"/>
          </a:p>
        </p:txBody>
      </p:sp>
    </p:spTree>
    <p:extLst>
      <p:ext uri="{BB962C8B-B14F-4D97-AF65-F5344CB8AC3E}">
        <p14:creationId xmlns:p14="http://schemas.microsoft.com/office/powerpoint/2010/main" val="256259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solidFill>
                  <a:srgbClr val="FF0000"/>
                </a:solidFill>
              </a:rPr>
              <a:t>Actual</a:t>
            </a:r>
            <a:r>
              <a:rPr lang="cs-CZ" b="1" dirty="0" smtClean="0">
                <a:solidFill>
                  <a:srgbClr val="FF0000"/>
                </a:solidFill>
              </a:rPr>
              <a:t> </a:t>
            </a:r>
            <a:r>
              <a:rPr lang="cs-CZ" b="1" dirty="0" err="1" smtClean="0">
                <a:solidFill>
                  <a:srgbClr val="FF0000"/>
                </a:solidFill>
              </a:rPr>
              <a:t>blood</a:t>
            </a:r>
            <a:r>
              <a:rPr lang="cs-CZ" b="1" dirty="0" smtClean="0">
                <a:solidFill>
                  <a:srgbClr val="FF0000"/>
                </a:solidFill>
              </a:rPr>
              <a:t> </a:t>
            </a:r>
            <a:r>
              <a:rPr lang="cs-CZ" b="1" dirty="0" err="1" smtClean="0">
                <a:solidFill>
                  <a:srgbClr val="FF0000"/>
                </a:solidFill>
              </a:rPr>
              <a:t>pressure</a:t>
            </a:r>
            <a:r>
              <a:rPr lang="cs-CZ" b="1" dirty="0" smtClean="0">
                <a:solidFill>
                  <a:srgbClr val="FF0000"/>
                </a:solidFill>
              </a:rPr>
              <a:t> </a:t>
            </a:r>
            <a:r>
              <a:rPr lang="cs-CZ" b="1" dirty="0" err="1" smtClean="0">
                <a:solidFill>
                  <a:srgbClr val="FF0000"/>
                </a:solidFill>
              </a:rPr>
              <a:t>values</a:t>
            </a:r>
            <a:r>
              <a:rPr lang="cs-CZ" b="1" dirty="0" smtClean="0">
                <a:solidFill>
                  <a:srgbClr val="FF0000"/>
                </a:solidFill>
              </a:rPr>
              <a:t> </a:t>
            </a:r>
            <a:r>
              <a:rPr lang="cs-CZ" dirty="0"/>
              <a:t>are </a:t>
            </a:r>
            <a:r>
              <a:rPr lang="cs-CZ" dirty="0" err="1"/>
              <a:t>dependent</a:t>
            </a:r>
            <a:r>
              <a:rPr lang="cs-CZ" dirty="0"/>
              <a:t> on:</a:t>
            </a:r>
            <a:br>
              <a:rPr lang="cs-CZ" dirty="0"/>
            </a:br>
            <a:endParaRPr lang="cs-CZ" b="1" dirty="0">
              <a:solidFill>
                <a:srgbClr val="FF0000"/>
              </a:solidFill>
            </a:endParaRPr>
          </a:p>
        </p:txBody>
      </p:sp>
      <p:sp>
        <p:nvSpPr>
          <p:cNvPr id="3" name="Zástupný symbol pro obsah 2"/>
          <p:cNvSpPr>
            <a:spLocks noGrp="1"/>
          </p:cNvSpPr>
          <p:nvPr>
            <p:ph idx="1"/>
          </p:nvPr>
        </p:nvSpPr>
        <p:spPr>
          <a:xfrm>
            <a:off x="251254" y="1529062"/>
            <a:ext cx="11689491" cy="5094159"/>
          </a:xfrm>
        </p:spPr>
        <p:txBody>
          <a:bodyPr>
            <a:normAutofit lnSpcReduction="10000"/>
          </a:bodyPr>
          <a:lstStyle/>
          <a:p>
            <a:r>
              <a:rPr lang="en-US" dirty="0" smtClean="0"/>
              <a:t>factors </a:t>
            </a:r>
            <a:r>
              <a:rPr lang="en-US" dirty="0"/>
              <a:t>that are conditioned by the organism</a:t>
            </a:r>
            <a:br>
              <a:rPr lang="en-US" dirty="0"/>
            </a:br>
            <a:endParaRPr lang="cs-CZ" dirty="0" smtClean="0"/>
          </a:p>
          <a:p>
            <a:r>
              <a:rPr lang="en-US" dirty="0"/>
              <a:t>on the measurement method </a:t>
            </a:r>
            <a:endParaRPr lang="cs-CZ" dirty="0" smtClean="0"/>
          </a:p>
          <a:p>
            <a:endParaRPr lang="cs-CZ" dirty="0" smtClean="0"/>
          </a:p>
          <a:p>
            <a:r>
              <a:rPr lang="en-US" dirty="0"/>
              <a:t>in which conditions the measurements are performed (methodology</a:t>
            </a:r>
            <a:r>
              <a:rPr lang="en-US" dirty="0" smtClean="0"/>
              <a:t>)</a:t>
            </a:r>
            <a:endParaRPr lang="cs-CZ" dirty="0" smtClean="0"/>
          </a:p>
          <a:p>
            <a:endParaRPr lang="cs-CZ" dirty="0" smtClean="0"/>
          </a:p>
          <a:p>
            <a:r>
              <a:rPr lang="en-US" dirty="0"/>
              <a:t>even on accuracy and reliability of instruments (technical page - necessary tests and calibration of pressure </a:t>
            </a:r>
            <a:r>
              <a:rPr lang="cs-CZ" dirty="0" err="1" smtClean="0"/>
              <a:t>device</a:t>
            </a:r>
            <a:r>
              <a:rPr lang="en-US" dirty="0" smtClean="0"/>
              <a:t> </a:t>
            </a:r>
            <a:r>
              <a:rPr lang="en-US" dirty="0"/>
              <a:t>/ 1 year</a:t>
            </a:r>
            <a:r>
              <a:rPr lang="en-US" dirty="0" smtClean="0"/>
              <a:t>)</a:t>
            </a:r>
            <a:endParaRPr lang="cs-CZ" dirty="0" smtClean="0"/>
          </a:p>
          <a:p>
            <a:endParaRPr lang="cs-CZ" dirty="0"/>
          </a:p>
          <a:p>
            <a:r>
              <a:rPr lang="cs-CZ" b="1" u="sng" dirty="0" smtClean="0">
                <a:solidFill>
                  <a:srgbClr val="7030A0"/>
                </a:solidFill>
              </a:rPr>
              <a:t>T</a:t>
            </a:r>
            <a:r>
              <a:rPr lang="en-US" b="1" u="sng" dirty="0" smtClean="0">
                <a:solidFill>
                  <a:srgbClr val="7030A0"/>
                </a:solidFill>
              </a:rPr>
              <a:t>HIS </a:t>
            </a:r>
            <a:r>
              <a:rPr lang="en-US" b="1" u="sng" dirty="0">
                <a:solidFill>
                  <a:srgbClr val="7030A0"/>
                </a:solidFill>
              </a:rPr>
              <a:t>MUST BE ALLOWED TO CONSIDER AT THE MEASUREMENT IN CLINICAL </a:t>
            </a:r>
            <a:r>
              <a:rPr lang="en-US" b="1" u="sng" dirty="0" smtClean="0">
                <a:solidFill>
                  <a:srgbClr val="7030A0"/>
                </a:solidFill>
              </a:rPr>
              <a:t>PRACTICE</a:t>
            </a:r>
            <a:endParaRPr lang="cs-CZ" b="1" dirty="0">
              <a:solidFill>
                <a:srgbClr val="7030A0"/>
              </a:solidFill>
            </a:endParaRPr>
          </a:p>
        </p:txBody>
      </p:sp>
    </p:spTree>
    <p:extLst>
      <p:ext uri="{BB962C8B-B14F-4D97-AF65-F5344CB8AC3E}">
        <p14:creationId xmlns:p14="http://schemas.microsoft.com/office/powerpoint/2010/main" val="1301806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2320376465"/>
              </p:ext>
            </p:extLst>
          </p:nvPr>
        </p:nvGraphicFramePr>
        <p:xfrm>
          <a:off x="762997" y="408495"/>
          <a:ext cx="10480249" cy="6449505"/>
        </p:xfrm>
        <a:graphic>
          <a:graphicData uri="http://schemas.openxmlformats.org/presentationml/2006/ole">
            <mc:AlternateContent xmlns:mc="http://schemas.openxmlformats.org/markup-compatibility/2006">
              <mc:Choice xmlns:v="urn:schemas-microsoft-com:vml" Requires="v">
                <p:oleObj spid="_x0000_s1046" name="Snímek" r:id="rId3" imgW="4413240" imgH="3309840" progId="PowerPoint.Slide.8">
                  <p:embed/>
                </p:oleObj>
              </mc:Choice>
              <mc:Fallback>
                <p:oleObj name="Snímek" r:id="rId3" imgW="4413240" imgH="3309840"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97" y="408495"/>
                        <a:ext cx="10480249" cy="6449505"/>
                      </a:xfrm>
                      <a:prstGeom prst="rect">
                        <a:avLst/>
                      </a:prstGeom>
                      <a:noFill/>
                      <a:ln>
                        <a:noFill/>
                      </a:ln>
                      <a:effectLst/>
                    </p:spPr>
                  </p:pic>
                </p:oleObj>
              </mc:Fallback>
            </mc:AlternateContent>
          </a:graphicData>
        </a:graphic>
      </p:graphicFrame>
      <p:sp>
        <p:nvSpPr>
          <p:cNvPr id="3" name="TextovéPole 2"/>
          <p:cNvSpPr txBox="1"/>
          <p:nvPr/>
        </p:nvSpPr>
        <p:spPr>
          <a:xfrm>
            <a:off x="2199504" y="-123567"/>
            <a:ext cx="7610545" cy="707886"/>
          </a:xfrm>
          <a:prstGeom prst="rect">
            <a:avLst/>
          </a:prstGeom>
          <a:noFill/>
        </p:spPr>
        <p:txBody>
          <a:bodyPr wrap="none" rtlCol="0">
            <a:spAutoFit/>
          </a:bodyPr>
          <a:lstStyle/>
          <a:p>
            <a:r>
              <a:rPr lang="cs-CZ" sz="4000" b="1" dirty="0" smtClean="0">
                <a:solidFill>
                  <a:srgbClr val="C00000"/>
                </a:solidFill>
              </a:rPr>
              <a:t>THANK YOU FOR YOUR ATTENTION</a:t>
            </a:r>
            <a:endParaRPr lang="cs-CZ" sz="4000" b="1" dirty="0">
              <a:solidFill>
                <a:srgbClr val="C00000"/>
              </a:solidFill>
            </a:endParaRPr>
          </a:p>
        </p:txBody>
      </p:sp>
    </p:spTree>
    <p:extLst>
      <p:ext uri="{BB962C8B-B14F-4D97-AF65-F5344CB8AC3E}">
        <p14:creationId xmlns:p14="http://schemas.microsoft.com/office/powerpoint/2010/main" val="2448741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rázek 1"/>
          <p:cNvPicPr>
            <a:picLocks noChangeAspect="1"/>
          </p:cNvPicPr>
          <p:nvPr/>
        </p:nvPicPr>
        <p:blipFill>
          <a:blip r:embed="rId2">
            <a:extLst>
              <a:ext uri="{28A0092B-C50C-407E-A947-70E740481C1C}">
                <a14:useLocalDpi xmlns:a14="http://schemas.microsoft.com/office/drawing/2010/main" val="0"/>
              </a:ext>
            </a:extLst>
          </a:blip>
          <a:srcRect l="11832"/>
          <a:stretch>
            <a:fillRect/>
          </a:stretch>
        </p:blipFill>
        <p:spPr bwMode="auto">
          <a:xfrm>
            <a:off x="5808664" y="1363663"/>
            <a:ext cx="4713287"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ovéPole 2"/>
          <p:cNvSpPr txBox="1">
            <a:spLocks noChangeArrowheads="1"/>
          </p:cNvSpPr>
          <p:nvPr/>
        </p:nvSpPr>
        <p:spPr bwMode="auto">
          <a:xfrm>
            <a:off x="1919289" y="765175"/>
            <a:ext cx="4033837"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b="1" dirty="0" err="1" smtClean="0">
                <a:solidFill>
                  <a:srgbClr val="FF0000"/>
                </a:solidFill>
              </a:rPr>
              <a:t>Auscultatory</a:t>
            </a:r>
            <a:r>
              <a:rPr lang="cs-CZ" altLang="cs-CZ" sz="2800" b="1" dirty="0" smtClean="0">
                <a:solidFill>
                  <a:srgbClr val="FF0000"/>
                </a:solidFill>
              </a:rPr>
              <a:t> </a:t>
            </a:r>
            <a:r>
              <a:rPr lang="cs-CZ" altLang="cs-CZ" sz="2800" b="1" dirty="0" err="1" smtClean="0">
                <a:solidFill>
                  <a:srgbClr val="FF0000"/>
                </a:solidFill>
              </a:rPr>
              <a:t>method</a:t>
            </a:r>
            <a:endParaRPr lang="cs-CZ" altLang="cs-CZ" sz="2400" b="1" dirty="0">
              <a:solidFill>
                <a:srgbClr val="FF0000"/>
              </a:solidFill>
            </a:endParaRPr>
          </a:p>
          <a:p>
            <a:pPr eaLnBrk="1" hangingPunct="1">
              <a:spcBef>
                <a:spcPct val="0"/>
              </a:spcBef>
              <a:buFontTx/>
              <a:buNone/>
            </a:pPr>
            <a:endParaRPr lang="cs-CZ" altLang="cs-CZ" sz="2400" b="1" dirty="0">
              <a:solidFill>
                <a:srgbClr val="FF0000"/>
              </a:solidFill>
            </a:endParaRPr>
          </a:p>
          <a:p>
            <a:pPr eaLnBrk="1" hangingPunct="1">
              <a:spcBef>
                <a:spcPct val="0"/>
              </a:spcBef>
              <a:buFontTx/>
              <a:buNone/>
            </a:pPr>
            <a:endParaRPr lang="cs-CZ" altLang="cs-CZ" sz="2400" b="1" dirty="0">
              <a:solidFill>
                <a:srgbClr val="FF0000"/>
              </a:solidFill>
            </a:endParaRPr>
          </a:p>
          <a:p>
            <a:pPr eaLnBrk="1" hangingPunct="1">
              <a:spcBef>
                <a:spcPct val="0"/>
              </a:spcBef>
              <a:buFontTx/>
              <a:buNone/>
            </a:pPr>
            <a:r>
              <a:rPr lang="cs-CZ" altLang="cs-CZ" sz="2400" dirty="0" err="1" smtClean="0"/>
              <a:t>Russian</a:t>
            </a:r>
            <a:r>
              <a:rPr lang="cs-CZ" altLang="cs-CZ" sz="2400" dirty="0" smtClean="0"/>
              <a:t> </a:t>
            </a:r>
            <a:r>
              <a:rPr lang="cs-CZ" altLang="cs-CZ" sz="2400" dirty="0" err="1" smtClean="0"/>
              <a:t>army</a:t>
            </a:r>
            <a:r>
              <a:rPr lang="cs-CZ" altLang="cs-CZ" sz="2400" dirty="0" smtClean="0"/>
              <a:t> </a:t>
            </a:r>
            <a:r>
              <a:rPr lang="cs-CZ" altLang="cs-CZ" sz="2400" dirty="0" err="1" smtClean="0"/>
              <a:t>surgeon</a:t>
            </a:r>
            <a:endParaRPr lang="cs-CZ" altLang="cs-CZ" sz="2400" dirty="0"/>
          </a:p>
          <a:p>
            <a:pPr eaLnBrk="1" hangingPunct="1">
              <a:spcBef>
                <a:spcPct val="0"/>
              </a:spcBef>
              <a:buFontTx/>
              <a:buNone/>
            </a:pPr>
            <a:r>
              <a:rPr lang="cs-CZ" altLang="cs-CZ" sz="2400" dirty="0"/>
              <a:t>Nikolaj </a:t>
            </a:r>
            <a:r>
              <a:rPr lang="cs-CZ" altLang="cs-CZ" sz="2400" dirty="0" err="1"/>
              <a:t>Korotkoff</a:t>
            </a:r>
            <a:endParaRPr lang="cs-CZ" altLang="cs-CZ" sz="2400" dirty="0"/>
          </a:p>
          <a:p>
            <a:pPr eaLnBrk="1" hangingPunct="1">
              <a:spcBef>
                <a:spcPct val="0"/>
              </a:spcBef>
              <a:buFontTx/>
              <a:buNone/>
            </a:pPr>
            <a:r>
              <a:rPr lang="cs-CZ" altLang="cs-CZ" sz="2400" dirty="0"/>
              <a:t>1904</a:t>
            </a:r>
          </a:p>
          <a:p>
            <a:pPr eaLnBrk="1" hangingPunct="1">
              <a:spcBef>
                <a:spcPct val="0"/>
              </a:spcBef>
              <a:buFontTx/>
              <a:buNone/>
            </a:pPr>
            <a:endParaRPr lang="cs-CZ" altLang="cs-CZ" sz="2400" dirty="0"/>
          </a:p>
          <a:p>
            <a:pPr eaLnBrk="1" hangingPunct="1">
              <a:spcBef>
                <a:spcPct val="0"/>
              </a:spcBef>
              <a:buFontTx/>
              <a:buNone/>
            </a:pPr>
            <a:r>
              <a:rPr lang="cs-CZ" altLang="cs-CZ" sz="2400" dirty="0" smtClean="0"/>
              <a:t>„</a:t>
            </a:r>
            <a:r>
              <a:rPr lang="cs-CZ" altLang="cs-CZ" sz="2400" dirty="0" err="1" smtClean="0"/>
              <a:t>mercury</a:t>
            </a:r>
            <a:r>
              <a:rPr lang="cs-CZ" altLang="cs-CZ" sz="2400" dirty="0" smtClean="0"/>
              <a:t> </a:t>
            </a:r>
            <a:r>
              <a:rPr lang="cs-CZ" altLang="cs-CZ" sz="2400" dirty="0" err="1"/>
              <a:t>sfygmomanometr</a:t>
            </a:r>
            <a:r>
              <a:rPr lang="cs-CZ" altLang="cs-CZ" sz="2400" dirty="0"/>
              <a:t>“</a:t>
            </a:r>
          </a:p>
          <a:p>
            <a:pPr eaLnBrk="1" hangingPunct="1">
              <a:spcBef>
                <a:spcPct val="0"/>
              </a:spcBef>
              <a:buFontTx/>
              <a:buNone/>
            </a:pPr>
            <a:r>
              <a:rPr lang="cs-CZ" altLang="cs-CZ" sz="2400" dirty="0" err="1" smtClean="0"/>
              <a:t>The</a:t>
            </a:r>
            <a:r>
              <a:rPr lang="cs-CZ" altLang="cs-CZ" sz="2400" dirty="0" smtClean="0"/>
              <a:t> </a:t>
            </a:r>
            <a:r>
              <a:rPr lang="cs-CZ" altLang="cs-CZ" sz="2400" dirty="0" err="1" smtClean="0"/>
              <a:t>cuff</a:t>
            </a:r>
            <a:r>
              <a:rPr lang="cs-CZ" altLang="cs-CZ" sz="2400" dirty="0" smtClean="0"/>
              <a:t> on </a:t>
            </a:r>
            <a:r>
              <a:rPr lang="cs-CZ" altLang="cs-CZ" sz="2400" dirty="0" err="1" smtClean="0"/>
              <a:t>the</a:t>
            </a:r>
            <a:r>
              <a:rPr lang="cs-CZ" altLang="cs-CZ" sz="2400" dirty="0" smtClean="0"/>
              <a:t> </a:t>
            </a:r>
            <a:r>
              <a:rPr lang="cs-CZ" altLang="cs-CZ" sz="2400" dirty="0" err="1" smtClean="0"/>
              <a:t>arm</a:t>
            </a:r>
            <a:r>
              <a:rPr lang="cs-CZ" altLang="cs-CZ" sz="2400" dirty="0" smtClean="0"/>
              <a:t>, </a:t>
            </a:r>
            <a:endParaRPr lang="cs-CZ" altLang="cs-CZ" sz="2400" dirty="0"/>
          </a:p>
          <a:p>
            <a:pPr eaLnBrk="1" hangingPunct="1">
              <a:spcBef>
                <a:spcPct val="0"/>
              </a:spcBef>
              <a:buFontTx/>
              <a:buNone/>
            </a:pPr>
            <a:r>
              <a:rPr lang="cs-CZ" altLang="cs-CZ" sz="2400" dirty="0" err="1" smtClean="0"/>
              <a:t>stethoscope</a:t>
            </a:r>
            <a:r>
              <a:rPr lang="cs-CZ" altLang="cs-CZ" sz="2400" dirty="0" smtClean="0"/>
              <a:t> </a:t>
            </a:r>
            <a:r>
              <a:rPr lang="en-US" sz="2400" dirty="0"/>
              <a:t>in the area of the </a:t>
            </a:r>
            <a:r>
              <a:rPr lang="en-US" sz="2400" dirty="0" smtClean="0"/>
              <a:t>elbow</a:t>
            </a:r>
            <a:endParaRPr lang="cs-CZ" altLang="cs-CZ" sz="2400" dirty="0"/>
          </a:p>
        </p:txBody>
      </p:sp>
    </p:spTree>
    <p:extLst>
      <p:ext uri="{BB962C8B-B14F-4D97-AF65-F5344CB8AC3E}">
        <p14:creationId xmlns:p14="http://schemas.microsoft.com/office/powerpoint/2010/main" val="316647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Auscultatory</a:t>
            </a:r>
            <a:r>
              <a:rPr lang="cs-CZ" dirty="0" smtClean="0"/>
              <a:t> </a:t>
            </a:r>
            <a:r>
              <a:rPr lang="cs-CZ" dirty="0" err="1" smtClean="0"/>
              <a:t>methods</a:t>
            </a:r>
            <a:endParaRPr lang="cs-CZ" dirty="0"/>
          </a:p>
        </p:txBody>
      </p:sp>
      <p:sp>
        <p:nvSpPr>
          <p:cNvPr id="3" name="Zástupný symbol pro obsah 2"/>
          <p:cNvSpPr>
            <a:spLocks noGrp="1"/>
          </p:cNvSpPr>
          <p:nvPr>
            <p:ph idx="1"/>
          </p:nvPr>
        </p:nvSpPr>
        <p:spPr/>
        <p:txBody>
          <a:bodyPr>
            <a:normAutofit/>
          </a:bodyPr>
          <a:lstStyle/>
          <a:p>
            <a:r>
              <a:rPr lang="cs-CZ" dirty="0" err="1" smtClean="0"/>
              <a:t>based</a:t>
            </a:r>
            <a:r>
              <a:rPr lang="cs-CZ" dirty="0" smtClean="0"/>
              <a:t> on </a:t>
            </a:r>
            <a:r>
              <a:rPr lang="cs-CZ" dirty="0" err="1" smtClean="0"/>
              <a:t>detection</a:t>
            </a:r>
            <a:r>
              <a:rPr lang="cs-CZ" dirty="0" smtClean="0"/>
              <a:t> </a:t>
            </a:r>
            <a:r>
              <a:rPr lang="cs-CZ" dirty="0" err="1" smtClean="0"/>
              <a:t>of</a:t>
            </a:r>
            <a:r>
              <a:rPr lang="cs-CZ" dirty="0" smtClean="0"/>
              <a:t> </a:t>
            </a:r>
            <a:r>
              <a:rPr lang="cs-CZ" dirty="0" err="1" smtClean="0"/>
              <a:t>Korotkoff</a:t>
            </a:r>
            <a:r>
              <a:rPr lang="cs-CZ" dirty="0" smtClean="0"/>
              <a:t> </a:t>
            </a:r>
            <a:r>
              <a:rPr lang="cs-CZ" dirty="0" err="1" smtClean="0"/>
              <a:t>phenomenons</a:t>
            </a:r>
            <a:endParaRPr lang="cs-CZ" dirty="0"/>
          </a:p>
          <a:p>
            <a:r>
              <a:rPr lang="cs-CZ" dirty="0" smtClean="0"/>
              <a:t>„</a:t>
            </a:r>
            <a:r>
              <a:rPr lang="cs-CZ" dirty="0" err="1" smtClean="0"/>
              <a:t>gold</a:t>
            </a:r>
            <a:r>
              <a:rPr lang="cs-CZ" dirty="0" smtClean="0"/>
              <a:t> standard“</a:t>
            </a:r>
          </a:p>
          <a:p>
            <a:r>
              <a:rPr lang="cs-CZ" dirty="0" err="1" smtClean="0"/>
              <a:t>with</a:t>
            </a:r>
            <a:r>
              <a:rPr lang="cs-CZ" dirty="0" smtClean="0"/>
              <a:t> </a:t>
            </a:r>
            <a:r>
              <a:rPr lang="cs-CZ" dirty="0" err="1" smtClean="0"/>
              <a:t>comparison</a:t>
            </a:r>
            <a:r>
              <a:rPr lang="cs-CZ" dirty="0" smtClean="0"/>
              <a:t> on intra-</a:t>
            </a:r>
            <a:r>
              <a:rPr lang="cs-CZ" dirty="0" err="1" smtClean="0"/>
              <a:t>arterial</a:t>
            </a:r>
            <a:r>
              <a:rPr lang="cs-CZ" dirty="0" smtClean="0"/>
              <a:t> </a:t>
            </a:r>
            <a:r>
              <a:rPr lang="cs-CZ" dirty="0" err="1" smtClean="0"/>
              <a:t>measurement</a:t>
            </a:r>
            <a:r>
              <a:rPr lang="cs-CZ" dirty="0" smtClean="0"/>
              <a:t> </a:t>
            </a:r>
            <a:r>
              <a:rPr lang="cs-CZ" dirty="0" err="1" smtClean="0"/>
              <a:t>of</a:t>
            </a:r>
            <a:r>
              <a:rPr lang="cs-CZ" dirty="0" smtClean="0"/>
              <a:t> </a:t>
            </a:r>
            <a:r>
              <a:rPr lang="cs-CZ" dirty="0" err="1" smtClean="0"/>
              <a:t>blood</a:t>
            </a:r>
            <a:r>
              <a:rPr lang="cs-CZ" dirty="0" smtClean="0"/>
              <a:t> </a:t>
            </a:r>
            <a:r>
              <a:rPr lang="cs-CZ" dirty="0" err="1" smtClean="0"/>
              <a:t>pressure</a:t>
            </a:r>
            <a:r>
              <a:rPr lang="cs-CZ" dirty="0" smtClean="0"/>
              <a:t> – </a:t>
            </a:r>
            <a:r>
              <a:rPr lang="cs-CZ" dirty="0" err="1" smtClean="0"/>
              <a:t>we</a:t>
            </a:r>
            <a:r>
              <a:rPr lang="cs-CZ" dirty="0" smtClean="0"/>
              <a:t> </a:t>
            </a:r>
            <a:r>
              <a:rPr lang="cs-CZ" dirty="0" err="1" smtClean="0"/>
              <a:t>will</a:t>
            </a:r>
            <a:r>
              <a:rPr lang="cs-CZ" dirty="0" smtClean="0"/>
              <a:t> </a:t>
            </a:r>
            <a:r>
              <a:rPr lang="cs-CZ" dirty="0" err="1" smtClean="0"/>
              <a:t>find</a:t>
            </a:r>
            <a:r>
              <a:rPr lang="cs-CZ" dirty="0" smtClean="0"/>
              <a:t>: </a:t>
            </a:r>
            <a:r>
              <a:rPr lang="cs-CZ" dirty="0" err="1" smtClean="0"/>
              <a:t>lower</a:t>
            </a:r>
            <a:r>
              <a:rPr lang="cs-CZ" dirty="0" smtClean="0"/>
              <a:t> </a:t>
            </a:r>
            <a:r>
              <a:rPr lang="cs-CZ" dirty="0" err="1" smtClean="0"/>
              <a:t>values</a:t>
            </a:r>
            <a:r>
              <a:rPr lang="cs-CZ" dirty="0" smtClean="0"/>
              <a:t> </a:t>
            </a:r>
            <a:r>
              <a:rPr lang="cs-CZ" dirty="0" err="1" smtClean="0"/>
              <a:t>for</a:t>
            </a:r>
            <a:r>
              <a:rPr lang="cs-CZ" dirty="0" smtClean="0"/>
              <a:t> SBP and </a:t>
            </a:r>
            <a:r>
              <a:rPr lang="cs-CZ" dirty="0" err="1" smtClean="0"/>
              <a:t>higher</a:t>
            </a:r>
            <a:r>
              <a:rPr lang="cs-CZ" dirty="0" smtClean="0"/>
              <a:t> </a:t>
            </a:r>
            <a:r>
              <a:rPr lang="cs-CZ" dirty="0" err="1" smtClean="0"/>
              <a:t>values</a:t>
            </a:r>
            <a:r>
              <a:rPr lang="cs-CZ" dirty="0" smtClean="0"/>
              <a:t> </a:t>
            </a:r>
            <a:r>
              <a:rPr lang="cs-CZ" dirty="0" err="1" smtClean="0"/>
              <a:t>of</a:t>
            </a:r>
            <a:r>
              <a:rPr lang="cs-CZ" dirty="0" smtClean="0"/>
              <a:t> DBP</a:t>
            </a:r>
          </a:p>
          <a:p>
            <a:pPr marL="0" indent="0">
              <a:buNone/>
            </a:pPr>
            <a:r>
              <a:rPr lang="cs-CZ" dirty="0" smtClean="0"/>
              <a:t>	/</a:t>
            </a:r>
            <a:r>
              <a:rPr lang="cs-CZ" dirty="0" err="1" smtClean="0"/>
              <a:t>this</a:t>
            </a:r>
            <a:r>
              <a:rPr lang="cs-CZ" dirty="0" smtClean="0"/>
              <a:t> </a:t>
            </a:r>
            <a:r>
              <a:rPr lang="cs-CZ" dirty="0" err="1" smtClean="0"/>
              <a:t>is</a:t>
            </a:r>
            <a:r>
              <a:rPr lang="cs-CZ" dirty="0" smtClean="0"/>
              <a:t> </a:t>
            </a:r>
            <a:r>
              <a:rPr lang="cs-CZ" dirty="0" err="1" smtClean="0"/>
              <a:t>only</a:t>
            </a:r>
            <a:r>
              <a:rPr lang="cs-CZ" dirty="0" smtClean="0"/>
              <a:t> </a:t>
            </a:r>
            <a:r>
              <a:rPr lang="cs-CZ" dirty="0" err="1" smtClean="0"/>
              <a:t>technical</a:t>
            </a:r>
            <a:r>
              <a:rPr lang="cs-CZ" dirty="0" smtClean="0"/>
              <a:t> </a:t>
            </a:r>
            <a:r>
              <a:rPr lang="cs-CZ" dirty="0" err="1" smtClean="0"/>
              <a:t>systemic</a:t>
            </a:r>
            <a:r>
              <a:rPr lang="cs-CZ" dirty="0" smtClean="0"/>
              <a:t> </a:t>
            </a:r>
            <a:r>
              <a:rPr lang="cs-CZ" dirty="0" err="1" smtClean="0"/>
              <a:t>mistake</a:t>
            </a:r>
            <a:r>
              <a:rPr lang="cs-CZ" dirty="0" smtClean="0"/>
              <a:t> – </a:t>
            </a:r>
            <a:r>
              <a:rPr lang="cs-CZ" dirty="0" err="1" smtClean="0"/>
              <a:t>does</a:t>
            </a:r>
            <a:r>
              <a:rPr lang="cs-CZ" dirty="0" smtClean="0"/>
              <a:t> not </a:t>
            </a:r>
            <a:r>
              <a:rPr lang="cs-CZ" dirty="0" err="1" smtClean="0"/>
              <a:t>matter</a:t>
            </a:r>
            <a:r>
              <a:rPr lang="cs-CZ" dirty="0" smtClean="0"/>
              <a:t>/</a:t>
            </a:r>
          </a:p>
          <a:p>
            <a:r>
              <a:rPr lang="cs-CZ" dirty="0" err="1" smtClean="0"/>
              <a:t>According</a:t>
            </a:r>
            <a:r>
              <a:rPr lang="cs-CZ" dirty="0" smtClean="0"/>
              <a:t> a </a:t>
            </a:r>
            <a:r>
              <a:rPr lang="cs-CZ" dirty="0" err="1" smtClean="0"/>
              <a:t>guidelines</a:t>
            </a:r>
            <a:r>
              <a:rPr lang="cs-CZ" dirty="0" smtClean="0"/>
              <a:t> </a:t>
            </a:r>
            <a:r>
              <a:rPr lang="cs-CZ" dirty="0" err="1" smtClean="0"/>
              <a:t>for</a:t>
            </a:r>
            <a:r>
              <a:rPr lang="cs-CZ" dirty="0" smtClean="0"/>
              <a:t> </a:t>
            </a:r>
            <a:r>
              <a:rPr lang="cs-CZ" dirty="0" err="1" smtClean="0"/>
              <a:t>diagnostic</a:t>
            </a:r>
            <a:r>
              <a:rPr lang="cs-CZ" dirty="0" smtClean="0"/>
              <a:t> </a:t>
            </a:r>
            <a:r>
              <a:rPr lang="cs-CZ" dirty="0" err="1" smtClean="0"/>
              <a:t>of</a:t>
            </a:r>
            <a:r>
              <a:rPr lang="cs-CZ" dirty="0" smtClean="0"/>
              <a:t> </a:t>
            </a:r>
            <a:r>
              <a:rPr lang="cs-CZ" dirty="0" err="1" smtClean="0"/>
              <a:t>arterial</a:t>
            </a:r>
            <a:r>
              <a:rPr lang="cs-CZ" dirty="0" smtClean="0"/>
              <a:t> </a:t>
            </a:r>
            <a:r>
              <a:rPr lang="cs-CZ" dirty="0" err="1" smtClean="0"/>
              <a:t>hypertension</a:t>
            </a:r>
            <a:r>
              <a:rPr lang="cs-CZ" dirty="0" smtClean="0"/>
              <a:t>: </a:t>
            </a:r>
            <a:r>
              <a:rPr lang="cs-CZ" dirty="0" err="1" smtClean="0"/>
              <a:t>we</a:t>
            </a:r>
            <a:r>
              <a:rPr lang="cs-CZ" dirty="0" smtClean="0"/>
              <a:t> diagnose </a:t>
            </a:r>
            <a:r>
              <a:rPr lang="cs-CZ" dirty="0" err="1" smtClean="0"/>
              <a:t>arterial</a:t>
            </a:r>
            <a:r>
              <a:rPr lang="cs-CZ" dirty="0" smtClean="0"/>
              <a:t> </a:t>
            </a:r>
            <a:r>
              <a:rPr lang="cs-CZ" dirty="0" err="1" smtClean="0"/>
              <a:t>hypertension</a:t>
            </a:r>
            <a:r>
              <a:rPr lang="cs-CZ" dirty="0" smtClean="0"/>
              <a:t>: </a:t>
            </a:r>
            <a:r>
              <a:rPr lang="en-US" b="1" dirty="0" smtClean="0">
                <a:solidFill>
                  <a:srgbClr val="FF0000"/>
                </a:solidFill>
              </a:rPr>
              <a:t>repeated </a:t>
            </a:r>
            <a:r>
              <a:rPr lang="en-US" b="1" dirty="0">
                <a:solidFill>
                  <a:srgbClr val="FF0000"/>
                </a:solidFill>
              </a:rPr>
              <a:t>blood pressure increase above </a:t>
            </a:r>
            <a:r>
              <a:rPr lang="en-US" b="1" dirty="0" smtClean="0">
                <a:solidFill>
                  <a:srgbClr val="FF0000"/>
                </a:solidFill>
              </a:rPr>
              <a:t>140/90mmHg</a:t>
            </a:r>
            <a:r>
              <a:rPr lang="en-US" b="1" dirty="0">
                <a:solidFill>
                  <a:srgbClr val="FF0000"/>
                </a:solidFill>
              </a:rPr>
              <a:t>, demonstrated at least in two out of three measurements using the auscultation method in the clinical </a:t>
            </a:r>
            <a:r>
              <a:rPr lang="en-US" b="1" dirty="0" smtClean="0">
                <a:solidFill>
                  <a:srgbClr val="FF0000"/>
                </a:solidFill>
              </a:rPr>
              <a:t>setting</a:t>
            </a:r>
            <a:endParaRPr lang="cs-CZ" b="1" dirty="0">
              <a:solidFill>
                <a:srgbClr val="FF0000"/>
              </a:solidFill>
            </a:endParaRPr>
          </a:p>
        </p:txBody>
      </p:sp>
    </p:spTree>
    <p:extLst>
      <p:ext uri="{BB962C8B-B14F-4D97-AF65-F5344CB8AC3E}">
        <p14:creationId xmlns:p14="http://schemas.microsoft.com/office/powerpoint/2010/main" val="202772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Oscillometric</a:t>
            </a:r>
            <a:r>
              <a:rPr lang="cs-CZ" dirty="0" smtClean="0"/>
              <a:t> </a:t>
            </a:r>
            <a:r>
              <a:rPr lang="cs-CZ" dirty="0" err="1" smtClean="0"/>
              <a:t>method</a:t>
            </a:r>
            <a:endParaRPr lang="cs-CZ" dirty="0"/>
          </a:p>
        </p:txBody>
      </p:sp>
      <p:sp>
        <p:nvSpPr>
          <p:cNvPr id="3" name="Zástupný symbol pro obsah 2"/>
          <p:cNvSpPr>
            <a:spLocks noGrp="1"/>
          </p:cNvSpPr>
          <p:nvPr>
            <p:ph idx="1"/>
          </p:nvPr>
        </p:nvSpPr>
        <p:spPr/>
        <p:txBody>
          <a:bodyPr>
            <a:normAutofit fontScale="92500"/>
          </a:bodyPr>
          <a:lstStyle/>
          <a:p>
            <a:r>
              <a:rPr lang="cs-CZ" dirty="0" err="1" smtClean="0"/>
              <a:t>Author</a:t>
            </a:r>
            <a:r>
              <a:rPr lang="cs-CZ" dirty="0" smtClean="0"/>
              <a:t>: Mr. </a:t>
            </a:r>
            <a:r>
              <a:rPr lang="cs-CZ" dirty="0" err="1" smtClean="0"/>
              <a:t>Marey</a:t>
            </a:r>
            <a:r>
              <a:rPr lang="cs-CZ" dirty="0" smtClean="0"/>
              <a:t> – </a:t>
            </a:r>
            <a:r>
              <a:rPr lang="cs-CZ" dirty="0" err="1" smtClean="0"/>
              <a:t>the</a:t>
            </a:r>
            <a:r>
              <a:rPr lang="cs-CZ" dirty="0" smtClean="0"/>
              <a:t> </a:t>
            </a:r>
            <a:r>
              <a:rPr lang="cs-CZ" dirty="0" err="1" smtClean="0"/>
              <a:t>first</a:t>
            </a:r>
            <a:r>
              <a:rPr lang="cs-CZ" dirty="0" smtClean="0"/>
              <a:t> </a:t>
            </a:r>
            <a:r>
              <a:rPr lang="cs-CZ" dirty="0" err="1" smtClean="0"/>
              <a:t>describe</a:t>
            </a:r>
            <a:r>
              <a:rPr lang="cs-CZ" dirty="0" smtClean="0"/>
              <a:t> on 1876</a:t>
            </a:r>
          </a:p>
          <a:p>
            <a:r>
              <a:rPr lang="en-US" dirty="0"/>
              <a:t>It has been repeatedly demonstrated that the oscillation </a:t>
            </a:r>
            <a:r>
              <a:rPr lang="cs-CZ" dirty="0" err="1" smtClean="0"/>
              <a:t>of</a:t>
            </a:r>
            <a:r>
              <a:rPr lang="cs-CZ" dirty="0" smtClean="0"/>
              <a:t> BP</a:t>
            </a:r>
            <a:r>
              <a:rPr lang="en-US" dirty="0" smtClean="0"/>
              <a:t> </a:t>
            </a:r>
            <a:r>
              <a:rPr lang="en-US" dirty="0"/>
              <a:t>in the </a:t>
            </a:r>
            <a:r>
              <a:rPr lang="en-US" dirty="0" err="1"/>
              <a:t>sphygmomanometric</a:t>
            </a:r>
            <a:r>
              <a:rPr lang="en-US" dirty="0"/>
              <a:t> cuff is measured during its gradual discharge - </a:t>
            </a:r>
            <a:r>
              <a:rPr lang="en-US" b="1" dirty="0"/>
              <a:t>the point of maximum oscillation corresponds to the mean arterial pressure measured </a:t>
            </a:r>
            <a:r>
              <a:rPr lang="en-US" b="1" dirty="0" smtClean="0"/>
              <a:t>invasively</a:t>
            </a:r>
            <a:endParaRPr lang="cs-CZ" b="1" dirty="0" smtClean="0"/>
          </a:p>
          <a:p>
            <a:r>
              <a:rPr lang="en-US" dirty="0"/>
              <a:t>Oscillations begin approximately around systolic pressure values and continue after </a:t>
            </a:r>
            <a:r>
              <a:rPr lang="en-US" dirty="0" smtClean="0"/>
              <a:t>d</a:t>
            </a:r>
            <a:r>
              <a:rPr lang="cs-CZ" dirty="0" err="1" smtClean="0"/>
              <a:t>eflation</a:t>
            </a:r>
            <a:r>
              <a:rPr lang="cs-CZ" dirty="0" smtClean="0"/>
              <a:t> </a:t>
            </a:r>
            <a:r>
              <a:rPr lang="cs-CZ" dirty="0" err="1" smtClean="0"/>
              <a:t>of</a:t>
            </a:r>
            <a:r>
              <a:rPr lang="cs-CZ" dirty="0" smtClean="0"/>
              <a:t> </a:t>
            </a:r>
            <a:r>
              <a:rPr lang="cs-CZ" dirty="0" err="1" smtClean="0"/>
              <a:t>the</a:t>
            </a:r>
            <a:r>
              <a:rPr lang="cs-CZ" dirty="0" smtClean="0"/>
              <a:t> </a:t>
            </a:r>
            <a:r>
              <a:rPr lang="cs-CZ" dirty="0" err="1" smtClean="0"/>
              <a:t>cuff</a:t>
            </a:r>
            <a:r>
              <a:rPr lang="en-US" dirty="0" smtClean="0"/>
              <a:t> </a:t>
            </a:r>
            <a:r>
              <a:rPr lang="en-US" dirty="0"/>
              <a:t>= </a:t>
            </a:r>
            <a:r>
              <a:rPr lang="en-US" b="1" dirty="0"/>
              <a:t>both systolic and diastolic pressure is estimated only indirectly based on empirical derived </a:t>
            </a:r>
            <a:r>
              <a:rPr lang="en-US" b="1" dirty="0" smtClean="0"/>
              <a:t>algorithms</a:t>
            </a:r>
            <a:endParaRPr lang="cs-CZ" b="1" dirty="0" smtClean="0"/>
          </a:p>
          <a:p>
            <a:pPr lvl="1"/>
            <a:r>
              <a:rPr lang="cs-CZ" u="sng" dirty="0" err="1" smtClean="0"/>
              <a:t>Advantage</a:t>
            </a:r>
            <a:r>
              <a:rPr lang="cs-CZ" u="sng" dirty="0" smtClean="0"/>
              <a:t>: </a:t>
            </a:r>
            <a:r>
              <a:rPr lang="en-US" dirty="0" smtClean="0"/>
              <a:t>Less </a:t>
            </a:r>
            <a:r>
              <a:rPr lang="en-US" dirty="0"/>
              <a:t>susceptible to external noise</a:t>
            </a:r>
            <a:br>
              <a:rPr lang="en-US" dirty="0"/>
            </a:br>
            <a:r>
              <a:rPr lang="en-US" u="sng" dirty="0" smtClean="0"/>
              <a:t>Disadvantage</a:t>
            </a:r>
            <a:r>
              <a:rPr lang="cs-CZ" u="sng" dirty="0" smtClean="0"/>
              <a:t>:</a:t>
            </a:r>
            <a:r>
              <a:rPr lang="en-US" dirty="0" smtClean="0"/>
              <a:t> </a:t>
            </a:r>
            <a:r>
              <a:rPr lang="en-US" dirty="0"/>
              <a:t>definitely unreliability in physical activity - distortion by motion artifacts + susceptible to low-frequency mechanical </a:t>
            </a:r>
            <a:r>
              <a:rPr lang="en-US" dirty="0" smtClean="0"/>
              <a:t>vibrations</a:t>
            </a:r>
            <a:endParaRPr lang="cs-CZ" dirty="0" smtClean="0"/>
          </a:p>
        </p:txBody>
      </p:sp>
    </p:spTree>
    <p:extLst>
      <p:ext uri="{BB962C8B-B14F-4D97-AF65-F5344CB8AC3E}">
        <p14:creationId xmlns:p14="http://schemas.microsoft.com/office/powerpoint/2010/main" val="2710219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Ultrasound</a:t>
            </a:r>
            <a:r>
              <a:rPr lang="cs-CZ" dirty="0" smtClean="0"/>
              <a:t> </a:t>
            </a:r>
            <a:r>
              <a:rPr lang="cs-CZ" dirty="0" err="1" smtClean="0"/>
              <a:t>method</a:t>
            </a:r>
            <a:endParaRPr lang="cs-CZ" dirty="0"/>
          </a:p>
        </p:txBody>
      </p:sp>
      <p:sp>
        <p:nvSpPr>
          <p:cNvPr id="3" name="Zástupný symbol pro obsah 2"/>
          <p:cNvSpPr>
            <a:spLocks noGrp="1"/>
          </p:cNvSpPr>
          <p:nvPr>
            <p:ph idx="1"/>
          </p:nvPr>
        </p:nvSpPr>
        <p:spPr/>
        <p:txBody>
          <a:bodyPr>
            <a:normAutofit/>
          </a:bodyPr>
          <a:lstStyle/>
          <a:p>
            <a:r>
              <a:rPr lang="en-US" dirty="0"/>
              <a:t>The device includes an ultrasonic vibration generator and an ultrasonic sensor - placement via the brachial artery and under the </a:t>
            </a:r>
            <a:r>
              <a:rPr lang="en-US" dirty="0" err="1"/>
              <a:t>sphygmomanometric</a:t>
            </a:r>
            <a:r>
              <a:rPr lang="en-US" dirty="0"/>
              <a:t> cuff</a:t>
            </a:r>
            <a:br>
              <a:rPr lang="en-US" dirty="0"/>
            </a:br>
            <a:r>
              <a:rPr lang="en-US" dirty="0"/>
              <a:t>When </a:t>
            </a:r>
            <a:r>
              <a:rPr lang="cs-CZ" dirty="0" err="1" smtClean="0"/>
              <a:t>deflate</a:t>
            </a:r>
            <a:r>
              <a:rPr lang="en-US" dirty="0" smtClean="0"/>
              <a:t> </a:t>
            </a:r>
            <a:r>
              <a:rPr lang="en-US" dirty="0"/>
              <a:t>the cuff, it induces a systolic movement of the </a:t>
            </a:r>
            <a:r>
              <a:rPr lang="cs-CZ" dirty="0" err="1" smtClean="0"/>
              <a:t>arterial</a:t>
            </a:r>
            <a:r>
              <a:rPr lang="en-US" dirty="0" smtClean="0"/>
              <a:t> </a:t>
            </a:r>
            <a:r>
              <a:rPr lang="en-US" dirty="0"/>
              <a:t>wall that causes the Doppler phase shift in the transmitted </a:t>
            </a:r>
            <a:r>
              <a:rPr lang="cs-CZ" dirty="0" err="1" smtClean="0"/>
              <a:t>ultrasound</a:t>
            </a:r>
            <a:r>
              <a:rPr lang="en-US" dirty="0" smtClean="0"/>
              <a:t> </a:t>
            </a:r>
            <a:r>
              <a:rPr lang="en-US" dirty="0"/>
              <a:t>signal; </a:t>
            </a:r>
            <a:r>
              <a:rPr lang="en-US" dirty="0" err="1" smtClean="0"/>
              <a:t>dias</a:t>
            </a:r>
            <a:r>
              <a:rPr lang="cs-CZ" dirty="0" smtClean="0"/>
              <a:t>to</a:t>
            </a:r>
            <a:r>
              <a:rPr lang="en-US" dirty="0" err="1" smtClean="0"/>
              <a:t>lic</a:t>
            </a:r>
            <a:r>
              <a:rPr lang="en-US" dirty="0" smtClean="0"/>
              <a:t> </a:t>
            </a:r>
            <a:r>
              <a:rPr lang="cs-CZ" dirty="0" smtClean="0"/>
              <a:t> BP</a:t>
            </a:r>
            <a:r>
              <a:rPr lang="en-US" dirty="0" smtClean="0"/>
              <a:t> </a:t>
            </a:r>
            <a:r>
              <a:rPr lang="en-US" dirty="0"/>
              <a:t>is </a:t>
            </a:r>
            <a:r>
              <a:rPr lang="cs-CZ" dirty="0" err="1" smtClean="0"/>
              <a:t>calculated</a:t>
            </a:r>
            <a:r>
              <a:rPr lang="en-US" dirty="0" smtClean="0"/>
              <a:t> </a:t>
            </a:r>
            <a:r>
              <a:rPr lang="en-US" dirty="0"/>
              <a:t>by a significant reduction in arterial wall motions</a:t>
            </a:r>
            <a:br>
              <a:rPr lang="en-US" dirty="0"/>
            </a:br>
            <a:endParaRPr lang="cs-CZ" dirty="0" smtClean="0"/>
          </a:p>
          <a:p>
            <a:r>
              <a:rPr lang="cs-CZ" dirty="0" err="1" smtClean="0"/>
              <a:t>Other</a:t>
            </a:r>
            <a:r>
              <a:rPr lang="cs-CZ" dirty="0" smtClean="0"/>
              <a:t> </a:t>
            </a:r>
            <a:r>
              <a:rPr lang="en-US" dirty="0" smtClean="0"/>
              <a:t>variant</a:t>
            </a:r>
            <a:r>
              <a:rPr lang="en-US" dirty="0"/>
              <a:t>: systolic </a:t>
            </a:r>
            <a:r>
              <a:rPr lang="cs-CZ" dirty="0" smtClean="0"/>
              <a:t>BP</a:t>
            </a:r>
            <a:r>
              <a:rPr lang="en-US" dirty="0" smtClean="0"/>
              <a:t> </a:t>
            </a:r>
            <a:r>
              <a:rPr lang="en-US" dirty="0"/>
              <a:t>based on blood flow detection - in newborns and </a:t>
            </a:r>
            <a:r>
              <a:rPr lang="cs-CZ" dirty="0" err="1" smtClean="0"/>
              <a:t>small</a:t>
            </a:r>
            <a:r>
              <a:rPr lang="cs-CZ" dirty="0" smtClean="0"/>
              <a:t> </a:t>
            </a:r>
            <a:r>
              <a:rPr lang="en-US" dirty="0" smtClean="0"/>
              <a:t>children</a:t>
            </a:r>
            <a:endParaRPr lang="cs-CZ" dirty="0"/>
          </a:p>
        </p:txBody>
      </p:sp>
    </p:spTree>
    <p:extLst>
      <p:ext uri="{BB962C8B-B14F-4D97-AF65-F5344CB8AC3E}">
        <p14:creationId xmlns:p14="http://schemas.microsoft.com/office/powerpoint/2010/main" val="90852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Digital </a:t>
            </a:r>
            <a:r>
              <a:rPr lang="cs-CZ" dirty="0" err="1" smtClean="0"/>
              <a:t>photoplethysmography</a:t>
            </a:r>
            <a:endParaRPr lang="cs-CZ" dirty="0"/>
          </a:p>
        </p:txBody>
      </p:sp>
      <p:sp>
        <p:nvSpPr>
          <p:cNvPr id="3" name="Zástupný symbol pro obsah 2"/>
          <p:cNvSpPr>
            <a:spLocks noGrp="1"/>
          </p:cNvSpPr>
          <p:nvPr>
            <p:ph idx="1"/>
          </p:nvPr>
        </p:nvSpPr>
        <p:spPr/>
        <p:txBody>
          <a:bodyPr>
            <a:normAutofit/>
          </a:bodyPr>
          <a:lstStyle/>
          <a:p>
            <a:r>
              <a:rPr lang="cs-CZ" dirty="0" err="1" smtClean="0"/>
              <a:t>Continuously</a:t>
            </a:r>
            <a:r>
              <a:rPr lang="cs-CZ" dirty="0" smtClean="0"/>
              <a:t> </a:t>
            </a:r>
            <a:r>
              <a:rPr lang="cs-CZ" dirty="0" err="1" smtClean="0"/>
              <a:t>blood</a:t>
            </a:r>
            <a:r>
              <a:rPr lang="cs-CZ" dirty="0" smtClean="0"/>
              <a:t> </a:t>
            </a:r>
            <a:r>
              <a:rPr lang="cs-CZ" dirty="0" err="1" smtClean="0"/>
              <a:t>pressure</a:t>
            </a:r>
            <a:r>
              <a:rPr lang="cs-CZ" dirty="0" smtClean="0"/>
              <a:t> </a:t>
            </a:r>
            <a:r>
              <a:rPr lang="cs-CZ" dirty="0" err="1" smtClean="0"/>
              <a:t>measurement</a:t>
            </a:r>
            <a:r>
              <a:rPr lang="cs-CZ" dirty="0" smtClean="0"/>
              <a:t>  - „beat to beat“ – </a:t>
            </a:r>
            <a:r>
              <a:rPr lang="cs-CZ" dirty="0" err="1" smtClean="0"/>
              <a:t>from</a:t>
            </a:r>
            <a:r>
              <a:rPr lang="cs-CZ" dirty="0" smtClean="0"/>
              <a:t> </a:t>
            </a:r>
            <a:r>
              <a:rPr lang="cs-CZ" dirty="0" err="1" smtClean="0"/>
              <a:t>digital</a:t>
            </a:r>
            <a:r>
              <a:rPr lang="cs-CZ" dirty="0" smtClean="0"/>
              <a:t> </a:t>
            </a:r>
            <a:r>
              <a:rPr lang="cs-CZ" dirty="0" err="1" smtClean="0"/>
              <a:t>artery</a:t>
            </a:r>
            <a:endParaRPr lang="cs-CZ" dirty="0" smtClean="0"/>
          </a:p>
          <a:p>
            <a:endParaRPr lang="cs-CZ" dirty="0" smtClean="0"/>
          </a:p>
          <a:p>
            <a:r>
              <a:rPr lang="cs-CZ" dirty="0" smtClean="0"/>
              <a:t>Profesor Jan Peňáz – Department </a:t>
            </a:r>
            <a:r>
              <a:rPr lang="cs-CZ" dirty="0" err="1" smtClean="0"/>
              <a:t>of</a:t>
            </a:r>
            <a:r>
              <a:rPr lang="cs-CZ" dirty="0" smtClean="0"/>
              <a:t> </a:t>
            </a:r>
            <a:r>
              <a:rPr lang="cs-CZ" dirty="0" err="1" smtClean="0"/>
              <a:t>Physiology</a:t>
            </a:r>
            <a:r>
              <a:rPr lang="cs-CZ" dirty="0" smtClean="0"/>
              <a:t> – Masaryk university in Brno - patent 1969</a:t>
            </a:r>
          </a:p>
          <a:p>
            <a:endParaRPr lang="cs-CZ" dirty="0"/>
          </a:p>
          <a:p>
            <a:r>
              <a:rPr lang="cs-CZ" dirty="0" err="1" smtClean="0"/>
              <a:t>Disadvantage</a:t>
            </a:r>
            <a:r>
              <a:rPr lang="cs-CZ" dirty="0" smtClean="0"/>
              <a:t>: </a:t>
            </a:r>
            <a:r>
              <a:rPr lang="en-US" dirty="0"/>
              <a:t>can not be used in conditions with peripheral vasoconstriction (shock states, </a:t>
            </a:r>
            <a:r>
              <a:rPr lang="en-US" dirty="0" err="1"/>
              <a:t>vasoneurosis</a:t>
            </a:r>
            <a:r>
              <a:rPr lang="en-US" dirty="0"/>
              <a:t>, diabetic </a:t>
            </a:r>
            <a:r>
              <a:rPr lang="en-US" dirty="0" err="1" smtClean="0"/>
              <a:t>angiopathy</a:t>
            </a:r>
            <a:r>
              <a:rPr lang="en-US" dirty="0" smtClean="0"/>
              <a:t>)</a:t>
            </a:r>
            <a:endParaRPr lang="cs-CZ" dirty="0"/>
          </a:p>
        </p:txBody>
      </p:sp>
    </p:spTree>
    <p:extLst>
      <p:ext uri="{BB962C8B-B14F-4D97-AF65-F5344CB8AC3E}">
        <p14:creationId xmlns:p14="http://schemas.microsoft.com/office/powerpoint/2010/main" val="29800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11450" y="620713"/>
            <a:ext cx="6769100" cy="5256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35386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eda5839a-f4b6-4ab8-88ee-6f759258b23e.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PARA_SHOWWINDOW"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TotalTime>
  <Words>1344</Words>
  <Application>Microsoft Office PowerPoint</Application>
  <PresentationFormat>Širokoúhlá obrazovka</PresentationFormat>
  <Paragraphs>166</Paragraphs>
  <Slides>34</Slides>
  <Notes>0</Notes>
  <HiddenSlides>0</HiddenSlides>
  <MMClips>0</MMClips>
  <ScaleCrop>false</ScaleCrop>
  <HeadingPairs>
    <vt:vector size="8" baseType="variant">
      <vt:variant>
        <vt:lpstr>Použitá písma</vt:lpstr>
      </vt:variant>
      <vt:variant>
        <vt:i4>4</vt:i4>
      </vt:variant>
      <vt:variant>
        <vt:lpstr>Motiv</vt:lpstr>
      </vt:variant>
      <vt:variant>
        <vt:i4>1</vt:i4>
      </vt:variant>
      <vt:variant>
        <vt:lpstr>Vložené servery OLE</vt:lpstr>
      </vt:variant>
      <vt:variant>
        <vt:i4>1</vt:i4>
      </vt:variant>
      <vt:variant>
        <vt:lpstr>Nadpisy snímků</vt:lpstr>
      </vt:variant>
      <vt:variant>
        <vt:i4>34</vt:i4>
      </vt:variant>
    </vt:vector>
  </HeadingPairs>
  <TitlesOfParts>
    <vt:vector size="40" baseType="lpstr">
      <vt:lpstr>Arial</vt:lpstr>
      <vt:lpstr>Calibri</vt:lpstr>
      <vt:lpstr>Calibri Light</vt:lpstr>
      <vt:lpstr>Times New Roman</vt:lpstr>
      <vt:lpstr>Motiv Office</vt:lpstr>
      <vt:lpstr>Snímek</vt:lpstr>
      <vt:lpstr>Prezentace aplikace PowerPoint</vt:lpstr>
      <vt:lpstr>Blood pressure measurement</vt:lpstr>
      <vt:lpstr>Prezentace aplikace PowerPoint</vt:lpstr>
      <vt:lpstr>Prezentace aplikace PowerPoint</vt:lpstr>
      <vt:lpstr>Auscultatory methods</vt:lpstr>
      <vt:lpstr>Oscillometric method</vt:lpstr>
      <vt:lpstr>Ultrasound method</vt:lpstr>
      <vt:lpstr>Digital photoplethysmography</vt:lpstr>
      <vt:lpstr>Prezentace aplikace PowerPoint</vt:lpstr>
      <vt:lpstr>Prezentace aplikace PowerPoint</vt:lpstr>
      <vt:lpstr>Penaz patent</vt:lpstr>
      <vt:lpstr>Prezentace aplikace PowerPoint</vt:lpstr>
      <vt:lpstr>Prezentace aplikace PowerPoint</vt:lpstr>
      <vt:lpstr>Prezentace aplikace PowerPoint</vt:lpstr>
      <vt:lpstr>Invasive measurement of blood pressure</vt:lpstr>
      <vt:lpstr>Methodology</vt:lpstr>
      <vt:lpstr>Methodology   2</vt:lpstr>
      <vt:lpstr>Methodology  3</vt:lpstr>
      <vt:lpstr>Prezentace aplikace PowerPoint</vt:lpstr>
      <vt:lpstr>Prezentace aplikace PowerPoint</vt:lpstr>
      <vt:lpstr>Prezentace aplikace PowerPoint</vt:lpstr>
      <vt:lpstr>Methodology   4</vt:lpstr>
      <vt:lpstr>Blood pressure</vt:lpstr>
      <vt:lpstr>Prezentace aplikace PowerPoint</vt:lpstr>
      <vt:lpstr>For children aged 1 to 13 years/aged ≥13 years</vt:lpstr>
      <vt:lpstr>Prezentace aplikace PowerPoint</vt:lpstr>
      <vt:lpstr>Prezentace aplikace PowerPoint</vt:lpstr>
      <vt:lpstr>Blood pressure</vt:lpstr>
      <vt:lpstr>Prezentace aplikace PowerPoint</vt:lpstr>
      <vt:lpstr>Blood presure measurement in newborn  and children</vt:lpstr>
      <vt:lpstr>Prezentace aplikace PowerPoint</vt:lpstr>
      <vt:lpstr>Specific features measurement</vt:lpstr>
      <vt:lpstr>Actual blood pressure values are dependent on: </vt:lpstr>
      <vt:lpstr>Prezentace aplikace PowerPoint</vt:lpstr>
    </vt:vector>
  </TitlesOfParts>
  <Company>Masarykova univerzita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Dysregulace krevního tlaku</dc:title>
  <dc:creator>Zuzana Nováková</dc:creator>
  <cp:lastModifiedBy>Zuzana Nováková</cp:lastModifiedBy>
  <cp:revision>40</cp:revision>
  <dcterms:created xsi:type="dcterms:W3CDTF">2017-11-07T14:47:29Z</dcterms:created>
  <dcterms:modified xsi:type="dcterms:W3CDTF">2018-11-07T10:08:02Z</dcterms:modified>
</cp:coreProperties>
</file>