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9" r:id="rId4"/>
    <p:sldId id="315" r:id="rId5"/>
    <p:sldId id="261" r:id="rId6"/>
    <p:sldId id="312" r:id="rId7"/>
    <p:sldId id="309" r:id="rId8"/>
    <p:sldId id="310" r:id="rId9"/>
    <p:sldId id="313" r:id="rId10"/>
    <p:sldId id="314" r:id="rId11"/>
    <p:sldId id="311" r:id="rId12"/>
    <p:sldId id="263" r:id="rId13"/>
    <p:sldId id="305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5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286" r:id="rId41"/>
    <p:sldId id="316" r:id="rId42"/>
    <p:sldId id="287" r:id="rId43"/>
    <p:sldId id="288" r:id="rId44"/>
    <p:sldId id="289" r:id="rId45"/>
    <p:sldId id="290" r:id="rId46"/>
    <p:sldId id="291" r:id="rId47"/>
    <p:sldId id="292" r:id="rId48"/>
  </p:sldIdLst>
  <p:sldSz cx="12192000" cy="6858000"/>
  <p:notesSz cx="6858000" cy="9144000"/>
  <p:custDataLst>
    <p:tags r:id="rId49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9324743458423"/>
          <c:y val="6.2564227082621507E-2"/>
          <c:w val="0.73990190573103565"/>
          <c:h val="0.66388779415040977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8.3000000000000001E-3</c:v>
                </c:pt>
                <c:pt idx="2">
                  <c:v>1.67E-2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7.4999999999999997E-2</c:v>
                </c:pt>
                <c:pt idx="10">
                  <c:v>8.3299999999999999E-2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</c:v>
                </c:pt>
                <c:pt idx="19">
                  <c:v>0.1583</c:v>
                </c:pt>
                <c:pt idx="20">
                  <c:v>0.16669999999999999</c:v>
                </c:pt>
                <c:pt idx="21">
                  <c:v>0.17499999999999999</c:v>
                </c:pt>
                <c:pt idx="22">
                  <c:v>0.18329999999999999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0.26669999999999999</c:v>
                </c:pt>
                <c:pt idx="33">
                  <c:v>0.27500000000000002</c:v>
                </c:pt>
                <c:pt idx="34">
                  <c:v>0.2833</c:v>
                </c:pt>
                <c:pt idx="35">
                  <c:v>0.29170000000000001</c:v>
                </c:pt>
                <c:pt idx="36">
                  <c:v>0.3</c:v>
                </c:pt>
                <c:pt idx="37">
                  <c:v>0.30830000000000002</c:v>
                </c:pt>
                <c:pt idx="38">
                  <c:v>0.31669999999999998</c:v>
                </c:pt>
                <c:pt idx="39">
                  <c:v>0.32500000000000001</c:v>
                </c:pt>
                <c:pt idx="40">
                  <c:v>0.33329999999999999</c:v>
                </c:pt>
                <c:pt idx="41">
                  <c:v>0.3417</c:v>
                </c:pt>
                <c:pt idx="42">
                  <c:v>0.35</c:v>
                </c:pt>
                <c:pt idx="43">
                  <c:v>0.35830000000000001</c:v>
                </c:pt>
                <c:pt idx="44">
                  <c:v>0.36670000000000003</c:v>
                </c:pt>
                <c:pt idx="45">
                  <c:v>0.375</c:v>
                </c:pt>
                <c:pt idx="46">
                  <c:v>0.38329999999999997</c:v>
                </c:pt>
                <c:pt idx="47">
                  <c:v>0.39169999999999999</c:v>
                </c:pt>
                <c:pt idx="48">
                  <c:v>0.4</c:v>
                </c:pt>
                <c:pt idx="49">
                  <c:v>0.4083</c:v>
                </c:pt>
                <c:pt idx="50">
                  <c:v>0.41670000000000001</c:v>
                </c:pt>
                <c:pt idx="51">
                  <c:v>0.42499999999999999</c:v>
                </c:pt>
                <c:pt idx="52">
                  <c:v>0.43330000000000002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0.45829999999999999</c:v>
                </c:pt>
                <c:pt idx="56">
                  <c:v>0.4667</c:v>
                </c:pt>
                <c:pt idx="57">
                  <c:v>0.47499999999999998</c:v>
                </c:pt>
                <c:pt idx="58">
                  <c:v>0.48330000000000001</c:v>
                </c:pt>
                <c:pt idx="59">
                  <c:v>0.49170000000000003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6.0600000000000001E-2</c:v>
                </c:pt>
                <c:pt idx="1">
                  <c:v>0.1236</c:v>
                </c:pt>
                <c:pt idx="2">
                  <c:v>9.3399999999999997E-2</c:v>
                </c:pt>
                <c:pt idx="3">
                  <c:v>5.5599999999999997E-2</c:v>
                </c:pt>
                <c:pt idx="4">
                  <c:v>4.6199999999999998E-2</c:v>
                </c:pt>
                <c:pt idx="5">
                  <c:v>3.0200000000000001E-2</c:v>
                </c:pt>
                <c:pt idx="6">
                  <c:v>2.18E-2</c:v>
                </c:pt>
                <c:pt idx="7">
                  <c:v>2.63E-2</c:v>
                </c:pt>
                <c:pt idx="8">
                  <c:v>3.4099999999999998E-2</c:v>
                </c:pt>
                <c:pt idx="9">
                  <c:v>3.7100000000000001E-2</c:v>
                </c:pt>
                <c:pt idx="10">
                  <c:v>2.2100000000000002E-2</c:v>
                </c:pt>
                <c:pt idx="11">
                  <c:v>4.6899999999999997E-2</c:v>
                </c:pt>
                <c:pt idx="12">
                  <c:v>8.5699999999999998E-2</c:v>
                </c:pt>
                <c:pt idx="13">
                  <c:v>5.3100000000000001E-2</c:v>
                </c:pt>
                <c:pt idx="14">
                  <c:v>1.9900000000000001E-2</c:v>
                </c:pt>
                <c:pt idx="15">
                  <c:v>1.5900000000000001E-2</c:v>
                </c:pt>
                <c:pt idx="16">
                  <c:v>8.6999999999999994E-3</c:v>
                </c:pt>
                <c:pt idx="17">
                  <c:v>6.1000000000000004E-3</c:v>
                </c:pt>
                <c:pt idx="18">
                  <c:v>3.0999999999999999E-3</c:v>
                </c:pt>
                <c:pt idx="19">
                  <c:v>2.7000000000000001E-3</c:v>
                </c:pt>
                <c:pt idx="20">
                  <c:v>4.3E-3</c:v>
                </c:pt>
                <c:pt idx="21">
                  <c:v>3.7000000000000002E-3</c:v>
                </c:pt>
                <c:pt idx="22">
                  <c:v>1.9E-3</c:v>
                </c:pt>
                <c:pt idx="23">
                  <c:v>1.8E-3</c:v>
                </c:pt>
                <c:pt idx="24">
                  <c:v>2.0999999999999999E-3</c:v>
                </c:pt>
                <c:pt idx="25">
                  <c:v>2.0999999999999999E-3</c:v>
                </c:pt>
                <c:pt idx="26">
                  <c:v>2.5999999999999999E-3</c:v>
                </c:pt>
                <c:pt idx="27">
                  <c:v>2.7000000000000001E-3</c:v>
                </c:pt>
                <c:pt idx="28">
                  <c:v>1.9E-3</c:v>
                </c:pt>
                <c:pt idx="29">
                  <c:v>2.7000000000000001E-3</c:v>
                </c:pt>
                <c:pt idx="30">
                  <c:v>4.1999999999999997E-3</c:v>
                </c:pt>
                <c:pt idx="31">
                  <c:v>3.0999999999999999E-3</c:v>
                </c:pt>
                <c:pt idx="32">
                  <c:v>5.0000000000000001E-4</c:v>
                </c:pt>
                <c:pt idx="33">
                  <c:v>1.5E-3</c:v>
                </c:pt>
                <c:pt idx="34">
                  <c:v>8.9999999999999998E-4</c:v>
                </c:pt>
                <c:pt idx="35">
                  <c:v>1.4200000000000001E-2</c:v>
                </c:pt>
                <c:pt idx="36">
                  <c:v>6.6900000000000001E-2</c:v>
                </c:pt>
                <c:pt idx="37">
                  <c:v>6.6199999999999995E-2</c:v>
                </c:pt>
                <c:pt idx="38">
                  <c:v>1.2699999999999999E-2</c:v>
                </c:pt>
                <c:pt idx="39">
                  <c:v>2.2000000000000001E-3</c:v>
                </c:pt>
                <c:pt idx="40">
                  <c:v>1.1999999999999999E-3</c:v>
                </c:pt>
                <c:pt idx="41">
                  <c:v>5.9999999999999995E-4</c:v>
                </c:pt>
                <c:pt idx="42">
                  <c:v>8.9999999999999998E-4</c:v>
                </c:pt>
                <c:pt idx="43">
                  <c:v>5.0000000000000001E-4</c:v>
                </c:pt>
                <c:pt idx="44">
                  <c:v>4.0000000000000002E-4</c:v>
                </c:pt>
                <c:pt idx="45">
                  <c:v>2.0000000000000001E-4</c:v>
                </c:pt>
                <c:pt idx="46">
                  <c:v>5.0000000000000001E-4</c:v>
                </c:pt>
                <c:pt idx="47">
                  <c:v>4.0000000000000002E-4</c:v>
                </c:pt>
                <c:pt idx="48">
                  <c:v>1E-4</c:v>
                </c:pt>
                <c:pt idx="49">
                  <c:v>2.0000000000000001E-4</c:v>
                </c:pt>
                <c:pt idx="50">
                  <c:v>4.0000000000000002E-4</c:v>
                </c:pt>
                <c:pt idx="51">
                  <c:v>5.0000000000000001E-4</c:v>
                </c:pt>
                <c:pt idx="52">
                  <c:v>5.9999999999999995E-4</c:v>
                </c:pt>
                <c:pt idx="53">
                  <c:v>2.9999999999999997E-4</c:v>
                </c:pt>
                <c:pt idx="54">
                  <c:v>1E-4</c:v>
                </c:pt>
                <c:pt idx="55">
                  <c:v>1E-4</c:v>
                </c:pt>
                <c:pt idx="56">
                  <c:v>2.0000000000000001E-4</c:v>
                </c:pt>
                <c:pt idx="57">
                  <c:v>2.9999999999999997E-4</c:v>
                </c:pt>
                <c:pt idx="58">
                  <c:v>2.9999999999999997E-4</c:v>
                </c:pt>
                <c:pt idx="59">
                  <c:v>2.0000000000000001E-4</c:v>
                </c:pt>
                <c:pt idx="60">
                  <c:v>2.0000000000000001E-4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8.3000000000000001E-3</c:v>
                </c:pt>
                <c:pt idx="2">
                  <c:v>1.67E-2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7.4999999999999997E-2</c:v>
                </c:pt>
                <c:pt idx="10">
                  <c:v>8.3299999999999999E-2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</c:v>
                </c:pt>
                <c:pt idx="19">
                  <c:v>0.1583</c:v>
                </c:pt>
                <c:pt idx="20">
                  <c:v>0.16669999999999999</c:v>
                </c:pt>
                <c:pt idx="21">
                  <c:v>0.17499999999999999</c:v>
                </c:pt>
                <c:pt idx="22">
                  <c:v>0.18329999999999999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0.26669999999999999</c:v>
                </c:pt>
                <c:pt idx="33">
                  <c:v>0.27500000000000002</c:v>
                </c:pt>
                <c:pt idx="34">
                  <c:v>0.2833</c:v>
                </c:pt>
                <c:pt idx="35">
                  <c:v>0.29170000000000001</c:v>
                </c:pt>
                <c:pt idx="36">
                  <c:v>0.3</c:v>
                </c:pt>
                <c:pt idx="37">
                  <c:v>0.30830000000000002</c:v>
                </c:pt>
                <c:pt idx="38">
                  <c:v>0.31669999999999998</c:v>
                </c:pt>
                <c:pt idx="39">
                  <c:v>0.32500000000000001</c:v>
                </c:pt>
                <c:pt idx="40">
                  <c:v>0.33329999999999999</c:v>
                </c:pt>
                <c:pt idx="41">
                  <c:v>0.3417</c:v>
                </c:pt>
                <c:pt idx="42">
                  <c:v>0.35</c:v>
                </c:pt>
                <c:pt idx="43">
                  <c:v>0.35830000000000001</c:v>
                </c:pt>
                <c:pt idx="44">
                  <c:v>0.36670000000000003</c:v>
                </c:pt>
                <c:pt idx="45">
                  <c:v>0.375</c:v>
                </c:pt>
                <c:pt idx="46">
                  <c:v>0.38329999999999997</c:v>
                </c:pt>
                <c:pt idx="47">
                  <c:v>0.39169999999999999</c:v>
                </c:pt>
                <c:pt idx="48">
                  <c:v>0.4</c:v>
                </c:pt>
                <c:pt idx="49">
                  <c:v>0.4083</c:v>
                </c:pt>
                <c:pt idx="50">
                  <c:v>0.41670000000000001</c:v>
                </c:pt>
                <c:pt idx="51">
                  <c:v>0.42499999999999999</c:v>
                </c:pt>
                <c:pt idx="52">
                  <c:v>0.43330000000000002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0.45829999999999999</c:v>
                </c:pt>
                <c:pt idx="56">
                  <c:v>0.4667</c:v>
                </c:pt>
                <c:pt idx="57">
                  <c:v>0.47499999999999998</c:v>
                </c:pt>
                <c:pt idx="58">
                  <c:v>0.48330000000000001</c:v>
                </c:pt>
                <c:pt idx="59">
                  <c:v>0.49170000000000003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237040"/>
        <c:axId val="272722264"/>
      </c:scatterChart>
      <c:valAx>
        <c:axId val="87237040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272722264"/>
        <c:crosses val="autoZero"/>
        <c:crossBetween val="midCat"/>
        <c:majorUnit val="0.1"/>
      </c:valAx>
      <c:valAx>
        <c:axId val="272722264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 smtClean="0"/>
                  <a:t>SBP </a:t>
                </a:r>
                <a:r>
                  <a:rPr lang="cs-CZ" sz="1600" dirty="0" err="1" smtClean="0"/>
                  <a:t>spectrum</a:t>
                </a:r>
                <a:r>
                  <a:rPr lang="cs-CZ" sz="1600" dirty="0" smtClean="0"/>
                  <a:t> </a:t>
                </a:r>
                <a:r>
                  <a:rPr lang="cs-CZ" sz="1600" dirty="0" smtClean="0"/>
                  <a:t>[</a:t>
                </a:r>
                <a:r>
                  <a:rPr lang="cs-CZ" sz="1600" dirty="0" err="1" smtClean="0"/>
                  <a:t>n.u</a:t>
                </a:r>
                <a:r>
                  <a:rPr lang="cs-CZ" sz="1600" dirty="0" smtClean="0"/>
                  <a:t>.]</a:t>
                </a:r>
                <a:endParaRPr lang="cs-CZ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23704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9324743458423"/>
          <c:y val="6.2564227082621535E-2"/>
          <c:w val="0.73990190573103554"/>
          <c:h val="0.663887794150409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8.3000000000000001E-3</c:v>
                </c:pt>
                <c:pt idx="2">
                  <c:v>1.67E-2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7.4999999999999997E-2</c:v>
                </c:pt>
                <c:pt idx="10">
                  <c:v>8.3299999999999999E-2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</c:v>
                </c:pt>
                <c:pt idx="19">
                  <c:v>0.1583</c:v>
                </c:pt>
                <c:pt idx="20">
                  <c:v>0.16669999999999999</c:v>
                </c:pt>
                <c:pt idx="21">
                  <c:v>0.17499999999999999</c:v>
                </c:pt>
                <c:pt idx="22">
                  <c:v>0.18329999999999999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0.26669999999999999</c:v>
                </c:pt>
                <c:pt idx="33">
                  <c:v>0.27500000000000002</c:v>
                </c:pt>
                <c:pt idx="34">
                  <c:v>0.2833</c:v>
                </c:pt>
                <c:pt idx="35">
                  <c:v>0.29170000000000001</c:v>
                </c:pt>
                <c:pt idx="36">
                  <c:v>0.3</c:v>
                </c:pt>
                <c:pt idx="37">
                  <c:v>0.30830000000000002</c:v>
                </c:pt>
                <c:pt idx="38">
                  <c:v>0.31669999999999998</c:v>
                </c:pt>
                <c:pt idx="39">
                  <c:v>0.32500000000000001</c:v>
                </c:pt>
                <c:pt idx="40">
                  <c:v>0.33329999999999999</c:v>
                </c:pt>
                <c:pt idx="41">
                  <c:v>0.3417</c:v>
                </c:pt>
                <c:pt idx="42">
                  <c:v>0.35</c:v>
                </c:pt>
                <c:pt idx="43">
                  <c:v>0.35830000000000001</c:v>
                </c:pt>
                <c:pt idx="44">
                  <c:v>0.36670000000000003</c:v>
                </c:pt>
                <c:pt idx="45">
                  <c:v>0.375</c:v>
                </c:pt>
                <c:pt idx="46">
                  <c:v>0.38329999999999997</c:v>
                </c:pt>
                <c:pt idx="47">
                  <c:v>0.39169999999999999</c:v>
                </c:pt>
                <c:pt idx="48">
                  <c:v>0.4</c:v>
                </c:pt>
                <c:pt idx="49">
                  <c:v>0.4083</c:v>
                </c:pt>
                <c:pt idx="50">
                  <c:v>0.41670000000000001</c:v>
                </c:pt>
                <c:pt idx="51">
                  <c:v>0.42499999999999999</c:v>
                </c:pt>
                <c:pt idx="52">
                  <c:v>0.43330000000000002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0.45829999999999999</c:v>
                </c:pt>
                <c:pt idx="56">
                  <c:v>0.4667</c:v>
                </c:pt>
                <c:pt idx="57">
                  <c:v>0.47499999999999998</c:v>
                </c:pt>
                <c:pt idx="58">
                  <c:v>0.48330000000000001</c:v>
                </c:pt>
                <c:pt idx="59">
                  <c:v>0.49170000000000003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1.23E-2</c:v>
                </c:pt>
                <c:pt idx="1">
                  <c:v>8.5900000000000004E-2</c:v>
                </c:pt>
                <c:pt idx="2">
                  <c:v>9.3600000000000003E-2</c:v>
                </c:pt>
                <c:pt idx="3">
                  <c:v>3.9600000000000003E-2</c:v>
                </c:pt>
                <c:pt idx="4">
                  <c:v>1.2500000000000001E-2</c:v>
                </c:pt>
                <c:pt idx="5">
                  <c:v>7.7999999999999996E-3</c:v>
                </c:pt>
                <c:pt idx="6">
                  <c:v>6.4999999999999997E-3</c:v>
                </c:pt>
                <c:pt idx="7">
                  <c:v>1.9E-3</c:v>
                </c:pt>
                <c:pt idx="8">
                  <c:v>1.2200000000000001E-2</c:v>
                </c:pt>
                <c:pt idx="9">
                  <c:v>1.5599999999999999E-2</c:v>
                </c:pt>
                <c:pt idx="10">
                  <c:v>8.6999999999999994E-3</c:v>
                </c:pt>
                <c:pt idx="11">
                  <c:v>3.9300000000000002E-2</c:v>
                </c:pt>
                <c:pt idx="12">
                  <c:v>7.7399999999999997E-2</c:v>
                </c:pt>
                <c:pt idx="13">
                  <c:v>4.7199999999999999E-2</c:v>
                </c:pt>
                <c:pt idx="14">
                  <c:v>2.1000000000000001E-2</c:v>
                </c:pt>
                <c:pt idx="15">
                  <c:v>1.8200000000000001E-2</c:v>
                </c:pt>
                <c:pt idx="16">
                  <c:v>9.7999999999999997E-3</c:v>
                </c:pt>
                <c:pt idx="17">
                  <c:v>6.7000000000000002E-3</c:v>
                </c:pt>
                <c:pt idx="18">
                  <c:v>3.3999999999999998E-3</c:v>
                </c:pt>
                <c:pt idx="19">
                  <c:v>3.7000000000000002E-3</c:v>
                </c:pt>
                <c:pt idx="20">
                  <c:v>4.3E-3</c:v>
                </c:pt>
                <c:pt idx="21">
                  <c:v>3.7000000000000002E-3</c:v>
                </c:pt>
                <c:pt idx="22">
                  <c:v>2.5000000000000001E-3</c:v>
                </c:pt>
                <c:pt idx="23">
                  <c:v>2.5999999999999999E-3</c:v>
                </c:pt>
                <c:pt idx="24">
                  <c:v>3.2000000000000002E-3</c:v>
                </c:pt>
                <c:pt idx="25">
                  <c:v>2.5000000000000001E-3</c:v>
                </c:pt>
                <c:pt idx="26">
                  <c:v>2.3E-3</c:v>
                </c:pt>
                <c:pt idx="27">
                  <c:v>2.8E-3</c:v>
                </c:pt>
                <c:pt idx="28">
                  <c:v>2.3E-3</c:v>
                </c:pt>
                <c:pt idx="29">
                  <c:v>2.8E-3</c:v>
                </c:pt>
                <c:pt idx="30">
                  <c:v>3.5999999999999999E-3</c:v>
                </c:pt>
                <c:pt idx="31">
                  <c:v>2.7000000000000001E-3</c:v>
                </c:pt>
                <c:pt idx="32">
                  <c:v>1.4E-3</c:v>
                </c:pt>
                <c:pt idx="33">
                  <c:v>1.8E-3</c:v>
                </c:pt>
                <c:pt idx="34">
                  <c:v>8.9999999999999998E-4</c:v>
                </c:pt>
                <c:pt idx="35">
                  <c:v>1.29E-2</c:v>
                </c:pt>
                <c:pt idx="36">
                  <c:v>5.8200000000000002E-2</c:v>
                </c:pt>
                <c:pt idx="37">
                  <c:v>5.7799999999999997E-2</c:v>
                </c:pt>
                <c:pt idx="38">
                  <c:v>1.1599999999999999E-2</c:v>
                </c:pt>
                <c:pt idx="39">
                  <c:v>2.3E-3</c:v>
                </c:pt>
                <c:pt idx="40">
                  <c:v>1.1999999999999999E-3</c:v>
                </c:pt>
                <c:pt idx="41">
                  <c:v>1.1000000000000001E-3</c:v>
                </c:pt>
                <c:pt idx="42">
                  <c:v>6.9999999999999999E-4</c:v>
                </c:pt>
                <c:pt idx="43">
                  <c:v>1E-4</c:v>
                </c:pt>
                <c:pt idx="44">
                  <c:v>2.0000000000000001E-4</c:v>
                </c:pt>
                <c:pt idx="45">
                  <c:v>2.0000000000000001E-4</c:v>
                </c:pt>
                <c:pt idx="46">
                  <c:v>2.9999999999999997E-4</c:v>
                </c:pt>
                <c:pt idx="47">
                  <c:v>1E-4</c:v>
                </c:pt>
                <c:pt idx="48">
                  <c:v>1E-4</c:v>
                </c:pt>
                <c:pt idx="49">
                  <c:v>1E-4</c:v>
                </c:pt>
                <c:pt idx="50">
                  <c:v>2.9999999999999997E-4</c:v>
                </c:pt>
                <c:pt idx="51">
                  <c:v>2.0000000000000001E-4</c:v>
                </c:pt>
                <c:pt idx="52">
                  <c:v>2.0000000000000001E-4</c:v>
                </c:pt>
                <c:pt idx="53">
                  <c:v>2.9999999999999997E-4</c:v>
                </c:pt>
                <c:pt idx="54">
                  <c:v>2.0000000000000001E-4</c:v>
                </c:pt>
                <c:pt idx="55">
                  <c:v>1E-4</c:v>
                </c:pt>
                <c:pt idx="56">
                  <c:v>2.9999999999999997E-4</c:v>
                </c:pt>
                <c:pt idx="57">
                  <c:v>4.0000000000000002E-4</c:v>
                </c:pt>
                <c:pt idx="58">
                  <c:v>2.0000000000000001E-4</c:v>
                </c:pt>
                <c:pt idx="59">
                  <c:v>1E-4</c:v>
                </c:pt>
                <c:pt idx="60">
                  <c:v>1E-4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8.3000000000000001E-3</c:v>
                </c:pt>
                <c:pt idx="2">
                  <c:v>1.67E-2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7.4999999999999997E-2</c:v>
                </c:pt>
                <c:pt idx="10">
                  <c:v>8.3299999999999999E-2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</c:v>
                </c:pt>
                <c:pt idx="19">
                  <c:v>0.1583</c:v>
                </c:pt>
                <c:pt idx="20">
                  <c:v>0.16669999999999999</c:v>
                </c:pt>
                <c:pt idx="21">
                  <c:v>0.17499999999999999</c:v>
                </c:pt>
                <c:pt idx="22">
                  <c:v>0.18329999999999999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0.26669999999999999</c:v>
                </c:pt>
                <c:pt idx="33">
                  <c:v>0.27500000000000002</c:v>
                </c:pt>
                <c:pt idx="34">
                  <c:v>0.2833</c:v>
                </c:pt>
                <c:pt idx="35">
                  <c:v>0.29170000000000001</c:v>
                </c:pt>
                <c:pt idx="36">
                  <c:v>0.3</c:v>
                </c:pt>
                <c:pt idx="37">
                  <c:v>0.30830000000000002</c:v>
                </c:pt>
                <c:pt idx="38">
                  <c:v>0.31669999999999998</c:v>
                </c:pt>
                <c:pt idx="39">
                  <c:v>0.32500000000000001</c:v>
                </c:pt>
                <c:pt idx="40">
                  <c:v>0.33329999999999999</c:v>
                </c:pt>
                <c:pt idx="41">
                  <c:v>0.3417</c:v>
                </c:pt>
                <c:pt idx="42">
                  <c:v>0.35</c:v>
                </c:pt>
                <c:pt idx="43">
                  <c:v>0.35830000000000001</c:v>
                </c:pt>
                <c:pt idx="44">
                  <c:v>0.36670000000000003</c:v>
                </c:pt>
                <c:pt idx="45">
                  <c:v>0.375</c:v>
                </c:pt>
                <c:pt idx="46">
                  <c:v>0.38329999999999997</c:v>
                </c:pt>
                <c:pt idx="47">
                  <c:v>0.39169999999999999</c:v>
                </c:pt>
                <c:pt idx="48">
                  <c:v>0.4</c:v>
                </c:pt>
                <c:pt idx="49">
                  <c:v>0.4083</c:v>
                </c:pt>
                <c:pt idx="50">
                  <c:v>0.41670000000000001</c:v>
                </c:pt>
                <c:pt idx="51">
                  <c:v>0.42499999999999999</c:v>
                </c:pt>
                <c:pt idx="52">
                  <c:v>0.43330000000000002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0.45829999999999999</c:v>
                </c:pt>
                <c:pt idx="56">
                  <c:v>0.4667</c:v>
                </c:pt>
                <c:pt idx="57">
                  <c:v>0.47499999999999998</c:v>
                </c:pt>
                <c:pt idx="58">
                  <c:v>0.48330000000000001</c:v>
                </c:pt>
                <c:pt idx="59">
                  <c:v>0.49170000000000003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2722656"/>
        <c:axId val="313830696"/>
      </c:scatterChart>
      <c:valAx>
        <c:axId val="272722656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13830696"/>
        <c:crosses val="autoZero"/>
        <c:crossBetween val="midCat"/>
        <c:majorUnit val="0.1"/>
      </c:valAx>
      <c:valAx>
        <c:axId val="31383069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 err="1" smtClean="0"/>
                  <a:t>Cross-spectrum</a:t>
                </a:r>
                <a:r>
                  <a:rPr lang="cs-CZ" sz="1600" dirty="0" smtClean="0"/>
                  <a:t> </a:t>
                </a:r>
                <a:r>
                  <a:rPr lang="cs-CZ" sz="1600" dirty="0" smtClean="0"/>
                  <a:t>[</a:t>
                </a:r>
                <a:r>
                  <a:rPr lang="cs-CZ" sz="1600" dirty="0" err="1" smtClean="0"/>
                  <a:t>n.u</a:t>
                </a:r>
                <a:r>
                  <a:rPr lang="cs-CZ" sz="1600" dirty="0" smtClean="0"/>
                  <a:t>.]</a:t>
                </a:r>
                <a:endParaRPr lang="cs-CZ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727226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9324743458423"/>
          <c:y val="6.2564227082621535E-2"/>
          <c:w val="0.73990190573103554"/>
          <c:h val="0.663887794150409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8.3000000000000001E-3</c:v>
                </c:pt>
                <c:pt idx="2">
                  <c:v>1.67E-2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7.4999999999999997E-2</c:v>
                </c:pt>
                <c:pt idx="10">
                  <c:v>8.3299999999999999E-2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</c:v>
                </c:pt>
                <c:pt idx="19">
                  <c:v>0.1583</c:v>
                </c:pt>
                <c:pt idx="20">
                  <c:v>0.16669999999999999</c:v>
                </c:pt>
                <c:pt idx="21">
                  <c:v>0.17499999999999999</c:v>
                </c:pt>
                <c:pt idx="22">
                  <c:v>0.18329999999999999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0.26669999999999999</c:v>
                </c:pt>
                <c:pt idx="33">
                  <c:v>0.27500000000000002</c:v>
                </c:pt>
                <c:pt idx="34">
                  <c:v>0.2833</c:v>
                </c:pt>
                <c:pt idx="35">
                  <c:v>0.29170000000000001</c:v>
                </c:pt>
                <c:pt idx="36">
                  <c:v>0.3</c:v>
                </c:pt>
                <c:pt idx="37">
                  <c:v>0.30830000000000002</c:v>
                </c:pt>
                <c:pt idx="38">
                  <c:v>0.31669999999999998</c:v>
                </c:pt>
                <c:pt idx="39">
                  <c:v>0.32500000000000001</c:v>
                </c:pt>
                <c:pt idx="40">
                  <c:v>0.33329999999999999</c:v>
                </c:pt>
                <c:pt idx="41">
                  <c:v>0.3417</c:v>
                </c:pt>
                <c:pt idx="42">
                  <c:v>0.35</c:v>
                </c:pt>
                <c:pt idx="43">
                  <c:v>0.35830000000000001</c:v>
                </c:pt>
                <c:pt idx="44">
                  <c:v>0.36670000000000003</c:v>
                </c:pt>
                <c:pt idx="45">
                  <c:v>0.375</c:v>
                </c:pt>
                <c:pt idx="46">
                  <c:v>0.38329999999999997</c:v>
                </c:pt>
                <c:pt idx="47">
                  <c:v>0.39169999999999999</c:v>
                </c:pt>
                <c:pt idx="48">
                  <c:v>0.4</c:v>
                </c:pt>
                <c:pt idx="49">
                  <c:v>0.4083</c:v>
                </c:pt>
                <c:pt idx="50">
                  <c:v>0.41670000000000001</c:v>
                </c:pt>
                <c:pt idx="51">
                  <c:v>0.42499999999999999</c:v>
                </c:pt>
                <c:pt idx="52">
                  <c:v>0.43330000000000002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0.45829999999999999</c:v>
                </c:pt>
                <c:pt idx="56">
                  <c:v>0.4667</c:v>
                </c:pt>
                <c:pt idx="57">
                  <c:v>0.47499999999999998</c:v>
                </c:pt>
                <c:pt idx="58">
                  <c:v>0.48330000000000001</c:v>
                </c:pt>
                <c:pt idx="59">
                  <c:v>0.49170000000000003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0.20039999999999999</c:v>
                </c:pt>
                <c:pt idx="1">
                  <c:v>0.57150000000000001</c:v>
                </c:pt>
                <c:pt idx="2">
                  <c:v>0.73040000000000005</c:v>
                </c:pt>
                <c:pt idx="3">
                  <c:v>0.6522</c:v>
                </c:pt>
                <c:pt idx="4">
                  <c:v>0.3296</c:v>
                </c:pt>
                <c:pt idx="5">
                  <c:v>0.25890000000000002</c:v>
                </c:pt>
                <c:pt idx="6">
                  <c:v>0.32440000000000002</c:v>
                </c:pt>
                <c:pt idx="7">
                  <c:v>0.1041</c:v>
                </c:pt>
                <c:pt idx="8">
                  <c:v>0.54730000000000001</c:v>
                </c:pt>
                <c:pt idx="9">
                  <c:v>0.69869999999999999</c:v>
                </c:pt>
                <c:pt idx="10">
                  <c:v>0.51649999999999996</c:v>
                </c:pt>
                <c:pt idx="11">
                  <c:v>0.86119999999999997</c:v>
                </c:pt>
                <c:pt idx="12">
                  <c:v>0.96260000000000001</c:v>
                </c:pt>
                <c:pt idx="13">
                  <c:v>0.94620000000000004</c:v>
                </c:pt>
                <c:pt idx="14">
                  <c:v>0.82430000000000003</c:v>
                </c:pt>
                <c:pt idx="15">
                  <c:v>0.79390000000000005</c:v>
                </c:pt>
                <c:pt idx="16">
                  <c:v>0.56879999999999997</c:v>
                </c:pt>
                <c:pt idx="17">
                  <c:v>0.42630000000000001</c:v>
                </c:pt>
                <c:pt idx="18">
                  <c:v>0.2303</c:v>
                </c:pt>
                <c:pt idx="19">
                  <c:v>0.24679999999999999</c:v>
                </c:pt>
                <c:pt idx="20">
                  <c:v>0.28149999999999997</c:v>
                </c:pt>
                <c:pt idx="21">
                  <c:v>0.2505</c:v>
                </c:pt>
                <c:pt idx="22">
                  <c:v>0.17230000000000001</c:v>
                </c:pt>
                <c:pt idx="23">
                  <c:v>0.18340000000000001</c:v>
                </c:pt>
                <c:pt idx="24">
                  <c:v>0.22009999999999999</c:v>
                </c:pt>
                <c:pt idx="25">
                  <c:v>0.17499999999999999</c:v>
                </c:pt>
                <c:pt idx="26">
                  <c:v>0.15870000000000001</c:v>
                </c:pt>
                <c:pt idx="27">
                  <c:v>0.19259999999999999</c:v>
                </c:pt>
                <c:pt idx="28">
                  <c:v>0.15770000000000001</c:v>
                </c:pt>
                <c:pt idx="29">
                  <c:v>0.1958</c:v>
                </c:pt>
                <c:pt idx="30">
                  <c:v>0.24679999999999999</c:v>
                </c:pt>
                <c:pt idx="31">
                  <c:v>0.1847</c:v>
                </c:pt>
                <c:pt idx="32">
                  <c:v>9.8100000000000007E-2</c:v>
                </c:pt>
                <c:pt idx="33">
                  <c:v>0.1235</c:v>
                </c:pt>
                <c:pt idx="34">
                  <c:v>6.59E-2</c:v>
                </c:pt>
                <c:pt idx="35">
                  <c:v>0.64510000000000001</c:v>
                </c:pt>
                <c:pt idx="36">
                  <c:v>0.95740000000000003</c:v>
                </c:pt>
                <c:pt idx="37">
                  <c:v>0.95840000000000003</c:v>
                </c:pt>
                <c:pt idx="38">
                  <c:v>0.61480000000000001</c:v>
                </c:pt>
                <c:pt idx="39">
                  <c:v>0.15989999999999999</c:v>
                </c:pt>
                <c:pt idx="40">
                  <c:v>8.5500000000000007E-2</c:v>
                </c:pt>
                <c:pt idx="41">
                  <c:v>7.8299999999999995E-2</c:v>
                </c:pt>
                <c:pt idx="42">
                  <c:v>4.6899999999999997E-2</c:v>
                </c:pt>
                <c:pt idx="43">
                  <c:v>1.03E-2</c:v>
                </c:pt>
                <c:pt idx="44">
                  <c:v>1.26E-2</c:v>
                </c:pt>
                <c:pt idx="45">
                  <c:v>1.15E-2</c:v>
                </c:pt>
                <c:pt idx="46">
                  <c:v>2.1100000000000001E-2</c:v>
                </c:pt>
                <c:pt idx="47">
                  <c:v>7.7000000000000002E-3</c:v>
                </c:pt>
                <c:pt idx="48">
                  <c:v>1.01E-2</c:v>
                </c:pt>
                <c:pt idx="49">
                  <c:v>6.3E-3</c:v>
                </c:pt>
                <c:pt idx="50">
                  <c:v>1.8800000000000001E-2</c:v>
                </c:pt>
                <c:pt idx="51">
                  <c:v>1.6299999999999999E-2</c:v>
                </c:pt>
                <c:pt idx="52">
                  <c:v>1.7399999999999999E-2</c:v>
                </c:pt>
                <c:pt idx="53">
                  <c:v>1.9300000000000001E-2</c:v>
                </c:pt>
                <c:pt idx="54">
                  <c:v>1.15E-2</c:v>
                </c:pt>
                <c:pt idx="55">
                  <c:v>9.5999999999999992E-3</c:v>
                </c:pt>
                <c:pt idx="56">
                  <c:v>2.23E-2</c:v>
                </c:pt>
                <c:pt idx="57">
                  <c:v>2.8400000000000002E-2</c:v>
                </c:pt>
                <c:pt idx="58">
                  <c:v>1.1900000000000001E-2</c:v>
                </c:pt>
                <c:pt idx="59">
                  <c:v>4.7000000000000002E-3</c:v>
                </c:pt>
                <c:pt idx="60">
                  <c:v>4.8999999999999998E-3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8.3000000000000001E-3</c:v>
                </c:pt>
                <c:pt idx="2">
                  <c:v>1.67E-2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7.4999999999999997E-2</c:v>
                </c:pt>
                <c:pt idx="10">
                  <c:v>8.3299999999999999E-2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</c:v>
                </c:pt>
                <c:pt idx="19">
                  <c:v>0.1583</c:v>
                </c:pt>
                <c:pt idx="20">
                  <c:v>0.16669999999999999</c:v>
                </c:pt>
                <c:pt idx="21">
                  <c:v>0.17499999999999999</c:v>
                </c:pt>
                <c:pt idx="22">
                  <c:v>0.18329999999999999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0.26669999999999999</c:v>
                </c:pt>
                <c:pt idx="33">
                  <c:v>0.27500000000000002</c:v>
                </c:pt>
                <c:pt idx="34">
                  <c:v>0.2833</c:v>
                </c:pt>
                <c:pt idx="35">
                  <c:v>0.29170000000000001</c:v>
                </c:pt>
                <c:pt idx="36">
                  <c:v>0.3</c:v>
                </c:pt>
                <c:pt idx="37">
                  <c:v>0.30830000000000002</c:v>
                </c:pt>
                <c:pt idx="38">
                  <c:v>0.31669999999999998</c:v>
                </c:pt>
                <c:pt idx="39">
                  <c:v>0.32500000000000001</c:v>
                </c:pt>
                <c:pt idx="40">
                  <c:v>0.33329999999999999</c:v>
                </c:pt>
                <c:pt idx="41">
                  <c:v>0.3417</c:v>
                </c:pt>
                <c:pt idx="42">
                  <c:v>0.35</c:v>
                </c:pt>
                <c:pt idx="43">
                  <c:v>0.35830000000000001</c:v>
                </c:pt>
                <c:pt idx="44">
                  <c:v>0.36670000000000003</c:v>
                </c:pt>
                <c:pt idx="45">
                  <c:v>0.375</c:v>
                </c:pt>
                <c:pt idx="46">
                  <c:v>0.38329999999999997</c:v>
                </c:pt>
                <c:pt idx="47">
                  <c:v>0.39169999999999999</c:v>
                </c:pt>
                <c:pt idx="48">
                  <c:v>0.4</c:v>
                </c:pt>
                <c:pt idx="49">
                  <c:v>0.4083</c:v>
                </c:pt>
                <c:pt idx="50">
                  <c:v>0.41670000000000001</c:v>
                </c:pt>
                <c:pt idx="51">
                  <c:v>0.42499999999999999</c:v>
                </c:pt>
                <c:pt idx="52">
                  <c:v>0.43330000000000002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0.45829999999999999</c:v>
                </c:pt>
                <c:pt idx="56">
                  <c:v>0.4667</c:v>
                </c:pt>
                <c:pt idx="57">
                  <c:v>0.47499999999999998</c:v>
                </c:pt>
                <c:pt idx="58">
                  <c:v>0.48330000000000001</c:v>
                </c:pt>
                <c:pt idx="59">
                  <c:v>0.49170000000000003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831480"/>
        <c:axId val="313831872"/>
      </c:scatterChart>
      <c:valAx>
        <c:axId val="313831480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13831872"/>
        <c:crosses val="autoZero"/>
        <c:crossBetween val="midCat"/>
        <c:majorUnit val="0.1"/>
      </c:valAx>
      <c:valAx>
        <c:axId val="313831872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 err="1" smtClean="0"/>
                  <a:t>Coherence</a:t>
                </a:r>
                <a:r>
                  <a:rPr lang="cs-CZ" sz="1600" dirty="0" smtClean="0"/>
                  <a:t> [</a:t>
                </a:r>
                <a:r>
                  <a:rPr lang="cs-CZ" sz="1600" dirty="0" err="1" smtClean="0"/>
                  <a:t>n.u</a:t>
                </a:r>
                <a:r>
                  <a:rPr lang="cs-CZ" sz="1600" dirty="0" smtClean="0"/>
                  <a:t>.]</a:t>
                </a:r>
                <a:endParaRPr lang="cs-CZ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138314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69324743458423"/>
          <c:y val="6.2564227082621535E-2"/>
          <c:w val="0.73990190573103554"/>
          <c:h val="0.663887794150409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8.3000000000000001E-3</c:v>
                </c:pt>
                <c:pt idx="2">
                  <c:v>1.67E-2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7.4999999999999997E-2</c:v>
                </c:pt>
                <c:pt idx="10">
                  <c:v>8.3299999999999999E-2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</c:v>
                </c:pt>
                <c:pt idx="19">
                  <c:v>0.1583</c:v>
                </c:pt>
                <c:pt idx="20">
                  <c:v>0.16669999999999999</c:v>
                </c:pt>
                <c:pt idx="21">
                  <c:v>0.17499999999999999</c:v>
                </c:pt>
                <c:pt idx="22">
                  <c:v>0.18329999999999999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0.26669999999999999</c:v>
                </c:pt>
                <c:pt idx="33">
                  <c:v>0.27500000000000002</c:v>
                </c:pt>
                <c:pt idx="34">
                  <c:v>0.2833</c:v>
                </c:pt>
                <c:pt idx="35">
                  <c:v>0.29170000000000001</c:v>
                </c:pt>
                <c:pt idx="36">
                  <c:v>0.3</c:v>
                </c:pt>
                <c:pt idx="37">
                  <c:v>0.30830000000000002</c:v>
                </c:pt>
                <c:pt idx="38">
                  <c:v>0.31669999999999998</c:v>
                </c:pt>
                <c:pt idx="39">
                  <c:v>0.32500000000000001</c:v>
                </c:pt>
                <c:pt idx="40">
                  <c:v>0.33329999999999999</c:v>
                </c:pt>
                <c:pt idx="41">
                  <c:v>0.3417</c:v>
                </c:pt>
                <c:pt idx="42">
                  <c:v>0.35</c:v>
                </c:pt>
                <c:pt idx="43">
                  <c:v>0.35830000000000001</c:v>
                </c:pt>
                <c:pt idx="44">
                  <c:v>0.36670000000000003</c:v>
                </c:pt>
                <c:pt idx="45">
                  <c:v>0.375</c:v>
                </c:pt>
                <c:pt idx="46">
                  <c:v>0.38329999999999997</c:v>
                </c:pt>
                <c:pt idx="47">
                  <c:v>0.39169999999999999</c:v>
                </c:pt>
                <c:pt idx="48">
                  <c:v>0.4</c:v>
                </c:pt>
                <c:pt idx="49">
                  <c:v>0.4083</c:v>
                </c:pt>
                <c:pt idx="50">
                  <c:v>0.41670000000000001</c:v>
                </c:pt>
                <c:pt idx="51">
                  <c:v>0.42499999999999999</c:v>
                </c:pt>
                <c:pt idx="52">
                  <c:v>0.43330000000000002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0.45829999999999999</c:v>
                </c:pt>
                <c:pt idx="56">
                  <c:v>0.4667</c:v>
                </c:pt>
                <c:pt idx="57">
                  <c:v>0.47499999999999998</c:v>
                </c:pt>
                <c:pt idx="58">
                  <c:v>0.48330000000000001</c:v>
                </c:pt>
                <c:pt idx="59">
                  <c:v>0.49170000000000003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2.0366</c:v>
                </c:pt>
                <c:pt idx="1">
                  <c:v>7.3978999999999999</c:v>
                </c:pt>
                <c:pt idx="2">
                  <c:v>10.468299999999999</c:v>
                </c:pt>
                <c:pt idx="3">
                  <c:v>7.0590999999999999</c:v>
                </c:pt>
                <c:pt idx="4">
                  <c:v>2.6038000000000001</c:v>
                </c:pt>
                <c:pt idx="5">
                  <c:v>2.2989000000000002</c:v>
                </c:pt>
                <c:pt idx="6">
                  <c:v>2.4798</c:v>
                </c:pt>
                <c:pt idx="7">
                  <c:v>0.6149</c:v>
                </c:pt>
                <c:pt idx="8">
                  <c:v>3.2886000000000002</c:v>
                </c:pt>
                <c:pt idx="9">
                  <c:v>3.9165000000000001</c:v>
                </c:pt>
                <c:pt idx="10">
                  <c:v>3.2839</c:v>
                </c:pt>
                <c:pt idx="11">
                  <c:v>8.1121999999999996</c:v>
                </c:pt>
                <c:pt idx="12">
                  <c:v>9.3582999999999998</c:v>
                </c:pt>
                <c:pt idx="13">
                  <c:v>8.7593999999999994</c:v>
                </c:pt>
                <c:pt idx="14">
                  <c:v>8.5178999999999991</c:v>
                </c:pt>
                <c:pt idx="15">
                  <c:v>8.6632999999999996</c:v>
                </c:pt>
                <c:pt idx="16">
                  <c:v>6.6698000000000004</c:v>
                </c:pt>
                <c:pt idx="17">
                  <c:v>5.3726000000000003</c:v>
                </c:pt>
                <c:pt idx="18">
                  <c:v>3.4571999999999998</c:v>
                </c:pt>
                <c:pt idx="19">
                  <c:v>3.8755000000000002</c:v>
                </c:pt>
                <c:pt idx="20">
                  <c:v>3.9931999999999999</c:v>
                </c:pt>
                <c:pt idx="21">
                  <c:v>3.5750000000000002</c:v>
                </c:pt>
                <c:pt idx="22">
                  <c:v>2.8170999999999999</c:v>
                </c:pt>
                <c:pt idx="23">
                  <c:v>3.0649000000000002</c:v>
                </c:pt>
                <c:pt idx="24">
                  <c:v>3.5882999999999998</c:v>
                </c:pt>
                <c:pt idx="25">
                  <c:v>2.8285999999999998</c:v>
                </c:pt>
                <c:pt idx="26">
                  <c:v>2.4565999999999999</c:v>
                </c:pt>
                <c:pt idx="27">
                  <c:v>2.9376000000000002</c:v>
                </c:pt>
                <c:pt idx="28">
                  <c:v>2.5817000000000001</c:v>
                </c:pt>
                <c:pt idx="29">
                  <c:v>3.0036999999999998</c:v>
                </c:pt>
                <c:pt idx="30">
                  <c:v>3.3502999999999998</c:v>
                </c:pt>
                <c:pt idx="31">
                  <c:v>2.7288999999999999</c:v>
                </c:pt>
                <c:pt idx="32">
                  <c:v>1.8496999999999999</c:v>
                </c:pt>
                <c:pt idx="33">
                  <c:v>2.1097999999999999</c:v>
                </c:pt>
                <c:pt idx="34">
                  <c:v>1.4755</c:v>
                </c:pt>
                <c:pt idx="35">
                  <c:v>6.585</c:v>
                </c:pt>
                <c:pt idx="36">
                  <c:v>8.8072999999999997</c:v>
                </c:pt>
                <c:pt idx="37">
                  <c:v>8.8213000000000008</c:v>
                </c:pt>
                <c:pt idx="38">
                  <c:v>6.3403</c:v>
                </c:pt>
                <c:pt idx="39">
                  <c:v>4.4351000000000003</c:v>
                </c:pt>
                <c:pt idx="40">
                  <c:v>1.4979</c:v>
                </c:pt>
                <c:pt idx="41">
                  <c:v>1.4690000000000001</c:v>
                </c:pt>
                <c:pt idx="42">
                  <c:v>0.84950000000000003</c:v>
                </c:pt>
                <c:pt idx="43">
                  <c:v>0.1951</c:v>
                </c:pt>
                <c:pt idx="44">
                  <c:v>0.24210000000000001</c:v>
                </c:pt>
                <c:pt idx="45">
                  <c:v>0.22509999999999999</c:v>
                </c:pt>
                <c:pt idx="46">
                  <c:v>0.39900000000000002</c:v>
                </c:pt>
                <c:pt idx="47">
                  <c:v>0.14729999999999999</c:v>
                </c:pt>
                <c:pt idx="48">
                  <c:v>0.19839999999999999</c:v>
                </c:pt>
                <c:pt idx="49">
                  <c:v>0.1231</c:v>
                </c:pt>
                <c:pt idx="50">
                  <c:v>0.35830000000000001</c:v>
                </c:pt>
                <c:pt idx="51">
                  <c:v>0.307</c:v>
                </c:pt>
                <c:pt idx="52">
                  <c:v>0.32600000000000001</c:v>
                </c:pt>
                <c:pt idx="53">
                  <c:v>0.37169999999999997</c:v>
                </c:pt>
                <c:pt idx="54">
                  <c:v>0.22850000000000001</c:v>
                </c:pt>
                <c:pt idx="55">
                  <c:v>0.18970000000000001</c:v>
                </c:pt>
                <c:pt idx="56">
                  <c:v>0.437</c:v>
                </c:pt>
                <c:pt idx="57">
                  <c:v>0.54810000000000003</c:v>
                </c:pt>
                <c:pt idx="58">
                  <c:v>0.2306</c:v>
                </c:pt>
                <c:pt idx="59">
                  <c:v>9.0899999999999995E-2</c:v>
                </c:pt>
                <c:pt idx="60">
                  <c:v>9.5600000000000004E-2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8.3000000000000001E-3</c:v>
                </c:pt>
                <c:pt idx="2">
                  <c:v>1.67E-2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7.4999999999999997E-2</c:v>
                </c:pt>
                <c:pt idx="10">
                  <c:v>8.3299999999999999E-2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</c:v>
                </c:pt>
                <c:pt idx="19">
                  <c:v>0.1583</c:v>
                </c:pt>
                <c:pt idx="20">
                  <c:v>0.16669999999999999</c:v>
                </c:pt>
                <c:pt idx="21">
                  <c:v>0.17499999999999999</c:v>
                </c:pt>
                <c:pt idx="22">
                  <c:v>0.18329999999999999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0.26669999999999999</c:v>
                </c:pt>
                <c:pt idx="33">
                  <c:v>0.27500000000000002</c:v>
                </c:pt>
                <c:pt idx="34">
                  <c:v>0.2833</c:v>
                </c:pt>
                <c:pt idx="35">
                  <c:v>0.29170000000000001</c:v>
                </c:pt>
                <c:pt idx="36">
                  <c:v>0.3</c:v>
                </c:pt>
                <c:pt idx="37">
                  <c:v>0.30830000000000002</c:v>
                </c:pt>
                <c:pt idx="38">
                  <c:v>0.31669999999999998</c:v>
                </c:pt>
                <c:pt idx="39">
                  <c:v>0.32500000000000001</c:v>
                </c:pt>
                <c:pt idx="40">
                  <c:v>0.33329999999999999</c:v>
                </c:pt>
                <c:pt idx="41">
                  <c:v>0.3417</c:v>
                </c:pt>
                <c:pt idx="42">
                  <c:v>0.35</c:v>
                </c:pt>
                <c:pt idx="43">
                  <c:v>0.35830000000000001</c:v>
                </c:pt>
                <c:pt idx="44">
                  <c:v>0.36670000000000003</c:v>
                </c:pt>
                <c:pt idx="45">
                  <c:v>0.375</c:v>
                </c:pt>
                <c:pt idx="46">
                  <c:v>0.38329999999999997</c:v>
                </c:pt>
                <c:pt idx="47">
                  <c:v>0.39169999999999999</c:v>
                </c:pt>
                <c:pt idx="48">
                  <c:v>0.4</c:v>
                </c:pt>
                <c:pt idx="49">
                  <c:v>0.4083</c:v>
                </c:pt>
                <c:pt idx="50">
                  <c:v>0.41670000000000001</c:v>
                </c:pt>
                <c:pt idx="51">
                  <c:v>0.42499999999999999</c:v>
                </c:pt>
                <c:pt idx="52">
                  <c:v>0.43330000000000002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0.45829999999999999</c:v>
                </c:pt>
                <c:pt idx="56">
                  <c:v>0.4667</c:v>
                </c:pt>
                <c:pt idx="57">
                  <c:v>0.47499999999999998</c:v>
                </c:pt>
                <c:pt idx="58">
                  <c:v>0.48330000000000001</c:v>
                </c:pt>
                <c:pt idx="59">
                  <c:v>0.49170000000000003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1770296"/>
        <c:axId val="391770688"/>
      </c:scatterChart>
      <c:valAx>
        <c:axId val="391770296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391770688"/>
        <c:crosses val="autoZero"/>
        <c:crossBetween val="midCat"/>
        <c:majorUnit val="0.1"/>
      </c:valAx>
      <c:valAx>
        <c:axId val="391770688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 err="1" smtClean="0"/>
                  <a:t>gain</a:t>
                </a:r>
                <a:r>
                  <a:rPr lang="cs-CZ" sz="1600" dirty="0" smtClean="0"/>
                  <a:t> [</a:t>
                </a:r>
                <a:r>
                  <a:rPr lang="cs-CZ" sz="1600" dirty="0" err="1" smtClean="0"/>
                  <a:t>ms</a:t>
                </a:r>
                <a:r>
                  <a:rPr lang="cs-CZ" sz="1600" dirty="0" smtClean="0"/>
                  <a:t>/</a:t>
                </a:r>
                <a:r>
                  <a:rPr lang="cs-CZ" sz="1600" dirty="0" err="1" smtClean="0"/>
                  <a:t>mmHg</a:t>
                </a:r>
                <a:r>
                  <a:rPr lang="cs-CZ" sz="1600" dirty="0" smtClean="0"/>
                  <a:t>]</a:t>
                </a:r>
                <a:endParaRPr lang="cs-CZ" sz="16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9177029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41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6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369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1E46A-61E3-42D5-B227-F6371843134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516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55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666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59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0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12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35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769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778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5079F-F71D-4B03-9B7C-589261EE1F01}" type="datetimeFigureOut">
              <a:rPr lang="cs-CZ" smtClean="0"/>
              <a:t>7.11.2018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830C-7CDE-4C2B-9AD1-6BF707FA59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7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chart" Target="../charts/chart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REGULATION/DYSREGULATION </a:t>
            </a:r>
            <a:b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BLOOD PRESSURE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60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277" y="1825625"/>
            <a:ext cx="1165242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200" b="1" dirty="0" err="1"/>
              <a:t>Treatment</a:t>
            </a:r>
            <a:r>
              <a:rPr lang="cs-CZ" sz="3200" b="1" dirty="0"/>
              <a:t> </a:t>
            </a:r>
            <a:r>
              <a:rPr lang="cs-CZ" sz="3200" b="1" dirty="0" err="1" smtClean="0"/>
              <a:t>thresholds</a:t>
            </a:r>
            <a:endParaRPr lang="cs-CZ" sz="3200" b="1" dirty="0" smtClean="0"/>
          </a:p>
          <a:p>
            <a:pPr marL="0" indent="0">
              <a:buNone/>
            </a:pPr>
            <a:r>
              <a:rPr lang="cs-CZ" sz="3200" b="1" dirty="0" smtClean="0"/>
              <a:t>2013</a:t>
            </a:r>
            <a:endParaRPr lang="cs-CZ" sz="3200" b="1" dirty="0"/>
          </a:p>
          <a:p>
            <a:r>
              <a:rPr lang="en-US" b="1" dirty="0" err="1"/>
              <a:t>Highnormal</a:t>
            </a:r>
            <a:r>
              <a:rPr lang="en-US" b="1" dirty="0"/>
              <a:t> BP (130–139/85–89 mmHg): </a:t>
            </a:r>
            <a:r>
              <a:rPr lang="en-US" dirty="0"/>
              <a:t>Unless the necessary</a:t>
            </a:r>
          </a:p>
          <a:p>
            <a:pPr marL="0" indent="0">
              <a:buNone/>
            </a:pPr>
            <a:r>
              <a:rPr lang="en-US" dirty="0"/>
              <a:t>evidence is obtained, </a:t>
            </a:r>
            <a:r>
              <a:rPr lang="en-US" b="1" dirty="0">
                <a:solidFill>
                  <a:srgbClr val="FF0000"/>
                </a:solidFill>
              </a:rPr>
              <a:t>it is not recommended to </a:t>
            </a:r>
            <a:r>
              <a:rPr lang="en-US" b="1" dirty="0" smtClean="0">
                <a:solidFill>
                  <a:srgbClr val="FF0000"/>
                </a:solidFill>
              </a:rPr>
              <a:t>initiate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antihypertensive </a:t>
            </a:r>
            <a:r>
              <a:rPr lang="en-US" b="1" dirty="0">
                <a:solidFill>
                  <a:srgbClr val="FF0000"/>
                </a:solidFill>
              </a:rPr>
              <a:t>drug therapy at high–normal BP.</a:t>
            </a:r>
          </a:p>
          <a:p>
            <a:pPr marL="0" indent="0">
              <a:buNone/>
            </a:pPr>
            <a:r>
              <a:rPr lang="cs-CZ" sz="3200" b="1" dirty="0" smtClean="0"/>
              <a:t>2018</a:t>
            </a:r>
            <a:endParaRPr lang="cs-CZ" sz="3200" b="1" dirty="0"/>
          </a:p>
          <a:p>
            <a:r>
              <a:rPr lang="en-US" b="1" dirty="0" err="1"/>
              <a:t>Highnormal</a:t>
            </a:r>
            <a:r>
              <a:rPr lang="en-US" b="1" dirty="0"/>
              <a:t> BP (130–139/85–89 mmHg): </a:t>
            </a:r>
            <a:r>
              <a:rPr lang="en-US" b="1" dirty="0">
                <a:solidFill>
                  <a:srgbClr val="FF0000"/>
                </a:solidFill>
              </a:rPr>
              <a:t>Drug treatment may be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considered </a:t>
            </a:r>
            <a:r>
              <a:rPr lang="en-US" dirty="0"/>
              <a:t>when CV risk is very high due to established CVD, especially</a:t>
            </a:r>
          </a:p>
          <a:p>
            <a:pPr marL="0" indent="0">
              <a:buNone/>
            </a:pPr>
            <a:r>
              <a:rPr lang="cs-CZ" dirty="0"/>
              <a:t>CAD.</a:t>
            </a:r>
          </a:p>
        </p:txBody>
      </p:sp>
    </p:spTree>
    <p:extLst>
      <p:ext uri="{BB962C8B-B14F-4D97-AF65-F5344CB8AC3E}">
        <p14:creationId xmlns:p14="http://schemas.microsoft.com/office/powerpoint/2010/main" val="40075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556054"/>
            <a:ext cx="10515600" cy="5620909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latin typeface="AdvP3E7259"/>
              </a:rPr>
              <a:t>Definitions of hypertension according to</a:t>
            </a:r>
          </a:p>
          <a:p>
            <a:pPr marL="0" indent="0">
              <a:buNone/>
            </a:pPr>
            <a:r>
              <a:rPr lang="en-US" sz="3200" dirty="0">
                <a:latin typeface="AdvP3E7259"/>
              </a:rPr>
              <a:t>office, ambulatory, and home blood pressure levels</a:t>
            </a:r>
          </a:p>
          <a:p>
            <a:pPr marL="0" indent="0">
              <a:buNone/>
            </a:pPr>
            <a:endParaRPr lang="cs-CZ" dirty="0" smtClean="0">
              <a:latin typeface="AdvP3E7259"/>
            </a:endParaRPr>
          </a:p>
          <a:p>
            <a:pPr marL="0" indent="0">
              <a:buNone/>
            </a:pPr>
            <a:r>
              <a:rPr lang="cs-CZ" dirty="0" err="1" smtClean="0">
                <a:latin typeface="AdvP3E7259"/>
              </a:rPr>
              <a:t>Category</a:t>
            </a:r>
            <a:r>
              <a:rPr lang="cs-CZ" dirty="0" smtClean="0">
                <a:latin typeface="AdvP3E7259"/>
              </a:rPr>
              <a:t>                    SBP(</a:t>
            </a:r>
            <a:r>
              <a:rPr lang="cs-CZ" dirty="0" err="1" smtClean="0">
                <a:latin typeface="AdvP3E7259"/>
              </a:rPr>
              <a:t>mmHg</a:t>
            </a:r>
            <a:r>
              <a:rPr lang="cs-CZ" dirty="0" smtClean="0">
                <a:latin typeface="AdvP3E7259"/>
              </a:rPr>
              <a:t>)      </a:t>
            </a:r>
            <a:r>
              <a:rPr lang="cs-CZ" dirty="0" smtClean="0">
                <a:latin typeface="AdvP3E7259"/>
              </a:rPr>
              <a:t>            DBP(</a:t>
            </a:r>
            <a:r>
              <a:rPr lang="cs-CZ" dirty="0" err="1" smtClean="0">
                <a:latin typeface="AdvP3E7259"/>
              </a:rPr>
              <a:t>mmHg</a:t>
            </a:r>
            <a:r>
              <a:rPr lang="cs-CZ" dirty="0">
                <a:latin typeface="AdvP3E7259"/>
              </a:rPr>
              <a:t>)</a:t>
            </a:r>
          </a:p>
          <a:p>
            <a:r>
              <a:rPr lang="en-US" b="1" dirty="0">
                <a:solidFill>
                  <a:srgbClr val="FF0000"/>
                </a:solidFill>
                <a:latin typeface="AdvOTb7819099"/>
              </a:rPr>
              <a:t>Office </a:t>
            </a:r>
            <a:r>
              <a:rPr lang="en-US" b="1" dirty="0" smtClean="0">
                <a:solidFill>
                  <a:srgbClr val="FF0000"/>
                </a:solidFill>
                <a:latin typeface="AdvOTb7819099"/>
              </a:rPr>
              <a:t>BP</a:t>
            </a:r>
            <a:r>
              <a:rPr lang="cs-CZ" b="1" dirty="0" smtClean="0">
                <a:solidFill>
                  <a:srgbClr val="FF0000"/>
                </a:solidFill>
                <a:latin typeface="AdvOTb7819099"/>
              </a:rPr>
              <a:t>                     </a:t>
            </a:r>
            <a:r>
              <a:rPr lang="en-US" sz="800" b="1" dirty="0" smtClean="0">
                <a:solidFill>
                  <a:srgbClr val="FF0000"/>
                </a:solidFill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≥ 140 </a:t>
            </a:r>
            <a:r>
              <a:rPr lang="cs-CZ" dirty="0" smtClean="0">
                <a:latin typeface="AdvOTb7819099"/>
              </a:rPr>
              <a:t>          </a:t>
            </a:r>
            <a:r>
              <a:rPr lang="en-US" dirty="0" smtClean="0">
                <a:latin typeface="AdvOTb7819099"/>
              </a:rPr>
              <a:t>and/or </a:t>
            </a:r>
            <a:r>
              <a:rPr lang="cs-CZ" dirty="0" smtClean="0">
                <a:latin typeface="AdvOTb7819099"/>
              </a:rPr>
              <a:t>       </a:t>
            </a:r>
            <a:r>
              <a:rPr lang="en-US" dirty="0" smtClean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90</a:t>
            </a:r>
            <a:endParaRPr lang="cs-CZ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cs-CZ" b="1" dirty="0" err="1">
                <a:solidFill>
                  <a:srgbClr val="FF0000"/>
                </a:solidFill>
                <a:latin typeface="AdvOTb7819099"/>
              </a:rPr>
              <a:t>Ambulatory</a:t>
            </a:r>
            <a:r>
              <a:rPr lang="cs-CZ" b="1" dirty="0">
                <a:solidFill>
                  <a:srgbClr val="FF0000"/>
                </a:solidFill>
                <a:latin typeface="AdvOTb7819099"/>
              </a:rPr>
              <a:t> BP</a:t>
            </a: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Daytime </a:t>
            </a:r>
            <a:r>
              <a:rPr lang="en-US" dirty="0">
                <a:latin typeface="AdvOTb7819099"/>
              </a:rPr>
              <a:t>(or awake) </a:t>
            </a:r>
            <a:r>
              <a:rPr lang="cs-CZ" dirty="0" smtClean="0">
                <a:latin typeface="AdvOTb7819099"/>
              </a:rPr>
              <a:t>    </a:t>
            </a:r>
            <a:r>
              <a:rPr lang="en-US" dirty="0" smtClean="0">
                <a:latin typeface="AdvOTb7819099"/>
              </a:rPr>
              <a:t>mean </a:t>
            </a:r>
            <a:r>
              <a:rPr lang="en-US" dirty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135 </a:t>
            </a: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and/or </a:t>
            </a:r>
            <a:r>
              <a:rPr lang="cs-CZ" dirty="0" smtClean="0">
                <a:latin typeface="AdvOTb7819099"/>
              </a:rPr>
              <a:t>      </a:t>
            </a:r>
            <a:r>
              <a:rPr lang="en-US" dirty="0" smtClean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85</a:t>
            </a:r>
            <a:endParaRPr lang="en-US" dirty="0">
              <a:latin typeface="AdvOTb7819099"/>
            </a:endParaRP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Night-time </a:t>
            </a:r>
            <a:r>
              <a:rPr lang="en-US" dirty="0">
                <a:latin typeface="AdvOTb7819099"/>
              </a:rPr>
              <a:t>(or asleep) </a:t>
            </a:r>
            <a:r>
              <a:rPr lang="cs-CZ" dirty="0" smtClean="0">
                <a:latin typeface="AdvOTb7819099"/>
              </a:rPr>
              <a:t> </a:t>
            </a:r>
            <a:r>
              <a:rPr lang="en-US" dirty="0" smtClean="0">
                <a:latin typeface="AdvOTb7819099"/>
              </a:rPr>
              <a:t>mean </a:t>
            </a:r>
            <a:r>
              <a:rPr lang="en-US" dirty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120 </a:t>
            </a: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and/or</a:t>
            </a:r>
            <a:r>
              <a:rPr lang="cs-CZ" dirty="0" smtClean="0">
                <a:latin typeface="AdvOTb7819099"/>
              </a:rPr>
              <a:t>      </a:t>
            </a:r>
            <a:r>
              <a:rPr lang="en-US" dirty="0" smtClean="0"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70</a:t>
            </a:r>
            <a:endParaRPr lang="en-US" dirty="0">
              <a:latin typeface="AdvOTb7819099"/>
            </a:endParaRPr>
          </a:p>
          <a:p>
            <a:pPr marL="0" indent="0">
              <a:buNone/>
            </a:pP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24 </a:t>
            </a:r>
            <a:r>
              <a:rPr lang="en-US" dirty="0">
                <a:latin typeface="AdvOTb7819099"/>
              </a:rPr>
              <a:t>h </a:t>
            </a:r>
            <a:r>
              <a:rPr lang="cs-CZ" dirty="0" smtClean="0">
                <a:latin typeface="AdvOTb7819099"/>
              </a:rPr>
              <a:t>                             m</a:t>
            </a:r>
            <a:r>
              <a:rPr lang="en-US" dirty="0" err="1" smtClean="0">
                <a:latin typeface="AdvOTb7819099"/>
              </a:rPr>
              <a:t>ean</a:t>
            </a:r>
            <a:r>
              <a:rPr lang="en-US" dirty="0" smtClean="0"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130 </a:t>
            </a: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and/or </a:t>
            </a:r>
            <a:r>
              <a:rPr lang="cs-CZ" dirty="0" smtClean="0">
                <a:latin typeface="AdvOTb7819099"/>
              </a:rPr>
              <a:t>      </a:t>
            </a:r>
            <a:r>
              <a:rPr lang="en-US" dirty="0" smtClean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80</a:t>
            </a:r>
            <a:endParaRPr lang="en-US" dirty="0">
              <a:latin typeface="AdvOTb7819099"/>
            </a:endParaRPr>
          </a:p>
          <a:p>
            <a:r>
              <a:rPr lang="en-US" b="1" dirty="0">
                <a:solidFill>
                  <a:srgbClr val="FF0000"/>
                </a:solidFill>
                <a:latin typeface="AdvOTb7819099"/>
              </a:rPr>
              <a:t>Home BP </a:t>
            </a:r>
            <a:r>
              <a:rPr lang="cs-CZ" b="1" dirty="0" smtClean="0">
                <a:solidFill>
                  <a:srgbClr val="FF0000"/>
                </a:solidFill>
                <a:latin typeface="AdvOTb7819099"/>
              </a:rPr>
              <a:t>                    </a:t>
            </a:r>
            <a:r>
              <a:rPr lang="en-US" dirty="0" smtClean="0">
                <a:latin typeface="AdvOTb7819099"/>
              </a:rPr>
              <a:t>mean </a:t>
            </a:r>
            <a:r>
              <a:rPr lang="en-US" dirty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135 </a:t>
            </a: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and/or </a:t>
            </a:r>
            <a:r>
              <a:rPr lang="cs-CZ" dirty="0" smtClean="0">
                <a:latin typeface="AdvOTb7819099"/>
              </a:rPr>
              <a:t>     </a:t>
            </a:r>
            <a:r>
              <a:rPr lang="en-US" dirty="0" smtClean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85</a:t>
            </a:r>
            <a:endParaRPr lang="cs-CZ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en-US" sz="2000" dirty="0">
                <a:latin typeface="AdvOTb7819099"/>
              </a:rPr>
              <a:t>BP = blood pressure; DBP = diastolic blood pressure; SBP = systolic </a:t>
            </a:r>
            <a:r>
              <a:rPr lang="en-US" sz="2000" dirty="0" smtClean="0">
                <a:latin typeface="AdvOTb7819099"/>
              </a:rPr>
              <a:t>blood</a:t>
            </a:r>
            <a:r>
              <a:rPr lang="cs-CZ" sz="2000" dirty="0" smtClean="0">
                <a:latin typeface="AdvOTb7819099"/>
              </a:rPr>
              <a:t> </a:t>
            </a:r>
            <a:r>
              <a:rPr lang="cs-CZ" sz="2000" dirty="0" err="1" smtClean="0">
                <a:latin typeface="AdvOTb7819099"/>
              </a:rPr>
              <a:t>pressure</a:t>
            </a:r>
            <a:r>
              <a:rPr lang="cs-CZ" sz="2000" dirty="0">
                <a:latin typeface="AdvOTb7819099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AdvOTb7819099"/>
              </a:rPr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5705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gulatory mechanisms for blood pressure are targets for therapy in hypertens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1124745"/>
            <a:ext cx="6884151" cy="53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0"/>
            <a:ext cx="9141537" cy="78296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 err="1" smtClean="0"/>
              <a:t>Regulation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of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blood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pressure</a:t>
            </a:r>
            <a:r>
              <a:rPr lang="cs-CZ" sz="3200" b="1" dirty="0" smtClean="0"/>
              <a:t> </a:t>
            </a:r>
            <a:r>
              <a:rPr lang="cs-CZ" sz="3200" b="1" dirty="0"/>
              <a:t>– </a:t>
            </a:r>
            <a:r>
              <a:rPr lang="cs-CZ" sz="3200" b="1" dirty="0" err="1" smtClean="0"/>
              <a:t>complex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process</a:t>
            </a:r>
            <a:endParaRPr lang="cs-CZ" sz="3200" b="1" dirty="0"/>
          </a:p>
        </p:txBody>
      </p:sp>
      <p:sp>
        <p:nvSpPr>
          <p:cNvPr id="10" name="Obdélník 9"/>
          <p:cNvSpPr/>
          <p:nvPr/>
        </p:nvSpPr>
        <p:spPr>
          <a:xfrm>
            <a:off x="2952030" y="3284984"/>
            <a:ext cx="1055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dirty="0"/>
              <a:t>RAAS</a:t>
            </a:r>
          </a:p>
          <a:p>
            <a:pPr algn="ctr"/>
            <a:r>
              <a:rPr lang="cs-CZ" dirty="0"/>
              <a:t>ANP/BNP</a:t>
            </a:r>
          </a:p>
          <a:p>
            <a:pPr algn="ctr"/>
            <a:r>
              <a:rPr lang="cs-CZ" dirty="0"/>
              <a:t>ADH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760297" y="1128226"/>
            <a:ext cx="1905240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Vasoconstriction</a:t>
            </a:r>
            <a:r>
              <a:rPr lang="cs-CZ" dirty="0" smtClean="0"/>
              <a:t>: </a:t>
            </a:r>
            <a:r>
              <a:rPr lang="cs-CZ" sz="1200" dirty="0"/>
              <a:t>angiotensin II, </a:t>
            </a:r>
            <a:r>
              <a:rPr lang="cs-CZ" sz="1200" dirty="0" smtClean="0"/>
              <a:t>vasopresin</a:t>
            </a:r>
            <a:r>
              <a:rPr lang="cs-CZ" sz="1200" dirty="0"/>
              <a:t>, </a:t>
            </a:r>
            <a:r>
              <a:rPr lang="cs-CZ" sz="1200" dirty="0" err="1" smtClean="0"/>
              <a:t>epineprin</a:t>
            </a:r>
            <a:r>
              <a:rPr lang="cs-CZ" sz="1200" dirty="0" smtClean="0"/>
              <a:t> </a:t>
            </a:r>
            <a:r>
              <a:rPr lang="cs-CZ" sz="1200" dirty="0"/>
              <a:t>(</a:t>
            </a:r>
            <a:r>
              <a:rPr lang="el-GR" sz="1200" dirty="0"/>
              <a:t>α</a:t>
            </a:r>
            <a:r>
              <a:rPr lang="cs-CZ" sz="1200" baseline="-25000" dirty="0"/>
              <a:t>1</a:t>
            </a:r>
            <a:r>
              <a:rPr lang="cs-CZ" sz="1200" dirty="0"/>
              <a:t>), serotonin, PGF/TXA</a:t>
            </a:r>
            <a:r>
              <a:rPr lang="cs-CZ" sz="1200" baseline="-25000" dirty="0"/>
              <a:t>2,</a:t>
            </a:r>
            <a:r>
              <a:rPr lang="cs-CZ" sz="1200" dirty="0"/>
              <a:t> </a:t>
            </a:r>
            <a:r>
              <a:rPr lang="cs-CZ" sz="1200" dirty="0" err="1"/>
              <a:t>endotelin</a:t>
            </a:r>
            <a:r>
              <a:rPr lang="cs-CZ" sz="1200" dirty="0"/>
              <a:t>, </a:t>
            </a:r>
            <a:r>
              <a:rPr lang="cs-CZ" sz="1200" dirty="0" err="1" smtClean="0"/>
              <a:t>cofein</a:t>
            </a:r>
            <a:r>
              <a:rPr lang="cs-CZ" sz="1200" dirty="0"/>
              <a:t>, NPY</a:t>
            </a:r>
            <a:endParaRPr lang="cs-CZ" sz="1200" baseline="-25000" dirty="0"/>
          </a:p>
        </p:txBody>
      </p:sp>
      <p:sp>
        <p:nvSpPr>
          <p:cNvPr id="15" name="Obdélník 14"/>
          <p:cNvSpPr/>
          <p:nvPr/>
        </p:nvSpPr>
        <p:spPr>
          <a:xfrm>
            <a:off x="1847529" y="1628800"/>
            <a:ext cx="20162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/>
              <a:t>sympatikus parasympatikus</a:t>
            </a:r>
          </a:p>
          <a:p>
            <a:pPr algn="ctr"/>
            <a:r>
              <a:rPr lang="cs-CZ" dirty="0" err="1"/>
              <a:t>baroreflex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7420762" y="1124745"/>
            <a:ext cx="1339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compliance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8760297" y="2492896"/>
            <a:ext cx="1756809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b="1" dirty="0" err="1" smtClean="0"/>
              <a:t>Vasodilatation</a:t>
            </a:r>
            <a:r>
              <a:rPr lang="cs-CZ" dirty="0" smtClean="0"/>
              <a:t>: </a:t>
            </a:r>
            <a:endParaRPr lang="cs-CZ" dirty="0"/>
          </a:p>
          <a:p>
            <a:pPr algn="ctr"/>
            <a:r>
              <a:rPr lang="cs-CZ" sz="1200" dirty="0"/>
              <a:t>NO, adrenalin (</a:t>
            </a:r>
            <a:r>
              <a:rPr lang="el-GR" sz="1200" dirty="0"/>
              <a:t>β</a:t>
            </a:r>
            <a:r>
              <a:rPr lang="cs-CZ" sz="1200" baseline="-25000" dirty="0"/>
              <a:t>2</a:t>
            </a:r>
            <a:r>
              <a:rPr lang="cs-CZ" sz="1200" dirty="0"/>
              <a:t>), adenosin, </a:t>
            </a:r>
            <a:r>
              <a:rPr lang="cs-CZ" sz="1200" dirty="0" err="1" smtClean="0"/>
              <a:t>acidosis</a:t>
            </a:r>
            <a:r>
              <a:rPr lang="cs-CZ" sz="1200" dirty="0" smtClean="0"/>
              <a:t>, </a:t>
            </a:r>
            <a:r>
              <a:rPr lang="cs-CZ" sz="1200" dirty="0"/>
              <a:t>histamin, PGD</a:t>
            </a:r>
            <a:r>
              <a:rPr lang="cs-CZ" sz="1200" baseline="-25000" dirty="0"/>
              <a:t>2</a:t>
            </a:r>
            <a:r>
              <a:rPr lang="cs-CZ" sz="1200" dirty="0"/>
              <a:t>/PGE</a:t>
            </a:r>
            <a:r>
              <a:rPr lang="cs-CZ" sz="1200" baseline="-25000" dirty="0"/>
              <a:t>2</a:t>
            </a:r>
            <a:r>
              <a:rPr lang="cs-CZ" sz="1200" dirty="0"/>
              <a:t>/PGI</a:t>
            </a:r>
            <a:r>
              <a:rPr lang="cs-CZ" sz="1200" baseline="-25000" dirty="0"/>
              <a:t>2</a:t>
            </a:r>
            <a:r>
              <a:rPr lang="cs-CZ" sz="1200" dirty="0"/>
              <a:t>, </a:t>
            </a:r>
            <a:r>
              <a:rPr lang="cs-CZ" sz="1200" dirty="0" err="1" smtClean="0"/>
              <a:t>prostacyclins</a:t>
            </a:r>
            <a:r>
              <a:rPr lang="cs-CZ" sz="1200" dirty="0" smtClean="0"/>
              <a:t>, </a:t>
            </a:r>
            <a:r>
              <a:rPr lang="cs-CZ" sz="1200" dirty="0"/>
              <a:t>VIP, bradykinin</a:t>
            </a:r>
          </a:p>
        </p:txBody>
      </p:sp>
      <p:sp>
        <p:nvSpPr>
          <p:cNvPr id="19" name="Volný tvar 18"/>
          <p:cNvSpPr/>
          <p:nvPr/>
        </p:nvSpPr>
        <p:spPr>
          <a:xfrm>
            <a:off x="7062156" y="3517985"/>
            <a:ext cx="1266092" cy="511414"/>
          </a:xfrm>
          <a:custGeom>
            <a:avLst/>
            <a:gdLst>
              <a:gd name="connsiteX0" fmla="*/ 398585 w 1266092"/>
              <a:gd name="connsiteY0" fmla="*/ 3414 h 511414"/>
              <a:gd name="connsiteX1" fmla="*/ 359508 w 1266092"/>
              <a:gd name="connsiteY1" fmla="*/ 11230 h 511414"/>
              <a:gd name="connsiteX2" fmla="*/ 312616 w 1266092"/>
              <a:gd name="connsiteY2" fmla="*/ 34676 h 511414"/>
              <a:gd name="connsiteX3" fmla="*/ 273539 w 1266092"/>
              <a:gd name="connsiteY3" fmla="*/ 42491 h 511414"/>
              <a:gd name="connsiteX4" fmla="*/ 203200 w 1266092"/>
              <a:gd name="connsiteY4" fmla="*/ 58122 h 511414"/>
              <a:gd name="connsiteX5" fmla="*/ 156308 w 1266092"/>
              <a:gd name="connsiteY5" fmla="*/ 89384 h 511414"/>
              <a:gd name="connsiteX6" fmla="*/ 117231 w 1266092"/>
              <a:gd name="connsiteY6" fmla="*/ 136276 h 511414"/>
              <a:gd name="connsiteX7" fmla="*/ 125046 w 1266092"/>
              <a:gd name="connsiteY7" fmla="*/ 183168 h 511414"/>
              <a:gd name="connsiteX8" fmla="*/ 171939 w 1266092"/>
              <a:gd name="connsiteY8" fmla="*/ 222245 h 511414"/>
              <a:gd name="connsiteX9" fmla="*/ 140677 w 1266092"/>
              <a:gd name="connsiteY9" fmla="*/ 237876 h 511414"/>
              <a:gd name="connsiteX10" fmla="*/ 93785 w 1266092"/>
              <a:gd name="connsiteY10" fmla="*/ 253507 h 511414"/>
              <a:gd name="connsiteX11" fmla="*/ 23446 w 1266092"/>
              <a:gd name="connsiteY11" fmla="*/ 308214 h 511414"/>
              <a:gd name="connsiteX12" fmla="*/ 7816 w 1266092"/>
              <a:gd name="connsiteY12" fmla="*/ 331661 h 511414"/>
              <a:gd name="connsiteX13" fmla="*/ 0 w 1266092"/>
              <a:gd name="connsiteY13" fmla="*/ 355107 h 511414"/>
              <a:gd name="connsiteX14" fmla="*/ 15631 w 1266092"/>
              <a:gd name="connsiteY14" fmla="*/ 417630 h 511414"/>
              <a:gd name="connsiteX15" fmla="*/ 31262 w 1266092"/>
              <a:gd name="connsiteY15" fmla="*/ 441076 h 511414"/>
              <a:gd name="connsiteX16" fmla="*/ 78154 w 1266092"/>
              <a:gd name="connsiteY16" fmla="*/ 487968 h 511414"/>
              <a:gd name="connsiteX17" fmla="*/ 101600 w 1266092"/>
              <a:gd name="connsiteY17" fmla="*/ 495784 h 511414"/>
              <a:gd name="connsiteX18" fmla="*/ 156308 w 1266092"/>
              <a:gd name="connsiteY18" fmla="*/ 511414 h 511414"/>
              <a:gd name="connsiteX19" fmla="*/ 382954 w 1266092"/>
              <a:gd name="connsiteY19" fmla="*/ 495784 h 511414"/>
              <a:gd name="connsiteX20" fmla="*/ 406400 w 1266092"/>
              <a:gd name="connsiteY20" fmla="*/ 487968 h 511414"/>
              <a:gd name="connsiteX21" fmla="*/ 445477 w 1266092"/>
              <a:gd name="connsiteY21" fmla="*/ 480153 h 511414"/>
              <a:gd name="connsiteX22" fmla="*/ 468923 w 1266092"/>
              <a:gd name="connsiteY22" fmla="*/ 472337 h 511414"/>
              <a:gd name="connsiteX23" fmla="*/ 1227016 w 1266092"/>
              <a:gd name="connsiteY23" fmla="*/ 456707 h 511414"/>
              <a:gd name="connsiteX24" fmla="*/ 1250462 w 1266092"/>
              <a:gd name="connsiteY24" fmla="*/ 409814 h 511414"/>
              <a:gd name="connsiteX25" fmla="*/ 1266092 w 1266092"/>
              <a:gd name="connsiteY25" fmla="*/ 386368 h 511414"/>
              <a:gd name="connsiteX26" fmla="*/ 1250462 w 1266092"/>
              <a:gd name="connsiteY26" fmla="*/ 292584 h 511414"/>
              <a:gd name="connsiteX27" fmla="*/ 1234831 w 1266092"/>
              <a:gd name="connsiteY27" fmla="*/ 245691 h 511414"/>
              <a:gd name="connsiteX28" fmla="*/ 1187939 w 1266092"/>
              <a:gd name="connsiteY28" fmla="*/ 190984 h 511414"/>
              <a:gd name="connsiteX29" fmla="*/ 1180123 w 1266092"/>
              <a:gd name="connsiteY29" fmla="*/ 167537 h 511414"/>
              <a:gd name="connsiteX30" fmla="*/ 1164492 w 1266092"/>
              <a:gd name="connsiteY30" fmla="*/ 144091 h 511414"/>
              <a:gd name="connsiteX31" fmla="*/ 1101969 w 1266092"/>
              <a:gd name="connsiteY31" fmla="*/ 97199 h 511414"/>
              <a:gd name="connsiteX32" fmla="*/ 1086339 w 1266092"/>
              <a:gd name="connsiteY32" fmla="*/ 73753 h 511414"/>
              <a:gd name="connsiteX33" fmla="*/ 1039446 w 1266092"/>
              <a:gd name="connsiteY33" fmla="*/ 58122 h 511414"/>
              <a:gd name="connsiteX34" fmla="*/ 773723 w 1266092"/>
              <a:gd name="connsiteY34" fmla="*/ 42491 h 511414"/>
              <a:gd name="connsiteX35" fmla="*/ 719016 w 1266092"/>
              <a:gd name="connsiteY35" fmla="*/ 34676 h 511414"/>
              <a:gd name="connsiteX36" fmla="*/ 625231 w 1266092"/>
              <a:gd name="connsiteY36" fmla="*/ 19045 h 511414"/>
              <a:gd name="connsiteX37" fmla="*/ 554892 w 1266092"/>
              <a:gd name="connsiteY37" fmla="*/ 11230 h 511414"/>
              <a:gd name="connsiteX38" fmla="*/ 398585 w 1266092"/>
              <a:gd name="connsiteY38" fmla="*/ 3414 h 51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66092" h="511414">
                <a:moveTo>
                  <a:pt x="398585" y="3414"/>
                </a:moveTo>
                <a:cubicBezTo>
                  <a:pt x="366021" y="3414"/>
                  <a:pt x="371946" y="6566"/>
                  <a:pt x="359508" y="11230"/>
                </a:cubicBezTo>
                <a:cubicBezTo>
                  <a:pt x="283111" y="39880"/>
                  <a:pt x="385402" y="16480"/>
                  <a:pt x="312616" y="34676"/>
                </a:cubicBezTo>
                <a:cubicBezTo>
                  <a:pt x="299729" y="37898"/>
                  <a:pt x="286506" y="39609"/>
                  <a:pt x="273539" y="42491"/>
                </a:cubicBezTo>
                <a:cubicBezTo>
                  <a:pt x="174205" y="64565"/>
                  <a:pt x="321056" y="34552"/>
                  <a:pt x="203200" y="58122"/>
                </a:cubicBezTo>
                <a:cubicBezTo>
                  <a:pt x="187569" y="68543"/>
                  <a:pt x="166729" y="73753"/>
                  <a:pt x="156308" y="89384"/>
                </a:cubicBezTo>
                <a:cubicBezTo>
                  <a:pt x="134546" y="122026"/>
                  <a:pt x="147319" y="106188"/>
                  <a:pt x="117231" y="136276"/>
                </a:cubicBezTo>
                <a:cubicBezTo>
                  <a:pt x="119836" y="151907"/>
                  <a:pt x="118610" y="168687"/>
                  <a:pt x="125046" y="183168"/>
                </a:cubicBezTo>
                <a:cubicBezTo>
                  <a:pt x="131380" y="197421"/>
                  <a:pt x="159483" y="213941"/>
                  <a:pt x="171939" y="222245"/>
                </a:cubicBezTo>
                <a:cubicBezTo>
                  <a:pt x="161518" y="227455"/>
                  <a:pt x="151494" y="233549"/>
                  <a:pt x="140677" y="237876"/>
                </a:cubicBezTo>
                <a:cubicBezTo>
                  <a:pt x="125379" y="243995"/>
                  <a:pt x="107494" y="244368"/>
                  <a:pt x="93785" y="253507"/>
                </a:cubicBezTo>
                <a:cubicBezTo>
                  <a:pt x="61109" y="275290"/>
                  <a:pt x="46401" y="280667"/>
                  <a:pt x="23446" y="308214"/>
                </a:cubicBezTo>
                <a:cubicBezTo>
                  <a:pt x="17433" y="315430"/>
                  <a:pt x="12017" y="323260"/>
                  <a:pt x="7816" y="331661"/>
                </a:cubicBezTo>
                <a:cubicBezTo>
                  <a:pt x="4132" y="339029"/>
                  <a:pt x="2605" y="347292"/>
                  <a:pt x="0" y="355107"/>
                </a:cubicBezTo>
                <a:cubicBezTo>
                  <a:pt x="5210" y="375948"/>
                  <a:pt x="8289" y="397441"/>
                  <a:pt x="15631" y="417630"/>
                </a:cubicBezTo>
                <a:cubicBezTo>
                  <a:pt x="18841" y="426457"/>
                  <a:pt x="25022" y="434056"/>
                  <a:pt x="31262" y="441076"/>
                </a:cubicBezTo>
                <a:cubicBezTo>
                  <a:pt x="45948" y="457598"/>
                  <a:pt x="57183" y="480977"/>
                  <a:pt x="78154" y="487968"/>
                </a:cubicBezTo>
                <a:cubicBezTo>
                  <a:pt x="85969" y="490573"/>
                  <a:pt x="93679" y="493521"/>
                  <a:pt x="101600" y="495784"/>
                </a:cubicBezTo>
                <a:cubicBezTo>
                  <a:pt x="170320" y="515419"/>
                  <a:pt x="100073" y="492670"/>
                  <a:pt x="156308" y="511414"/>
                </a:cubicBezTo>
                <a:cubicBezTo>
                  <a:pt x="231857" y="506204"/>
                  <a:pt x="307557" y="502852"/>
                  <a:pt x="382954" y="495784"/>
                </a:cubicBezTo>
                <a:cubicBezTo>
                  <a:pt x="391156" y="495015"/>
                  <a:pt x="398408" y="489966"/>
                  <a:pt x="406400" y="487968"/>
                </a:cubicBezTo>
                <a:cubicBezTo>
                  <a:pt x="419287" y="484746"/>
                  <a:pt x="432590" y="483375"/>
                  <a:pt x="445477" y="480153"/>
                </a:cubicBezTo>
                <a:cubicBezTo>
                  <a:pt x="453469" y="478155"/>
                  <a:pt x="460689" y="472584"/>
                  <a:pt x="468923" y="472337"/>
                </a:cubicBezTo>
                <a:lnTo>
                  <a:pt x="1227016" y="456707"/>
                </a:lnTo>
                <a:cubicBezTo>
                  <a:pt x="1271808" y="389516"/>
                  <a:pt x="1218106" y="474528"/>
                  <a:pt x="1250462" y="409814"/>
                </a:cubicBezTo>
                <a:cubicBezTo>
                  <a:pt x="1254662" y="401413"/>
                  <a:pt x="1260882" y="394183"/>
                  <a:pt x="1266092" y="386368"/>
                </a:cubicBezTo>
                <a:cubicBezTo>
                  <a:pt x="1260882" y="355107"/>
                  <a:pt x="1257337" y="323522"/>
                  <a:pt x="1250462" y="292584"/>
                </a:cubicBezTo>
                <a:cubicBezTo>
                  <a:pt x="1246888" y="276500"/>
                  <a:pt x="1246482" y="257341"/>
                  <a:pt x="1234831" y="245691"/>
                </a:cubicBezTo>
                <a:cubicBezTo>
                  <a:pt x="1215599" y="226460"/>
                  <a:pt x="1199843" y="214792"/>
                  <a:pt x="1187939" y="190984"/>
                </a:cubicBezTo>
                <a:cubicBezTo>
                  <a:pt x="1184255" y="183615"/>
                  <a:pt x="1183807" y="174906"/>
                  <a:pt x="1180123" y="167537"/>
                </a:cubicBezTo>
                <a:cubicBezTo>
                  <a:pt x="1175922" y="159136"/>
                  <a:pt x="1171474" y="150375"/>
                  <a:pt x="1164492" y="144091"/>
                </a:cubicBezTo>
                <a:cubicBezTo>
                  <a:pt x="1145128" y="126664"/>
                  <a:pt x="1101969" y="97199"/>
                  <a:pt x="1101969" y="97199"/>
                </a:cubicBezTo>
                <a:cubicBezTo>
                  <a:pt x="1096759" y="89384"/>
                  <a:pt x="1094304" y="78731"/>
                  <a:pt x="1086339" y="73753"/>
                </a:cubicBezTo>
                <a:cubicBezTo>
                  <a:pt x="1072367" y="65020"/>
                  <a:pt x="1055894" y="59090"/>
                  <a:pt x="1039446" y="58122"/>
                </a:cubicBezTo>
                <a:lnTo>
                  <a:pt x="773723" y="42491"/>
                </a:lnTo>
                <a:lnTo>
                  <a:pt x="719016" y="34676"/>
                </a:lnTo>
                <a:cubicBezTo>
                  <a:pt x="687711" y="29733"/>
                  <a:pt x="656605" y="23527"/>
                  <a:pt x="625231" y="19045"/>
                </a:cubicBezTo>
                <a:cubicBezTo>
                  <a:pt x="601877" y="15709"/>
                  <a:pt x="578222" y="14729"/>
                  <a:pt x="554892" y="11230"/>
                </a:cubicBezTo>
                <a:cubicBezTo>
                  <a:pt x="425829" y="-8129"/>
                  <a:pt x="431149" y="3414"/>
                  <a:pt x="398585" y="341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999657" y="6588331"/>
            <a:ext cx="76658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050" dirty="0"/>
              <a:t>Thomas M </a:t>
            </a:r>
            <a:r>
              <a:rPr lang="cs-CZ" sz="1050" dirty="0" err="1"/>
              <a:t>Coffman</a:t>
            </a:r>
            <a:r>
              <a:rPr lang="cs-CZ" sz="1050" dirty="0"/>
              <a:t>, </a:t>
            </a:r>
            <a:r>
              <a:rPr lang="en-US" sz="1050" b="1" dirty="0"/>
              <a:t>Under pressure: the search for the essential mechanisms of hypertension</a:t>
            </a:r>
            <a:r>
              <a:rPr lang="cs-CZ" sz="1050" dirty="0"/>
              <a:t> , </a:t>
            </a:r>
            <a:r>
              <a:rPr lang="cs-CZ" sz="1050" dirty="0" err="1"/>
              <a:t>Nature</a:t>
            </a:r>
            <a:r>
              <a:rPr lang="cs-CZ" sz="1050" dirty="0"/>
              <a:t> </a:t>
            </a:r>
            <a:r>
              <a:rPr lang="cs-CZ" sz="1050" dirty="0" err="1"/>
              <a:t>Medicine</a:t>
            </a:r>
            <a:r>
              <a:rPr lang="cs-CZ" sz="1050" dirty="0"/>
              <a:t> 17, 1402–1409 (2011)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222549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99" t="10373" r="46596" b="3868"/>
          <a:stretch/>
        </p:blipFill>
        <p:spPr>
          <a:xfrm>
            <a:off x="2783632" y="188640"/>
            <a:ext cx="6480720" cy="640871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8430567" y="6488668"/>
            <a:ext cx="3286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me remark that 400 years ago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353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852" y="682625"/>
            <a:ext cx="11244106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 </a:t>
            </a:r>
            <a:r>
              <a:rPr lang="cs-CZ" sz="3600" b="1" spc="50" dirty="0" smtClean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  SYSTEM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9941" y="2770170"/>
            <a:ext cx="9682424" cy="3138261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relatively</a:t>
            </a:r>
            <a:r>
              <a:rPr lang="cs-CZ" dirty="0" smtClean="0"/>
              <a:t> </a:t>
            </a:r>
            <a:r>
              <a:rPr lang="cs-CZ" dirty="0" err="1" smtClean="0"/>
              <a:t>constantaneous</a:t>
            </a:r>
            <a:r>
              <a:rPr lang="cs-CZ" dirty="0" smtClean="0"/>
              <a:t> </a:t>
            </a:r>
            <a:r>
              <a:rPr lang="cs-CZ" dirty="0" err="1" smtClean="0"/>
              <a:t>arterial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keep</a:t>
            </a:r>
            <a:r>
              <a:rPr lang="cs-CZ" dirty="0" smtClean="0"/>
              <a:t> </a:t>
            </a:r>
            <a:r>
              <a:rPr lang="cs-CZ" dirty="0" err="1" smtClean="0"/>
              <a:t>perfusion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96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vessels</a:t>
            </a:r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tone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Tone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= basic </a:t>
            </a:r>
            <a:r>
              <a:rPr lang="cs-CZ" dirty="0" err="1" smtClean="0"/>
              <a:t>tension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</a:t>
            </a:r>
            <a:r>
              <a:rPr lang="cs-CZ" dirty="0" err="1" smtClean="0"/>
              <a:t>inside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    (</a:t>
            </a:r>
            <a:r>
              <a:rPr lang="cs-CZ" dirty="0" err="1" smtClean="0"/>
              <a:t>vasoconstriction</a:t>
            </a:r>
            <a:r>
              <a:rPr lang="cs-CZ" dirty="0" smtClean="0"/>
              <a:t>   x   </a:t>
            </a:r>
            <a:r>
              <a:rPr lang="cs-CZ" dirty="0" err="1" smtClean="0"/>
              <a:t>vasodilatation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/>
              <a:t>Regulation</a:t>
            </a:r>
            <a:r>
              <a:rPr lang="cs-CZ" dirty="0" smtClean="0"/>
              <a:t> - </a:t>
            </a:r>
            <a:r>
              <a:rPr lang="cs-CZ" dirty="0" err="1" smtClean="0"/>
              <a:t>local</a:t>
            </a:r>
            <a:r>
              <a:rPr lang="cs-CZ" dirty="0" smtClean="0"/>
              <a:t> </a:t>
            </a:r>
            <a:r>
              <a:rPr lang="cs-CZ" dirty="0" err="1" smtClean="0"/>
              <a:t>autoregulation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-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regulation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00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Autoregulation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capacity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r>
              <a:rPr lang="cs-CZ" dirty="0" smtClean="0"/>
              <a:t> to </a:t>
            </a:r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Myogenic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theory</a:t>
            </a:r>
            <a:r>
              <a:rPr lang="cs-CZ" dirty="0" smtClean="0"/>
              <a:t> – </a:t>
            </a:r>
            <a:r>
              <a:rPr lang="cs-CZ" dirty="0" err="1" smtClean="0"/>
              <a:t>Bayliss</a:t>
            </a:r>
            <a:r>
              <a:rPr lang="cs-CZ" dirty="0" smtClean="0"/>
              <a:t> </a:t>
            </a:r>
            <a:r>
              <a:rPr lang="cs-CZ" dirty="0" err="1" smtClean="0"/>
              <a:t>phenomenon</a:t>
            </a:r>
            <a:r>
              <a:rPr lang="cs-CZ" dirty="0" smtClean="0"/>
              <a:t> (as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rises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are </a:t>
            </a:r>
            <a:r>
              <a:rPr lang="cs-CZ" dirty="0" err="1" smtClean="0"/>
              <a:t>distended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vascular</a:t>
            </a:r>
            <a:r>
              <a:rPr lang="cs-CZ" dirty="0" smtClean="0"/>
              <a:t>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</a:t>
            </a:r>
            <a:r>
              <a:rPr lang="cs-CZ" dirty="0" smtClean="0"/>
              <a:t>  </a:t>
            </a:r>
            <a:r>
              <a:rPr lang="cs-CZ" dirty="0" err="1" smtClean="0"/>
              <a:t>fibres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surround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</a:t>
            </a:r>
            <a:r>
              <a:rPr lang="cs-CZ" dirty="0" err="1" smtClean="0"/>
              <a:t>contract</a:t>
            </a:r>
            <a:r>
              <a:rPr lang="cs-CZ" dirty="0" smtClean="0"/>
              <a:t>;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</a:t>
            </a:r>
            <a:r>
              <a:rPr lang="cs-CZ" dirty="0" err="1" smtClean="0"/>
              <a:t>tension</a:t>
            </a:r>
            <a:r>
              <a:rPr lang="cs-CZ" dirty="0" smtClean="0"/>
              <a:t> 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proportional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distending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radius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– </a:t>
            </a:r>
            <a:r>
              <a:rPr lang="cs-CZ" dirty="0" err="1" smtClean="0"/>
              <a:t>law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Laplace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4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1069" y="2504552"/>
            <a:ext cx="8928992" cy="3876151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Metabolic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theory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/>
              <a:t>–</a:t>
            </a:r>
            <a:r>
              <a:rPr lang="cs-CZ" dirty="0" smtClean="0"/>
              <a:t> </a:t>
            </a:r>
            <a:r>
              <a:rPr lang="cs-CZ" dirty="0" err="1" smtClean="0"/>
              <a:t>vasodilator</a:t>
            </a:r>
            <a:r>
              <a:rPr lang="cs-CZ" dirty="0" smtClean="0"/>
              <a:t> </a:t>
            </a:r>
            <a:r>
              <a:rPr lang="cs-CZ" dirty="0" err="1" smtClean="0"/>
              <a:t>substances</a:t>
            </a:r>
            <a:r>
              <a:rPr lang="cs-CZ" dirty="0" smtClean="0"/>
              <a:t> </a:t>
            </a:r>
            <a:r>
              <a:rPr lang="cs-CZ" dirty="0" err="1" smtClean="0"/>
              <a:t>tend</a:t>
            </a:r>
            <a:r>
              <a:rPr lang="cs-CZ" dirty="0" smtClean="0"/>
              <a:t> to </a:t>
            </a:r>
            <a:r>
              <a:rPr lang="cs-CZ" dirty="0" err="1" smtClean="0"/>
              <a:t>accumulate</a:t>
            </a:r>
            <a:r>
              <a:rPr lang="cs-CZ" dirty="0" smtClean="0"/>
              <a:t> in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, and these </a:t>
            </a:r>
            <a:r>
              <a:rPr lang="cs-CZ" dirty="0" err="1" smtClean="0"/>
              <a:t>metabolites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contribute</a:t>
            </a:r>
            <a:r>
              <a:rPr lang="cs-CZ" dirty="0" smtClean="0"/>
              <a:t> to </a:t>
            </a:r>
            <a:r>
              <a:rPr lang="cs-CZ" dirty="0" err="1" smtClean="0"/>
              <a:t>autoregulation</a:t>
            </a:r>
            <a:r>
              <a:rPr lang="cs-CZ" dirty="0" smtClean="0"/>
              <a:t> </a:t>
            </a:r>
          </a:p>
          <a:p>
            <a:pPr lvl="1"/>
            <a:r>
              <a:rPr lang="cs-CZ" dirty="0" err="1" smtClean="0"/>
              <a:t>ending</a:t>
            </a:r>
            <a:r>
              <a:rPr lang="cs-CZ" dirty="0" smtClean="0"/>
              <a:t> </a:t>
            </a:r>
            <a:r>
              <a:rPr lang="cs-CZ" dirty="0" err="1" smtClean="0"/>
              <a:t>products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energetic</a:t>
            </a:r>
            <a:r>
              <a:rPr lang="cs-CZ" dirty="0" smtClean="0"/>
              <a:t> </a:t>
            </a:r>
            <a:r>
              <a:rPr lang="cs-CZ" dirty="0" err="1" smtClean="0"/>
              <a:t>metabolism</a:t>
            </a:r>
            <a:r>
              <a:rPr lang="cs-CZ" dirty="0" smtClean="0"/>
              <a:t> – CO</a:t>
            </a:r>
            <a:r>
              <a:rPr lang="cs-CZ" baseline="-25000" dirty="0" smtClean="0"/>
              <a:t>2</a:t>
            </a:r>
            <a:r>
              <a:rPr lang="cs-CZ" dirty="0" smtClean="0"/>
              <a:t>, </a:t>
            </a:r>
            <a:r>
              <a:rPr lang="cs-CZ" dirty="0" err="1" smtClean="0"/>
              <a:t>lactate</a:t>
            </a:r>
            <a:r>
              <a:rPr lang="cs-CZ" dirty="0" smtClean="0"/>
              <a:t> acid, K</a:t>
            </a:r>
            <a:r>
              <a:rPr lang="cs-CZ" baseline="30000" dirty="0" smtClean="0"/>
              <a:t>+ </a:t>
            </a:r>
            <a:endParaRPr lang="cs-CZ" baseline="30000" dirty="0"/>
          </a:p>
          <a:p>
            <a:pPr lvl="1"/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hypoxia</a:t>
            </a:r>
            <a:r>
              <a:rPr lang="cs-CZ" dirty="0" smtClean="0"/>
              <a:t> </a:t>
            </a:r>
            <a:r>
              <a:rPr lang="cs-CZ" sz="1600" dirty="0"/>
              <a:t>(</a:t>
            </a:r>
            <a:r>
              <a:rPr lang="cs-CZ" sz="1600" dirty="0" err="1"/>
              <a:t>circulation</a:t>
            </a:r>
            <a:r>
              <a:rPr lang="cs-CZ" sz="1600" dirty="0"/>
              <a:t>: </a:t>
            </a:r>
            <a:r>
              <a:rPr lang="cs-CZ" sz="1600" dirty="0" err="1"/>
              <a:t>vasodilatation</a:t>
            </a:r>
            <a:r>
              <a:rPr lang="cs-CZ" sz="1600" dirty="0"/>
              <a:t>  x </a:t>
            </a:r>
            <a:r>
              <a:rPr lang="cs-CZ" sz="1600" dirty="0" err="1"/>
              <a:t>pulmonary</a:t>
            </a:r>
            <a:r>
              <a:rPr lang="cs-CZ" sz="1600" dirty="0"/>
              <a:t> </a:t>
            </a:r>
            <a:r>
              <a:rPr lang="cs-CZ" sz="1600" dirty="0" err="1"/>
              <a:t>circulation</a:t>
            </a:r>
            <a:r>
              <a:rPr lang="cs-CZ" sz="1600" dirty="0"/>
              <a:t>: </a:t>
            </a:r>
            <a:r>
              <a:rPr lang="cs-CZ" sz="1600" dirty="0" err="1"/>
              <a:t>vasoconstriction</a:t>
            </a:r>
            <a:r>
              <a:rPr lang="cs-CZ" sz="1600" dirty="0"/>
              <a:t>)</a:t>
            </a:r>
          </a:p>
          <a:p>
            <a:pPr lvl="1"/>
            <a:r>
              <a:rPr lang="cs-CZ" sz="2000" dirty="0"/>
              <a:t>Adenosin – </a:t>
            </a:r>
            <a:r>
              <a:rPr lang="cs-CZ" sz="2000" dirty="0" err="1"/>
              <a:t>coronary</a:t>
            </a:r>
            <a:r>
              <a:rPr lang="cs-CZ" sz="2000" dirty="0"/>
              <a:t> </a:t>
            </a:r>
            <a:r>
              <a:rPr lang="cs-CZ" sz="2000" dirty="0" err="1"/>
              <a:t>circulation</a:t>
            </a:r>
            <a:r>
              <a:rPr lang="cs-CZ" sz="2000" dirty="0"/>
              <a:t>: </a:t>
            </a:r>
            <a:r>
              <a:rPr lang="cs-CZ" sz="2000" dirty="0" err="1"/>
              <a:t>vasodilatation</a:t>
            </a:r>
            <a:endParaRPr lang="cs-CZ" sz="2000" dirty="0"/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1464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629493"/>
            <a:ext cx="10515600" cy="4351338"/>
          </a:xfrm>
        </p:spPr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by </a:t>
            </a: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which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releasing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from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endothelium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tissues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094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secreted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ENDOTHELIUM</a:t>
            </a:r>
          </a:p>
          <a:p>
            <a:pPr marL="0" indent="0">
              <a:buNone/>
            </a:pPr>
            <a:r>
              <a:rPr lang="cs-CZ" b="1" i="1" dirty="0" err="1" smtClean="0"/>
              <a:t>Vasodilatation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err="1" smtClean="0"/>
              <a:t>Nitric</a:t>
            </a:r>
            <a:r>
              <a:rPr lang="cs-CZ" dirty="0" smtClean="0"/>
              <a:t> oxide (NO)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(</a:t>
            </a:r>
            <a:r>
              <a:rPr lang="cs-CZ" dirty="0" err="1" smtClean="0"/>
              <a:t>originally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: EDRF)</a:t>
            </a:r>
          </a:p>
          <a:p>
            <a:pPr marL="0" indent="0">
              <a:buNone/>
            </a:pPr>
            <a:r>
              <a:rPr lang="cs-CZ" dirty="0" err="1" smtClean="0"/>
              <a:t>Prostacyclin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produced</a:t>
            </a:r>
            <a:r>
              <a:rPr lang="cs-CZ" dirty="0" smtClean="0"/>
              <a:t> by </a:t>
            </a:r>
            <a:r>
              <a:rPr lang="cs-CZ" dirty="0" err="1" smtClean="0"/>
              <a:t>endothelial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err="1" smtClean="0"/>
              <a:t>Vazoconstriction</a:t>
            </a:r>
            <a:r>
              <a:rPr lang="cs-CZ" b="1" i="1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Endothelins</a:t>
            </a:r>
            <a:r>
              <a:rPr lang="cs-CZ" dirty="0" smtClean="0"/>
              <a:t> (</a:t>
            </a:r>
            <a:r>
              <a:rPr lang="cs-CZ" dirty="0" err="1" smtClean="0"/>
              <a:t>polypeptids</a:t>
            </a:r>
            <a:r>
              <a:rPr lang="cs-CZ" dirty="0" smtClean="0"/>
              <a:t> – 21peptides)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		</a:t>
            </a:r>
            <a:r>
              <a:rPr lang="cs-CZ" dirty="0" err="1" smtClean="0"/>
              <a:t>three</a:t>
            </a:r>
            <a:r>
              <a:rPr lang="cs-CZ" dirty="0" smtClean="0"/>
              <a:t> </a:t>
            </a:r>
            <a:r>
              <a:rPr lang="cs-CZ" dirty="0" err="1" smtClean="0"/>
              <a:t>isopeptides</a:t>
            </a:r>
            <a:r>
              <a:rPr lang="cs-CZ" dirty="0" smtClean="0"/>
              <a:t>: ET 1, ET 2 , ET 3</a:t>
            </a:r>
          </a:p>
        </p:txBody>
      </p:sp>
    </p:spTree>
    <p:extLst>
      <p:ext uri="{BB962C8B-B14F-4D97-AF65-F5344CB8AC3E}">
        <p14:creationId xmlns:p14="http://schemas.microsoft.com/office/powerpoint/2010/main" val="33775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653136"/>
            <a:ext cx="2060848" cy="2060848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524000" y="-1"/>
            <a:ext cx="9141537" cy="148478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3200" b="1" dirty="0" err="1" smtClean="0"/>
              <a:t>Blood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pressure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the</a:t>
            </a:r>
            <a:r>
              <a:rPr lang="cs-CZ" sz="3200" b="1" dirty="0" smtClean="0"/>
              <a:t> most </a:t>
            </a:r>
            <a:r>
              <a:rPr lang="cs-CZ" sz="3200" b="1" dirty="0" err="1" smtClean="0"/>
              <a:t>important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parameter</a:t>
            </a:r>
            <a:r>
              <a:rPr lang="cs-CZ" sz="3200" b="1" dirty="0" smtClean="0"/>
              <a:t> in </a:t>
            </a:r>
            <a:r>
              <a:rPr lang="cs-CZ" sz="3200" b="1" dirty="0" err="1" smtClean="0"/>
              <a:t>cardiovascular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system</a:t>
            </a:r>
            <a:r>
              <a:rPr lang="cs-CZ" sz="3200" b="1" dirty="0" smtClean="0"/>
              <a:t> – „</a:t>
            </a:r>
            <a:r>
              <a:rPr lang="cs-CZ" sz="3200" dirty="0" err="1" smtClean="0"/>
              <a:t>high</a:t>
            </a:r>
            <a:r>
              <a:rPr lang="cs-CZ" sz="3200" dirty="0" smtClean="0"/>
              <a:t>-profile“ </a:t>
            </a:r>
            <a:r>
              <a:rPr lang="cs-CZ" sz="3200" dirty="0" err="1" smtClean="0"/>
              <a:t>parameter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5" y="1484785"/>
            <a:ext cx="4248471" cy="34571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6" y="3212976"/>
            <a:ext cx="1872208" cy="18722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7" y="2636912"/>
            <a:ext cx="2057945" cy="25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617" y="1180056"/>
            <a:ext cx="8712968" cy="50298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Substances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secreted</a:t>
            </a:r>
            <a:r>
              <a:rPr lang="cs-CZ" b="1" dirty="0" smtClean="0">
                <a:solidFill>
                  <a:srgbClr val="FF0000"/>
                </a:solidFill>
              </a:rPr>
              <a:t> by </a:t>
            </a:r>
            <a:r>
              <a:rPr lang="cs-CZ" b="1" dirty="0" err="1" smtClean="0">
                <a:solidFill>
                  <a:srgbClr val="FF0000"/>
                </a:solidFill>
              </a:rPr>
              <a:t>the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tissues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cs-CZ" b="1" dirty="0" smtClean="0"/>
              <a:t>Histamine </a:t>
            </a:r>
            <a:r>
              <a:rPr lang="cs-CZ" sz="2000" dirty="0"/>
              <a:t>–</a:t>
            </a:r>
            <a:r>
              <a:rPr lang="cs-CZ" b="1" dirty="0" smtClean="0"/>
              <a:t> </a:t>
            </a:r>
            <a:r>
              <a:rPr lang="cs-CZ" b="1" dirty="0" err="1" smtClean="0"/>
              <a:t>primarily</a:t>
            </a:r>
            <a:r>
              <a:rPr lang="cs-CZ" b="1" dirty="0" smtClean="0"/>
              <a:t> </a:t>
            </a:r>
            <a:r>
              <a:rPr lang="cs-CZ" b="1" dirty="0" err="1" smtClean="0"/>
              <a:t>tissue</a:t>
            </a:r>
            <a:r>
              <a:rPr lang="cs-CZ" b="1" dirty="0" smtClean="0"/>
              <a:t> </a:t>
            </a:r>
            <a:r>
              <a:rPr lang="cs-CZ" b="1" dirty="0" err="1" smtClean="0"/>
              <a:t>hormones</a:t>
            </a:r>
            <a:r>
              <a:rPr lang="cs-CZ" sz="2000" dirty="0"/>
              <a:t>.</a:t>
            </a:r>
          </a:p>
          <a:p>
            <a:pPr marL="0" indent="0">
              <a:buNone/>
            </a:pPr>
            <a:r>
              <a:rPr lang="cs-CZ" sz="2000" dirty="0"/>
              <a:t>General </a:t>
            </a:r>
            <a:r>
              <a:rPr lang="cs-CZ" sz="2000" dirty="0" err="1"/>
              <a:t>affect</a:t>
            </a:r>
            <a:r>
              <a:rPr lang="cs-CZ" sz="2000" dirty="0"/>
              <a:t>: </a:t>
            </a:r>
            <a:r>
              <a:rPr lang="cs-CZ" sz="2000" dirty="0" err="1"/>
              <a:t>vasodilatation</a:t>
            </a:r>
            <a:r>
              <a:rPr lang="cs-CZ" sz="2000" dirty="0"/>
              <a:t>  - </a:t>
            </a:r>
            <a:r>
              <a:rPr lang="cs-CZ" sz="2000" dirty="0" err="1"/>
              <a:t>decrease</a:t>
            </a:r>
            <a:r>
              <a:rPr lang="cs-CZ" sz="2000" dirty="0"/>
              <a:t> </a:t>
            </a:r>
            <a:r>
              <a:rPr lang="cs-CZ" sz="2000" dirty="0" err="1"/>
              <a:t>periphery</a:t>
            </a:r>
            <a:r>
              <a:rPr lang="cs-CZ" sz="2000" dirty="0"/>
              <a:t> resistence,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endParaRPr lang="cs-CZ" sz="2000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KININS:  2 </a:t>
            </a:r>
            <a:r>
              <a:rPr lang="cs-CZ" b="1" dirty="0" err="1" smtClean="0"/>
              <a:t>related</a:t>
            </a:r>
            <a:r>
              <a:rPr lang="cs-CZ" b="1" dirty="0" smtClean="0"/>
              <a:t> </a:t>
            </a:r>
            <a:r>
              <a:rPr lang="cs-CZ" b="1" dirty="0" err="1" smtClean="0"/>
              <a:t>vasodilated</a:t>
            </a:r>
            <a:r>
              <a:rPr lang="cs-CZ" b="1" dirty="0" smtClean="0"/>
              <a:t> </a:t>
            </a:r>
            <a:r>
              <a:rPr lang="cs-CZ" b="1" dirty="0" err="1" smtClean="0"/>
              <a:t>peptides</a:t>
            </a: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Bradykinin + </a:t>
            </a:r>
            <a:r>
              <a:rPr lang="cs-CZ" b="1" dirty="0" err="1" smtClean="0"/>
              <a:t>lysylbradykinin</a:t>
            </a:r>
            <a:r>
              <a:rPr lang="cs-CZ" b="1" dirty="0" smtClean="0"/>
              <a:t> (</a:t>
            </a:r>
            <a:r>
              <a:rPr lang="cs-CZ" b="1" dirty="0" err="1" smtClean="0"/>
              <a:t>kallidin</a:t>
            </a:r>
            <a:r>
              <a:rPr lang="cs-CZ" b="1" dirty="0" smtClean="0"/>
              <a:t>)</a:t>
            </a:r>
            <a:r>
              <a:rPr lang="cs-CZ" sz="2000" dirty="0"/>
              <a:t>. </a:t>
            </a:r>
          </a:p>
          <a:p>
            <a:pPr marL="0" indent="0">
              <a:buNone/>
            </a:pPr>
            <a:r>
              <a:rPr lang="cs-CZ" sz="2000" dirty="0" err="1"/>
              <a:t>Sweat</a:t>
            </a:r>
            <a:r>
              <a:rPr lang="cs-CZ" sz="2000" dirty="0"/>
              <a:t> </a:t>
            </a:r>
            <a:r>
              <a:rPr lang="cs-CZ" sz="2000" dirty="0" err="1"/>
              <a:t>glands</a:t>
            </a:r>
            <a:r>
              <a:rPr lang="cs-CZ" sz="2000" dirty="0"/>
              <a:t>, </a:t>
            </a:r>
            <a:r>
              <a:rPr lang="cs-CZ" sz="2000" dirty="0" err="1"/>
              <a:t>salivary</a:t>
            </a:r>
            <a:r>
              <a:rPr lang="cs-CZ" sz="2000" dirty="0"/>
              <a:t> </a:t>
            </a:r>
            <a:r>
              <a:rPr lang="cs-CZ" sz="2000" dirty="0" err="1"/>
              <a:t>glands</a:t>
            </a:r>
            <a:endParaRPr lang="cs-CZ" sz="2000" dirty="0"/>
          </a:p>
          <a:p>
            <a:pPr marL="0" indent="0">
              <a:buNone/>
            </a:pPr>
            <a:r>
              <a:rPr lang="cs-CZ" sz="2000" dirty="0"/>
              <a:t>10x </a:t>
            </a:r>
            <a:r>
              <a:rPr lang="cs-CZ" sz="2000" dirty="0" err="1"/>
              <a:t>strongers</a:t>
            </a:r>
            <a:r>
              <a:rPr lang="cs-CZ" sz="2000" dirty="0"/>
              <a:t> </a:t>
            </a:r>
            <a:r>
              <a:rPr lang="cs-CZ" sz="2000" dirty="0" err="1"/>
              <a:t>than</a:t>
            </a:r>
            <a:r>
              <a:rPr lang="cs-CZ" sz="2000" dirty="0"/>
              <a:t> histamine</a:t>
            </a:r>
          </a:p>
          <a:p>
            <a:pPr marL="0" indent="0">
              <a:buNone/>
            </a:pPr>
            <a:r>
              <a:rPr lang="cs-CZ" sz="2000" dirty="0" err="1"/>
              <a:t>Relaxation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smooth</a:t>
            </a:r>
            <a:r>
              <a:rPr lang="cs-CZ" sz="2000" dirty="0"/>
              <a:t> </a:t>
            </a:r>
            <a:r>
              <a:rPr lang="cs-CZ" sz="2000" dirty="0" err="1"/>
              <a:t>muscle</a:t>
            </a:r>
            <a:r>
              <a:rPr lang="cs-CZ" sz="2000" dirty="0"/>
              <a:t>, </a:t>
            </a:r>
            <a:r>
              <a:rPr lang="cs-CZ" sz="2000" dirty="0" err="1"/>
              <a:t>decrease</a:t>
            </a:r>
            <a:r>
              <a:rPr lang="cs-CZ" sz="2000" dirty="0"/>
              <a:t>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pressure</a:t>
            </a:r>
            <a:endParaRPr lang="cs-CZ" sz="2000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Systemic</a:t>
            </a:r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By </a:t>
            </a:r>
            <a:r>
              <a:rPr lang="cs-CZ" b="1" dirty="0" err="1" smtClean="0">
                <a:solidFill>
                  <a:srgbClr val="FF0000"/>
                </a:solidFill>
              </a:rPr>
              <a:t>hormones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Catecholamines</a:t>
            </a:r>
            <a:r>
              <a:rPr lang="cs-CZ" dirty="0" smtClean="0"/>
              <a:t> – </a:t>
            </a:r>
            <a:r>
              <a:rPr lang="cs-CZ" dirty="0" err="1" smtClean="0"/>
              <a:t>epinephrine</a:t>
            </a:r>
            <a:r>
              <a:rPr lang="cs-CZ" dirty="0" smtClean="0"/>
              <a:t>, </a:t>
            </a:r>
            <a:r>
              <a:rPr lang="cs-CZ" dirty="0" err="1" smtClean="0"/>
              <a:t>norepinephrine</a:t>
            </a:r>
            <a:r>
              <a:rPr lang="cs-CZ" dirty="0" smtClean="0"/>
              <a:t>  - </a:t>
            </a:r>
            <a:r>
              <a:rPr lang="cs-CZ" dirty="0" err="1" smtClean="0"/>
              <a:t>effect</a:t>
            </a:r>
            <a:r>
              <a:rPr lang="cs-CZ" dirty="0" smtClean="0"/>
              <a:t> as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 smtClean="0"/>
              <a:t>RAAS - stress </a:t>
            </a:r>
            <a:r>
              <a:rPr lang="cs-CZ" dirty="0" err="1" smtClean="0"/>
              <a:t>situation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ADH - </a:t>
            </a:r>
            <a:r>
              <a:rPr lang="cs-CZ" dirty="0" err="1"/>
              <a:t>general</a:t>
            </a:r>
            <a:r>
              <a:rPr lang="cs-CZ" dirty="0"/>
              <a:t> </a:t>
            </a:r>
            <a:r>
              <a:rPr lang="cs-CZ" dirty="0" err="1"/>
              <a:t>vasoconstriction</a:t>
            </a: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Natriuretic</a:t>
            </a:r>
            <a:r>
              <a:rPr lang="cs-CZ" dirty="0" smtClean="0"/>
              <a:t> </a:t>
            </a:r>
            <a:r>
              <a:rPr lang="cs-CZ" dirty="0" err="1" smtClean="0"/>
              <a:t>hormones</a:t>
            </a:r>
            <a:r>
              <a:rPr lang="cs-CZ" dirty="0" smtClean="0"/>
              <a:t> - </a:t>
            </a:r>
            <a:r>
              <a:rPr lang="cs-CZ" dirty="0" err="1" smtClean="0"/>
              <a:t>vasodilatation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558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Neural</a:t>
            </a:r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regulatory</a:t>
            </a:r>
            <a:r>
              <a:rPr lang="cs-CZ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mechanism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3512" y="1600200"/>
            <a:ext cx="8712968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Autonomic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nervous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system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Sympathetic</a:t>
            </a:r>
            <a:r>
              <a:rPr lang="cs-CZ" b="1" i="1" dirty="0" smtClean="0">
                <a:solidFill>
                  <a:srgbClr val="FF0000"/>
                </a:solidFill>
              </a:rPr>
              <a:t>: </a:t>
            </a:r>
            <a:r>
              <a:rPr lang="cs-CZ" b="1" i="1" dirty="0" err="1" smtClean="0">
                <a:solidFill>
                  <a:srgbClr val="FF0000"/>
                </a:solidFill>
              </a:rPr>
              <a:t>vasoconstriction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3000" dirty="0" err="1"/>
              <a:t>All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vessels</a:t>
            </a:r>
            <a:r>
              <a:rPr lang="cs-CZ" sz="3000" dirty="0"/>
              <a:t> </a:t>
            </a:r>
            <a:r>
              <a:rPr lang="cs-CZ" sz="3000" dirty="0" err="1"/>
              <a:t>except</a:t>
            </a:r>
            <a:r>
              <a:rPr lang="cs-CZ" sz="3000" dirty="0"/>
              <a:t> </a:t>
            </a:r>
            <a:r>
              <a:rPr lang="cs-CZ" sz="3000" dirty="0" err="1"/>
              <a:t>capillaries</a:t>
            </a:r>
            <a:r>
              <a:rPr lang="cs-CZ" sz="3000" dirty="0"/>
              <a:t> and </a:t>
            </a:r>
            <a:r>
              <a:rPr lang="cs-CZ" sz="3000" dirty="0" err="1"/>
              <a:t>venules</a:t>
            </a:r>
            <a:r>
              <a:rPr lang="cs-CZ" sz="3000" dirty="0"/>
              <a:t> </a:t>
            </a:r>
            <a:r>
              <a:rPr lang="cs-CZ" sz="3000" dirty="0" err="1"/>
              <a:t>contain</a:t>
            </a:r>
            <a:r>
              <a:rPr lang="cs-CZ" sz="3000" dirty="0"/>
              <a:t> </a:t>
            </a:r>
            <a:r>
              <a:rPr lang="cs-CZ" sz="3000" dirty="0" err="1"/>
              <a:t>smooth</a:t>
            </a:r>
            <a:r>
              <a:rPr lang="cs-CZ" sz="3000" dirty="0"/>
              <a:t> </a:t>
            </a:r>
            <a:r>
              <a:rPr lang="cs-CZ" sz="3000" dirty="0" err="1"/>
              <a:t>muscle</a:t>
            </a:r>
            <a:r>
              <a:rPr lang="cs-CZ" sz="3000" dirty="0"/>
              <a:t>  and </a:t>
            </a:r>
            <a:r>
              <a:rPr lang="cs-CZ" sz="3000" dirty="0" err="1"/>
              <a:t>receive</a:t>
            </a:r>
            <a:r>
              <a:rPr lang="cs-CZ" sz="3000" dirty="0"/>
              <a:t> motor nerve </a:t>
            </a:r>
            <a:r>
              <a:rPr lang="cs-CZ" sz="3000" dirty="0" err="1"/>
              <a:t>fibers</a:t>
            </a:r>
            <a:r>
              <a:rPr lang="cs-CZ" sz="3000" dirty="0"/>
              <a:t> </a:t>
            </a:r>
            <a:r>
              <a:rPr lang="cs-CZ" sz="3000" dirty="0" err="1"/>
              <a:t>from</a:t>
            </a:r>
            <a:r>
              <a:rPr lang="cs-CZ" sz="3000" dirty="0"/>
              <a:t> </a:t>
            </a:r>
            <a:r>
              <a:rPr lang="cs-CZ" sz="3000" dirty="0" err="1"/>
              <a:t>sympathetic</a:t>
            </a:r>
            <a:r>
              <a:rPr lang="cs-CZ" sz="3000" dirty="0"/>
              <a:t> </a:t>
            </a:r>
            <a:r>
              <a:rPr lang="cs-CZ" sz="3000" dirty="0" err="1"/>
              <a:t>division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ANS (</a:t>
            </a:r>
            <a:r>
              <a:rPr lang="cs-CZ" sz="3000" dirty="0" err="1"/>
              <a:t>noradrenergic</a:t>
            </a:r>
            <a:r>
              <a:rPr lang="cs-CZ" sz="3000" dirty="0"/>
              <a:t> </a:t>
            </a:r>
            <a:r>
              <a:rPr lang="cs-CZ" sz="3000" dirty="0" err="1"/>
              <a:t>fibers</a:t>
            </a:r>
            <a:r>
              <a:rPr lang="cs-CZ" sz="3000" dirty="0"/>
              <a:t>)</a:t>
            </a:r>
          </a:p>
          <a:p>
            <a:pPr>
              <a:buFontTx/>
              <a:buChar char="-"/>
            </a:pPr>
            <a:r>
              <a:rPr lang="cs-CZ" sz="3000" dirty="0" err="1"/>
              <a:t>Regulation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tissue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flow</a:t>
            </a:r>
            <a:endParaRPr lang="cs-CZ" sz="3000" dirty="0"/>
          </a:p>
          <a:p>
            <a:pPr>
              <a:buFontTx/>
              <a:buChar char="-"/>
            </a:pPr>
            <a:r>
              <a:rPr lang="cs-CZ" sz="3000" dirty="0" err="1"/>
              <a:t>Regulation</a:t>
            </a:r>
            <a:r>
              <a:rPr lang="cs-CZ" sz="3000" dirty="0"/>
              <a:t> </a:t>
            </a:r>
            <a:r>
              <a:rPr lang="cs-CZ" sz="3000" dirty="0" err="1"/>
              <a:t>of</a:t>
            </a:r>
            <a:r>
              <a:rPr lang="cs-CZ" sz="3000" dirty="0"/>
              <a:t> </a:t>
            </a:r>
            <a:r>
              <a:rPr lang="cs-CZ" sz="3000" dirty="0" err="1"/>
              <a:t>blood</a:t>
            </a:r>
            <a:r>
              <a:rPr lang="cs-CZ" sz="3000" dirty="0"/>
              <a:t> </a:t>
            </a:r>
            <a:r>
              <a:rPr lang="cs-CZ" sz="3000" dirty="0" err="1"/>
              <a:t>pressure</a:t>
            </a:r>
            <a:endParaRPr lang="cs-CZ" sz="3000" dirty="0"/>
          </a:p>
          <a:p>
            <a:pPr marL="0" indent="0">
              <a:buNone/>
            </a:pPr>
            <a:r>
              <a:rPr lang="cs-CZ" b="1" i="1" dirty="0" err="1" smtClean="0">
                <a:solidFill>
                  <a:srgbClr val="FF0000"/>
                </a:solidFill>
              </a:rPr>
              <a:t>Parasympathetic</a:t>
            </a:r>
            <a:r>
              <a:rPr lang="cs-CZ" b="1" i="1" dirty="0" smtClean="0">
                <a:solidFill>
                  <a:srgbClr val="FF0000"/>
                </a:solidFill>
              </a:rPr>
              <a:t> part: </a:t>
            </a:r>
            <a:r>
              <a:rPr lang="cs-CZ" b="1" i="1" dirty="0" err="1" smtClean="0">
                <a:solidFill>
                  <a:srgbClr val="FF0000"/>
                </a:solidFill>
              </a:rPr>
              <a:t>vasodilatation</a:t>
            </a:r>
            <a:endParaRPr lang="cs-CZ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sacral</a:t>
            </a:r>
            <a:r>
              <a:rPr lang="cs-CZ" dirty="0" smtClean="0"/>
              <a:t> </a:t>
            </a:r>
            <a:r>
              <a:rPr lang="cs-CZ" dirty="0" err="1" smtClean="0"/>
              <a:t>parasympathetic</a:t>
            </a:r>
            <a:r>
              <a:rPr lang="cs-CZ" dirty="0" smtClean="0"/>
              <a:t> </a:t>
            </a:r>
            <a:r>
              <a:rPr lang="cs-CZ" dirty="0" err="1" smtClean="0"/>
              <a:t>cholinergic</a:t>
            </a:r>
            <a:r>
              <a:rPr lang="cs-CZ" dirty="0" smtClean="0"/>
              <a:t> </a:t>
            </a:r>
            <a:r>
              <a:rPr lang="cs-CZ" dirty="0" err="1" smtClean="0"/>
              <a:t>fibres</a:t>
            </a:r>
            <a:r>
              <a:rPr lang="cs-CZ" dirty="0" smtClean="0"/>
              <a:t> (Ach) </a:t>
            </a:r>
            <a:r>
              <a:rPr lang="cs-CZ" dirty="0" err="1" smtClean="0"/>
              <a:t>inervated</a:t>
            </a:r>
            <a:r>
              <a:rPr lang="cs-CZ" dirty="0" smtClean="0"/>
              <a:t> </a:t>
            </a:r>
            <a:r>
              <a:rPr lang="cs-CZ" dirty="0" err="1" smtClean="0"/>
              <a:t>arteriols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sex </a:t>
            </a:r>
            <a:r>
              <a:rPr lang="cs-CZ" dirty="0" err="1" smtClean="0"/>
              <a:t>organs</a:t>
            </a:r>
            <a:endParaRPr lang="cs-CZ" dirty="0" smtClean="0"/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1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3503713" y="-88"/>
            <a:ext cx="51006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524000" y="1"/>
            <a:ext cx="19077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Sympat</a:t>
            </a:r>
            <a:r>
              <a:rPr lang="cs-CZ" sz="2000" b="1" dirty="0" err="1"/>
              <a:t>hetic</a:t>
            </a:r>
            <a:r>
              <a:rPr lang="cs-CZ" sz="2000" b="1" dirty="0"/>
              <a:t> </a:t>
            </a:r>
            <a:r>
              <a:rPr lang="cs-CZ" sz="2000" b="1" dirty="0" err="1"/>
              <a:t>nervous</a:t>
            </a:r>
            <a:r>
              <a:rPr lang="cs-CZ" sz="2000" b="1" dirty="0"/>
              <a:t> </a:t>
            </a:r>
            <a:r>
              <a:rPr lang="cs-CZ" sz="2000" b="1" dirty="0" err="1"/>
              <a:t>system</a:t>
            </a:r>
            <a:endParaRPr lang="en-US" sz="2000" b="1" dirty="0"/>
          </a:p>
          <a:p>
            <a:endParaRPr lang="en-US" dirty="0"/>
          </a:p>
          <a:p>
            <a:pPr algn="ctr"/>
            <a:r>
              <a:rPr lang="en-US" dirty="0"/>
              <a:t>Fight or flight response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Energy/store consumption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Preganglionic</a:t>
            </a:r>
            <a:r>
              <a:rPr lang="en-US" dirty="0"/>
              <a:t> neuron </a:t>
            </a:r>
          </a:p>
          <a:p>
            <a:pPr algn="ctr"/>
            <a:r>
              <a:rPr lang="en-US" sz="1600" dirty="0"/>
              <a:t>– </a:t>
            </a:r>
            <a:r>
              <a:rPr lang="en-US" sz="1400" dirty="0"/>
              <a:t>Spinal cord  </a:t>
            </a:r>
          </a:p>
          <a:p>
            <a:pPr algn="ctr"/>
            <a:r>
              <a:rPr lang="en-US" sz="1400" dirty="0"/>
              <a:t>-</a:t>
            </a:r>
            <a:r>
              <a:rPr lang="en-US" sz="1400" dirty="0" err="1"/>
              <a:t>Thora</a:t>
            </a:r>
            <a:r>
              <a:rPr lang="cs-CZ" sz="1400" dirty="0"/>
              <a:t>c</a:t>
            </a:r>
            <a:r>
              <a:rPr lang="en-US" sz="1400" dirty="0"/>
              <a:t>o - lumbar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Ganglia </a:t>
            </a:r>
            <a:r>
              <a:rPr lang="en-US" i="1" dirty="0" err="1"/>
              <a:t>Paravertebral</a:t>
            </a:r>
            <a:endParaRPr lang="en-US" i="1" dirty="0"/>
          </a:p>
          <a:p>
            <a:pPr algn="ctr">
              <a:buFontTx/>
              <a:buChar char="-"/>
            </a:pPr>
            <a:r>
              <a:rPr lang="en-US" sz="1400" dirty="0" err="1"/>
              <a:t>Truncus</a:t>
            </a:r>
            <a:r>
              <a:rPr lang="en-US" sz="1400" dirty="0"/>
              <a:t> </a:t>
            </a:r>
            <a:r>
              <a:rPr lang="en-US" sz="1400" dirty="0" err="1"/>
              <a:t>sympathicus</a:t>
            </a:r>
            <a:endParaRPr lang="en-US" sz="1400" dirty="0"/>
          </a:p>
          <a:p>
            <a:pPr algn="ctr">
              <a:buFontTx/>
              <a:buChar char="-"/>
            </a:pPr>
            <a:r>
              <a:rPr lang="en-US" sz="1400" dirty="0"/>
              <a:t> Majority</a:t>
            </a:r>
          </a:p>
          <a:p>
            <a:pPr algn="ctr"/>
            <a:r>
              <a:rPr lang="en-US" i="1" dirty="0" err="1"/>
              <a:t>Prevertebral</a:t>
            </a:r>
            <a:endParaRPr lang="en-US" i="1" dirty="0"/>
          </a:p>
          <a:p>
            <a:pPr algn="ctr"/>
            <a:r>
              <a:rPr lang="en-US" dirty="0"/>
              <a:t> </a:t>
            </a:r>
            <a:r>
              <a:rPr lang="en-US" sz="1400" dirty="0"/>
              <a:t>-Plexus </a:t>
            </a:r>
            <a:r>
              <a:rPr lang="en-US" sz="1400" dirty="0" err="1"/>
              <a:t>aorticus</a:t>
            </a:r>
            <a:r>
              <a:rPr lang="en-US" sz="1400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Mostly diffuse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16280" y="0"/>
            <a:ext cx="205172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Parasympat</a:t>
            </a:r>
            <a:r>
              <a:rPr lang="cs-CZ" sz="2000" b="1" dirty="0" err="1"/>
              <a:t>hetic</a:t>
            </a:r>
            <a:r>
              <a:rPr lang="cs-CZ" sz="2000" b="1" dirty="0"/>
              <a:t> </a:t>
            </a:r>
            <a:r>
              <a:rPr lang="cs-CZ" sz="2000" b="1" dirty="0" err="1"/>
              <a:t>nervous</a:t>
            </a:r>
            <a:r>
              <a:rPr lang="cs-CZ" sz="2000" b="1" dirty="0"/>
              <a:t> </a:t>
            </a:r>
            <a:r>
              <a:rPr lang="cs-CZ" sz="2000" b="1" dirty="0" err="1"/>
              <a:t>system</a:t>
            </a:r>
            <a:endParaRPr lang="en-US" sz="2000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Rest and digest response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Energy conservation/en</a:t>
            </a:r>
            <a:r>
              <a:rPr lang="cs-CZ"/>
              <a:t>.</a:t>
            </a:r>
            <a:r>
              <a:rPr lang="en-US"/>
              <a:t> </a:t>
            </a:r>
            <a:r>
              <a:rPr lang="en-US" dirty="0"/>
              <a:t>store production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Preganglionic</a:t>
            </a:r>
            <a:r>
              <a:rPr lang="en-US" dirty="0"/>
              <a:t> neuron </a:t>
            </a:r>
          </a:p>
          <a:p>
            <a:pPr algn="ctr"/>
            <a:r>
              <a:rPr lang="en-US" sz="1400" dirty="0"/>
              <a:t>– Brain stem and spinal cord</a:t>
            </a:r>
          </a:p>
          <a:p>
            <a:pPr algn="ctr"/>
            <a:r>
              <a:rPr lang="en-US" sz="1400" dirty="0"/>
              <a:t>– </a:t>
            </a:r>
            <a:r>
              <a:rPr lang="en-US" sz="1400" dirty="0" err="1"/>
              <a:t>cranio</a:t>
            </a:r>
            <a:r>
              <a:rPr lang="en-US" sz="1400" dirty="0"/>
              <a:t>-sacral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Ganglia </a:t>
            </a:r>
          </a:p>
          <a:p>
            <a:pPr algn="ctr"/>
            <a:r>
              <a:rPr lang="en-US" i="1" dirty="0"/>
              <a:t>Close to target organs or </a:t>
            </a:r>
            <a:r>
              <a:rPr lang="en-US" i="1" dirty="0" err="1"/>
              <a:t>intramurally</a:t>
            </a:r>
            <a:endParaRPr lang="en-US" i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Mostly local     effect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3503713" y="-88"/>
            <a:ext cx="51006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1524000" y="1"/>
            <a:ext cx="1907704" cy="1067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Sympat</a:t>
            </a:r>
            <a:r>
              <a:rPr lang="cs-CZ" sz="2000" b="1" dirty="0" err="1" smtClean="0"/>
              <a:t>hetic</a:t>
            </a:r>
            <a:r>
              <a:rPr lang="cs-CZ" sz="2000" b="1" dirty="0" smtClean="0"/>
              <a:t> </a:t>
            </a:r>
            <a:r>
              <a:rPr lang="cs-CZ" sz="2000" b="1" dirty="0" err="1"/>
              <a:t>nervous</a:t>
            </a:r>
            <a:r>
              <a:rPr lang="cs-CZ" sz="2000" b="1" dirty="0"/>
              <a:t> </a:t>
            </a:r>
            <a:r>
              <a:rPr lang="cs-CZ" sz="2000" b="1" dirty="0" err="1"/>
              <a:t>system</a:t>
            </a:r>
            <a:endParaRPr lang="en-US" sz="2000" b="1" dirty="0"/>
          </a:p>
          <a:p>
            <a:endParaRPr lang="en-US" dirty="0"/>
          </a:p>
          <a:p>
            <a:pPr algn="ctr"/>
            <a:r>
              <a:rPr lang="en-US" dirty="0"/>
              <a:t>Fight or flight response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Energy/store consumption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err="1"/>
              <a:t>Preganglionic</a:t>
            </a:r>
            <a:r>
              <a:rPr lang="en-US" dirty="0"/>
              <a:t> neuron </a:t>
            </a:r>
          </a:p>
          <a:p>
            <a:pPr algn="ctr"/>
            <a:r>
              <a:rPr lang="en-US" sz="1600" dirty="0"/>
              <a:t>– </a:t>
            </a:r>
            <a:r>
              <a:rPr lang="en-US" sz="1400" dirty="0"/>
              <a:t>Spinal cord  </a:t>
            </a:r>
          </a:p>
          <a:p>
            <a:pPr algn="ctr"/>
            <a:r>
              <a:rPr lang="en-US" sz="1400" dirty="0"/>
              <a:t>-</a:t>
            </a:r>
            <a:r>
              <a:rPr lang="en-US" sz="1400" dirty="0" err="1"/>
              <a:t>Thora</a:t>
            </a:r>
            <a:r>
              <a:rPr lang="cs-CZ" sz="1400" dirty="0"/>
              <a:t>c</a:t>
            </a:r>
            <a:r>
              <a:rPr lang="en-US" sz="1400" dirty="0"/>
              <a:t>o - lumbar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Ganglia </a:t>
            </a:r>
            <a:r>
              <a:rPr lang="en-US" i="1" dirty="0" err="1"/>
              <a:t>Paravertebral</a:t>
            </a:r>
            <a:endParaRPr lang="en-US" i="1" dirty="0"/>
          </a:p>
          <a:p>
            <a:pPr algn="ctr">
              <a:buFontTx/>
              <a:buChar char="-"/>
            </a:pPr>
            <a:r>
              <a:rPr lang="en-US" sz="1400" dirty="0" err="1"/>
              <a:t>Truncus</a:t>
            </a:r>
            <a:r>
              <a:rPr lang="en-US" sz="1400" dirty="0"/>
              <a:t> </a:t>
            </a:r>
            <a:r>
              <a:rPr lang="en-US" sz="1400" dirty="0" err="1"/>
              <a:t>sympathicus</a:t>
            </a:r>
            <a:endParaRPr lang="en-US" sz="1400" dirty="0"/>
          </a:p>
          <a:p>
            <a:pPr algn="ctr">
              <a:buFontTx/>
              <a:buChar char="-"/>
            </a:pPr>
            <a:r>
              <a:rPr lang="en-US" sz="1400" dirty="0"/>
              <a:t> Majority</a:t>
            </a:r>
          </a:p>
          <a:p>
            <a:pPr algn="ctr"/>
            <a:r>
              <a:rPr lang="en-US" i="1" dirty="0" err="1"/>
              <a:t>Prevertebral</a:t>
            </a:r>
            <a:endParaRPr lang="en-US" i="1" dirty="0"/>
          </a:p>
          <a:p>
            <a:pPr algn="ctr"/>
            <a:r>
              <a:rPr lang="en-US" dirty="0"/>
              <a:t> </a:t>
            </a:r>
            <a:r>
              <a:rPr lang="en-US" sz="1400" dirty="0"/>
              <a:t>-Plexus </a:t>
            </a:r>
            <a:r>
              <a:rPr lang="en-US" sz="1400" dirty="0" err="1"/>
              <a:t>aorticus</a:t>
            </a:r>
            <a:r>
              <a:rPr lang="en-US" sz="1400" dirty="0"/>
              <a:t>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Mostly diffuse effect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ovéPole 5"/>
          <p:cNvSpPr txBox="1"/>
          <p:nvPr/>
        </p:nvSpPr>
        <p:spPr>
          <a:xfrm>
            <a:off x="8616280" y="0"/>
            <a:ext cx="2051720" cy="10741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Parasympat</a:t>
            </a:r>
            <a:r>
              <a:rPr lang="cs-CZ" sz="2000" b="1" dirty="0" err="1"/>
              <a:t>hetic</a:t>
            </a:r>
            <a:r>
              <a:rPr lang="cs-CZ" sz="2000" b="1" dirty="0"/>
              <a:t> </a:t>
            </a:r>
            <a:r>
              <a:rPr lang="cs-CZ" sz="2000" b="1" dirty="0" err="1"/>
              <a:t>nervous</a:t>
            </a:r>
            <a:r>
              <a:rPr lang="cs-CZ" sz="2000" b="1" dirty="0"/>
              <a:t> </a:t>
            </a:r>
            <a:r>
              <a:rPr lang="cs-CZ" sz="2000" b="1" dirty="0" err="1"/>
              <a:t>system</a:t>
            </a:r>
            <a:endParaRPr lang="en-US" sz="2000" b="1" dirty="0"/>
          </a:p>
          <a:p>
            <a:pPr algn="ctr"/>
            <a:endParaRPr lang="en-US" dirty="0"/>
          </a:p>
          <a:p>
            <a:pPr algn="ctr"/>
            <a:r>
              <a:rPr lang="en-US" dirty="0"/>
              <a:t>Rest and digest response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Energy conservation/energy store production</a:t>
            </a:r>
          </a:p>
          <a:p>
            <a:pPr algn="ctr"/>
            <a:endParaRPr lang="en-US" dirty="0"/>
          </a:p>
          <a:p>
            <a:pPr algn="ctr"/>
            <a:r>
              <a:rPr lang="en-US" dirty="0" err="1"/>
              <a:t>Preganglionic</a:t>
            </a:r>
            <a:r>
              <a:rPr lang="en-US" dirty="0"/>
              <a:t> neuron </a:t>
            </a:r>
          </a:p>
          <a:p>
            <a:pPr algn="ctr"/>
            <a:r>
              <a:rPr lang="en-US" sz="1400" dirty="0"/>
              <a:t>– Brain stem and spinal cord</a:t>
            </a:r>
          </a:p>
          <a:p>
            <a:pPr algn="ctr"/>
            <a:r>
              <a:rPr lang="en-US" sz="1400" dirty="0"/>
              <a:t>– </a:t>
            </a:r>
            <a:r>
              <a:rPr lang="en-US" sz="1400" dirty="0" err="1"/>
              <a:t>cranio</a:t>
            </a:r>
            <a:r>
              <a:rPr lang="en-US" sz="1400" dirty="0"/>
              <a:t>-sacral system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Ganglia </a:t>
            </a:r>
          </a:p>
          <a:p>
            <a:pPr algn="ctr"/>
            <a:r>
              <a:rPr lang="en-US" i="1" dirty="0"/>
              <a:t>Close to target organs or </a:t>
            </a:r>
            <a:r>
              <a:rPr lang="en-US" i="1" dirty="0" err="1"/>
              <a:t>intramurally</a:t>
            </a:r>
            <a:endParaRPr lang="en-US" i="1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Mostly local     effect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7" name="Picture 2" descr="http://ccn.aacnjournals.org/content/27/1/30/T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754" y="864096"/>
            <a:ext cx="7379662" cy="4869160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81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regulation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heart</a:t>
            </a:r>
            <a:r>
              <a:rPr lang="cs-CZ" b="1" i="1" dirty="0" smtClean="0"/>
              <a:t>:</a:t>
            </a:r>
            <a:endParaRPr lang="cs-CZ" dirty="0" smtClean="0"/>
          </a:p>
          <a:p>
            <a:pPr lvl="1"/>
            <a:r>
              <a:rPr lang="cs-CZ" dirty="0" smtClean="0"/>
              <a:t>Rami </a:t>
            </a:r>
            <a:r>
              <a:rPr lang="cs-CZ" dirty="0" err="1" smtClean="0"/>
              <a:t>cardiaci</a:t>
            </a:r>
            <a:r>
              <a:rPr lang="cs-CZ" dirty="0" smtClean="0"/>
              <a:t> n. </a:t>
            </a:r>
            <a:r>
              <a:rPr lang="cs-CZ" dirty="0" err="1" smtClean="0"/>
              <a:t>vagi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rgbClr val="7030A0"/>
                </a:solidFill>
              </a:rPr>
              <a:t>Cardiac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decelerator</a:t>
            </a:r>
            <a:r>
              <a:rPr lang="cs-CZ" b="1" dirty="0" smtClean="0">
                <a:solidFill>
                  <a:srgbClr val="7030A0"/>
                </a:solidFill>
              </a:rPr>
              <a:t> center  </a:t>
            </a:r>
            <a:r>
              <a:rPr lang="cs-CZ" b="1" dirty="0" smtClean="0">
                <a:solidFill>
                  <a:schemeClr val="tx2"/>
                </a:solidFill>
              </a:rPr>
              <a:t>- </a:t>
            </a:r>
            <a:r>
              <a:rPr lang="cs-CZ" dirty="0" smtClean="0"/>
              <a:t>medula </a:t>
            </a:r>
            <a:r>
              <a:rPr lang="cs-CZ" dirty="0" err="1" smtClean="0"/>
              <a:t>oblongata</a:t>
            </a:r>
            <a:r>
              <a:rPr lang="cs-CZ" dirty="0" smtClean="0"/>
              <a:t> (</a:t>
            </a:r>
            <a:r>
              <a:rPr lang="cs-CZ" dirty="0" err="1" smtClean="0"/>
              <a:t>ncl.dorsalis</a:t>
            </a:r>
            <a:r>
              <a:rPr lang="cs-CZ" dirty="0" smtClean="0"/>
              <a:t>, </a:t>
            </a:r>
            <a:r>
              <a:rPr lang="cs-CZ" dirty="0" err="1" smtClean="0"/>
              <a:t>ncl</a:t>
            </a:r>
            <a:r>
              <a:rPr lang="cs-CZ" dirty="0" smtClean="0"/>
              <a:t>. </a:t>
            </a:r>
            <a:r>
              <a:rPr lang="cs-CZ" dirty="0" err="1" smtClean="0"/>
              <a:t>ambiguus</a:t>
            </a:r>
            <a:r>
              <a:rPr lang="cs-CZ" dirty="0" smtClean="0"/>
              <a:t>) – </a:t>
            </a:r>
            <a:r>
              <a:rPr lang="cs-CZ" dirty="0" err="1" smtClean="0"/>
              <a:t>parasympathetic</a:t>
            </a:r>
            <a:r>
              <a:rPr lang="cs-CZ" dirty="0" smtClean="0"/>
              <a:t> </a:t>
            </a:r>
            <a:r>
              <a:rPr lang="cs-CZ" dirty="0" err="1" smtClean="0"/>
              <a:t>fibres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nervus</a:t>
            </a:r>
            <a:r>
              <a:rPr lang="cs-CZ" dirty="0" smtClean="0"/>
              <a:t> vagus</a:t>
            </a:r>
          </a:p>
          <a:p>
            <a:pPr marL="0" indent="0">
              <a:buNone/>
            </a:pPr>
            <a:r>
              <a:rPr lang="cs-CZ" dirty="0" smtClean="0"/>
              <a:t>	:  </a:t>
            </a:r>
            <a:r>
              <a:rPr lang="cs-CZ" dirty="0" err="1" smtClean="0"/>
              <a:t>vagal</a:t>
            </a:r>
            <a:r>
              <a:rPr lang="cs-CZ" dirty="0" smtClean="0"/>
              <a:t> tone (</a:t>
            </a:r>
            <a:r>
              <a:rPr lang="cs-CZ" dirty="0" err="1" smtClean="0"/>
              <a:t>tonic</a:t>
            </a:r>
            <a:r>
              <a:rPr lang="cs-CZ" dirty="0" smtClean="0"/>
              <a:t> </a:t>
            </a:r>
            <a:r>
              <a:rPr lang="cs-CZ" dirty="0" err="1" smtClean="0"/>
              <a:t>vagal</a:t>
            </a:r>
            <a:r>
              <a:rPr lang="cs-CZ" dirty="0" smtClean="0"/>
              <a:t> </a:t>
            </a:r>
            <a:r>
              <a:rPr lang="cs-CZ" dirty="0" err="1" smtClean="0"/>
              <a:t>discharge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chronotropic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inotropic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contractility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Negative </a:t>
            </a:r>
            <a:r>
              <a:rPr lang="cs-CZ" dirty="0" err="1" smtClean="0"/>
              <a:t>dromotropic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(on </a:t>
            </a:r>
            <a:r>
              <a:rPr lang="cs-CZ" dirty="0" err="1" smtClean="0"/>
              <a:t>conductive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5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3754" y="264590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regulation</a:t>
            </a:r>
            <a:r>
              <a:rPr lang="cs-CZ" b="1" i="1" dirty="0" smtClean="0"/>
              <a:t> </a:t>
            </a:r>
            <a:r>
              <a:rPr lang="cs-CZ" b="1" i="1" dirty="0" err="1" smtClean="0"/>
              <a:t>of</a:t>
            </a:r>
            <a:r>
              <a:rPr lang="cs-CZ" b="1" i="1" dirty="0" smtClean="0"/>
              <a:t> </a:t>
            </a:r>
            <a:r>
              <a:rPr lang="cs-CZ" b="1" i="1" dirty="0" err="1" smtClean="0"/>
              <a:t>the</a:t>
            </a:r>
            <a:r>
              <a:rPr lang="cs-CZ" b="1" i="1" dirty="0" smtClean="0"/>
              <a:t> </a:t>
            </a:r>
            <a:r>
              <a:rPr lang="cs-CZ" b="1" i="1" dirty="0" err="1" smtClean="0"/>
              <a:t>heart</a:t>
            </a:r>
            <a:r>
              <a:rPr lang="cs-CZ" b="1" i="1" dirty="0" smtClean="0"/>
              <a:t>:</a:t>
            </a:r>
            <a:endParaRPr lang="cs-CZ" dirty="0" smtClean="0"/>
          </a:p>
          <a:p>
            <a:pPr lvl="1"/>
            <a:r>
              <a:rPr lang="cs-CZ" dirty="0" smtClean="0"/>
              <a:t>  </a:t>
            </a:r>
            <a:r>
              <a:rPr lang="cs-CZ" dirty="0" err="1" smtClean="0"/>
              <a:t>nn</a:t>
            </a:r>
            <a:r>
              <a:rPr lang="cs-CZ" dirty="0" smtClean="0"/>
              <a:t>. </a:t>
            </a:r>
            <a:r>
              <a:rPr lang="cs-CZ" dirty="0" err="1" smtClean="0"/>
              <a:t>cardiaci</a:t>
            </a: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b="1" dirty="0" err="1" smtClean="0">
                <a:solidFill>
                  <a:srgbClr val="7030A0"/>
                </a:solidFill>
              </a:rPr>
              <a:t>Cardiac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accelerator</a:t>
            </a:r>
            <a:r>
              <a:rPr lang="cs-CZ" b="1" dirty="0" smtClean="0">
                <a:solidFill>
                  <a:srgbClr val="7030A0"/>
                </a:solidFill>
              </a:rPr>
              <a:t> center </a:t>
            </a:r>
            <a:r>
              <a:rPr lang="cs-CZ" dirty="0" smtClean="0">
                <a:solidFill>
                  <a:srgbClr val="7030A0"/>
                </a:solidFill>
              </a:rPr>
              <a:t>– </a:t>
            </a:r>
            <a:r>
              <a:rPr lang="cs-CZ" dirty="0" err="1" smtClean="0"/>
              <a:t>spinal</a:t>
            </a:r>
            <a:r>
              <a:rPr lang="cs-CZ" dirty="0" smtClean="0"/>
              <a:t> </a:t>
            </a:r>
            <a:r>
              <a:rPr lang="cs-CZ" dirty="0" err="1" smtClean="0"/>
              <a:t>cord</a:t>
            </a:r>
            <a:r>
              <a:rPr lang="cs-CZ" dirty="0" smtClean="0"/>
              <a:t>, </a:t>
            </a:r>
            <a:r>
              <a:rPr lang="cs-CZ" dirty="0" err="1" smtClean="0"/>
              <a:t>sympathetic</a:t>
            </a:r>
            <a:r>
              <a:rPr lang="cs-CZ" dirty="0" smtClean="0"/>
              <a:t> ganglia – </a:t>
            </a:r>
            <a:r>
              <a:rPr lang="cs-CZ" dirty="0" err="1" smtClean="0"/>
              <a:t>sympathetic</a:t>
            </a:r>
            <a:r>
              <a:rPr lang="cs-CZ" dirty="0" smtClean="0"/>
              <a:t> NS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chronotropic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rate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inotropic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contractility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/>
              <a:t>dromotropic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 (on </a:t>
            </a:r>
            <a:r>
              <a:rPr lang="cs-CZ" dirty="0" err="1"/>
              <a:t>conductive</a:t>
            </a:r>
            <a:r>
              <a:rPr lang="cs-CZ" dirty="0"/>
              <a:t> </a:t>
            </a:r>
            <a:r>
              <a:rPr lang="cs-CZ" dirty="0" err="1"/>
              <a:t>tissue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242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0" y="1556793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 err="1" smtClean="0"/>
              <a:t>Vasomotor</a:t>
            </a:r>
            <a:r>
              <a:rPr lang="cs-CZ" b="1" i="1" dirty="0" smtClean="0"/>
              <a:t> centre </a:t>
            </a:r>
            <a:r>
              <a:rPr lang="cs-CZ" dirty="0" smtClean="0"/>
              <a:t>(</a:t>
            </a:r>
            <a:r>
              <a:rPr lang="cs-CZ" dirty="0" err="1" smtClean="0"/>
              <a:t>regulation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Medula </a:t>
            </a:r>
            <a:r>
              <a:rPr lang="cs-CZ" dirty="0" err="1" smtClean="0"/>
              <a:t>oblongata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smtClean="0"/>
              <a:t> </a:t>
            </a:r>
            <a:r>
              <a:rPr lang="cs-CZ" i="1" dirty="0" err="1" smtClean="0"/>
              <a:t>presoric</a:t>
            </a:r>
            <a:r>
              <a:rPr lang="cs-CZ" i="1" dirty="0" smtClean="0"/>
              <a:t> area</a:t>
            </a:r>
            <a:r>
              <a:rPr lang="cs-CZ" dirty="0" smtClean="0"/>
              <a:t> (</a:t>
            </a:r>
            <a:r>
              <a:rPr lang="cs-CZ" dirty="0" err="1" smtClean="0"/>
              <a:t>rostral</a:t>
            </a:r>
            <a:r>
              <a:rPr lang="cs-CZ" dirty="0" smtClean="0"/>
              <a:t> and </a:t>
            </a:r>
            <a:r>
              <a:rPr lang="cs-CZ" dirty="0" err="1" smtClean="0"/>
              <a:t>lateral</a:t>
            </a:r>
            <a:r>
              <a:rPr lang="cs-CZ" dirty="0" smtClean="0"/>
              <a:t> part –</a:t>
            </a:r>
            <a:r>
              <a:rPr lang="cs-CZ" dirty="0" err="1" smtClean="0"/>
              <a:t>vasoconstriction</a:t>
            </a:r>
            <a:r>
              <a:rPr lang="cs-CZ" dirty="0" smtClean="0"/>
              <a:t> –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endParaRPr lang="cs-CZ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 smtClean="0"/>
              <a:t>depresoric</a:t>
            </a:r>
            <a:r>
              <a:rPr lang="cs-CZ" i="1" dirty="0" smtClean="0"/>
              <a:t> area</a:t>
            </a:r>
            <a:r>
              <a:rPr lang="cs-CZ" dirty="0" smtClean="0"/>
              <a:t> (</a:t>
            </a:r>
            <a:r>
              <a:rPr lang="cs-CZ" dirty="0" err="1" smtClean="0"/>
              <a:t>medio-caudalis</a:t>
            </a:r>
            <a:r>
              <a:rPr lang="cs-CZ" dirty="0" smtClean="0"/>
              <a:t> part – </a:t>
            </a:r>
            <a:r>
              <a:rPr lang="cs-CZ" dirty="0" err="1" smtClean="0"/>
              <a:t>vasodilatation</a:t>
            </a:r>
            <a:r>
              <a:rPr lang="cs-CZ" dirty="0" smtClean="0"/>
              <a:t>,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66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INTEGRATION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regulation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b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cardiovascular</a:t>
            </a:r>
            <a:r>
              <a:rPr lang="cs-CZ" sz="3600" b="1" spc="50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3600" b="1" spc="50" dirty="0" err="1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system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75520" y="1556793"/>
            <a:ext cx="8784976" cy="4525963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Influence by </a:t>
            </a:r>
            <a:r>
              <a:rPr lang="cs-CZ" dirty="0" err="1" smtClean="0"/>
              <a:t>central</a:t>
            </a:r>
            <a:r>
              <a:rPr lang="cs-CZ" dirty="0" smtClean="0"/>
              <a:t> </a:t>
            </a: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cerebral</a:t>
            </a:r>
            <a:r>
              <a:rPr lang="cs-CZ" dirty="0" smtClean="0"/>
              <a:t> </a:t>
            </a:r>
            <a:r>
              <a:rPr lang="cs-CZ" dirty="0" err="1" smtClean="0"/>
              <a:t>cortex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limbic</a:t>
            </a:r>
            <a:r>
              <a:rPr lang="cs-CZ" dirty="0" smtClean="0"/>
              <a:t> </a:t>
            </a:r>
            <a:r>
              <a:rPr lang="cs-CZ" dirty="0" err="1" smtClean="0"/>
              <a:t>cortex</a:t>
            </a:r>
            <a:endParaRPr lang="cs-CZ" dirty="0" smtClean="0"/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hypothalamus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97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900238" y="150495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774825" y="549276"/>
            <a:ext cx="65966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Regulation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of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blood</a:t>
            </a:r>
            <a:r>
              <a:rPr lang="cs-CZ" sz="3600" b="1" dirty="0">
                <a:solidFill>
                  <a:srgbClr val="FF3300"/>
                </a:solidFill>
                <a:latin typeface="Arial" pitchFamily="34" charset="0"/>
              </a:rPr>
              <a:t> </a:t>
            </a:r>
            <a:r>
              <a:rPr lang="cs-CZ" sz="3600" b="1" dirty="0" err="1">
                <a:solidFill>
                  <a:srgbClr val="FF3300"/>
                </a:solidFill>
                <a:latin typeface="Arial" pitchFamily="34" charset="0"/>
              </a:rPr>
              <a:t>pressure</a:t>
            </a:r>
            <a:endParaRPr lang="cs-CZ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063750" y="1412876"/>
            <a:ext cx="861992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Short</a:t>
            </a:r>
            <a:r>
              <a:rPr lang="cs-CZ" sz="2800" dirty="0">
                <a:solidFill>
                  <a:srgbClr val="FF0000"/>
                </a:solidFill>
              </a:rPr>
              <a:t> -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 -  </a:t>
            </a:r>
            <a:r>
              <a:rPr lang="cs-CZ" sz="2800" dirty="0" err="1">
                <a:solidFill>
                  <a:srgbClr val="FF0000"/>
                </a:solidFill>
              </a:rPr>
              <a:t>baroreflex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Middle</a:t>
            </a:r>
            <a:r>
              <a:rPr lang="cs-CZ" sz="2800" dirty="0">
                <a:solidFill>
                  <a:srgbClr val="FF0000"/>
                </a:solidFill>
              </a:rPr>
              <a:t> -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-  </a:t>
            </a:r>
            <a:r>
              <a:rPr lang="cs-CZ" sz="2800" dirty="0" err="1">
                <a:solidFill>
                  <a:srgbClr val="FF0000"/>
                </a:solidFill>
              </a:rPr>
              <a:t>humorals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sympathetic</a:t>
            </a:r>
            <a:r>
              <a:rPr lang="cs-CZ" sz="2400" dirty="0">
                <a:solidFill>
                  <a:prstClr val="black"/>
                </a:solidFill>
              </a:rPr>
              <a:t> - </a:t>
            </a:r>
            <a:r>
              <a:rPr lang="cs-CZ" sz="2400" dirty="0" err="1">
                <a:solidFill>
                  <a:prstClr val="black"/>
                </a:solidFill>
              </a:rPr>
              <a:t>catecholamines</a:t>
            </a:r>
            <a:endParaRPr lang="cs-CZ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RAAS (</a:t>
            </a:r>
            <a:r>
              <a:rPr lang="cs-CZ" sz="2400" dirty="0" err="1">
                <a:solidFill>
                  <a:prstClr val="black"/>
                </a:solidFill>
              </a:rPr>
              <a:t>decrease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perfusion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pressure</a:t>
            </a:r>
            <a:r>
              <a:rPr lang="cs-CZ" sz="2400" dirty="0">
                <a:solidFill>
                  <a:prstClr val="black"/>
                </a:solidFill>
              </a:rPr>
              <a:t> in </a:t>
            </a:r>
            <a:r>
              <a:rPr lang="cs-CZ" sz="2400" dirty="0" err="1">
                <a:solidFill>
                  <a:prstClr val="black"/>
                </a:solidFill>
              </a:rPr>
              <a:t>kidney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dirty="0" err="1">
                <a:solidFill>
                  <a:prstClr val="black"/>
                </a:solidFill>
              </a:rPr>
              <a:t>secretion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  <a:r>
              <a:rPr lang="cs-CZ" sz="2400" dirty="0" err="1">
                <a:solidFill>
                  <a:prstClr val="black"/>
                </a:solidFill>
              </a:rPr>
              <a:t>of</a:t>
            </a:r>
            <a:r>
              <a:rPr lang="cs-CZ" sz="2400" dirty="0">
                <a:solidFill>
                  <a:prstClr val="black"/>
                </a:solidFill>
              </a:rPr>
              <a:t> renin)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 dirty="0">
                <a:solidFill>
                  <a:prstClr val="black"/>
                </a:solidFill>
              </a:rPr>
              <a:t> ADH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 dirty="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 err="1">
                <a:solidFill>
                  <a:srgbClr val="FF0000"/>
                </a:solidFill>
              </a:rPr>
              <a:t>Long</a:t>
            </a:r>
            <a:r>
              <a:rPr lang="cs-CZ" sz="2800" dirty="0">
                <a:solidFill>
                  <a:srgbClr val="FF0000"/>
                </a:solidFill>
              </a:rPr>
              <a:t> – term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endParaRPr lang="cs-CZ" sz="2800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 dirty="0">
                <a:solidFill>
                  <a:srgbClr val="FF0000"/>
                </a:solidFill>
              </a:rPr>
              <a:t>  -  </a:t>
            </a:r>
            <a:r>
              <a:rPr lang="cs-CZ" sz="2800" dirty="0" err="1">
                <a:solidFill>
                  <a:srgbClr val="FF0000"/>
                </a:solidFill>
              </a:rPr>
              <a:t>kidney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  <a:r>
              <a:rPr lang="cs-CZ" sz="2800" dirty="0" err="1">
                <a:solidFill>
                  <a:srgbClr val="FF0000"/>
                </a:solidFill>
              </a:rPr>
              <a:t>regulation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6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15367"/>
            <a:ext cx="10515600" cy="506159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b="1" dirty="0" err="1">
                <a:solidFill>
                  <a:srgbClr val="FF0000"/>
                </a:solidFill>
              </a:rPr>
              <a:t>Blood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pressure</a:t>
            </a:r>
            <a:r>
              <a:rPr lang="cs-CZ" b="1" dirty="0">
                <a:solidFill>
                  <a:srgbClr val="FF0000"/>
                </a:solidFill>
              </a:rPr>
              <a:t> (BP) – </a:t>
            </a:r>
            <a:r>
              <a:rPr lang="cs-CZ" b="1" dirty="0" err="1">
                <a:solidFill>
                  <a:srgbClr val="FF0000"/>
                </a:solidFill>
              </a:rPr>
              <a:t>pressure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blood</a:t>
            </a:r>
            <a:r>
              <a:rPr lang="cs-CZ" b="1" dirty="0">
                <a:solidFill>
                  <a:srgbClr val="FF0000"/>
                </a:solidFill>
              </a:rPr>
              <a:t> to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wall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vessels</a:t>
            </a: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cs-CZ" b="1" dirty="0" err="1">
                <a:solidFill>
                  <a:srgbClr val="FF0000"/>
                </a:solidFill>
              </a:rPr>
              <a:t>Systolic</a:t>
            </a:r>
            <a:r>
              <a:rPr lang="cs-CZ" b="1" dirty="0">
                <a:solidFill>
                  <a:srgbClr val="FF0000"/>
                </a:solidFill>
              </a:rPr>
              <a:t> BP, </a:t>
            </a:r>
            <a:r>
              <a:rPr lang="cs-CZ" b="1" dirty="0" err="1">
                <a:solidFill>
                  <a:srgbClr val="FF0000"/>
                </a:solidFill>
              </a:rPr>
              <a:t>diastolic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BP, pulse </a:t>
            </a:r>
            <a:r>
              <a:rPr lang="cs-CZ" sz="2400" b="1" dirty="0" err="1">
                <a:solidFill>
                  <a:srgbClr val="FF0000"/>
                </a:solidFill>
              </a:rPr>
              <a:t>pressure</a:t>
            </a:r>
            <a:r>
              <a:rPr lang="cs-CZ" sz="2400" b="1" dirty="0" smtClean="0">
                <a:solidFill>
                  <a:srgbClr val="FF0000"/>
                </a:solidFill>
              </a:rPr>
              <a:t>, </a:t>
            </a:r>
            <a:r>
              <a:rPr lang="cs-CZ" sz="2400" b="1" dirty="0" err="1" smtClean="0">
                <a:solidFill>
                  <a:srgbClr val="FF0000"/>
                </a:solidFill>
              </a:rPr>
              <a:t>mean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arterial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 err="1">
                <a:solidFill>
                  <a:srgbClr val="FF0000"/>
                </a:solidFill>
              </a:rPr>
              <a:t>pressure</a:t>
            </a:r>
            <a:r>
              <a:rPr lang="cs-CZ" sz="2400" b="1" dirty="0">
                <a:solidFill>
                  <a:srgbClr val="FF0000"/>
                </a:solidFill>
              </a:rPr>
              <a:t> (MAP)</a:t>
            </a:r>
          </a:p>
          <a:p>
            <a:pPr eaLnBrk="1" hangingPunct="1">
              <a:buFontTx/>
              <a:buNone/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BP = CO x R</a:t>
            </a:r>
            <a:r>
              <a:rPr lang="cs-CZ" b="1" dirty="0">
                <a:solidFill>
                  <a:srgbClr val="FF0000"/>
                </a:solidFill>
              </a:rPr>
              <a:t>      CO – </a:t>
            </a:r>
            <a:r>
              <a:rPr lang="cs-CZ" b="1" dirty="0" err="1">
                <a:solidFill>
                  <a:srgbClr val="FF0000"/>
                </a:solidFill>
              </a:rPr>
              <a:t>cardiac</a:t>
            </a:r>
            <a:r>
              <a:rPr lang="cs-CZ" b="1" dirty="0">
                <a:solidFill>
                  <a:srgbClr val="FF0000"/>
                </a:solidFill>
              </a:rPr>
              <a:t> output, R – </a:t>
            </a:r>
            <a:r>
              <a:rPr lang="cs-CZ" b="1" dirty="0" err="1">
                <a:solidFill>
                  <a:srgbClr val="FF0000"/>
                </a:solidFill>
              </a:rPr>
              <a:t>resistance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sz="2400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 = SV x HR</a:t>
            </a:r>
            <a:r>
              <a:rPr lang="cs-CZ" b="1" dirty="0">
                <a:solidFill>
                  <a:srgbClr val="FF0000"/>
                </a:solidFill>
              </a:rPr>
              <a:t>    SV – </a:t>
            </a:r>
            <a:r>
              <a:rPr lang="cs-CZ" b="1" dirty="0" err="1">
                <a:solidFill>
                  <a:srgbClr val="FF0000"/>
                </a:solidFill>
              </a:rPr>
              <a:t>stroke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volume</a:t>
            </a:r>
            <a:r>
              <a:rPr lang="cs-CZ" b="1" dirty="0">
                <a:solidFill>
                  <a:srgbClr val="FF0000"/>
                </a:solidFill>
              </a:rPr>
              <a:t>, HR – </a:t>
            </a:r>
            <a:r>
              <a:rPr lang="cs-CZ" b="1" dirty="0" err="1">
                <a:solidFill>
                  <a:srgbClr val="FF0000"/>
                </a:solidFill>
              </a:rPr>
              <a:t>heart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rate</a:t>
            </a:r>
            <a:endParaRPr lang="cs-CZ" b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cs-CZ" sz="2400" b="1" dirty="0">
                <a:solidFill>
                  <a:schemeClr val="accent2"/>
                </a:solidFill>
              </a:rPr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84220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/>
              <a:t>Baroreflex</a:t>
            </a:r>
            <a:r>
              <a:rPr lang="cs-CZ" dirty="0"/>
              <a:t> – </a:t>
            </a:r>
            <a:r>
              <a:rPr lang="cs-CZ" dirty="0" smtClean="0"/>
              <a:t>in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life</a:t>
            </a:r>
            <a:r>
              <a:rPr lang="cs-CZ" dirty="0" smtClean="0"/>
              <a:t>	</a:t>
            </a:r>
          </a:p>
          <a:p>
            <a:r>
              <a:rPr lang="cs-CZ" dirty="0" err="1" smtClean="0"/>
              <a:t>Orthostatic</a:t>
            </a:r>
            <a:r>
              <a:rPr lang="cs-CZ" dirty="0" smtClean="0"/>
              <a:t> – </a:t>
            </a:r>
            <a:r>
              <a:rPr lang="cs-CZ" dirty="0" err="1" smtClean="0"/>
              <a:t>clinostatic</a:t>
            </a:r>
            <a:r>
              <a:rPr lang="cs-CZ" dirty="0" smtClean="0"/>
              <a:t> </a:t>
            </a:r>
            <a:r>
              <a:rPr lang="cs-CZ" dirty="0" err="1" smtClean="0"/>
              <a:t>reaction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Valsalva</a:t>
            </a:r>
            <a:r>
              <a:rPr lang="cs-CZ" dirty="0" smtClean="0"/>
              <a:t> </a:t>
            </a:r>
            <a:r>
              <a:rPr lang="cs-CZ" dirty="0" err="1" smtClean="0"/>
              <a:t>maneuvre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8591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0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6"/>
          <a:stretch/>
        </p:blipFill>
        <p:spPr>
          <a:xfrm>
            <a:off x="633046" y="559325"/>
            <a:ext cx="10977196" cy="5489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408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7030A0"/>
                </a:solidFill>
              </a:rPr>
              <a:t>Resetting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of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baroreflex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During repeated raising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blood pressure </a:t>
            </a:r>
            <a:r>
              <a:rPr lang="cs-CZ" dirty="0" smtClean="0"/>
              <a:t> - </a:t>
            </a:r>
            <a:r>
              <a:rPr lang="cs-CZ" b="1" dirty="0" err="1" smtClean="0">
                <a:solidFill>
                  <a:srgbClr val="7030A0"/>
                </a:solidFill>
              </a:rPr>
              <a:t>e.g</a:t>
            </a:r>
            <a:r>
              <a:rPr lang="cs-CZ" b="1" dirty="0" smtClean="0">
                <a:solidFill>
                  <a:srgbClr val="7030A0"/>
                </a:solidFill>
              </a:rPr>
              <a:t>. in </a:t>
            </a:r>
            <a:r>
              <a:rPr lang="cs-CZ" b="1" dirty="0" err="1" smtClean="0">
                <a:solidFill>
                  <a:srgbClr val="7030A0"/>
                </a:solidFill>
              </a:rPr>
              <a:t>chronic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hypertension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baroreflex</a:t>
            </a:r>
            <a:r>
              <a:rPr lang="cs-CZ" dirty="0" smtClean="0"/>
              <a:t> </a:t>
            </a:r>
            <a:r>
              <a:rPr lang="cs-CZ" dirty="0" err="1" smtClean="0"/>
              <a:t>reaction</a:t>
            </a:r>
            <a:r>
              <a:rPr lang="cs-CZ" dirty="0" smtClean="0"/>
              <a:t> on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lower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??? </a:t>
            </a:r>
            <a:r>
              <a:rPr lang="cs-CZ" dirty="0" err="1" smtClean="0"/>
              <a:t>Why</a:t>
            </a:r>
            <a:r>
              <a:rPr lang="cs-CZ" dirty="0" smtClean="0"/>
              <a:t>???</a:t>
            </a:r>
            <a:r>
              <a:rPr lang="cs-CZ" dirty="0" err="1" smtClean="0"/>
              <a:t>mechanical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baroreceptors</a:t>
            </a:r>
            <a:r>
              <a:rPr lang="cs-CZ" dirty="0" smtClean="0"/>
              <a:t> – </a:t>
            </a:r>
            <a:r>
              <a:rPr lang="cs-CZ" dirty="0" err="1" smtClean="0"/>
              <a:t>decrease</a:t>
            </a:r>
            <a:r>
              <a:rPr lang="cs-CZ" dirty="0" smtClean="0"/>
              <a:t> sensitivity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vessels</a:t>
            </a:r>
            <a:r>
              <a:rPr lang="cs-CZ" dirty="0" smtClean="0"/>
              <a:t> </a:t>
            </a:r>
            <a:r>
              <a:rPr lang="cs-CZ" dirty="0" err="1" smtClean="0"/>
              <a:t>wall</a:t>
            </a:r>
            <a:r>
              <a:rPr lang="cs-CZ" dirty="0" smtClean="0"/>
              <a:t>  OR  </a:t>
            </a:r>
            <a:r>
              <a:rPr lang="cs-CZ" dirty="0" err="1" smtClean="0"/>
              <a:t>dysfunction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endotelium</a:t>
            </a:r>
            <a:r>
              <a:rPr lang="cs-CZ" dirty="0" smtClean="0"/>
              <a:t> OR  </a:t>
            </a:r>
            <a:r>
              <a:rPr lang="cs-CZ" dirty="0" err="1" smtClean="0"/>
              <a:t>down-regulation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brain center </a:t>
            </a:r>
            <a:r>
              <a:rPr lang="cs-CZ" dirty="0" err="1" smtClean="0"/>
              <a:t>due</a:t>
            </a:r>
            <a:r>
              <a:rPr lang="cs-CZ" dirty="0" smtClean="0"/>
              <a:t> to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increasing</a:t>
            </a:r>
            <a:r>
              <a:rPr lang="cs-CZ" dirty="0" smtClean="0"/>
              <a:t> </a:t>
            </a:r>
            <a:r>
              <a:rPr lang="cs-CZ" dirty="0" err="1" smtClean="0"/>
              <a:t>frequency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stimulation</a:t>
            </a:r>
            <a:endParaRPr lang="cs-CZ" dirty="0" smtClean="0"/>
          </a:p>
          <a:p>
            <a:r>
              <a:rPr lang="cs-CZ" dirty="0" err="1" smtClean="0"/>
              <a:t>Resseting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baroreflex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regulate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pressures</a:t>
            </a:r>
            <a:r>
              <a:rPr lang="cs-CZ" dirty="0" smtClean="0"/>
              <a:t>, but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resseting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unable</a:t>
            </a:r>
            <a:r>
              <a:rPr lang="cs-CZ" dirty="0" smtClean="0"/>
              <a:t> to go </a:t>
            </a:r>
            <a:r>
              <a:rPr lang="cs-CZ" dirty="0" err="1" smtClean="0"/>
              <a:t>back</a:t>
            </a:r>
            <a:r>
              <a:rPr lang="cs-CZ" dirty="0" smtClean="0"/>
              <a:t> on „</a:t>
            </a:r>
            <a:r>
              <a:rPr lang="cs-CZ" dirty="0" err="1" smtClean="0"/>
              <a:t>normal</a:t>
            </a:r>
            <a:r>
              <a:rPr lang="cs-CZ" dirty="0" smtClean="0"/>
              <a:t>“ </a:t>
            </a:r>
            <a:r>
              <a:rPr lang="cs-CZ" dirty="0" err="1" smtClean="0"/>
              <a:t>level</a:t>
            </a:r>
            <a:endParaRPr lang="cs-CZ" dirty="0" smtClean="0"/>
          </a:p>
          <a:p>
            <a:r>
              <a:rPr lang="cs-CZ" dirty="0" err="1" smtClean="0"/>
              <a:t>Resetting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partially</a:t>
            </a:r>
            <a:r>
              <a:rPr lang="cs-CZ" dirty="0" smtClean="0"/>
              <a:t> </a:t>
            </a:r>
            <a:r>
              <a:rPr lang="cs-CZ" dirty="0" err="1" smtClean="0"/>
              <a:t>reversible</a:t>
            </a:r>
            <a:r>
              <a:rPr lang="cs-CZ" dirty="0" smtClean="0"/>
              <a:t> – </a:t>
            </a:r>
            <a:r>
              <a:rPr lang="cs-CZ" dirty="0" err="1" smtClean="0"/>
              <a:t>during</a:t>
            </a:r>
            <a:r>
              <a:rPr lang="cs-CZ" dirty="0" smtClean="0"/>
              <a:t> a </a:t>
            </a:r>
            <a:r>
              <a:rPr lang="cs-CZ" dirty="0" err="1" smtClean="0"/>
              <a:t>short</a:t>
            </a:r>
            <a:r>
              <a:rPr lang="cs-CZ" dirty="0" smtClean="0"/>
              <a:t>-term influence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raising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endParaRPr lang="cs-CZ" dirty="0" smtClean="0"/>
          </a:p>
          <a:p>
            <a:r>
              <a:rPr lang="cs-CZ" i="1" dirty="0" err="1" smtClean="0">
                <a:solidFill>
                  <a:srgbClr val="7030A0"/>
                </a:solidFill>
              </a:rPr>
              <a:t>Notice</a:t>
            </a:r>
            <a:r>
              <a:rPr lang="cs-CZ" i="1" dirty="0" smtClean="0">
                <a:solidFill>
                  <a:srgbClr val="7030A0"/>
                </a:solidFill>
              </a:rPr>
              <a:t>: in </a:t>
            </a:r>
            <a:r>
              <a:rPr lang="cs-CZ" i="1" dirty="0" err="1" smtClean="0">
                <a:solidFill>
                  <a:srgbClr val="7030A0"/>
                </a:solidFill>
              </a:rPr>
              <a:t>clinical</a:t>
            </a:r>
            <a:r>
              <a:rPr lang="cs-CZ" i="1" dirty="0" smtClean="0">
                <a:solidFill>
                  <a:srgbClr val="7030A0"/>
                </a:solidFill>
              </a:rPr>
              <a:t> </a:t>
            </a:r>
            <a:r>
              <a:rPr lang="cs-CZ" i="1" dirty="0" err="1" smtClean="0">
                <a:solidFill>
                  <a:srgbClr val="7030A0"/>
                </a:solidFill>
              </a:rPr>
              <a:t>practice</a:t>
            </a:r>
            <a:r>
              <a:rPr lang="cs-CZ" i="1" dirty="0" smtClean="0">
                <a:solidFill>
                  <a:srgbClr val="7030A0"/>
                </a:solidFill>
              </a:rPr>
              <a:t>:</a:t>
            </a:r>
            <a:endParaRPr lang="cs-CZ" i="1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cs-CZ" sz="3300" i="1" u="sng" dirty="0" smtClean="0">
                <a:solidFill>
                  <a:srgbClr val="FF0000"/>
                </a:solidFill>
              </a:rPr>
              <a:t>!start </a:t>
            </a:r>
            <a:r>
              <a:rPr lang="cs-CZ" sz="3300" i="1" u="sng" dirty="0" err="1" smtClean="0">
                <a:solidFill>
                  <a:srgbClr val="FF0000"/>
                </a:solidFill>
              </a:rPr>
              <a:t>treatment</a:t>
            </a:r>
            <a:r>
              <a:rPr lang="cs-CZ" sz="3300" i="1" u="sng" dirty="0" smtClean="0">
                <a:solidFill>
                  <a:srgbClr val="FF0000"/>
                </a:solidFill>
              </a:rPr>
              <a:t> </a:t>
            </a:r>
            <a:r>
              <a:rPr lang="cs-CZ" sz="3300" i="1" u="sng" dirty="0" err="1" smtClean="0">
                <a:solidFill>
                  <a:srgbClr val="FF0000"/>
                </a:solidFill>
              </a:rPr>
              <a:t>of</a:t>
            </a:r>
            <a:r>
              <a:rPr lang="cs-CZ" sz="3300" i="1" u="sng" dirty="0" smtClean="0">
                <a:solidFill>
                  <a:srgbClr val="FF0000"/>
                </a:solidFill>
              </a:rPr>
              <a:t> </a:t>
            </a:r>
            <a:r>
              <a:rPr lang="cs-CZ" sz="3300" i="1" u="sng" dirty="0" err="1" smtClean="0">
                <a:solidFill>
                  <a:srgbClr val="FF0000"/>
                </a:solidFill>
              </a:rPr>
              <a:t>hypertension</a:t>
            </a:r>
            <a:r>
              <a:rPr lang="cs-CZ" sz="3300" i="1" u="sng" dirty="0" smtClean="0">
                <a:solidFill>
                  <a:srgbClr val="FF0000"/>
                </a:solidFill>
              </a:rPr>
              <a:t> in </a:t>
            </a:r>
            <a:r>
              <a:rPr lang="cs-CZ" sz="3300" i="1" u="sng" dirty="0" err="1" smtClean="0">
                <a:solidFill>
                  <a:srgbClr val="FF0000"/>
                </a:solidFill>
              </a:rPr>
              <a:t>time</a:t>
            </a:r>
            <a:r>
              <a:rPr lang="cs-CZ" sz="3300" i="1" u="sng" dirty="0" smtClean="0">
                <a:solidFill>
                  <a:srgbClr val="FF0000"/>
                </a:solidFill>
              </a:rPr>
              <a:t>!</a:t>
            </a:r>
            <a:endParaRPr lang="cs-CZ" sz="33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627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72260" y="123569"/>
            <a:ext cx="452553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BAROREFLEX SENSITIVITY</a:t>
            </a:r>
            <a:endParaRPr lang="en-US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930996" y="771642"/>
            <a:ext cx="4224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change of duration of pulse interval (in ms) due to a change of blood pressure by 1 mmHg</a:t>
            </a:r>
            <a:endParaRPr lang="cs-CZ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123826" y="1872158"/>
            <a:ext cx="3308598" cy="52322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3333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 u="sng" dirty="0">
                <a:solidFill>
                  <a:srgbClr val="000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Laboratory methods: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4208191" y="3977319"/>
            <a:ext cx="3557384" cy="523220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3333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i="1" u="sng" dirty="0">
                <a:solidFill>
                  <a:srgbClr val="000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Spontaneous methods:</a:t>
            </a: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358606" y="5216718"/>
            <a:ext cx="3655553" cy="492443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charset="0"/>
              </a:defRPr>
            </a:lvl1pPr>
            <a:lvl2pPr marL="666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69875">
              <a:buFont typeface="Wingdings" pitchFamily="2" charset="2"/>
              <a:buChar char="§"/>
            </a:pPr>
            <a:r>
              <a:rPr lang="cs-CZ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in </a:t>
            </a:r>
            <a:r>
              <a:rPr lang="cs-CZ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frequency</a:t>
            </a:r>
            <a:r>
              <a:rPr lang="cs-CZ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cs-CZ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domeain</a:t>
            </a:r>
            <a:endParaRPr lang="cs-CZ" sz="2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4790653" y="4809998"/>
            <a:ext cx="2610010" cy="46166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3399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itchFamily="18" charset="0"/>
              </a:rPr>
              <a:t>- </a:t>
            </a:r>
            <a:r>
              <a:rPr lang="cs-CZ" sz="2400" dirty="0" err="1">
                <a:latin typeface="Times New Roman" pitchFamily="18" charset="0"/>
              </a:rPr>
              <a:t>Sequence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</a:rPr>
              <a:t>analysis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4667086" y="5758459"/>
            <a:ext cx="3122971" cy="46166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3399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itchFamily="18" charset="0"/>
              </a:rPr>
              <a:t>- </a:t>
            </a:r>
            <a:r>
              <a:rPr lang="cs-CZ" sz="2400" dirty="0" err="1">
                <a:latin typeface="Times New Roman" pitchFamily="18" charset="0"/>
              </a:rPr>
              <a:t>cross</a:t>
            </a:r>
            <a:r>
              <a:rPr lang="cs-CZ" sz="2400" dirty="0">
                <a:latin typeface="Times New Roman" pitchFamily="18" charset="0"/>
              </a:rPr>
              <a:t>-</a:t>
            </a:r>
            <a:r>
              <a:rPr lang="cs-CZ" sz="2400" dirty="0" err="1">
                <a:latin typeface="Times New Roman" pitchFamily="18" charset="0"/>
              </a:rPr>
              <a:t>spectral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</a:rPr>
              <a:t>analysis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692581" y="4440301"/>
            <a:ext cx="2717411" cy="492443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381000">
              <a:defRPr>
                <a:solidFill>
                  <a:schemeClr val="tx1"/>
                </a:solidFill>
                <a:latin typeface="Arial" charset="0"/>
              </a:defRPr>
            </a:lvl1pPr>
            <a:lvl2pPr marL="66675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269875">
              <a:buFont typeface="Wingdings" pitchFamily="2" charset="2"/>
              <a:buChar char="§"/>
            </a:pPr>
            <a:r>
              <a:rPr lang="cs-CZ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in </a:t>
            </a:r>
            <a:r>
              <a:rPr lang="cs-CZ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time</a:t>
            </a:r>
            <a:r>
              <a:rPr lang="cs-CZ" sz="2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-</a:t>
            </a:r>
            <a:r>
              <a:rPr lang="cs-CZ" sz="26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domain</a:t>
            </a:r>
            <a:endParaRPr lang="cs-CZ" sz="26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5433204" y="6242634"/>
            <a:ext cx="1343638" cy="46166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3399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itchFamily="18" charset="0"/>
                <a:sym typeface="Symbol" pitchFamily="18" charset="2"/>
              </a:rPr>
              <a:t>- -index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4930298" y="2895328"/>
            <a:ext cx="1909497" cy="46166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3399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itchFamily="18" charset="0"/>
              </a:rPr>
              <a:t>- </a:t>
            </a:r>
            <a:r>
              <a:rPr lang="cs-CZ" sz="2400" dirty="0" err="1">
                <a:latin typeface="Times New Roman" pitchFamily="18" charset="0"/>
              </a:rPr>
              <a:t>neck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</a:rPr>
              <a:t>suction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4507337" y="3436413"/>
            <a:ext cx="2722605" cy="46166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3399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Valsalva</a:t>
            </a:r>
            <a:r>
              <a:rPr lang="cs-CZ" sz="2400" dirty="0">
                <a:latin typeface="Times New Roman" pitchFamily="18" charset="0"/>
              </a:rPr>
              <a:t> man</a:t>
            </a:r>
            <a:r>
              <a:rPr lang="en-US" sz="2400" dirty="0" err="1">
                <a:latin typeface="Times New Roman" pitchFamily="18" charset="0"/>
              </a:rPr>
              <a:t>oever</a:t>
            </a:r>
            <a:endParaRPr lang="cs-CZ" sz="2400" dirty="0">
              <a:latin typeface="Times New Roman" pitchFamily="18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4286158" y="2395571"/>
            <a:ext cx="3291286" cy="461665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3399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400" dirty="0">
                <a:latin typeface="Times New Roman" pitchFamily="18" charset="0"/>
              </a:rPr>
              <a:t>- </a:t>
            </a:r>
            <a:r>
              <a:rPr lang="cs-CZ" sz="2400" dirty="0" err="1">
                <a:latin typeface="Times New Roman" pitchFamily="18" charset="0"/>
              </a:rPr>
              <a:t>Phenylephrin</a:t>
            </a: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</a:rPr>
              <a:t>aplication</a:t>
            </a:r>
            <a:endParaRPr lang="cs-CZ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utoUpdateAnimBg="0"/>
      <p:bldP spid="43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646261" y="0"/>
            <a:ext cx="452553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BAROREFLEX SENSITIVITY</a:t>
            </a:r>
          </a:p>
          <a:p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Phenylephrin</a:t>
            </a:r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aplication</a:t>
            </a:r>
            <a:endParaRPr lang="cs-CZ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endParaRPr lang="en-US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pic>
        <p:nvPicPr>
          <p:cNvPr id="25" name="Picture 2" descr="E7C22FD0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t="3926" b="16033"/>
          <a:stretch>
            <a:fillRect/>
          </a:stretch>
        </p:blipFill>
        <p:spPr bwMode="auto">
          <a:xfrm>
            <a:off x="2741929" y="1196752"/>
            <a:ext cx="634340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6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10337" y="0"/>
            <a:ext cx="452553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BAROREFLEX SENSITIVITY</a:t>
            </a:r>
          </a:p>
          <a:p>
            <a:r>
              <a:rPr lang="cs-CZ" sz="28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Neck</a:t>
            </a:r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suction</a:t>
            </a:r>
            <a:endParaRPr lang="cs-CZ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endParaRPr lang="en-US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288" y="5373217"/>
            <a:ext cx="1752638" cy="87631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0822" y="1209109"/>
            <a:ext cx="6984776" cy="38583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23592" y="5085185"/>
            <a:ext cx="3477036" cy="196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 err="1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Furlan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 R et al. Circulation 2003;108:717-723</a:t>
            </a:r>
          </a:p>
        </p:txBody>
      </p:sp>
    </p:spTree>
    <p:extLst>
      <p:ext uri="{BB962C8B-B14F-4D97-AF65-F5344CB8AC3E}">
        <p14:creationId xmlns:p14="http://schemas.microsoft.com/office/powerpoint/2010/main" val="39937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18110" y="5842337"/>
            <a:ext cx="452553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BAROREFLEX SENSITIVITY</a:t>
            </a:r>
          </a:p>
          <a:p>
            <a:r>
              <a:rPr lang="cs-CZ" sz="28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Neck</a:t>
            </a:r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suction</a:t>
            </a:r>
            <a:endParaRPr lang="cs-CZ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endParaRPr lang="en-US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842EF7C5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7981" r="25964" b="51050"/>
          <a:stretch>
            <a:fillRect/>
          </a:stretch>
        </p:blipFill>
        <p:spPr bwMode="auto">
          <a:xfrm>
            <a:off x="1760814" y="1268760"/>
            <a:ext cx="383113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842EF7C5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9448" t="48950" r="23352" b="11151"/>
          <a:stretch>
            <a:fillRect/>
          </a:stretch>
        </p:blipFill>
        <p:spPr bwMode="auto">
          <a:xfrm>
            <a:off x="5951984" y="1268760"/>
            <a:ext cx="4716016" cy="358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842EF7C5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88849" b="3801"/>
          <a:stretch>
            <a:fillRect/>
          </a:stretch>
        </p:blipFill>
        <p:spPr bwMode="auto">
          <a:xfrm>
            <a:off x="2999657" y="5157192"/>
            <a:ext cx="62944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27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794543" y="121159"/>
            <a:ext cx="4525534" cy="18774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BAROREFLEX SENSITIVITY</a:t>
            </a:r>
          </a:p>
          <a:p>
            <a:r>
              <a:rPr lang="cs-CZ" sz="28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en-US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Valsalva</a:t>
            </a:r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man</a:t>
            </a:r>
            <a:r>
              <a:rPr lang="en-US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oever</a:t>
            </a:r>
            <a:endParaRPr lang="cs-CZ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endParaRPr lang="cs-CZ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endParaRPr lang="en-US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pic>
        <p:nvPicPr>
          <p:cNvPr id="4" name="Picture 2" descr="msoDBE03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 l="16138" r="17713" b="22639"/>
          <a:stretch>
            <a:fillRect/>
          </a:stretch>
        </p:blipFill>
        <p:spPr bwMode="auto">
          <a:xfrm>
            <a:off x="1847529" y="1340768"/>
            <a:ext cx="8554727" cy="407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491038" y="1503364"/>
            <a:ext cx="45120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>
                <a:latin typeface="Times New Roman" pitchFamily="18" charset="0"/>
                <a:sym typeface="Wingdings 3" pitchFamily="18" charset="2"/>
              </a:rPr>
              <a:t>(TK)VNSVPTStř TK</a:t>
            </a:r>
          </a:p>
          <a:p>
            <a:endParaRPr lang="cs-CZ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4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18110" y="5842337"/>
            <a:ext cx="452553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BAROREFLEX SENSITIVITY</a:t>
            </a:r>
          </a:p>
          <a:p>
            <a:r>
              <a:rPr lang="cs-CZ" sz="28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Sequence</a:t>
            </a:r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analysis</a:t>
            </a:r>
            <a:endParaRPr lang="cs-CZ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endParaRPr lang="en-US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775521" y="1196752"/>
            <a:ext cx="8892481" cy="1872208"/>
            <a:chOff x="158" y="775"/>
            <a:chExt cx="4170" cy="1113"/>
          </a:xfrm>
        </p:grpSpPr>
        <p:pic>
          <p:nvPicPr>
            <p:cNvPr id="7" name="Picture 1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8F"/>
                </a:clrFrom>
                <a:clrTo>
                  <a:srgbClr val="FFFF8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4" t="10101" r="17755" b="70042"/>
            <a:stretch>
              <a:fillRect/>
            </a:stretch>
          </p:blipFill>
          <p:spPr bwMode="auto">
            <a:xfrm>
              <a:off x="204" y="775"/>
              <a:ext cx="4115" cy="5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1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8F"/>
                </a:clrFrom>
                <a:clrTo>
                  <a:srgbClr val="FFFF8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84" t="32164" r="17755" b="49442"/>
            <a:stretch>
              <a:fillRect/>
            </a:stretch>
          </p:blipFill>
          <p:spPr bwMode="auto">
            <a:xfrm>
              <a:off x="213" y="1370"/>
              <a:ext cx="4115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F"/>
                </a:clrFrom>
                <a:clrTo>
                  <a:srgbClr val="FFFF8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2" t="10287" r="14270" b="75864"/>
            <a:stretch>
              <a:fillRect/>
            </a:stretch>
          </p:blipFill>
          <p:spPr bwMode="auto">
            <a:xfrm>
              <a:off x="158" y="781"/>
              <a:ext cx="4055" cy="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8F"/>
                </a:clrFrom>
                <a:clrTo>
                  <a:srgbClr val="FFFF8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42" t="30888" r="14270" b="50000"/>
            <a:stretch>
              <a:fillRect/>
            </a:stretch>
          </p:blipFill>
          <p:spPr bwMode="auto">
            <a:xfrm>
              <a:off x="204" y="1338"/>
              <a:ext cx="4054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22"/>
          <p:cNvGrpSpPr>
            <a:grpSpLocks/>
          </p:cNvGrpSpPr>
          <p:nvPr/>
        </p:nvGrpSpPr>
        <p:grpSpPr bwMode="auto">
          <a:xfrm>
            <a:off x="4455904" y="3068960"/>
            <a:ext cx="2924632" cy="2836670"/>
            <a:chOff x="4513" y="609"/>
            <a:chExt cx="1260" cy="1398"/>
          </a:xfrm>
        </p:grpSpPr>
        <p:pic>
          <p:nvPicPr>
            <p:cNvPr id="12" name="Picture 2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DFDFDF"/>
                </a:clrFrom>
                <a:clrTo>
                  <a:srgbClr val="DFDF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866" t="51648" r="14270" b="2791"/>
            <a:stretch>
              <a:fillRect/>
            </a:stretch>
          </p:blipFill>
          <p:spPr bwMode="auto">
            <a:xfrm>
              <a:off x="4513" y="618"/>
              <a:ext cx="1260" cy="1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4515" y="609"/>
              <a:ext cx="225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cs-CZ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SI</a:t>
              </a:r>
            </a:p>
            <a:p>
              <a:pPr algn="r">
                <a:lnSpc>
                  <a:spcPct val="80000"/>
                </a:lnSpc>
              </a:pPr>
              <a:r>
                <a:rPr lang="cs-CZ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[ms]</a:t>
              </a:r>
            </a:p>
          </p:txBody>
        </p:sp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5259" y="1792"/>
              <a:ext cx="35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cs-CZ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STK</a:t>
              </a:r>
            </a:p>
            <a:p>
              <a:pPr>
                <a:lnSpc>
                  <a:spcPct val="80000"/>
                </a:lnSpc>
              </a:pPr>
              <a:r>
                <a:rPr lang="cs-CZ" sz="1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[mmHg]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667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228894" y="165327"/>
            <a:ext cx="4525534" cy="10687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rgbClr val="3C82D7"/>
              </a:contourClr>
            </a:sp3d>
          </a:bodyPr>
          <a:lstStyle>
            <a:defPPr>
              <a:defRPr lang="cs-CZ"/>
            </a:defPPr>
            <a:lvl1pPr algn="ctr">
              <a:defRPr sz="5400" b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>
              <a:lnSpc>
                <a:spcPts val="2500"/>
              </a:lnSpc>
            </a:pPr>
            <a:r>
              <a:rPr lang="cs-CZ" sz="3200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BAROREFLEX SENSITIVITY</a:t>
            </a:r>
          </a:p>
          <a:p>
            <a:pPr>
              <a:lnSpc>
                <a:spcPts val="2500"/>
              </a:lnSpc>
            </a:pPr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cross</a:t>
            </a:r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-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spectral</a:t>
            </a:r>
            <a:r>
              <a:rPr lang="cs-CZ" sz="2800" u="sng" dirty="0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 </a:t>
            </a:r>
            <a:r>
              <a:rPr lang="cs-CZ" sz="2800" u="sng" dirty="0" err="1">
                <a:gradFill>
                  <a:gsLst>
                    <a:gs pos="0">
                      <a:srgbClr val="0000C0"/>
                    </a:gs>
                    <a:gs pos="25000">
                      <a:srgbClr val="0000C0"/>
                    </a:gs>
                    <a:gs pos="50000">
                      <a:srgbClr val="0000C0"/>
                    </a:gs>
                    <a:gs pos="75000">
                      <a:srgbClr val="0000C0"/>
                    </a:gs>
                    <a:gs pos="100000">
                      <a:srgbClr val="0000C0"/>
                    </a:gs>
                  </a:gsLst>
                  <a:lin ang="5400000"/>
                </a:gradFill>
              </a:rPr>
              <a:t>analysis</a:t>
            </a:r>
            <a:endParaRPr lang="cs-CZ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  <a:p>
            <a:pPr>
              <a:lnSpc>
                <a:spcPts val="2500"/>
              </a:lnSpc>
            </a:pPr>
            <a:endParaRPr lang="en-US" sz="2800" u="sng" dirty="0">
              <a:gradFill>
                <a:gsLst>
                  <a:gs pos="0">
                    <a:srgbClr val="0000C0"/>
                  </a:gs>
                  <a:gs pos="25000">
                    <a:srgbClr val="0000C0"/>
                  </a:gs>
                  <a:gs pos="50000">
                    <a:srgbClr val="0000C0"/>
                  </a:gs>
                  <a:gs pos="75000">
                    <a:srgbClr val="0000C0"/>
                  </a:gs>
                  <a:gs pos="100000">
                    <a:srgbClr val="0000C0"/>
                  </a:gs>
                </a:gsLst>
                <a:lin ang="5400000"/>
              </a:gradFill>
            </a:endParaRP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1753518193"/>
              </p:ext>
            </p:extLst>
          </p:nvPr>
        </p:nvGraphicFramePr>
        <p:xfrm>
          <a:off x="1524001" y="764705"/>
          <a:ext cx="4464481" cy="286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141321688"/>
              </p:ext>
            </p:extLst>
          </p:nvPr>
        </p:nvGraphicFramePr>
        <p:xfrm>
          <a:off x="6203520" y="764705"/>
          <a:ext cx="4464481" cy="286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f 5"/>
          <p:cNvGraphicFramePr/>
          <p:nvPr>
            <p:extLst/>
          </p:nvPr>
        </p:nvGraphicFramePr>
        <p:xfrm>
          <a:off x="6203520" y="3140969"/>
          <a:ext cx="4464481" cy="286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 6"/>
          <p:cNvGraphicFramePr/>
          <p:nvPr>
            <p:extLst/>
          </p:nvPr>
        </p:nvGraphicFramePr>
        <p:xfrm>
          <a:off x="1524001" y="3068961"/>
          <a:ext cx="4464481" cy="2867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7608168" y="188640"/>
          <a:ext cx="2476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Rovnice" r:id="rId7" imgW="1130300" imgH="419100" progId="Equation.3">
                  <p:embed/>
                </p:oleObj>
              </mc:Choice>
              <mc:Fallback>
                <p:oleObj name="Rovnice" r:id="rId7" imgW="1130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188640"/>
                        <a:ext cx="2476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52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91978" y="1205770"/>
            <a:ext cx="1105517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Plantin-Bold"/>
              </a:rPr>
              <a:t>ESH AND ESC GUIDELINES</a:t>
            </a:r>
          </a:p>
          <a:p>
            <a:r>
              <a:rPr lang="en-US" sz="3200" b="1" dirty="0">
                <a:latin typeface="Plantin-Bold"/>
              </a:rPr>
              <a:t>2013 ESH/ESC Guidelines for the management of arterial</a:t>
            </a:r>
          </a:p>
          <a:p>
            <a:r>
              <a:rPr lang="cs-CZ" sz="3200" b="1" dirty="0" err="1">
                <a:latin typeface="Plantin-Bold"/>
              </a:rPr>
              <a:t>hypertension</a:t>
            </a:r>
            <a:endParaRPr lang="cs-CZ" sz="3200" b="1" dirty="0">
              <a:latin typeface="Plantin-Bold"/>
            </a:endParaRPr>
          </a:p>
          <a:p>
            <a:r>
              <a:rPr lang="en-US" sz="2800" b="1" dirty="0">
                <a:latin typeface="Plantin-Bold"/>
              </a:rPr>
              <a:t>The Task Force for the management of arterial hypertension of the European</a:t>
            </a:r>
          </a:p>
          <a:p>
            <a:r>
              <a:rPr lang="en-US" sz="2800" b="1" dirty="0">
                <a:latin typeface="Plantin-Bold"/>
              </a:rPr>
              <a:t>Society of Hypertension (ESH) and of the European Society of Cardiology (ESC)</a:t>
            </a:r>
          </a:p>
          <a:p>
            <a:r>
              <a:rPr lang="en-US" b="1" dirty="0">
                <a:latin typeface="Plantin-Bold"/>
              </a:rPr>
              <a:t>Authors/Task Force Members: </a:t>
            </a:r>
            <a:r>
              <a:rPr lang="en-US" dirty="0">
                <a:latin typeface="Plantin"/>
              </a:rPr>
              <a:t>Giuseppe </a:t>
            </a:r>
            <a:r>
              <a:rPr lang="en-US" dirty="0" err="1">
                <a:latin typeface="Plantin"/>
              </a:rPr>
              <a:t>Mancia</a:t>
            </a:r>
            <a:r>
              <a:rPr lang="en-US" dirty="0">
                <a:latin typeface="Plantin"/>
              </a:rPr>
              <a:t> (Chairperson) (Italy) </a:t>
            </a:r>
            <a:r>
              <a:rPr lang="en-US" b="1" dirty="0">
                <a:latin typeface="Symbol-Bold"/>
              </a:rPr>
              <a:t>* </a:t>
            </a:r>
            <a:r>
              <a:rPr lang="en-US" dirty="0">
                <a:latin typeface="Plantin"/>
              </a:rPr>
              <a:t>, Robert </a:t>
            </a:r>
            <a:r>
              <a:rPr lang="en-US" dirty="0" err="1">
                <a:latin typeface="Plantin"/>
              </a:rPr>
              <a:t>Fagard</a:t>
            </a:r>
            <a:r>
              <a:rPr lang="en-US" dirty="0">
                <a:latin typeface="Plantin"/>
              </a:rPr>
              <a:t> (Chairperson</a:t>
            </a:r>
            <a:r>
              <a:rPr lang="en-US" dirty="0" smtClean="0">
                <a:latin typeface="Plantin"/>
              </a:rPr>
              <a:t>)</a:t>
            </a:r>
            <a:endParaRPr lang="en-US" dirty="0">
              <a:latin typeface="Plantin"/>
            </a:endParaRPr>
          </a:p>
        </p:txBody>
      </p:sp>
    </p:spTree>
    <p:extLst>
      <p:ext uri="{BB962C8B-B14F-4D97-AF65-F5344CB8AC3E}">
        <p14:creationId xmlns:p14="http://schemas.microsoft.com/office/powerpoint/2010/main" val="19650267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Middle</a:t>
            </a:r>
            <a:r>
              <a:rPr lang="cs-CZ" dirty="0" smtClean="0">
                <a:solidFill>
                  <a:srgbClr val="FF0000"/>
                </a:solidFill>
              </a:rPr>
              <a:t> – term </a:t>
            </a:r>
            <a:r>
              <a:rPr lang="cs-CZ" dirty="0" err="1" smtClean="0">
                <a:solidFill>
                  <a:srgbClr val="FF0000"/>
                </a:solidFill>
              </a:rPr>
              <a:t>regulation</a:t>
            </a:r>
            <a:r>
              <a:rPr lang="cs-CZ" dirty="0" smtClean="0">
                <a:solidFill>
                  <a:srgbClr val="FF0000"/>
                </a:solidFill>
              </a:rPr>
              <a:t> 1</a:t>
            </a:r>
            <a:r>
              <a:rPr lang="cs-CZ" dirty="0">
                <a:solidFill>
                  <a:srgbClr val="FF0000"/>
                </a:solidFill>
              </a:rPr>
              <a:t/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b="1" dirty="0" err="1" smtClean="0">
                <a:solidFill>
                  <a:srgbClr val="7030A0"/>
                </a:solidFill>
              </a:rPr>
              <a:t>catecholamines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Mediators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nerves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baroreceptors</a:t>
            </a:r>
            <a:r>
              <a:rPr lang="cs-CZ" dirty="0" smtClean="0"/>
              <a:t> and </a:t>
            </a:r>
            <a:r>
              <a:rPr lang="cs-CZ" dirty="0" err="1" smtClean="0"/>
              <a:t>chemoreceptors</a:t>
            </a:r>
            <a:endParaRPr lang="cs-CZ" dirty="0" smtClean="0"/>
          </a:p>
          <a:p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stimulates</a:t>
            </a:r>
            <a:r>
              <a:rPr lang="cs-CZ" dirty="0" smtClean="0"/>
              <a:t> </a:t>
            </a:r>
            <a:r>
              <a:rPr lang="cs-CZ" dirty="0" err="1" smtClean="0"/>
              <a:t>releasing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epinephrine</a:t>
            </a:r>
            <a:r>
              <a:rPr lang="cs-CZ" dirty="0" smtClean="0"/>
              <a:t> and </a:t>
            </a:r>
            <a:r>
              <a:rPr lang="cs-CZ" dirty="0" err="1" smtClean="0"/>
              <a:t>norepinephrine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adrenal</a:t>
            </a:r>
            <a:r>
              <a:rPr lang="cs-CZ" dirty="0" smtClean="0"/>
              <a:t> </a:t>
            </a:r>
            <a:r>
              <a:rPr lang="cs-CZ" dirty="0" err="1" smtClean="0"/>
              <a:t>medulla</a:t>
            </a:r>
            <a:r>
              <a:rPr lang="cs-CZ" dirty="0" smtClean="0"/>
              <a:t> –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: </a:t>
            </a:r>
            <a:r>
              <a:rPr lang="cs-CZ" dirty="0" err="1" smtClean="0"/>
              <a:t>vasoconstriction</a:t>
            </a:r>
            <a:r>
              <a:rPr lang="cs-CZ" dirty="0" smtClean="0"/>
              <a:t> – </a:t>
            </a:r>
            <a:r>
              <a:rPr lang="cs-CZ" dirty="0" err="1" smtClean="0"/>
              <a:t>chronotropic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– </a:t>
            </a:r>
            <a:r>
              <a:rPr lang="cs-CZ" dirty="0" err="1" smtClean="0"/>
              <a:t>inotropic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 smtClean="0"/>
          </a:p>
          <a:p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 start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minutes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hours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447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883720"/>
            <a:ext cx="5767396" cy="4497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7032564" y="3827807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Adrenal</a:t>
            </a:r>
            <a:r>
              <a:rPr lang="cs-C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medulla</a:t>
            </a:r>
            <a:endParaRPr 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modified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ganglion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stress hormon to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</a:t>
            </a:r>
            <a:endParaRPr lang="ru-RU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672006"/>
            <a:ext cx="4791574" cy="110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4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Middle</a:t>
            </a:r>
            <a:r>
              <a:rPr lang="cs-CZ" dirty="0" smtClean="0">
                <a:solidFill>
                  <a:srgbClr val="FF0000"/>
                </a:solidFill>
              </a:rPr>
              <a:t> – term </a:t>
            </a:r>
            <a:r>
              <a:rPr lang="cs-CZ" dirty="0" err="1" smtClean="0">
                <a:solidFill>
                  <a:srgbClr val="FF0000"/>
                </a:solidFill>
              </a:rPr>
              <a:t>regulation</a:t>
            </a:r>
            <a:r>
              <a:rPr lang="cs-CZ" dirty="0" smtClean="0">
                <a:solidFill>
                  <a:srgbClr val="FF0000"/>
                </a:solidFill>
              </a:rPr>
              <a:t> 2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7030A0"/>
                </a:solidFill>
              </a:rPr>
              <a:t>Renin - angiotensin - aldosteron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48897"/>
            <a:ext cx="10515600" cy="4328066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System</a:t>
            </a:r>
            <a:r>
              <a:rPr lang="cs-CZ" dirty="0" smtClean="0"/>
              <a:t> in </a:t>
            </a:r>
            <a:r>
              <a:rPr lang="cs-CZ" dirty="0" err="1" smtClean="0"/>
              <a:t>kidney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+</a:t>
            </a:r>
          </a:p>
          <a:p>
            <a:pPr marL="0" indent="0">
              <a:buNone/>
            </a:pPr>
            <a:r>
              <a:rPr lang="cs-CZ" dirty="0" err="1" smtClean="0"/>
              <a:t>extrarenal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(in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tissues</a:t>
            </a:r>
            <a:r>
              <a:rPr lang="cs-CZ" dirty="0" smtClean="0"/>
              <a:t> – brain, </a:t>
            </a:r>
            <a:r>
              <a:rPr lang="cs-CZ" dirty="0" err="1" smtClean="0"/>
              <a:t>adrenal</a:t>
            </a:r>
            <a:r>
              <a:rPr lang="cs-CZ" dirty="0" smtClean="0"/>
              <a:t> </a:t>
            </a:r>
            <a:r>
              <a:rPr lang="cs-CZ" dirty="0" err="1" smtClean="0"/>
              <a:t>medulla</a:t>
            </a:r>
            <a:r>
              <a:rPr lang="cs-CZ" dirty="0" smtClean="0"/>
              <a:t>, </a:t>
            </a:r>
            <a:r>
              <a:rPr lang="cs-CZ" dirty="0" err="1" smtClean="0"/>
              <a:t>gonades</a:t>
            </a:r>
            <a:r>
              <a:rPr lang="cs-CZ" dirty="0" smtClean="0"/>
              <a:t>, </a:t>
            </a:r>
            <a:r>
              <a:rPr lang="cs-CZ" dirty="0" err="1" smtClean="0"/>
              <a:t>eyes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+</a:t>
            </a:r>
          </a:p>
          <a:p>
            <a:pPr marL="0" indent="0">
              <a:buNone/>
            </a:pPr>
            <a:r>
              <a:rPr lang="cs-CZ" dirty="0" err="1" smtClean="0"/>
              <a:t>Intermediate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</a:t>
            </a:r>
            <a:r>
              <a:rPr lang="cs-CZ" dirty="0" err="1" smtClean="0"/>
              <a:t>heart</a:t>
            </a:r>
            <a:r>
              <a:rPr lang="cs-CZ" dirty="0" smtClean="0"/>
              <a:t>, </a:t>
            </a:r>
            <a:r>
              <a:rPr lang="cs-CZ" dirty="0" err="1" smtClean="0"/>
              <a:t>smooth</a:t>
            </a:r>
            <a:r>
              <a:rPr lang="cs-CZ" dirty="0" smtClean="0"/>
              <a:t> </a:t>
            </a:r>
            <a:r>
              <a:rPr lang="cs-CZ" dirty="0" err="1" smtClean="0"/>
              <a:t>muscles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Renin – in </a:t>
            </a:r>
            <a:r>
              <a:rPr lang="cs-CZ" dirty="0" err="1" smtClean="0"/>
              <a:t>juxtaglomerular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in </a:t>
            </a:r>
            <a:r>
              <a:rPr lang="cs-CZ" dirty="0" err="1" smtClean="0"/>
              <a:t>kidney</a:t>
            </a:r>
            <a:endParaRPr lang="cs-CZ" dirty="0" smtClean="0"/>
          </a:p>
          <a:p>
            <a:r>
              <a:rPr lang="cs-CZ" dirty="0" smtClean="0"/>
              <a:t>In liver – </a:t>
            </a:r>
            <a:r>
              <a:rPr lang="cs-CZ" dirty="0" err="1" smtClean="0"/>
              <a:t>glycoprotein</a:t>
            </a:r>
            <a:r>
              <a:rPr lang="cs-CZ" dirty="0" smtClean="0"/>
              <a:t> </a:t>
            </a:r>
            <a:r>
              <a:rPr lang="cs-CZ" dirty="0" err="1" smtClean="0"/>
              <a:t>angiotensinogen</a:t>
            </a:r>
            <a:r>
              <a:rPr lang="cs-CZ" dirty="0" smtClean="0"/>
              <a:t> – </a:t>
            </a:r>
            <a:r>
              <a:rPr lang="cs-CZ" dirty="0" err="1" smtClean="0"/>
              <a:t>release</a:t>
            </a:r>
            <a:r>
              <a:rPr lang="cs-CZ" dirty="0" smtClean="0"/>
              <a:t> angiotensin I (</a:t>
            </a:r>
            <a:r>
              <a:rPr lang="cs-CZ" dirty="0" err="1" smtClean="0"/>
              <a:t>dekapeptid</a:t>
            </a:r>
            <a:r>
              <a:rPr lang="cs-CZ" dirty="0" smtClean="0"/>
              <a:t>) – </a:t>
            </a:r>
            <a:r>
              <a:rPr lang="cs-CZ" dirty="0" err="1" smtClean="0"/>
              <a:t>due</a:t>
            </a:r>
            <a:r>
              <a:rPr lang="cs-CZ" dirty="0" smtClean="0"/>
              <a:t> to angiotensin </a:t>
            </a:r>
            <a:r>
              <a:rPr lang="cs-CZ" dirty="0" err="1" smtClean="0"/>
              <a:t>converting</a:t>
            </a:r>
            <a:r>
              <a:rPr lang="cs-CZ" dirty="0" smtClean="0"/>
              <a:t> </a:t>
            </a:r>
            <a:r>
              <a:rPr lang="cs-CZ" dirty="0" err="1" smtClean="0"/>
              <a:t>ensyme</a:t>
            </a:r>
            <a:r>
              <a:rPr lang="cs-CZ" dirty="0" smtClean="0"/>
              <a:t> to angiotensin II(</a:t>
            </a:r>
            <a:r>
              <a:rPr lang="cs-CZ" dirty="0" err="1" smtClean="0"/>
              <a:t>oktapeptid</a:t>
            </a:r>
            <a:r>
              <a:rPr lang="cs-CZ" dirty="0" smtClean="0"/>
              <a:t>) </a:t>
            </a:r>
            <a:r>
              <a:rPr lang="cs-CZ" dirty="0" err="1" smtClean="0"/>
              <a:t>or</a:t>
            </a:r>
            <a:r>
              <a:rPr lang="cs-CZ" dirty="0" smtClean="0"/>
              <a:t> angiotensin III (</a:t>
            </a:r>
            <a:r>
              <a:rPr lang="cs-CZ" dirty="0" err="1" smtClean="0"/>
              <a:t>aminopeptidase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Angiotensin II –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 – </a:t>
            </a:r>
            <a:r>
              <a:rPr lang="cs-CZ" dirty="0" err="1" smtClean="0"/>
              <a:t>chymase</a:t>
            </a:r>
            <a:r>
              <a:rPr lang="cs-CZ" dirty="0" smtClean="0"/>
              <a:t> – in </a:t>
            </a:r>
            <a:r>
              <a:rPr lang="cs-CZ" dirty="0" err="1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heart</a:t>
            </a:r>
            <a:r>
              <a:rPr lang="cs-CZ" dirty="0" smtClean="0"/>
              <a:t> and </a:t>
            </a:r>
            <a:r>
              <a:rPr lang="cs-CZ" dirty="0" err="1" smtClean="0"/>
              <a:t>arterioles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 err="1" smtClean="0"/>
              <a:t>it</a:t>
            </a:r>
            <a:r>
              <a:rPr lang="cs-CZ" dirty="0" smtClean="0"/>
              <a:t> 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reason</a:t>
            </a:r>
            <a:r>
              <a:rPr lang="cs-CZ" dirty="0" smtClean="0"/>
              <a:t> </a:t>
            </a:r>
            <a:r>
              <a:rPr lang="cs-CZ" dirty="0" err="1" smtClean="0"/>
              <a:t>why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treatment</a:t>
            </a:r>
            <a:r>
              <a:rPr lang="cs-CZ" dirty="0" smtClean="0"/>
              <a:t> by ACE </a:t>
            </a:r>
            <a:r>
              <a:rPr lang="cs-CZ" dirty="0" err="1" smtClean="0"/>
              <a:t>blocatores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angiotensin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reduce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10716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Secretion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renin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modulated</a:t>
            </a:r>
            <a:r>
              <a:rPr lang="cs-CZ" dirty="0" smtClean="0"/>
              <a:t> by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539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nervous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beta 1 </a:t>
            </a:r>
            <a:r>
              <a:rPr lang="cs-CZ" dirty="0" err="1" smtClean="0"/>
              <a:t>receptors</a:t>
            </a:r>
            <a:r>
              <a:rPr lang="cs-CZ" dirty="0" smtClean="0"/>
              <a:t> </a:t>
            </a:r>
            <a:r>
              <a:rPr lang="cs-CZ" dirty="0" err="1" smtClean="0"/>
              <a:t>activation</a:t>
            </a:r>
            <a:r>
              <a:rPr lang="cs-CZ" dirty="0" smtClean="0"/>
              <a:t> –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mechanism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secretion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renin</a:t>
            </a:r>
          </a:p>
          <a:p>
            <a:r>
              <a:rPr lang="cs-CZ" dirty="0" smtClean="0"/>
              <a:t>Second </a:t>
            </a:r>
            <a:r>
              <a:rPr lang="cs-CZ" dirty="0" err="1" smtClean="0"/>
              <a:t>way</a:t>
            </a:r>
            <a:r>
              <a:rPr lang="cs-CZ" dirty="0" smtClean="0"/>
              <a:t> – by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mechanism</a:t>
            </a:r>
            <a:r>
              <a:rPr lang="cs-CZ" dirty="0" smtClean="0"/>
              <a:t> </a:t>
            </a:r>
            <a:r>
              <a:rPr lang="cs-CZ" dirty="0" err="1" smtClean="0"/>
              <a:t>due</a:t>
            </a:r>
            <a:r>
              <a:rPr lang="cs-CZ" dirty="0" smtClean="0"/>
              <a:t> to sensitivity on </a:t>
            </a:r>
            <a:r>
              <a:rPr lang="cs-CZ" dirty="0" err="1" smtClean="0"/>
              <a:t>sodium</a:t>
            </a:r>
            <a:endParaRPr lang="cs-CZ" dirty="0" smtClean="0"/>
          </a:p>
          <a:p>
            <a:pPr lvl="1"/>
            <a:r>
              <a:rPr lang="cs-CZ" dirty="0" err="1" smtClean="0"/>
              <a:t>exists</a:t>
            </a:r>
            <a:r>
              <a:rPr lang="cs-CZ" dirty="0" smtClean="0"/>
              <a:t> a </a:t>
            </a:r>
            <a:r>
              <a:rPr lang="cs-CZ" dirty="0" err="1" smtClean="0"/>
              <a:t>special</a:t>
            </a:r>
            <a:r>
              <a:rPr lang="cs-CZ" dirty="0" smtClean="0"/>
              <a:t> </a:t>
            </a:r>
            <a:r>
              <a:rPr lang="cs-CZ" dirty="0" err="1" smtClean="0"/>
              <a:t>intrarenal</a:t>
            </a:r>
            <a:r>
              <a:rPr lang="cs-CZ" dirty="0" smtClean="0"/>
              <a:t> </a:t>
            </a:r>
            <a:r>
              <a:rPr lang="cs-CZ" dirty="0" err="1" smtClean="0"/>
              <a:t>mechanism</a:t>
            </a:r>
            <a:r>
              <a:rPr lang="cs-CZ" dirty="0" smtClean="0"/>
              <a:t> – negative </a:t>
            </a:r>
            <a:r>
              <a:rPr lang="cs-CZ" dirty="0" err="1" smtClean="0"/>
              <a:t>sodium</a:t>
            </a:r>
            <a:r>
              <a:rPr lang="cs-CZ" dirty="0" smtClean="0"/>
              <a:t> </a:t>
            </a:r>
            <a:r>
              <a:rPr lang="cs-CZ" dirty="0" err="1" smtClean="0"/>
              <a:t>billance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renin </a:t>
            </a:r>
            <a:r>
              <a:rPr lang="cs-CZ" dirty="0" err="1" smtClean="0"/>
              <a:t>secretion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???? </a:t>
            </a:r>
            <a:r>
              <a:rPr lang="cs-CZ" dirty="0" err="1" smtClean="0"/>
              <a:t>hypothesis</a:t>
            </a:r>
            <a:r>
              <a:rPr lang="cs-CZ" dirty="0" smtClean="0"/>
              <a:t> – </a:t>
            </a:r>
            <a:r>
              <a:rPr lang="cs-CZ" dirty="0" err="1" smtClean="0"/>
              <a:t>macula</a:t>
            </a:r>
            <a:r>
              <a:rPr lang="cs-CZ" dirty="0" smtClean="0"/>
              <a:t> </a:t>
            </a:r>
            <a:r>
              <a:rPr lang="cs-CZ" dirty="0" err="1" smtClean="0"/>
              <a:t>densa</a:t>
            </a:r>
            <a:r>
              <a:rPr lang="cs-CZ" dirty="0" smtClean="0"/>
              <a:t> </a:t>
            </a:r>
            <a:r>
              <a:rPr lang="cs-CZ" dirty="0" err="1" smtClean="0"/>
              <a:t>register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sodium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in </a:t>
            </a:r>
            <a:r>
              <a:rPr lang="cs-CZ" dirty="0" err="1" smtClean="0"/>
              <a:t>renal</a:t>
            </a:r>
            <a:r>
              <a:rPr lang="cs-CZ" dirty="0" smtClean="0"/>
              <a:t> </a:t>
            </a:r>
            <a:r>
              <a:rPr lang="cs-CZ" dirty="0" err="1" smtClean="0"/>
              <a:t>tubular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–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transports</a:t>
            </a:r>
            <a:r>
              <a:rPr lang="cs-CZ" dirty="0" smtClean="0"/>
              <a:t> to </a:t>
            </a:r>
            <a:r>
              <a:rPr lang="cs-CZ" dirty="0" err="1" smtClean="0"/>
              <a:t>juxtaglomerular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activated</a:t>
            </a:r>
            <a:r>
              <a:rPr lang="cs-CZ" dirty="0" smtClean="0"/>
              <a:t> renin-angiotensin </a:t>
            </a:r>
            <a:r>
              <a:rPr lang="cs-CZ" dirty="0" err="1" smtClean="0"/>
              <a:t>system</a:t>
            </a:r>
            <a:r>
              <a:rPr lang="cs-CZ" dirty="0" smtClean="0"/>
              <a:t> (has </a:t>
            </a:r>
            <a:r>
              <a:rPr lang="cs-CZ" dirty="0" err="1" smtClean="0"/>
              <a:t>an</a:t>
            </a:r>
            <a:r>
              <a:rPr lang="cs-CZ" dirty="0" smtClean="0"/>
              <a:t> influence on </a:t>
            </a:r>
            <a:r>
              <a:rPr lang="cs-CZ" dirty="0" err="1" smtClean="0"/>
              <a:t>secretion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renin – </a:t>
            </a:r>
            <a:r>
              <a:rPr lang="cs-CZ" dirty="0" err="1" smtClean="0"/>
              <a:t>release</a:t>
            </a:r>
            <a:r>
              <a:rPr lang="cs-CZ" dirty="0" smtClean="0"/>
              <a:t> angiotensin II ); </a:t>
            </a:r>
          </a:p>
          <a:p>
            <a:pPr lvl="1"/>
            <a:r>
              <a:rPr lang="cs-CZ" dirty="0" err="1" smtClean="0"/>
              <a:t>Increse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sodium</a:t>
            </a:r>
            <a:r>
              <a:rPr lang="cs-CZ" dirty="0" smtClean="0"/>
              <a:t> –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releasing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renin (</a:t>
            </a:r>
            <a:r>
              <a:rPr lang="cs-CZ" dirty="0" err="1" smtClean="0"/>
              <a:t>mediator</a:t>
            </a:r>
            <a:r>
              <a:rPr lang="cs-CZ" dirty="0" smtClean="0"/>
              <a:t> – </a:t>
            </a:r>
            <a:r>
              <a:rPr lang="cs-CZ" dirty="0" err="1" smtClean="0"/>
              <a:t>Nitric</a:t>
            </a:r>
            <a:r>
              <a:rPr lang="cs-CZ" dirty="0" smtClean="0"/>
              <a:t> Oxide)</a:t>
            </a:r>
          </a:p>
          <a:p>
            <a:r>
              <a:rPr lang="cs-CZ" dirty="0" smtClean="0"/>
              <a:t>???</a:t>
            </a:r>
            <a:r>
              <a:rPr lang="cs-CZ" dirty="0" err="1" smtClean="0"/>
              <a:t>Arterial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– </a:t>
            </a:r>
            <a:r>
              <a:rPr lang="cs-CZ" dirty="0" err="1" smtClean="0"/>
              <a:t>stretch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(baroreceptory) in </a:t>
            </a:r>
            <a:r>
              <a:rPr lang="cs-CZ" dirty="0" err="1" smtClean="0"/>
              <a:t>vas</a:t>
            </a:r>
            <a:r>
              <a:rPr lang="cs-CZ" dirty="0" smtClean="0"/>
              <a:t> </a:t>
            </a:r>
            <a:r>
              <a:rPr lang="cs-CZ" dirty="0" err="1" smtClean="0"/>
              <a:t>afferens</a:t>
            </a:r>
            <a:r>
              <a:rPr lang="cs-CZ" dirty="0" smtClean="0"/>
              <a:t> (</a:t>
            </a:r>
            <a:r>
              <a:rPr lang="cs-CZ" dirty="0" err="1" smtClean="0"/>
              <a:t>juxtaglomerular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) – influence on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in </a:t>
            </a:r>
            <a:r>
              <a:rPr lang="cs-CZ" dirty="0" err="1" smtClean="0"/>
              <a:t>kidney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also</a:t>
            </a:r>
            <a:r>
              <a:rPr lang="cs-CZ" dirty="0" smtClean="0"/>
              <a:t> in </a:t>
            </a:r>
            <a:r>
              <a:rPr lang="cs-CZ" dirty="0" err="1" smtClean="0"/>
              <a:t>systemic</a:t>
            </a:r>
            <a:r>
              <a:rPr lang="cs-CZ" dirty="0" smtClean="0"/>
              <a:t> </a:t>
            </a:r>
            <a:r>
              <a:rPr lang="cs-CZ" dirty="0" err="1" smtClean="0"/>
              <a:t>circulation</a:t>
            </a:r>
            <a:r>
              <a:rPr lang="cs-CZ" dirty="0" smtClean="0"/>
              <a:t>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2072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Angiotensin II - </a:t>
            </a:r>
            <a:r>
              <a:rPr lang="cs-CZ" b="1" dirty="0" err="1" smtClean="0">
                <a:solidFill>
                  <a:srgbClr val="7030A0"/>
                </a:solidFill>
              </a:rPr>
              <a:t>Effects</a:t>
            </a:r>
            <a:r>
              <a:rPr lang="cs-CZ" b="1" dirty="0" smtClean="0">
                <a:solidFill>
                  <a:srgbClr val="7030A0"/>
                </a:solidFill>
              </a:rPr>
              <a:t> (</a:t>
            </a:r>
            <a:r>
              <a:rPr lang="cs-CZ" b="1" dirty="0" err="1" smtClean="0">
                <a:solidFill>
                  <a:srgbClr val="7030A0"/>
                </a:solidFill>
              </a:rPr>
              <a:t>Owerview</a:t>
            </a:r>
            <a:r>
              <a:rPr lang="cs-CZ" b="1" dirty="0" smtClean="0">
                <a:solidFill>
                  <a:srgbClr val="7030A0"/>
                </a:solidFill>
              </a:rPr>
              <a:t>)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Vasoconstriction</a:t>
            </a:r>
            <a:endParaRPr lang="cs-CZ" dirty="0" smtClean="0"/>
          </a:p>
          <a:p>
            <a:r>
              <a:rPr lang="cs-CZ" dirty="0" err="1" smtClean="0"/>
              <a:t>Change</a:t>
            </a:r>
            <a:r>
              <a:rPr lang="cs-CZ" dirty="0" smtClean="0"/>
              <a:t> in </a:t>
            </a:r>
            <a:r>
              <a:rPr lang="cs-CZ" dirty="0" err="1" smtClean="0"/>
              <a:t>renal</a:t>
            </a:r>
            <a:r>
              <a:rPr lang="cs-CZ" dirty="0" smtClean="0"/>
              <a:t> </a:t>
            </a:r>
            <a:r>
              <a:rPr lang="cs-CZ" dirty="0" err="1" smtClean="0"/>
              <a:t>hemodynamics</a:t>
            </a:r>
            <a:r>
              <a:rPr lang="cs-CZ" dirty="0" smtClean="0"/>
              <a:t> –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 in </a:t>
            </a:r>
            <a:r>
              <a:rPr lang="cs-CZ" dirty="0" err="1" smtClean="0"/>
              <a:t>kidney</a:t>
            </a:r>
            <a:r>
              <a:rPr lang="cs-CZ" dirty="0" smtClean="0"/>
              <a:t> and </a:t>
            </a:r>
            <a:r>
              <a:rPr lang="cs-CZ" dirty="0" err="1" smtClean="0"/>
              <a:t>glomerular</a:t>
            </a:r>
            <a:r>
              <a:rPr lang="cs-CZ" dirty="0" smtClean="0"/>
              <a:t> </a:t>
            </a:r>
            <a:r>
              <a:rPr lang="cs-CZ" dirty="0" err="1" smtClean="0"/>
              <a:t>filtration</a:t>
            </a:r>
            <a:endParaRPr lang="cs-CZ" dirty="0" smtClean="0"/>
          </a:p>
          <a:p>
            <a:r>
              <a:rPr lang="cs-CZ" dirty="0" smtClean="0"/>
              <a:t>Influence on </a:t>
            </a:r>
            <a:r>
              <a:rPr lang="cs-CZ" dirty="0" err="1" smtClean="0"/>
              <a:t>reabsorption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sodium</a:t>
            </a:r>
            <a:r>
              <a:rPr lang="cs-CZ" dirty="0" smtClean="0"/>
              <a:t> in </a:t>
            </a:r>
            <a:r>
              <a:rPr lang="cs-CZ" dirty="0" err="1" smtClean="0"/>
              <a:t>renal</a:t>
            </a:r>
            <a:r>
              <a:rPr lang="cs-CZ" dirty="0" smtClean="0"/>
              <a:t> </a:t>
            </a:r>
            <a:r>
              <a:rPr lang="cs-CZ" dirty="0" err="1" smtClean="0"/>
              <a:t>tubules</a:t>
            </a:r>
            <a:r>
              <a:rPr lang="cs-CZ" dirty="0" smtClean="0"/>
              <a:t> </a:t>
            </a:r>
          </a:p>
          <a:p>
            <a:r>
              <a:rPr lang="en-US" dirty="0" smtClean="0"/>
              <a:t>It invokes or enhances the presynaptic release of noradrenaline</a:t>
            </a:r>
          </a:p>
          <a:p>
            <a:r>
              <a:rPr lang="en-US" dirty="0" smtClean="0"/>
              <a:t>Stimulates the release of ADH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Effect of ANGIOTEN</a:t>
            </a:r>
            <a:r>
              <a:rPr lang="cs-CZ" b="1" dirty="0" smtClean="0">
                <a:solidFill>
                  <a:srgbClr val="7030A0"/>
                </a:solidFill>
              </a:rPr>
              <a:t>S</a:t>
            </a:r>
            <a:r>
              <a:rPr lang="en-US" b="1" dirty="0" smtClean="0">
                <a:solidFill>
                  <a:srgbClr val="7030A0"/>
                </a:solidFill>
              </a:rPr>
              <a:t>IN III</a:t>
            </a:r>
          </a:p>
          <a:p>
            <a:r>
              <a:rPr lang="en-US" dirty="0" smtClean="0"/>
              <a:t>Stimulation of aldosterone secretion from the adrenal cortex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0767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Middle</a:t>
            </a:r>
            <a:r>
              <a:rPr lang="cs-CZ" dirty="0" smtClean="0">
                <a:solidFill>
                  <a:srgbClr val="FF0000"/>
                </a:solidFill>
              </a:rPr>
              <a:t> – term </a:t>
            </a:r>
            <a:r>
              <a:rPr lang="cs-CZ" dirty="0" err="1" smtClean="0">
                <a:solidFill>
                  <a:srgbClr val="FF0000"/>
                </a:solidFill>
              </a:rPr>
              <a:t>regulation</a:t>
            </a:r>
            <a:r>
              <a:rPr lang="cs-CZ" dirty="0" smtClean="0">
                <a:solidFill>
                  <a:srgbClr val="FF0000"/>
                </a:solidFill>
              </a:rPr>
              <a:t> 3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>
                <a:solidFill>
                  <a:srgbClr val="7030A0"/>
                </a:solidFill>
              </a:rPr>
              <a:t>ADH - </a:t>
            </a:r>
            <a:r>
              <a:rPr lang="cs-CZ" b="1" dirty="0" err="1" smtClean="0">
                <a:solidFill>
                  <a:srgbClr val="7030A0"/>
                </a:solidFill>
              </a:rPr>
              <a:t>vasopressin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During</a:t>
            </a:r>
            <a:r>
              <a:rPr lang="cs-CZ" dirty="0" smtClean="0"/>
              <a:t> a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decline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posterior</a:t>
            </a:r>
            <a:r>
              <a:rPr lang="cs-CZ" dirty="0" smtClean="0"/>
              <a:t> </a:t>
            </a:r>
            <a:r>
              <a:rPr lang="cs-CZ" dirty="0" err="1" smtClean="0"/>
              <a:t>pituitary</a:t>
            </a:r>
            <a:r>
              <a:rPr lang="cs-CZ" dirty="0" smtClean="0"/>
              <a:t> – </a:t>
            </a:r>
            <a:r>
              <a:rPr lang="cs-CZ" dirty="0" err="1" smtClean="0"/>
              <a:t>vasoconstriction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May </a:t>
            </a:r>
            <a:r>
              <a:rPr lang="cs-CZ" dirty="0" err="1" smtClean="0"/>
              <a:t>be</a:t>
            </a:r>
            <a:r>
              <a:rPr lang="cs-CZ" dirty="0" smtClean="0"/>
              <a:t>: </a:t>
            </a:r>
            <a:r>
              <a:rPr lang="cs-CZ" dirty="0" err="1" smtClean="0"/>
              <a:t>slowly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– </a:t>
            </a:r>
            <a:r>
              <a:rPr lang="cs-CZ" dirty="0" err="1" smtClean="0"/>
              <a:t>retention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in </a:t>
            </a:r>
            <a:r>
              <a:rPr lang="cs-CZ" dirty="0" err="1" smtClean="0"/>
              <a:t>distal</a:t>
            </a:r>
            <a:r>
              <a:rPr lang="cs-CZ" dirty="0" smtClean="0"/>
              <a:t> tubule and </a:t>
            </a:r>
            <a:r>
              <a:rPr lang="cs-CZ" dirty="0" err="1" smtClean="0"/>
              <a:t>proximal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collecting</a:t>
            </a:r>
            <a:r>
              <a:rPr lang="cs-CZ" dirty="0" smtClean="0"/>
              <a:t> </a:t>
            </a:r>
            <a:r>
              <a:rPr lang="cs-CZ" dirty="0" err="1" smtClean="0"/>
              <a:t>ducts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557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2975" y="384175"/>
            <a:ext cx="10515600" cy="1325563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Long – term </a:t>
            </a:r>
            <a:r>
              <a:rPr lang="cs-CZ" dirty="0" err="1" smtClean="0">
                <a:solidFill>
                  <a:srgbClr val="FF0000"/>
                </a:solidFill>
              </a:rPr>
              <a:t>regulation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known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occurs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err="1" smtClean="0">
                <a:solidFill>
                  <a:srgbClr val="FF0000"/>
                </a:solidFill>
              </a:rPr>
              <a:t>Pressure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diuresis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regulates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the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volume</a:t>
            </a:r>
            <a:r>
              <a:rPr lang="cs-CZ" dirty="0" smtClean="0">
                <a:solidFill>
                  <a:srgbClr val="7030A0"/>
                </a:solidFill>
              </a:rPr>
              <a:t> in </a:t>
            </a:r>
            <a:r>
              <a:rPr lang="cs-CZ" dirty="0" err="1" smtClean="0">
                <a:solidFill>
                  <a:srgbClr val="7030A0"/>
                </a:solidFill>
              </a:rPr>
              <a:t>circulation</a:t>
            </a:r>
            <a:r>
              <a:rPr lang="cs-CZ" dirty="0" smtClean="0">
                <a:solidFill>
                  <a:srgbClr val="7030A0"/>
                </a:solidFill>
              </a:rPr>
              <a:t> and </a:t>
            </a:r>
            <a:r>
              <a:rPr lang="cs-CZ" dirty="0" err="1" smtClean="0">
                <a:solidFill>
                  <a:srgbClr val="7030A0"/>
                </a:solidFill>
              </a:rPr>
              <a:t>keep</a:t>
            </a:r>
            <a:r>
              <a:rPr lang="cs-CZ" dirty="0" smtClean="0">
                <a:solidFill>
                  <a:srgbClr val="7030A0"/>
                </a:solidFill>
              </a:rPr>
              <a:t> „</a:t>
            </a:r>
            <a:r>
              <a:rPr lang="cs-CZ" dirty="0" err="1" smtClean="0">
                <a:solidFill>
                  <a:srgbClr val="7030A0"/>
                </a:solidFill>
              </a:rPr>
              <a:t>pressure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homeostasis</a:t>
            </a:r>
            <a:r>
              <a:rPr lang="cs-CZ" dirty="0" smtClean="0">
                <a:solidFill>
                  <a:srgbClr val="7030A0"/>
                </a:solidFill>
              </a:rPr>
              <a:t>“</a:t>
            </a:r>
          </a:p>
          <a:p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increases</a:t>
            </a:r>
            <a:r>
              <a:rPr lang="cs-CZ" dirty="0" smtClean="0"/>
              <a:t>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2 </a:t>
            </a:r>
            <a:r>
              <a:rPr lang="cs-CZ" dirty="0" err="1" smtClean="0"/>
              <a:t>hours</a:t>
            </a:r>
            <a:r>
              <a:rPr lang="cs-CZ" dirty="0" smtClean="0"/>
              <a:t> (</a:t>
            </a:r>
            <a:r>
              <a:rPr lang="cs-CZ" dirty="0" err="1" smtClean="0"/>
              <a:t>persistant</a:t>
            </a:r>
            <a:r>
              <a:rPr lang="cs-CZ" dirty="0" smtClean="0"/>
              <a:t> </a:t>
            </a:r>
            <a:r>
              <a:rPr lang="cs-CZ" dirty="0" err="1" smtClean="0"/>
              <a:t>increase</a:t>
            </a:r>
            <a:r>
              <a:rPr lang="cs-CZ" dirty="0" smtClean="0"/>
              <a:t>)– </a:t>
            </a:r>
            <a:r>
              <a:rPr lang="cs-CZ" dirty="0" err="1" smtClean="0"/>
              <a:t>started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</a:t>
            </a:r>
            <a:r>
              <a:rPr lang="cs-CZ" dirty="0" err="1" smtClean="0"/>
              <a:t>diuresis</a:t>
            </a:r>
            <a:r>
              <a:rPr lang="cs-CZ" dirty="0" smtClean="0"/>
              <a:t>,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duration</a:t>
            </a:r>
            <a:r>
              <a:rPr lang="cs-CZ" dirty="0" smtClean="0"/>
              <a:t> a lot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(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 –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excretion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sodium</a:t>
            </a:r>
            <a:r>
              <a:rPr lang="cs-CZ" dirty="0" smtClean="0"/>
              <a:t> -  </a:t>
            </a:r>
            <a:r>
              <a:rPr lang="cs-CZ" dirty="0" err="1" smtClean="0"/>
              <a:t>osmotic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– </a:t>
            </a:r>
            <a:r>
              <a:rPr lang="cs-CZ" dirty="0" err="1" smtClean="0"/>
              <a:t>increase</a:t>
            </a:r>
            <a:r>
              <a:rPr lang="cs-CZ" dirty="0" smtClean="0"/>
              <a:t> </a:t>
            </a:r>
            <a:r>
              <a:rPr lang="cs-CZ" dirty="0" err="1" smtClean="0"/>
              <a:t>excretion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 ---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extravascular</a:t>
            </a:r>
            <a:r>
              <a:rPr lang="cs-CZ" dirty="0" smtClean="0"/>
              <a:t> </a:t>
            </a:r>
            <a:r>
              <a:rPr lang="cs-CZ" dirty="0" err="1" smtClean="0"/>
              <a:t>volume</a:t>
            </a:r>
            <a:r>
              <a:rPr lang="cs-CZ" dirty="0" smtClean="0"/>
              <a:t> and </a:t>
            </a:r>
            <a:r>
              <a:rPr lang="cs-CZ" dirty="0" err="1" smtClean="0"/>
              <a:t>decrease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pressure</a:t>
            </a:r>
            <a:r>
              <a:rPr lang="cs-CZ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single control system which is not subject to adaptation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</a:t>
            </a:r>
            <a:r>
              <a:rPr lang="en-US" dirty="0" smtClean="0"/>
              <a:t>the action takes as long as the pressure is returned to the original values (or if its action is not reversed by other mechanisms)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en-US" dirty="0" smtClean="0"/>
              <a:t>With persistent decrease of </a:t>
            </a:r>
            <a:r>
              <a:rPr lang="cs-CZ" dirty="0" smtClean="0"/>
              <a:t>BP</a:t>
            </a:r>
            <a:r>
              <a:rPr lang="en-US" dirty="0" smtClean="0"/>
              <a:t> - the opposite effect</a:t>
            </a:r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3023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Long – term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b="1" dirty="0" err="1" smtClean="0">
                <a:solidFill>
                  <a:srgbClr val="FF0000"/>
                </a:solidFill>
              </a:rPr>
              <a:t>system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pressure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natriuresis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112" y="1815577"/>
            <a:ext cx="11715541" cy="4351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It is a </a:t>
            </a:r>
            <a:r>
              <a:rPr lang="en-US" sz="2000" b="1" dirty="0" smtClean="0">
                <a:solidFill>
                  <a:srgbClr val="7030A0"/>
                </a:solidFill>
              </a:rPr>
              <a:t>cascade of regulatory processes</a:t>
            </a:r>
            <a:r>
              <a:rPr lang="en-US" sz="2000" dirty="0" smtClean="0"/>
              <a:t>:</a:t>
            </a:r>
            <a:endParaRPr lang="cs-CZ" sz="2000" dirty="0" smtClean="0"/>
          </a:p>
          <a:p>
            <a:r>
              <a:rPr lang="en-US" sz="2000" dirty="0" smtClean="0"/>
              <a:t> the mechanical effect of increased blood flow through the kidney ... increased blood flow in the kidney papilla - increased renal interstitial hydrostatic pressure - increased tight junction of epithelial cells of the renal tubules for sodium - increased sodium excretion - increased </a:t>
            </a:r>
            <a:r>
              <a:rPr lang="cs-CZ" sz="2000" dirty="0" err="1" smtClean="0"/>
              <a:t>excretion</a:t>
            </a:r>
            <a:r>
              <a:rPr lang="en-US" sz="2000" dirty="0" smtClean="0"/>
              <a:t> water - decrease in volume of </a:t>
            </a:r>
            <a:r>
              <a:rPr lang="en-US" sz="2000" dirty="0" err="1" smtClean="0"/>
              <a:t>circulat</a:t>
            </a:r>
            <a:r>
              <a:rPr lang="cs-CZ" sz="2000" dirty="0" err="1" smtClean="0"/>
              <a:t>ory</a:t>
            </a:r>
            <a:r>
              <a:rPr lang="en-US" sz="2000" dirty="0" smtClean="0"/>
              <a:t> fluids - pressure drop in the systemic </a:t>
            </a:r>
            <a:r>
              <a:rPr lang="cs-CZ" sz="2000" dirty="0" err="1" smtClean="0"/>
              <a:t>circulation</a:t>
            </a:r>
            <a:endParaRPr lang="cs-CZ" sz="2000" dirty="0" smtClean="0"/>
          </a:p>
          <a:p>
            <a:r>
              <a:rPr lang="en-US" sz="2000" dirty="0" smtClean="0"/>
              <a:t>System of internal renal baroreceptors ... pressure increase in vas </a:t>
            </a:r>
            <a:r>
              <a:rPr lang="en-US" sz="2000" dirty="0" err="1" smtClean="0"/>
              <a:t>afferens</a:t>
            </a:r>
            <a:r>
              <a:rPr lang="en-US" sz="2000" dirty="0" smtClean="0"/>
              <a:t> ... restriction of renin production - attenuation of renal sympathetic stimulation - decrease in sodium reabsorption, reduction of fluid volume - pressure drop</a:t>
            </a:r>
            <a:endParaRPr lang="cs-CZ" sz="2000" dirty="0" smtClean="0"/>
          </a:p>
          <a:p>
            <a:r>
              <a:rPr lang="cs-CZ" sz="2000" dirty="0" smtClean="0"/>
              <a:t>Na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- K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 - </a:t>
            </a:r>
            <a:r>
              <a:rPr lang="cs-CZ" sz="2000" dirty="0" err="1" smtClean="0"/>
              <a:t>ATPase</a:t>
            </a:r>
            <a:r>
              <a:rPr lang="cs-CZ" sz="2000" dirty="0" smtClean="0"/>
              <a:t> inhibitory </a:t>
            </a:r>
            <a:r>
              <a:rPr lang="cs-CZ" sz="2000" dirty="0" err="1" smtClean="0"/>
              <a:t>factor</a:t>
            </a:r>
            <a:r>
              <a:rPr lang="cs-CZ" sz="2000" dirty="0" smtClean="0"/>
              <a:t> – </a:t>
            </a:r>
            <a:r>
              <a:rPr lang="en-US" sz="2000" dirty="0" smtClean="0"/>
              <a:t>released from adrenal medulla (steroid-like digitalis - possibly </a:t>
            </a:r>
            <a:r>
              <a:rPr lang="en-US" sz="2000" dirty="0" err="1" smtClean="0"/>
              <a:t>ouabain</a:t>
            </a:r>
            <a:r>
              <a:rPr lang="en-US" sz="2000" dirty="0" smtClean="0"/>
              <a:t>)</a:t>
            </a:r>
            <a:endParaRPr lang="cs-CZ" sz="2000" dirty="0" smtClean="0"/>
          </a:p>
          <a:p>
            <a:r>
              <a:rPr lang="en-US" sz="2000" dirty="0" smtClean="0"/>
              <a:t>Increased </a:t>
            </a:r>
            <a:r>
              <a:rPr lang="cs-CZ" sz="2000" dirty="0" smtClean="0"/>
              <a:t>AT</a:t>
            </a:r>
            <a:r>
              <a:rPr lang="cs-CZ" sz="2000" baseline="-25000" dirty="0" smtClean="0"/>
              <a:t>2 </a:t>
            </a:r>
            <a:r>
              <a:rPr lang="en-US" sz="2000" dirty="0" smtClean="0"/>
              <a:t> receptor expression for angiotensin II (may antagonize the effects of inadequate </a:t>
            </a:r>
            <a:r>
              <a:rPr lang="cs-CZ" sz="2000" dirty="0" smtClean="0"/>
              <a:t>AT</a:t>
            </a:r>
            <a:r>
              <a:rPr lang="cs-CZ" sz="2000" baseline="-25000" dirty="0" smtClean="0"/>
              <a:t>1 </a:t>
            </a:r>
            <a:r>
              <a:rPr lang="en-US" sz="2000" dirty="0" smtClean="0"/>
              <a:t>receptor stimulation, in rat experiments demonstrated - increased sodium and water excretion)</a:t>
            </a:r>
            <a:endParaRPr lang="cs-CZ" sz="2000" dirty="0" smtClean="0"/>
          </a:p>
          <a:p>
            <a:r>
              <a:rPr lang="cs-CZ" sz="2000" dirty="0" err="1" smtClean="0"/>
              <a:t>Others</a:t>
            </a:r>
            <a:r>
              <a:rPr lang="cs-CZ" sz="2000" dirty="0" smtClean="0"/>
              <a:t>: bradykinin, </a:t>
            </a:r>
            <a:r>
              <a:rPr lang="cs-CZ" sz="2000" dirty="0" err="1" smtClean="0"/>
              <a:t>urodilatin</a:t>
            </a:r>
            <a:r>
              <a:rPr lang="cs-CZ" sz="2000" dirty="0" smtClean="0"/>
              <a:t>, </a:t>
            </a:r>
            <a:r>
              <a:rPr lang="cs-CZ" sz="2000" dirty="0" err="1" smtClean="0"/>
              <a:t>renal</a:t>
            </a:r>
            <a:r>
              <a:rPr lang="cs-CZ" sz="2000" dirty="0" smtClean="0"/>
              <a:t> </a:t>
            </a:r>
            <a:r>
              <a:rPr lang="cs-CZ" sz="2000" dirty="0" err="1" smtClean="0"/>
              <a:t>natriuretic</a:t>
            </a:r>
            <a:r>
              <a:rPr lang="cs-CZ" sz="2000" dirty="0" smtClean="0"/>
              <a:t> </a:t>
            </a:r>
            <a:r>
              <a:rPr lang="cs-CZ" sz="2000" dirty="0" err="1" smtClean="0"/>
              <a:t>peptides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3642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</a:t>
            </a:r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BP </a:t>
            </a:r>
            <a:r>
              <a:rPr lang="cs-CZ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values</a:t>
            </a:r>
            <a:endParaRPr 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8981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374532"/>
              </p:ext>
            </p:extLst>
          </p:nvPr>
        </p:nvGraphicFramePr>
        <p:xfrm>
          <a:off x="1981200" y="1052513"/>
          <a:ext cx="8229600" cy="5233988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category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 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Diastolic 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(mmHg)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optimal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120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normal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120 – 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80 –  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high normal pressure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130 – 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85 –  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mild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140 – 159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90 –  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moderate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160 – 179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 – 109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 - severe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Isolated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systolic</a:t>
                      </a: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hypertension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≥ 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90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3700463" y="6256338"/>
            <a:ext cx="688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According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Guidelines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European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Society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Cardiology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2013</a:t>
            </a:r>
            <a:r>
              <a:rPr lang="cs-CZ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0716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16690" y="494270"/>
            <a:ext cx="1098515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36E"/>
                </a:solidFill>
                <a:latin typeface="AdvP3E7259"/>
              </a:rPr>
              <a:t>2018 ESC/ESH Guidelines for </a:t>
            </a:r>
            <a:r>
              <a:rPr lang="en-US" sz="3200" b="1" dirty="0" smtClean="0">
                <a:solidFill>
                  <a:srgbClr val="00B36E"/>
                </a:solidFill>
                <a:latin typeface="AdvP3E7259"/>
              </a:rPr>
              <a:t>the</a:t>
            </a:r>
            <a:r>
              <a:rPr lang="cs-CZ" sz="3200" b="1" dirty="0" smtClean="0">
                <a:solidFill>
                  <a:srgbClr val="00B36E"/>
                </a:solidFill>
                <a:latin typeface="AdvP3E7259"/>
              </a:rPr>
              <a:t> </a:t>
            </a:r>
            <a:r>
              <a:rPr lang="en-US" sz="3200" b="1" dirty="0" smtClean="0">
                <a:solidFill>
                  <a:srgbClr val="00B36E"/>
                </a:solidFill>
                <a:latin typeface="AdvP3E7259"/>
              </a:rPr>
              <a:t>management</a:t>
            </a:r>
            <a:endParaRPr lang="en-US" sz="3200" b="1" dirty="0">
              <a:solidFill>
                <a:srgbClr val="00B36E"/>
              </a:solidFill>
              <a:latin typeface="AdvP3E7259"/>
            </a:endParaRPr>
          </a:p>
          <a:p>
            <a:r>
              <a:rPr lang="cs-CZ" sz="3200" b="1" dirty="0" err="1">
                <a:solidFill>
                  <a:srgbClr val="00B36E"/>
                </a:solidFill>
                <a:latin typeface="AdvP3E7259"/>
              </a:rPr>
              <a:t>of</a:t>
            </a:r>
            <a:r>
              <a:rPr lang="cs-CZ" sz="3200" b="1" dirty="0">
                <a:solidFill>
                  <a:srgbClr val="00B36E"/>
                </a:solidFill>
                <a:latin typeface="AdvP3E7259"/>
              </a:rPr>
              <a:t> </a:t>
            </a:r>
            <a:r>
              <a:rPr lang="cs-CZ" sz="3200" b="1" dirty="0" err="1">
                <a:solidFill>
                  <a:srgbClr val="00B36E"/>
                </a:solidFill>
                <a:latin typeface="AdvP3E7259"/>
              </a:rPr>
              <a:t>arterial</a:t>
            </a:r>
            <a:r>
              <a:rPr lang="cs-CZ" sz="3200" b="1" dirty="0">
                <a:solidFill>
                  <a:srgbClr val="00B36E"/>
                </a:solidFill>
                <a:latin typeface="AdvP3E7259"/>
              </a:rPr>
              <a:t> </a:t>
            </a:r>
            <a:r>
              <a:rPr lang="cs-CZ" sz="3200" b="1" dirty="0" err="1">
                <a:solidFill>
                  <a:srgbClr val="00B36E"/>
                </a:solidFill>
                <a:latin typeface="AdvP3E7259"/>
              </a:rPr>
              <a:t>hypertension</a:t>
            </a:r>
            <a:endParaRPr lang="cs-CZ" sz="3200" b="1" dirty="0">
              <a:solidFill>
                <a:srgbClr val="00B36E"/>
              </a:solidFill>
              <a:latin typeface="AdvP3E7259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dvP3E7259"/>
              </a:rPr>
              <a:t>The Task Force for the management of arterial hypertension of the</a:t>
            </a:r>
          </a:p>
          <a:p>
            <a:r>
              <a:rPr lang="en-US" sz="2000" b="1" dirty="0">
                <a:solidFill>
                  <a:srgbClr val="000000"/>
                </a:solidFill>
                <a:latin typeface="AdvP3E7259"/>
              </a:rPr>
              <a:t>European Society of Cardiology (ESC) and the European Society of</a:t>
            </a:r>
          </a:p>
          <a:p>
            <a:r>
              <a:rPr lang="cs-CZ" sz="2000" b="1" dirty="0" err="1">
                <a:solidFill>
                  <a:srgbClr val="000000"/>
                </a:solidFill>
                <a:latin typeface="AdvP3E7259"/>
              </a:rPr>
              <a:t>Hypertension</a:t>
            </a:r>
            <a:r>
              <a:rPr lang="cs-CZ" sz="2000" b="1" dirty="0">
                <a:solidFill>
                  <a:srgbClr val="000000"/>
                </a:solidFill>
                <a:latin typeface="AdvP3E7259"/>
              </a:rPr>
              <a:t> (ESH)</a:t>
            </a:r>
          </a:p>
          <a:p>
            <a:r>
              <a:rPr lang="en-US" dirty="0">
                <a:solidFill>
                  <a:srgbClr val="000000"/>
                </a:solidFill>
                <a:latin typeface="AdvP3E7259"/>
              </a:rPr>
              <a:t>Authors/Task Force Members: </a:t>
            </a:r>
            <a:r>
              <a:rPr lang="en-US" b="1" dirty="0">
                <a:solidFill>
                  <a:srgbClr val="000000"/>
                </a:solidFill>
                <a:latin typeface="AdvP3E7259"/>
              </a:rPr>
              <a:t>Bryan Williams* (ESC Chairperson</a:t>
            </a:r>
            <a:r>
              <a:rPr lang="en-US" dirty="0">
                <a:solidFill>
                  <a:srgbClr val="000000"/>
                </a:solidFill>
                <a:latin typeface="AdvP3E7259"/>
              </a:rPr>
              <a:t>) (UK),</a:t>
            </a:r>
          </a:p>
          <a:p>
            <a:r>
              <a:rPr lang="cs-CZ" b="1" dirty="0">
                <a:solidFill>
                  <a:srgbClr val="000000"/>
                </a:solidFill>
                <a:latin typeface="AdvP3E7259"/>
              </a:rPr>
              <a:t>Giuseppe </a:t>
            </a:r>
            <a:r>
              <a:rPr lang="cs-CZ" b="1" dirty="0" err="1">
                <a:solidFill>
                  <a:srgbClr val="000000"/>
                </a:solidFill>
                <a:latin typeface="AdvP3E7259"/>
              </a:rPr>
              <a:t>Mancia</a:t>
            </a:r>
            <a:r>
              <a:rPr lang="cs-CZ" b="1" dirty="0">
                <a:solidFill>
                  <a:srgbClr val="000000"/>
                </a:solidFill>
                <a:latin typeface="AdvP3E7259"/>
              </a:rPr>
              <a:t>* (ESH </a:t>
            </a:r>
            <a:r>
              <a:rPr lang="cs-CZ" b="1" dirty="0" err="1">
                <a:solidFill>
                  <a:srgbClr val="000000"/>
                </a:solidFill>
                <a:latin typeface="AdvP3E7259"/>
              </a:rPr>
              <a:t>Chairperson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 (Italy),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Wilko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Spiering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The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Netherlands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</a:t>
            </a:r>
          </a:p>
          <a:p>
            <a:r>
              <a:rPr lang="cs-CZ" dirty="0">
                <a:solidFill>
                  <a:srgbClr val="000000"/>
                </a:solidFill>
                <a:latin typeface="AdvP3E7259"/>
              </a:rPr>
              <a:t>Enrico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Agabiti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Rosei (Italy), Michel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Azizi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(France), Michel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Burnier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Switzerland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</a:t>
            </a:r>
          </a:p>
          <a:p>
            <a:r>
              <a:rPr lang="it-IT" dirty="0">
                <a:solidFill>
                  <a:srgbClr val="000000"/>
                </a:solidFill>
                <a:latin typeface="AdvP3E7259"/>
              </a:rPr>
              <a:t>Denis L. Clement (Belgium), Antonio Coca (Spain), Giovanni de Simone (Italy),</a:t>
            </a:r>
          </a:p>
          <a:p>
            <a:r>
              <a:rPr lang="en-US" dirty="0">
                <a:solidFill>
                  <a:srgbClr val="000000"/>
                </a:solidFill>
                <a:latin typeface="AdvP3E7259"/>
              </a:rPr>
              <a:t>Anna </a:t>
            </a:r>
            <a:r>
              <a:rPr lang="en-US" dirty="0" err="1">
                <a:solidFill>
                  <a:srgbClr val="000000"/>
                </a:solidFill>
                <a:latin typeface="AdvP3E7259"/>
              </a:rPr>
              <a:t>Dominiczak</a:t>
            </a:r>
            <a:r>
              <a:rPr lang="en-US" dirty="0">
                <a:solidFill>
                  <a:srgbClr val="000000"/>
                </a:solidFill>
                <a:latin typeface="AdvP3E7259"/>
              </a:rPr>
              <a:t> (UK), Thomas </a:t>
            </a:r>
            <a:r>
              <a:rPr lang="en-US" dirty="0" err="1">
                <a:solidFill>
                  <a:srgbClr val="000000"/>
                </a:solidFill>
                <a:latin typeface="AdvP3E7259"/>
              </a:rPr>
              <a:t>Kahan</a:t>
            </a:r>
            <a:r>
              <a:rPr lang="en-US" dirty="0">
                <a:solidFill>
                  <a:srgbClr val="000000"/>
                </a:solidFill>
                <a:latin typeface="AdvP3E7259"/>
              </a:rPr>
              <a:t> (Sweden), Felix </a:t>
            </a:r>
            <a:r>
              <a:rPr lang="en-US" dirty="0" err="1">
                <a:solidFill>
                  <a:srgbClr val="000000"/>
                </a:solidFill>
                <a:latin typeface="AdvP3E7259"/>
              </a:rPr>
              <a:t>Mahfoud</a:t>
            </a:r>
            <a:r>
              <a:rPr lang="en-US" dirty="0">
                <a:solidFill>
                  <a:srgbClr val="000000"/>
                </a:solidFill>
                <a:latin typeface="AdvP3E7259"/>
              </a:rPr>
              <a:t> (Germany),</a:t>
            </a:r>
          </a:p>
          <a:p>
            <a:r>
              <a:rPr lang="cs-CZ" dirty="0" err="1">
                <a:solidFill>
                  <a:srgbClr val="000000"/>
                </a:solidFill>
                <a:latin typeface="AdvP3E7259"/>
              </a:rPr>
              <a:t>Josep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Redon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Spain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 Luis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Ruilope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Spain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 Alberto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Zanchetti</a:t>
            </a:r>
            <a:r>
              <a:rPr lang="cs-CZ" sz="1000" dirty="0">
                <a:solidFill>
                  <a:srgbClr val="000000"/>
                </a:solidFill>
                <a:latin typeface="AdvP3E7259"/>
              </a:rPr>
              <a:t>† 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(Italy), Mary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Kerins</a:t>
            </a:r>
            <a:endParaRPr lang="cs-CZ" dirty="0">
              <a:solidFill>
                <a:srgbClr val="000000"/>
              </a:solidFill>
              <a:latin typeface="AdvP3E7259"/>
            </a:endParaRPr>
          </a:p>
          <a:p>
            <a:r>
              <a:rPr lang="cs-CZ" dirty="0">
                <a:solidFill>
                  <a:srgbClr val="000000"/>
                </a:solidFill>
                <a:latin typeface="AdvP3E7259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Ireland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Sverre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E.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Kjeldsen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Norway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 Reinhold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Kreutz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Germany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</a:t>
            </a:r>
          </a:p>
          <a:p>
            <a:r>
              <a:rPr lang="cs-CZ" dirty="0">
                <a:solidFill>
                  <a:srgbClr val="000000"/>
                </a:solidFill>
                <a:latin typeface="AdvP3E7259"/>
              </a:rPr>
              <a:t>Stephane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Laurent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(France), Gregory Y. H. Lip (UK), Richard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McManus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(UK),</a:t>
            </a:r>
          </a:p>
          <a:p>
            <a:r>
              <a:rPr lang="cs-CZ" dirty="0">
                <a:solidFill>
                  <a:srgbClr val="000000"/>
                </a:solidFill>
                <a:latin typeface="AdvP3E7259"/>
              </a:rPr>
              <a:t>Krzysztof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Narkiewicz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Poland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 Frank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Ruschitzka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Switzerland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</a:t>
            </a:r>
          </a:p>
          <a:p>
            <a:r>
              <a:rPr lang="cs-CZ" dirty="0">
                <a:solidFill>
                  <a:srgbClr val="000000"/>
                </a:solidFill>
                <a:latin typeface="AdvP3E7259"/>
              </a:rPr>
              <a:t>Roland E.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Schmieder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Germany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Evgeny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Shlyakhto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Russia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Costas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Tsioufis</a:t>
            </a:r>
            <a:endParaRPr lang="cs-CZ" dirty="0">
              <a:solidFill>
                <a:srgbClr val="000000"/>
              </a:solidFill>
              <a:latin typeface="AdvP3E7259"/>
            </a:endParaRPr>
          </a:p>
          <a:p>
            <a:r>
              <a:rPr lang="cs-CZ" dirty="0">
                <a:solidFill>
                  <a:srgbClr val="000000"/>
                </a:solidFill>
                <a:latin typeface="AdvP3E7259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Greece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), Victor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Aboyans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(France), and Ileana </a:t>
            </a:r>
            <a:r>
              <a:rPr lang="cs-CZ" dirty="0" err="1">
                <a:solidFill>
                  <a:srgbClr val="000000"/>
                </a:solidFill>
                <a:latin typeface="AdvP3E7259"/>
              </a:rPr>
              <a:t>Desormais</a:t>
            </a:r>
            <a:r>
              <a:rPr lang="cs-CZ" dirty="0">
                <a:solidFill>
                  <a:srgbClr val="000000"/>
                </a:solidFill>
                <a:latin typeface="AdvP3E7259"/>
              </a:rPr>
              <a:t> (France</a:t>
            </a:r>
            <a:r>
              <a:rPr lang="cs-CZ" dirty="0" smtClean="0">
                <a:solidFill>
                  <a:srgbClr val="000000"/>
                </a:solidFill>
                <a:latin typeface="AdvP3E7259"/>
              </a:rPr>
              <a:t>)</a:t>
            </a:r>
          </a:p>
          <a:p>
            <a:endParaRPr lang="cs-CZ" dirty="0">
              <a:solidFill>
                <a:srgbClr val="000000"/>
              </a:solidFill>
              <a:latin typeface="AdvP3E7259"/>
            </a:endParaRPr>
          </a:p>
          <a:p>
            <a:endParaRPr lang="cs-CZ" dirty="0" smtClean="0">
              <a:solidFill>
                <a:srgbClr val="000000"/>
              </a:solidFill>
              <a:latin typeface="AdvP3E7259"/>
            </a:endParaRPr>
          </a:p>
          <a:p>
            <a:r>
              <a:rPr lang="en-US" b="1" dirty="0">
                <a:solidFill>
                  <a:srgbClr val="FF0000"/>
                </a:solidFill>
              </a:rPr>
              <a:t>European Heart Journal (2018) 39, 3021–3104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9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BP</a:t>
            </a:r>
          </a:p>
          <a:p>
            <a:r>
              <a:rPr lang="en-US" sz="3600" b="1" dirty="0" smtClean="0"/>
              <a:t>It </a:t>
            </a:r>
            <a:r>
              <a:rPr lang="en-US" sz="3600" b="1" dirty="0"/>
              <a:t>is recommended that BP be classified as</a:t>
            </a:r>
          </a:p>
          <a:p>
            <a:pPr marL="0" indent="0">
              <a:buNone/>
            </a:pPr>
            <a:r>
              <a:rPr lang="en-US" sz="3600" b="1" dirty="0"/>
              <a:t>optimal, normal, high–normal, or grades</a:t>
            </a:r>
          </a:p>
          <a:p>
            <a:pPr marL="0" indent="0">
              <a:buNone/>
            </a:pPr>
            <a:r>
              <a:rPr lang="en-US" sz="3600" b="1" dirty="0"/>
              <a:t>1–3 hypertension, according to office BP.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8485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815546"/>
            <a:ext cx="10515600" cy="53614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AdvP3E7259"/>
              </a:rPr>
              <a:t>Classification of office blood </a:t>
            </a:r>
            <a:r>
              <a:rPr lang="en-US" sz="3200" dirty="0" smtClean="0">
                <a:latin typeface="AdvP3E7259"/>
              </a:rPr>
              <a:t>pressure</a:t>
            </a:r>
            <a:r>
              <a:rPr lang="cs-CZ" sz="3200" dirty="0" smtClean="0">
                <a:latin typeface="AdvP3E7259"/>
              </a:rPr>
              <a:t> </a:t>
            </a:r>
            <a:r>
              <a:rPr lang="en-US" sz="800" dirty="0" smtClean="0">
                <a:latin typeface="AdvP3E7259"/>
              </a:rPr>
              <a:t> </a:t>
            </a:r>
            <a:r>
              <a:rPr lang="en-US" sz="3200" dirty="0">
                <a:latin typeface="AdvP3E7259"/>
              </a:rPr>
              <a:t>and definitions of hypertension </a:t>
            </a:r>
            <a:r>
              <a:rPr lang="en-US" sz="3200" dirty="0" err="1" smtClean="0">
                <a:latin typeface="AdvP3E7259"/>
              </a:rPr>
              <a:t>grade</a:t>
            </a:r>
            <a:r>
              <a:rPr lang="en-US" sz="800" dirty="0" err="1" smtClean="0">
                <a:latin typeface="AdvP3E7259"/>
              </a:rPr>
              <a:t>b</a:t>
            </a:r>
            <a:endParaRPr lang="cs-CZ" sz="800" dirty="0" smtClean="0">
              <a:latin typeface="AdvP3E7259"/>
            </a:endParaRPr>
          </a:p>
          <a:p>
            <a:endParaRPr lang="en-US" sz="800" dirty="0">
              <a:latin typeface="AdvP3E7259"/>
            </a:endParaRPr>
          </a:p>
          <a:p>
            <a:pPr marL="0" indent="0">
              <a:buNone/>
            </a:pPr>
            <a:r>
              <a:rPr lang="pl-PL" dirty="0">
                <a:latin typeface="AdvP3E7259"/>
              </a:rPr>
              <a:t>Category </a:t>
            </a:r>
            <a:r>
              <a:rPr lang="pl-PL" dirty="0" smtClean="0">
                <a:latin typeface="AdvP3E7259"/>
              </a:rPr>
              <a:t>                      Systolic </a:t>
            </a:r>
            <a:r>
              <a:rPr lang="pl-PL" dirty="0">
                <a:latin typeface="AdvP3E7259"/>
              </a:rPr>
              <a:t>(mmHg) </a:t>
            </a:r>
            <a:r>
              <a:rPr lang="pl-PL" dirty="0" smtClean="0">
                <a:latin typeface="AdvP3E7259"/>
              </a:rPr>
              <a:t>        Diastolic </a:t>
            </a:r>
            <a:r>
              <a:rPr lang="pl-PL" dirty="0">
                <a:latin typeface="AdvP3E7259"/>
              </a:rPr>
              <a:t>(mmHg)</a:t>
            </a:r>
          </a:p>
          <a:p>
            <a:r>
              <a:rPr lang="cs-CZ" dirty="0" err="1">
                <a:latin typeface="AdvOTb7819099"/>
              </a:rPr>
              <a:t>Optimal</a:t>
            </a:r>
            <a:r>
              <a:rPr lang="cs-CZ" dirty="0">
                <a:latin typeface="AdvOTb7819099"/>
              </a:rPr>
              <a:t> </a:t>
            </a:r>
            <a:r>
              <a:rPr lang="cs-CZ" dirty="0" smtClean="0">
                <a:latin typeface="AdvOTb7819099"/>
              </a:rPr>
              <a:t>                         &lt;</a:t>
            </a:r>
            <a:r>
              <a:rPr lang="cs-CZ" dirty="0">
                <a:latin typeface="AdvOTb7819099"/>
              </a:rPr>
              <a:t>120 </a:t>
            </a:r>
            <a:r>
              <a:rPr lang="cs-CZ" dirty="0" smtClean="0">
                <a:latin typeface="AdvOTb7819099"/>
              </a:rPr>
              <a:t>             and          &lt;</a:t>
            </a:r>
            <a:r>
              <a:rPr lang="cs-CZ" dirty="0">
                <a:latin typeface="AdvOTb7819099"/>
              </a:rPr>
              <a:t>80</a:t>
            </a:r>
          </a:p>
          <a:p>
            <a:r>
              <a:rPr lang="cs-CZ" dirty="0" err="1">
                <a:latin typeface="AdvOTb7819099"/>
              </a:rPr>
              <a:t>Normal</a:t>
            </a:r>
            <a:r>
              <a:rPr lang="cs-CZ" dirty="0">
                <a:latin typeface="AdvOTb7819099"/>
              </a:rPr>
              <a:t> </a:t>
            </a:r>
            <a:r>
              <a:rPr lang="cs-CZ" dirty="0" smtClean="0">
                <a:latin typeface="AdvOTb7819099"/>
              </a:rPr>
              <a:t>                         120–129       and/</a:t>
            </a:r>
            <a:r>
              <a:rPr lang="cs-CZ" dirty="0" err="1" smtClean="0">
                <a:latin typeface="AdvOTb7819099"/>
              </a:rPr>
              <a:t>or</a:t>
            </a:r>
            <a:r>
              <a:rPr lang="cs-CZ" dirty="0" smtClean="0">
                <a:latin typeface="AdvOTb7819099"/>
              </a:rPr>
              <a:t>      80–84</a:t>
            </a:r>
            <a:endParaRPr lang="cs-CZ" dirty="0">
              <a:latin typeface="AdvOTb7819099"/>
            </a:endParaRPr>
          </a:p>
          <a:p>
            <a:r>
              <a:rPr lang="en-US" dirty="0">
                <a:latin typeface="AdvOTb7819099"/>
              </a:rPr>
              <a:t>High </a:t>
            </a:r>
            <a:r>
              <a:rPr lang="en-US" dirty="0" smtClean="0">
                <a:latin typeface="AdvOTb7819099"/>
              </a:rPr>
              <a:t>normal</a:t>
            </a:r>
            <a:r>
              <a:rPr lang="cs-CZ" dirty="0" smtClean="0">
                <a:latin typeface="AdvOTb7819099"/>
              </a:rPr>
              <a:t>                 </a:t>
            </a:r>
            <a:r>
              <a:rPr lang="en-US" dirty="0" smtClean="0"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130–139 </a:t>
            </a:r>
            <a:r>
              <a:rPr lang="cs-CZ" dirty="0" smtClean="0">
                <a:latin typeface="AdvOTb7819099"/>
              </a:rPr>
              <a:t>       </a:t>
            </a:r>
            <a:r>
              <a:rPr lang="en-US" dirty="0" smtClean="0">
                <a:latin typeface="AdvOTb7819099"/>
              </a:rPr>
              <a:t>and/or </a:t>
            </a:r>
            <a:r>
              <a:rPr lang="cs-CZ" dirty="0" smtClean="0">
                <a:latin typeface="AdvOTb7819099"/>
              </a:rPr>
              <a:t>     </a:t>
            </a:r>
            <a:r>
              <a:rPr lang="en-US" dirty="0" smtClean="0">
                <a:latin typeface="AdvOTb7819099"/>
              </a:rPr>
              <a:t>85–89</a:t>
            </a:r>
            <a:endParaRPr lang="cs-CZ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en-US" dirty="0">
                <a:latin typeface="AdvOTb7819099"/>
              </a:rPr>
              <a:t>Grade 1 hypertension </a:t>
            </a:r>
            <a:r>
              <a:rPr lang="cs-CZ" dirty="0" smtClean="0">
                <a:latin typeface="AdvOTb7819099"/>
              </a:rPr>
              <a:t>   </a:t>
            </a:r>
            <a:r>
              <a:rPr lang="en-US" dirty="0" smtClean="0">
                <a:latin typeface="AdvOTb7819099"/>
              </a:rPr>
              <a:t>140–159 </a:t>
            </a:r>
            <a:r>
              <a:rPr lang="cs-CZ" dirty="0" smtClean="0">
                <a:latin typeface="AdvOTb7819099"/>
              </a:rPr>
              <a:t>      </a:t>
            </a:r>
            <a:r>
              <a:rPr lang="en-US" dirty="0" smtClean="0">
                <a:latin typeface="AdvOTb7819099"/>
              </a:rPr>
              <a:t>and/or </a:t>
            </a:r>
            <a:r>
              <a:rPr lang="cs-CZ" dirty="0" smtClean="0">
                <a:latin typeface="AdvOTb7819099"/>
              </a:rPr>
              <a:t>     </a:t>
            </a:r>
            <a:r>
              <a:rPr lang="en-US" dirty="0" smtClean="0">
                <a:latin typeface="AdvOTb7819099"/>
              </a:rPr>
              <a:t>90–99</a:t>
            </a:r>
            <a:endParaRPr lang="en-US" dirty="0">
              <a:latin typeface="AdvOTb7819099"/>
            </a:endParaRPr>
          </a:p>
          <a:p>
            <a:r>
              <a:rPr lang="en-US" dirty="0">
                <a:latin typeface="AdvOTb7819099"/>
              </a:rPr>
              <a:t>Grade 2 hypertension </a:t>
            </a:r>
            <a:r>
              <a:rPr lang="cs-CZ" dirty="0" smtClean="0">
                <a:latin typeface="AdvOTb7819099"/>
              </a:rPr>
              <a:t>   </a:t>
            </a:r>
            <a:r>
              <a:rPr lang="en-US" dirty="0" smtClean="0">
                <a:latin typeface="AdvOTb7819099"/>
              </a:rPr>
              <a:t>160–179 </a:t>
            </a:r>
            <a:r>
              <a:rPr lang="cs-CZ" dirty="0" smtClean="0">
                <a:latin typeface="AdvOTb7819099"/>
              </a:rPr>
              <a:t>      </a:t>
            </a:r>
            <a:r>
              <a:rPr lang="en-US" dirty="0" smtClean="0">
                <a:latin typeface="AdvOTb7819099"/>
              </a:rPr>
              <a:t>and/or </a:t>
            </a:r>
            <a:r>
              <a:rPr lang="cs-CZ" dirty="0" smtClean="0">
                <a:latin typeface="AdvOTb7819099"/>
              </a:rPr>
              <a:t>  </a:t>
            </a:r>
            <a:r>
              <a:rPr lang="en-US" dirty="0" smtClean="0">
                <a:latin typeface="AdvOTb7819099"/>
              </a:rPr>
              <a:t>100–109</a:t>
            </a:r>
            <a:endParaRPr lang="en-US" dirty="0">
              <a:latin typeface="AdvOTb7819099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AdvOTb7819099"/>
              </a:rPr>
              <a:t>Grade 3 hypertension </a:t>
            </a:r>
            <a:r>
              <a:rPr lang="cs-CZ" dirty="0" smtClean="0">
                <a:latin typeface="AdvOTb7819099"/>
              </a:rPr>
              <a:t>     </a:t>
            </a:r>
            <a:r>
              <a:rPr lang="en-US" dirty="0" smtClean="0">
                <a:latin typeface="AdvOTb7819099"/>
              </a:rPr>
              <a:t>≥180 </a:t>
            </a:r>
            <a:r>
              <a:rPr lang="cs-CZ" dirty="0" smtClean="0">
                <a:latin typeface="AdvOTb7819099"/>
              </a:rPr>
              <a:t>          </a:t>
            </a:r>
            <a:r>
              <a:rPr lang="en-US" dirty="0" smtClean="0">
                <a:latin typeface="AdvOTb7819099"/>
              </a:rPr>
              <a:t>and/or</a:t>
            </a:r>
            <a:r>
              <a:rPr lang="cs-CZ" dirty="0" smtClean="0">
                <a:latin typeface="AdvOTb7819099"/>
              </a:rPr>
              <a:t>     </a:t>
            </a:r>
            <a:r>
              <a:rPr lang="en-US" dirty="0" smtClean="0"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110</a:t>
            </a:r>
            <a:endParaRPr lang="en-US" dirty="0">
              <a:latin typeface="AdvOTb7819099"/>
            </a:endParaRPr>
          </a:p>
          <a:p>
            <a:r>
              <a:rPr lang="en-US" dirty="0">
                <a:latin typeface="AdvOTb7819099"/>
              </a:rPr>
              <a:t>Isolated systolic </a:t>
            </a:r>
            <a:r>
              <a:rPr lang="en-US" dirty="0" err="1">
                <a:latin typeface="AdvOTb7819099"/>
              </a:rPr>
              <a:t>hypertension</a:t>
            </a:r>
            <a:r>
              <a:rPr lang="en-US" sz="800" dirty="0" err="1">
                <a:latin typeface="AdvOTb7819099"/>
              </a:rPr>
              <a:t>b</a:t>
            </a:r>
            <a:r>
              <a:rPr lang="en-US" sz="800" dirty="0">
                <a:latin typeface="AdvOTb7819099"/>
              </a:rPr>
              <a:t> </a:t>
            </a:r>
            <a:r>
              <a:rPr lang="en-US" dirty="0">
                <a:latin typeface="AdvOTb7819099"/>
              </a:rPr>
              <a:t>≥ </a:t>
            </a:r>
            <a:r>
              <a:rPr lang="en-US" dirty="0" smtClean="0">
                <a:latin typeface="AdvOTb7819099"/>
              </a:rPr>
              <a:t>140 </a:t>
            </a:r>
            <a:r>
              <a:rPr lang="cs-CZ" dirty="0" smtClean="0">
                <a:latin typeface="AdvOTb7819099"/>
              </a:rPr>
              <a:t>   </a:t>
            </a:r>
            <a:r>
              <a:rPr lang="en-US" dirty="0" smtClean="0">
                <a:latin typeface="AdvOTb7819099"/>
              </a:rPr>
              <a:t>and </a:t>
            </a:r>
            <a:r>
              <a:rPr lang="cs-CZ" dirty="0" smtClean="0">
                <a:latin typeface="AdvOTb7819099"/>
              </a:rPr>
              <a:t>        </a:t>
            </a:r>
            <a:r>
              <a:rPr lang="en-US" dirty="0" smtClean="0">
                <a:latin typeface="AdvOTb7819099"/>
              </a:rPr>
              <a:t>&lt;</a:t>
            </a:r>
            <a:r>
              <a:rPr lang="en-US" dirty="0" smtClean="0">
                <a:latin typeface="AdvOTb7819099"/>
              </a:rPr>
              <a:t>90</a:t>
            </a:r>
            <a:endParaRPr lang="cs-CZ" dirty="0" smtClean="0">
              <a:latin typeface="AdvOTb7819099"/>
            </a:endParaRPr>
          </a:p>
          <a:p>
            <a:endParaRPr lang="en-US" dirty="0">
              <a:latin typeface="AdvOTb7819099"/>
            </a:endParaRPr>
          </a:p>
          <a:p>
            <a:r>
              <a:rPr lang="en-US" sz="2100" dirty="0">
                <a:latin typeface="AdvOTb7819099"/>
              </a:rPr>
              <a:t>BP = blood pressure; SBP = systolic blood pressure.</a:t>
            </a:r>
          </a:p>
          <a:p>
            <a:r>
              <a:rPr lang="en-US" sz="2100" dirty="0" smtClean="0">
                <a:latin typeface="AdvOTb7819099"/>
              </a:rPr>
              <a:t>A</a:t>
            </a:r>
            <a:r>
              <a:rPr lang="cs-CZ" sz="2100" dirty="0" smtClean="0">
                <a:latin typeface="AdvOTb7819099"/>
              </a:rPr>
              <a:t>)  </a:t>
            </a:r>
            <a:r>
              <a:rPr lang="en-US" sz="2100" dirty="0" smtClean="0">
                <a:latin typeface="AdvOTb7819099"/>
              </a:rPr>
              <a:t>BP </a:t>
            </a:r>
            <a:r>
              <a:rPr lang="en-US" sz="2100" dirty="0">
                <a:latin typeface="AdvOTb7819099"/>
              </a:rPr>
              <a:t>category is defined according to seated clinic BP and by the highest level of BP, whether systolic or diastolic.</a:t>
            </a:r>
          </a:p>
          <a:p>
            <a:r>
              <a:rPr lang="en-US" sz="2100" dirty="0" smtClean="0">
                <a:latin typeface="AdvOTb7819099"/>
              </a:rPr>
              <a:t>B</a:t>
            </a:r>
            <a:r>
              <a:rPr lang="cs-CZ" sz="2100" dirty="0" smtClean="0">
                <a:latin typeface="AdvOTb7819099"/>
              </a:rPr>
              <a:t>) </a:t>
            </a:r>
            <a:r>
              <a:rPr lang="en-US" sz="2100" dirty="0" smtClean="0">
                <a:latin typeface="AdvOTb7819099"/>
              </a:rPr>
              <a:t>Isolated </a:t>
            </a:r>
            <a:r>
              <a:rPr lang="en-US" sz="2100" dirty="0">
                <a:latin typeface="AdvOTb7819099"/>
              </a:rPr>
              <a:t>systolic hypertension is graded 1, 2, or 3 according to SBP values in the ranges indicated.</a:t>
            </a:r>
          </a:p>
          <a:p>
            <a:r>
              <a:rPr lang="en-US" sz="2100" dirty="0">
                <a:latin typeface="AdvOTb7819099"/>
              </a:rPr>
              <a:t>The same classification is used for all ages from 16 years.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784037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>
                <a:solidFill>
                  <a:srgbClr val="FF0000"/>
                </a:solidFill>
                <a:latin typeface="AdvP3E7259"/>
              </a:rPr>
              <a:t>Changes</a:t>
            </a:r>
            <a:r>
              <a:rPr lang="cs-CZ" b="1" dirty="0">
                <a:solidFill>
                  <a:srgbClr val="FF0000"/>
                </a:solidFill>
                <a:latin typeface="AdvP3E7259"/>
              </a:rPr>
              <a:t> in </a:t>
            </a:r>
            <a:r>
              <a:rPr lang="cs-CZ" b="1" dirty="0" err="1">
                <a:solidFill>
                  <a:srgbClr val="FF0000"/>
                </a:solidFill>
                <a:latin typeface="AdvP3E7259"/>
              </a:rPr>
              <a:t>recommendations</a:t>
            </a:r>
            <a:endParaRPr lang="cs-CZ" b="1" dirty="0">
              <a:solidFill>
                <a:srgbClr val="FF0000"/>
              </a:solidFill>
              <a:latin typeface="AdvP3E7259"/>
            </a:endParaRPr>
          </a:p>
          <a:p>
            <a:r>
              <a:rPr lang="cs-CZ" dirty="0">
                <a:latin typeface="AdvP3E7259"/>
              </a:rPr>
              <a:t>2013 </a:t>
            </a:r>
            <a:endParaRPr lang="cs-CZ" dirty="0" smtClean="0">
              <a:latin typeface="AdvP3E7259"/>
            </a:endParaRPr>
          </a:p>
          <a:p>
            <a:r>
              <a:rPr lang="cs-CZ" dirty="0" err="1" smtClean="0">
                <a:latin typeface="AdvP3E7259"/>
              </a:rPr>
              <a:t>Diagnosis</a:t>
            </a:r>
            <a:r>
              <a:rPr lang="cs-CZ" dirty="0" smtClean="0">
                <a:latin typeface="AdvP3E7259"/>
              </a:rPr>
              <a:t>: </a:t>
            </a:r>
            <a:r>
              <a:rPr lang="en-US" b="1" dirty="0" smtClean="0">
                <a:latin typeface="AdvOTb7819099"/>
              </a:rPr>
              <a:t>Office </a:t>
            </a:r>
            <a:r>
              <a:rPr lang="en-US" b="1" dirty="0">
                <a:latin typeface="AdvOTb7819099"/>
              </a:rPr>
              <a:t>BP </a:t>
            </a:r>
            <a:r>
              <a:rPr lang="en-US" dirty="0">
                <a:latin typeface="AdvOTb7819099"/>
              </a:rPr>
              <a:t>is recommended for screening and diagnosis </a:t>
            </a:r>
            <a:r>
              <a:rPr lang="en-US" dirty="0" smtClean="0">
                <a:latin typeface="AdvOTb7819099"/>
              </a:rPr>
              <a:t>of</a:t>
            </a:r>
            <a:r>
              <a:rPr lang="cs-CZ" dirty="0" smtClean="0">
                <a:latin typeface="AdvOTb7819099"/>
              </a:rPr>
              <a:t> </a:t>
            </a:r>
            <a:r>
              <a:rPr lang="cs-CZ" dirty="0" err="1" smtClean="0">
                <a:latin typeface="AdvOTb7819099"/>
              </a:rPr>
              <a:t>hypertension</a:t>
            </a:r>
            <a:r>
              <a:rPr lang="cs-CZ" dirty="0" smtClean="0">
                <a:latin typeface="AdvOTb7819099"/>
              </a:rPr>
              <a:t>.</a:t>
            </a:r>
          </a:p>
          <a:p>
            <a:endParaRPr lang="cs-CZ" dirty="0">
              <a:latin typeface="AdvOTb7819099"/>
            </a:endParaRPr>
          </a:p>
          <a:p>
            <a:r>
              <a:rPr lang="cs-CZ" dirty="0" smtClean="0">
                <a:latin typeface="AdvOTb7819099"/>
              </a:rPr>
              <a:t>2018</a:t>
            </a:r>
            <a:endParaRPr lang="cs-CZ" dirty="0">
              <a:latin typeface="AdvOTb7819099"/>
            </a:endParaRPr>
          </a:p>
          <a:p>
            <a:r>
              <a:rPr lang="cs-CZ" dirty="0" err="1">
                <a:latin typeface="AdvP3E7259"/>
              </a:rPr>
              <a:t>Diagnosis</a:t>
            </a:r>
            <a:r>
              <a:rPr lang="cs-CZ" dirty="0">
                <a:latin typeface="AdvP3E7259"/>
              </a:rPr>
              <a:t>: </a:t>
            </a:r>
            <a:r>
              <a:rPr lang="en-US" dirty="0" smtClean="0">
                <a:latin typeface="AdvOTb7819099"/>
              </a:rPr>
              <a:t>It </a:t>
            </a:r>
            <a:r>
              <a:rPr lang="en-US" dirty="0">
                <a:latin typeface="AdvOTb7819099"/>
              </a:rPr>
              <a:t>is recommended to base the diagnosis of hypertension on:</a:t>
            </a:r>
          </a:p>
          <a:p>
            <a:pPr marL="0" indent="0">
              <a:buNone/>
            </a:pPr>
            <a:r>
              <a:rPr lang="en-US" b="1" dirty="0" smtClean="0">
                <a:latin typeface="AdvOTb7819099"/>
              </a:rPr>
              <a:t>Repeated </a:t>
            </a:r>
            <a:r>
              <a:rPr lang="en-US" b="1" dirty="0">
                <a:latin typeface="AdvOTb7819099"/>
              </a:rPr>
              <a:t>office BP </a:t>
            </a:r>
            <a:r>
              <a:rPr lang="en-US" dirty="0">
                <a:latin typeface="AdvOTb7819099"/>
              </a:rPr>
              <a:t>measurements; </a:t>
            </a:r>
            <a:r>
              <a:rPr lang="en-US" dirty="0" smtClean="0">
                <a:latin typeface="AdvOTb7819099"/>
              </a:rPr>
              <a:t>or</a:t>
            </a:r>
            <a:r>
              <a:rPr lang="cs-CZ" dirty="0" smtClean="0">
                <a:latin typeface="AdvOTb7819099"/>
              </a:rPr>
              <a:t> </a:t>
            </a:r>
            <a:r>
              <a:rPr lang="en-US" b="1" dirty="0" smtClean="0">
                <a:latin typeface="AdvOTb7819099"/>
              </a:rPr>
              <a:t>Out-of-office </a:t>
            </a:r>
            <a:r>
              <a:rPr lang="en-US" b="1" dirty="0">
                <a:latin typeface="AdvOTb7819099"/>
              </a:rPr>
              <a:t>BP </a:t>
            </a:r>
            <a:r>
              <a:rPr lang="en-US" dirty="0">
                <a:latin typeface="AdvOTb7819099"/>
              </a:rPr>
              <a:t>measurement </a:t>
            </a:r>
            <a:r>
              <a:rPr lang="en-US" b="1" dirty="0">
                <a:latin typeface="AdvOTb7819099"/>
              </a:rPr>
              <a:t>with ABPM and/or HBPM </a:t>
            </a:r>
            <a:r>
              <a:rPr lang="en-US" dirty="0">
                <a:latin typeface="AdvOTb7819099"/>
              </a:rPr>
              <a:t>if </a:t>
            </a:r>
            <a:r>
              <a:rPr lang="en-US" dirty="0" smtClean="0">
                <a:latin typeface="AdvOTb7819099"/>
              </a:rPr>
              <a:t>logistically</a:t>
            </a:r>
            <a:r>
              <a:rPr lang="cs-CZ" dirty="0" smtClean="0">
                <a:latin typeface="AdvOTb7819099"/>
              </a:rPr>
              <a:t> and </a:t>
            </a:r>
            <a:r>
              <a:rPr lang="cs-CZ" dirty="0" err="1" smtClean="0">
                <a:latin typeface="AdvOTb7819099"/>
              </a:rPr>
              <a:t>economically</a:t>
            </a:r>
            <a:r>
              <a:rPr lang="cs-CZ" dirty="0" smtClean="0">
                <a:latin typeface="AdvOTb7819099"/>
              </a:rPr>
              <a:t> </a:t>
            </a:r>
            <a:r>
              <a:rPr lang="cs-CZ" dirty="0" err="1">
                <a:latin typeface="AdvOTb7819099"/>
              </a:rPr>
              <a:t>feasible</a:t>
            </a:r>
            <a:r>
              <a:rPr lang="cs-CZ" dirty="0">
                <a:latin typeface="AdvOTb7819099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057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71b9cc5f-8f72-4010-b5ae-111896dc884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2420</Words>
  <Application>Microsoft Office PowerPoint</Application>
  <PresentationFormat>Širokoúhlá obrazovka</PresentationFormat>
  <Paragraphs>444</Paragraphs>
  <Slides>47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62" baseType="lpstr">
      <vt:lpstr>AdvOTb7819099</vt:lpstr>
      <vt:lpstr>AdvP3E7259</vt:lpstr>
      <vt:lpstr>Arial</vt:lpstr>
      <vt:lpstr>Calibri</vt:lpstr>
      <vt:lpstr>Calibri Light</vt:lpstr>
      <vt:lpstr>msgothic</vt:lpstr>
      <vt:lpstr>Plantin</vt:lpstr>
      <vt:lpstr>Plantin-Bold</vt:lpstr>
      <vt:lpstr>Symbol</vt:lpstr>
      <vt:lpstr>Symbol-Bold</vt:lpstr>
      <vt:lpstr>Times New Roman</vt:lpstr>
      <vt:lpstr>Wingdings</vt:lpstr>
      <vt:lpstr>Wingdings 3</vt:lpstr>
      <vt:lpstr>Motiv Office</vt:lpstr>
      <vt:lpstr>Rovnice</vt:lpstr>
      <vt:lpstr>REGULATION/DYSREGULATION  in BLOOD PRESSURE</vt:lpstr>
      <vt:lpstr>Blood pressure – the most important parameter in cardiovascular system – „high-profile“ parameter </vt:lpstr>
      <vt:lpstr>Prezentace aplikace PowerPoint</vt:lpstr>
      <vt:lpstr>Prezentace aplikace PowerPoint</vt:lpstr>
      <vt:lpstr>Classification BP values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Regulation of blood pressure – complex process</vt:lpstr>
      <vt:lpstr>Prezentace aplikace PowerPoint</vt:lpstr>
      <vt:lpstr>REGULATION IN CARDIOVASCULAR  SYSTEM</vt:lpstr>
      <vt:lpstr>Regulation of vessels tone</vt:lpstr>
      <vt:lpstr>Autoregulation</vt:lpstr>
      <vt:lpstr>Autoregulation</vt:lpstr>
      <vt:lpstr>Autoregulation</vt:lpstr>
      <vt:lpstr>Prezentace aplikace PowerPoint</vt:lpstr>
      <vt:lpstr>Prezentace aplikace PowerPoint</vt:lpstr>
      <vt:lpstr>Systemic regulation</vt:lpstr>
      <vt:lpstr>Neural regulatory mechanism</vt:lpstr>
      <vt:lpstr>Prezentace aplikace PowerPoint</vt:lpstr>
      <vt:lpstr>Prezentace aplikace PowerPoint</vt:lpstr>
      <vt:lpstr>INTEGRATION of regulation  in cardiovascular system</vt:lpstr>
      <vt:lpstr>INTEGRATION of regulation  in cardiovascular system</vt:lpstr>
      <vt:lpstr>INTEGRATION of regulation  in cardiovascular system</vt:lpstr>
      <vt:lpstr>INTEGRATION of regulation  in cardiovascular system</vt:lpstr>
      <vt:lpstr>Prezentace aplikace PowerPoint</vt:lpstr>
      <vt:lpstr>Prezentace aplikace PowerPoint</vt:lpstr>
      <vt:lpstr>Prezentace aplikace PowerPoint</vt:lpstr>
      <vt:lpstr>Resetting of baroreflex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Middle – term regulation 1 catecholamines</vt:lpstr>
      <vt:lpstr>ANS</vt:lpstr>
      <vt:lpstr>Middle – term regulation 2 Renin - angiotensin - aldosteron</vt:lpstr>
      <vt:lpstr>Secretion of renin is modulated by </vt:lpstr>
      <vt:lpstr>Angiotensin II - Effects (Owerview)</vt:lpstr>
      <vt:lpstr>Middle – term regulation 3 ADH - vasopressin</vt:lpstr>
      <vt:lpstr>Long – term regulation</vt:lpstr>
      <vt:lpstr>Long – term system of pressure natriuresis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DYSREGULATION  in BLOOD PRESSURE</dc:title>
  <dc:creator>Zuzana-A-Mirek-Novak</dc:creator>
  <cp:lastModifiedBy>Zuzana Nováková</cp:lastModifiedBy>
  <cp:revision>44</cp:revision>
  <dcterms:created xsi:type="dcterms:W3CDTF">2017-11-02T20:01:34Z</dcterms:created>
  <dcterms:modified xsi:type="dcterms:W3CDTF">2018-11-07T09:57:16Z</dcterms:modified>
</cp:coreProperties>
</file>