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8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730" r:id="rId2"/>
    <p:sldMasterId id="2147484738" r:id="rId3"/>
    <p:sldMasterId id="2147484814" r:id="rId4"/>
    <p:sldMasterId id="2147486376" r:id="rId5"/>
    <p:sldMasterId id="2147486388" r:id="rId6"/>
    <p:sldMasterId id="2147486488" r:id="rId7"/>
    <p:sldMasterId id="2147488370" r:id="rId8"/>
    <p:sldMasterId id="2147488382" r:id="rId9"/>
    <p:sldMasterId id="2147488395" r:id="rId10"/>
  </p:sldMasterIdLst>
  <p:notesMasterIdLst>
    <p:notesMasterId r:id="rId51"/>
  </p:notesMasterIdLst>
  <p:handoutMasterIdLst>
    <p:handoutMasterId r:id="rId52"/>
  </p:handoutMasterIdLst>
  <p:sldIdLst>
    <p:sldId id="644" r:id="rId11"/>
    <p:sldId id="782" r:id="rId12"/>
    <p:sldId id="790" r:id="rId13"/>
    <p:sldId id="786" r:id="rId14"/>
    <p:sldId id="787" r:id="rId15"/>
    <p:sldId id="788" r:id="rId16"/>
    <p:sldId id="738" r:id="rId17"/>
    <p:sldId id="767" r:id="rId18"/>
    <p:sldId id="739" r:id="rId19"/>
    <p:sldId id="766" r:id="rId20"/>
    <p:sldId id="741" r:id="rId21"/>
    <p:sldId id="768" r:id="rId22"/>
    <p:sldId id="791" r:id="rId23"/>
    <p:sldId id="792" r:id="rId24"/>
    <p:sldId id="742" r:id="rId25"/>
    <p:sldId id="769" r:id="rId26"/>
    <p:sldId id="743" r:id="rId27"/>
    <p:sldId id="744" r:id="rId28"/>
    <p:sldId id="783" r:id="rId29"/>
    <p:sldId id="771" r:id="rId30"/>
    <p:sldId id="761" r:id="rId31"/>
    <p:sldId id="307" r:id="rId32"/>
    <p:sldId id="793" r:id="rId33"/>
    <p:sldId id="746" r:id="rId34"/>
    <p:sldId id="760" r:id="rId35"/>
    <p:sldId id="745" r:id="rId36"/>
    <p:sldId id="781" r:id="rId37"/>
    <p:sldId id="773" r:id="rId38"/>
    <p:sldId id="759" r:id="rId39"/>
    <p:sldId id="784" r:id="rId40"/>
    <p:sldId id="785" r:id="rId41"/>
    <p:sldId id="772" r:id="rId42"/>
    <p:sldId id="513" r:id="rId43"/>
    <p:sldId id="521" r:id="rId44"/>
    <p:sldId id="757" r:id="rId45"/>
    <p:sldId id="748" r:id="rId46"/>
    <p:sldId id="758" r:id="rId47"/>
    <p:sldId id="778" r:id="rId48"/>
    <p:sldId id="762" r:id="rId49"/>
    <p:sldId id="752" r:id="rId50"/>
  </p:sldIdLst>
  <p:sldSz cx="9144000" cy="6858000" type="screen4x3"/>
  <p:notesSz cx="9929813" cy="6797675"/>
  <p:custShowLst>
    <p:custShow name="kampus MU" id="0">
      <p:sldLst/>
    </p:custShow>
    <p:custShow name="Kampus vut" id="1">
      <p:sldLst/>
    </p:custShow>
    <p:custShow name="rp1" id="2">
      <p:sldLst/>
    </p:custShow>
    <p:custShow name="rp2" id="3">
      <p:sldLst/>
    </p:custShow>
    <p:custShow name="rp3" id="4">
      <p:sldLst/>
    </p:custShow>
    <p:custShow name="rp4" id="5">
      <p:sldLst/>
    </p:custShow>
    <p:custShow name="rp5" id="6">
      <p:sldLst/>
    </p:custShow>
    <p:custShow name="rp6" id="7">
      <p:sldLst/>
    </p:custShow>
    <p:custShow name="rp7" id="8">
      <p:sldLst/>
    </p:custShow>
  </p:custShowLst>
  <p:defaultTextStyle>
    <a:defPPr>
      <a:defRPr lang="cs-CZ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11">
          <p15:clr>
            <a:srgbClr val="A4A3A4"/>
          </p15:clr>
        </p15:guide>
        <p15:guide id="2" pos="2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C143"/>
    <a:srgbClr val="7F7F7F"/>
    <a:srgbClr val="595959"/>
    <a:srgbClr val="F58220"/>
    <a:srgbClr val="F9B479"/>
    <a:srgbClr val="64B923"/>
    <a:srgbClr val="F2F2F2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3"/>
    <p:restoredTop sz="94701"/>
  </p:normalViewPr>
  <p:slideViewPr>
    <p:cSldViewPr snapToGrid="0">
      <p:cViewPr varScale="1">
        <p:scale>
          <a:sx n="174" d="100"/>
          <a:sy n="174" d="100"/>
        </p:scale>
        <p:origin x="560" y="176"/>
      </p:cViewPr>
      <p:guideLst>
        <p:guide orient="horz" pos="3911"/>
        <p:guide pos="2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92028"/>
    </p:cViewPr>
  </p:sorterViewPr>
  <p:notesViewPr>
    <p:cSldViewPr snapToGrid="0">
      <p:cViewPr varScale="1">
        <p:scale>
          <a:sx n="71" d="100"/>
          <a:sy n="71" d="100"/>
        </p:scale>
        <p:origin x="-1788" y="-102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513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84975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513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6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09588"/>
            <a:ext cx="3398837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3228975"/>
            <a:ext cx="794385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513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01124DD0-A35A-E14C-82F5-807700C9C3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73071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</a:t>
            </a:r>
            <a:r>
              <a:rPr lang="en-US"/>
              <a:t>morni</a:t>
            </a:r>
          </a:p>
        </p:txBody>
      </p:sp>
    </p:spTree>
    <p:extLst>
      <p:ext uri="{BB962C8B-B14F-4D97-AF65-F5344CB8AC3E}">
        <p14:creationId xmlns:p14="http://schemas.microsoft.com/office/powerpoint/2010/main" val="4004621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3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>
                <a:cs typeface="ＭＳ Ｐゴシック" charset="0"/>
              </a:rPr>
              <a:t>Y</a:t>
            </a:r>
            <a:r>
              <a:rPr lang="en-US">
                <a:cs typeface="ＭＳ Ｐゴシック" charset="0"/>
              </a:rPr>
              <a:t>ou are looking for something you don’t expect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3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>
                <a:cs typeface="ＭＳ Ｐゴシック" charset="0"/>
              </a:rPr>
              <a:t>Y</a:t>
            </a:r>
            <a:r>
              <a:rPr lang="en-US">
                <a:cs typeface="ＭＳ Ｐゴシック" charset="0"/>
              </a:rPr>
              <a:t>ou are looking for something you don’t expect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354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786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531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864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1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cs typeface="ＭＳ Ｐゴシック" charset="0"/>
              </a:rPr>
              <a:t>Most is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3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>
                <a:cs typeface="ＭＳ Ｐゴシック" charset="0"/>
              </a:rPr>
              <a:t>Y</a:t>
            </a:r>
            <a:r>
              <a:rPr lang="en-US">
                <a:cs typeface="ＭＳ Ｐゴシック" charset="0"/>
              </a:rPr>
              <a:t>ou are looking for something you don’t expect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3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>
                <a:cs typeface="ＭＳ Ｐゴシック" charset="0"/>
              </a:rPr>
              <a:t>Y</a:t>
            </a:r>
            <a:r>
              <a:rPr lang="en-US">
                <a:cs typeface="ＭＳ Ｐゴシック" charset="0"/>
              </a:rPr>
              <a:t>ou are looking for something you don’t expect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emf"/><Relationship Id="rId4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emf"/><Relationship Id="rId4" Type="http://schemas.openxmlformats.org/officeDocument/2006/relationships/image" Target="../media/image4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emf"/><Relationship Id="rId4" Type="http://schemas.openxmlformats.org/officeDocument/2006/relationships/image" Target="../media/image4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emf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9.emf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9.emf"/><Relationship Id="rId4" Type="http://schemas.openxmlformats.org/officeDocument/2006/relationships/image" Target="../media/image9.emf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2.emf"/><Relationship Id="rId4" Type="http://schemas.openxmlformats.org/officeDocument/2006/relationships/image" Target="../media/image9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ceitec_PPT_podklad_uv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744" t="-93658"/>
          <a:stretch>
            <a:fillRect/>
          </a:stretch>
        </p:blipFill>
        <p:spPr bwMode="auto">
          <a:xfrm>
            <a:off x="1250950" y="801688"/>
            <a:ext cx="7883525" cy="5913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0"/>
            <a:ext cx="9140825" cy="2698750"/>
          </a:xfrm>
          <a:prstGeom prst="rect">
            <a:avLst/>
          </a:prstGeom>
          <a:solidFill>
            <a:srgbClr val="69BE2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5" name="Picture 16" descr="logo+napis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82625"/>
            <a:ext cx="445135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 descr="OPVaVpI_loga-eu_pos_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835650"/>
            <a:ext cx="32353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09625" y="3057525"/>
            <a:ext cx="7989888" cy="1058863"/>
          </a:xfrm>
        </p:spPr>
        <p:txBody>
          <a:bodyPr/>
          <a:lstStyle>
            <a:lvl1pPr>
              <a:defRPr sz="4100">
                <a:solidFill>
                  <a:schemeClr val="bg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2099254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47C7E-4460-A347-B934-E1D13BC8EC7C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6304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43688" y="200025"/>
            <a:ext cx="2071687" cy="58785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27038" y="200025"/>
            <a:ext cx="6064250" cy="58785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35140-4D1B-B64D-8491-344A16FD9BB5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961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43688" y="200025"/>
            <a:ext cx="2071687" cy="58785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27038" y="200025"/>
            <a:ext cx="6064250" cy="58785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D0C68-1436-C640-944B-03C6C19BBCE8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173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ceitec_PPT_podklad_uv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744" t="-93658"/>
          <a:stretch>
            <a:fillRect/>
          </a:stretch>
        </p:blipFill>
        <p:spPr bwMode="auto">
          <a:xfrm>
            <a:off x="1250950" y="801688"/>
            <a:ext cx="7883525" cy="5913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0"/>
            <a:ext cx="9140825" cy="2698750"/>
          </a:xfrm>
          <a:prstGeom prst="rect">
            <a:avLst/>
          </a:prstGeom>
          <a:solidFill>
            <a:srgbClr val="69BE2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16" descr="logo+napis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82625"/>
            <a:ext cx="445135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 descr="OPVaVpI_loga-eu_pos_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835650"/>
            <a:ext cx="32353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partner_logo_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38" y="598488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09625" y="3057525"/>
            <a:ext cx="7989888" cy="1058863"/>
          </a:xfrm>
        </p:spPr>
        <p:txBody>
          <a:bodyPr/>
          <a:lstStyle>
            <a:lvl1pPr>
              <a:defRPr sz="4100">
                <a:solidFill>
                  <a:schemeClr val="bg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2626361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675718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30213" y="1282700"/>
            <a:ext cx="4065587" cy="4795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82700"/>
            <a:ext cx="4067175" cy="4795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94135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7038" y="200025"/>
            <a:ext cx="8274050" cy="7921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cs-CZ" dirty="0"/>
              <a:t>Klepnutím lze upravit styl předlohy nadpisů.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0213" y="1282700"/>
            <a:ext cx="8285162" cy="47958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cs-CZ" noProof="0" dirty="0"/>
              <a:t>Klepnutím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866348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ceitec_PPT_podklad_uv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744" t="-93658"/>
          <a:stretch>
            <a:fillRect/>
          </a:stretch>
        </p:blipFill>
        <p:spPr bwMode="auto">
          <a:xfrm>
            <a:off x="1250950" y="801688"/>
            <a:ext cx="7883525" cy="5913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0"/>
            <a:ext cx="9140825" cy="2698750"/>
          </a:xfrm>
          <a:prstGeom prst="rect">
            <a:avLst/>
          </a:prstGeom>
          <a:solidFill>
            <a:srgbClr val="69BE2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24" descr="logo+napis_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679450"/>
            <a:ext cx="445135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OPVaVpI_loga-eu_pos_H_EN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826125"/>
            <a:ext cx="36163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8" descr="partner_logo_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38" y="598488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09625" y="3057525"/>
            <a:ext cx="7989888" cy="1058863"/>
          </a:xfrm>
        </p:spPr>
        <p:txBody>
          <a:bodyPr/>
          <a:lstStyle>
            <a:lvl1pPr>
              <a:defRPr sz="4100">
                <a:solidFill>
                  <a:schemeClr val="bg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3131255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C6932-1702-9347-9755-4FB2D8AB7CD9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908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5C9AE-0A66-FB4F-8F39-B92E5E6B6DAA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13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30213" y="1282700"/>
            <a:ext cx="4065587" cy="4795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82700"/>
            <a:ext cx="4067175" cy="4795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8B094-6A13-F745-8726-8FD622DFBF08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72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480F2-618F-9D49-B0C6-BD18A1C5FBFE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85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0B758-1B6C-C34E-9945-DF17BE5559D2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131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8F21F-722F-2546-B028-951628517FD9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178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E1567-04CD-0A4D-83E7-7593BA7CB54C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00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359DB-4F70-184C-B770-F3416B6DE00E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7555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33DAF-4CEE-0544-96D6-45B241C208E7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954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E0FB1-C423-494B-88D1-AC7083525456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6978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43688" y="200025"/>
            <a:ext cx="2071687" cy="58785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27038" y="200025"/>
            <a:ext cx="6064250" cy="58785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FE0C7-621B-0F46-A58F-E3329F5614C9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884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ceitec_PPT_podklad_uv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744" t="-93658"/>
          <a:stretch>
            <a:fillRect/>
          </a:stretch>
        </p:blipFill>
        <p:spPr bwMode="auto">
          <a:xfrm>
            <a:off x="1250950" y="801688"/>
            <a:ext cx="7883525" cy="5913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0"/>
            <a:ext cx="9140825" cy="2698750"/>
          </a:xfrm>
          <a:prstGeom prst="rect">
            <a:avLst/>
          </a:prstGeom>
          <a:solidFill>
            <a:srgbClr val="69BE2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16" descr="logo+napis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82625"/>
            <a:ext cx="445135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 descr="OPVaVpI_loga-eu_pos_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835650"/>
            <a:ext cx="32353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partner_logo_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38" y="598488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09625" y="3057525"/>
            <a:ext cx="7989888" cy="1058863"/>
          </a:xfrm>
        </p:spPr>
        <p:txBody>
          <a:bodyPr/>
          <a:lstStyle>
            <a:lvl1pPr>
              <a:defRPr sz="4100">
                <a:solidFill>
                  <a:schemeClr val="bg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37273881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45115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30213" y="1282700"/>
            <a:ext cx="4065587" cy="4795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82700"/>
            <a:ext cx="4067175" cy="4795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66061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40A7C-7B22-364F-8F35-4CB126FF9528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5558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7038" y="200025"/>
            <a:ext cx="82740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cs-CZ" dirty="0"/>
              <a:t>Klepnutím lze upravit styl předlohy nadpisů.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0213" y="1282700"/>
            <a:ext cx="8285162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cs-CZ" noProof="0" dirty="0"/>
              <a:t>Klepnutím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5942681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427038" y="200025"/>
            <a:ext cx="82740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430213" y="1282700"/>
            <a:ext cx="8285162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903519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1800" y="215900"/>
            <a:ext cx="5757863" cy="79216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719138" y="1619250"/>
            <a:ext cx="7989887" cy="4318000"/>
          </a:xfrm>
        </p:spPr>
        <p:txBody>
          <a:bodyPr/>
          <a:lstStyle/>
          <a:p>
            <a:pPr lvl="0"/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9600023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eitec_PPT_podklad_uvo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400" t="-1404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0"/>
            <a:ext cx="9140825" cy="2698750"/>
          </a:xfrm>
          <a:prstGeom prst="rect">
            <a:avLst/>
          </a:prstGeom>
          <a:solidFill>
            <a:srgbClr val="69BE2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9" descr="CEITEC_logo_pos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2949575"/>
            <a:ext cx="3238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OPVaVpI_loga-eu_pos_H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5626100"/>
            <a:ext cx="32353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partner_logo_2_col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5616575"/>
            <a:ext cx="6508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09625" y="1127125"/>
            <a:ext cx="7989888" cy="1058863"/>
          </a:xfrm>
          <a:noFill/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DĚKUJI ZA POZORNOST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09625" y="3598863"/>
            <a:ext cx="5010150" cy="1362075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969696"/>
                </a:solidFill>
              </a:defRPr>
            </a:lvl1pPr>
          </a:lstStyle>
          <a:p>
            <a:r>
              <a:rPr lang="cs-CZ"/>
              <a:t>Středoevropský technologický institut</a:t>
            </a:r>
          </a:p>
          <a:p>
            <a:r>
              <a:rPr lang="cs-CZ"/>
              <a:t>c/o Masarykova univerzita</a:t>
            </a:r>
          </a:p>
          <a:p>
            <a:r>
              <a:rPr lang="cs-CZ"/>
              <a:t>Žerotínovo nám. 9</a:t>
            </a:r>
          </a:p>
          <a:p>
            <a:r>
              <a:rPr lang="cs-CZ"/>
              <a:t>601 77 Brno</a:t>
            </a:r>
          </a:p>
          <a:p>
            <a:r>
              <a:rPr lang="cs-CZ"/>
              <a:t>Česká republika</a:t>
            </a:r>
          </a:p>
        </p:txBody>
      </p:sp>
    </p:spTree>
    <p:extLst>
      <p:ext uri="{BB962C8B-B14F-4D97-AF65-F5344CB8AC3E}">
        <p14:creationId xmlns:p14="http://schemas.microsoft.com/office/powerpoint/2010/main" val="23719971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ceitec_PPT_podklad_uv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744" t="-93658"/>
          <a:stretch>
            <a:fillRect/>
          </a:stretch>
        </p:blipFill>
        <p:spPr bwMode="auto">
          <a:xfrm>
            <a:off x="1250950" y="801688"/>
            <a:ext cx="7883525" cy="5913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0"/>
            <a:ext cx="9140825" cy="2698750"/>
          </a:xfrm>
          <a:prstGeom prst="rect">
            <a:avLst/>
          </a:prstGeom>
          <a:solidFill>
            <a:srgbClr val="69BE2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24" descr="logo+napis_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679450"/>
            <a:ext cx="445135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OPVaVpI_loga-eu_pos_H_EN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826125"/>
            <a:ext cx="36163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09625" y="3057525"/>
            <a:ext cx="7989888" cy="1058863"/>
          </a:xfrm>
        </p:spPr>
        <p:txBody>
          <a:bodyPr/>
          <a:lstStyle>
            <a:lvl1pPr>
              <a:defRPr sz="4100">
                <a:solidFill>
                  <a:schemeClr val="bg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0927819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357F2-BFA7-A94E-AFF8-B228F8A29B33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8065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0E38D-EBF4-044E-9C9C-A466FA2029DB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5516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30213" y="1282700"/>
            <a:ext cx="4065587" cy="4795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82700"/>
            <a:ext cx="4067175" cy="4795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5FAAD-6775-1749-AE55-57DE79602BD0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3011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B0C94-DE73-5A48-B070-DCDF31E01FC2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2745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A8561-E065-BB45-B132-BF32C38CC2F1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704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30213" y="1282700"/>
            <a:ext cx="4065587" cy="4795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82700"/>
            <a:ext cx="4067175" cy="4795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8F12F-2550-8F4C-98A0-9334BEA866CC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121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F8FBB-78EB-0742-9155-6F07F85DDCEA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573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3051D-FB01-454A-B2CD-4D5891724545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3481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84778-5619-654F-8EDD-1DF998ECF9CD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0624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894CA-C829-4548-8EE3-69AAFD0D3F11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3100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43688" y="200025"/>
            <a:ext cx="2071687" cy="58785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27038" y="200025"/>
            <a:ext cx="6064250" cy="58785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A91DD-E972-1648-8BA8-C5BFD97AAD79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729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eitec_PPT_podklad_uv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400" t="-1404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0825" cy="2698750"/>
          </a:xfrm>
          <a:prstGeom prst="rect">
            <a:avLst/>
          </a:prstGeom>
          <a:solidFill>
            <a:srgbClr val="69BE2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9" descr="CEITEC_logo_pos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2949575"/>
            <a:ext cx="3238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OPVaVpI_loga-eu_pos_H_EN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5492750"/>
            <a:ext cx="36163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09625" y="1127125"/>
            <a:ext cx="7989888" cy="1058863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Thanks…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09625" y="3598863"/>
            <a:ext cx="5010150" cy="1362075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969696"/>
                </a:solidFill>
              </a:defRPr>
            </a:lvl1pPr>
          </a:lstStyle>
          <a:p>
            <a:r>
              <a:rPr lang="cs-CZ"/>
              <a:t>Středoevropský technologický institut</a:t>
            </a:r>
          </a:p>
          <a:p>
            <a:r>
              <a:rPr lang="cs-CZ"/>
              <a:t>c/o Masarykova univerzita</a:t>
            </a:r>
          </a:p>
          <a:p>
            <a:r>
              <a:rPr lang="cs-CZ"/>
              <a:t>Žerotínovo nám. 9</a:t>
            </a:r>
          </a:p>
          <a:p>
            <a:r>
              <a:rPr lang="cs-CZ"/>
              <a:t>601 77 Brno</a:t>
            </a:r>
          </a:p>
          <a:p>
            <a:r>
              <a:rPr lang="cs-CZ"/>
              <a:t>Česká republika</a:t>
            </a:r>
          </a:p>
        </p:txBody>
      </p:sp>
    </p:spTree>
    <p:extLst>
      <p:ext uri="{BB962C8B-B14F-4D97-AF65-F5344CB8AC3E}">
        <p14:creationId xmlns:p14="http://schemas.microsoft.com/office/powerpoint/2010/main" val="21578570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AD9DD-E73E-7E47-B0E5-589ECAD10B87}" type="slidenum">
              <a:rPr lang="cs-CZ"/>
              <a:pPr>
                <a:defRPr/>
              </a:pPr>
              <a:t>‹#›</a:t>
            </a:fld>
            <a:r>
              <a:rPr lang="cs-CZ" b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2507419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FCAA8-584E-A443-ABDC-E68B39930BA2}" type="slidenum">
              <a:rPr lang="cs-CZ"/>
              <a:pPr>
                <a:defRPr/>
              </a:pPr>
              <a:t>‹#›</a:t>
            </a:fld>
            <a:r>
              <a:rPr lang="cs-CZ" b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21954131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31800" y="1619250"/>
            <a:ext cx="4062413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19250"/>
            <a:ext cx="4062412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A0FD4-07F9-CC4E-BB9C-3723E20D6C18}" type="slidenum">
              <a:rPr lang="cs-CZ"/>
              <a:pPr>
                <a:defRPr/>
              </a:pPr>
              <a:t>‹#›</a:t>
            </a:fld>
            <a:r>
              <a:rPr lang="cs-CZ" b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21755373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0BCDE-C835-B140-A020-8647843F126F}" type="slidenum">
              <a:rPr lang="cs-CZ"/>
              <a:pPr>
                <a:defRPr/>
              </a:pPr>
              <a:t>‹#›</a:t>
            </a:fld>
            <a:r>
              <a:rPr lang="cs-CZ" b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554942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4FB1D-F584-C74B-ADE4-83A53332C83E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0807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E836B-CDCC-174D-BF63-6B6A55D46CA5}" type="slidenum">
              <a:rPr lang="cs-CZ"/>
              <a:pPr>
                <a:defRPr/>
              </a:pPr>
              <a:t>‹#›</a:t>
            </a:fld>
            <a:r>
              <a:rPr lang="cs-CZ" b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21656940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148B6-F5C4-FD48-B43C-9DBE4ED08EA8}" type="slidenum">
              <a:rPr lang="cs-CZ"/>
              <a:pPr>
                <a:defRPr/>
              </a:pPr>
              <a:t>‹#›</a:t>
            </a:fld>
            <a:r>
              <a:rPr lang="cs-CZ" b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4902794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65651-B736-A245-979F-2F0062091FC6}" type="slidenum">
              <a:rPr lang="cs-CZ"/>
              <a:pPr>
                <a:defRPr/>
              </a:pPr>
              <a:t>‹#›</a:t>
            </a:fld>
            <a:r>
              <a:rPr lang="cs-CZ" b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42512319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63044-3D42-2A42-9867-81BED5E3472D}" type="slidenum">
              <a:rPr lang="cs-CZ"/>
              <a:pPr>
                <a:defRPr/>
              </a:pPr>
              <a:t>‹#›</a:t>
            </a:fld>
            <a:r>
              <a:rPr lang="cs-CZ" b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41736439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579DE-E189-0544-BA81-D81E873DC3E5}" type="slidenum">
              <a:rPr lang="cs-CZ"/>
              <a:pPr>
                <a:defRPr/>
              </a:pPr>
              <a:t>‹#›</a:t>
            </a:fld>
            <a:r>
              <a:rPr lang="cs-CZ" b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35209556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40513" y="404813"/>
            <a:ext cx="2068512" cy="5722937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31800" y="404813"/>
            <a:ext cx="6056313" cy="5722937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38F7F-BD53-EC43-AB58-1337557F140D}" type="slidenum">
              <a:rPr lang="cs-CZ"/>
              <a:pPr>
                <a:defRPr/>
              </a:pPr>
              <a:t>‹#›</a:t>
            </a:fld>
            <a:r>
              <a:rPr lang="cs-CZ" b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5630366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ceitec_PPT_podklad_uv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744" t="-93658"/>
          <a:stretch>
            <a:fillRect/>
          </a:stretch>
        </p:blipFill>
        <p:spPr bwMode="auto">
          <a:xfrm>
            <a:off x="1250950" y="801688"/>
            <a:ext cx="7883525" cy="5913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0"/>
            <a:ext cx="9140825" cy="2698750"/>
          </a:xfrm>
          <a:prstGeom prst="rect">
            <a:avLst/>
          </a:prstGeom>
          <a:solidFill>
            <a:srgbClr val="69BE2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24" descr="logo+napis_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679450"/>
            <a:ext cx="445135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OPVaVpI_loga-eu_pos_H_EN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826125"/>
            <a:ext cx="36163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09625" y="3057525"/>
            <a:ext cx="7989888" cy="1058863"/>
          </a:xfrm>
        </p:spPr>
        <p:txBody>
          <a:bodyPr/>
          <a:lstStyle>
            <a:lvl1pPr>
              <a:defRPr sz="4100">
                <a:solidFill>
                  <a:schemeClr val="bg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41465393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6B1A5-D7F0-CB45-BD1A-E397F4EBADF4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773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060F3-A175-0A4A-AE78-371308DD01B5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7253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30213" y="1282700"/>
            <a:ext cx="4065587" cy="4795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82700"/>
            <a:ext cx="4067175" cy="4795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52DF4-86D5-D542-83B2-92E359B45E04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26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92986-4B9D-4B4E-82A0-AB272ED344E2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402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3B314-F2D2-4442-AA7D-FA61D6F95CE2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061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ECE65-4DA0-FC45-A2F6-02ACB7457020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8154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3508B-2A68-984B-B890-852D6F3F86B1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55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6F054-5CFA-F047-81ED-D455356213B9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2960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FB931-8662-F342-9CD8-E34723478BF9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188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149D6-33C5-4D46-9925-0DC89BE1D07E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0417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43688" y="200025"/>
            <a:ext cx="2071687" cy="58785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27038" y="200025"/>
            <a:ext cx="6064250" cy="58785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1965A-207A-8749-8D56-55419389ED1A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3352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eitec_PPT_podklad_uv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400" t="-1404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0825" cy="2698750"/>
          </a:xfrm>
          <a:prstGeom prst="rect">
            <a:avLst/>
          </a:prstGeom>
          <a:solidFill>
            <a:srgbClr val="69BE2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9" descr="CEITEC_logo_pos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2949575"/>
            <a:ext cx="3238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 descr="OPVaVpI_loga-eu_pos_H_EN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5654675"/>
            <a:ext cx="36163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3" descr="partner_logo_7_col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803900"/>
            <a:ext cx="8921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09625" y="1127125"/>
            <a:ext cx="7989888" cy="1058863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Thanks…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09625" y="3598863"/>
            <a:ext cx="5010150" cy="1362075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969696"/>
                </a:solidFill>
              </a:defRPr>
            </a:lvl1pPr>
          </a:lstStyle>
          <a:p>
            <a:r>
              <a:rPr lang="cs-CZ"/>
              <a:t>Středoevropský technologický institut</a:t>
            </a:r>
          </a:p>
          <a:p>
            <a:r>
              <a:rPr lang="cs-CZ"/>
              <a:t>c/o Masarykova univerzita</a:t>
            </a:r>
          </a:p>
          <a:p>
            <a:r>
              <a:rPr lang="cs-CZ"/>
              <a:t>Žerotínovo nám. 9</a:t>
            </a:r>
          </a:p>
          <a:p>
            <a:r>
              <a:rPr lang="cs-CZ"/>
              <a:t>601 77 Brno</a:t>
            </a:r>
          </a:p>
          <a:p>
            <a:r>
              <a:rPr lang="cs-CZ"/>
              <a:t>Česká republika</a:t>
            </a:r>
          </a:p>
        </p:txBody>
      </p:sp>
    </p:spTree>
    <p:extLst>
      <p:ext uri="{BB962C8B-B14F-4D97-AF65-F5344CB8AC3E}">
        <p14:creationId xmlns:p14="http://schemas.microsoft.com/office/powerpoint/2010/main" val="31949244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06460-DDD3-0E44-8EAC-F2E38F9D5361}" type="slidenum">
              <a:rPr lang="cs-CZ"/>
              <a:pPr>
                <a:defRPr/>
              </a:pPr>
              <a:t>‹#›</a:t>
            </a:fld>
            <a:r>
              <a:rPr lang="cs-CZ" b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7670631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51300-8C58-2A4B-B0F3-B8D782E0BA37}" type="slidenum">
              <a:rPr lang="cs-CZ"/>
              <a:pPr>
                <a:defRPr/>
              </a:pPr>
              <a:t>‹#›</a:t>
            </a:fld>
            <a:r>
              <a:rPr lang="cs-CZ" b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41771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A663E-81A5-4F41-9D3A-29052FEE22B6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7041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31800" y="1619250"/>
            <a:ext cx="4062413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19250"/>
            <a:ext cx="4062412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9ABD0-29A3-A34B-BF8E-C2B74E3C1A58}" type="slidenum">
              <a:rPr lang="cs-CZ"/>
              <a:pPr>
                <a:defRPr/>
              </a:pPr>
              <a:t>‹#›</a:t>
            </a:fld>
            <a:r>
              <a:rPr lang="cs-CZ" b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17072891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F50E8-5DAE-DC40-AA2C-3D551C453DED}" type="slidenum">
              <a:rPr lang="cs-CZ"/>
              <a:pPr>
                <a:defRPr/>
              </a:pPr>
              <a:t>‹#›</a:t>
            </a:fld>
            <a:r>
              <a:rPr lang="cs-CZ" b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20158857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A64D6-870E-A349-939E-F2DD1D3CE6E5}" type="slidenum">
              <a:rPr lang="cs-CZ"/>
              <a:pPr>
                <a:defRPr/>
              </a:pPr>
              <a:t>‹#›</a:t>
            </a:fld>
            <a:r>
              <a:rPr lang="cs-CZ" b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534442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E7340-B25C-6849-878E-F5106750F4EB}" type="slidenum">
              <a:rPr lang="cs-CZ"/>
              <a:pPr>
                <a:defRPr/>
              </a:pPr>
              <a:t>‹#›</a:t>
            </a:fld>
            <a:r>
              <a:rPr lang="cs-CZ" b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11317611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4739F-2565-BD4D-96BF-004F1B8F622A}" type="slidenum">
              <a:rPr lang="cs-CZ"/>
              <a:pPr>
                <a:defRPr/>
              </a:pPr>
              <a:t>‹#›</a:t>
            </a:fld>
            <a:r>
              <a:rPr lang="cs-CZ" b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6548961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3085D-D718-3944-9AB8-749818D48D8B}" type="slidenum">
              <a:rPr lang="cs-CZ"/>
              <a:pPr>
                <a:defRPr/>
              </a:pPr>
              <a:t>‹#›</a:t>
            </a:fld>
            <a:r>
              <a:rPr lang="cs-CZ" b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20430776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BFCFB-6B04-FF41-A5BA-7CD1DFB836C2}" type="slidenum">
              <a:rPr lang="cs-CZ"/>
              <a:pPr>
                <a:defRPr/>
              </a:pPr>
              <a:t>‹#›</a:t>
            </a:fld>
            <a:r>
              <a:rPr lang="cs-CZ" b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21463164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40513" y="404813"/>
            <a:ext cx="2068512" cy="5722937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31800" y="404813"/>
            <a:ext cx="6056313" cy="5722937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D3466-500E-004F-B7F5-A3FCA5BB665B}" type="slidenum">
              <a:rPr lang="cs-CZ"/>
              <a:pPr>
                <a:defRPr/>
              </a:pPr>
              <a:t>‹#›</a:t>
            </a:fld>
            <a:r>
              <a:rPr lang="cs-CZ" b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33325730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ceitec_PPT_podklad_uv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744" t="-93658"/>
          <a:stretch>
            <a:fillRect/>
          </a:stretch>
        </p:blipFill>
        <p:spPr bwMode="auto">
          <a:xfrm>
            <a:off x="1250950" y="801688"/>
            <a:ext cx="7883525" cy="5913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0"/>
            <a:ext cx="9140825" cy="2698750"/>
          </a:xfrm>
          <a:prstGeom prst="rect">
            <a:avLst/>
          </a:prstGeom>
          <a:solidFill>
            <a:srgbClr val="69BE2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24" descr="logo+napis_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679450"/>
            <a:ext cx="445135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OPVaVpI_loga-eu_pos_H_EN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826125"/>
            <a:ext cx="36163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8" descr="partner_logo_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38" y="598488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09625" y="3057525"/>
            <a:ext cx="7989888" cy="1058863"/>
          </a:xfrm>
        </p:spPr>
        <p:txBody>
          <a:bodyPr/>
          <a:lstStyle>
            <a:lvl1pPr>
              <a:defRPr sz="4100">
                <a:solidFill>
                  <a:schemeClr val="bg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8230521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A10B0-4E7F-614C-AA28-6C2E3EBCFE56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25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E4B76-6F70-0841-92EF-338BFAACE482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7325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CE082-6D04-BC45-8389-9E686CDDC3EF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981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30213" y="1282700"/>
            <a:ext cx="4065587" cy="4795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82700"/>
            <a:ext cx="4067175" cy="4795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DB133-ADB9-CC4D-ABBA-14DED73405E4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424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957D0-CC2C-1A40-96A6-9B71DF3D4F23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8227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44B64-E9BB-7943-B146-0E594DA0C4F4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440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541DB-878A-2E4F-9DE7-C9F1FF699651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0054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93005-A504-AA40-92C2-6F0AD08AFFAD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025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A51EB-0FBD-F347-85C2-78CF96FCF8F7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3808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88A3B-8407-9940-9EB2-342D3D384513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514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43688" y="200025"/>
            <a:ext cx="2071687" cy="58785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27038" y="200025"/>
            <a:ext cx="6064250" cy="58785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785C7-9F6F-744C-814A-FB9879E48230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920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eitec_PPT_podklad_uv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400" t="-1404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0825" cy="2698750"/>
          </a:xfrm>
          <a:prstGeom prst="rect">
            <a:avLst/>
          </a:prstGeom>
          <a:solidFill>
            <a:srgbClr val="69BE2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9" descr="CEITEC_logo_pos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2949575"/>
            <a:ext cx="3238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OPVaVpI_loga-eu_pos_H_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5397500"/>
            <a:ext cx="36163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partner_logo_2_col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5387975"/>
            <a:ext cx="6508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09625" y="1127125"/>
            <a:ext cx="7989888" cy="1058863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THANKS...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09625" y="3598863"/>
            <a:ext cx="5010150" cy="1362075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969696"/>
                </a:solidFill>
              </a:defRPr>
            </a:lvl1pPr>
          </a:lstStyle>
          <a:p>
            <a:r>
              <a:rPr lang="cs-CZ"/>
              <a:t>Středoevropský technologický institut</a:t>
            </a:r>
          </a:p>
          <a:p>
            <a:r>
              <a:rPr lang="cs-CZ"/>
              <a:t>c/o Masarykova univerzita</a:t>
            </a:r>
          </a:p>
          <a:p>
            <a:r>
              <a:rPr lang="cs-CZ"/>
              <a:t>Žerotínovo nám. 9</a:t>
            </a:r>
          </a:p>
          <a:p>
            <a:r>
              <a:rPr lang="cs-CZ"/>
              <a:t>601 77 Brno</a:t>
            </a:r>
          </a:p>
          <a:p>
            <a:r>
              <a:rPr lang="cs-CZ"/>
              <a:t>Česká republika</a:t>
            </a:r>
          </a:p>
        </p:txBody>
      </p:sp>
    </p:spTree>
    <p:extLst>
      <p:ext uri="{BB962C8B-B14F-4D97-AF65-F5344CB8AC3E}">
        <p14:creationId xmlns:p14="http://schemas.microsoft.com/office/powerpoint/2010/main" val="3580021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33A8F-A4E2-5E47-8697-07ECBD3E6C90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079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ceitec_PPT_podklad_uv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744" t="-93658"/>
          <a:stretch>
            <a:fillRect/>
          </a:stretch>
        </p:blipFill>
        <p:spPr bwMode="auto">
          <a:xfrm>
            <a:off x="1250950" y="801688"/>
            <a:ext cx="7883525" cy="5913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0"/>
            <a:ext cx="9140825" cy="2698750"/>
          </a:xfrm>
          <a:prstGeom prst="rect">
            <a:avLst/>
          </a:prstGeom>
          <a:solidFill>
            <a:srgbClr val="69BE2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24" descr="logo+napis_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679450"/>
            <a:ext cx="445135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OPVaVpI_loga-eu_pos_H_EN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826125"/>
            <a:ext cx="36163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8" descr="partner_logo_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38" y="598488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09625" y="3057525"/>
            <a:ext cx="7989888" cy="1058863"/>
          </a:xfrm>
        </p:spPr>
        <p:txBody>
          <a:bodyPr/>
          <a:lstStyle>
            <a:lvl1pPr>
              <a:defRPr sz="4100">
                <a:solidFill>
                  <a:schemeClr val="bg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23854174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D9B64-D5E7-BD45-B96D-BF6C3D696A01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5807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4722B-7623-6344-BD5B-49DFA1E993E9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4481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30213" y="1282700"/>
            <a:ext cx="4065587" cy="4795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82700"/>
            <a:ext cx="4067175" cy="4795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B7E5E-32D8-A44F-9C13-DD89361EB04B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10193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46FCE-56F6-E649-A882-31E4B7E4A588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1444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139F2-4BFD-4149-94EC-AB4C77BC42FD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370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09B83-1947-BC4E-B43A-01BFE269A032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4858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052A9-FEFB-4C44-9A69-FFB1415F7BD0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89653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FDCF9-F7C9-AF47-AE18-04BCB69E20DF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22145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36F39-E9CA-944F-AD33-2F0E5712B59F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600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4.e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5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4.emf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5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 userDrawn="1"/>
        </p:nvSpPr>
        <p:spPr bwMode="auto">
          <a:xfrm>
            <a:off x="0" y="6502400"/>
            <a:ext cx="582613" cy="269875"/>
          </a:xfrm>
          <a:prstGeom prst="rect">
            <a:avLst/>
          </a:prstGeom>
          <a:solidFill>
            <a:srgbClr val="69BE2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3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3C3CDC8-6592-0C4C-949C-66BC4B987BB1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7038" y="200025"/>
            <a:ext cx="82740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282700"/>
            <a:ext cx="8285162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2" name="Picture 25" descr="CEITEC_logo_po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6491288"/>
            <a:ext cx="14541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118" r:id="rId1"/>
    <p:sldLayoutId id="2147490050" r:id="rId2"/>
    <p:sldLayoutId id="2147490051" r:id="rId3"/>
    <p:sldLayoutId id="2147490052" r:id="rId4"/>
    <p:sldLayoutId id="2147490053" r:id="rId5"/>
    <p:sldLayoutId id="2147490054" r:id="rId6"/>
    <p:sldLayoutId id="2147490055" r:id="rId7"/>
    <p:sldLayoutId id="2147490056" r:id="rId8"/>
    <p:sldLayoutId id="2147490057" r:id="rId9"/>
    <p:sldLayoutId id="2147490058" r:id="rId10"/>
    <p:sldLayoutId id="214749005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+mj-lt"/>
          <a:ea typeface="ＭＳ Ｐゴシック" charset="0"/>
          <a:cs typeface="ＭＳ Ｐゴシック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  <a:ea typeface="ＭＳ Ｐゴシック" charset="0"/>
          <a:cs typeface="ＭＳ Ｐゴシック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  <a:ea typeface="ＭＳ Ｐゴシック" charset="0"/>
          <a:cs typeface="ＭＳ Ｐゴシック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  <a:ea typeface="ＭＳ Ｐゴシック" charset="0"/>
          <a:cs typeface="ＭＳ Ｐゴシック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  <a:ea typeface="ＭＳ Ｐゴシック" charset="0"/>
          <a:cs typeface="ＭＳ Ｐゴシック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charset="0"/>
        <a:buChar char="§"/>
        <a:defRPr sz="2800">
          <a:solidFill>
            <a:srgbClr val="292929"/>
          </a:solidFill>
          <a:latin typeface="+mn-lt"/>
          <a:ea typeface="ＭＳ Ｐゴシック" charset="0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charset="0"/>
        <a:buChar char="§"/>
        <a:defRPr sz="2400">
          <a:solidFill>
            <a:srgbClr val="292929"/>
          </a:solidFill>
          <a:latin typeface="+mn-lt"/>
          <a:ea typeface="ＭＳ Ｐゴシック" charset="0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charset="0"/>
        <a:buChar char="§"/>
        <a:defRPr sz="2000">
          <a:solidFill>
            <a:srgbClr val="292929"/>
          </a:solidFill>
          <a:latin typeface="+mn-lt"/>
          <a:ea typeface="ＭＳ Ｐゴシック" charset="0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charset="0"/>
        <a:buChar char="§"/>
        <a:defRPr>
          <a:solidFill>
            <a:srgbClr val="292929"/>
          </a:solidFill>
          <a:latin typeface="+mn-lt"/>
          <a:ea typeface="ＭＳ Ｐゴシック" charset="0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charset="0"/>
        <a:buChar char="§"/>
        <a:defRPr sz="1600">
          <a:solidFill>
            <a:srgbClr val="292929"/>
          </a:solidFill>
          <a:latin typeface="+mn-lt"/>
          <a:ea typeface="ＭＳ Ｐゴシック" charset="0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0"/>
          <p:cNvSpPr>
            <a:spLocks noChangeArrowheads="1"/>
          </p:cNvSpPr>
          <p:nvPr userDrawn="1"/>
        </p:nvSpPr>
        <p:spPr bwMode="auto">
          <a:xfrm>
            <a:off x="0" y="6502400"/>
            <a:ext cx="582613" cy="269875"/>
          </a:xfrm>
          <a:prstGeom prst="rect">
            <a:avLst/>
          </a:prstGeom>
          <a:solidFill>
            <a:srgbClr val="69BE2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3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539EA0A-FF8F-7F46-9A92-EDF5396ED805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  <p:sp>
        <p:nvSpPr>
          <p:cNvPr id="931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7038" y="200025"/>
            <a:ext cx="82740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282700"/>
            <a:ext cx="8285162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93190" name="Picture 25" descr="CEITEC_logo_po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6491288"/>
            <a:ext cx="14541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149" r:id="rId1"/>
    <p:sldLayoutId id="2147490108" r:id="rId2"/>
    <p:sldLayoutId id="2147490109" r:id="rId3"/>
    <p:sldLayoutId id="2147490110" r:id="rId4"/>
    <p:sldLayoutId id="2147490111" r:id="rId5"/>
    <p:sldLayoutId id="2147490112" r:id="rId6"/>
    <p:sldLayoutId id="2147490113" r:id="rId7"/>
    <p:sldLayoutId id="2147490114" r:id="rId8"/>
    <p:sldLayoutId id="2147490115" r:id="rId9"/>
    <p:sldLayoutId id="2147490116" r:id="rId10"/>
    <p:sldLayoutId id="2147490117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charset="0"/>
        <a:buChar char="§"/>
        <a:defRPr sz="2800">
          <a:solidFill>
            <a:srgbClr val="292929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charset="0"/>
        <a:buChar char="§"/>
        <a:defRPr sz="2400">
          <a:solidFill>
            <a:srgbClr val="292929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charset="0"/>
        <a:buChar char="§"/>
        <a:defRPr sz="2000">
          <a:solidFill>
            <a:srgbClr val="292929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charset="0"/>
        <a:buChar char="§"/>
        <a:defRPr>
          <a:solidFill>
            <a:srgbClr val="292929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charset="0"/>
        <a:buChar char="§"/>
        <a:defRPr sz="1600">
          <a:solidFill>
            <a:srgbClr val="292929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0"/>
          <p:cNvSpPr>
            <a:spLocks noChangeArrowheads="1"/>
          </p:cNvSpPr>
          <p:nvPr userDrawn="1"/>
        </p:nvSpPr>
        <p:spPr bwMode="auto">
          <a:xfrm>
            <a:off x="0" y="6502400"/>
            <a:ext cx="582613" cy="269875"/>
          </a:xfrm>
          <a:prstGeom prst="rect">
            <a:avLst/>
          </a:prstGeom>
          <a:solidFill>
            <a:srgbClr val="69BE2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7038" y="200025"/>
            <a:ext cx="82740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282700"/>
            <a:ext cx="8285162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13317" name="Picture 25" descr="CEITEC_logo_pos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6491288"/>
            <a:ext cx="14541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-996950" y="6419850"/>
            <a:ext cx="14398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fld id="{F9A4E02D-B589-9243-98DB-EBBE66E707A2}" type="slidenum">
              <a:rPr lang="cs-CZ" sz="1300" b="1">
                <a:solidFill>
                  <a:srgbClr val="FFFFFF"/>
                </a:solidFill>
              </a:rPr>
              <a:pPr/>
              <a:t>‹#›</a:t>
            </a:fld>
            <a:endParaRPr lang="cs-CZ" sz="13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19" r:id="rId1"/>
    <p:sldLayoutId id="2147490060" r:id="rId2"/>
    <p:sldLayoutId id="2147490061" r:id="rId3"/>
    <p:sldLayoutId id="2147490062" r:id="rId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7AC143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7AC143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7AC143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7AC143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7AC143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charset="0"/>
        <a:buChar char="§"/>
        <a:defRPr sz="2800">
          <a:solidFill>
            <a:srgbClr val="808080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charset="0"/>
        <a:buChar char="§"/>
        <a:defRPr sz="2400">
          <a:solidFill>
            <a:srgbClr val="808080"/>
          </a:solidFill>
          <a:latin typeface="+mn-lt"/>
          <a:ea typeface="ＭＳ Ｐゴシック" charset="0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charset="0"/>
        <a:buChar char="§"/>
        <a:defRPr sz="2000">
          <a:solidFill>
            <a:srgbClr val="808080"/>
          </a:solidFill>
          <a:latin typeface="+mn-lt"/>
          <a:ea typeface="ＭＳ Ｐゴシック" charset="0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charset="0"/>
        <a:buChar char="§"/>
        <a:defRPr>
          <a:solidFill>
            <a:srgbClr val="808080"/>
          </a:solidFill>
          <a:latin typeface="+mn-lt"/>
          <a:ea typeface="ＭＳ Ｐゴシック" charset="0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charset="0"/>
        <a:buChar char="§"/>
        <a:defRPr sz="1600">
          <a:solidFill>
            <a:srgbClr val="808080"/>
          </a:solidFill>
          <a:latin typeface="+mn-lt"/>
          <a:ea typeface="ＭＳ Ｐゴシック" charset="0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0"/>
          <p:cNvSpPr>
            <a:spLocks noChangeArrowheads="1"/>
          </p:cNvSpPr>
          <p:nvPr userDrawn="1"/>
        </p:nvSpPr>
        <p:spPr bwMode="auto">
          <a:xfrm>
            <a:off x="0" y="6502400"/>
            <a:ext cx="582613" cy="269875"/>
          </a:xfrm>
          <a:prstGeom prst="rect">
            <a:avLst/>
          </a:prstGeom>
          <a:solidFill>
            <a:srgbClr val="69BE2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3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7702E16-01C5-FF4F-8E67-5B5EDFF770E7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7038" y="200025"/>
            <a:ext cx="82740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282700"/>
            <a:ext cx="8285162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15366" name="Picture 25" descr="CEITEC_logo_po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6491288"/>
            <a:ext cx="14541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120" r:id="rId1"/>
    <p:sldLayoutId id="2147490063" r:id="rId2"/>
    <p:sldLayoutId id="2147490064" r:id="rId3"/>
    <p:sldLayoutId id="2147490065" r:id="rId4"/>
    <p:sldLayoutId id="2147490066" r:id="rId5"/>
    <p:sldLayoutId id="2147490067" r:id="rId6"/>
    <p:sldLayoutId id="2147490068" r:id="rId7"/>
    <p:sldLayoutId id="2147490069" r:id="rId8"/>
    <p:sldLayoutId id="2147490070" r:id="rId9"/>
    <p:sldLayoutId id="2147490071" r:id="rId10"/>
    <p:sldLayoutId id="2147490072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charset="0"/>
        <a:buChar char="§"/>
        <a:defRPr sz="2800">
          <a:solidFill>
            <a:srgbClr val="292929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charset="0"/>
        <a:buChar char="§"/>
        <a:defRPr sz="2400">
          <a:solidFill>
            <a:srgbClr val="292929"/>
          </a:solidFill>
          <a:latin typeface="+mn-lt"/>
          <a:ea typeface="ＭＳ Ｐゴシック" charset="0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charset="0"/>
        <a:buChar char="§"/>
        <a:defRPr sz="2000">
          <a:solidFill>
            <a:srgbClr val="292929"/>
          </a:solidFill>
          <a:latin typeface="+mn-lt"/>
          <a:ea typeface="ＭＳ Ｐゴシック" charset="0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charset="0"/>
        <a:buChar char="§"/>
        <a:defRPr>
          <a:solidFill>
            <a:srgbClr val="292929"/>
          </a:solidFill>
          <a:latin typeface="+mn-lt"/>
          <a:ea typeface="ＭＳ Ｐゴシック" charset="0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charset="0"/>
        <a:buChar char="§"/>
        <a:defRPr sz="1600">
          <a:solidFill>
            <a:srgbClr val="292929"/>
          </a:solidFill>
          <a:latin typeface="+mn-lt"/>
          <a:ea typeface="ＭＳ Ｐゴシック" charset="0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0"/>
          <p:cNvSpPr>
            <a:spLocks noChangeArrowheads="1"/>
          </p:cNvSpPr>
          <p:nvPr userDrawn="1"/>
        </p:nvSpPr>
        <p:spPr bwMode="auto">
          <a:xfrm>
            <a:off x="0" y="6502400"/>
            <a:ext cx="582613" cy="269875"/>
          </a:xfrm>
          <a:prstGeom prst="rect">
            <a:avLst/>
          </a:prstGeom>
          <a:solidFill>
            <a:srgbClr val="69BE2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7038" y="200025"/>
            <a:ext cx="82740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282700"/>
            <a:ext cx="8285162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27653" name="Picture 25" descr="CEITEC_logo_pos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6491288"/>
            <a:ext cx="14541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-996950" y="6419850"/>
            <a:ext cx="14398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>
              <a:defRPr/>
            </a:pPr>
            <a:fld id="{4D2FFFAE-6D6E-A94C-A39B-862000D52589}" type="slidenum">
              <a:rPr lang="cs-CZ" sz="1300" b="1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sz="13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21" r:id="rId1"/>
    <p:sldLayoutId id="2147490073" r:id="rId2"/>
    <p:sldLayoutId id="2147490074" r:id="rId3"/>
    <p:sldLayoutId id="2147490075" r:id="rId4"/>
    <p:sldLayoutId id="2147490076" r:id="rId5"/>
    <p:sldLayoutId id="2147490077" r:id="rId6"/>
    <p:sldLayoutId id="2147490122" r:id="rId7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7AC143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7AC143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7AC143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7AC143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7AC143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charset="0"/>
        <a:buChar char="§"/>
        <a:defRPr sz="2800">
          <a:solidFill>
            <a:srgbClr val="808080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charset="0"/>
        <a:buChar char="§"/>
        <a:defRPr sz="2400">
          <a:solidFill>
            <a:srgbClr val="808080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charset="0"/>
        <a:buChar char="§"/>
        <a:defRPr sz="2000">
          <a:solidFill>
            <a:srgbClr val="808080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charset="0"/>
        <a:buChar char="§"/>
        <a:defRPr>
          <a:solidFill>
            <a:srgbClr val="808080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charset="0"/>
        <a:buChar char="§"/>
        <a:defRPr sz="1600">
          <a:solidFill>
            <a:srgbClr val="808080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0"/>
          <p:cNvSpPr>
            <a:spLocks noChangeArrowheads="1"/>
          </p:cNvSpPr>
          <p:nvPr userDrawn="1"/>
        </p:nvSpPr>
        <p:spPr bwMode="auto">
          <a:xfrm>
            <a:off x="0" y="6502400"/>
            <a:ext cx="582613" cy="269875"/>
          </a:xfrm>
          <a:prstGeom prst="rect">
            <a:avLst/>
          </a:prstGeom>
          <a:solidFill>
            <a:srgbClr val="69BE2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3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7669C9F-302B-A14D-B150-BD0DB25DBF7B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7038" y="200025"/>
            <a:ext cx="82740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282700"/>
            <a:ext cx="8285162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30726" name="Picture 25" descr="CEITEC_logo_po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6491288"/>
            <a:ext cx="14541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123" r:id="rId1"/>
    <p:sldLayoutId id="2147490078" r:id="rId2"/>
    <p:sldLayoutId id="2147490079" r:id="rId3"/>
    <p:sldLayoutId id="2147490080" r:id="rId4"/>
    <p:sldLayoutId id="2147490081" r:id="rId5"/>
    <p:sldLayoutId id="2147490082" r:id="rId6"/>
    <p:sldLayoutId id="2147490083" r:id="rId7"/>
    <p:sldLayoutId id="2147490084" r:id="rId8"/>
    <p:sldLayoutId id="2147490085" r:id="rId9"/>
    <p:sldLayoutId id="2147490086" r:id="rId10"/>
    <p:sldLayoutId id="2147490087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charset="0"/>
        <a:buChar char="§"/>
        <a:defRPr sz="2800">
          <a:solidFill>
            <a:srgbClr val="292929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charset="0"/>
        <a:buChar char="§"/>
        <a:defRPr sz="2400">
          <a:solidFill>
            <a:srgbClr val="292929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charset="0"/>
        <a:buChar char="§"/>
        <a:defRPr sz="2000">
          <a:solidFill>
            <a:srgbClr val="292929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charset="0"/>
        <a:buChar char="§"/>
        <a:defRPr>
          <a:solidFill>
            <a:srgbClr val="292929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charset="0"/>
        <a:buChar char="§"/>
        <a:defRPr sz="1600">
          <a:solidFill>
            <a:srgbClr val="292929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0825" cy="1439863"/>
          </a:xfrm>
          <a:prstGeom prst="rect">
            <a:avLst/>
          </a:prstGeom>
          <a:solidFill>
            <a:srgbClr val="69BE2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404813"/>
            <a:ext cx="57578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619250"/>
            <a:ext cx="8277225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69163" y="6332538"/>
            <a:ext cx="14398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rgbClr val="64B923"/>
                </a:solidFill>
              </a:defRPr>
            </a:lvl1pPr>
          </a:lstStyle>
          <a:p>
            <a:pPr>
              <a:defRPr/>
            </a:pPr>
            <a:fld id="{1FDA7E74-9780-1243-BB86-949B972F26B5}" type="slidenum">
              <a:rPr lang="cs-CZ"/>
              <a:pPr>
                <a:defRPr/>
              </a:pPr>
              <a:t>‹#›</a:t>
            </a:fld>
            <a:r>
              <a:rPr lang="cs-CZ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6332538"/>
            <a:ext cx="57578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cs-CZ"/>
              <a:t>Název prezentace - doplnit</a:t>
            </a:r>
          </a:p>
        </p:txBody>
      </p:sp>
      <p:pic>
        <p:nvPicPr>
          <p:cNvPr id="43015" name="Picture 9" descr="CEITEC_logo_neg_RG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720725"/>
            <a:ext cx="3059112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124" r:id="rId1"/>
    <p:sldLayoutId id="2147490125" r:id="rId2"/>
    <p:sldLayoutId id="2147490126" r:id="rId3"/>
    <p:sldLayoutId id="2147490127" r:id="rId4"/>
    <p:sldLayoutId id="2147490128" r:id="rId5"/>
    <p:sldLayoutId id="2147490129" r:id="rId6"/>
    <p:sldLayoutId id="2147490130" r:id="rId7"/>
    <p:sldLayoutId id="2147490131" r:id="rId8"/>
    <p:sldLayoutId id="2147490132" r:id="rId9"/>
    <p:sldLayoutId id="2147490133" r:id="rId10"/>
    <p:sldLayoutId id="2147490134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rgbClr val="555555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555555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555555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>
          <a:solidFill>
            <a:srgbClr val="555555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555555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555555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555555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555555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555555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0"/>
          <p:cNvSpPr>
            <a:spLocks noChangeArrowheads="1"/>
          </p:cNvSpPr>
          <p:nvPr userDrawn="1"/>
        </p:nvSpPr>
        <p:spPr bwMode="auto">
          <a:xfrm>
            <a:off x="0" y="6502400"/>
            <a:ext cx="582613" cy="269875"/>
          </a:xfrm>
          <a:prstGeom prst="rect">
            <a:avLst/>
          </a:prstGeom>
          <a:solidFill>
            <a:srgbClr val="69BE2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3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A07548B-C70B-2248-8552-048470BFBFC1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7038" y="200025"/>
            <a:ext cx="82740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282700"/>
            <a:ext cx="8285162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55302" name="Picture 25" descr="CEITEC_logo_po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6491288"/>
            <a:ext cx="14541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135" r:id="rId1"/>
    <p:sldLayoutId id="2147490088" r:id="rId2"/>
    <p:sldLayoutId id="2147490089" r:id="rId3"/>
    <p:sldLayoutId id="2147490090" r:id="rId4"/>
    <p:sldLayoutId id="2147490091" r:id="rId5"/>
    <p:sldLayoutId id="2147490092" r:id="rId6"/>
    <p:sldLayoutId id="2147490093" r:id="rId7"/>
    <p:sldLayoutId id="2147490094" r:id="rId8"/>
    <p:sldLayoutId id="2147490095" r:id="rId9"/>
    <p:sldLayoutId id="2147490096" r:id="rId10"/>
    <p:sldLayoutId id="2147490097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charset="0"/>
        <a:buChar char="§"/>
        <a:defRPr sz="2800">
          <a:solidFill>
            <a:srgbClr val="292929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charset="0"/>
        <a:buChar char="§"/>
        <a:defRPr sz="2400">
          <a:solidFill>
            <a:srgbClr val="292929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charset="0"/>
        <a:buChar char="§"/>
        <a:defRPr sz="2000">
          <a:solidFill>
            <a:srgbClr val="292929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charset="0"/>
        <a:buChar char="§"/>
        <a:defRPr>
          <a:solidFill>
            <a:srgbClr val="292929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charset="0"/>
        <a:buChar char="§"/>
        <a:defRPr sz="1600">
          <a:solidFill>
            <a:srgbClr val="292929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0825" cy="1439863"/>
          </a:xfrm>
          <a:prstGeom prst="rect">
            <a:avLst/>
          </a:prstGeom>
          <a:solidFill>
            <a:srgbClr val="69BE2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404813"/>
            <a:ext cx="57578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619250"/>
            <a:ext cx="8277225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69163" y="6332538"/>
            <a:ext cx="14398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rgbClr val="64B923"/>
                </a:solidFill>
              </a:defRPr>
            </a:lvl1pPr>
          </a:lstStyle>
          <a:p>
            <a:pPr>
              <a:defRPr/>
            </a:pPr>
            <a:fld id="{9E23BC21-32CA-ED41-948D-66A617B4690F}" type="slidenum">
              <a:rPr lang="cs-CZ"/>
              <a:pPr>
                <a:defRPr/>
              </a:pPr>
              <a:t>‹#›</a:t>
            </a:fld>
            <a:r>
              <a:rPr lang="cs-CZ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6332538"/>
            <a:ext cx="57578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cs-CZ"/>
              <a:t>Název prezentace - doplnit</a:t>
            </a:r>
          </a:p>
        </p:txBody>
      </p:sp>
      <p:pic>
        <p:nvPicPr>
          <p:cNvPr id="67591" name="Picture 9" descr="CEITEC_logo_neg_RG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720725"/>
            <a:ext cx="3059112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136" r:id="rId1"/>
    <p:sldLayoutId id="2147490137" r:id="rId2"/>
    <p:sldLayoutId id="2147490138" r:id="rId3"/>
    <p:sldLayoutId id="2147490139" r:id="rId4"/>
    <p:sldLayoutId id="2147490140" r:id="rId5"/>
    <p:sldLayoutId id="2147490141" r:id="rId6"/>
    <p:sldLayoutId id="2147490142" r:id="rId7"/>
    <p:sldLayoutId id="2147490143" r:id="rId8"/>
    <p:sldLayoutId id="2147490144" r:id="rId9"/>
    <p:sldLayoutId id="2147490145" r:id="rId10"/>
    <p:sldLayoutId id="2147490146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rgbClr val="555555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555555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555555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>
          <a:solidFill>
            <a:srgbClr val="555555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555555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555555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555555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555555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555555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0"/>
          <p:cNvSpPr>
            <a:spLocks noChangeArrowheads="1"/>
          </p:cNvSpPr>
          <p:nvPr userDrawn="1"/>
        </p:nvSpPr>
        <p:spPr bwMode="auto">
          <a:xfrm>
            <a:off x="0" y="6502400"/>
            <a:ext cx="582613" cy="269875"/>
          </a:xfrm>
          <a:prstGeom prst="rect">
            <a:avLst/>
          </a:prstGeom>
          <a:solidFill>
            <a:srgbClr val="69BE2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3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F1E9A3-9893-7946-BD45-A95B37196E40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7038" y="200025"/>
            <a:ext cx="82740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282700"/>
            <a:ext cx="8285162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79878" name="Picture 25" descr="CEITEC_logo_pos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6491288"/>
            <a:ext cx="14541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147" r:id="rId1"/>
    <p:sldLayoutId id="2147490098" r:id="rId2"/>
    <p:sldLayoutId id="2147490099" r:id="rId3"/>
    <p:sldLayoutId id="2147490100" r:id="rId4"/>
    <p:sldLayoutId id="2147490101" r:id="rId5"/>
    <p:sldLayoutId id="2147490102" r:id="rId6"/>
    <p:sldLayoutId id="2147490103" r:id="rId7"/>
    <p:sldLayoutId id="2147490104" r:id="rId8"/>
    <p:sldLayoutId id="2147490105" r:id="rId9"/>
    <p:sldLayoutId id="2147490106" r:id="rId10"/>
    <p:sldLayoutId id="2147490107" r:id="rId11"/>
    <p:sldLayoutId id="2147490148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charset="0"/>
        <a:buChar char="§"/>
        <a:defRPr sz="2800">
          <a:solidFill>
            <a:srgbClr val="292929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charset="0"/>
        <a:buChar char="§"/>
        <a:defRPr sz="2400">
          <a:solidFill>
            <a:srgbClr val="292929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charset="0"/>
        <a:buChar char="§"/>
        <a:defRPr sz="2000">
          <a:solidFill>
            <a:srgbClr val="292929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charset="0"/>
        <a:buChar char="§"/>
        <a:defRPr>
          <a:solidFill>
            <a:srgbClr val="292929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charset="0"/>
        <a:buChar char="§"/>
        <a:defRPr sz="1600">
          <a:solidFill>
            <a:srgbClr val="292929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png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28663" y="3057525"/>
            <a:ext cx="8223250" cy="1058863"/>
          </a:xfrm>
        </p:spPr>
        <p:txBody>
          <a:bodyPr/>
          <a:lstStyle/>
          <a:p>
            <a:r>
              <a:rPr lang="cs-CZ" dirty="0"/>
              <a:t>Moderní metody pro analýzu genomu: Bioinformatika I</a:t>
            </a:r>
          </a:p>
        </p:txBody>
      </p:sp>
      <p:sp>
        <p:nvSpPr>
          <p:cNvPr id="107522" name="Text Box 6"/>
          <p:cNvSpPr txBox="1">
            <a:spLocks noChangeArrowheads="1"/>
          </p:cNvSpPr>
          <p:nvPr/>
        </p:nvSpPr>
        <p:spPr bwMode="auto">
          <a:xfrm>
            <a:off x="676275" y="4316413"/>
            <a:ext cx="19609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cs-CZ" sz="2000" b="1" dirty="0">
                <a:solidFill>
                  <a:srgbClr val="69BE28"/>
                </a:solidFill>
              </a:rPr>
              <a:t>Vojtěch Bystrý</a:t>
            </a:r>
          </a:p>
        </p:txBody>
      </p:sp>
      <p:sp>
        <p:nvSpPr>
          <p:cNvPr id="107523" name="Text Box 8"/>
          <p:cNvSpPr txBox="1">
            <a:spLocks noChangeArrowheads="1"/>
          </p:cNvSpPr>
          <p:nvPr/>
        </p:nvSpPr>
        <p:spPr bwMode="auto">
          <a:xfrm>
            <a:off x="708025" y="5187950"/>
            <a:ext cx="2031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cs-CZ" sz="1800" b="1" dirty="0">
                <a:solidFill>
                  <a:srgbClr val="808080"/>
                </a:solidFill>
              </a:rPr>
              <a:t>29. </a:t>
            </a:r>
            <a:r>
              <a:rPr lang="cs-CZ" sz="1800" b="1" dirty="0" err="1">
                <a:solidFill>
                  <a:srgbClr val="808080"/>
                </a:solidFill>
              </a:rPr>
              <a:t>October</a:t>
            </a:r>
            <a:r>
              <a:rPr lang="cs-CZ" sz="1800" b="1" dirty="0">
                <a:solidFill>
                  <a:srgbClr val="808080"/>
                </a:solidFill>
              </a:rPr>
              <a:t>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427038" y="322263"/>
            <a:ext cx="8274050" cy="792162"/>
          </a:xfrm>
        </p:spPr>
        <p:txBody>
          <a:bodyPr/>
          <a:lstStyle/>
          <a:p>
            <a:pPr>
              <a:defRPr/>
            </a:pPr>
            <a:r>
              <a:rPr lang="en-US" kern="1200" dirty="0">
                <a:solidFill>
                  <a:srgbClr val="7AC143"/>
                </a:solidFill>
                <a:ea typeface="ＭＳ Ｐゴシック" charset="-128"/>
                <a:cs typeface="+mn-cs"/>
              </a:rPr>
              <a:t>NGS data analysis</a:t>
            </a:r>
            <a:endParaRPr lang="en-GB" kern="1200" dirty="0">
              <a:solidFill>
                <a:srgbClr val="7AC143"/>
              </a:solidFill>
              <a:ea typeface="ＭＳ Ｐゴシック" charset="-128"/>
              <a:cs typeface="+mn-cs"/>
            </a:endParaRPr>
          </a:p>
        </p:txBody>
      </p:sp>
      <p:sp>
        <p:nvSpPr>
          <p:cNvPr id="118787" name="Zástupný symbol pro číslo snímku 3"/>
          <p:cNvSpPr txBox="1">
            <a:spLocks noGrp="1"/>
          </p:cNvSpPr>
          <p:nvPr/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A4F89AD9-F27F-C74F-937E-EAB456F55A7D}" type="slidenum">
              <a:rPr lang="cs-CZ" sz="1300" b="1">
                <a:solidFill>
                  <a:schemeClr val="bg1"/>
                </a:solidFill>
              </a:rPr>
              <a:pPr algn="l" eaLnBrk="1" hangingPunct="1"/>
              <a:t>10</a:t>
            </a:fld>
            <a:endParaRPr lang="cs-CZ" sz="1300" b="1">
              <a:solidFill>
                <a:srgbClr val="E1F0D2"/>
              </a:solidFill>
            </a:endParaRPr>
          </a:p>
        </p:txBody>
      </p:sp>
      <p:sp>
        <p:nvSpPr>
          <p:cNvPr id="118788" name="Zástupný symbol pro číslo snímk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891E23-DFA4-504B-A94A-E8C3EA55FE0D}" type="slidenum">
              <a:rPr lang="cs-CZ" sz="1300">
                <a:solidFill>
                  <a:schemeClr val="bg1"/>
                </a:solidFill>
              </a:rPr>
              <a:pPr eaLnBrk="1" hangingPunct="1"/>
              <a:t>10</a:t>
            </a:fld>
            <a:endParaRPr lang="cs-CZ" sz="1300">
              <a:solidFill>
                <a:srgbClr val="E1F0D2"/>
              </a:solidFill>
            </a:endParaRPr>
          </a:p>
        </p:txBody>
      </p:sp>
      <p:sp>
        <p:nvSpPr>
          <p:cNvPr id="118789" name="Rounded Rectangle 2"/>
          <p:cNvSpPr>
            <a:spLocks noChangeArrowheads="1"/>
          </p:cNvSpPr>
          <p:nvPr/>
        </p:nvSpPr>
        <p:spPr bwMode="auto">
          <a:xfrm>
            <a:off x="4343400" y="2566988"/>
            <a:ext cx="1498600" cy="85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/>
              <a:t>Raw data</a:t>
            </a:r>
          </a:p>
          <a:p>
            <a:pPr algn="ctr"/>
            <a:r>
              <a:rPr lang="en-US" i="1"/>
              <a:t>.fastq</a:t>
            </a:r>
          </a:p>
        </p:txBody>
      </p:sp>
      <p:sp>
        <p:nvSpPr>
          <p:cNvPr id="118790" name="Rounded Rectangle 7"/>
          <p:cNvSpPr>
            <a:spLocks noChangeArrowheads="1"/>
          </p:cNvSpPr>
          <p:nvPr/>
        </p:nvSpPr>
        <p:spPr bwMode="auto">
          <a:xfrm>
            <a:off x="4343400" y="3763963"/>
            <a:ext cx="1498600" cy="85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/>
              <a:t>Mapping</a:t>
            </a:r>
          </a:p>
          <a:p>
            <a:pPr algn="ctr"/>
            <a:r>
              <a:rPr lang="en-US" i="1"/>
              <a:t>.bam</a:t>
            </a:r>
          </a:p>
        </p:txBody>
      </p:sp>
      <p:grpSp>
        <p:nvGrpSpPr>
          <p:cNvPr id="118791" name="Group 4"/>
          <p:cNvGrpSpPr>
            <a:grpSpLocks/>
          </p:cNvGrpSpPr>
          <p:nvPr/>
        </p:nvGrpSpPr>
        <p:grpSpPr bwMode="auto">
          <a:xfrm>
            <a:off x="2717800" y="4959350"/>
            <a:ext cx="4749800" cy="850900"/>
            <a:chOff x="3937000" y="3676650"/>
            <a:chExt cx="4749800" cy="850900"/>
          </a:xfrm>
        </p:grpSpPr>
        <p:sp>
          <p:nvSpPr>
            <p:cNvPr id="118801" name="Rounded Rectangle 8"/>
            <p:cNvSpPr>
              <a:spLocks noChangeArrowheads="1"/>
            </p:cNvSpPr>
            <p:nvPr/>
          </p:nvSpPr>
          <p:spPr bwMode="auto">
            <a:xfrm>
              <a:off x="3937000" y="3676650"/>
              <a:ext cx="1498600" cy="8509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/>
                <a:t>Variant analysis</a:t>
              </a:r>
            </a:p>
          </p:txBody>
        </p:sp>
        <p:sp>
          <p:nvSpPr>
            <p:cNvPr id="118802" name="Rounded Rectangle 9"/>
            <p:cNvSpPr>
              <a:spLocks noChangeArrowheads="1"/>
            </p:cNvSpPr>
            <p:nvPr/>
          </p:nvSpPr>
          <p:spPr bwMode="auto">
            <a:xfrm>
              <a:off x="5562600" y="3676650"/>
              <a:ext cx="1498600" cy="8509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/>
                <a:t>Expression analysis</a:t>
              </a:r>
            </a:p>
          </p:txBody>
        </p:sp>
        <p:sp>
          <p:nvSpPr>
            <p:cNvPr id="118803" name="Rounded Rectangle 10"/>
            <p:cNvSpPr>
              <a:spLocks noChangeArrowheads="1"/>
            </p:cNvSpPr>
            <p:nvPr/>
          </p:nvSpPr>
          <p:spPr bwMode="auto">
            <a:xfrm>
              <a:off x="7188200" y="3676650"/>
              <a:ext cx="1498600" cy="8509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/>
                <a:t>Structural variants</a:t>
              </a:r>
            </a:p>
          </p:txBody>
        </p:sp>
      </p:grpSp>
      <p:sp>
        <p:nvSpPr>
          <p:cNvPr id="118792" name="Rectangle 3"/>
          <p:cNvSpPr>
            <a:spLocks noChangeArrowheads="1"/>
          </p:cNvSpPr>
          <p:nvPr/>
        </p:nvSpPr>
        <p:spPr bwMode="auto">
          <a:xfrm>
            <a:off x="5295900" y="2152650"/>
            <a:ext cx="1790700" cy="369888"/>
          </a:xfrm>
          <a:prstGeom prst="rect">
            <a:avLst/>
          </a:prstGeom>
          <a:noFill/>
          <a:ln w="28575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/>
              <a:t>de-multiplexing</a:t>
            </a:r>
          </a:p>
        </p:txBody>
      </p:sp>
      <p:sp>
        <p:nvSpPr>
          <p:cNvPr id="118793" name="Rounded Rectangle 13"/>
          <p:cNvSpPr>
            <a:spLocks noChangeArrowheads="1"/>
          </p:cNvSpPr>
          <p:nvPr/>
        </p:nvSpPr>
        <p:spPr bwMode="auto">
          <a:xfrm>
            <a:off x="2222500" y="2578100"/>
            <a:ext cx="1498600" cy="85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Special cases</a:t>
            </a:r>
          </a:p>
        </p:txBody>
      </p:sp>
      <p:sp>
        <p:nvSpPr>
          <p:cNvPr id="118794" name="Rectangle 14"/>
          <p:cNvSpPr>
            <a:spLocks noChangeArrowheads="1"/>
          </p:cNvSpPr>
          <p:nvPr/>
        </p:nvSpPr>
        <p:spPr bwMode="auto">
          <a:xfrm>
            <a:off x="5549900" y="2808288"/>
            <a:ext cx="179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QC</a:t>
            </a:r>
          </a:p>
        </p:txBody>
      </p:sp>
      <p:sp>
        <p:nvSpPr>
          <p:cNvPr id="118795" name="Rectangle 15"/>
          <p:cNvSpPr>
            <a:spLocks noChangeArrowheads="1"/>
          </p:cNvSpPr>
          <p:nvPr/>
        </p:nvSpPr>
        <p:spPr bwMode="auto">
          <a:xfrm>
            <a:off x="5600700" y="4003675"/>
            <a:ext cx="1790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QC</a:t>
            </a:r>
          </a:p>
        </p:txBody>
      </p:sp>
      <p:grpSp>
        <p:nvGrpSpPr>
          <p:cNvPr id="118796" name="Group 17"/>
          <p:cNvGrpSpPr>
            <a:grpSpLocks/>
          </p:cNvGrpSpPr>
          <p:nvPr/>
        </p:nvGrpSpPr>
        <p:grpSpPr bwMode="auto">
          <a:xfrm>
            <a:off x="4216400" y="1219200"/>
            <a:ext cx="1866900" cy="863600"/>
            <a:chOff x="3390900" y="927100"/>
            <a:chExt cx="1866900" cy="862944"/>
          </a:xfrm>
        </p:grpSpPr>
        <p:pic>
          <p:nvPicPr>
            <p:cNvPr id="118798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500" y="927100"/>
              <a:ext cx="1257300" cy="862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799" name="Picture 5" descr="Chimestry_flask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900" y="1028372"/>
              <a:ext cx="660400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Plus 16"/>
            <p:cNvSpPr/>
            <p:nvPr/>
          </p:nvSpPr>
          <p:spPr bwMode="auto">
            <a:xfrm>
              <a:off x="3962400" y="1206288"/>
              <a:ext cx="304800" cy="304568"/>
            </a:xfrm>
            <a:prstGeom prst="mathPlus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19" name="Cloud 18"/>
          <p:cNvSpPr/>
          <p:nvPr/>
        </p:nvSpPr>
        <p:spPr bwMode="auto">
          <a:xfrm>
            <a:off x="1587500" y="1257300"/>
            <a:ext cx="2133600" cy="8763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>
                <a:latin typeface="Arial" pitchFamily="34" charset="0"/>
              </a:rPr>
              <a:t>Experiment design</a:t>
            </a:r>
          </a:p>
        </p:txBody>
      </p:sp>
      <p:cxnSp>
        <p:nvCxnSpPr>
          <p:cNvPr id="5" name="Straight Arrow Connector 4"/>
          <p:cNvCxnSpPr>
            <a:stCxn id="118789" idx="1"/>
            <a:endCxn id="118793" idx="3"/>
          </p:cNvCxnSpPr>
          <p:nvPr/>
        </p:nvCxnSpPr>
        <p:spPr bwMode="auto">
          <a:xfrm flipH="1">
            <a:off x="3721100" y="2992438"/>
            <a:ext cx="622300" cy="111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>
            <a:stCxn id="118789" idx="2"/>
            <a:endCxn id="118790" idx="0"/>
          </p:cNvCxnSpPr>
          <p:nvPr/>
        </p:nvCxnSpPr>
        <p:spPr bwMode="auto">
          <a:xfrm>
            <a:off x="5092700" y="3417888"/>
            <a:ext cx="0" cy="3460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8790" idx="2"/>
            <a:endCxn id="118802" idx="0"/>
          </p:cNvCxnSpPr>
          <p:nvPr/>
        </p:nvCxnSpPr>
        <p:spPr bwMode="auto">
          <a:xfrm>
            <a:off x="5092700" y="4614863"/>
            <a:ext cx="0" cy="3444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118790" idx="1"/>
            <a:endCxn id="118801" idx="0"/>
          </p:cNvCxnSpPr>
          <p:nvPr/>
        </p:nvCxnSpPr>
        <p:spPr bwMode="auto">
          <a:xfrm flipH="1">
            <a:off x="3467100" y="4189413"/>
            <a:ext cx="876300" cy="7699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18790" idx="3"/>
            <a:endCxn id="118803" idx="0"/>
          </p:cNvCxnSpPr>
          <p:nvPr/>
        </p:nvCxnSpPr>
        <p:spPr bwMode="auto">
          <a:xfrm>
            <a:off x="5842000" y="4189413"/>
            <a:ext cx="876300" cy="7699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118790" idx="3"/>
          </p:cNvCxnSpPr>
          <p:nvPr/>
        </p:nvCxnSpPr>
        <p:spPr bwMode="auto">
          <a:xfrm>
            <a:off x="5842000" y="4189413"/>
            <a:ext cx="368300" cy="15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5842000" y="3008313"/>
            <a:ext cx="368300" cy="15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5092700" y="2224088"/>
            <a:ext cx="0" cy="3460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stCxn id="19" idx="0"/>
          </p:cNvCxnSpPr>
          <p:nvPr/>
        </p:nvCxnSpPr>
        <p:spPr bwMode="auto">
          <a:xfrm flipV="1">
            <a:off x="3719322" y="1689100"/>
            <a:ext cx="382778" cy="63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0662966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427038" y="322263"/>
            <a:ext cx="8274050" cy="792162"/>
          </a:xfrm>
        </p:spPr>
        <p:txBody>
          <a:bodyPr/>
          <a:lstStyle/>
          <a:p>
            <a:pPr>
              <a:defRPr/>
            </a:pPr>
            <a:r>
              <a:rPr lang="en-GB" kern="1200" dirty="0">
                <a:solidFill>
                  <a:srgbClr val="7AC143"/>
                </a:solidFill>
                <a:ea typeface="ＭＳ Ｐゴシック" charset="-128"/>
                <a:cs typeface="+mn-cs"/>
              </a:rPr>
              <a:t>De-multiplexing</a:t>
            </a:r>
          </a:p>
        </p:txBody>
      </p:sp>
      <p:sp>
        <p:nvSpPr>
          <p:cNvPr id="107523" name="Zástupný symbol pro obsah 2"/>
          <p:cNvSpPr>
            <a:spLocks noGrp="1"/>
          </p:cNvSpPr>
          <p:nvPr>
            <p:ph idx="1"/>
          </p:nvPr>
        </p:nvSpPr>
        <p:spPr>
          <a:xfrm>
            <a:off x="425450" y="1179513"/>
            <a:ext cx="8591550" cy="48783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 charset="0"/>
              <a:buChar char="•"/>
            </a:pPr>
            <a:r>
              <a:rPr lang="en-GB" sz="2000" b="1" dirty="0">
                <a:solidFill>
                  <a:schemeClr val="tx1"/>
                </a:solidFill>
                <a:latin typeface="Arial" charset="0"/>
                <a:cs typeface="Times New Roman" charset="0"/>
              </a:rPr>
              <a:t>Not perfect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Arial" charset="0"/>
                <a:cs typeface="Times New Roman" charset="0"/>
              </a:rPr>
              <a:t>I</a:t>
            </a:r>
            <a:r>
              <a:rPr lang="en-GB" sz="1600" b="1" dirty="0">
                <a:solidFill>
                  <a:schemeClr val="tx1"/>
                </a:solidFill>
                <a:latin typeface="Arial" charset="0"/>
                <a:cs typeface="Times New Roman" charset="0"/>
              </a:rPr>
              <a:t>n </a:t>
            </a:r>
            <a:r>
              <a:rPr lang="en-GB" sz="1600" b="1" dirty="0" err="1">
                <a:solidFill>
                  <a:schemeClr val="tx1"/>
                </a:solidFill>
                <a:latin typeface="Arial" charset="0"/>
                <a:cs typeface="Times New Roman" charset="0"/>
              </a:rPr>
              <a:t>silico</a:t>
            </a:r>
            <a:r>
              <a:rPr lang="en-GB" sz="1600" b="1" dirty="0">
                <a:solidFill>
                  <a:schemeClr val="tx1"/>
                </a:solidFill>
                <a:latin typeface="Arial" charset="0"/>
                <a:cs typeface="Times New Roman" charset="0"/>
              </a:rPr>
              <a:t> contamination </a:t>
            </a:r>
            <a:r>
              <a:rPr lang="mr-IN" sz="1600" b="1" dirty="0">
                <a:solidFill>
                  <a:schemeClr val="tx1"/>
                </a:solidFill>
                <a:latin typeface="Arial" charset="0"/>
                <a:cs typeface="Times New Roman" charset="0"/>
              </a:rPr>
              <a:t>–</a:t>
            </a:r>
            <a:r>
              <a:rPr lang="en-GB" sz="1600" b="1" dirty="0">
                <a:solidFill>
                  <a:schemeClr val="tx1"/>
                </a:solidFill>
                <a:latin typeface="Arial" charset="0"/>
                <a:cs typeface="Times New Roman" charset="0"/>
              </a:rPr>
              <a:t> problem for MRD detection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 charset="0"/>
              <a:buChar char="•"/>
            </a:pPr>
            <a:endParaRPr lang="en-GB" sz="2000" b="1" dirty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 charset="0"/>
              <a:buChar char="•"/>
            </a:pPr>
            <a:r>
              <a:rPr lang="en-GB" sz="2000" b="1" dirty="0">
                <a:solidFill>
                  <a:schemeClr val="tx1"/>
                </a:solidFill>
                <a:latin typeface="Arial" charset="0"/>
                <a:cs typeface="Times New Roman" charset="0"/>
              </a:rPr>
              <a:t>Sample naming and organisation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 charset="0"/>
              <a:buChar char="•"/>
            </a:pPr>
            <a:r>
              <a:rPr lang="en-GB" sz="2000" b="1" dirty="0">
                <a:solidFill>
                  <a:schemeClr val="tx1"/>
                </a:solidFill>
                <a:latin typeface="Arial" charset="0"/>
                <a:cs typeface="Times New Roman" charset="0"/>
              </a:rPr>
              <a:t>Naming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Arial" charset="0"/>
                <a:cs typeface="Times New Roman" charset="0"/>
              </a:rPr>
              <a:t>U</a:t>
            </a:r>
            <a:r>
              <a:rPr lang="en-GB" sz="1600" b="1" dirty="0" err="1">
                <a:solidFill>
                  <a:schemeClr val="tx1"/>
                </a:solidFill>
                <a:latin typeface="Arial" charset="0"/>
                <a:cs typeface="Times New Roman" charset="0"/>
              </a:rPr>
              <a:t>nique</a:t>
            </a:r>
            <a:r>
              <a:rPr lang="en-GB" sz="1600" b="1" dirty="0">
                <a:solidFill>
                  <a:schemeClr val="tx1"/>
                </a:solidFill>
                <a:latin typeface="Arial" charset="0"/>
                <a:cs typeface="Times New Roman" charset="0"/>
              </a:rPr>
              <a:t> names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 charset="0"/>
              <a:buChar char="•"/>
            </a:pPr>
            <a:r>
              <a:rPr lang="en-GB" sz="1600" b="1" dirty="0">
                <a:solidFill>
                  <a:schemeClr val="tx1"/>
                </a:solidFill>
                <a:latin typeface="Arial" charset="0"/>
                <a:cs typeface="Times New Roman" charset="0"/>
              </a:rPr>
              <a:t>_ </a:t>
            </a:r>
            <a:r>
              <a:rPr lang="en-GB" sz="1600" b="1" dirty="0" err="1">
                <a:solidFill>
                  <a:schemeClr val="tx1"/>
                </a:solidFill>
                <a:latin typeface="Arial" charset="0"/>
                <a:cs typeface="Times New Roman" charset="0"/>
              </a:rPr>
              <a:t>vs</a:t>
            </a:r>
            <a:r>
              <a:rPr lang="en-GB" sz="1600" b="1" dirty="0">
                <a:solidFill>
                  <a:schemeClr val="tx1"/>
                </a:solidFill>
                <a:latin typeface="Arial" charset="0"/>
                <a:cs typeface="Times New Roman" charset="0"/>
              </a:rPr>
              <a:t> </a:t>
            </a:r>
            <a:r>
              <a:rPr lang="mr-IN" sz="1600" b="1" dirty="0">
                <a:solidFill>
                  <a:schemeClr val="tx1"/>
                </a:solidFill>
                <a:latin typeface="Arial" charset="0"/>
                <a:cs typeface="Times New Roman" charset="0"/>
              </a:rPr>
              <a:t>–</a:t>
            </a:r>
            <a:r>
              <a:rPr lang="en-GB" sz="1600" b="1" dirty="0">
                <a:solidFill>
                  <a:schemeClr val="tx1"/>
                </a:solidFill>
                <a:latin typeface="Arial" charset="0"/>
                <a:cs typeface="Times New Roman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Arial" charset="0"/>
                <a:cs typeface="Times New Roman" charset="0"/>
              </a:rPr>
              <a:t>v</a:t>
            </a:r>
            <a:r>
              <a:rPr lang="en-GB" sz="1600" b="1" dirty="0">
                <a:solidFill>
                  <a:schemeClr val="tx1"/>
                </a:solidFill>
                <a:latin typeface="Arial" charset="0"/>
                <a:cs typeface="Times New Roman" charset="0"/>
              </a:rPr>
              <a:t>s .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Arial" charset="0"/>
                <a:cs typeface="Times New Roman" charset="0"/>
              </a:rPr>
              <a:t>S</a:t>
            </a:r>
            <a:r>
              <a:rPr lang="en-GB" sz="1600" b="1" dirty="0" err="1">
                <a:solidFill>
                  <a:schemeClr val="tx1"/>
                </a:solidFill>
                <a:latin typeface="Arial" charset="0"/>
                <a:cs typeface="Times New Roman" charset="0"/>
              </a:rPr>
              <a:t>pecial</a:t>
            </a:r>
            <a:r>
              <a:rPr lang="en-GB" sz="1600" b="1" dirty="0">
                <a:solidFill>
                  <a:schemeClr val="tx1"/>
                </a:solidFill>
                <a:latin typeface="Arial" charset="0"/>
                <a:cs typeface="Times New Roman" charset="0"/>
              </a:rPr>
              <a:t> characters: $&amp;|@+- </a:t>
            </a:r>
            <a:r>
              <a:rPr lang="mr-IN" sz="1600" b="1" dirty="0">
                <a:solidFill>
                  <a:schemeClr val="tx1"/>
                </a:solidFill>
                <a:latin typeface="Arial" charset="0"/>
                <a:cs typeface="Times New Roman" charset="0"/>
              </a:rPr>
              <a:t>…</a:t>
            </a:r>
            <a:endParaRPr lang="en-GB" sz="1600" b="1" dirty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Arial" charset="0"/>
                <a:cs typeface="Times New Roman" charset="0"/>
              </a:rPr>
              <a:t>Really tricky: -</a:t>
            </a:r>
            <a:r>
              <a:rPr lang="en-GB" sz="1600" b="1" dirty="0">
                <a:solidFill>
                  <a:schemeClr val="tx1"/>
                </a:solidFill>
                <a:latin typeface="Arial" charset="0"/>
                <a:cs typeface="Times New Roman" charset="0"/>
              </a:rPr>
              <a:t> </a:t>
            </a:r>
            <a:r>
              <a:rPr lang="en-GB" sz="1600" b="1" dirty="0" err="1">
                <a:solidFill>
                  <a:schemeClr val="tx1"/>
                </a:solidFill>
                <a:latin typeface="Arial" charset="0"/>
                <a:cs typeface="Times New Roman" charset="0"/>
              </a:rPr>
              <a:t>vs</a:t>
            </a:r>
            <a:r>
              <a:rPr lang="en-GB" sz="1600" b="1" dirty="0">
                <a:solidFill>
                  <a:schemeClr val="tx1"/>
                </a:solidFill>
                <a:latin typeface="Arial" charset="0"/>
                <a:cs typeface="Times New Roman" charset="0"/>
              </a:rPr>
              <a:t> −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 charset="0"/>
              <a:buChar char="•"/>
            </a:pPr>
            <a:r>
              <a:rPr lang="en-GB" sz="2000" b="1" dirty="0">
                <a:solidFill>
                  <a:schemeClr val="tx1"/>
                </a:solidFill>
                <a:latin typeface="Arial" charset="0"/>
                <a:cs typeface="Times New Roman" charset="0"/>
              </a:rPr>
              <a:t>Organization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Arial" charset="0"/>
                <a:cs typeface="Times New Roman" charset="0"/>
              </a:rPr>
              <a:t>S</a:t>
            </a:r>
            <a:r>
              <a:rPr lang="en-GB" sz="1600" b="1" dirty="0" err="1">
                <a:solidFill>
                  <a:schemeClr val="tx1"/>
                </a:solidFill>
                <a:latin typeface="Arial" charset="0"/>
                <a:cs typeface="Times New Roman" charset="0"/>
              </a:rPr>
              <a:t>hould</a:t>
            </a:r>
            <a:r>
              <a:rPr lang="en-GB" sz="1600" b="1" dirty="0">
                <a:solidFill>
                  <a:schemeClr val="tx1"/>
                </a:solidFill>
                <a:latin typeface="Arial" charset="0"/>
                <a:cs typeface="Times New Roman" charset="0"/>
              </a:rPr>
              <a:t> not be your worries </a:t>
            </a:r>
            <a:endParaRPr lang="en-US" sz="1600" b="1" dirty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Arial" charset="0"/>
                <a:cs typeface="Times New Roman" charset="0"/>
              </a:rPr>
              <a:t>For any longer ‘operation’ comprehensive database is necessary </a:t>
            </a:r>
            <a:endParaRPr lang="en-GB" sz="1600" b="1" dirty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Arial" charset="0"/>
                <a:cs typeface="Times New Roman" charset="0"/>
              </a:rPr>
              <a:t>C</a:t>
            </a:r>
            <a:r>
              <a:rPr lang="en-GB" sz="1600" b="1" dirty="0" err="1">
                <a:solidFill>
                  <a:schemeClr val="tx1"/>
                </a:solidFill>
                <a:latin typeface="Arial" charset="0"/>
                <a:cs typeface="Times New Roman" charset="0"/>
              </a:rPr>
              <a:t>urrently</a:t>
            </a:r>
            <a:r>
              <a:rPr lang="en-GB" sz="1600" b="1" dirty="0">
                <a:solidFill>
                  <a:schemeClr val="tx1"/>
                </a:solidFill>
                <a:latin typeface="Arial" charset="0"/>
                <a:cs typeface="Times New Roman" charset="0"/>
              </a:rPr>
              <a:t> working on it ourselves </a:t>
            </a:r>
            <a:r>
              <a:rPr lang="en-US" sz="1600" b="1" dirty="0">
                <a:solidFill>
                  <a:schemeClr val="tx1"/>
                </a:solidFill>
                <a:latin typeface="Arial" charset="0"/>
                <a:cs typeface="Times New Roman" charset="0"/>
                <a:sym typeface="Wingdings"/>
              </a:rPr>
              <a:t></a:t>
            </a:r>
            <a:endParaRPr lang="en-GB" sz="1600" b="1" dirty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Arial" charset="0"/>
                <a:cs typeface="Times New Roman" charset="0"/>
              </a:rPr>
              <a:t>Please f</a:t>
            </a:r>
            <a:r>
              <a:rPr lang="en-GB" sz="1600" b="1" dirty="0">
                <a:solidFill>
                  <a:schemeClr val="tx1"/>
                </a:solidFill>
                <a:latin typeface="Arial" charset="0"/>
                <a:cs typeface="Times New Roman" charset="0"/>
              </a:rPr>
              <a:t>ill the forms carefully and as much as possible</a:t>
            </a:r>
          </a:p>
        </p:txBody>
      </p:sp>
      <p:sp>
        <p:nvSpPr>
          <p:cNvPr id="120835" name="Zástupný symbol pro číslo snímku 3"/>
          <p:cNvSpPr txBox="1">
            <a:spLocks noGrp="1"/>
          </p:cNvSpPr>
          <p:nvPr/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9A5A2DB5-1B98-5F4D-9796-364B8EED898E}" type="slidenum">
              <a:rPr lang="cs-CZ" sz="1300" b="1">
                <a:solidFill>
                  <a:schemeClr val="bg1"/>
                </a:solidFill>
              </a:rPr>
              <a:pPr algn="l" eaLnBrk="1" hangingPunct="1"/>
              <a:t>11</a:t>
            </a:fld>
            <a:endParaRPr lang="cs-CZ" sz="1300" b="1">
              <a:solidFill>
                <a:srgbClr val="E1F0D2"/>
              </a:solidFill>
            </a:endParaRPr>
          </a:p>
        </p:txBody>
      </p:sp>
      <p:sp>
        <p:nvSpPr>
          <p:cNvPr id="120836" name="Zástupný symbol pro číslo snímk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80E111-C3CA-214B-AE88-4E5116A47872}" type="slidenum">
              <a:rPr lang="cs-CZ" sz="1300">
                <a:solidFill>
                  <a:schemeClr val="bg1"/>
                </a:solidFill>
              </a:rPr>
              <a:pPr eaLnBrk="1" hangingPunct="1"/>
              <a:t>11</a:t>
            </a:fld>
            <a:endParaRPr lang="cs-CZ" sz="1300">
              <a:solidFill>
                <a:srgbClr val="E1F0D2"/>
              </a:solidFill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427038" y="322263"/>
            <a:ext cx="8274050" cy="792162"/>
          </a:xfrm>
        </p:spPr>
        <p:txBody>
          <a:bodyPr/>
          <a:lstStyle/>
          <a:p>
            <a:pPr>
              <a:defRPr/>
            </a:pPr>
            <a:r>
              <a:rPr lang="en-US" kern="1200" dirty="0">
                <a:solidFill>
                  <a:srgbClr val="7AC143"/>
                </a:solidFill>
                <a:ea typeface="ＭＳ Ｐゴシック" charset="-128"/>
                <a:cs typeface="+mn-cs"/>
              </a:rPr>
              <a:t>NGS data analysis</a:t>
            </a:r>
            <a:endParaRPr lang="en-GB" kern="1200" dirty="0">
              <a:solidFill>
                <a:srgbClr val="7AC143"/>
              </a:solidFill>
              <a:ea typeface="ＭＳ Ｐゴシック" charset="-128"/>
              <a:cs typeface="+mn-cs"/>
            </a:endParaRPr>
          </a:p>
        </p:txBody>
      </p:sp>
      <p:sp>
        <p:nvSpPr>
          <p:cNvPr id="118787" name="Zástupný symbol pro číslo snímku 3"/>
          <p:cNvSpPr txBox="1">
            <a:spLocks noGrp="1"/>
          </p:cNvSpPr>
          <p:nvPr/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A4F89AD9-F27F-C74F-937E-EAB456F55A7D}" type="slidenum">
              <a:rPr lang="cs-CZ" sz="1300" b="1">
                <a:solidFill>
                  <a:schemeClr val="bg1"/>
                </a:solidFill>
              </a:rPr>
              <a:pPr algn="l" eaLnBrk="1" hangingPunct="1"/>
              <a:t>12</a:t>
            </a:fld>
            <a:endParaRPr lang="cs-CZ" sz="1300" b="1">
              <a:solidFill>
                <a:srgbClr val="E1F0D2"/>
              </a:solidFill>
            </a:endParaRPr>
          </a:p>
        </p:txBody>
      </p:sp>
      <p:sp>
        <p:nvSpPr>
          <p:cNvPr id="118788" name="Zástupný symbol pro číslo snímk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891E23-DFA4-504B-A94A-E8C3EA55FE0D}" type="slidenum">
              <a:rPr lang="cs-CZ" sz="1300">
                <a:solidFill>
                  <a:schemeClr val="bg1"/>
                </a:solidFill>
              </a:rPr>
              <a:pPr eaLnBrk="1" hangingPunct="1"/>
              <a:t>12</a:t>
            </a:fld>
            <a:endParaRPr lang="cs-CZ" sz="1300">
              <a:solidFill>
                <a:srgbClr val="E1F0D2"/>
              </a:solidFill>
            </a:endParaRPr>
          </a:p>
        </p:txBody>
      </p:sp>
      <p:sp>
        <p:nvSpPr>
          <p:cNvPr id="118789" name="Rounded Rectangle 2"/>
          <p:cNvSpPr>
            <a:spLocks noChangeArrowheads="1"/>
          </p:cNvSpPr>
          <p:nvPr/>
        </p:nvSpPr>
        <p:spPr bwMode="auto">
          <a:xfrm>
            <a:off x="4343400" y="2566988"/>
            <a:ext cx="1498600" cy="85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/>
              <a:t>Raw data</a:t>
            </a:r>
          </a:p>
          <a:p>
            <a:pPr algn="ctr"/>
            <a:r>
              <a:rPr lang="en-US" i="1"/>
              <a:t>.fastq</a:t>
            </a:r>
          </a:p>
        </p:txBody>
      </p:sp>
      <p:sp>
        <p:nvSpPr>
          <p:cNvPr id="118790" name="Rounded Rectangle 7"/>
          <p:cNvSpPr>
            <a:spLocks noChangeArrowheads="1"/>
          </p:cNvSpPr>
          <p:nvPr/>
        </p:nvSpPr>
        <p:spPr bwMode="auto">
          <a:xfrm>
            <a:off x="4343400" y="3763963"/>
            <a:ext cx="1498600" cy="85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/>
              <a:t>Mapping</a:t>
            </a:r>
          </a:p>
          <a:p>
            <a:pPr algn="ctr"/>
            <a:r>
              <a:rPr lang="en-US" i="1"/>
              <a:t>.bam</a:t>
            </a:r>
          </a:p>
        </p:txBody>
      </p:sp>
      <p:grpSp>
        <p:nvGrpSpPr>
          <p:cNvPr id="118791" name="Group 4"/>
          <p:cNvGrpSpPr>
            <a:grpSpLocks/>
          </p:cNvGrpSpPr>
          <p:nvPr/>
        </p:nvGrpSpPr>
        <p:grpSpPr bwMode="auto">
          <a:xfrm>
            <a:off x="2717800" y="4959350"/>
            <a:ext cx="4749800" cy="850900"/>
            <a:chOff x="3937000" y="3676650"/>
            <a:chExt cx="4749800" cy="850900"/>
          </a:xfrm>
        </p:grpSpPr>
        <p:sp>
          <p:nvSpPr>
            <p:cNvPr id="118801" name="Rounded Rectangle 8"/>
            <p:cNvSpPr>
              <a:spLocks noChangeArrowheads="1"/>
            </p:cNvSpPr>
            <p:nvPr/>
          </p:nvSpPr>
          <p:spPr bwMode="auto">
            <a:xfrm>
              <a:off x="3937000" y="3676650"/>
              <a:ext cx="1498600" cy="8509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/>
                <a:t>Variant analysis</a:t>
              </a:r>
            </a:p>
          </p:txBody>
        </p:sp>
        <p:sp>
          <p:nvSpPr>
            <p:cNvPr id="118802" name="Rounded Rectangle 9"/>
            <p:cNvSpPr>
              <a:spLocks noChangeArrowheads="1"/>
            </p:cNvSpPr>
            <p:nvPr/>
          </p:nvSpPr>
          <p:spPr bwMode="auto">
            <a:xfrm>
              <a:off x="5562600" y="3676650"/>
              <a:ext cx="1498600" cy="8509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/>
                <a:t>Expression analysis</a:t>
              </a:r>
            </a:p>
          </p:txBody>
        </p:sp>
        <p:sp>
          <p:nvSpPr>
            <p:cNvPr id="118803" name="Rounded Rectangle 10"/>
            <p:cNvSpPr>
              <a:spLocks noChangeArrowheads="1"/>
            </p:cNvSpPr>
            <p:nvPr/>
          </p:nvSpPr>
          <p:spPr bwMode="auto">
            <a:xfrm>
              <a:off x="7188200" y="3676650"/>
              <a:ext cx="1498600" cy="8509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/>
                <a:t>Structural variants</a:t>
              </a:r>
            </a:p>
          </p:txBody>
        </p:sp>
      </p:grpSp>
      <p:sp>
        <p:nvSpPr>
          <p:cNvPr id="118792" name="Rectangle 3"/>
          <p:cNvSpPr>
            <a:spLocks noChangeArrowheads="1"/>
          </p:cNvSpPr>
          <p:nvPr/>
        </p:nvSpPr>
        <p:spPr bwMode="auto">
          <a:xfrm>
            <a:off x="5295900" y="2152650"/>
            <a:ext cx="1790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/>
              <a:t>de-multiplexing</a:t>
            </a:r>
          </a:p>
        </p:txBody>
      </p:sp>
      <p:sp>
        <p:nvSpPr>
          <p:cNvPr id="118793" name="Rounded Rectangle 13"/>
          <p:cNvSpPr>
            <a:spLocks noChangeArrowheads="1"/>
          </p:cNvSpPr>
          <p:nvPr/>
        </p:nvSpPr>
        <p:spPr bwMode="auto">
          <a:xfrm>
            <a:off x="2222500" y="2578100"/>
            <a:ext cx="1498600" cy="85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Special cases</a:t>
            </a:r>
          </a:p>
        </p:txBody>
      </p:sp>
      <p:sp>
        <p:nvSpPr>
          <p:cNvPr id="118794" name="Rectangle 14"/>
          <p:cNvSpPr>
            <a:spLocks noChangeArrowheads="1"/>
          </p:cNvSpPr>
          <p:nvPr/>
        </p:nvSpPr>
        <p:spPr bwMode="auto">
          <a:xfrm>
            <a:off x="5549900" y="2808288"/>
            <a:ext cx="179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/>
              <a:t>QC</a:t>
            </a:r>
          </a:p>
        </p:txBody>
      </p:sp>
      <p:sp>
        <p:nvSpPr>
          <p:cNvPr id="118795" name="Rectangle 15"/>
          <p:cNvSpPr>
            <a:spLocks noChangeArrowheads="1"/>
          </p:cNvSpPr>
          <p:nvPr/>
        </p:nvSpPr>
        <p:spPr bwMode="auto">
          <a:xfrm>
            <a:off x="5600700" y="4003675"/>
            <a:ext cx="1790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QC</a:t>
            </a:r>
          </a:p>
        </p:txBody>
      </p:sp>
      <p:grpSp>
        <p:nvGrpSpPr>
          <p:cNvPr id="118796" name="Group 17"/>
          <p:cNvGrpSpPr>
            <a:grpSpLocks/>
          </p:cNvGrpSpPr>
          <p:nvPr/>
        </p:nvGrpSpPr>
        <p:grpSpPr bwMode="auto">
          <a:xfrm>
            <a:off x="4216400" y="1219200"/>
            <a:ext cx="1866900" cy="863600"/>
            <a:chOff x="3390900" y="927100"/>
            <a:chExt cx="1866900" cy="862944"/>
          </a:xfrm>
        </p:grpSpPr>
        <p:pic>
          <p:nvPicPr>
            <p:cNvPr id="118798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500" y="927100"/>
              <a:ext cx="1257300" cy="862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799" name="Picture 5" descr="Chimestry_flask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900" y="1028372"/>
              <a:ext cx="660400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Plus 16"/>
            <p:cNvSpPr/>
            <p:nvPr/>
          </p:nvSpPr>
          <p:spPr bwMode="auto">
            <a:xfrm>
              <a:off x="3962400" y="1206288"/>
              <a:ext cx="304800" cy="304568"/>
            </a:xfrm>
            <a:prstGeom prst="mathPlus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19" name="Cloud 18"/>
          <p:cNvSpPr/>
          <p:nvPr/>
        </p:nvSpPr>
        <p:spPr bwMode="auto">
          <a:xfrm>
            <a:off x="1587500" y="1257300"/>
            <a:ext cx="2133600" cy="8763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>
                <a:latin typeface="Arial" pitchFamily="34" charset="0"/>
              </a:rPr>
              <a:t>Experiment design</a:t>
            </a:r>
          </a:p>
        </p:txBody>
      </p:sp>
      <p:cxnSp>
        <p:nvCxnSpPr>
          <p:cNvPr id="5" name="Straight Arrow Connector 4"/>
          <p:cNvCxnSpPr>
            <a:stCxn id="118789" idx="1"/>
            <a:endCxn id="118793" idx="3"/>
          </p:cNvCxnSpPr>
          <p:nvPr/>
        </p:nvCxnSpPr>
        <p:spPr bwMode="auto">
          <a:xfrm flipH="1">
            <a:off x="3721100" y="2992438"/>
            <a:ext cx="622300" cy="111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>
            <a:stCxn id="118789" idx="2"/>
            <a:endCxn id="118790" idx="0"/>
          </p:cNvCxnSpPr>
          <p:nvPr/>
        </p:nvCxnSpPr>
        <p:spPr bwMode="auto">
          <a:xfrm>
            <a:off x="5092700" y="3417888"/>
            <a:ext cx="0" cy="3460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8790" idx="2"/>
            <a:endCxn id="118802" idx="0"/>
          </p:cNvCxnSpPr>
          <p:nvPr/>
        </p:nvCxnSpPr>
        <p:spPr bwMode="auto">
          <a:xfrm>
            <a:off x="5092700" y="4614863"/>
            <a:ext cx="0" cy="3444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118790" idx="1"/>
            <a:endCxn id="118801" idx="0"/>
          </p:cNvCxnSpPr>
          <p:nvPr/>
        </p:nvCxnSpPr>
        <p:spPr bwMode="auto">
          <a:xfrm flipH="1">
            <a:off x="3467100" y="4189413"/>
            <a:ext cx="876300" cy="7699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18790" idx="3"/>
            <a:endCxn id="118803" idx="0"/>
          </p:cNvCxnSpPr>
          <p:nvPr/>
        </p:nvCxnSpPr>
        <p:spPr bwMode="auto">
          <a:xfrm>
            <a:off x="5842000" y="4189413"/>
            <a:ext cx="876300" cy="7699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118790" idx="3"/>
          </p:cNvCxnSpPr>
          <p:nvPr/>
        </p:nvCxnSpPr>
        <p:spPr bwMode="auto">
          <a:xfrm>
            <a:off x="5842000" y="4189413"/>
            <a:ext cx="368300" cy="15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5842000" y="3008313"/>
            <a:ext cx="368300" cy="15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5092700" y="2224088"/>
            <a:ext cx="0" cy="3460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stCxn id="19" idx="0"/>
          </p:cNvCxnSpPr>
          <p:nvPr/>
        </p:nvCxnSpPr>
        <p:spPr bwMode="auto">
          <a:xfrm flipV="1">
            <a:off x="3719322" y="1689100"/>
            <a:ext cx="382778" cy="63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Rectangle 1"/>
          <p:cNvSpPr/>
          <p:nvPr/>
        </p:nvSpPr>
        <p:spPr bwMode="auto">
          <a:xfrm>
            <a:off x="6248400" y="2819400"/>
            <a:ext cx="406400" cy="3683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62966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22215-F8ED-C04F-BC74-E44879F6F1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A10B0-4E7F-614C-AA28-6C2E3EBCFE56}" type="slidenum">
              <a:rPr lang="cs-CZ" smtClean="0"/>
              <a:pPr>
                <a:defRPr/>
              </a:pPr>
              <a:t>13</a:t>
            </a:fld>
            <a:endParaRPr lang="cs-CZ">
              <a:solidFill>
                <a:srgbClr val="E1F0D2"/>
              </a:solidFill>
            </a:endParaRPr>
          </a:p>
        </p:txBody>
      </p:sp>
      <p:sp>
        <p:nvSpPr>
          <p:cNvPr id="8" name="Nadpis 3">
            <a:extLst>
              <a:ext uri="{FF2B5EF4-FFF2-40B4-BE49-F238E27FC236}">
                <a16:creationId xmlns:a16="http://schemas.microsoft.com/office/drawing/2014/main" id="{AD36F626-030B-8E43-B526-C073816C8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65126"/>
            <a:ext cx="11258550" cy="825500"/>
          </a:xfrm>
        </p:spPr>
        <p:txBody>
          <a:bodyPr/>
          <a:lstStyle/>
          <a:p>
            <a:r>
              <a:rPr lang="en-US" dirty="0"/>
              <a:t>Data pre-processing</a:t>
            </a:r>
          </a:p>
        </p:txBody>
      </p:sp>
      <p:sp>
        <p:nvSpPr>
          <p:cNvPr id="9" name="Zástupný symbol pro obsah 4">
            <a:extLst>
              <a:ext uri="{FF2B5EF4-FFF2-40B4-BE49-F238E27FC236}">
                <a16:creationId xmlns:a16="http://schemas.microsoft.com/office/drawing/2014/main" id="{B314EC84-5E2C-614F-8735-6A2587981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523999"/>
            <a:ext cx="11258550" cy="4362451"/>
          </a:xfrm>
        </p:spPr>
        <p:txBody>
          <a:bodyPr/>
          <a:lstStyle/>
          <a:p>
            <a:r>
              <a:rPr lang="en-US" dirty="0"/>
              <a:t>Primer (adaptor) trimming</a:t>
            </a:r>
          </a:p>
          <a:p>
            <a:pPr lvl="1"/>
            <a:r>
              <a:rPr lang="en-US" dirty="0"/>
              <a:t>To cut adapter usually not necessary but good practice</a:t>
            </a:r>
          </a:p>
          <a:p>
            <a:pPr lvl="1"/>
            <a:r>
              <a:rPr lang="en-US" dirty="0"/>
              <a:t>Primer removal is necessary</a:t>
            </a:r>
          </a:p>
          <a:p>
            <a:endParaRPr lang="en-US" dirty="0"/>
          </a:p>
          <a:p>
            <a:r>
              <a:rPr lang="en-US" dirty="0"/>
              <a:t>UMI extraction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39C1FB-A218-E342-99DA-9558D3E2B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20" y="4216974"/>
            <a:ext cx="6709971" cy="96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25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22215-F8ED-C04F-BC74-E44879F6F1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A10B0-4E7F-614C-AA28-6C2E3EBCFE56}" type="slidenum">
              <a:rPr lang="cs-CZ" smtClean="0"/>
              <a:pPr>
                <a:defRPr/>
              </a:pPr>
              <a:t>14</a:t>
            </a:fld>
            <a:endParaRPr lang="cs-CZ">
              <a:solidFill>
                <a:srgbClr val="E1F0D2"/>
              </a:solidFill>
            </a:endParaRPr>
          </a:p>
        </p:txBody>
      </p:sp>
      <p:sp>
        <p:nvSpPr>
          <p:cNvPr id="8" name="Nadpis 3">
            <a:extLst>
              <a:ext uri="{FF2B5EF4-FFF2-40B4-BE49-F238E27FC236}">
                <a16:creationId xmlns:a16="http://schemas.microsoft.com/office/drawing/2014/main" id="{AD36F626-030B-8E43-B526-C073816C8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65126"/>
            <a:ext cx="11258550" cy="825500"/>
          </a:xfrm>
        </p:spPr>
        <p:txBody>
          <a:bodyPr/>
          <a:lstStyle/>
          <a:p>
            <a:r>
              <a:rPr lang="en-US" dirty="0"/>
              <a:t>UMI – unique molecular identifiers</a:t>
            </a:r>
          </a:p>
        </p:txBody>
      </p:sp>
      <p:sp>
        <p:nvSpPr>
          <p:cNvPr id="9" name="Zástupný symbol pro obsah 4">
            <a:extLst>
              <a:ext uri="{FF2B5EF4-FFF2-40B4-BE49-F238E27FC236}">
                <a16:creationId xmlns:a16="http://schemas.microsoft.com/office/drawing/2014/main" id="{B314EC84-5E2C-614F-8735-6A2587981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523999"/>
            <a:ext cx="7653147" cy="436245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Each molecular fragment gets unique n-base sequence (n ~ 8-12) </a:t>
            </a:r>
          </a:p>
          <a:p>
            <a:r>
              <a:rPr lang="en-US" dirty="0"/>
              <a:t>Usage:</a:t>
            </a:r>
          </a:p>
          <a:p>
            <a:pPr lvl="1"/>
            <a:r>
              <a:rPr lang="en-US" dirty="0"/>
              <a:t>Mark duplicates</a:t>
            </a:r>
          </a:p>
          <a:p>
            <a:pPr lvl="1"/>
            <a:r>
              <a:rPr lang="en-US" dirty="0"/>
              <a:t>Consensus sequence</a:t>
            </a:r>
          </a:p>
          <a:p>
            <a:pPr lvl="2"/>
            <a:r>
              <a:rPr lang="en-US" dirty="0"/>
              <a:t>sequencing (PCR) error removal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39C1FB-A218-E342-99DA-9558D3E2B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04" y="1203114"/>
            <a:ext cx="6890918" cy="99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20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427038" y="322263"/>
            <a:ext cx="8274050" cy="792162"/>
          </a:xfrm>
        </p:spPr>
        <p:txBody>
          <a:bodyPr/>
          <a:lstStyle/>
          <a:p>
            <a:pPr>
              <a:defRPr/>
            </a:pPr>
            <a:r>
              <a:rPr lang="en-GB" kern="1200" dirty="0">
                <a:solidFill>
                  <a:srgbClr val="7AC143"/>
                </a:solidFill>
                <a:ea typeface="ＭＳ Ｐゴシック" charset="-128"/>
                <a:cs typeface="+mn-cs"/>
              </a:rPr>
              <a:t>Raw data - QC</a:t>
            </a:r>
          </a:p>
        </p:txBody>
      </p:sp>
      <p:sp>
        <p:nvSpPr>
          <p:cNvPr id="107523" name="Zástupný symbol pro obsah 2"/>
          <p:cNvSpPr>
            <a:spLocks noGrp="1"/>
          </p:cNvSpPr>
          <p:nvPr>
            <p:ph idx="1"/>
          </p:nvPr>
        </p:nvSpPr>
        <p:spPr>
          <a:xfrm>
            <a:off x="425450" y="1179513"/>
            <a:ext cx="8591550" cy="11826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F</a:t>
            </a:r>
            <a:r>
              <a:rPr lang="en-GB" sz="2000" b="1" kern="1200" dirty="0" err="1">
                <a:solidFill>
                  <a:srgbClr val="000000"/>
                </a:solidFill>
                <a:ea typeface="Times New Roman"/>
                <a:cs typeface="+mn-cs"/>
              </a:rPr>
              <a:t>astq</a:t>
            </a:r>
            <a:r>
              <a:rPr lang="en-GB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 - </a:t>
            </a:r>
            <a:r>
              <a:rPr lang="fr-FR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q</a:t>
            </a:r>
            <a:r>
              <a:rPr lang="en-GB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 stands for quality </a:t>
            </a:r>
            <a:r>
              <a:rPr lang="en-US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–</a:t>
            </a:r>
            <a:r>
              <a:rPr lang="en-GB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 coded </a:t>
            </a:r>
            <a:r>
              <a:rPr lang="en-GB" sz="2000" b="1" kern="1200" dirty="0" err="1">
                <a:solidFill>
                  <a:srgbClr val="000000"/>
                </a:solidFill>
                <a:ea typeface="Times New Roman"/>
                <a:cs typeface="+mn-cs"/>
              </a:rPr>
              <a:t>phred</a:t>
            </a:r>
            <a:r>
              <a:rPr lang="en-GB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 score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GB" sz="2000" b="1" kern="1200" dirty="0">
              <a:solidFill>
                <a:srgbClr val="000000"/>
              </a:solidFill>
              <a:ea typeface="Times New Roman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GB" sz="2000" b="1" kern="12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+mn-cs"/>
            </a:endParaRPr>
          </a:p>
        </p:txBody>
      </p:sp>
      <p:sp>
        <p:nvSpPr>
          <p:cNvPr id="121859" name="Zástupný symbol pro číslo snímku 3"/>
          <p:cNvSpPr txBox="1">
            <a:spLocks noGrp="1"/>
          </p:cNvSpPr>
          <p:nvPr/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D5F73090-BD5A-234D-864B-DD05944370B2}" type="slidenum">
              <a:rPr lang="cs-CZ" sz="1300" b="1">
                <a:solidFill>
                  <a:schemeClr val="bg1"/>
                </a:solidFill>
              </a:rPr>
              <a:pPr algn="l" eaLnBrk="1" hangingPunct="1"/>
              <a:t>15</a:t>
            </a:fld>
            <a:endParaRPr lang="cs-CZ" sz="1300" b="1">
              <a:solidFill>
                <a:srgbClr val="E1F0D2"/>
              </a:solidFill>
            </a:endParaRPr>
          </a:p>
        </p:txBody>
      </p:sp>
      <p:sp>
        <p:nvSpPr>
          <p:cNvPr id="121860" name="Zástupný symbol pro číslo snímk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8892F8E-0961-6D4F-BB33-6C84A2B9F110}" type="slidenum">
              <a:rPr lang="cs-CZ" sz="1300">
                <a:solidFill>
                  <a:schemeClr val="bg1"/>
                </a:solidFill>
              </a:rPr>
              <a:pPr eaLnBrk="1" hangingPunct="1"/>
              <a:t>15</a:t>
            </a:fld>
            <a:endParaRPr lang="cs-CZ" sz="1300">
              <a:solidFill>
                <a:srgbClr val="E1F0D2"/>
              </a:solidFill>
            </a:endParaRPr>
          </a:p>
        </p:txBody>
      </p:sp>
      <p:graphicFrame>
        <p:nvGraphicFramePr>
          <p:cNvPr id="12186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546291"/>
              </p:ext>
            </p:extLst>
          </p:nvPr>
        </p:nvGraphicFramePr>
        <p:xfrm>
          <a:off x="558800" y="2595524"/>
          <a:ext cx="2336800" cy="739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27" name="Equation" r:id="rId4" imgW="990600" imgH="266700" progId="Equation.DSMT4">
                  <p:embed/>
                </p:oleObj>
              </mc:Choice>
              <mc:Fallback>
                <p:oleObj name="Equation" r:id="rId4" imgW="990600" imgH="266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2595524"/>
                        <a:ext cx="2336800" cy="7398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276410"/>
              </p:ext>
            </p:extLst>
          </p:nvPr>
        </p:nvGraphicFramePr>
        <p:xfrm>
          <a:off x="3403600" y="2032000"/>
          <a:ext cx="4927600" cy="1866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380">
                <a:tc>
                  <a:txBody>
                    <a:bodyPr/>
                    <a:lstStyle/>
                    <a:p>
                      <a:r>
                        <a:rPr lang="en-US" dirty="0"/>
                        <a:t>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Error</a:t>
                      </a:r>
                      <a:r>
                        <a:rPr lang="en-US" baseline="0" dirty="0"/>
                        <a:t> probability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Zástupný symbol pro obsah 2"/>
          <p:cNvSpPr txBox="1">
            <a:spLocks/>
          </p:cNvSpPr>
          <p:nvPr/>
        </p:nvSpPr>
        <p:spPr bwMode="auto">
          <a:xfrm>
            <a:off x="412750" y="4138613"/>
            <a:ext cx="8591550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charset="0"/>
              <a:buChar char="§"/>
              <a:defRPr sz="2800">
                <a:solidFill>
                  <a:srgbClr val="29292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charset="0"/>
              <a:buChar char="§"/>
              <a:defRPr sz="2400">
                <a:solidFill>
                  <a:srgbClr val="292929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charset="0"/>
              <a:buChar char="§"/>
              <a:defRPr sz="2000">
                <a:solidFill>
                  <a:srgbClr val="292929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charset="0"/>
              <a:buChar char="§"/>
              <a:defRPr>
                <a:solidFill>
                  <a:srgbClr val="292929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charset="0"/>
              <a:buChar char="§"/>
              <a:defRPr sz="1600">
                <a:solidFill>
                  <a:srgbClr val="292929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1600">
                <a:solidFill>
                  <a:srgbClr val="29292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1600">
                <a:solidFill>
                  <a:srgbClr val="29292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1600">
                <a:solidFill>
                  <a:srgbClr val="29292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1600">
                <a:solidFill>
                  <a:srgbClr val="292929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ea typeface="Times New Roman"/>
                <a:cs typeface="+mn-cs"/>
              </a:rPr>
              <a:t>Very good for early problem detection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ea typeface="Times New Roman"/>
                <a:cs typeface="+mn-cs"/>
              </a:rPr>
              <a:t>Reasonable for trimming and read filtering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  <a:ea typeface="Times New Roman"/>
                <a:cs typeface="+mn-cs"/>
              </a:rPr>
              <a:t>RNA </a:t>
            </a:r>
            <a:r>
              <a:rPr lang="en-US" sz="1600" b="1" dirty="0" err="1">
                <a:solidFill>
                  <a:srgbClr val="000000"/>
                </a:solidFill>
                <a:ea typeface="Times New Roman"/>
                <a:cs typeface="+mn-cs"/>
              </a:rPr>
              <a:t>seq</a:t>
            </a:r>
            <a:r>
              <a:rPr lang="en-US" sz="1600" b="1" dirty="0">
                <a:solidFill>
                  <a:srgbClr val="000000"/>
                </a:solidFill>
                <a:ea typeface="Times New Roman"/>
                <a:cs typeface="+mn-cs"/>
              </a:rPr>
              <a:t>  - above </a:t>
            </a:r>
            <a:r>
              <a:rPr lang="en-US" sz="1600" b="1" dirty="0" err="1">
                <a:solidFill>
                  <a:srgbClr val="000000"/>
                </a:solidFill>
                <a:ea typeface="Times New Roman"/>
                <a:cs typeface="+mn-cs"/>
              </a:rPr>
              <a:t>phred</a:t>
            </a:r>
            <a:r>
              <a:rPr lang="en-US" sz="1600" b="1" dirty="0">
                <a:solidFill>
                  <a:srgbClr val="000000"/>
                </a:solidFill>
                <a:ea typeface="Times New Roman"/>
                <a:cs typeface="+mn-cs"/>
              </a:rPr>
              <a:t> score 5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ea typeface="Times New Roman"/>
                <a:cs typeface="+mn-cs"/>
              </a:rPr>
              <a:t>Not good for individual variant analysis</a:t>
            </a:r>
            <a:endParaRPr lang="en-GB" sz="2000" b="1" dirty="0">
              <a:solidFill>
                <a:srgbClr val="000000"/>
              </a:solidFill>
              <a:ea typeface="Times New Roman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+mn-cs"/>
            </a:endParaRPr>
          </a:p>
        </p:txBody>
      </p:sp>
      <p:sp>
        <p:nvSpPr>
          <p:cNvPr id="121883" name="Rectangle 4"/>
          <p:cNvSpPr>
            <a:spLocks noChangeArrowheads="1"/>
          </p:cNvSpPr>
          <p:nvPr/>
        </p:nvSpPr>
        <p:spPr bwMode="auto">
          <a:xfrm>
            <a:off x="508000" y="1517650"/>
            <a:ext cx="774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ourier" charset="0"/>
                <a:cs typeface="Courier" charset="0"/>
              </a:rPr>
              <a:t>CFFFFEFFGCEEGECFGGGGAFF87@E:++6C&lt;++3:,8,33,,:,,,:,,:,,,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399" y="4095540"/>
            <a:ext cx="2857501" cy="214312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427038" y="322263"/>
            <a:ext cx="8274050" cy="792162"/>
          </a:xfrm>
        </p:spPr>
        <p:txBody>
          <a:bodyPr/>
          <a:lstStyle/>
          <a:p>
            <a:pPr>
              <a:defRPr/>
            </a:pPr>
            <a:r>
              <a:rPr lang="en-US" kern="1200" dirty="0">
                <a:solidFill>
                  <a:srgbClr val="7AC143"/>
                </a:solidFill>
                <a:ea typeface="ＭＳ Ｐゴシック" charset="-128"/>
                <a:cs typeface="+mn-cs"/>
              </a:rPr>
              <a:t>NGS data analysis</a:t>
            </a:r>
            <a:endParaRPr lang="en-GB" kern="1200" dirty="0">
              <a:solidFill>
                <a:srgbClr val="7AC143"/>
              </a:solidFill>
              <a:ea typeface="ＭＳ Ｐゴシック" charset="-128"/>
              <a:cs typeface="+mn-cs"/>
            </a:endParaRPr>
          </a:p>
        </p:txBody>
      </p:sp>
      <p:sp>
        <p:nvSpPr>
          <p:cNvPr id="118787" name="Zástupný symbol pro číslo snímku 3"/>
          <p:cNvSpPr txBox="1">
            <a:spLocks noGrp="1"/>
          </p:cNvSpPr>
          <p:nvPr/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A4F89AD9-F27F-C74F-937E-EAB456F55A7D}" type="slidenum">
              <a:rPr lang="cs-CZ" sz="1300" b="1">
                <a:solidFill>
                  <a:schemeClr val="bg1"/>
                </a:solidFill>
              </a:rPr>
              <a:pPr algn="l" eaLnBrk="1" hangingPunct="1"/>
              <a:t>16</a:t>
            </a:fld>
            <a:endParaRPr lang="cs-CZ" sz="1300" b="1">
              <a:solidFill>
                <a:srgbClr val="E1F0D2"/>
              </a:solidFill>
            </a:endParaRPr>
          </a:p>
        </p:txBody>
      </p:sp>
      <p:sp>
        <p:nvSpPr>
          <p:cNvPr id="118788" name="Zástupný symbol pro číslo snímk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891E23-DFA4-504B-A94A-E8C3EA55FE0D}" type="slidenum">
              <a:rPr lang="cs-CZ" sz="1300">
                <a:solidFill>
                  <a:schemeClr val="bg1"/>
                </a:solidFill>
              </a:rPr>
              <a:pPr eaLnBrk="1" hangingPunct="1"/>
              <a:t>16</a:t>
            </a:fld>
            <a:endParaRPr lang="cs-CZ" sz="1300">
              <a:solidFill>
                <a:srgbClr val="E1F0D2"/>
              </a:solidFill>
            </a:endParaRPr>
          </a:p>
        </p:txBody>
      </p:sp>
      <p:sp>
        <p:nvSpPr>
          <p:cNvPr id="118789" name="Rounded Rectangle 2"/>
          <p:cNvSpPr>
            <a:spLocks noChangeArrowheads="1"/>
          </p:cNvSpPr>
          <p:nvPr/>
        </p:nvSpPr>
        <p:spPr bwMode="auto">
          <a:xfrm>
            <a:off x="4343400" y="2566988"/>
            <a:ext cx="1498600" cy="85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/>
              <a:t>Raw data</a:t>
            </a:r>
          </a:p>
          <a:p>
            <a:pPr algn="ctr"/>
            <a:r>
              <a:rPr lang="en-US" i="1"/>
              <a:t>.fastq</a:t>
            </a:r>
          </a:p>
        </p:txBody>
      </p:sp>
      <p:sp>
        <p:nvSpPr>
          <p:cNvPr id="118790" name="Rounded Rectangle 7"/>
          <p:cNvSpPr>
            <a:spLocks noChangeArrowheads="1"/>
          </p:cNvSpPr>
          <p:nvPr/>
        </p:nvSpPr>
        <p:spPr bwMode="auto">
          <a:xfrm>
            <a:off x="4343400" y="3763963"/>
            <a:ext cx="1498600" cy="85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/>
              <a:t>Mapping</a:t>
            </a:r>
          </a:p>
          <a:p>
            <a:pPr algn="ctr"/>
            <a:r>
              <a:rPr lang="en-US" i="1"/>
              <a:t>.bam</a:t>
            </a:r>
          </a:p>
        </p:txBody>
      </p:sp>
      <p:grpSp>
        <p:nvGrpSpPr>
          <p:cNvPr id="118791" name="Group 4"/>
          <p:cNvGrpSpPr>
            <a:grpSpLocks/>
          </p:cNvGrpSpPr>
          <p:nvPr/>
        </p:nvGrpSpPr>
        <p:grpSpPr bwMode="auto">
          <a:xfrm>
            <a:off x="2717800" y="4959350"/>
            <a:ext cx="4749800" cy="850900"/>
            <a:chOff x="3937000" y="3676650"/>
            <a:chExt cx="4749800" cy="850900"/>
          </a:xfrm>
        </p:grpSpPr>
        <p:sp>
          <p:nvSpPr>
            <p:cNvPr id="118801" name="Rounded Rectangle 8"/>
            <p:cNvSpPr>
              <a:spLocks noChangeArrowheads="1"/>
            </p:cNvSpPr>
            <p:nvPr/>
          </p:nvSpPr>
          <p:spPr bwMode="auto">
            <a:xfrm>
              <a:off x="3937000" y="3676650"/>
              <a:ext cx="1498600" cy="8509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/>
                <a:t>Variant analysis</a:t>
              </a:r>
            </a:p>
          </p:txBody>
        </p:sp>
        <p:sp>
          <p:nvSpPr>
            <p:cNvPr id="118802" name="Rounded Rectangle 9"/>
            <p:cNvSpPr>
              <a:spLocks noChangeArrowheads="1"/>
            </p:cNvSpPr>
            <p:nvPr/>
          </p:nvSpPr>
          <p:spPr bwMode="auto">
            <a:xfrm>
              <a:off x="5562600" y="3676650"/>
              <a:ext cx="1498600" cy="8509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/>
                <a:t>Expression analysis</a:t>
              </a:r>
            </a:p>
          </p:txBody>
        </p:sp>
        <p:sp>
          <p:nvSpPr>
            <p:cNvPr id="118803" name="Rounded Rectangle 10"/>
            <p:cNvSpPr>
              <a:spLocks noChangeArrowheads="1"/>
            </p:cNvSpPr>
            <p:nvPr/>
          </p:nvSpPr>
          <p:spPr bwMode="auto">
            <a:xfrm>
              <a:off x="7188200" y="3676650"/>
              <a:ext cx="1498600" cy="8509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/>
                <a:t>Structural variants</a:t>
              </a:r>
            </a:p>
          </p:txBody>
        </p:sp>
      </p:grpSp>
      <p:sp>
        <p:nvSpPr>
          <p:cNvPr id="118792" name="Rectangle 3"/>
          <p:cNvSpPr>
            <a:spLocks noChangeArrowheads="1"/>
          </p:cNvSpPr>
          <p:nvPr/>
        </p:nvSpPr>
        <p:spPr bwMode="auto">
          <a:xfrm>
            <a:off x="5295900" y="2152650"/>
            <a:ext cx="1790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/>
              <a:t>de-multiplexing</a:t>
            </a:r>
          </a:p>
        </p:txBody>
      </p:sp>
      <p:sp>
        <p:nvSpPr>
          <p:cNvPr id="118793" name="Rounded Rectangle 13"/>
          <p:cNvSpPr>
            <a:spLocks noChangeArrowheads="1"/>
          </p:cNvSpPr>
          <p:nvPr/>
        </p:nvSpPr>
        <p:spPr bwMode="auto">
          <a:xfrm>
            <a:off x="2222500" y="2578100"/>
            <a:ext cx="1498600" cy="85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Special cases</a:t>
            </a:r>
          </a:p>
        </p:txBody>
      </p:sp>
      <p:sp>
        <p:nvSpPr>
          <p:cNvPr id="118794" name="Rectangle 14"/>
          <p:cNvSpPr>
            <a:spLocks noChangeArrowheads="1"/>
          </p:cNvSpPr>
          <p:nvPr/>
        </p:nvSpPr>
        <p:spPr bwMode="auto">
          <a:xfrm>
            <a:off x="5549900" y="2808288"/>
            <a:ext cx="179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QC</a:t>
            </a:r>
          </a:p>
        </p:txBody>
      </p:sp>
      <p:sp>
        <p:nvSpPr>
          <p:cNvPr id="118795" name="Rectangle 15"/>
          <p:cNvSpPr>
            <a:spLocks noChangeArrowheads="1"/>
          </p:cNvSpPr>
          <p:nvPr/>
        </p:nvSpPr>
        <p:spPr bwMode="auto">
          <a:xfrm>
            <a:off x="5600700" y="4003675"/>
            <a:ext cx="1790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QC</a:t>
            </a:r>
          </a:p>
        </p:txBody>
      </p:sp>
      <p:grpSp>
        <p:nvGrpSpPr>
          <p:cNvPr id="118796" name="Group 17"/>
          <p:cNvGrpSpPr>
            <a:grpSpLocks/>
          </p:cNvGrpSpPr>
          <p:nvPr/>
        </p:nvGrpSpPr>
        <p:grpSpPr bwMode="auto">
          <a:xfrm>
            <a:off x="4216400" y="1219200"/>
            <a:ext cx="1866900" cy="863600"/>
            <a:chOff x="3390900" y="927100"/>
            <a:chExt cx="1866900" cy="862944"/>
          </a:xfrm>
        </p:grpSpPr>
        <p:pic>
          <p:nvPicPr>
            <p:cNvPr id="118798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500" y="927100"/>
              <a:ext cx="1257300" cy="862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799" name="Picture 5" descr="Chimestry_flask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900" y="1028372"/>
              <a:ext cx="660400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Plus 16"/>
            <p:cNvSpPr/>
            <p:nvPr/>
          </p:nvSpPr>
          <p:spPr bwMode="auto">
            <a:xfrm>
              <a:off x="3962400" y="1206288"/>
              <a:ext cx="304800" cy="304568"/>
            </a:xfrm>
            <a:prstGeom prst="mathPlus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19" name="Cloud 18"/>
          <p:cNvSpPr/>
          <p:nvPr/>
        </p:nvSpPr>
        <p:spPr bwMode="auto">
          <a:xfrm>
            <a:off x="1587500" y="1257300"/>
            <a:ext cx="2133600" cy="8763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>
                <a:latin typeface="Arial" pitchFamily="34" charset="0"/>
              </a:rPr>
              <a:t>Experiment design</a:t>
            </a:r>
          </a:p>
        </p:txBody>
      </p:sp>
      <p:cxnSp>
        <p:nvCxnSpPr>
          <p:cNvPr id="5" name="Straight Arrow Connector 4"/>
          <p:cNvCxnSpPr>
            <a:stCxn id="118789" idx="1"/>
            <a:endCxn id="118793" idx="3"/>
          </p:cNvCxnSpPr>
          <p:nvPr/>
        </p:nvCxnSpPr>
        <p:spPr bwMode="auto">
          <a:xfrm flipH="1">
            <a:off x="3721100" y="2992438"/>
            <a:ext cx="622300" cy="111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>
            <a:stCxn id="118789" idx="2"/>
            <a:endCxn id="118790" idx="0"/>
          </p:cNvCxnSpPr>
          <p:nvPr/>
        </p:nvCxnSpPr>
        <p:spPr bwMode="auto">
          <a:xfrm>
            <a:off x="5092700" y="3417888"/>
            <a:ext cx="0" cy="3460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8790" idx="2"/>
            <a:endCxn id="118802" idx="0"/>
          </p:cNvCxnSpPr>
          <p:nvPr/>
        </p:nvCxnSpPr>
        <p:spPr bwMode="auto">
          <a:xfrm>
            <a:off x="5092700" y="4614863"/>
            <a:ext cx="0" cy="3444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118790" idx="1"/>
            <a:endCxn id="118801" idx="0"/>
          </p:cNvCxnSpPr>
          <p:nvPr/>
        </p:nvCxnSpPr>
        <p:spPr bwMode="auto">
          <a:xfrm flipH="1">
            <a:off x="3467100" y="4189413"/>
            <a:ext cx="876300" cy="7699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18790" idx="3"/>
            <a:endCxn id="118803" idx="0"/>
          </p:cNvCxnSpPr>
          <p:nvPr/>
        </p:nvCxnSpPr>
        <p:spPr bwMode="auto">
          <a:xfrm>
            <a:off x="5842000" y="4189413"/>
            <a:ext cx="876300" cy="7699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118790" idx="3"/>
          </p:cNvCxnSpPr>
          <p:nvPr/>
        </p:nvCxnSpPr>
        <p:spPr bwMode="auto">
          <a:xfrm>
            <a:off x="5842000" y="4189413"/>
            <a:ext cx="368300" cy="15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5842000" y="3008313"/>
            <a:ext cx="368300" cy="15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5092700" y="2224088"/>
            <a:ext cx="0" cy="3460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stCxn id="19" idx="0"/>
          </p:cNvCxnSpPr>
          <p:nvPr/>
        </p:nvCxnSpPr>
        <p:spPr bwMode="auto">
          <a:xfrm flipV="1">
            <a:off x="3719322" y="1689100"/>
            <a:ext cx="382778" cy="63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30"/>
          <p:cNvSpPr/>
          <p:nvPr/>
        </p:nvSpPr>
        <p:spPr bwMode="auto">
          <a:xfrm>
            <a:off x="6286500" y="4013200"/>
            <a:ext cx="406400" cy="3683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62966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427038" y="322263"/>
            <a:ext cx="8274050" cy="792162"/>
          </a:xfrm>
        </p:spPr>
        <p:txBody>
          <a:bodyPr/>
          <a:lstStyle/>
          <a:p>
            <a:pPr>
              <a:defRPr/>
            </a:pPr>
            <a:r>
              <a:rPr lang="en-GB" kern="1200" dirty="0">
                <a:solidFill>
                  <a:srgbClr val="7AC143"/>
                </a:solidFill>
                <a:ea typeface="ＭＳ Ｐゴシック" charset="-128"/>
                <a:cs typeface="+mn-cs"/>
              </a:rPr>
              <a:t>Alignment </a:t>
            </a:r>
          </a:p>
        </p:txBody>
      </p:sp>
      <p:sp>
        <p:nvSpPr>
          <p:cNvPr id="107523" name="Zástupný symbol pro obsah 2"/>
          <p:cNvSpPr>
            <a:spLocks noGrp="1"/>
          </p:cNvSpPr>
          <p:nvPr>
            <p:ph idx="1"/>
          </p:nvPr>
        </p:nvSpPr>
        <p:spPr>
          <a:xfrm>
            <a:off x="425450" y="1179513"/>
            <a:ext cx="8591550" cy="49926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Computationally most demanding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M</a:t>
            </a:r>
            <a:r>
              <a:rPr lang="fr-FR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ore or </a:t>
            </a:r>
            <a:r>
              <a:rPr lang="fr-FR" sz="2000" b="1" kern="1200" dirty="0" err="1">
                <a:solidFill>
                  <a:srgbClr val="000000"/>
                </a:solidFill>
                <a:ea typeface="Times New Roman"/>
                <a:cs typeface="+mn-cs"/>
              </a:rPr>
              <a:t>less</a:t>
            </a:r>
            <a:r>
              <a:rPr lang="en-US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 standardized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US" sz="2000" b="1" kern="1200" dirty="0">
              <a:solidFill>
                <a:srgbClr val="000000"/>
              </a:solidFill>
              <a:ea typeface="Times New Roman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Align to genome then select region of interest (ROI) &lt;- .bed file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1600" b="1" kern="1200" dirty="0">
                <a:solidFill>
                  <a:srgbClr val="000000"/>
                </a:solidFill>
                <a:ea typeface="Times New Roman"/>
              </a:rPr>
              <a:t>Don’t force alignment</a:t>
            </a:r>
            <a:endParaRPr lang="en-US" sz="1600" b="1" kern="1200" dirty="0">
              <a:solidFill>
                <a:srgbClr val="000000"/>
              </a:solidFill>
              <a:ea typeface="Times New Roman"/>
              <a:cs typeface="+mn-cs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1600" b="1" kern="1200" dirty="0">
                <a:solidFill>
                  <a:srgbClr val="000000"/>
                </a:solidFill>
                <a:ea typeface="Times New Roman"/>
                <a:cs typeface="+mn-cs"/>
              </a:rPr>
              <a:t>Keep the information about wrongly aligned for QC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1600" b="1" kern="1200" dirty="0">
                <a:solidFill>
                  <a:srgbClr val="000000"/>
                </a:solidFill>
                <a:ea typeface="Times New Roman"/>
                <a:cs typeface="+mn-cs"/>
              </a:rPr>
              <a:t>Exception targeted SV detection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US" sz="2000" b="1" kern="1200" dirty="0">
              <a:solidFill>
                <a:srgbClr val="000000"/>
              </a:solidFill>
              <a:ea typeface="Times New Roman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Our standard procedure: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1600" b="1" kern="1200" dirty="0">
                <a:solidFill>
                  <a:srgbClr val="000000"/>
                </a:solidFill>
                <a:ea typeface="Times New Roman"/>
                <a:cs typeface="+mn-cs"/>
              </a:rPr>
              <a:t>BWA - DNA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1600" b="1" kern="1200" dirty="0">
                <a:solidFill>
                  <a:srgbClr val="000000"/>
                </a:solidFill>
                <a:ea typeface="Times New Roman"/>
                <a:cs typeface="+mn-cs"/>
              </a:rPr>
              <a:t>STAR - RNA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1600" b="1" kern="1200" dirty="0" err="1">
                <a:solidFill>
                  <a:srgbClr val="000000"/>
                </a:solidFill>
                <a:ea typeface="Times New Roman"/>
                <a:cs typeface="+mn-cs"/>
              </a:rPr>
              <a:t>Chimira</a:t>
            </a:r>
            <a:r>
              <a:rPr lang="en-US" sz="1600" b="1" kern="1200" dirty="0">
                <a:solidFill>
                  <a:srgbClr val="000000"/>
                </a:solidFill>
                <a:ea typeface="Times New Roman"/>
                <a:cs typeface="+mn-cs"/>
              </a:rPr>
              <a:t> – sRNA</a:t>
            </a:r>
            <a:endParaRPr lang="en-GB" sz="2000" b="1" kern="12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GB" sz="2000" b="1" kern="12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+mn-cs"/>
            </a:endParaRPr>
          </a:p>
        </p:txBody>
      </p:sp>
      <p:sp>
        <p:nvSpPr>
          <p:cNvPr id="122883" name="Zástupný symbol pro číslo snímku 3"/>
          <p:cNvSpPr txBox="1">
            <a:spLocks noGrp="1"/>
          </p:cNvSpPr>
          <p:nvPr/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691206E0-0AAB-FE4F-B457-DCB5AD276DFF}" type="slidenum">
              <a:rPr lang="cs-CZ" sz="1300" b="1">
                <a:solidFill>
                  <a:schemeClr val="bg1"/>
                </a:solidFill>
              </a:rPr>
              <a:pPr algn="l" eaLnBrk="1" hangingPunct="1"/>
              <a:t>17</a:t>
            </a:fld>
            <a:endParaRPr lang="cs-CZ" sz="1300" b="1">
              <a:solidFill>
                <a:srgbClr val="E1F0D2"/>
              </a:solidFill>
            </a:endParaRPr>
          </a:p>
        </p:txBody>
      </p:sp>
      <p:sp>
        <p:nvSpPr>
          <p:cNvPr id="122884" name="Zástupný symbol pro číslo snímk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B696CC7-BBA2-3844-95CE-B38C41CCBA07}" type="slidenum">
              <a:rPr lang="cs-CZ" sz="1300">
                <a:solidFill>
                  <a:schemeClr val="bg1"/>
                </a:solidFill>
              </a:rPr>
              <a:pPr eaLnBrk="1" hangingPunct="1"/>
              <a:t>17</a:t>
            </a:fld>
            <a:endParaRPr lang="cs-CZ" sz="1300">
              <a:solidFill>
                <a:srgbClr val="E1F0D2"/>
              </a:solidFill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427038" y="322263"/>
            <a:ext cx="8274050" cy="792162"/>
          </a:xfrm>
        </p:spPr>
        <p:txBody>
          <a:bodyPr/>
          <a:lstStyle/>
          <a:p>
            <a:pPr>
              <a:defRPr/>
            </a:pPr>
            <a:r>
              <a:rPr lang="en-GB" kern="1200" dirty="0">
                <a:solidFill>
                  <a:srgbClr val="7AC143"/>
                </a:solidFill>
                <a:ea typeface="ＭＳ Ｐゴシック" charset="-128"/>
                <a:cs typeface="+mn-cs"/>
              </a:rPr>
              <a:t>Alignment - QC </a:t>
            </a:r>
          </a:p>
        </p:txBody>
      </p:sp>
      <p:sp>
        <p:nvSpPr>
          <p:cNvPr id="107523" name="Zástupný symbol pro obsah 2"/>
          <p:cNvSpPr>
            <a:spLocks noGrp="1"/>
          </p:cNvSpPr>
          <p:nvPr>
            <p:ph idx="1"/>
          </p:nvPr>
        </p:nvSpPr>
        <p:spPr>
          <a:xfrm>
            <a:off x="425450" y="1192213"/>
            <a:ext cx="8591550" cy="48402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kern="1200" dirty="0">
                <a:solidFill>
                  <a:srgbClr val="000000"/>
                </a:solidFill>
                <a:ea typeface="Times New Roman"/>
              </a:rPr>
              <a:t>DNA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1600" b="1" kern="1200" dirty="0">
                <a:solidFill>
                  <a:srgbClr val="000000"/>
                </a:solidFill>
                <a:ea typeface="Times New Roman"/>
              </a:rPr>
              <a:t>Mean coverage and variance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1600" b="1" kern="1200" dirty="0">
                <a:solidFill>
                  <a:srgbClr val="000000"/>
                </a:solidFill>
                <a:ea typeface="Times New Roman"/>
              </a:rPr>
              <a:t>Percentage of covered with at least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1200" b="1" kern="1200" dirty="0">
                <a:solidFill>
                  <a:srgbClr val="000000"/>
                </a:solidFill>
                <a:ea typeface="Times New Roman"/>
              </a:rPr>
              <a:t>In WES we define good quality if at lest 90% of positions are covered at least 20x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1600" b="1" kern="1200" dirty="0">
                <a:solidFill>
                  <a:srgbClr val="000000"/>
                </a:solidFill>
                <a:ea typeface="Times New Roman"/>
              </a:rPr>
              <a:t>Per base coverage </a:t>
            </a:r>
            <a:r>
              <a:rPr lang="mr-IN" sz="1600" b="1" kern="1200" dirty="0">
                <a:solidFill>
                  <a:srgbClr val="000000"/>
                </a:solidFill>
                <a:ea typeface="Times New Roman"/>
              </a:rPr>
              <a:t>–</a:t>
            </a:r>
            <a:r>
              <a:rPr lang="en-US" sz="1600" b="1" kern="1200" dirty="0">
                <a:solidFill>
                  <a:srgbClr val="000000"/>
                </a:solidFill>
                <a:ea typeface="Times New Roman"/>
              </a:rPr>
              <a:t> in smaller experiments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US" sz="2000" b="1" kern="1200" dirty="0">
              <a:solidFill>
                <a:srgbClr val="000000"/>
              </a:solidFill>
              <a:ea typeface="Times New Roman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RNA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1600" b="1" kern="1200" dirty="0">
                <a:solidFill>
                  <a:srgbClr val="000000"/>
                </a:solidFill>
                <a:ea typeface="Times New Roman"/>
                <a:cs typeface="+mn-cs"/>
              </a:rPr>
              <a:t>Per gene coverage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1600" b="1" kern="1200" dirty="0">
                <a:solidFill>
                  <a:srgbClr val="000000"/>
                </a:solidFill>
                <a:ea typeface="Times New Roman"/>
                <a:cs typeface="+mn-cs"/>
              </a:rPr>
              <a:t>Variability of per gene mapping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1600" b="1" kern="1200" dirty="0">
                <a:solidFill>
                  <a:srgbClr val="000000"/>
                </a:solidFill>
                <a:ea typeface="Times New Roman"/>
                <a:cs typeface="+mn-cs"/>
              </a:rPr>
              <a:t>Gene counts distribution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1600" b="1" kern="1200" dirty="0" err="1">
                <a:solidFill>
                  <a:srgbClr val="000000"/>
                </a:solidFill>
                <a:ea typeface="Times New Roman"/>
                <a:cs typeface="+mn-cs"/>
              </a:rPr>
              <a:t>rRNA</a:t>
            </a:r>
            <a:r>
              <a:rPr lang="en-US" sz="1600" b="1" kern="1200" dirty="0">
                <a:solidFill>
                  <a:srgbClr val="000000"/>
                </a:solidFill>
                <a:ea typeface="Times New Roman"/>
                <a:cs typeface="+mn-cs"/>
              </a:rPr>
              <a:t> content estimate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1600" b="1" kern="1200" dirty="0">
                <a:solidFill>
                  <a:srgbClr val="000000"/>
                </a:solidFill>
                <a:ea typeface="Times New Roman"/>
                <a:cs typeface="+mn-cs"/>
              </a:rPr>
              <a:t>Tissue expression check - </a:t>
            </a:r>
            <a:r>
              <a:rPr lang="en-US" sz="1600" b="1" kern="1200" dirty="0" err="1">
                <a:solidFill>
                  <a:srgbClr val="000000"/>
                </a:solidFill>
                <a:ea typeface="Times New Roman"/>
                <a:cs typeface="+mn-cs"/>
              </a:rPr>
              <a:t>gtex</a:t>
            </a:r>
            <a:r>
              <a:rPr lang="en-US" sz="1600" b="1" kern="1200" dirty="0">
                <a:solidFill>
                  <a:srgbClr val="000000"/>
                </a:solidFill>
                <a:ea typeface="Times New Roman"/>
                <a:cs typeface="+mn-cs"/>
              </a:rPr>
              <a:t>  </a:t>
            </a:r>
            <a:endParaRPr lang="en-GB" sz="1600" b="1" kern="1200" dirty="0">
              <a:solidFill>
                <a:srgbClr val="000000"/>
              </a:solidFill>
              <a:ea typeface="Times New Roman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GB" sz="2000" b="1" kern="12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+mn-cs"/>
            </a:endParaRPr>
          </a:p>
        </p:txBody>
      </p:sp>
      <p:sp>
        <p:nvSpPr>
          <p:cNvPr id="123907" name="Zástupný symbol pro číslo snímku 3"/>
          <p:cNvSpPr txBox="1">
            <a:spLocks noGrp="1"/>
          </p:cNvSpPr>
          <p:nvPr/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480C9A9B-2408-0746-95A4-5888B609C346}" type="slidenum">
              <a:rPr lang="cs-CZ" sz="1300" b="1">
                <a:solidFill>
                  <a:schemeClr val="bg1"/>
                </a:solidFill>
              </a:rPr>
              <a:pPr algn="l" eaLnBrk="1" hangingPunct="1"/>
              <a:t>18</a:t>
            </a:fld>
            <a:endParaRPr lang="cs-CZ" sz="1300" b="1">
              <a:solidFill>
                <a:srgbClr val="E1F0D2"/>
              </a:solidFill>
            </a:endParaRPr>
          </a:p>
        </p:txBody>
      </p:sp>
      <p:sp>
        <p:nvSpPr>
          <p:cNvPr id="123908" name="Zástupný symbol pro číslo snímk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94D21C9-9091-044E-BB86-AEA08FDE95C5}" type="slidenum">
              <a:rPr lang="cs-CZ" sz="1300">
                <a:solidFill>
                  <a:schemeClr val="bg1"/>
                </a:solidFill>
              </a:rPr>
              <a:pPr eaLnBrk="1" hangingPunct="1"/>
              <a:t>18</a:t>
            </a:fld>
            <a:endParaRPr lang="cs-CZ" sz="1300">
              <a:solidFill>
                <a:srgbClr val="E1F0D2"/>
              </a:solidFill>
            </a:endParaRPr>
          </a:p>
        </p:txBody>
      </p:sp>
      <p:pic>
        <p:nvPicPr>
          <p:cNvPr id="4" name="Picture 3" descr="img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810" y="3962400"/>
            <a:ext cx="4388049" cy="2476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36600" y="2552700"/>
            <a:ext cx="8001000" cy="3911600"/>
            <a:chOff x="-2044700" y="1054100"/>
            <a:chExt cx="11188700" cy="5803900"/>
          </a:xfrm>
        </p:grpSpPr>
        <p:pic>
          <p:nvPicPr>
            <p:cNvPr id="2" name="Picture 1" descr="Screenshot 2017-06-14 10.03.48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9800" y="1054100"/>
              <a:ext cx="5664200" cy="5676900"/>
            </a:xfrm>
            <a:prstGeom prst="rect">
              <a:avLst/>
            </a:prstGeom>
          </p:spPr>
        </p:pic>
        <p:pic>
          <p:nvPicPr>
            <p:cNvPr id="3" name="Picture 2" descr="Screenshot 2017-06-14 10.03.0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44700" y="1079500"/>
              <a:ext cx="5727700" cy="5778500"/>
            </a:xfrm>
            <a:prstGeom prst="rect">
              <a:avLst/>
            </a:prstGeom>
          </p:spPr>
        </p:pic>
      </p:grpSp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427038" y="322263"/>
            <a:ext cx="8274050" cy="792162"/>
          </a:xfrm>
        </p:spPr>
        <p:txBody>
          <a:bodyPr/>
          <a:lstStyle/>
          <a:p>
            <a:pPr>
              <a:defRPr/>
            </a:pPr>
            <a:r>
              <a:rPr lang="en-GB" kern="1200" dirty="0">
                <a:solidFill>
                  <a:srgbClr val="7AC143"/>
                </a:solidFill>
                <a:ea typeface="ＭＳ Ｐゴシック" charset="-128"/>
                <a:cs typeface="+mn-cs"/>
              </a:rPr>
              <a:t>Alignment - QC </a:t>
            </a:r>
          </a:p>
        </p:txBody>
      </p:sp>
      <p:sp>
        <p:nvSpPr>
          <p:cNvPr id="107523" name="Zástupný symbol pro obsah 2"/>
          <p:cNvSpPr>
            <a:spLocks noGrp="1"/>
          </p:cNvSpPr>
          <p:nvPr>
            <p:ph idx="1"/>
          </p:nvPr>
        </p:nvSpPr>
        <p:spPr>
          <a:xfrm>
            <a:off x="425450" y="1192213"/>
            <a:ext cx="8591550" cy="48402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kern="1200" dirty="0">
                <a:solidFill>
                  <a:srgbClr val="000000"/>
                </a:solidFill>
                <a:ea typeface="Times New Roman"/>
              </a:rPr>
              <a:t>BAM cross-contamination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1600" b="1" kern="1200" dirty="0" err="1">
                <a:solidFill>
                  <a:srgbClr val="000000"/>
                </a:solidFill>
                <a:ea typeface="Times New Roman"/>
              </a:rPr>
              <a:t>verifyBamID</a:t>
            </a:r>
            <a:endParaRPr lang="en-US" sz="1600" b="1" kern="1200" dirty="0">
              <a:solidFill>
                <a:srgbClr val="000000"/>
              </a:solidFill>
              <a:ea typeface="Times New Roman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1600" b="1" kern="1200" dirty="0">
                <a:solidFill>
                  <a:srgbClr val="000000"/>
                </a:solidFill>
                <a:ea typeface="Times New Roman"/>
              </a:rPr>
              <a:t>FREEMIX - bellow 0.03 = OK</a:t>
            </a:r>
            <a:endParaRPr lang="en-US" sz="2000" b="1" kern="1200" dirty="0">
              <a:solidFill>
                <a:srgbClr val="000000"/>
              </a:solidFill>
              <a:ea typeface="Times New Roman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kern="1200" dirty="0">
                <a:solidFill>
                  <a:srgbClr val="000000"/>
                </a:solidFill>
                <a:ea typeface="Times New Roman"/>
              </a:rPr>
              <a:t>Cross-sample </a:t>
            </a:r>
            <a:r>
              <a:rPr lang="en-US" sz="2000" b="1" kern="1200" dirty="0" err="1">
                <a:solidFill>
                  <a:srgbClr val="000000"/>
                </a:solidFill>
                <a:ea typeface="Times New Roman"/>
              </a:rPr>
              <a:t>snp</a:t>
            </a:r>
            <a:r>
              <a:rPr lang="en-US" sz="2000" b="1" kern="1200" dirty="0">
                <a:solidFill>
                  <a:srgbClr val="000000"/>
                </a:solidFill>
                <a:ea typeface="Times New Roman"/>
              </a:rPr>
              <a:t> allele frequency correlation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1600" b="1" kern="1200" dirty="0">
                <a:solidFill>
                  <a:srgbClr val="000000"/>
                </a:solidFill>
                <a:ea typeface="Times New Roman"/>
              </a:rPr>
              <a:t>merge </a:t>
            </a:r>
            <a:r>
              <a:rPr lang="en-US" sz="1600" b="1" kern="1200" dirty="0" err="1">
                <a:solidFill>
                  <a:srgbClr val="000000"/>
                </a:solidFill>
                <a:ea typeface="Times New Roman"/>
              </a:rPr>
              <a:t>vcf</a:t>
            </a:r>
            <a:r>
              <a:rPr lang="en-US" sz="1600" b="1" kern="1200" dirty="0">
                <a:solidFill>
                  <a:srgbClr val="000000"/>
                </a:solidFill>
                <a:ea typeface="Times New Roman"/>
              </a:rPr>
              <a:t> tools</a:t>
            </a:r>
            <a:endParaRPr lang="en-GB" sz="1600" b="1" kern="12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+mn-cs"/>
            </a:endParaRPr>
          </a:p>
        </p:txBody>
      </p:sp>
      <p:sp>
        <p:nvSpPr>
          <p:cNvPr id="123907" name="Zástupný symbol pro číslo snímku 3"/>
          <p:cNvSpPr txBox="1">
            <a:spLocks noGrp="1"/>
          </p:cNvSpPr>
          <p:nvPr/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480C9A9B-2408-0746-95A4-5888B609C346}" type="slidenum">
              <a:rPr lang="cs-CZ" sz="1300" b="1">
                <a:solidFill>
                  <a:schemeClr val="bg1"/>
                </a:solidFill>
              </a:rPr>
              <a:pPr algn="l" eaLnBrk="1" hangingPunct="1"/>
              <a:t>19</a:t>
            </a:fld>
            <a:endParaRPr lang="cs-CZ" sz="1300" b="1">
              <a:solidFill>
                <a:srgbClr val="E1F0D2"/>
              </a:solidFill>
            </a:endParaRPr>
          </a:p>
        </p:txBody>
      </p:sp>
      <p:sp>
        <p:nvSpPr>
          <p:cNvPr id="123908" name="Zástupný symbol pro číslo snímk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94D21C9-9091-044E-BB86-AEA08FDE95C5}" type="slidenum">
              <a:rPr lang="cs-CZ" sz="1300">
                <a:solidFill>
                  <a:schemeClr val="bg1"/>
                </a:solidFill>
              </a:rPr>
              <a:pPr eaLnBrk="1" hangingPunct="1"/>
              <a:t>19</a:t>
            </a:fld>
            <a:endParaRPr lang="cs-CZ" sz="1300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04912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427038" y="322263"/>
            <a:ext cx="8274050" cy="792162"/>
          </a:xfrm>
        </p:spPr>
        <p:txBody>
          <a:bodyPr/>
          <a:lstStyle/>
          <a:p>
            <a:pPr>
              <a:defRPr/>
            </a:pPr>
            <a:r>
              <a:rPr lang="en-GB" kern="1200" dirty="0">
                <a:solidFill>
                  <a:srgbClr val="7AC143"/>
                </a:solidFill>
                <a:ea typeface="ＭＳ Ｐゴシック" charset="-128"/>
                <a:cs typeface="+mn-cs"/>
              </a:rPr>
              <a:t>Goals of the presentation</a:t>
            </a:r>
          </a:p>
        </p:txBody>
      </p:sp>
      <p:sp>
        <p:nvSpPr>
          <p:cNvPr id="107523" name="Zástupný symbol pro obsah 2"/>
          <p:cNvSpPr>
            <a:spLocks noGrp="1"/>
          </p:cNvSpPr>
          <p:nvPr>
            <p:ph idx="1"/>
          </p:nvPr>
        </p:nvSpPr>
        <p:spPr>
          <a:xfrm>
            <a:off x="425450" y="1179513"/>
            <a:ext cx="8591550" cy="43640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kern="1200" dirty="0">
                <a:solidFill>
                  <a:schemeClr val="tx1"/>
                </a:solidFill>
                <a:ea typeface="Times New Roman"/>
                <a:cs typeface="+mn-cs"/>
              </a:rPr>
              <a:t>O</a:t>
            </a:r>
            <a:r>
              <a:rPr lang="en-GB" sz="2000" b="1" kern="1200" dirty="0" err="1">
                <a:solidFill>
                  <a:schemeClr val="tx1"/>
                </a:solidFill>
                <a:ea typeface="Times New Roman"/>
                <a:cs typeface="+mn-cs"/>
              </a:rPr>
              <a:t>verview</a:t>
            </a:r>
            <a:r>
              <a:rPr lang="en-GB" sz="2000" b="1" kern="1200" dirty="0">
                <a:solidFill>
                  <a:schemeClr val="tx1"/>
                </a:solidFill>
                <a:ea typeface="Times New Roman"/>
                <a:cs typeface="+mn-cs"/>
              </a:rPr>
              <a:t> of NGS bioinformatics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GB" sz="1600" b="1" kern="1200" dirty="0">
                <a:solidFill>
                  <a:schemeClr val="tx1"/>
                </a:solidFill>
                <a:ea typeface="Times New Roman"/>
                <a:cs typeface="+mn-cs"/>
              </a:rPr>
              <a:t>NGS </a:t>
            </a:r>
            <a:r>
              <a:rPr lang="en-GB" sz="1600" b="1" kern="1200" dirty="0">
                <a:solidFill>
                  <a:schemeClr val="tx1"/>
                </a:solidFill>
                <a:ea typeface="Times New Roman"/>
              </a:rPr>
              <a:t>bioinformatics &lt; Sequence analysis &lt; Bioinformatics</a:t>
            </a:r>
            <a:endParaRPr lang="en-GB" sz="1600" b="1" kern="1200" dirty="0">
              <a:solidFill>
                <a:schemeClr val="tx1"/>
              </a:solidFill>
              <a:ea typeface="Times New Roman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kern="1200" dirty="0">
                <a:solidFill>
                  <a:schemeClr val="tx1"/>
                </a:solidFill>
                <a:ea typeface="Times New Roman"/>
              </a:rPr>
              <a:t>W</a:t>
            </a:r>
            <a:r>
              <a:rPr lang="en-GB" sz="2000" b="1" kern="1200" dirty="0">
                <a:solidFill>
                  <a:schemeClr val="tx1"/>
                </a:solidFill>
                <a:ea typeface="Times New Roman"/>
              </a:rPr>
              <a:t>hat to think about when you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GB" sz="1600" b="1" kern="1200" dirty="0">
                <a:solidFill>
                  <a:schemeClr val="tx1"/>
                </a:solidFill>
                <a:ea typeface="Times New Roman"/>
              </a:rPr>
              <a:t>plan experiment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GB" sz="1600" b="1" kern="1200" dirty="0">
                <a:solidFill>
                  <a:schemeClr val="tx1"/>
                </a:solidFill>
                <a:ea typeface="Times New Roman"/>
              </a:rPr>
              <a:t>discuss data analyses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GB" sz="1600" b="1" kern="1200" dirty="0">
                <a:solidFill>
                  <a:schemeClr val="tx1"/>
                </a:solidFill>
                <a:ea typeface="Times New Roman"/>
              </a:rPr>
              <a:t>check results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GB" sz="2000" b="1" kern="1200" dirty="0">
              <a:solidFill>
                <a:schemeClr val="tx1"/>
              </a:solidFill>
              <a:ea typeface="Times New Roman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kern="1200" dirty="0">
                <a:solidFill>
                  <a:schemeClr val="tx1"/>
                </a:solidFill>
                <a:ea typeface="Times New Roman"/>
              </a:rPr>
              <a:t>N</a:t>
            </a:r>
            <a:r>
              <a:rPr lang="en-GB" sz="2000" b="1" kern="1200" dirty="0" err="1">
                <a:solidFill>
                  <a:schemeClr val="tx1"/>
                </a:solidFill>
                <a:ea typeface="Times New Roman"/>
              </a:rPr>
              <a:t>ot</a:t>
            </a:r>
            <a:r>
              <a:rPr lang="en-GB" sz="2000" b="1" kern="1200" dirty="0">
                <a:solidFill>
                  <a:schemeClr val="tx1"/>
                </a:solidFill>
                <a:ea typeface="Times New Roman"/>
              </a:rPr>
              <a:t> to teach you how to do bioinformatics</a:t>
            </a:r>
            <a:endParaRPr lang="en-US" sz="2000" b="1" kern="1200" dirty="0">
              <a:solidFill>
                <a:schemeClr val="tx1"/>
              </a:solidFill>
              <a:ea typeface="Times New Roman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GB" sz="2000" b="1" kern="1200" dirty="0">
              <a:solidFill>
                <a:schemeClr val="tx1"/>
              </a:solidFill>
              <a:ea typeface="Times New Roman"/>
            </a:endParaRPr>
          </a:p>
        </p:txBody>
      </p:sp>
      <p:sp>
        <p:nvSpPr>
          <p:cNvPr id="109571" name="Zástupný symbol pro číslo snímku 3"/>
          <p:cNvSpPr txBox="1">
            <a:spLocks noGrp="1"/>
          </p:cNvSpPr>
          <p:nvPr/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F81592E1-38BB-B144-974A-F54BF11EC2C7}" type="slidenum">
              <a:rPr lang="cs-CZ" sz="1300" b="1">
                <a:solidFill>
                  <a:schemeClr val="bg1"/>
                </a:solidFill>
              </a:rPr>
              <a:pPr algn="l" eaLnBrk="1" hangingPunct="1"/>
              <a:t>2</a:t>
            </a:fld>
            <a:endParaRPr lang="cs-CZ" sz="1300" b="1">
              <a:solidFill>
                <a:srgbClr val="E1F0D2"/>
              </a:solidFill>
            </a:endParaRPr>
          </a:p>
        </p:txBody>
      </p:sp>
      <p:sp>
        <p:nvSpPr>
          <p:cNvPr id="109572" name="Zástupný symbol pro číslo snímk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6F1D12E-8074-0A4F-B470-57256DD44138}" type="slidenum">
              <a:rPr lang="cs-CZ" sz="1300">
                <a:solidFill>
                  <a:schemeClr val="bg1"/>
                </a:solidFill>
              </a:rPr>
              <a:pPr eaLnBrk="1" hangingPunct="1"/>
              <a:t>2</a:t>
            </a:fld>
            <a:endParaRPr lang="cs-CZ" sz="1300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03895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427038" y="322263"/>
            <a:ext cx="8274050" cy="792162"/>
          </a:xfrm>
        </p:spPr>
        <p:txBody>
          <a:bodyPr/>
          <a:lstStyle/>
          <a:p>
            <a:pPr>
              <a:defRPr/>
            </a:pPr>
            <a:r>
              <a:rPr lang="en-US" kern="1200" dirty="0">
                <a:solidFill>
                  <a:srgbClr val="7AC143"/>
                </a:solidFill>
                <a:ea typeface="ＭＳ Ｐゴシック" charset="-128"/>
                <a:cs typeface="+mn-cs"/>
              </a:rPr>
              <a:t>NGS data analysis</a:t>
            </a:r>
            <a:endParaRPr lang="en-GB" kern="1200" dirty="0">
              <a:solidFill>
                <a:srgbClr val="7AC143"/>
              </a:solidFill>
              <a:ea typeface="ＭＳ Ｐゴシック" charset="-128"/>
              <a:cs typeface="+mn-cs"/>
            </a:endParaRPr>
          </a:p>
        </p:txBody>
      </p:sp>
      <p:sp>
        <p:nvSpPr>
          <p:cNvPr id="118787" name="Zástupný symbol pro číslo snímku 3"/>
          <p:cNvSpPr txBox="1">
            <a:spLocks noGrp="1"/>
          </p:cNvSpPr>
          <p:nvPr/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A4F89AD9-F27F-C74F-937E-EAB456F55A7D}" type="slidenum">
              <a:rPr lang="cs-CZ" sz="1300" b="1">
                <a:solidFill>
                  <a:schemeClr val="bg1"/>
                </a:solidFill>
              </a:rPr>
              <a:pPr algn="l" eaLnBrk="1" hangingPunct="1"/>
              <a:t>20</a:t>
            </a:fld>
            <a:endParaRPr lang="cs-CZ" sz="1300" b="1">
              <a:solidFill>
                <a:srgbClr val="E1F0D2"/>
              </a:solidFill>
            </a:endParaRPr>
          </a:p>
        </p:txBody>
      </p:sp>
      <p:sp>
        <p:nvSpPr>
          <p:cNvPr id="118788" name="Zástupný symbol pro číslo snímk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891E23-DFA4-504B-A94A-E8C3EA55FE0D}" type="slidenum">
              <a:rPr lang="cs-CZ" sz="1300">
                <a:solidFill>
                  <a:schemeClr val="bg1"/>
                </a:solidFill>
              </a:rPr>
              <a:pPr eaLnBrk="1" hangingPunct="1"/>
              <a:t>20</a:t>
            </a:fld>
            <a:endParaRPr lang="cs-CZ" sz="1300">
              <a:solidFill>
                <a:srgbClr val="E1F0D2"/>
              </a:solidFill>
            </a:endParaRPr>
          </a:p>
        </p:txBody>
      </p:sp>
      <p:sp>
        <p:nvSpPr>
          <p:cNvPr id="118789" name="Rounded Rectangle 2"/>
          <p:cNvSpPr>
            <a:spLocks noChangeArrowheads="1"/>
          </p:cNvSpPr>
          <p:nvPr/>
        </p:nvSpPr>
        <p:spPr bwMode="auto">
          <a:xfrm>
            <a:off x="4343400" y="2566988"/>
            <a:ext cx="1498600" cy="85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/>
              <a:t>Raw data</a:t>
            </a:r>
          </a:p>
          <a:p>
            <a:pPr algn="ctr"/>
            <a:r>
              <a:rPr lang="en-US" i="1"/>
              <a:t>.fastq</a:t>
            </a:r>
          </a:p>
        </p:txBody>
      </p:sp>
      <p:sp>
        <p:nvSpPr>
          <p:cNvPr id="118790" name="Rounded Rectangle 7"/>
          <p:cNvSpPr>
            <a:spLocks noChangeArrowheads="1"/>
          </p:cNvSpPr>
          <p:nvPr/>
        </p:nvSpPr>
        <p:spPr bwMode="auto">
          <a:xfrm>
            <a:off x="4343400" y="3763963"/>
            <a:ext cx="1498600" cy="85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/>
              <a:t>Mapping</a:t>
            </a:r>
          </a:p>
          <a:p>
            <a:pPr algn="ctr"/>
            <a:r>
              <a:rPr lang="en-US" i="1"/>
              <a:t>.bam</a:t>
            </a:r>
          </a:p>
        </p:txBody>
      </p:sp>
      <p:grpSp>
        <p:nvGrpSpPr>
          <p:cNvPr id="118791" name="Group 4"/>
          <p:cNvGrpSpPr>
            <a:grpSpLocks/>
          </p:cNvGrpSpPr>
          <p:nvPr/>
        </p:nvGrpSpPr>
        <p:grpSpPr bwMode="auto">
          <a:xfrm>
            <a:off x="2717800" y="4959350"/>
            <a:ext cx="4749800" cy="850900"/>
            <a:chOff x="3937000" y="3676650"/>
            <a:chExt cx="4749800" cy="850900"/>
          </a:xfrm>
        </p:grpSpPr>
        <p:sp>
          <p:nvSpPr>
            <p:cNvPr id="118801" name="Rounded Rectangle 8"/>
            <p:cNvSpPr>
              <a:spLocks noChangeArrowheads="1"/>
            </p:cNvSpPr>
            <p:nvPr/>
          </p:nvSpPr>
          <p:spPr bwMode="auto">
            <a:xfrm>
              <a:off x="3937000" y="3676650"/>
              <a:ext cx="1498600" cy="8509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dirty="0"/>
                <a:t>Variant analysis</a:t>
              </a:r>
            </a:p>
          </p:txBody>
        </p:sp>
        <p:sp>
          <p:nvSpPr>
            <p:cNvPr id="118802" name="Rounded Rectangle 9"/>
            <p:cNvSpPr>
              <a:spLocks noChangeArrowheads="1"/>
            </p:cNvSpPr>
            <p:nvPr/>
          </p:nvSpPr>
          <p:spPr bwMode="auto">
            <a:xfrm>
              <a:off x="5562600" y="3676650"/>
              <a:ext cx="1498600" cy="8509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/>
                <a:t>Expression analysis</a:t>
              </a:r>
            </a:p>
          </p:txBody>
        </p:sp>
        <p:sp>
          <p:nvSpPr>
            <p:cNvPr id="118803" name="Rounded Rectangle 10"/>
            <p:cNvSpPr>
              <a:spLocks noChangeArrowheads="1"/>
            </p:cNvSpPr>
            <p:nvPr/>
          </p:nvSpPr>
          <p:spPr bwMode="auto">
            <a:xfrm>
              <a:off x="7188200" y="3676650"/>
              <a:ext cx="1498600" cy="8509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/>
                <a:t>Structural variants</a:t>
              </a:r>
            </a:p>
          </p:txBody>
        </p:sp>
      </p:grpSp>
      <p:sp>
        <p:nvSpPr>
          <p:cNvPr id="118792" name="Rectangle 3"/>
          <p:cNvSpPr>
            <a:spLocks noChangeArrowheads="1"/>
          </p:cNvSpPr>
          <p:nvPr/>
        </p:nvSpPr>
        <p:spPr bwMode="auto">
          <a:xfrm>
            <a:off x="5295900" y="2152650"/>
            <a:ext cx="1790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/>
              <a:t>de-multiplexing</a:t>
            </a:r>
          </a:p>
        </p:txBody>
      </p:sp>
      <p:sp>
        <p:nvSpPr>
          <p:cNvPr id="118793" name="Rounded Rectangle 13"/>
          <p:cNvSpPr>
            <a:spLocks noChangeArrowheads="1"/>
          </p:cNvSpPr>
          <p:nvPr/>
        </p:nvSpPr>
        <p:spPr bwMode="auto">
          <a:xfrm>
            <a:off x="2222500" y="2578100"/>
            <a:ext cx="1498600" cy="85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Special cases</a:t>
            </a:r>
          </a:p>
        </p:txBody>
      </p:sp>
      <p:sp>
        <p:nvSpPr>
          <p:cNvPr id="118794" name="Rectangle 14"/>
          <p:cNvSpPr>
            <a:spLocks noChangeArrowheads="1"/>
          </p:cNvSpPr>
          <p:nvPr/>
        </p:nvSpPr>
        <p:spPr bwMode="auto">
          <a:xfrm>
            <a:off x="5549900" y="2808288"/>
            <a:ext cx="179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QC</a:t>
            </a:r>
          </a:p>
        </p:txBody>
      </p:sp>
      <p:sp>
        <p:nvSpPr>
          <p:cNvPr id="118795" name="Rectangle 15"/>
          <p:cNvSpPr>
            <a:spLocks noChangeArrowheads="1"/>
          </p:cNvSpPr>
          <p:nvPr/>
        </p:nvSpPr>
        <p:spPr bwMode="auto">
          <a:xfrm>
            <a:off x="5600700" y="4003675"/>
            <a:ext cx="1790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QC</a:t>
            </a:r>
          </a:p>
        </p:txBody>
      </p:sp>
      <p:grpSp>
        <p:nvGrpSpPr>
          <p:cNvPr id="118796" name="Group 17"/>
          <p:cNvGrpSpPr>
            <a:grpSpLocks/>
          </p:cNvGrpSpPr>
          <p:nvPr/>
        </p:nvGrpSpPr>
        <p:grpSpPr bwMode="auto">
          <a:xfrm>
            <a:off x="4216400" y="1219200"/>
            <a:ext cx="1866900" cy="863600"/>
            <a:chOff x="3390900" y="927100"/>
            <a:chExt cx="1866900" cy="862944"/>
          </a:xfrm>
        </p:grpSpPr>
        <p:pic>
          <p:nvPicPr>
            <p:cNvPr id="118798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500" y="927100"/>
              <a:ext cx="1257300" cy="862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799" name="Picture 5" descr="Chimestry_flask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900" y="1028372"/>
              <a:ext cx="660400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Plus 16"/>
            <p:cNvSpPr/>
            <p:nvPr/>
          </p:nvSpPr>
          <p:spPr bwMode="auto">
            <a:xfrm>
              <a:off x="3962400" y="1206288"/>
              <a:ext cx="304800" cy="304568"/>
            </a:xfrm>
            <a:prstGeom prst="mathPlus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19" name="Cloud 18"/>
          <p:cNvSpPr/>
          <p:nvPr/>
        </p:nvSpPr>
        <p:spPr bwMode="auto">
          <a:xfrm>
            <a:off x="1587500" y="1257300"/>
            <a:ext cx="2133600" cy="8763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>
                <a:latin typeface="Arial" pitchFamily="34" charset="0"/>
              </a:rPr>
              <a:t>Experiment design</a:t>
            </a:r>
          </a:p>
        </p:txBody>
      </p:sp>
      <p:cxnSp>
        <p:nvCxnSpPr>
          <p:cNvPr id="5" name="Straight Arrow Connector 4"/>
          <p:cNvCxnSpPr>
            <a:stCxn id="118789" idx="1"/>
            <a:endCxn id="118793" idx="3"/>
          </p:cNvCxnSpPr>
          <p:nvPr/>
        </p:nvCxnSpPr>
        <p:spPr bwMode="auto">
          <a:xfrm flipH="1">
            <a:off x="3721100" y="2992438"/>
            <a:ext cx="622300" cy="111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>
            <a:stCxn id="118789" idx="2"/>
            <a:endCxn id="118790" idx="0"/>
          </p:cNvCxnSpPr>
          <p:nvPr/>
        </p:nvCxnSpPr>
        <p:spPr bwMode="auto">
          <a:xfrm>
            <a:off x="5092700" y="3417888"/>
            <a:ext cx="0" cy="3460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8790" idx="2"/>
            <a:endCxn id="118802" idx="0"/>
          </p:cNvCxnSpPr>
          <p:nvPr/>
        </p:nvCxnSpPr>
        <p:spPr bwMode="auto">
          <a:xfrm>
            <a:off x="5092700" y="4614863"/>
            <a:ext cx="0" cy="3444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118790" idx="1"/>
            <a:endCxn id="118801" idx="0"/>
          </p:cNvCxnSpPr>
          <p:nvPr/>
        </p:nvCxnSpPr>
        <p:spPr bwMode="auto">
          <a:xfrm flipH="1">
            <a:off x="3467100" y="4189413"/>
            <a:ext cx="876300" cy="7699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18790" idx="3"/>
            <a:endCxn id="118803" idx="0"/>
          </p:cNvCxnSpPr>
          <p:nvPr/>
        </p:nvCxnSpPr>
        <p:spPr bwMode="auto">
          <a:xfrm>
            <a:off x="5842000" y="4189413"/>
            <a:ext cx="876300" cy="7699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118790" idx="3"/>
          </p:cNvCxnSpPr>
          <p:nvPr/>
        </p:nvCxnSpPr>
        <p:spPr bwMode="auto">
          <a:xfrm>
            <a:off x="5842000" y="4189413"/>
            <a:ext cx="368300" cy="15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5842000" y="3008313"/>
            <a:ext cx="368300" cy="15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5092700" y="2224088"/>
            <a:ext cx="0" cy="3460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stCxn id="19" idx="0"/>
          </p:cNvCxnSpPr>
          <p:nvPr/>
        </p:nvCxnSpPr>
        <p:spPr bwMode="auto">
          <a:xfrm flipV="1">
            <a:off x="3719322" y="1689100"/>
            <a:ext cx="382778" cy="63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0662966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427038" y="322263"/>
            <a:ext cx="8274050" cy="792162"/>
          </a:xfrm>
        </p:spPr>
        <p:txBody>
          <a:bodyPr/>
          <a:lstStyle/>
          <a:p>
            <a:pPr>
              <a:defRPr/>
            </a:pPr>
            <a:r>
              <a:rPr lang="en-GB" kern="1200" dirty="0">
                <a:solidFill>
                  <a:srgbClr val="7AC143"/>
                </a:solidFill>
                <a:ea typeface="ＭＳ Ｐゴシック" charset="-128"/>
                <a:cs typeface="+mn-cs"/>
              </a:rPr>
              <a:t>Variant Calling</a:t>
            </a:r>
          </a:p>
        </p:txBody>
      </p:sp>
      <p:sp>
        <p:nvSpPr>
          <p:cNvPr id="124931" name="Zástupný symbol pro číslo snímku 3"/>
          <p:cNvSpPr txBox="1">
            <a:spLocks noGrp="1"/>
          </p:cNvSpPr>
          <p:nvPr/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6DA50694-D6A7-AC4D-9BEF-DA6E2F63B47E}" type="slidenum">
              <a:rPr lang="cs-CZ" sz="1300" b="1">
                <a:solidFill>
                  <a:schemeClr val="bg1"/>
                </a:solidFill>
              </a:rPr>
              <a:pPr algn="l" eaLnBrk="1" hangingPunct="1"/>
              <a:t>21</a:t>
            </a:fld>
            <a:endParaRPr lang="cs-CZ" sz="1300" b="1">
              <a:solidFill>
                <a:srgbClr val="E1F0D2"/>
              </a:solidFill>
            </a:endParaRPr>
          </a:p>
        </p:txBody>
      </p:sp>
      <p:sp>
        <p:nvSpPr>
          <p:cNvPr id="124932" name="Zástupný symbol pro číslo snímk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59638FC-3E9D-9040-AF02-D789DD656D61}" type="slidenum">
              <a:rPr lang="cs-CZ" sz="1300">
                <a:solidFill>
                  <a:schemeClr val="bg1"/>
                </a:solidFill>
              </a:rPr>
              <a:pPr eaLnBrk="1" hangingPunct="1"/>
              <a:t>21</a:t>
            </a:fld>
            <a:endParaRPr lang="cs-CZ" sz="1300">
              <a:solidFill>
                <a:srgbClr val="E1F0D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303F76-719F-B848-B0EC-932EA9955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10" y="1623670"/>
            <a:ext cx="7235569" cy="337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4313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5A559EA-3F8D-4A74-AA1C-080DEF53F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 of comparison</a:t>
            </a:r>
          </a:p>
          <a:p>
            <a:pPr lvl="1"/>
            <a:r>
              <a:rPr lang="en-US" dirty="0" err="1"/>
              <a:t>ermline</a:t>
            </a:r>
            <a:r>
              <a:rPr lang="en-US" dirty="0"/>
              <a:t> – to reference genome</a:t>
            </a:r>
          </a:p>
          <a:p>
            <a:pPr lvl="1"/>
            <a:r>
              <a:rPr lang="en-US" dirty="0"/>
              <a:t>Somatic – to other sample(s)</a:t>
            </a:r>
          </a:p>
          <a:p>
            <a:r>
              <a:rPr lang="en-US" dirty="0"/>
              <a:t>Expected variant heterogeneity</a:t>
            </a:r>
          </a:p>
          <a:p>
            <a:pPr lvl="1"/>
            <a:r>
              <a:rPr lang="en-US" dirty="0"/>
              <a:t>Indirectly corelates to the necessary coverage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1405DA6-FD08-46C7-8B47-C22ADE43D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 err="1"/>
              <a:t>Exome</a:t>
            </a:r>
            <a:r>
              <a:rPr lang="cs-CZ" altLang="cs-CZ" dirty="0"/>
              <a:t> </a:t>
            </a:r>
            <a:r>
              <a:rPr lang="cs-CZ" altLang="cs-CZ" dirty="0" err="1"/>
              <a:t>sequencing</a:t>
            </a:r>
            <a:r>
              <a:rPr lang="cs-CZ" altLang="cs-CZ" dirty="0"/>
              <a:t> workshop, </a:t>
            </a:r>
            <a:r>
              <a:rPr lang="cs-CZ" dirty="0"/>
              <a:t>VBCF, 1.8.2018</a:t>
            </a:r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0F71191-8B3C-4B9D-BCB9-0B9FADFD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22</a:t>
            </a:fld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020DCB0-8BBA-6E49-A47F-0BAFF4C5ADDC}"/>
              </a:ext>
            </a:extLst>
          </p:cNvPr>
          <p:cNvGrpSpPr/>
          <p:nvPr/>
        </p:nvGrpSpPr>
        <p:grpSpPr>
          <a:xfrm>
            <a:off x="890276" y="3722549"/>
            <a:ext cx="654585" cy="741263"/>
            <a:chOff x="1187034" y="3825407"/>
            <a:chExt cx="872780" cy="98835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0753165-A66E-384D-9D9F-698396A32EE0}"/>
                </a:ext>
              </a:extLst>
            </p:cNvPr>
            <p:cNvSpPr/>
            <p:nvPr/>
          </p:nvSpPr>
          <p:spPr>
            <a:xfrm>
              <a:off x="1325700" y="3919051"/>
              <a:ext cx="187287" cy="187287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52000">
                  <a:srgbClr val="62BB46"/>
                </a:gs>
                <a:gs pos="49000">
                  <a:srgbClr val="FF0000"/>
                </a:gs>
                <a:gs pos="100000">
                  <a:srgbClr val="7AC143"/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5E40D80-9DFF-FD4E-B18E-5B3FAC2EC8E9}"/>
                </a:ext>
              </a:extLst>
            </p:cNvPr>
            <p:cNvSpPr/>
            <p:nvPr/>
          </p:nvSpPr>
          <p:spPr>
            <a:xfrm>
              <a:off x="1632336" y="3825407"/>
              <a:ext cx="187287" cy="187287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52000">
                  <a:srgbClr val="62BB46"/>
                </a:gs>
                <a:gs pos="49000">
                  <a:srgbClr val="FF0000"/>
                </a:gs>
                <a:gs pos="100000">
                  <a:srgbClr val="7AC143"/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665EA21-C6F8-FA48-82F9-E06A276859A5}"/>
                </a:ext>
              </a:extLst>
            </p:cNvPr>
            <p:cNvSpPr/>
            <p:nvPr/>
          </p:nvSpPr>
          <p:spPr>
            <a:xfrm>
              <a:off x="1538692" y="4142309"/>
              <a:ext cx="187287" cy="187287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52000">
                  <a:srgbClr val="62BB46"/>
                </a:gs>
                <a:gs pos="49000">
                  <a:srgbClr val="FF0000"/>
                </a:gs>
                <a:gs pos="100000">
                  <a:srgbClr val="7AC143"/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89898CC-00FC-F048-87DA-E67AA27A3715}"/>
                </a:ext>
              </a:extLst>
            </p:cNvPr>
            <p:cNvSpPr/>
            <p:nvPr/>
          </p:nvSpPr>
          <p:spPr>
            <a:xfrm>
              <a:off x="1187034" y="4420586"/>
              <a:ext cx="187287" cy="187287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52000">
                  <a:srgbClr val="62BB46"/>
                </a:gs>
                <a:gs pos="49000">
                  <a:srgbClr val="FF0000"/>
                </a:gs>
                <a:gs pos="100000">
                  <a:srgbClr val="7AC143"/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0E66AA9-FD37-9A45-9C6A-AE2E1EF96779}"/>
                </a:ext>
              </a:extLst>
            </p:cNvPr>
            <p:cNvSpPr/>
            <p:nvPr/>
          </p:nvSpPr>
          <p:spPr>
            <a:xfrm>
              <a:off x="1571743" y="4403212"/>
              <a:ext cx="187287" cy="187287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52000">
                  <a:srgbClr val="62BB46"/>
                </a:gs>
                <a:gs pos="49000">
                  <a:srgbClr val="FF0000"/>
                </a:gs>
                <a:gs pos="100000">
                  <a:srgbClr val="7AC143"/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F6785B6-9D39-8448-A678-B1C920930BDF}"/>
                </a:ext>
              </a:extLst>
            </p:cNvPr>
            <p:cNvSpPr/>
            <p:nvPr/>
          </p:nvSpPr>
          <p:spPr>
            <a:xfrm>
              <a:off x="1872527" y="4029273"/>
              <a:ext cx="187287" cy="187287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52000">
                  <a:srgbClr val="62BB46"/>
                </a:gs>
                <a:gs pos="49000">
                  <a:srgbClr val="FF0000"/>
                </a:gs>
                <a:gs pos="100000">
                  <a:srgbClr val="7AC143"/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975E4D8-0D6C-5048-BDDB-17AA870686A6}"/>
                </a:ext>
              </a:extLst>
            </p:cNvPr>
            <p:cNvSpPr/>
            <p:nvPr/>
          </p:nvSpPr>
          <p:spPr>
            <a:xfrm>
              <a:off x="1869025" y="4332485"/>
              <a:ext cx="187287" cy="187287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52000">
                  <a:srgbClr val="62BB46"/>
                </a:gs>
                <a:gs pos="49000">
                  <a:srgbClr val="FF0000"/>
                </a:gs>
                <a:gs pos="100000">
                  <a:srgbClr val="7AC143"/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23E138A-B8D2-0C4F-B6F5-9F1F4A817B50}"/>
                </a:ext>
              </a:extLst>
            </p:cNvPr>
            <p:cNvSpPr/>
            <p:nvPr/>
          </p:nvSpPr>
          <p:spPr>
            <a:xfrm>
              <a:off x="1402556" y="4626470"/>
              <a:ext cx="187287" cy="187287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52000">
                  <a:srgbClr val="62BB46"/>
                </a:gs>
                <a:gs pos="49000">
                  <a:srgbClr val="FF0000"/>
                </a:gs>
                <a:gs pos="100000">
                  <a:srgbClr val="7AC143"/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5C8C5DF-8FA3-4B49-9BB7-1B1F04744215}"/>
                </a:ext>
              </a:extLst>
            </p:cNvPr>
            <p:cNvSpPr/>
            <p:nvPr/>
          </p:nvSpPr>
          <p:spPr>
            <a:xfrm>
              <a:off x="1819623" y="4616455"/>
              <a:ext cx="187287" cy="187287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52000">
                  <a:srgbClr val="62BB46"/>
                </a:gs>
                <a:gs pos="49000">
                  <a:srgbClr val="FF0000"/>
                </a:gs>
                <a:gs pos="100000">
                  <a:srgbClr val="7AC143"/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56EF34D-6AD7-9249-9629-4C05F37F34D0}"/>
                </a:ext>
              </a:extLst>
            </p:cNvPr>
            <p:cNvSpPr/>
            <p:nvPr/>
          </p:nvSpPr>
          <p:spPr>
            <a:xfrm>
              <a:off x="1274815" y="4188760"/>
              <a:ext cx="187287" cy="187287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52000">
                  <a:srgbClr val="62BB46"/>
                </a:gs>
                <a:gs pos="49000">
                  <a:srgbClr val="FF0000"/>
                </a:gs>
                <a:gs pos="100000">
                  <a:srgbClr val="7AC143"/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DF6A7C9-1439-F64F-9D1B-C0D96ACF9692}"/>
              </a:ext>
            </a:extLst>
          </p:cNvPr>
          <p:cNvGrpSpPr/>
          <p:nvPr/>
        </p:nvGrpSpPr>
        <p:grpSpPr>
          <a:xfrm>
            <a:off x="1999415" y="3722549"/>
            <a:ext cx="654585" cy="741263"/>
            <a:chOff x="1187034" y="3825407"/>
            <a:chExt cx="872780" cy="98835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E4496CC-82B6-474F-8C28-893E4F555263}"/>
                </a:ext>
              </a:extLst>
            </p:cNvPr>
            <p:cNvSpPr/>
            <p:nvPr/>
          </p:nvSpPr>
          <p:spPr>
            <a:xfrm>
              <a:off x="1325700" y="3919051"/>
              <a:ext cx="187287" cy="18728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35B4F6E-8322-944E-A235-666BC31B3880}"/>
                </a:ext>
              </a:extLst>
            </p:cNvPr>
            <p:cNvSpPr/>
            <p:nvPr/>
          </p:nvSpPr>
          <p:spPr>
            <a:xfrm>
              <a:off x="1632336" y="3825407"/>
              <a:ext cx="187287" cy="18728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F19607F-0703-FD47-81AD-A117AF6BF1B1}"/>
                </a:ext>
              </a:extLst>
            </p:cNvPr>
            <p:cNvSpPr/>
            <p:nvPr/>
          </p:nvSpPr>
          <p:spPr>
            <a:xfrm>
              <a:off x="1538692" y="4142309"/>
              <a:ext cx="187287" cy="18728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2D95C1A-B59C-3147-A984-1FE6556C7750}"/>
                </a:ext>
              </a:extLst>
            </p:cNvPr>
            <p:cNvSpPr/>
            <p:nvPr/>
          </p:nvSpPr>
          <p:spPr>
            <a:xfrm>
              <a:off x="1187034" y="4420586"/>
              <a:ext cx="187287" cy="18728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E2C6B68C-19AA-FA41-81C5-70B8CCB66BF4}"/>
                </a:ext>
              </a:extLst>
            </p:cNvPr>
            <p:cNvSpPr/>
            <p:nvPr/>
          </p:nvSpPr>
          <p:spPr>
            <a:xfrm>
              <a:off x="1571743" y="4403212"/>
              <a:ext cx="187287" cy="18728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1EB500F9-A890-D043-8030-E2C8FB27BC44}"/>
                </a:ext>
              </a:extLst>
            </p:cNvPr>
            <p:cNvSpPr/>
            <p:nvPr/>
          </p:nvSpPr>
          <p:spPr>
            <a:xfrm>
              <a:off x="1872527" y="4029273"/>
              <a:ext cx="187287" cy="18728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A7CEE03C-5DAE-4E4B-95A9-65350FB8EA1F}"/>
                </a:ext>
              </a:extLst>
            </p:cNvPr>
            <p:cNvSpPr/>
            <p:nvPr/>
          </p:nvSpPr>
          <p:spPr>
            <a:xfrm>
              <a:off x="1869025" y="4332485"/>
              <a:ext cx="187287" cy="18728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BC2C9B51-4F2C-D24F-9013-39E0137878B3}"/>
                </a:ext>
              </a:extLst>
            </p:cNvPr>
            <p:cNvSpPr/>
            <p:nvPr/>
          </p:nvSpPr>
          <p:spPr>
            <a:xfrm>
              <a:off x="1402556" y="4626470"/>
              <a:ext cx="187287" cy="18728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2C47F033-A452-694B-B205-B9DA1862C135}"/>
                </a:ext>
              </a:extLst>
            </p:cNvPr>
            <p:cNvSpPr/>
            <p:nvPr/>
          </p:nvSpPr>
          <p:spPr>
            <a:xfrm>
              <a:off x="1819623" y="4616455"/>
              <a:ext cx="187287" cy="18728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0911AD2-5869-394B-85E7-ABEEB01F1A7E}"/>
                </a:ext>
              </a:extLst>
            </p:cNvPr>
            <p:cNvSpPr/>
            <p:nvPr/>
          </p:nvSpPr>
          <p:spPr>
            <a:xfrm>
              <a:off x="1274815" y="4188760"/>
              <a:ext cx="187287" cy="18728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1C3F29D-0464-8243-BE21-3363E1F366B0}"/>
              </a:ext>
            </a:extLst>
          </p:cNvPr>
          <p:cNvGrpSpPr/>
          <p:nvPr/>
        </p:nvGrpSpPr>
        <p:grpSpPr>
          <a:xfrm>
            <a:off x="3108554" y="3722549"/>
            <a:ext cx="654585" cy="741263"/>
            <a:chOff x="1187034" y="3825407"/>
            <a:chExt cx="872780" cy="988350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4470C4A-7741-BF4C-80D0-806971183BB8}"/>
                </a:ext>
              </a:extLst>
            </p:cNvPr>
            <p:cNvSpPr/>
            <p:nvPr/>
          </p:nvSpPr>
          <p:spPr>
            <a:xfrm>
              <a:off x="1325700" y="3919051"/>
              <a:ext cx="187287" cy="1872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7A1C8894-2269-6542-A17B-942787FF8F7C}"/>
                </a:ext>
              </a:extLst>
            </p:cNvPr>
            <p:cNvSpPr/>
            <p:nvPr/>
          </p:nvSpPr>
          <p:spPr>
            <a:xfrm>
              <a:off x="1632336" y="3825407"/>
              <a:ext cx="187287" cy="18728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582B78A-5593-CC40-B492-3EAE5808B551}"/>
                </a:ext>
              </a:extLst>
            </p:cNvPr>
            <p:cNvSpPr/>
            <p:nvPr/>
          </p:nvSpPr>
          <p:spPr>
            <a:xfrm>
              <a:off x="1538692" y="4142309"/>
              <a:ext cx="187287" cy="1872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BBF17D0-DC42-4947-A7CD-458862B1F124}"/>
                </a:ext>
              </a:extLst>
            </p:cNvPr>
            <p:cNvSpPr/>
            <p:nvPr/>
          </p:nvSpPr>
          <p:spPr>
            <a:xfrm>
              <a:off x="1187034" y="4420586"/>
              <a:ext cx="187287" cy="1872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DBECBF2-9931-2B4D-A479-78324E2694FB}"/>
                </a:ext>
              </a:extLst>
            </p:cNvPr>
            <p:cNvSpPr/>
            <p:nvPr/>
          </p:nvSpPr>
          <p:spPr>
            <a:xfrm>
              <a:off x="1571743" y="4403212"/>
              <a:ext cx="187287" cy="1872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21A582A-468C-3B4C-91CB-630E5C46EC26}"/>
                </a:ext>
              </a:extLst>
            </p:cNvPr>
            <p:cNvSpPr/>
            <p:nvPr/>
          </p:nvSpPr>
          <p:spPr>
            <a:xfrm>
              <a:off x="1872527" y="4029273"/>
              <a:ext cx="187287" cy="18728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33F1F084-FA15-E446-B003-3DFFB82C6DF0}"/>
                </a:ext>
              </a:extLst>
            </p:cNvPr>
            <p:cNvSpPr/>
            <p:nvPr/>
          </p:nvSpPr>
          <p:spPr>
            <a:xfrm>
              <a:off x="1869025" y="4332485"/>
              <a:ext cx="187287" cy="18728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6B2F29F-988A-384E-85DA-C19545905F97}"/>
                </a:ext>
              </a:extLst>
            </p:cNvPr>
            <p:cNvSpPr/>
            <p:nvPr/>
          </p:nvSpPr>
          <p:spPr>
            <a:xfrm>
              <a:off x="1402556" y="4626470"/>
              <a:ext cx="187287" cy="18728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DE7527A-E975-8A47-8862-034AE69E15CC}"/>
                </a:ext>
              </a:extLst>
            </p:cNvPr>
            <p:cNvSpPr/>
            <p:nvPr/>
          </p:nvSpPr>
          <p:spPr>
            <a:xfrm>
              <a:off x="1819623" y="4616455"/>
              <a:ext cx="187287" cy="1872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CE6C7871-B6AD-E643-9F9E-F7339B82EE74}"/>
                </a:ext>
              </a:extLst>
            </p:cNvPr>
            <p:cNvSpPr/>
            <p:nvPr/>
          </p:nvSpPr>
          <p:spPr>
            <a:xfrm>
              <a:off x="1274815" y="4188760"/>
              <a:ext cx="187287" cy="18728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4E0E321-4946-B342-AECF-2276988BC548}"/>
              </a:ext>
            </a:extLst>
          </p:cNvPr>
          <p:cNvGrpSpPr/>
          <p:nvPr/>
        </p:nvGrpSpPr>
        <p:grpSpPr>
          <a:xfrm>
            <a:off x="4217693" y="3722549"/>
            <a:ext cx="654585" cy="741263"/>
            <a:chOff x="1187034" y="3825407"/>
            <a:chExt cx="872780" cy="98835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D4BEFA5-C065-CB4E-8977-BDE34933A3B2}"/>
                </a:ext>
              </a:extLst>
            </p:cNvPr>
            <p:cNvSpPr/>
            <p:nvPr/>
          </p:nvSpPr>
          <p:spPr>
            <a:xfrm>
              <a:off x="1325700" y="3919051"/>
              <a:ext cx="187287" cy="1872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5EDA9594-628F-6445-AA5F-483955C8FF15}"/>
                </a:ext>
              </a:extLst>
            </p:cNvPr>
            <p:cNvSpPr/>
            <p:nvPr/>
          </p:nvSpPr>
          <p:spPr>
            <a:xfrm>
              <a:off x="1632336" y="3825407"/>
              <a:ext cx="187287" cy="187287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52000">
                  <a:srgbClr val="62BB46"/>
                </a:gs>
                <a:gs pos="49000">
                  <a:srgbClr val="FF0000"/>
                </a:gs>
                <a:gs pos="100000">
                  <a:srgbClr val="7AC143"/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D75AC65-3CBB-E945-B273-DE9D6A042C61}"/>
                </a:ext>
              </a:extLst>
            </p:cNvPr>
            <p:cNvSpPr/>
            <p:nvPr/>
          </p:nvSpPr>
          <p:spPr>
            <a:xfrm>
              <a:off x="1538692" y="4142309"/>
              <a:ext cx="187287" cy="1872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B17AF1A-5E80-4C45-9A2C-05AF7D2DDF1E}"/>
                </a:ext>
              </a:extLst>
            </p:cNvPr>
            <p:cNvSpPr/>
            <p:nvPr/>
          </p:nvSpPr>
          <p:spPr>
            <a:xfrm>
              <a:off x="1187034" y="4420586"/>
              <a:ext cx="187287" cy="1872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019EED1D-4885-2C46-BFC3-C211DE85EBB0}"/>
                </a:ext>
              </a:extLst>
            </p:cNvPr>
            <p:cNvSpPr/>
            <p:nvPr/>
          </p:nvSpPr>
          <p:spPr>
            <a:xfrm>
              <a:off x="1571743" y="4403212"/>
              <a:ext cx="187287" cy="1872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A1F07840-B1EE-4D42-A587-FA800A400794}"/>
                </a:ext>
              </a:extLst>
            </p:cNvPr>
            <p:cNvSpPr/>
            <p:nvPr/>
          </p:nvSpPr>
          <p:spPr>
            <a:xfrm>
              <a:off x="1872527" y="4029273"/>
              <a:ext cx="187287" cy="1872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DBDFC70F-D485-3D48-A76E-DCE250C1AF0A}"/>
                </a:ext>
              </a:extLst>
            </p:cNvPr>
            <p:cNvSpPr/>
            <p:nvPr/>
          </p:nvSpPr>
          <p:spPr>
            <a:xfrm>
              <a:off x="1869025" y="4332485"/>
              <a:ext cx="187287" cy="1872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29F42AA4-D646-B047-83D3-150EE0C7DDB0}"/>
                </a:ext>
              </a:extLst>
            </p:cNvPr>
            <p:cNvSpPr/>
            <p:nvPr/>
          </p:nvSpPr>
          <p:spPr>
            <a:xfrm>
              <a:off x="1402556" y="4626470"/>
              <a:ext cx="187287" cy="1872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46FE7788-A869-084E-B777-ECD151E8F43F}"/>
                </a:ext>
              </a:extLst>
            </p:cNvPr>
            <p:cNvSpPr/>
            <p:nvPr/>
          </p:nvSpPr>
          <p:spPr>
            <a:xfrm>
              <a:off x="1819623" y="4616455"/>
              <a:ext cx="187287" cy="1872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3DDBD365-5172-344D-9414-515FE23D98C3}"/>
                </a:ext>
              </a:extLst>
            </p:cNvPr>
            <p:cNvSpPr/>
            <p:nvPr/>
          </p:nvSpPr>
          <p:spPr>
            <a:xfrm>
              <a:off x="1274815" y="4188760"/>
              <a:ext cx="187287" cy="1872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0" name="Nadpis 1">
            <a:extLst>
              <a:ext uri="{FF2B5EF4-FFF2-40B4-BE49-F238E27FC236}">
                <a16:creationId xmlns:a16="http://schemas.microsoft.com/office/drawing/2014/main" id="{FB5AFA38-E13F-F14E-BE64-744AC08054D2}"/>
              </a:ext>
            </a:extLst>
          </p:cNvPr>
          <p:cNvSpPr txBox="1">
            <a:spLocks/>
          </p:cNvSpPr>
          <p:nvPr/>
        </p:nvSpPr>
        <p:spPr bwMode="auto">
          <a:xfrm>
            <a:off x="427038" y="322263"/>
            <a:ext cx="82740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9BE28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9BE28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9BE28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9BE28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9BE28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9BE28"/>
                </a:solidFill>
                <a:latin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9BE28"/>
                </a:solidFill>
                <a:latin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9BE28"/>
                </a:solidFill>
                <a:latin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9BE28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GB" kern="1200">
                <a:solidFill>
                  <a:srgbClr val="7AC143"/>
                </a:solidFill>
                <a:ea typeface="ＭＳ Ｐゴシック" charset="-128"/>
                <a:cs typeface="+mn-cs"/>
              </a:rPr>
              <a:t>Variant Calling</a:t>
            </a:r>
            <a:endParaRPr lang="en-GB" kern="1200" dirty="0">
              <a:solidFill>
                <a:srgbClr val="7AC143"/>
              </a:solidFill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777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427038" y="322263"/>
            <a:ext cx="8274050" cy="792162"/>
          </a:xfrm>
        </p:spPr>
        <p:txBody>
          <a:bodyPr/>
          <a:lstStyle/>
          <a:p>
            <a:pPr>
              <a:defRPr/>
            </a:pPr>
            <a:r>
              <a:rPr lang="en-GB" kern="1200" dirty="0">
                <a:solidFill>
                  <a:srgbClr val="7AC143"/>
                </a:solidFill>
                <a:ea typeface="ＭＳ Ｐゴシック" charset="-128"/>
                <a:cs typeface="+mn-cs"/>
              </a:rPr>
              <a:t>Variant Calling - planning</a:t>
            </a:r>
          </a:p>
        </p:txBody>
      </p:sp>
      <p:sp>
        <p:nvSpPr>
          <p:cNvPr id="107523" name="Zástupný symbol pro obsah 2"/>
          <p:cNvSpPr>
            <a:spLocks noGrp="1"/>
          </p:cNvSpPr>
          <p:nvPr>
            <p:ph idx="1"/>
          </p:nvPr>
        </p:nvSpPr>
        <p:spPr>
          <a:xfrm>
            <a:off x="425450" y="1179513"/>
            <a:ext cx="8591550" cy="43640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Scope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US" sz="2000" b="1" kern="1200" dirty="0">
              <a:solidFill>
                <a:srgbClr val="000000"/>
              </a:solidFill>
              <a:ea typeface="Times New Roman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US" sz="2000" b="1" kern="1200" dirty="0">
              <a:solidFill>
                <a:srgbClr val="000000"/>
              </a:solidFill>
              <a:ea typeface="Times New Roman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US" sz="2000" b="1" kern="1200" dirty="0">
              <a:solidFill>
                <a:srgbClr val="000000"/>
              </a:solidFill>
              <a:ea typeface="Times New Roman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US" sz="2000" b="1" kern="1200" dirty="0">
              <a:solidFill>
                <a:srgbClr val="000000"/>
              </a:solidFill>
              <a:ea typeface="Times New Roman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US" sz="2000" b="1" kern="1200" dirty="0">
              <a:solidFill>
                <a:srgbClr val="000000"/>
              </a:solidFill>
              <a:ea typeface="Times New Roman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US" sz="2000" b="1" kern="1200" dirty="0">
              <a:solidFill>
                <a:srgbClr val="000000"/>
              </a:solidFill>
              <a:ea typeface="Times New Roman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US" sz="2000" b="1" kern="1200" dirty="0">
              <a:solidFill>
                <a:srgbClr val="000000"/>
              </a:solidFill>
              <a:ea typeface="Times New Roman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kern="1200" dirty="0">
                <a:solidFill>
                  <a:srgbClr val="000000"/>
                </a:solidFill>
                <a:ea typeface="Times New Roman"/>
              </a:rPr>
              <a:t>With fixed cost of </a:t>
            </a:r>
            <a:r>
              <a:rPr lang="en-US" sz="2000" b="1" kern="1200" dirty="0" err="1">
                <a:solidFill>
                  <a:srgbClr val="000000"/>
                </a:solidFill>
                <a:ea typeface="Times New Roman"/>
              </a:rPr>
              <a:t>bp</a:t>
            </a:r>
            <a:r>
              <a:rPr lang="en-US" sz="2000" b="1" kern="1200" dirty="0">
                <a:solidFill>
                  <a:srgbClr val="000000"/>
                </a:solidFill>
                <a:ea typeface="Times New Roman"/>
              </a:rPr>
              <a:t>-read it seems the price is linear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kern="1200" dirty="0">
                <a:solidFill>
                  <a:srgbClr val="000000"/>
                </a:solidFill>
                <a:ea typeface="Times New Roman"/>
              </a:rPr>
              <a:t>The “price” of the analysis must be considered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1600" b="1" kern="1200" dirty="0">
                <a:solidFill>
                  <a:srgbClr val="000000"/>
                </a:solidFill>
                <a:ea typeface="Times New Roman"/>
              </a:rPr>
              <a:t>Power of the results (sensitivity, specificity)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US" sz="2000" b="1" kern="12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GB" sz="2000" b="1" kern="12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GB" sz="2000" b="1" kern="12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+mn-cs"/>
            </a:endParaRPr>
          </a:p>
        </p:txBody>
      </p:sp>
      <p:sp>
        <p:nvSpPr>
          <p:cNvPr id="124931" name="Zástupný symbol pro číslo snímku 3"/>
          <p:cNvSpPr txBox="1">
            <a:spLocks noGrp="1"/>
          </p:cNvSpPr>
          <p:nvPr/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6DA50694-D6A7-AC4D-9BEF-DA6E2F63B47E}" type="slidenum">
              <a:rPr lang="cs-CZ" sz="1300" b="1">
                <a:solidFill>
                  <a:schemeClr val="bg1"/>
                </a:solidFill>
              </a:rPr>
              <a:pPr algn="l" eaLnBrk="1" hangingPunct="1"/>
              <a:t>23</a:t>
            </a:fld>
            <a:endParaRPr lang="cs-CZ" sz="1300" b="1">
              <a:solidFill>
                <a:srgbClr val="E1F0D2"/>
              </a:solidFill>
            </a:endParaRPr>
          </a:p>
        </p:txBody>
      </p:sp>
      <p:sp>
        <p:nvSpPr>
          <p:cNvPr id="124932" name="Zástupný symbol pro číslo snímk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59638FC-3E9D-9040-AF02-D789DD656D61}" type="slidenum">
              <a:rPr lang="cs-CZ" sz="1300">
                <a:solidFill>
                  <a:schemeClr val="bg1"/>
                </a:solidFill>
              </a:rPr>
              <a:pPr eaLnBrk="1" hangingPunct="1"/>
              <a:t>23</a:t>
            </a:fld>
            <a:endParaRPr lang="cs-CZ" sz="1300">
              <a:solidFill>
                <a:srgbClr val="E1F0D2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20700" y="171450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</a:t>
                      </a:r>
                      <a:r>
                        <a:rPr lang="en-US" dirty="0" err="1"/>
                        <a:t>bp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~% of</a:t>
                      </a:r>
                      <a:r>
                        <a:rPr lang="en-US" baseline="0" dirty="0"/>
                        <a:t> WG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~22000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3 200</a:t>
                      </a:r>
                      <a:r>
                        <a:rPr lang="en-US" baseline="0" dirty="0"/>
                        <a:t> mil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 mil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PanCancer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 mil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CZECANCA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0.0083%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TP53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0.000859%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74139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427038" y="322263"/>
            <a:ext cx="8274050" cy="792162"/>
          </a:xfrm>
        </p:spPr>
        <p:txBody>
          <a:bodyPr/>
          <a:lstStyle/>
          <a:p>
            <a:pPr>
              <a:defRPr/>
            </a:pPr>
            <a:r>
              <a:rPr lang="en-GB" kern="1200" dirty="0">
                <a:solidFill>
                  <a:srgbClr val="7AC143"/>
                </a:solidFill>
                <a:ea typeface="ＭＳ Ｐゴシック" charset="-128"/>
                <a:cs typeface="+mn-cs"/>
              </a:rPr>
              <a:t>Variant Calling - planning</a:t>
            </a:r>
          </a:p>
        </p:txBody>
      </p:sp>
      <p:sp>
        <p:nvSpPr>
          <p:cNvPr id="107523" name="Zástupný symbol pro obsah 2"/>
          <p:cNvSpPr>
            <a:spLocks noGrp="1"/>
          </p:cNvSpPr>
          <p:nvPr>
            <p:ph idx="1"/>
          </p:nvPr>
        </p:nvSpPr>
        <p:spPr>
          <a:xfrm>
            <a:off x="425450" y="1179513"/>
            <a:ext cx="8591550" cy="43640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kern="1200">
                <a:solidFill>
                  <a:srgbClr val="000000"/>
                </a:solidFill>
                <a:ea typeface="Times New Roman"/>
              </a:rPr>
              <a:t>Example</a:t>
            </a:r>
            <a:endParaRPr lang="en-US" sz="2000" b="1" kern="1200" dirty="0">
              <a:solidFill>
                <a:srgbClr val="000000"/>
              </a:solidFill>
              <a:ea typeface="Times New Roman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None/>
              <a:defRPr/>
            </a:pPr>
            <a:endParaRPr lang="en-US" sz="2000" b="1" kern="1200" dirty="0">
              <a:solidFill>
                <a:srgbClr val="000000"/>
              </a:solidFill>
              <a:ea typeface="Times New Roman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None/>
              <a:defRPr/>
            </a:pPr>
            <a:endParaRPr lang="en-US" sz="2000" b="1" kern="1200" dirty="0">
              <a:solidFill>
                <a:srgbClr val="000000"/>
              </a:solidFill>
              <a:ea typeface="Times New Roman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None/>
              <a:defRPr/>
            </a:pPr>
            <a:endParaRPr lang="en-US" sz="2000" b="1" kern="1200" dirty="0">
              <a:solidFill>
                <a:srgbClr val="000000"/>
              </a:solidFill>
              <a:ea typeface="Times New Roman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None/>
              <a:defRPr/>
            </a:pPr>
            <a:endParaRPr lang="en-US" sz="2000" b="1" kern="1200" dirty="0">
              <a:solidFill>
                <a:srgbClr val="000000"/>
              </a:solidFill>
              <a:ea typeface="Times New Roman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US" sz="2000" b="1" kern="1200" dirty="0">
              <a:solidFill>
                <a:srgbClr val="000000"/>
              </a:solidFill>
              <a:ea typeface="Times New Roman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US" sz="2000" b="1" kern="1200" dirty="0">
              <a:solidFill>
                <a:srgbClr val="000000"/>
              </a:solidFill>
              <a:ea typeface="Times New Roman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kern="1200" dirty="0">
                <a:solidFill>
                  <a:srgbClr val="000000"/>
                </a:solidFill>
                <a:ea typeface="Times New Roman"/>
              </a:rPr>
              <a:t>WES on a single healthy person with a question: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None/>
              <a:defRPr/>
            </a:pPr>
            <a:r>
              <a:rPr lang="en-US" sz="2000" b="1" kern="1200" dirty="0">
                <a:solidFill>
                  <a:srgbClr val="000000"/>
                </a:solidFill>
                <a:ea typeface="Times New Roman"/>
              </a:rPr>
              <a:t>	Are there any variants?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kern="1200" dirty="0">
                <a:solidFill>
                  <a:srgbClr val="000000"/>
                </a:solidFill>
                <a:ea typeface="Times New Roman"/>
              </a:rPr>
              <a:t>Answer is YES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GB" sz="2000" b="1" kern="12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GB" sz="2000" b="1" kern="12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+mn-cs"/>
            </a:endParaRPr>
          </a:p>
        </p:txBody>
      </p:sp>
      <p:sp>
        <p:nvSpPr>
          <p:cNvPr id="124931" name="Zástupný symbol pro číslo snímku 3"/>
          <p:cNvSpPr txBox="1">
            <a:spLocks noGrp="1"/>
          </p:cNvSpPr>
          <p:nvPr/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6DA50694-D6A7-AC4D-9BEF-DA6E2F63B47E}" type="slidenum">
              <a:rPr lang="cs-CZ" sz="1300" b="1">
                <a:solidFill>
                  <a:schemeClr val="bg1"/>
                </a:solidFill>
              </a:rPr>
              <a:pPr algn="l" eaLnBrk="1" hangingPunct="1"/>
              <a:t>24</a:t>
            </a:fld>
            <a:endParaRPr lang="cs-CZ" sz="1300" b="1">
              <a:solidFill>
                <a:srgbClr val="E1F0D2"/>
              </a:solidFill>
            </a:endParaRPr>
          </a:p>
        </p:txBody>
      </p:sp>
      <p:sp>
        <p:nvSpPr>
          <p:cNvPr id="124932" name="Zástupný symbol pro číslo snímk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59638FC-3E9D-9040-AF02-D789DD656D61}" type="slidenum">
              <a:rPr lang="cs-CZ" sz="1300">
                <a:solidFill>
                  <a:schemeClr val="bg1"/>
                </a:solidFill>
              </a:rPr>
              <a:pPr eaLnBrk="1" hangingPunct="1"/>
              <a:t>24</a:t>
            </a:fld>
            <a:endParaRPr lang="cs-CZ" sz="1300">
              <a:solidFill>
                <a:srgbClr val="E1F0D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6249" y="1689100"/>
            <a:ext cx="7142291" cy="18097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  <a:spcAft>
                <a:spcPct val="40000"/>
              </a:spcAft>
              <a:buClr>
                <a:schemeClr val="tx2"/>
              </a:buClr>
              <a:buSzPct val="100000"/>
              <a:defRPr/>
            </a:pPr>
            <a:r>
              <a:rPr lang="en-US" i="1" dirty="0">
                <a:solidFill>
                  <a:srgbClr val="000000"/>
                </a:solidFill>
                <a:ea typeface="Times New Roman"/>
              </a:rPr>
              <a:t>Lets have an analysis with per base false positive error rate 0.0001. </a:t>
            </a:r>
          </a:p>
          <a:p>
            <a:pPr algn="l">
              <a:lnSpc>
                <a:spcPct val="90000"/>
              </a:lnSpc>
              <a:spcAft>
                <a:spcPct val="40000"/>
              </a:spcAft>
              <a:buClr>
                <a:schemeClr val="tx2"/>
              </a:buClr>
              <a:buSzPct val="100000"/>
              <a:defRPr/>
            </a:pPr>
            <a:r>
              <a:rPr lang="en-US" i="1" dirty="0" err="1">
                <a:solidFill>
                  <a:srgbClr val="000000"/>
                </a:solidFill>
                <a:ea typeface="Times New Roman"/>
              </a:rPr>
              <a:t>Resulsts</a:t>
            </a:r>
            <a:r>
              <a:rPr lang="en-US" i="1" dirty="0">
                <a:solidFill>
                  <a:srgbClr val="000000"/>
                </a:solidFill>
                <a:ea typeface="Times New Roman"/>
              </a:rPr>
              <a:t> in:</a:t>
            </a:r>
          </a:p>
          <a:p>
            <a:pPr algn="l">
              <a:lnSpc>
                <a:spcPct val="90000"/>
              </a:lnSpc>
              <a:spcAft>
                <a:spcPct val="40000"/>
              </a:spcAft>
              <a:buClr>
                <a:schemeClr val="tx2"/>
              </a:buClr>
              <a:buSzPct val="100000"/>
              <a:defRPr/>
            </a:pPr>
            <a:r>
              <a:rPr lang="en-US" i="1" dirty="0">
                <a:solidFill>
                  <a:srgbClr val="000000"/>
                </a:solidFill>
                <a:ea typeface="Times New Roman"/>
              </a:rPr>
              <a:t>	2 false variants in TP53 gene</a:t>
            </a:r>
          </a:p>
          <a:p>
            <a:pPr algn="l">
              <a:lnSpc>
                <a:spcPct val="90000"/>
              </a:lnSpc>
              <a:spcAft>
                <a:spcPct val="40000"/>
              </a:spcAft>
              <a:buClr>
                <a:schemeClr val="tx2"/>
              </a:buClr>
              <a:buSzPct val="100000"/>
              <a:defRPr/>
            </a:pPr>
            <a:r>
              <a:rPr lang="en-US" i="1" dirty="0">
                <a:solidFill>
                  <a:srgbClr val="000000"/>
                </a:solidFill>
                <a:ea typeface="Times New Roman"/>
              </a:rPr>
              <a:t>	3000 false variants in WES!</a:t>
            </a:r>
          </a:p>
          <a:p>
            <a:pPr algn="l"/>
            <a:endParaRPr lang="en-US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427038" y="322263"/>
            <a:ext cx="8274050" cy="792162"/>
          </a:xfrm>
        </p:spPr>
        <p:txBody>
          <a:bodyPr/>
          <a:lstStyle/>
          <a:p>
            <a:pPr>
              <a:defRPr/>
            </a:pPr>
            <a:r>
              <a:rPr lang="en-GB" kern="1200" dirty="0">
                <a:solidFill>
                  <a:srgbClr val="7AC143"/>
                </a:solidFill>
                <a:ea typeface="ＭＳ Ｐゴシック" charset="-128"/>
                <a:cs typeface="+mn-cs"/>
              </a:rPr>
              <a:t>Variant Calling - planning</a:t>
            </a:r>
          </a:p>
        </p:txBody>
      </p:sp>
      <p:sp>
        <p:nvSpPr>
          <p:cNvPr id="107523" name="Zástupný symbol pro obsah 2"/>
          <p:cNvSpPr>
            <a:spLocks noGrp="1"/>
          </p:cNvSpPr>
          <p:nvPr>
            <p:ph idx="1"/>
          </p:nvPr>
        </p:nvSpPr>
        <p:spPr>
          <a:xfrm>
            <a:off x="425450" y="1179513"/>
            <a:ext cx="8591550" cy="48910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S</a:t>
            </a:r>
            <a:r>
              <a:rPr lang="en-GB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ample design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1600" b="1" kern="1200" dirty="0" err="1">
                <a:solidFill>
                  <a:srgbClr val="000000"/>
                </a:solidFill>
                <a:ea typeface="Times New Roman"/>
                <a:cs typeface="+mn-cs"/>
              </a:rPr>
              <a:t>Germline</a:t>
            </a:r>
            <a:endParaRPr lang="en-US" sz="1600" b="1" kern="1200" dirty="0">
              <a:solidFill>
                <a:srgbClr val="000000"/>
              </a:solidFill>
              <a:ea typeface="Times New Roman"/>
              <a:cs typeface="+mn-cs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1600" b="1" kern="1200" dirty="0">
                <a:solidFill>
                  <a:srgbClr val="000000"/>
                </a:solidFill>
                <a:ea typeface="Times New Roman"/>
                <a:cs typeface="+mn-cs"/>
              </a:rPr>
              <a:t>Somatic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1600" b="1" kern="1200" dirty="0">
                <a:solidFill>
                  <a:srgbClr val="000000"/>
                </a:solidFill>
                <a:ea typeface="Times New Roman"/>
                <a:cs typeface="+mn-cs"/>
              </a:rPr>
              <a:t>T</a:t>
            </a:r>
            <a:r>
              <a:rPr lang="en-GB" sz="1600" b="1" kern="1200" dirty="0" err="1">
                <a:solidFill>
                  <a:srgbClr val="000000"/>
                </a:solidFill>
                <a:ea typeface="Times New Roman"/>
                <a:cs typeface="+mn-cs"/>
              </a:rPr>
              <a:t>umor</a:t>
            </a:r>
            <a:r>
              <a:rPr lang="en-GB" sz="1600" b="1" kern="1200" dirty="0">
                <a:solidFill>
                  <a:srgbClr val="000000"/>
                </a:solidFill>
                <a:ea typeface="Times New Roman"/>
                <a:cs typeface="+mn-cs"/>
              </a:rPr>
              <a:t> - Normal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1600" b="1" kern="1200" dirty="0">
                <a:solidFill>
                  <a:srgbClr val="000000"/>
                </a:solidFill>
                <a:ea typeface="Times New Roman"/>
                <a:cs typeface="+mn-cs"/>
              </a:rPr>
              <a:t>F</a:t>
            </a:r>
            <a:r>
              <a:rPr lang="en-GB" sz="1600" b="1" kern="1200" dirty="0" err="1">
                <a:solidFill>
                  <a:srgbClr val="000000"/>
                </a:solidFill>
                <a:ea typeface="Times New Roman"/>
                <a:cs typeface="+mn-cs"/>
              </a:rPr>
              <a:t>amily</a:t>
            </a:r>
            <a:endParaRPr lang="en-GB" sz="1600" b="1" kern="1200" dirty="0">
              <a:solidFill>
                <a:srgbClr val="000000"/>
              </a:solidFill>
              <a:ea typeface="Times New Roman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US" sz="2000" b="1" kern="1200" dirty="0">
              <a:solidFill>
                <a:srgbClr val="000000"/>
              </a:solidFill>
              <a:ea typeface="Times New Roman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A</a:t>
            </a:r>
            <a:r>
              <a:rPr lang="en-GB" sz="2000" b="1" kern="1200" dirty="0" err="1">
                <a:solidFill>
                  <a:srgbClr val="000000"/>
                </a:solidFill>
                <a:ea typeface="Times New Roman"/>
                <a:cs typeface="+mn-cs"/>
              </a:rPr>
              <a:t>ny</a:t>
            </a:r>
            <a:r>
              <a:rPr lang="en-GB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 relationship between samples for comparison improve specificity dramatically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1600" b="1" kern="1200" dirty="0">
                <a:solidFill>
                  <a:srgbClr val="000000"/>
                </a:solidFill>
                <a:ea typeface="Times New Roman"/>
                <a:cs typeface="+mn-cs"/>
              </a:rPr>
              <a:t>Not sensitivity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Somatic variant calling without normal needs high coverage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US" sz="2000" b="1" kern="1200" dirty="0">
              <a:solidFill>
                <a:srgbClr val="000000"/>
              </a:solidFill>
              <a:ea typeface="Times New Roman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kern="1200" dirty="0">
                <a:solidFill>
                  <a:srgbClr val="000000"/>
                </a:solidFill>
                <a:ea typeface="Times New Roman"/>
              </a:rPr>
              <a:t>RNA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1600" b="1" kern="1200" dirty="0">
                <a:solidFill>
                  <a:srgbClr val="000000"/>
                </a:solidFill>
                <a:ea typeface="Times New Roman"/>
              </a:rPr>
              <a:t>Depends on gene expression levels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1600" b="1" kern="1200" dirty="0">
                <a:solidFill>
                  <a:srgbClr val="000000"/>
                </a:solidFill>
                <a:ea typeface="Times New Roman"/>
              </a:rPr>
              <a:t>Variant might not be there! </a:t>
            </a:r>
            <a:r>
              <a:rPr lang="mr-IN" sz="1600" b="1" kern="1200" dirty="0">
                <a:solidFill>
                  <a:srgbClr val="000000"/>
                </a:solidFill>
                <a:ea typeface="Times New Roman"/>
              </a:rPr>
              <a:t>–</a:t>
            </a:r>
            <a:r>
              <a:rPr lang="en-US" sz="1600" b="1" kern="12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en-US" sz="1600" b="1" kern="1200" dirty="0" err="1">
                <a:solidFill>
                  <a:srgbClr val="000000"/>
                </a:solidFill>
                <a:ea typeface="Times New Roman"/>
              </a:rPr>
              <a:t>gtex</a:t>
            </a:r>
            <a:r>
              <a:rPr lang="en-US" sz="1600" b="1" kern="1200" dirty="0">
                <a:solidFill>
                  <a:srgbClr val="000000"/>
                </a:solidFill>
                <a:ea typeface="Times New Roman"/>
              </a:rPr>
              <a:t>, previous runs QC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GB" sz="1600" b="1" kern="12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GB" sz="2000" b="1" kern="12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GB" sz="2000" b="1" kern="12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+mn-cs"/>
            </a:endParaRPr>
          </a:p>
        </p:txBody>
      </p:sp>
      <p:sp>
        <p:nvSpPr>
          <p:cNvPr id="124931" name="Zástupný symbol pro číslo snímku 3"/>
          <p:cNvSpPr txBox="1">
            <a:spLocks noGrp="1"/>
          </p:cNvSpPr>
          <p:nvPr/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6DA50694-D6A7-AC4D-9BEF-DA6E2F63B47E}" type="slidenum">
              <a:rPr lang="cs-CZ" sz="1300" b="1">
                <a:solidFill>
                  <a:schemeClr val="bg1"/>
                </a:solidFill>
              </a:rPr>
              <a:pPr algn="l" eaLnBrk="1" hangingPunct="1"/>
              <a:t>25</a:t>
            </a:fld>
            <a:endParaRPr lang="cs-CZ" sz="1300" b="1">
              <a:solidFill>
                <a:srgbClr val="E1F0D2"/>
              </a:solidFill>
            </a:endParaRPr>
          </a:p>
        </p:txBody>
      </p:sp>
      <p:sp>
        <p:nvSpPr>
          <p:cNvPr id="124932" name="Zástupný symbol pro číslo snímk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59638FC-3E9D-9040-AF02-D789DD656D61}" type="slidenum">
              <a:rPr lang="cs-CZ" sz="1300">
                <a:solidFill>
                  <a:schemeClr val="bg1"/>
                </a:solidFill>
              </a:rPr>
              <a:pPr eaLnBrk="1" hangingPunct="1"/>
              <a:t>25</a:t>
            </a:fld>
            <a:endParaRPr lang="cs-CZ" sz="1300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42088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427038" y="322263"/>
            <a:ext cx="8274050" cy="792162"/>
          </a:xfrm>
        </p:spPr>
        <p:txBody>
          <a:bodyPr/>
          <a:lstStyle/>
          <a:p>
            <a:pPr>
              <a:defRPr/>
            </a:pPr>
            <a:r>
              <a:rPr lang="en-GB" kern="1200" dirty="0">
                <a:solidFill>
                  <a:srgbClr val="7AC143"/>
                </a:solidFill>
                <a:ea typeface="ＭＳ Ｐゴシック" charset="-128"/>
                <a:cs typeface="+mn-cs"/>
              </a:rPr>
              <a:t>Variant Calling</a:t>
            </a:r>
          </a:p>
        </p:txBody>
      </p:sp>
      <p:sp>
        <p:nvSpPr>
          <p:cNvPr id="107523" name="Zástupný symbol pro obsah 2"/>
          <p:cNvSpPr>
            <a:spLocks noGrp="1"/>
          </p:cNvSpPr>
          <p:nvPr>
            <p:ph idx="1"/>
          </p:nvPr>
        </p:nvSpPr>
        <p:spPr>
          <a:xfrm>
            <a:off x="425450" y="1179513"/>
            <a:ext cx="8591550" cy="51450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kern="1200" dirty="0">
                <a:solidFill>
                  <a:srgbClr val="000000"/>
                </a:solidFill>
                <a:ea typeface="Times New Roman"/>
              </a:rPr>
              <a:t>Specificity vs. Sensitivity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kern="1200" dirty="0">
                <a:solidFill>
                  <a:srgbClr val="000000"/>
                </a:solidFill>
                <a:ea typeface="Times New Roman"/>
              </a:rPr>
              <a:t>Tools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1600" b="1" kern="1200" dirty="0" err="1">
                <a:solidFill>
                  <a:srgbClr val="000000"/>
                </a:solidFill>
                <a:ea typeface="Times New Roman"/>
              </a:rPr>
              <a:t>varscan</a:t>
            </a:r>
            <a:r>
              <a:rPr lang="en-US" sz="1600" b="1" kern="12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mr-IN" sz="1600" b="1" kern="1200" dirty="0">
                <a:solidFill>
                  <a:srgbClr val="000000"/>
                </a:solidFill>
                <a:ea typeface="Times New Roman"/>
              </a:rPr>
              <a:t>–</a:t>
            </a:r>
            <a:r>
              <a:rPr lang="en-US" sz="1600" b="1" kern="1200" dirty="0">
                <a:solidFill>
                  <a:srgbClr val="000000"/>
                </a:solidFill>
                <a:ea typeface="Times New Roman"/>
              </a:rPr>
              <a:t> no </a:t>
            </a:r>
            <a:r>
              <a:rPr lang="en-US" sz="1600" b="1" kern="1200" dirty="0" err="1">
                <a:solidFill>
                  <a:srgbClr val="000000"/>
                </a:solidFill>
                <a:ea typeface="Times New Roman"/>
              </a:rPr>
              <a:t>statististics</a:t>
            </a:r>
            <a:r>
              <a:rPr lang="en-US" sz="1600" b="1" kern="1200" dirty="0">
                <a:solidFill>
                  <a:srgbClr val="000000"/>
                </a:solidFill>
                <a:ea typeface="Times New Roman"/>
              </a:rPr>
              <a:t> = no assumptions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1600" b="1" kern="1200" dirty="0" err="1">
                <a:solidFill>
                  <a:srgbClr val="000000"/>
                </a:solidFill>
                <a:ea typeface="Times New Roman"/>
              </a:rPr>
              <a:t>vardict</a:t>
            </a:r>
            <a:endParaRPr lang="en-US" sz="1600" b="1" kern="1200" dirty="0">
              <a:solidFill>
                <a:srgbClr val="000000"/>
              </a:solidFill>
              <a:ea typeface="Times New Roman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1600" b="1" kern="1200" dirty="0" err="1">
                <a:solidFill>
                  <a:srgbClr val="000000"/>
                </a:solidFill>
                <a:ea typeface="Times New Roman"/>
              </a:rPr>
              <a:t>gatk</a:t>
            </a:r>
            <a:r>
              <a:rPr lang="en-US" sz="1600" b="1" kern="1200" dirty="0">
                <a:solidFill>
                  <a:srgbClr val="000000"/>
                </a:solidFill>
                <a:ea typeface="Times New Roman"/>
              </a:rPr>
              <a:t> haplotype caller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1600" b="1" kern="1200" dirty="0" err="1">
                <a:solidFill>
                  <a:srgbClr val="000000"/>
                </a:solidFill>
                <a:ea typeface="Times New Roman"/>
              </a:rPr>
              <a:t>mutect</a:t>
            </a:r>
            <a:r>
              <a:rPr lang="en-US" sz="1600" b="1" kern="12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mr-IN" sz="1600" b="1" kern="1200" dirty="0">
                <a:solidFill>
                  <a:srgbClr val="000000"/>
                </a:solidFill>
                <a:ea typeface="Times New Roman"/>
              </a:rPr>
              <a:t>–</a:t>
            </a:r>
            <a:r>
              <a:rPr lang="en-US" sz="1600" b="1" kern="1200" dirty="0">
                <a:solidFill>
                  <a:srgbClr val="000000"/>
                </a:solidFill>
                <a:ea typeface="Times New Roman"/>
              </a:rPr>
              <a:t> only </a:t>
            </a:r>
            <a:r>
              <a:rPr lang="en-US" sz="1600" b="1" kern="1200" dirty="0" err="1">
                <a:solidFill>
                  <a:srgbClr val="000000"/>
                </a:solidFill>
                <a:ea typeface="Times New Roman"/>
              </a:rPr>
              <a:t>snp</a:t>
            </a:r>
            <a:endParaRPr lang="en-US" sz="1600" b="1" kern="1200" dirty="0">
              <a:solidFill>
                <a:srgbClr val="000000"/>
              </a:solidFill>
              <a:ea typeface="Times New Roman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1600" b="1" kern="1200" dirty="0" err="1">
                <a:solidFill>
                  <a:srgbClr val="000000"/>
                </a:solidFill>
                <a:ea typeface="Times New Roman"/>
              </a:rPr>
              <a:t>pindel</a:t>
            </a:r>
            <a:r>
              <a:rPr lang="en-US" sz="1600" b="1" kern="12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mr-IN" sz="1600" b="1" kern="1200" dirty="0">
                <a:solidFill>
                  <a:srgbClr val="000000"/>
                </a:solidFill>
                <a:ea typeface="Times New Roman"/>
              </a:rPr>
              <a:t>–</a:t>
            </a:r>
            <a:r>
              <a:rPr lang="en-US" sz="1600" b="1" kern="1200" dirty="0">
                <a:solidFill>
                  <a:srgbClr val="000000"/>
                </a:solidFill>
                <a:ea typeface="Times New Roman"/>
              </a:rPr>
              <a:t> only </a:t>
            </a:r>
            <a:r>
              <a:rPr lang="en-US" sz="1600" b="1" kern="1200" dirty="0" err="1">
                <a:solidFill>
                  <a:srgbClr val="000000"/>
                </a:solidFill>
                <a:ea typeface="Times New Roman"/>
              </a:rPr>
              <a:t>indels</a:t>
            </a:r>
            <a:endParaRPr lang="en-US" sz="1600" b="1" kern="1200" dirty="0">
              <a:solidFill>
                <a:srgbClr val="000000"/>
              </a:solidFill>
              <a:ea typeface="Times New Roman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1600" b="1" kern="1200" dirty="0" err="1">
                <a:solidFill>
                  <a:srgbClr val="000000"/>
                </a:solidFill>
                <a:ea typeface="Times New Roman"/>
              </a:rPr>
              <a:t>freebayes</a:t>
            </a:r>
            <a:r>
              <a:rPr lang="en-US" sz="1600" b="1" kern="1200" dirty="0">
                <a:solidFill>
                  <a:srgbClr val="000000"/>
                </a:solidFill>
                <a:ea typeface="Times New Roman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kern="1200" dirty="0">
                <a:solidFill>
                  <a:srgbClr val="000000"/>
                </a:solidFill>
                <a:ea typeface="Times New Roman"/>
              </a:rPr>
              <a:t>Callers combining </a:t>
            </a:r>
            <a:r>
              <a:rPr lang="mr-IN" sz="2000" b="1" kern="1200" dirty="0">
                <a:solidFill>
                  <a:srgbClr val="000000"/>
                </a:solidFill>
                <a:ea typeface="Times New Roman"/>
              </a:rPr>
              <a:t>–</a:t>
            </a:r>
            <a:r>
              <a:rPr lang="en-US" sz="2000" b="1" kern="1200" dirty="0">
                <a:solidFill>
                  <a:srgbClr val="000000"/>
                </a:solidFill>
                <a:ea typeface="Times New Roman"/>
              </a:rPr>
              <a:t> usual strategy</a:t>
            </a:r>
            <a:endParaRPr lang="en-GB" sz="1600" b="1" kern="1200" dirty="0">
              <a:solidFill>
                <a:srgbClr val="000000"/>
              </a:solidFill>
              <a:ea typeface="Times New Roman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GB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Variant Annotation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1600" b="1" kern="1200" dirty="0" err="1">
                <a:solidFill>
                  <a:srgbClr val="000000"/>
                </a:solidFill>
                <a:ea typeface="Times New Roman"/>
              </a:rPr>
              <a:t>Annovar</a:t>
            </a:r>
            <a:r>
              <a:rPr lang="en-US" sz="1600" b="1" kern="12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mr-IN" sz="1600" b="1" kern="1200" dirty="0">
                <a:solidFill>
                  <a:srgbClr val="000000"/>
                </a:solidFill>
                <a:ea typeface="Times New Roman"/>
              </a:rPr>
              <a:t>–</a:t>
            </a:r>
            <a:r>
              <a:rPr lang="en-US" sz="1600" b="1" kern="1200" dirty="0">
                <a:solidFill>
                  <a:srgbClr val="000000"/>
                </a:solidFill>
                <a:ea typeface="Times New Roman"/>
              </a:rPr>
              <a:t> good database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1600" b="1" kern="1200" dirty="0" err="1">
                <a:solidFill>
                  <a:srgbClr val="000000"/>
                </a:solidFill>
                <a:ea typeface="Times New Roman"/>
              </a:rPr>
              <a:t>snpEff</a:t>
            </a:r>
            <a:endParaRPr lang="en-US" sz="1600" b="1" kern="1200" dirty="0">
              <a:solidFill>
                <a:srgbClr val="000000"/>
              </a:solidFill>
              <a:ea typeface="Times New Roman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1600" b="1" kern="1200" dirty="0" err="1">
                <a:solidFill>
                  <a:srgbClr val="000000"/>
                </a:solidFill>
                <a:ea typeface="Times New Roman"/>
              </a:rPr>
              <a:t>vep</a:t>
            </a:r>
            <a:r>
              <a:rPr lang="en-US" sz="1600" b="1" kern="12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mr-IN" sz="1600" b="1" kern="1200" dirty="0">
                <a:solidFill>
                  <a:srgbClr val="000000"/>
                </a:solidFill>
                <a:ea typeface="Times New Roman"/>
              </a:rPr>
              <a:t>–</a:t>
            </a:r>
            <a:r>
              <a:rPr lang="en-US" sz="1600" b="1" kern="1200" dirty="0">
                <a:solidFill>
                  <a:srgbClr val="000000"/>
                </a:solidFill>
                <a:ea typeface="Times New Roman"/>
              </a:rPr>
              <a:t> variant effect predictor</a:t>
            </a:r>
            <a:endParaRPr lang="en-GB" sz="2000" b="1" kern="12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GB" sz="2000" b="1" kern="12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+mn-cs"/>
            </a:endParaRPr>
          </a:p>
        </p:txBody>
      </p:sp>
      <p:sp>
        <p:nvSpPr>
          <p:cNvPr id="125955" name="Zástupný symbol pro číslo snímku 3"/>
          <p:cNvSpPr txBox="1">
            <a:spLocks noGrp="1"/>
          </p:cNvSpPr>
          <p:nvPr/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0858C6CB-4B50-694B-B1A7-CAE164E86155}" type="slidenum">
              <a:rPr lang="cs-CZ" sz="1300" b="1">
                <a:solidFill>
                  <a:schemeClr val="bg1"/>
                </a:solidFill>
              </a:rPr>
              <a:pPr algn="l" eaLnBrk="1" hangingPunct="1"/>
              <a:t>26</a:t>
            </a:fld>
            <a:endParaRPr lang="cs-CZ" sz="1300" b="1">
              <a:solidFill>
                <a:srgbClr val="E1F0D2"/>
              </a:solidFill>
            </a:endParaRPr>
          </a:p>
        </p:txBody>
      </p:sp>
      <p:sp>
        <p:nvSpPr>
          <p:cNvPr id="125956" name="Zástupný symbol pro číslo snímk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3CDFB94-984A-FA41-815C-6AD8E247634C}" type="slidenum">
              <a:rPr lang="cs-CZ" sz="1300">
                <a:solidFill>
                  <a:schemeClr val="bg1"/>
                </a:solidFill>
              </a:rPr>
              <a:pPr eaLnBrk="1" hangingPunct="1"/>
              <a:t>26</a:t>
            </a:fld>
            <a:endParaRPr lang="cs-CZ" sz="1300">
              <a:solidFill>
                <a:srgbClr val="E1F0D2"/>
              </a:solidFill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427038" y="322263"/>
            <a:ext cx="8274050" cy="792162"/>
          </a:xfrm>
        </p:spPr>
        <p:txBody>
          <a:bodyPr/>
          <a:lstStyle/>
          <a:p>
            <a:pPr>
              <a:defRPr/>
            </a:pPr>
            <a:r>
              <a:rPr lang="en-GB" kern="1200" dirty="0">
                <a:solidFill>
                  <a:srgbClr val="7AC143"/>
                </a:solidFill>
                <a:ea typeface="ＭＳ Ｐゴシック" charset="-128"/>
                <a:cs typeface="+mn-cs"/>
              </a:rPr>
              <a:t>Variant Calling</a:t>
            </a:r>
          </a:p>
        </p:txBody>
      </p:sp>
      <p:sp>
        <p:nvSpPr>
          <p:cNvPr id="107523" name="Zástupný symbol pro obsah 2"/>
          <p:cNvSpPr>
            <a:spLocks noGrp="1"/>
          </p:cNvSpPr>
          <p:nvPr>
            <p:ph idx="1"/>
          </p:nvPr>
        </p:nvSpPr>
        <p:spPr>
          <a:xfrm>
            <a:off x="425450" y="1179513"/>
            <a:ext cx="8591550" cy="19827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kern="1200" dirty="0">
                <a:solidFill>
                  <a:srgbClr val="000000"/>
                </a:solidFill>
                <a:ea typeface="Times New Roman"/>
              </a:rPr>
              <a:t>Variant annotation can help variant calling significantly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Variant occurrence in normal population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1600" b="1" kern="1200" dirty="0">
                <a:solidFill>
                  <a:srgbClr val="000000"/>
                </a:solidFill>
                <a:ea typeface="Times New Roman"/>
                <a:cs typeface="+mn-cs"/>
              </a:rPr>
              <a:t>1000 genome project – above 5% </a:t>
            </a:r>
            <a:endParaRPr lang="en-GB" sz="2000" b="1" kern="12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GB" sz="2000" b="1" kern="1200" dirty="0">
                <a:solidFill>
                  <a:schemeClr val="tx1"/>
                </a:solidFill>
                <a:ea typeface="Times New Roman"/>
                <a:cs typeface="+mn-cs"/>
              </a:rPr>
              <a:t>Variant consequences cut off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GB" sz="2000" b="1" kern="12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GB" sz="2000" b="1" kern="12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GB" sz="2000" b="1" kern="12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GB" sz="2000" b="1" kern="12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GB" sz="2000" b="1" kern="12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GB" sz="2000" b="1" kern="12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+mn-cs"/>
            </a:endParaRPr>
          </a:p>
        </p:txBody>
      </p:sp>
      <p:sp>
        <p:nvSpPr>
          <p:cNvPr id="125955" name="Zástupný symbol pro číslo snímku 3"/>
          <p:cNvSpPr txBox="1">
            <a:spLocks noGrp="1"/>
          </p:cNvSpPr>
          <p:nvPr/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0858C6CB-4B50-694B-B1A7-CAE164E86155}" type="slidenum">
              <a:rPr lang="cs-CZ" sz="1300" b="1">
                <a:solidFill>
                  <a:schemeClr val="bg1"/>
                </a:solidFill>
              </a:rPr>
              <a:pPr algn="l" eaLnBrk="1" hangingPunct="1"/>
              <a:t>27</a:t>
            </a:fld>
            <a:endParaRPr lang="cs-CZ" sz="1300" b="1">
              <a:solidFill>
                <a:srgbClr val="E1F0D2"/>
              </a:solidFill>
            </a:endParaRPr>
          </a:p>
        </p:txBody>
      </p:sp>
      <p:sp>
        <p:nvSpPr>
          <p:cNvPr id="125956" name="Zástupný symbol pro číslo snímk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3CDFB94-984A-FA41-815C-6AD8E247634C}" type="slidenum">
              <a:rPr lang="cs-CZ" sz="1300">
                <a:solidFill>
                  <a:schemeClr val="bg1"/>
                </a:solidFill>
              </a:rPr>
              <a:pPr eaLnBrk="1" hangingPunct="1"/>
              <a:t>27</a:t>
            </a:fld>
            <a:endParaRPr lang="cs-CZ" sz="1300">
              <a:solidFill>
                <a:srgbClr val="E1F0D2"/>
              </a:solidFill>
            </a:endParaRPr>
          </a:p>
        </p:txBody>
      </p:sp>
      <p:pic>
        <p:nvPicPr>
          <p:cNvPr id="2" name="Picture 1" descr="Screenshot 2017-06-13 19.53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2603835"/>
            <a:ext cx="6959600" cy="291891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>
            <a:off x="203200" y="4724400"/>
            <a:ext cx="7215655" cy="1136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Zástupný symbol pro obsah 2"/>
          <p:cNvSpPr txBox="1">
            <a:spLocks/>
          </p:cNvSpPr>
          <p:nvPr/>
        </p:nvSpPr>
        <p:spPr bwMode="auto">
          <a:xfrm>
            <a:off x="311150" y="5776913"/>
            <a:ext cx="859155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charset="0"/>
              <a:buChar char="§"/>
              <a:defRPr sz="2800">
                <a:solidFill>
                  <a:srgbClr val="29292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charset="0"/>
              <a:buChar char="§"/>
              <a:defRPr sz="2400">
                <a:solidFill>
                  <a:srgbClr val="292929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charset="0"/>
              <a:buChar char="§"/>
              <a:defRPr sz="2000">
                <a:solidFill>
                  <a:srgbClr val="292929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charset="0"/>
              <a:buChar char="§"/>
              <a:defRPr>
                <a:solidFill>
                  <a:srgbClr val="292929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charset="0"/>
              <a:buChar char="§"/>
              <a:defRPr sz="1600">
                <a:solidFill>
                  <a:srgbClr val="292929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1600">
                <a:solidFill>
                  <a:srgbClr val="29292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1600">
                <a:solidFill>
                  <a:srgbClr val="29292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1600">
                <a:solidFill>
                  <a:srgbClr val="29292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1600">
                <a:solidFill>
                  <a:srgbClr val="292929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kern="1200" dirty="0">
                <a:solidFill>
                  <a:srgbClr val="000000"/>
                </a:solidFill>
                <a:ea typeface="Times New Roman"/>
              </a:rPr>
              <a:t>Database can help significantly </a:t>
            </a:r>
            <a:r>
              <a:rPr lang="mr-IN" sz="2000" b="1" kern="1200" dirty="0">
                <a:solidFill>
                  <a:srgbClr val="000000"/>
                </a:solidFill>
                <a:ea typeface="Times New Roman"/>
              </a:rPr>
              <a:t>–</a:t>
            </a:r>
            <a:r>
              <a:rPr lang="en-US" sz="2000" b="1" kern="1200" dirty="0">
                <a:solidFill>
                  <a:srgbClr val="000000"/>
                </a:solidFill>
                <a:ea typeface="Times New Roman"/>
              </a:rPr>
              <a:t> Sophia Genetics</a:t>
            </a:r>
            <a:endParaRPr lang="en-GB" sz="2000" b="1" kern="12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GB" sz="2000" b="1" kern="12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GB" sz="2000" b="1" kern="12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GB" sz="2000" b="1" kern="12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GB" sz="2000" b="1" kern="12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GB" sz="2000" b="1" kern="12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46142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427038" y="322263"/>
            <a:ext cx="8274050" cy="792162"/>
          </a:xfrm>
        </p:spPr>
        <p:txBody>
          <a:bodyPr/>
          <a:lstStyle/>
          <a:p>
            <a:pPr>
              <a:defRPr/>
            </a:pPr>
            <a:r>
              <a:rPr lang="en-US" kern="1200" dirty="0">
                <a:solidFill>
                  <a:srgbClr val="7AC143"/>
                </a:solidFill>
                <a:ea typeface="ＭＳ Ｐゴシック" charset="-128"/>
                <a:cs typeface="+mn-cs"/>
              </a:rPr>
              <a:t>NGS data analysis</a:t>
            </a:r>
            <a:endParaRPr lang="en-GB" kern="1200" dirty="0">
              <a:solidFill>
                <a:srgbClr val="7AC143"/>
              </a:solidFill>
              <a:ea typeface="ＭＳ Ｐゴシック" charset="-128"/>
              <a:cs typeface="+mn-cs"/>
            </a:endParaRPr>
          </a:p>
        </p:txBody>
      </p:sp>
      <p:sp>
        <p:nvSpPr>
          <p:cNvPr id="118787" name="Zástupný symbol pro číslo snímku 3"/>
          <p:cNvSpPr txBox="1">
            <a:spLocks noGrp="1"/>
          </p:cNvSpPr>
          <p:nvPr/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A4F89AD9-F27F-C74F-937E-EAB456F55A7D}" type="slidenum">
              <a:rPr lang="cs-CZ" sz="1300" b="1">
                <a:solidFill>
                  <a:schemeClr val="bg1"/>
                </a:solidFill>
              </a:rPr>
              <a:pPr algn="l" eaLnBrk="1" hangingPunct="1"/>
              <a:t>28</a:t>
            </a:fld>
            <a:endParaRPr lang="cs-CZ" sz="1300" b="1">
              <a:solidFill>
                <a:srgbClr val="E1F0D2"/>
              </a:solidFill>
            </a:endParaRPr>
          </a:p>
        </p:txBody>
      </p:sp>
      <p:sp>
        <p:nvSpPr>
          <p:cNvPr id="118788" name="Zástupný symbol pro číslo snímk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891E23-DFA4-504B-A94A-E8C3EA55FE0D}" type="slidenum">
              <a:rPr lang="cs-CZ" sz="1300">
                <a:solidFill>
                  <a:schemeClr val="bg1"/>
                </a:solidFill>
              </a:rPr>
              <a:pPr eaLnBrk="1" hangingPunct="1"/>
              <a:t>28</a:t>
            </a:fld>
            <a:endParaRPr lang="cs-CZ" sz="1300">
              <a:solidFill>
                <a:srgbClr val="E1F0D2"/>
              </a:solidFill>
            </a:endParaRPr>
          </a:p>
        </p:txBody>
      </p:sp>
      <p:sp>
        <p:nvSpPr>
          <p:cNvPr id="118789" name="Rounded Rectangle 2"/>
          <p:cNvSpPr>
            <a:spLocks noChangeArrowheads="1"/>
          </p:cNvSpPr>
          <p:nvPr/>
        </p:nvSpPr>
        <p:spPr bwMode="auto">
          <a:xfrm>
            <a:off x="4343400" y="2566988"/>
            <a:ext cx="1498600" cy="85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/>
              <a:t>Raw data</a:t>
            </a:r>
          </a:p>
          <a:p>
            <a:pPr algn="ctr"/>
            <a:r>
              <a:rPr lang="en-US" i="1"/>
              <a:t>.fastq</a:t>
            </a:r>
          </a:p>
        </p:txBody>
      </p:sp>
      <p:sp>
        <p:nvSpPr>
          <p:cNvPr id="118790" name="Rounded Rectangle 7"/>
          <p:cNvSpPr>
            <a:spLocks noChangeArrowheads="1"/>
          </p:cNvSpPr>
          <p:nvPr/>
        </p:nvSpPr>
        <p:spPr bwMode="auto">
          <a:xfrm>
            <a:off x="4343400" y="3763963"/>
            <a:ext cx="1498600" cy="85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/>
              <a:t>Mapping</a:t>
            </a:r>
          </a:p>
          <a:p>
            <a:pPr algn="ctr"/>
            <a:r>
              <a:rPr lang="en-US" i="1"/>
              <a:t>.bam</a:t>
            </a:r>
          </a:p>
        </p:txBody>
      </p:sp>
      <p:grpSp>
        <p:nvGrpSpPr>
          <p:cNvPr id="118791" name="Group 4"/>
          <p:cNvGrpSpPr>
            <a:grpSpLocks/>
          </p:cNvGrpSpPr>
          <p:nvPr/>
        </p:nvGrpSpPr>
        <p:grpSpPr bwMode="auto">
          <a:xfrm>
            <a:off x="2717800" y="4959350"/>
            <a:ext cx="4749800" cy="850900"/>
            <a:chOff x="3937000" y="3676650"/>
            <a:chExt cx="4749800" cy="850900"/>
          </a:xfrm>
        </p:grpSpPr>
        <p:sp>
          <p:nvSpPr>
            <p:cNvPr id="118801" name="Rounded Rectangle 8"/>
            <p:cNvSpPr>
              <a:spLocks noChangeArrowheads="1"/>
            </p:cNvSpPr>
            <p:nvPr/>
          </p:nvSpPr>
          <p:spPr bwMode="auto">
            <a:xfrm>
              <a:off x="3937000" y="3676650"/>
              <a:ext cx="1498600" cy="8509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/>
                <a:t>Variant analysis</a:t>
              </a:r>
            </a:p>
          </p:txBody>
        </p:sp>
        <p:sp>
          <p:nvSpPr>
            <p:cNvPr id="118802" name="Rounded Rectangle 9"/>
            <p:cNvSpPr>
              <a:spLocks noChangeArrowheads="1"/>
            </p:cNvSpPr>
            <p:nvPr/>
          </p:nvSpPr>
          <p:spPr bwMode="auto">
            <a:xfrm>
              <a:off x="5562600" y="3676650"/>
              <a:ext cx="1498600" cy="8509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/>
                <a:t>Expression analysis</a:t>
              </a:r>
            </a:p>
          </p:txBody>
        </p:sp>
        <p:sp>
          <p:nvSpPr>
            <p:cNvPr id="118803" name="Rounded Rectangle 10"/>
            <p:cNvSpPr>
              <a:spLocks noChangeArrowheads="1"/>
            </p:cNvSpPr>
            <p:nvPr/>
          </p:nvSpPr>
          <p:spPr bwMode="auto">
            <a:xfrm>
              <a:off x="7188200" y="3676650"/>
              <a:ext cx="1498600" cy="8509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/>
                <a:t>Structural variants</a:t>
              </a:r>
            </a:p>
          </p:txBody>
        </p:sp>
      </p:grpSp>
      <p:sp>
        <p:nvSpPr>
          <p:cNvPr id="118792" name="Rectangle 3"/>
          <p:cNvSpPr>
            <a:spLocks noChangeArrowheads="1"/>
          </p:cNvSpPr>
          <p:nvPr/>
        </p:nvSpPr>
        <p:spPr bwMode="auto">
          <a:xfrm>
            <a:off x="5295900" y="2152650"/>
            <a:ext cx="1790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/>
              <a:t>de-multiplexing</a:t>
            </a:r>
          </a:p>
        </p:txBody>
      </p:sp>
      <p:sp>
        <p:nvSpPr>
          <p:cNvPr id="118793" name="Rounded Rectangle 13"/>
          <p:cNvSpPr>
            <a:spLocks noChangeArrowheads="1"/>
          </p:cNvSpPr>
          <p:nvPr/>
        </p:nvSpPr>
        <p:spPr bwMode="auto">
          <a:xfrm>
            <a:off x="2222500" y="2578100"/>
            <a:ext cx="1498600" cy="85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Special cases</a:t>
            </a:r>
          </a:p>
        </p:txBody>
      </p:sp>
      <p:sp>
        <p:nvSpPr>
          <p:cNvPr id="118794" name="Rectangle 14"/>
          <p:cNvSpPr>
            <a:spLocks noChangeArrowheads="1"/>
          </p:cNvSpPr>
          <p:nvPr/>
        </p:nvSpPr>
        <p:spPr bwMode="auto">
          <a:xfrm>
            <a:off x="5549900" y="2808288"/>
            <a:ext cx="179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QC</a:t>
            </a:r>
          </a:p>
        </p:txBody>
      </p:sp>
      <p:sp>
        <p:nvSpPr>
          <p:cNvPr id="118795" name="Rectangle 15"/>
          <p:cNvSpPr>
            <a:spLocks noChangeArrowheads="1"/>
          </p:cNvSpPr>
          <p:nvPr/>
        </p:nvSpPr>
        <p:spPr bwMode="auto">
          <a:xfrm>
            <a:off x="5600700" y="4003675"/>
            <a:ext cx="1790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QC</a:t>
            </a:r>
          </a:p>
        </p:txBody>
      </p:sp>
      <p:grpSp>
        <p:nvGrpSpPr>
          <p:cNvPr id="118796" name="Group 17"/>
          <p:cNvGrpSpPr>
            <a:grpSpLocks/>
          </p:cNvGrpSpPr>
          <p:nvPr/>
        </p:nvGrpSpPr>
        <p:grpSpPr bwMode="auto">
          <a:xfrm>
            <a:off x="4216400" y="1219200"/>
            <a:ext cx="1866900" cy="863600"/>
            <a:chOff x="3390900" y="927100"/>
            <a:chExt cx="1866900" cy="862944"/>
          </a:xfrm>
        </p:grpSpPr>
        <p:pic>
          <p:nvPicPr>
            <p:cNvPr id="118798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500" y="927100"/>
              <a:ext cx="1257300" cy="862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799" name="Picture 5" descr="Chimestry_flask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900" y="1028372"/>
              <a:ext cx="660400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Plus 16"/>
            <p:cNvSpPr/>
            <p:nvPr/>
          </p:nvSpPr>
          <p:spPr bwMode="auto">
            <a:xfrm>
              <a:off x="3962400" y="1206288"/>
              <a:ext cx="304800" cy="304568"/>
            </a:xfrm>
            <a:prstGeom prst="mathPlus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19" name="Cloud 18"/>
          <p:cNvSpPr/>
          <p:nvPr/>
        </p:nvSpPr>
        <p:spPr bwMode="auto">
          <a:xfrm>
            <a:off x="1587500" y="1257300"/>
            <a:ext cx="2133600" cy="8763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>
                <a:latin typeface="Arial" pitchFamily="34" charset="0"/>
              </a:rPr>
              <a:t>Experiment design</a:t>
            </a:r>
          </a:p>
        </p:txBody>
      </p:sp>
      <p:cxnSp>
        <p:nvCxnSpPr>
          <p:cNvPr id="5" name="Straight Arrow Connector 4"/>
          <p:cNvCxnSpPr>
            <a:stCxn id="118789" idx="1"/>
            <a:endCxn id="118793" idx="3"/>
          </p:cNvCxnSpPr>
          <p:nvPr/>
        </p:nvCxnSpPr>
        <p:spPr bwMode="auto">
          <a:xfrm flipH="1">
            <a:off x="3721100" y="2992438"/>
            <a:ext cx="622300" cy="111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>
            <a:stCxn id="118789" idx="2"/>
            <a:endCxn id="118790" idx="0"/>
          </p:cNvCxnSpPr>
          <p:nvPr/>
        </p:nvCxnSpPr>
        <p:spPr bwMode="auto">
          <a:xfrm>
            <a:off x="5092700" y="3417888"/>
            <a:ext cx="0" cy="3460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8790" idx="2"/>
            <a:endCxn id="118802" idx="0"/>
          </p:cNvCxnSpPr>
          <p:nvPr/>
        </p:nvCxnSpPr>
        <p:spPr bwMode="auto">
          <a:xfrm>
            <a:off x="5092700" y="4614863"/>
            <a:ext cx="0" cy="3444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118790" idx="1"/>
            <a:endCxn id="118801" idx="0"/>
          </p:cNvCxnSpPr>
          <p:nvPr/>
        </p:nvCxnSpPr>
        <p:spPr bwMode="auto">
          <a:xfrm flipH="1">
            <a:off x="3467100" y="4189413"/>
            <a:ext cx="876300" cy="7699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18790" idx="3"/>
            <a:endCxn id="118803" idx="0"/>
          </p:cNvCxnSpPr>
          <p:nvPr/>
        </p:nvCxnSpPr>
        <p:spPr bwMode="auto">
          <a:xfrm>
            <a:off x="5842000" y="4189413"/>
            <a:ext cx="876300" cy="7699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118790" idx="3"/>
          </p:cNvCxnSpPr>
          <p:nvPr/>
        </p:nvCxnSpPr>
        <p:spPr bwMode="auto">
          <a:xfrm>
            <a:off x="5842000" y="4189413"/>
            <a:ext cx="368300" cy="15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5842000" y="3008313"/>
            <a:ext cx="368300" cy="15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5092700" y="2224088"/>
            <a:ext cx="0" cy="3460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stCxn id="19" idx="0"/>
          </p:cNvCxnSpPr>
          <p:nvPr/>
        </p:nvCxnSpPr>
        <p:spPr bwMode="auto">
          <a:xfrm flipV="1">
            <a:off x="3719322" y="1689100"/>
            <a:ext cx="382778" cy="63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0662966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427038" y="322263"/>
            <a:ext cx="8274050" cy="792162"/>
          </a:xfrm>
        </p:spPr>
        <p:txBody>
          <a:bodyPr/>
          <a:lstStyle/>
          <a:p>
            <a:pPr>
              <a:defRPr/>
            </a:pPr>
            <a:r>
              <a:rPr lang="en-GB" kern="1200" dirty="0">
                <a:solidFill>
                  <a:srgbClr val="7AC143"/>
                </a:solidFill>
                <a:ea typeface="ＭＳ Ｐゴシック" charset="-128"/>
                <a:cs typeface="+mn-cs"/>
              </a:rPr>
              <a:t>Structural variants</a:t>
            </a:r>
          </a:p>
        </p:txBody>
      </p:sp>
      <p:sp>
        <p:nvSpPr>
          <p:cNvPr id="107523" name="Zástupný symbol pro obsah 2"/>
          <p:cNvSpPr>
            <a:spLocks noGrp="1"/>
          </p:cNvSpPr>
          <p:nvPr>
            <p:ph idx="1"/>
          </p:nvPr>
        </p:nvSpPr>
        <p:spPr>
          <a:xfrm>
            <a:off x="425450" y="1179513"/>
            <a:ext cx="8591550" cy="10302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discordant read(-pairs) mapping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kern="1200" dirty="0">
                <a:solidFill>
                  <a:srgbClr val="000000"/>
                </a:solidFill>
                <a:ea typeface="Times New Roman"/>
              </a:rPr>
              <a:t>copy number variants (CNV)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GB" sz="2000" b="1" kern="12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GB" sz="2000" b="1" kern="12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+mn-cs"/>
            </a:endParaRPr>
          </a:p>
        </p:txBody>
      </p:sp>
      <p:sp>
        <p:nvSpPr>
          <p:cNvPr id="133123" name="Zástupný symbol pro číslo snímku 3"/>
          <p:cNvSpPr txBox="1">
            <a:spLocks noGrp="1"/>
          </p:cNvSpPr>
          <p:nvPr/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52478801-F414-7646-BB64-DF0454A1FB3A}" type="slidenum">
              <a:rPr lang="cs-CZ" sz="1300" b="1">
                <a:solidFill>
                  <a:schemeClr val="bg1"/>
                </a:solidFill>
              </a:rPr>
              <a:pPr algn="l" eaLnBrk="1" hangingPunct="1"/>
              <a:t>29</a:t>
            </a:fld>
            <a:endParaRPr lang="cs-CZ" sz="1300" b="1">
              <a:solidFill>
                <a:srgbClr val="E1F0D2"/>
              </a:solidFill>
            </a:endParaRPr>
          </a:p>
        </p:txBody>
      </p:sp>
      <p:sp>
        <p:nvSpPr>
          <p:cNvPr id="133124" name="Zástupný symbol pro číslo snímk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0F80AC3-970A-2448-BF4E-5C8FB43D99A2}" type="slidenum">
              <a:rPr lang="cs-CZ" sz="1300">
                <a:solidFill>
                  <a:schemeClr val="bg1"/>
                </a:solidFill>
              </a:rPr>
              <a:pPr eaLnBrk="1" hangingPunct="1"/>
              <a:t>29</a:t>
            </a:fld>
            <a:endParaRPr lang="cs-CZ" sz="1300">
              <a:solidFill>
                <a:srgbClr val="E1F0D2"/>
              </a:solidFill>
            </a:endParaRPr>
          </a:p>
        </p:txBody>
      </p:sp>
      <p:pic>
        <p:nvPicPr>
          <p:cNvPr id="13312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184400"/>
            <a:ext cx="5892800" cy="414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427038" y="322263"/>
            <a:ext cx="8274050" cy="792162"/>
          </a:xfrm>
        </p:spPr>
        <p:txBody>
          <a:bodyPr/>
          <a:lstStyle/>
          <a:p>
            <a:pPr>
              <a:defRPr/>
            </a:pPr>
            <a:r>
              <a:rPr lang="en-GB" kern="1200" dirty="0">
                <a:solidFill>
                  <a:srgbClr val="7AC143"/>
                </a:solidFill>
                <a:ea typeface="ＭＳ Ｐゴシック" charset="-128"/>
                <a:cs typeface="+mn-cs"/>
              </a:rPr>
              <a:t>NGS Bioinformatics</a:t>
            </a:r>
          </a:p>
        </p:txBody>
      </p:sp>
      <p:sp>
        <p:nvSpPr>
          <p:cNvPr id="109571" name="Zástupný symbol pro číslo snímku 3"/>
          <p:cNvSpPr txBox="1">
            <a:spLocks noGrp="1"/>
          </p:cNvSpPr>
          <p:nvPr/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F81592E1-38BB-B144-974A-F54BF11EC2C7}" type="slidenum">
              <a:rPr lang="cs-CZ" sz="1300" b="1">
                <a:solidFill>
                  <a:schemeClr val="bg1"/>
                </a:solidFill>
              </a:rPr>
              <a:pPr algn="l" eaLnBrk="1" hangingPunct="1"/>
              <a:t>3</a:t>
            </a:fld>
            <a:endParaRPr lang="cs-CZ" sz="1300" b="1">
              <a:solidFill>
                <a:srgbClr val="E1F0D2"/>
              </a:solidFill>
            </a:endParaRPr>
          </a:p>
        </p:txBody>
      </p:sp>
      <p:sp>
        <p:nvSpPr>
          <p:cNvPr id="109572" name="Zástupný symbol pro číslo snímk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6F1D12E-8074-0A4F-B470-57256DD44138}" type="slidenum">
              <a:rPr lang="cs-CZ" sz="1300">
                <a:solidFill>
                  <a:schemeClr val="bg1"/>
                </a:solidFill>
              </a:rPr>
              <a:pPr eaLnBrk="1" hangingPunct="1"/>
              <a:t>3</a:t>
            </a:fld>
            <a:endParaRPr lang="cs-CZ" sz="1300">
              <a:solidFill>
                <a:srgbClr val="E1F0D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2CBB77-3811-C34C-95ED-79D8EA4A1B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51" y="3949903"/>
            <a:ext cx="4520513" cy="21070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BE1DDE-9866-C14D-AA91-2A9571298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62" y="811987"/>
            <a:ext cx="3357677" cy="2518258"/>
          </a:xfrm>
          <a:prstGeom prst="rect">
            <a:avLst/>
          </a:prstGeom>
        </p:spPr>
      </p:pic>
      <p:pic>
        <p:nvPicPr>
          <p:cNvPr id="12" name="Picture 11" descr="Heatmap_RNAseqV2_1.png">
            <a:extLst>
              <a:ext uri="{FF2B5EF4-FFF2-40B4-BE49-F238E27FC236}">
                <a16:creationId xmlns:a16="http://schemas.microsoft.com/office/drawing/2014/main" id="{22284A1A-27AB-884D-8A1E-3EAF0DB525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17" y="4072693"/>
            <a:ext cx="3049447" cy="19585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725EAA-2BE9-DD45-9239-30BD1252CA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" t="8793" r="65872" b="23841"/>
          <a:stretch/>
        </p:blipFill>
        <p:spPr>
          <a:xfrm>
            <a:off x="4974337" y="738836"/>
            <a:ext cx="1953158" cy="2472538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D333959E-314E-7146-9F7E-6FD816159063}"/>
              </a:ext>
            </a:extLst>
          </p:cNvPr>
          <p:cNvSpPr/>
          <p:nvPr/>
        </p:nvSpPr>
        <p:spPr bwMode="auto">
          <a:xfrm>
            <a:off x="4279391" y="1872691"/>
            <a:ext cx="277978" cy="5486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F05BF200-2983-9C46-BF18-F7D83574E623}"/>
              </a:ext>
            </a:extLst>
          </p:cNvPr>
          <p:cNvSpPr/>
          <p:nvPr/>
        </p:nvSpPr>
        <p:spPr bwMode="auto">
          <a:xfrm>
            <a:off x="5288890" y="3438143"/>
            <a:ext cx="1360627" cy="33649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58CFFF68-5BDB-5542-A46C-47535A359B22}"/>
              </a:ext>
            </a:extLst>
          </p:cNvPr>
          <p:cNvSpPr/>
          <p:nvPr/>
        </p:nvSpPr>
        <p:spPr bwMode="auto">
          <a:xfrm>
            <a:off x="3511295" y="4579314"/>
            <a:ext cx="248718" cy="1016813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77606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427038" y="322263"/>
            <a:ext cx="8274050" cy="792162"/>
          </a:xfrm>
        </p:spPr>
        <p:txBody>
          <a:bodyPr/>
          <a:lstStyle/>
          <a:p>
            <a:pPr>
              <a:defRPr/>
            </a:pPr>
            <a:r>
              <a:rPr lang="en-GB" kern="1200" dirty="0">
                <a:solidFill>
                  <a:srgbClr val="7AC143"/>
                </a:solidFill>
                <a:ea typeface="ＭＳ Ｐゴシック" charset="-128"/>
                <a:cs typeface="+mn-cs"/>
              </a:rPr>
              <a:t>Structural variants</a:t>
            </a:r>
          </a:p>
        </p:txBody>
      </p:sp>
      <p:sp>
        <p:nvSpPr>
          <p:cNvPr id="107523" name="Zástupný symbol pro obsah 2"/>
          <p:cNvSpPr>
            <a:spLocks noGrp="1"/>
          </p:cNvSpPr>
          <p:nvPr>
            <p:ph idx="1"/>
          </p:nvPr>
        </p:nvSpPr>
        <p:spPr>
          <a:xfrm>
            <a:off x="425450" y="1179513"/>
            <a:ext cx="8591550" cy="48021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CNV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long variants in WGS </a:t>
            </a:r>
            <a:r>
              <a:rPr lang="mr-IN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–</a:t>
            </a:r>
            <a:r>
              <a:rPr lang="en-US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 </a:t>
            </a:r>
            <a:r>
              <a:rPr lang="en-US" sz="2000" b="1" kern="1200" dirty="0" err="1">
                <a:solidFill>
                  <a:srgbClr val="000000"/>
                </a:solidFill>
                <a:ea typeface="Times New Roman"/>
                <a:cs typeface="+mn-cs"/>
              </a:rPr>
              <a:t>ControlFreec</a:t>
            </a:r>
            <a:endParaRPr lang="en-US" sz="2000" b="1" kern="1200" dirty="0">
              <a:solidFill>
                <a:srgbClr val="000000"/>
              </a:solidFill>
              <a:ea typeface="Times New Roman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Smaller variants for WES / target panel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1600" b="1" kern="1200" dirty="0">
                <a:solidFill>
                  <a:srgbClr val="000000"/>
                </a:solidFill>
                <a:ea typeface="Times New Roman"/>
                <a:cs typeface="+mn-cs"/>
              </a:rPr>
              <a:t>Somatic </a:t>
            </a:r>
            <a:r>
              <a:rPr lang="mr-IN" sz="1600" b="1" kern="1200" dirty="0">
                <a:solidFill>
                  <a:srgbClr val="000000"/>
                </a:solidFill>
                <a:ea typeface="Times New Roman"/>
                <a:cs typeface="+mn-cs"/>
              </a:rPr>
              <a:t>–</a:t>
            </a:r>
            <a:r>
              <a:rPr lang="en-US" sz="1600" b="1" kern="1200" dirty="0">
                <a:solidFill>
                  <a:srgbClr val="000000"/>
                </a:solidFill>
                <a:ea typeface="Times New Roman"/>
                <a:cs typeface="+mn-cs"/>
              </a:rPr>
              <a:t> </a:t>
            </a:r>
            <a:r>
              <a:rPr lang="en-US" sz="1600" b="1" kern="1200" dirty="0" err="1">
                <a:solidFill>
                  <a:srgbClr val="000000"/>
                </a:solidFill>
                <a:ea typeface="Times New Roman"/>
                <a:cs typeface="+mn-cs"/>
              </a:rPr>
              <a:t>tumor,normal</a:t>
            </a:r>
            <a:endParaRPr lang="en-US" sz="1600" b="1" kern="1200" dirty="0">
              <a:solidFill>
                <a:srgbClr val="000000"/>
              </a:solidFill>
              <a:ea typeface="Times New Roman"/>
              <a:cs typeface="+mn-cs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1600" b="1" kern="1200" dirty="0" err="1">
                <a:solidFill>
                  <a:srgbClr val="000000"/>
                </a:solidFill>
                <a:ea typeface="Times New Roman"/>
                <a:cs typeface="+mn-cs"/>
              </a:rPr>
              <a:t>Germline</a:t>
            </a:r>
            <a:r>
              <a:rPr lang="en-US" sz="1600" b="1" kern="1200" dirty="0">
                <a:solidFill>
                  <a:srgbClr val="000000"/>
                </a:solidFill>
                <a:ea typeface="Times New Roman"/>
                <a:cs typeface="+mn-cs"/>
              </a:rPr>
              <a:t> - lot of references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1200" b="1" kern="1200" dirty="0">
                <a:solidFill>
                  <a:srgbClr val="000000"/>
                </a:solidFill>
                <a:ea typeface="Times New Roman"/>
                <a:cs typeface="+mn-cs"/>
              </a:rPr>
              <a:t>XHMM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None/>
              <a:defRPr/>
            </a:pPr>
            <a:endParaRPr lang="en-US" sz="2000" b="1" kern="1200" dirty="0">
              <a:solidFill>
                <a:srgbClr val="000000"/>
              </a:solidFill>
              <a:ea typeface="Times New Roman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kern="1200" dirty="0">
                <a:solidFill>
                  <a:srgbClr val="000000"/>
                </a:solidFill>
                <a:ea typeface="Times New Roman"/>
              </a:rPr>
              <a:t>Read-pairs very noisy expect a lot of FP</a:t>
            </a:r>
            <a:endParaRPr lang="en-US" sz="2000" b="1" kern="1200" dirty="0">
              <a:solidFill>
                <a:srgbClr val="000000"/>
              </a:solidFill>
              <a:ea typeface="Times New Roman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kern="1200" dirty="0" err="1">
                <a:solidFill>
                  <a:srgbClr val="000000"/>
                </a:solidFill>
                <a:ea typeface="Times New Roman"/>
                <a:cs typeface="+mn-cs"/>
              </a:rPr>
              <a:t>BreakPoint</a:t>
            </a:r>
            <a:r>
              <a:rPr lang="en-US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1600" b="1" kern="1200" dirty="0">
                <a:solidFill>
                  <a:srgbClr val="000000"/>
                </a:solidFill>
                <a:ea typeface="Times New Roman"/>
                <a:cs typeface="+mn-cs"/>
              </a:rPr>
              <a:t>Target panel with short reads</a:t>
            </a:r>
            <a:endParaRPr lang="en-US" sz="2000" b="1" kern="1200" dirty="0">
              <a:solidFill>
                <a:srgbClr val="000000"/>
              </a:solidFill>
              <a:ea typeface="Times New Roman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kern="1200" dirty="0" err="1">
                <a:solidFill>
                  <a:srgbClr val="000000"/>
                </a:solidFill>
                <a:ea typeface="Times New Roman"/>
              </a:rPr>
              <a:t>Delly</a:t>
            </a:r>
            <a:endParaRPr lang="en-US" sz="2000" b="1" kern="1200" dirty="0">
              <a:solidFill>
                <a:srgbClr val="000000"/>
              </a:solidFill>
              <a:ea typeface="Times New Roman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1600" b="1" kern="1200" dirty="0">
                <a:solidFill>
                  <a:srgbClr val="000000"/>
                </a:solidFill>
                <a:ea typeface="Times New Roman"/>
              </a:rPr>
              <a:t>everything else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US" sz="2000" b="1" kern="1200" dirty="0">
              <a:solidFill>
                <a:srgbClr val="000000"/>
              </a:solidFill>
              <a:ea typeface="Times New Roman"/>
              <a:cs typeface="+mn-cs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US" sz="1600" b="1" kern="1200" dirty="0">
              <a:solidFill>
                <a:srgbClr val="000000"/>
              </a:solidFill>
              <a:ea typeface="Times New Roman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GB" sz="2000" b="1" kern="12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GB" sz="2000" b="1" kern="12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+mn-cs"/>
            </a:endParaRPr>
          </a:p>
        </p:txBody>
      </p:sp>
      <p:sp>
        <p:nvSpPr>
          <p:cNvPr id="133123" name="Zástupný symbol pro číslo snímku 3"/>
          <p:cNvSpPr txBox="1">
            <a:spLocks noGrp="1"/>
          </p:cNvSpPr>
          <p:nvPr/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52478801-F414-7646-BB64-DF0454A1FB3A}" type="slidenum">
              <a:rPr lang="cs-CZ" sz="1300" b="1">
                <a:solidFill>
                  <a:schemeClr val="bg1"/>
                </a:solidFill>
              </a:rPr>
              <a:pPr algn="l" eaLnBrk="1" hangingPunct="1"/>
              <a:t>30</a:t>
            </a:fld>
            <a:endParaRPr lang="cs-CZ" sz="1300" b="1">
              <a:solidFill>
                <a:srgbClr val="E1F0D2"/>
              </a:solidFill>
            </a:endParaRPr>
          </a:p>
        </p:txBody>
      </p:sp>
      <p:sp>
        <p:nvSpPr>
          <p:cNvPr id="133124" name="Zástupný symbol pro číslo snímk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0F80AC3-970A-2448-BF4E-5C8FB43D99A2}" type="slidenum">
              <a:rPr lang="cs-CZ" sz="1300">
                <a:solidFill>
                  <a:schemeClr val="bg1"/>
                </a:solidFill>
              </a:rPr>
              <a:pPr eaLnBrk="1" hangingPunct="1"/>
              <a:t>30</a:t>
            </a:fld>
            <a:endParaRPr lang="cs-CZ" sz="1300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0368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427038" y="322263"/>
            <a:ext cx="8274050" cy="792162"/>
          </a:xfrm>
        </p:spPr>
        <p:txBody>
          <a:bodyPr/>
          <a:lstStyle/>
          <a:p>
            <a:pPr>
              <a:defRPr/>
            </a:pPr>
            <a:r>
              <a:rPr lang="en-GB" kern="1200" dirty="0">
                <a:solidFill>
                  <a:srgbClr val="7AC143"/>
                </a:solidFill>
                <a:ea typeface="ＭＳ Ｐゴシック" charset="-128"/>
                <a:cs typeface="+mn-cs"/>
              </a:rPr>
              <a:t>Structural variants</a:t>
            </a:r>
          </a:p>
        </p:txBody>
      </p:sp>
      <p:sp>
        <p:nvSpPr>
          <p:cNvPr id="107523" name="Zástupný symbol pro obsah 2"/>
          <p:cNvSpPr>
            <a:spLocks noGrp="1"/>
          </p:cNvSpPr>
          <p:nvPr>
            <p:ph idx="1"/>
          </p:nvPr>
        </p:nvSpPr>
        <p:spPr>
          <a:xfrm>
            <a:off x="425450" y="1179513"/>
            <a:ext cx="8591550" cy="8524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Manual check with IGV (</a:t>
            </a:r>
            <a:r>
              <a:rPr lang="en-US" sz="2000" b="1" kern="1200" dirty="0" err="1">
                <a:solidFill>
                  <a:srgbClr val="000000"/>
                </a:solidFill>
                <a:ea typeface="Times New Roman"/>
                <a:cs typeface="+mn-cs"/>
              </a:rPr>
              <a:t>batchmode</a:t>
            </a:r>
            <a:r>
              <a:rPr lang="en-US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)</a:t>
            </a:r>
            <a:endParaRPr lang="en-US" sz="1600" b="1" kern="1200" dirty="0">
              <a:solidFill>
                <a:srgbClr val="000000"/>
              </a:solidFill>
              <a:ea typeface="Times New Roman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US" sz="2000" b="1" kern="1200" dirty="0">
              <a:solidFill>
                <a:srgbClr val="000000"/>
              </a:solidFill>
              <a:ea typeface="Times New Roman"/>
              <a:cs typeface="+mn-cs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US" sz="1600" b="1" kern="1200" dirty="0">
              <a:solidFill>
                <a:srgbClr val="000000"/>
              </a:solidFill>
              <a:ea typeface="Times New Roman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GB" sz="2000" b="1" kern="12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GB" sz="2000" b="1" kern="12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+mn-cs"/>
            </a:endParaRPr>
          </a:p>
        </p:txBody>
      </p:sp>
      <p:sp>
        <p:nvSpPr>
          <p:cNvPr id="133123" name="Zástupný symbol pro číslo snímku 3"/>
          <p:cNvSpPr txBox="1">
            <a:spLocks noGrp="1"/>
          </p:cNvSpPr>
          <p:nvPr/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52478801-F414-7646-BB64-DF0454A1FB3A}" type="slidenum">
              <a:rPr lang="cs-CZ" sz="1300" b="1">
                <a:solidFill>
                  <a:schemeClr val="bg1"/>
                </a:solidFill>
              </a:rPr>
              <a:pPr algn="l" eaLnBrk="1" hangingPunct="1"/>
              <a:t>31</a:t>
            </a:fld>
            <a:endParaRPr lang="cs-CZ" sz="1300" b="1">
              <a:solidFill>
                <a:srgbClr val="E1F0D2"/>
              </a:solidFill>
            </a:endParaRPr>
          </a:p>
        </p:txBody>
      </p:sp>
      <p:sp>
        <p:nvSpPr>
          <p:cNvPr id="133124" name="Zástupný symbol pro číslo snímk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0F80AC3-970A-2448-BF4E-5C8FB43D99A2}" type="slidenum">
              <a:rPr lang="cs-CZ" sz="1300">
                <a:solidFill>
                  <a:schemeClr val="bg1"/>
                </a:solidFill>
              </a:rPr>
              <a:pPr eaLnBrk="1" hangingPunct="1"/>
              <a:t>31</a:t>
            </a:fld>
            <a:endParaRPr lang="cs-CZ" sz="1300">
              <a:solidFill>
                <a:srgbClr val="E1F0D2"/>
              </a:solidFill>
            </a:endParaRPr>
          </a:p>
        </p:txBody>
      </p:sp>
      <p:pic>
        <p:nvPicPr>
          <p:cNvPr id="2" name="Picture 1" descr="DEL58.righ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388" y="1665909"/>
            <a:ext cx="2668225" cy="4610100"/>
          </a:xfrm>
          <a:prstGeom prst="rect">
            <a:avLst/>
          </a:prstGeom>
        </p:spPr>
      </p:pic>
      <p:pic>
        <p:nvPicPr>
          <p:cNvPr id="3" name="Picture 2" descr="INV47.righ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46" y="1651000"/>
            <a:ext cx="2433154" cy="4639918"/>
          </a:xfrm>
          <a:prstGeom prst="rect">
            <a:avLst/>
          </a:prstGeom>
        </p:spPr>
      </p:pic>
      <p:pic>
        <p:nvPicPr>
          <p:cNvPr id="4" name="Picture 3" descr="DEL20.right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1653209"/>
            <a:ext cx="2142614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9694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427038" y="322263"/>
            <a:ext cx="8274050" cy="792162"/>
          </a:xfrm>
        </p:spPr>
        <p:txBody>
          <a:bodyPr/>
          <a:lstStyle/>
          <a:p>
            <a:pPr>
              <a:defRPr/>
            </a:pPr>
            <a:r>
              <a:rPr lang="en-US" kern="1200" dirty="0">
                <a:solidFill>
                  <a:srgbClr val="7AC143"/>
                </a:solidFill>
                <a:ea typeface="ＭＳ Ｐゴシック" charset="-128"/>
                <a:cs typeface="+mn-cs"/>
              </a:rPr>
              <a:t>NGS data analysis</a:t>
            </a:r>
            <a:endParaRPr lang="en-GB" kern="1200" dirty="0">
              <a:solidFill>
                <a:srgbClr val="7AC143"/>
              </a:solidFill>
              <a:ea typeface="ＭＳ Ｐゴシック" charset="-128"/>
              <a:cs typeface="+mn-cs"/>
            </a:endParaRPr>
          </a:p>
        </p:txBody>
      </p:sp>
      <p:sp>
        <p:nvSpPr>
          <p:cNvPr id="118787" name="Zástupný symbol pro číslo snímku 3"/>
          <p:cNvSpPr txBox="1">
            <a:spLocks noGrp="1"/>
          </p:cNvSpPr>
          <p:nvPr/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A4F89AD9-F27F-C74F-937E-EAB456F55A7D}" type="slidenum">
              <a:rPr lang="cs-CZ" sz="1300" b="1">
                <a:solidFill>
                  <a:schemeClr val="bg1"/>
                </a:solidFill>
              </a:rPr>
              <a:pPr algn="l" eaLnBrk="1" hangingPunct="1"/>
              <a:t>32</a:t>
            </a:fld>
            <a:endParaRPr lang="cs-CZ" sz="1300" b="1">
              <a:solidFill>
                <a:srgbClr val="E1F0D2"/>
              </a:solidFill>
            </a:endParaRPr>
          </a:p>
        </p:txBody>
      </p:sp>
      <p:sp>
        <p:nvSpPr>
          <p:cNvPr id="118788" name="Zástupný symbol pro číslo snímk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891E23-DFA4-504B-A94A-E8C3EA55FE0D}" type="slidenum">
              <a:rPr lang="cs-CZ" sz="1300">
                <a:solidFill>
                  <a:schemeClr val="bg1"/>
                </a:solidFill>
              </a:rPr>
              <a:pPr eaLnBrk="1" hangingPunct="1"/>
              <a:t>32</a:t>
            </a:fld>
            <a:endParaRPr lang="cs-CZ" sz="1300">
              <a:solidFill>
                <a:srgbClr val="E1F0D2"/>
              </a:solidFill>
            </a:endParaRPr>
          </a:p>
        </p:txBody>
      </p:sp>
      <p:sp>
        <p:nvSpPr>
          <p:cNvPr id="118789" name="Rounded Rectangle 2"/>
          <p:cNvSpPr>
            <a:spLocks noChangeArrowheads="1"/>
          </p:cNvSpPr>
          <p:nvPr/>
        </p:nvSpPr>
        <p:spPr bwMode="auto">
          <a:xfrm>
            <a:off x="4343400" y="2566988"/>
            <a:ext cx="1498600" cy="85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/>
              <a:t>Raw data</a:t>
            </a:r>
          </a:p>
          <a:p>
            <a:pPr algn="ctr"/>
            <a:r>
              <a:rPr lang="en-US" i="1"/>
              <a:t>.fastq</a:t>
            </a:r>
          </a:p>
        </p:txBody>
      </p:sp>
      <p:sp>
        <p:nvSpPr>
          <p:cNvPr id="118790" name="Rounded Rectangle 7"/>
          <p:cNvSpPr>
            <a:spLocks noChangeArrowheads="1"/>
          </p:cNvSpPr>
          <p:nvPr/>
        </p:nvSpPr>
        <p:spPr bwMode="auto">
          <a:xfrm>
            <a:off x="4343400" y="3763963"/>
            <a:ext cx="1498600" cy="85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/>
              <a:t>Mapping</a:t>
            </a:r>
          </a:p>
          <a:p>
            <a:pPr algn="ctr"/>
            <a:r>
              <a:rPr lang="en-US" i="1"/>
              <a:t>.bam</a:t>
            </a:r>
          </a:p>
        </p:txBody>
      </p:sp>
      <p:grpSp>
        <p:nvGrpSpPr>
          <p:cNvPr id="118791" name="Group 4"/>
          <p:cNvGrpSpPr>
            <a:grpSpLocks/>
          </p:cNvGrpSpPr>
          <p:nvPr/>
        </p:nvGrpSpPr>
        <p:grpSpPr bwMode="auto">
          <a:xfrm>
            <a:off x="2717800" y="4959350"/>
            <a:ext cx="4749800" cy="850900"/>
            <a:chOff x="3937000" y="3676650"/>
            <a:chExt cx="4749800" cy="850900"/>
          </a:xfrm>
        </p:grpSpPr>
        <p:sp>
          <p:nvSpPr>
            <p:cNvPr id="118801" name="Rounded Rectangle 8"/>
            <p:cNvSpPr>
              <a:spLocks noChangeArrowheads="1"/>
            </p:cNvSpPr>
            <p:nvPr/>
          </p:nvSpPr>
          <p:spPr bwMode="auto">
            <a:xfrm>
              <a:off x="3937000" y="3676650"/>
              <a:ext cx="1498600" cy="8509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/>
                <a:t>Variant analysis</a:t>
              </a:r>
            </a:p>
          </p:txBody>
        </p:sp>
        <p:sp>
          <p:nvSpPr>
            <p:cNvPr id="118802" name="Rounded Rectangle 9"/>
            <p:cNvSpPr>
              <a:spLocks noChangeArrowheads="1"/>
            </p:cNvSpPr>
            <p:nvPr/>
          </p:nvSpPr>
          <p:spPr bwMode="auto">
            <a:xfrm>
              <a:off x="5562600" y="3676650"/>
              <a:ext cx="1498600" cy="8509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dirty="0"/>
                <a:t>Expression analysis</a:t>
              </a:r>
            </a:p>
          </p:txBody>
        </p:sp>
        <p:sp>
          <p:nvSpPr>
            <p:cNvPr id="118803" name="Rounded Rectangle 10"/>
            <p:cNvSpPr>
              <a:spLocks noChangeArrowheads="1"/>
            </p:cNvSpPr>
            <p:nvPr/>
          </p:nvSpPr>
          <p:spPr bwMode="auto">
            <a:xfrm>
              <a:off x="7188200" y="3676650"/>
              <a:ext cx="1498600" cy="8509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/>
                <a:t>Structural variants</a:t>
              </a:r>
            </a:p>
          </p:txBody>
        </p:sp>
      </p:grpSp>
      <p:sp>
        <p:nvSpPr>
          <p:cNvPr id="118792" name="Rectangle 3"/>
          <p:cNvSpPr>
            <a:spLocks noChangeArrowheads="1"/>
          </p:cNvSpPr>
          <p:nvPr/>
        </p:nvSpPr>
        <p:spPr bwMode="auto">
          <a:xfrm>
            <a:off x="5295900" y="2152650"/>
            <a:ext cx="1790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/>
              <a:t>de-multiplexing</a:t>
            </a:r>
          </a:p>
        </p:txBody>
      </p:sp>
      <p:sp>
        <p:nvSpPr>
          <p:cNvPr id="118793" name="Rounded Rectangle 13"/>
          <p:cNvSpPr>
            <a:spLocks noChangeArrowheads="1"/>
          </p:cNvSpPr>
          <p:nvPr/>
        </p:nvSpPr>
        <p:spPr bwMode="auto">
          <a:xfrm>
            <a:off x="2222500" y="2578100"/>
            <a:ext cx="1498600" cy="85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Special cases</a:t>
            </a:r>
          </a:p>
        </p:txBody>
      </p:sp>
      <p:sp>
        <p:nvSpPr>
          <p:cNvPr id="118794" name="Rectangle 14"/>
          <p:cNvSpPr>
            <a:spLocks noChangeArrowheads="1"/>
          </p:cNvSpPr>
          <p:nvPr/>
        </p:nvSpPr>
        <p:spPr bwMode="auto">
          <a:xfrm>
            <a:off x="5549900" y="2808288"/>
            <a:ext cx="179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QC</a:t>
            </a:r>
          </a:p>
        </p:txBody>
      </p:sp>
      <p:sp>
        <p:nvSpPr>
          <p:cNvPr id="118795" name="Rectangle 15"/>
          <p:cNvSpPr>
            <a:spLocks noChangeArrowheads="1"/>
          </p:cNvSpPr>
          <p:nvPr/>
        </p:nvSpPr>
        <p:spPr bwMode="auto">
          <a:xfrm>
            <a:off x="5600700" y="4003675"/>
            <a:ext cx="1790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QC</a:t>
            </a:r>
          </a:p>
        </p:txBody>
      </p:sp>
      <p:grpSp>
        <p:nvGrpSpPr>
          <p:cNvPr id="118796" name="Group 17"/>
          <p:cNvGrpSpPr>
            <a:grpSpLocks/>
          </p:cNvGrpSpPr>
          <p:nvPr/>
        </p:nvGrpSpPr>
        <p:grpSpPr bwMode="auto">
          <a:xfrm>
            <a:off x="4216400" y="1219200"/>
            <a:ext cx="1866900" cy="863600"/>
            <a:chOff x="3390900" y="927100"/>
            <a:chExt cx="1866900" cy="862944"/>
          </a:xfrm>
        </p:grpSpPr>
        <p:pic>
          <p:nvPicPr>
            <p:cNvPr id="118798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500" y="927100"/>
              <a:ext cx="1257300" cy="862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799" name="Picture 5" descr="Chimestry_flask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900" y="1028372"/>
              <a:ext cx="660400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Plus 16"/>
            <p:cNvSpPr/>
            <p:nvPr/>
          </p:nvSpPr>
          <p:spPr bwMode="auto">
            <a:xfrm>
              <a:off x="3962400" y="1206288"/>
              <a:ext cx="304800" cy="304568"/>
            </a:xfrm>
            <a:prstGeom prst="mathPlus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19" name="Cloud 18"/>
          <p:cNvSpPr/>
          <p:nvPr/>
        </p:nvSpPr>
        <p:spPr bwMode="auto">
          <a:xfrm>
            <a:off x="1587500" y="1257300"/>
            <a:ext cx="2133600" cy="8763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>
                <a:latin typeface="Arial" pitchFamily="34" charset="0"/>
              </a:rPr>
              <a:t>Experiment design</a:t>
            </a:r>
          </a:p>
        </p:txBody>
      </p:sp>
      <p:cxnSp>
        <p:nvCxnSpPr>
          <p:cNvPr id="5" name="Straight Arrow Connector 4"/>
          <p:cNvCxnSpPr>
            <a:stCxn id="118789" idx="1"/>
            <a:endCxn id="118793" idx="3"/>
          </p:cNvCxnSpPr>
          <p:nvPr/>
        </p:nvCxnSpPr>
        <p:spPr bwMode="auto">
          <a:xfrm flipH="1">
            <a:off x="3721100" y="2992438"/>
            <a:ext cx="622300" cy="111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>
            <a:stCxn id="118789" idx="2"/>
            <a:endCxn id="118790" idx="0"/>
          </p:cNvCxnSpPr>
          <p:nvPr/>
        </p:nvCxnSpPr>
        <p:spPr bwMode="auto">
          <a:xfrm>
            <a:off x="5092700" y="3417888"/>
            <a:ext cx="0" cy="3460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8790" idx="2"/>
            <a:endCxn id="118802" idx="0"/>
          </p:cNvCxnSpPr>
          <p:nvPr/>
        </p:nvCxnSpPr>
        <p:spPr bwMode="auto">
          <a:xfrm>
            <a:off x="5092700" y="4614863"/>
            <a:ext cx="0" cy="3444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118790" idx="1"/>
            <a:endCxn id="118801" idx="0"/>
          </p:cNvCxnSpPr>
          <p:nvPr/>
        </p:nvCxnSpPr>
        <p:spPr bwMode="auto">
          <a:xfrm flipH="1">
            <a:off x="3467100" y="4189413"/>
            <a:ext cx="876300" cy="7699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18790" idx="3"/>
            <a:endCxn id="118803" idx="0"/>
          </p:cNvCxnSpPr>
          <p:nvPr/>
        </p:nvCxnSpPr>
        <p:spPr bwMode="auto">
          <a:xfrm>
            <a:off x="5842000" y="4189413"/>
            <a:ext cx="876300" cy="7699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118790" idx="3"/>
          </p:cNvCxnSpPr>
          <p:nvPr/>
        </p:nvCxnSpPr>
        <p:spPr bwMode="auto">
          <a:xfrm>
            <a:off x="5842000" y="4189413"/>
            <a:ext cx="368300" cy="15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5842000" y="3008313"/>
            <a:ext cx="368300" cy="15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5092700" y="2224088"/>
            <a:ext cx="0" cy="3460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stCxn id="19" idx="0"/>
          </p:cNvCxnSpPr>
          <p:nvPr/>
        </p:nvCxnSpPr>
        <p:spPr bwMode="auto">
          <a:xfrm flipV="1">
            <a:off x="3719322" y="1689100"/>
            <a:ext cx="382778" cy="63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0662966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61" y="309510"/>
            <a:ext cx="876604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Expression analysis</a:t>
            </a:r>
            <a:br>
              <a:rPr lang="en-US" sz="4000" dirty="0"/>
            </a:b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9EDE-758A-42C8-8459-0249709E657C}" type="datetime1">
              <a:rPr lang="en-US" smtClean="0"/>
              <a:t>10/29/18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95" y="1092505"/>
            <a:ext cx="7660973" cy="514736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331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" y="288079"/>
            <a:ext cx="7886700" cy="1325563"/>
          </a:xfrm>
        </p:spPr>
        <p:txBody>
          <a:bodyPr/>
          <a:lstStyle/>
          <a:p>
            <a:r>
              <a:rPr lang="en-US" dirty="0"/>
              <a:t>Counting schemes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501DF-7FC4-469B-B094-66694F956FA2}" type="datetime1">
              <a:rPr lang="en-US" smtClean="0"/>
              <a:t>10/29/18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89" y="1001603"/>
            <a:ext cx="5624381" cy="505198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7482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6" name="Picture 12" descr="Screenshot 2017-04-28 15.36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3200399"/>
            <a:ext cx="7416800" cy="321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427038" y="322263"/>
            <a:ext cx="8274050" cy="792162"/>
          </a:xfrm>
        </p:spPr>
        <p:txBody>
          <a:bodyPr/>
          <a:lstStyle/>
          <a:p>
            <a:pPr>
              <a:defRPr/>
            </a:pPr>
            <a:r>
              <a:rPr lang="en-GB" kern="1200" dirty="0">
                <a:solidFill>
                  <a:srgbClr val="7AC143"/>
                </a:solidFill>
                <a:ea typeface="ＭＳ Ｐゴシック" charset="-128"/>
              </a:rPr>
              <a:t>Expression analysis - planning</a:t>
            </a:r>
            <a:endParaRPr lang="en-GB" kern="1200" dirty="0">
              <a:solidFill>
                <a:srgbClr val="7AC143"/>
              </a:solidFill>
              <a:ea typeface="ＭＳ Ｐゴシック" charset="-128"/>
              <a:cs typeface="+mn-cs"/>
            </a:endParaRPr>
          </a:p>
        </p:txBody>
      </p:sp>
      <p:sp>
        <p:nvSpPr>
          <p:cNvPr id="107523" name="Zástupný symbol pro obsah 2"/>
          <p:cNvSpPr>
            <a:spLocks noGrp="1"/>
          </p:cNvSpPr>
          <p:nvPr>
            <p:ph idx="1"/>
          </p:nvPr>
        </p:nvSpPr>
        <p:spPr>
          <a:xfrm>
            <a:off x="552450" y="1154113"/>
            <a:ext cx="8591550" cy="27193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3 way balance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1600" b="1" kern="1200" dirty="0">
                <a:solidFill>
                  <a:srgbClr val="000000"/>
                </a:solidFill>
                <a:ea typeface="Times New Roman"/>
                <a:cs typeface="+mn-cs"/>
              </a:rPr>
              <a:t>Read depth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1600" b="1" kern="1200" dirty="0">
                <a:solidFill>
                  <a:srgbClr val="000000"/>
                </a:solidFill>
                <a:ea typeface="Times New Roman"/>
                <a:cs typeface="+mn-cs"/>
              </a:rPr>
              <a:t>Biological replicates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1600" b="1" kern="1200" dirty="0">
                <a:solidFill>
                  <a:srgbClr val="000000"/>
                </a:solidFill>
                <a:ea typeface="Times New Roman"/>
                <a:cs typeface="+mn-cs"/>
              </a:rPr>
              <a:t>Fold change (number of genes) sensitivity</a:t>
            </a:r>
          </a:p>
        </p:txBody>
      </p:sp>
      <p:sp>
        <p:nvSpPr>
          <p:cNvPr id="128003" name="Zástupný symbol pro číslo snímku 3"/>
          <p:cNvSpPr txBox="1">
            <a:spLocks noGrp="1"/>
          </p:cNvSpPr>
          <p:nvPr/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F46BF3F0-98D9-D44C-B86F-F4D08A5BA744}" type="slidenum">
              <a:rPr lang="cs-CZ" sz="1300" b="1">
                <a:solidFill>
                  <a:schemeClr val="bg1"/>
                </a:solidFill>
              </a:rPr>
              <a:pPr algn="l" eaLnBrk="1" hangingPunct="1"/>
              <a:t>35</a:t>
            </a:fld>
            <a:endParaRPr lang="cs-CZ" sz="1300" b="1">
              <a:solidFill>
                <a:srgbClr val="E1F0D2"/>
              </a:solidFill>
            </a:endParaRPr>
          </a:p>
        </p:txBody>
      </p:sp>
      <p:sp>
        <p:nvSpPr>
          <p:cNvPr id="128004" name="Zástupný symbol pro číslo snímk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363317F-BDD4-4542-B70A-D28A04701804}" type="slidenum">
              <a:rPr lang="cs-CZ" sz="1300">
                <a:solidFill>
                  <a:schemeClr val="bg1"/>
                </a:solidFill>
              </a:rPr>
              <a:pPr eaLnBrk="1" hangingPunct="1"/>
              <a:t>35</a:t>
            </a:fld>
            <a:endParaRPr lang="cs-CZ" sz="1300">
              <a:solidFill>
                <a:srgbClr val="E1F0D2"/>
              </a:solidFill>
            </a:endParaRPr>
          </a:p>
        </p:txBody>
      </p:sp>
      <p:grpSp>
        <p:nvGrpSpPr>
          <p:cNvPr id="128005" name="Group 21"/>
          <p:cNvGrpSpPr>
            <a:grpSpLocks/>
          </p:cNvGrpSpPr>
          <p:nvPr/>
        </p:nvGrpSpPr>
        <p:grpSpPr bwMode="auto">
          <a:xfrm>
            <a:off x="4921250" y="228600"/>
            <a:ext cx="4133850" cy="2973388"/>
            <a:chOff x="3599506" y="2367902"/>
            <a:chExt cx="5195760" cy="3792630"/>
          </a:xfrm>
        </p:grpSpPr>
        <p:sp>
          <p:nvSpPr>
            <p:cNvPr id="23" name="Isosceles Triangle 22"/>
            <p:cNvSpPr/>
            <p:nvPr/>
          </p:nvSpPr>
          <p:spPr bwMode="auto">
            <a:xfrm>
              <a:off x="4528170" y="2778069"/>
              <a:ext cx="3574963" cy="3080882"/>
            </a:xfrm>
            <a:prstGeom prst="triangle">
              <a:avLst/>
            </a:prstGeom>
            <a:gradFill flip="none" rotWithShape="1">
              <a:gsLst>
                <a:gs pos="88000">
                  <a:schemeClr val="accent1"/>
                </a:gs>
                <a:gs pos="100000">
                  <a:srgbClr val="FF0000"/>
                </a:gs>
              </a:gsLst>
              <a:lin ang="5400000" scaled="0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28008" name="TextBox 23"/>
            <p:cNvSpPr txBox="1">
              <a:spLocks noChangeArrowheads="1"/>
            </p:cNvSpPr>
            <p:nvPr/>
          </p:nvSpPr>
          <p:spPr bwMode="auto">
            <a:xfrm>
              <a:off x="4359347" y="3937000"/>
              <a:ext cx="11339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many BR</a:t>
              </a:r>
            </a:p>
          </p:txBody>
        </p:sp>
        <p:sp>
          <p:nvSpPr>
            <p:cNvPr id="128009" name="TextBox 24"/>
            <p:cNvSpPr txBox="1">
              <a:spLocks noChangeArrowheads="1"/>
            </p:cNvSpPr>
            <p:nvPr/>
          </p:nvSpPr>
          <p:spPr bwMode="auto">
            <a:xfrm>
              <a:off x="8097426" y="5791200"/>
              <a:ext cx="6978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1 BR</a:t>
              </a:r>
            </a:p>
          </p:txBody>
        </p:sp>
        <p:sp>
          <p:nvSpPr>
            <p:cNvPr id="128010" name="TextBox 25"/>
            <p:cNvSpPr txBox="1">
              <a:spLocks noChangeArrowheads="1"/>
            </p:cNvSpPr>
            <p:nvPr/>
          </p:nvSpPr>
          <p:spPr bwMode="auto">
            <a:xfrm>
              <a:off x="3599506" y="5791200"/>
              <a:ext cx="9285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low RD</a:t>
              </a:r>
            </a:p>
          </p:txBody>
        </p:sp>
        <p:sp>
          <p:nvSpPr>
            <p:cNvPr id="128011" name="TextBox 26"/>
            <p:cNvSpPr txBox="1">
              <a:spLocks noChangeArrowheads="1"/>
            </p:cNvSpPr>
            <p:nvPr/>
          </p:nvSpPr>
          <p:spPr bwMode="auto">
            <a:xfrm>
              <a:off x="7473598" y="3937000"/>
              <a:ext cx="10186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/>
                <a:t>high RD</a:t>
              </a:r>
            </a:p>
          </p:txBody>
        </p:sp>
        <p:sp>
          <p:nvSpPr>
            <p:cNvPr id="128012" name="TextBox 27"/>
            <p:cNvSpPr txBox="1">
              <a:spLocks noChangeArrowheads="1"/>
            </p:cNvSpPr>
            <p:nvPr/>
          </p:nvSpPr>
          <p:spPr bwMode="auto">
            <a:xfrm>
              <a:off x="5722522" y="5791200"/>
              <a:ext cx="14677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/>
                <a:t>not sensitive</a:t>
              </a:r>
            </a:p>
          </p:txBody>
        </p:sp>
        <p:sp>
          <p:nvSpPr>
            <p:cNvPr id="128013" name="TextBox 28"/>
            <p:cNvSpPr txBox="1">
              <a:spLocks noChangeArrowheads="1"/>
            </p:cNvSpPr>
            <p:nvPr/>
          </p:nvSpPr>
          <p:spPr bwMode="auto">
            <a:xfrm>
              <a:off x="5724781" y="2367902"/>
              <a:ext cx="15957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/>
                <a:t>very sensitive</a:t>
              </a:r>
            </a:p>
          </p:txBody>
        </p:sp>
      </p:grp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427038" y="322263"/>
            <a:ext cx="8274050" cy="792162"/>
          </a:xfrm>
        </p:spPr>
        <p:txBody>
          <a:bodyPr/>
          <a:lstStyle/>
          <a:p>
            <a:pPr>
              <a:defRPr/>
            </a:pPr>
            <a:r>
              <a:rPr lang="en-GB" kern="1200" dirty="0">
                <a:solidFill>
                  <a:srgbClr val="7AC143"/>
                </a:solidFill>
                <a:ea typeface="ＭＳ Ｐゴシック" charset="-128"/>
              </a:rPr>
              <a:t>Expression analysis - planning</a:t>
            </a:r>
            <a:endParaRPr lang="en-GB" kern="1200" dirty="0">
              <a:solidFill>
                <a:srgbClr val="7AC143"/>
              </a:solidFill>
              <a:ea typeface="ＭＳ Ｐゴシック" charset="-128"/>
              <a:cs typeface="+mn-cs"/>
            </a:endParaRPr>
          </a:p>
        </p:txBody>
      </p:sp>
      <p:sp>
        <p:nvSpPr>
          <p:cNvPr id="107523" name="Zástupný symbol pro obsah 2"/>
          <p:cNvSpPr>
            <a:spLocks noGrp="1"/>
          </p:cNvSpPr>
          <p:nvPr>
            <p:ph idx="1"/>
          </p:nvPr>
        </p:nvSpPr>
        <p:spPr>
          <a:xfrm>
            <a:off x="425450" y="1179513"/>
            <a:ext cx="8591550" cy="27193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kern="1200" dirty="0">
                <a:solidFill>
                  <a:srgbClr val="000000"/>
                </a:solidFill>
                <a:ea typeface="Times New Roman"/>
              </a:rPr>
              <a:t>Replicates</a:t>
            </a:r>
            <a:endParaRPr lang="en-US" sz="2000" b="1" kern="1200" dirty="0">
              <a:solidFill>
                <a:srgbClr val="000000"/>
              </a:solidFill>
              <a:ea typeface="Times New Roman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Technical vs. biological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1600" b="1" kern="1200" dirty="0">
                <a:solidFill>
                  <a:srgbClr val="000000"/>
                </a:solidFill>
                <a:ea typeface="Times New Roman"/>
                <a:cs typeface="+mn-cs"/>
              </a:rPr>
              <a:t>Technical only for technique testing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Highly suggested minimum = 4 rep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US" sz="2000" b="1" kern="12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US" sz="1600" b="1" kern="12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GB" sz="2000" b="1" kern="12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+mn-cs"/>
            </a:endParaRPr>
          </a:p>
        </p:txBody>
      </p:sp>
      <p:sp>
        <p:nvSpPr>
          <p:cNvPr id="129027" name="Zástupný symbol pro číslo snímku 3"/>
          <p:cNvSpPr txBox="1">
            <a:spLocks noGrp="1"/>
          </p:cNvSpPr>
          <p:nvPr/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49EE2D1A-40B8-F04A-8FEE-FA5693302D90}" type="slidenum">
              <a:rPr lang="cs-CZ" sz="1300" b="1">
                <a:solidFill>
                  <a:schemeClr val="bg1"/>
                </a:solidFill>
              </a:rPr>
              <a:pPr algn="l" eaLnBrk="1" hangingPunct="1"/>
              <a:t>36</a:t>
            </a:fld>
            <a:endParaRPr lang="cs-CZ" sz="1300" b="1">
              <a:solidFill>
                <a:srgbClr val="E1F0D2"/>
              </a:solidFill>
            </a:endParaRPr>
          </a:p>
        </p:txBody>
      </p:sp>
      <p:sp>
        <p:nvSpPr>
          <p:cNvPr id="129028" name="Zástupný symbol pro číslo snímk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FAF0C77-F307-304A-9A93-BBF602AC57BE}" type="slidenum">
              <a:rPr lang="cs-CZ" sz="1300">
                <a:solidFill>
                  <a:schemeClr val="bg1"/>
                </a:solidFill>
              </a:rPr>
              <a:pPr eaLnBrk="1" hangingPunct="1"/>
              <a:t>36</a:t>
            </a:fld>
            <a:endParaRPr lang="cs-CZ" sz="1300">
              <a:solidFill>
                <a:srgbClr val="E1F0D2"/>
              </a:solidFill>
            </a:endParaRPr>
          </a:p>
        </p:txBody>
      </p:sp>
      <p:grpSp>
        <p:nvGrpSpPr>
          <p:cNvPr id="129029" name="Group 3"/>
          <p:cNvGrpSpPr>
            <a:grpSpLocks/>
          </p:cNvGrpSpPr>
          <p:nvPr/>
        </p:nvGrpSpPr>
        <p:grpSpPr bwMode="auto">
          <a:xfrm>
            <a:off x="723900" y="2832100"/>
            <a:ext cx="5003800" cy="3511550"/>
            <a:chOff x="723900" y="2628900"/>
            <a:chExt cx="8420100" cy="5664200"/>
          </a:xfrm>
        </p:grpSpPr>
        <p:sp>
          <p:nvSpPr>
            <p:cNvPr id="2" name="Frame 1"/>
            <p:cNvSpPr/>
            <p:nvPr/>
          </p:nvSpPr>
          <p:spPr bwMode="auto">
            <a:xfrm>
              <a:off x="723900" y="2628900"/>
              <a:ext cx="8420100" cy="5664200"/>
            </a:xfrm>
            <a:prstGeom prst="frame">
              <a:avLst>
                <a:gd name="adj1" fmla="val 1873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000">
                <a:latin typeface="Arial" pitchFamily="34" charset="0"/>
              </a:endParaRPr>
            </a:p>
          </p:txBody>
        </p:sp>
        <p:sp>
          <p:nvSpPr>
            <p:cNvPr id="129031" name="Oval 2"/>
            <p:cNvSpPr>
              <a:spLocks noChangeArrowheads="1"/>
            </p:cNvSpPr>
            <p:nvPr/>
          </p:nvSpPr>
          <p:spPr bwMode="auto">
            <a:xfrm>
              <a:off x="2438400" y="3200400"/>
              <a:ext cx="673100" cy="6731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00"/>
                <a:t>N1</a:t>
              </a:r>
            </a:p>
          </p:txBody>
        </p:sp>
        <p:sp>
          <p:nvSpPr>
            <p:cNvPr id="129032" name="Oval 7"/>
            <p:cNvSpPr>
              <a:spLocks noChangeArrowheads="1"/>
            </p:cNvSpPr>
            <p:nvPr/>
          </p:nvSpPr>
          <p:spPr bwMode="auto">
            <a:xfrm>
              <a:off x="4267200" y="3136900"/>
              <a:ext cx="673100" cy="6731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00"/>
                <a:t>N2</a:t>
              </a:r>
            </a:p>
            <a:p>
              <a:pPr algn="ctr"/>
              <a:endParaRPr lang="en-US" sz="1000"/>
            </a:p>
          </p:txBody>
        </p:sp>
        <p:sp>
          <p:nvSpPr>
            <p:cNvPr id="129033" name="Oval 8"/>
            <p:cNvSpPr>
              <a:spLocks noChangeArrowheads="1"/>
            </p:cNvSpPr>
            <p:nvPr/>
          </p:nvSpPr>
          <p:spPr bwMode="auto">
            <a:xfrm>
              <a:off x="7620000" y="4838700"/>
              <a:ext cx="673100" cy="6731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00"/>
                <a:t>T1</a:t>
              </a:r>
            </a:p>
          </p:txBody>
        </p:sp>
        <p:sp>
          <p:nvSpPr>
            <p:cNvPr id="129034" name="Oval 9"/>
            <p:cNvSpPr>
              <a:spLocks noChangeArrowheads="1"/>
            </p:cNvSpPr>
            <p:nvPr/>
          </p:nvSpPr>
          <p:spPr bwMode="auto">
            <a:xfrm>
              <a:off x="7137400" y="3327400"/>
              <a:ext cx="673100" cy="6731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00"/>
                <a:t>T2</a:t>
              </a:r>
            </a:p>
            <a:p>
              <a:pPr algn="ctr"/>
              <a:endParaRPr lang="en-US" sz="1000"/>
            </a:p>
          </p:txBody>
        </p:sp>
        <p:sp>
          <p:nvSpPr>
            <p:cNvPr id="129035" name="Oval 10"/>
            <p:cNvSpPr>
              <a:spLocks noChangeArrowheads="1"/>
            </p:cNvSpPr>
            <p:nvPr/>
          </p:nvSpPr>
          <p:spPr bwMode="auto">
            <a:xfrm>
              <a:off x="1549400" y="7232650"/>
              <a:ext cx="673100" cy="6731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00"/>
                <a:t>T3</a:t>
              </a:r>
            </a:p>
          </p:txBody>
        </p:sp>
        <p:sp>
          <p:nvSpPr>
            <p:cNvPr id="129036" name="Oval 11"/>
            <p:cNvSpPr>
              <a:spLocks noChangeArrowheads="1"/>
            </p:cNvSpPr>
            <p:nvPr/>
          </p:nvSpPr>
          <p:spPr bwMode="auto">
            <a:xfrm>
              <a:off x="1231900" y="6521450"/>
              <a:ext cx="673100" cy="6731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00"/>
                <a:t>N3</a:t>
              </a:r>
            </a:p>
            <a:p>
              <a:pPr algn="ctr"/>
              <a:endParaRPr lang="en-US" sz="1000"/>
            </a:p>
          </p:txBody>
        </p:sp>
      </p:grp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427038" y="322263"/>
            <a:ext cx="8274050" cy="792162"/>
          </a:xfrm>
        </p:spPr>
        <p:txBody>
          <a:bodyPr/>
          <a:lstStyle/>
          <a:p>
            <a:pPr>
              <a:defRPr/>
            </a:pPr>
            <a:r>
              <a:rPr lang="en-GB" kern="1200" dirty="0">
                <a:solidFill>
                  <a:srgbClr val="7AC143"/>
                </a:solidFill>
                <a:ea typeface="ＭＳ Ｐゴシック" charset="-128"/>
              </a:rPr>
              <a:t>Expression analysis - planning</a:t>
            </a:r>
            <a:endParaRPr lang="en-GB" kern="1200" dirty="0">
              <a:solidFill>
                <a:srgbClr val="7AC143"/>
              </a:solidFill>
              <a:ea typeface="ＭＳ Ｐゴシック" charset="-128"/>
              <a:cs typeface="+mn-cs"/>
            </a:endParaRPr>
          </a:p>
        </p:txBody>
      </p:sp>
      <p:sp>
        <p:nvSpPr>
          <p:cNvPr id="107523" name="Zástupný symbol pro obsah 2"/>
          <p:cNvSpPr>
            <a:spLocks noGrp="1"/>
          </p:cNvSpPr>
          <p:nvPr>
            <p:ph idx="1"/>
          </p:nvPr>
        </p:nvSpPr>
        <p:spPr>
          <a:xfrm>
            <a:off x="425450" y="1179513"/>
            <a:ext cx="8591550" cy="27193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Depth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Human ~ 22 000 genes = minimum 20 mil mapped reads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Good 25 mil mapped reads 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US" sz="2000" b="1" kern="1200" dirty="0">
              <a:solidFill>
                <a:srgbClr val="000000"/>
              </a:solidFill>
              <a:ea typeface="Times New Roman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Mapped reads!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1600" b="1" kern="1200" dirty="0" err="1">
                <a:solidFill>
                  <a:srgbClr val="000000"/>
                </a:solidFill>
                <a:ea typeface="Times New Roman"/>
                <a:cs typeface="+mn-cs"/>
              </a:rPr>
              <a:t>rRNA</a:t>
            </a:r>
            <a:r>
              <a:rPr lang="en-US" sz="1600" b="1" kern="1200" dirty="0">
                <a:solidFill>
                  <a:srgbClr val="000000"/>
                </a:solidFill>
                <a:ea typeface="Times New Roman"/>
                <a:cs typeface="+mn-cs"/>
              </a:rPr>
              <a:t> removal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1600" b="1" kern="1200" dirty="0">
                <a:solidFill>
                  <a:srgbClr val="000000"/>
                </a:solidFill>
                <a:ea typeface="Times New Roman"/>
                <a:cs typeface="+mn-cs"/>
              </a:rPr>
              <a:t>Size selection for </a:t>
            </a:r>
            <a:r>
              <a:rPr lang="en-US" sz="1600" b="1" kern="1200" dirty="0" err="1">
                <a:solidFill>
                  <a:srgbClr val="000000"/>
                </a:solidFill>
                <a:ea typeface="Times New Roman"/>
                <a:cs typeface="+mn-cs"/>
              </a:rPr>
              <a:t>sRNA</a:t>
            </a:r>
            <a:endParaRPr lang="en-US" sz="1600" b="1" kern="1200" dirty="0">
              <a:solidFill>
                <a:srgbClr val="000000"/>
              </a:solidFill>
              <a:ea typeface="Times New Roman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US" sz="2000" b="1" kern="1200" dirty="0">
              <a:solidFill>
                <a:srgbClr val="000000"/>
              </a:solidFill>
              <a:ea typeface="Times New Roman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Trade-off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None/>
              <a:defRPr/>
            </a:pPr>
            <a:r>
              <a:rPr lang="en-US" sz="2000" kern="1200" dirty="0">
                <a:solidFill>
                  <a:srgbClr val="000000"/>
                </a:solidFill>
                <a:ea typeface="Times New Roman"/>
                <a:cs typeface="+mn-cs"/>
              </a:rPr>
              <a:t>4 replicates with 20 mil vs. 3 replicates with 30 mil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None/>
              <a:defRPr/>
            </a:pPr>
            <a:r>
              <a:rPr lang="en-US" sz="2000" kern="1200" dirty="0">
                <a:solidFill>
                  <a:srgbClr val="000000"/>
                </a:solidFill>
                <a:ea typeface="Times New Roman"/>
                <a:cs typeface="+mn-cs"/>
              </a:rPr>
              <a:t>9 replicates with 25 mil vs. 10 replicates </a:t>
            </a:r>
            <a:r>
              <a:rPr lang="en-US" sz="2000" kern="1200" dirty="0">
                <a:solidFill>
                  <a:srgbClr val="000000"/>
                </a:solidFill>
                <a:ea typeface="Times New Roman"/>
              </a:rPr>
              <a:t>with 20 mil</a:t>
            </a:r>
            <a:endParaRPr lang="en-US" sz="2000" b="1" kern="12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US" sz="2000" b="1" kern="12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US" sz="1600" b="1" kern="12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GB" sz="2000" b="1" kern="12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+mn-cs"/>
            </a:endParaRPr>
          </a:p>
        </p:txBody>
      </p:sp>
      <p:sp>
        <p:nvSpPr>
          <p:cNvPr id="130051" name="Zástupný symbol pro číslo snímku 3"/>
          <p:cNvSpPr txBox="1">
            <a:spLocks noGrp="1"/>
          </p:cNvSpPr>
          <p:nvPr/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FF9C8854-67C3-F346-89A3-3FA407A2D233}" type="slidenum">
              <a:rPr lang="cs-CZ" sz="1300" b="1">
                <a:solidFill>
                  <a:schemeClr val="bg1"/>
                </a:solidFill>
              </a:rPr>
              <a:pPr algn="l" eaLnBrk="1" hangingPunct="1"/>
              <a:t>37</a:t>
            </a:fld>
            <a:endParaRPr lang="cs-CZ" sz="1300" b="1">
              <a:solidFill>
                <a:srgbClr val="E1F0D2"/>
              </a:solidFill>
            </a:endParaRPr>
          </a:p>
        </p:txBody>
      </p:sp>
      <p:sp>
        <p:nvSpPr>
          <p:cNvPr id="130052" name="Zástupný symbol pro číslo snímk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DEC6A4-B1F8-F842-ADE8-FF95AC0D391D}" type="slidenum">
              <a:rPr lang="cs-CZ" sz="1300">
                <a:solidFill>
                  <a:schemeClr val="bg1"/>
                </a:solidFill>
              </a:rPr>
              <a:pPr eaLnBrk="1" hangingPunct="1"/>
              <a:t>37</a:t>
            </a:fld>
            <a:endParaRPr lang="cs-CZ" sz="1300">
              <a:solidFill>
                <a:srgbClr val="E1F0D2"/>
              </a:solidFill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427038" y="322263"/>
            <a:ext cx="8274050" cy="792162"/>
          </a:xfrm>
        </p:spPr>
        <p:txBody>
          <a:bodyPr/>
          <a:lstStyle/>
          <a:p>
            <a:pPr>
              <a:defRPr/>
            </a:pPr>
            <a:r>
              <a:rPr lang="en-GB" kern="1200" dirty="0">
                <a:solidFill>
                  <a:srgbClr val="7AC143"/>
                </a:solidFill>
                <a:ea typeface="ＭＳ Ｐゴシック" charset="-128"/>
              </a:rPr>
              <a:t>Expression analysis - planning</a:t>
            </a:r>
            <a:endParaRPr lang="en-GB" kern="1200" dirty="0">
              <a:solidFill>
                <a:srgbClr val="7AC143"/>
              </a:solidFill>
              <a:ea typeface="ＭＳ Ｐゴシック" charset="-128"/>
              <a:cs typeface="+mn-cs"/>
            </a:endParaRPr>
          </a:p>
        </p:txBody>
      </p:sp>
      <p:sp>
        <p:nvSpPr>
          <p:cNvPr id="107523" name="Zástupný symbol pro obsah 2"/>
          <p:cNvSpPr>
            <a:spLocks noGrp="1"/>
          </p:cNvSpPr>
          <p:nvPr>
            <p:ph idx="1"/>
          </p:nvPr>
        </p:nvSpPr>
        <p:spPr>
          <a:xfrm>
            <a:off x="425450" y="1179513"/>
            <a:ext cx="8591550" cy="27193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Depth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Human ~ 22 000 genes = minimum 20 mil mapped reads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Good 25 mil mapped reads 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US" sz="2000" b="1" kern="1200" dirty="0">
              <a:solidFill>
                <a:srgbClr val="000000"/>
              </a:solidFill>
              <a:ea typeface="Times New Roman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Mapped reads!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1600" b="1" kern="1200" dirty="0" err="1">
                <a:solidFill>
                  <a:srgbClr val="000000"/>
                </a:solidFill>
                <a:ea typeface="Times New Roman"/>
                <a:cs typeface="+mn-cs"/>
              </a:rPr>
              <a:t>rRNA</a:t>
            </a:r>
            <a:r>
              <a:rPr lang="en-US" sz="1600" b="1" kern="1200" dirty="0">
                <a:solidFill>
                  <a:srgbClr val="000000"/>
                </a:solidFill>
                <a:ea typeface="Times New Roman"/>
                <a:cs typeface="+mn-cs"/>
              </a:rPr>
              <a:t> removal – 90% </a:t>
            </a:r>
            <a:r>
              <a:rPr lang="en-US" sz="1600" b="1" kern="1200" dirty="0" err="1">
                <a:solidFill>
                  <a:srgbClr val="000000"/>
                </a:solidFill>
                <a:ea typeface="Times New Roman"/>
                <a:cs typeface="+mn-cs"/>
              </a:rPr>
              <a:t>rRNA</a:t>
            </a:r>
            <a:endParaRPr lang="en-US" sz="1600" b="1" kern="1200" dirty="0">
              <a:solidFill>
                <a:srgbClr val="000000"/>
              </a:solidFill>
              <a:ea typeface="Times New Roman"/>
              <a:cs typeface="+mn-cs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1600" b="1" kern="1200" dirty="0">
                <a:solidFill>
                  <a:srgbClr val="000000"/>
                </a:solidFill>
                <a:ea typeface="Times New Roman"/>
                <a:cs typeface="+mn-cs"/>
              </a:rPr>
              <a:t>Size selection for </a:t>
            </a:r>
            <a:r>
              <a:rPr lang="en-US" sz="1600" b="1" kern="1200" dirty="0" err="1">
                <a:solidFill>
                  <a:srgbClr val="000000"/>
                </a:solidFill>
                <a:ea typeface="Times New Roman"/>
                <a:cs typeface="+mn-cs"/>
              </a:rPr>
              <a:t>sRNA</a:t>
            </a:r>
            <a:endParaRPr lang="en-US" sz="1600" b="1" kern="1200" dirty="0">
              <a:solidFill>
                <a:srgbClr val="000000"/>
              </a:solidFill>
              <a:ea typeface="Times New Roman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US" sz="2000" b="1" kern="1200" dirty="0">
              <a:solidFill>
                <a:srgbClr val="000000"/>
              </a:solidFill>
              <a:ea typeface="Times New Roman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Trade-off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None/>
              <a:defRPr/>
            </a:pPr>
            <a:r>
              <a:rPr lang="en-US" sz="2000" kern="1200" dirty="0">
                <a:solidFill>
                  <a:srgbClr val="FF0000"/>
                </a:solidFill>
                <a:ea typeface="Times New Roman"/>
                <a:cs typeface="+mn-cs"/>
              </a:rPr>
              <a:t>4 replicates with 20 mil</a:t>
            </a:r>
            <a:r>
              <a:rPr lang="en-US" sz="2000" kern="1200" dirty="0">
                <a:solidFill>
                  <a:srgbClr val="000000"/>
                </a:solidFill>
                <a:ea typeface="Times New Roman"/>
                <a:cs typeface="+mn-cs"/>
              </a:rPr>
              <a:t> vs. 3 replicates with 30 mil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None/>
              <a:defRPr/>
            </a:pPr>
            <a:r>
              <a:rPr lang="en-US" sz="2000" kern="1200" dirty="0">
                <a:solidFill>
                  <a:srgbClr val="000000"/>
                </a:solidFill>
                <a:ea typeface="Times New Roman"/>
                <a:cs typeface="+mn-cs"/>
              </a:rPr>
              <a:t>9 replicates with 25 mil vs. </a:t>
            </a:r>
            <a:r>
              <a:rPr lang="en-US" sz="2000" kern="1200" dirty="0">
                <a:solidFill>
                  <a:srgbClr val="FF0000"/>
                </a:solidFill>
                <a:ea typeface="Times New Roman"/>
                <a:cs typeface="+mn-cs"/>
              </a:rPr>
              <a:t>10 replicates </a:t>
            </a:r>
            <a:r>
              <a:rPr lang="en-US" sz="2000" kern="1200" dirty="0">
                <a:solidFill>
                  <a:srgbClr val="FF0000"/>
                </a:solidFill>
                <a:ea typeface="Times New Roman"/>
              </a:rPr>
              <a:t>with 20 mil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None/>
              <a:defRPr/>
            </a:pPr>
            <a:r>
              <a:rPr lang="en-US" sz="2000" kern="1200" dirty="0">
                <a:solidFill>
                  <a:srgbClr val="000000"/>
                </a:solidFill>
                <a:ea typeface="Times New Roman"/>
              </a:rPr>
              <a:t>Reality: 3 replicates with 15 mil reads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US" sz="2000" b="1" kern="12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US" sz="2000" b="1" kern="12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US" sz="1600" b="1" kern="12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GB" sz="2000" b="1" kern="12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+mn-cs"/>
            </a:endParaRPr>
          </a:p>
        </p:txBody>
      </p:sp>
      <p:sp>
        <p:nvSpPr>
          <p:cNvPr id="130051" name="Zástupný symbol pro číslo snímku 3"/>
          <p:cNvSpPr txBox="1">
            <a:spLocks noGrp="1"/>
          </p:cNvSpPr>
          <p:nvPr/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FF9C8854-67C3-F346-89A3-3FA407A2D233}" type="slidenum">
              <a:rPr lang="cs-CZ" sz="1300" b="1">
                <a:solidFill>
                  <a:schemeClr val="bg1"/>
                </a:solidFill>
              </a:rPr>
              <a:pPr algn="l" eaLnBrk="1" hangingPunct="1"/>
              <a:t>38</a:t>
            </a:fld>
            <a:endParaRPr lang="cs-CZ" sz="1300" b="1">
              <a:solidFill>
                <a:srgbClr val="E1F0D2"/>
              </a:solidFill>
            </a:endParaRPr>
          </a:p>
        </p:txBody>
      </p:sp>
      <p:sp>
        <p:nvSpPr>
          <p:cNvPr id="130052" name="Zástupný symbol pro číslo snímk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DEC6A4-B1F8-F842-ADE8-FF95AC0D391D}" type="slidenum">
              <a:rPr lang="cs-CZ" sz="1300">
                <a:solidFill>
                  <a:schemeClr val="bg1"/>
                </a:solidFill>
              </a:rPr>
              <a:pPr eaLnBrk="1" hangingPunct="1"/>
              <a:t>38</a:t>
            </a:fld>
            <a:endParaRPr lang="cs-CZ" sz="1300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57850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tmap_RNAseqV2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397512"/>
            <a:ext cx="3049447" cy="1958588"/>
          </a:xfrm>
          <a:prstGeom prst="rect">
            <a:avLst/>
          </a:prstGeom>
        </p:spPr>
      </p:pic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427038" y="322263"/>
            <a:ext cx="8274050" cy="792162"/>
          </a:xfrm>
        </p:spPr>
        <p:txBody>
          <a:bodyPr/>
          <a:lstStyle/>
          <a:p>
            <a:pPr>
              <a:defRPr/>
            </a:pPr>
            <a:r>
              <a:rPr lang="en-GB" kern="1200" dirty="0">
                <a:solidFill>
                  <a:srgbClr val="7AC143"/>
                </a:solidFill>
                <a:ea typeface="ＭＳ Ｐゴシック" charset="-128"/>
                <a:cs typeface="+mn-cs"/>
              </a:rPr>
              <a:t>Visualization</a:t>
            </a:r>
          </a:p>
        </p:txBody>
      </p:sp>
      <p:sp>
        <p:nvSpPr>
          <p:cNvPr id="107523" name="Zástupný symbol pro obsah 2"/>
          <p:cNvSpPr>
            <a:spLocks noGrp="1"/>
          </p:cNvSpPr>
          <p:nvPr>
            <p:ph idx="1"/>
          </p:nvPr>
        </p:nvSpPr>
        <p:spPr>
          <a:xfrm>
            <a:off x="425450" y="1179513"/>
            <a:ext cx="8591550" cy="10302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kern="1200" dirty="0" err="1">
                <a:solidFill>
                  <a:srgbClr val="000000"/>
                </a:solidFill>
                <a:ea typeface="Times New Roman"/>
                <a:cs typeface="+mn-cs"/>
              </a:rPr>
              <a:t>Bioinformatician</a:t>
            </a:r>
            <a:r>
              <a:rPr lang="en-US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 provide all he think might be helpful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Researcher requests exactly what he wants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G</a:t>
            </a:r>
            <a:r>
              <a:rPr lang="en-GB" sz="2000" b="1" kern="1200" dirty="0" err="1">
                <a:solidFill>
                  <a:srgbClr val="000000"/>
                </a:solidFill>
                <a:ea typeface="Times New Roman"/>
                <a:cs typeface="+mn-cs"/>
              </a:rPr>
              <a:t>ood</a:t>
            </a:r>
            <a:r>
              <a:rPr lang="en-GB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 to find a balance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GB" sz="2000" b="1" kern="12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+mn-cs"/>
            </a:endParaRPr>
          </a:p>
        </p:txBody>
      </p:sp>
      <p:sp>
        <p:nvSpPr>
          <p:cNvPr id="133123" name="Zástupný symbol pro číslo snímku 3"/>
          <p:cNvSpPr txBox="1">
            <a:spLocks noGrp="1"/>
          </p:cNvSpPr>
          <p:nvPr/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52478801-F414-7646-BB64-DF0454A1FB3A}" type="slidenum">
              <a:rPr lang="cs-CZ" sz="1300" b="1">
                <a:solidFill>
                  <a:schemeClr val="bg1"/>
                </a:solidFill>
              </a:rPr>
              <a:pPr algn="l" eaLnBrk="1" hangingPunct="1"/>
              <a:t>39</a:t>
            </a:fld>
            <a:endParaRPr lang="cs-CZ" sz="1300" b="1">
              <a:solidFill>
                <a:srgbClr val="E1F0D2"/>
              </a:solidFill>
            </a:endParaRPr>
          </a:p>
        </p:txBody>
      </p:sp>
      <p:sp>
        <p:nvSpPr>
          <p:cNvPr id="133124" name="Zástupný symbol pro číslo snímk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0F80AC3-970A-2448-BF4E-5C8FB43D99A2}" type="slidenum">
              <a:rPr lang="cs-CZ" sz="1300">
                <a:solidFill>
                  <a:schemeClr val="bg1"/>
                </a:solidFill>
              </a:rPr>
              <a:pPr eaLnBrk="1" hangingPunct="1"/>
              <a:t>39</a:t>
            </a:fld>
            <a:endParaRPr lang="cs-CZ" sz="1300">
              <a:solidFill>
                <a:srgbClr val="E1F0D2"/>
              </a:solidFill>
            </a:endParaRPr>
          </a:p>
        </p:txBody>
      </p:sp>
      <p:pic>
        <p:nvPicPr>
          <p:cNvPr id="6" name="Picture 7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2159000"/>
            <a:ext cx="2955926" cy="272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600" y="4051300"/>
            <a:ext cx="2743200" cy="23134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1200" y="3670300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8177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427038" y="322263"/>
            <a:ext cx="8274050" cy="792162"/>
          </a:xfrm>
        </p:spPr>
        <p:txBody>
          <a:bodyPr/>
          <a:lstStyle/>
          <a:p>
            <a:pPr>
              <a:defRPr/>
            </a:pPr>
            <a:r>
              <a:rPr lang="en-GB" kern="1200" dirty="0">
                <a:solidFill>
                  <a:srgbClr val="7AC143"/>
                </a:solidFill>
                <a:ea typeface="ＭＳ Ｐゴシック" charset="-128"/>
                <a:cs typeface="+mn-cs"/>
              </a:rPr>
              <a:t>NGS experiments</a:t>
            </a:r>
          </a:p>
        </p:txBody>
      </p:sp>
      <p:sp>
        <p:nvSpPr>
          <p:cNvPr id="109571" name="Zástupný symbol pro číslo snímku 3"/>
          <p:cNvSpPr txBox="1">
            <a:spLocks noGrp="1"/>
          </p:cNvSpPr>
          <p:nvPr/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F81592E1-38BB-B144-974A-F54BF11EC2C7}" type="slidenum">
              <a:rPr lang="cs-CZ" sz="1300" b="1">
                <a:solidFill>
                  <a:schemeClr val="bg1"/>
                </a:solidFill>
              </a:rPr>
              <a:pPr algn="l" eaLnBrk="1" hangingPunct="1"/>
              <a:t>4</a:t>
            </a:fld>
            <a:endParaRPr lang="cs-CZ" sz="1300" b="1">
              <a:solidFill>
                <a:srgbClr val="E1F0D2"/>
              </a:solidFill>
            </a:endParaRPr>
          </a:p>
        </p:txBody>
      </p:sp>
      <p:sp>
        <p:nvSpPr>
          <p:cNvPr id="109572" name="Zástupný symbol pro číslo snímk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6F1D12E-8074-0A4F-B470-57256DD44138}" type="slidenum">
              <a:rPr lang="cs-CZ" sz="1300">
                <a:solidFill>
                  <a:schemeClr val="bg1"/>
                </a:solidFill>
              </a:rPr>
              <a:pPr eaLnBrk="1" hangingPunct="1"/>
              <a:t>4</a:t>
            </a:fld>
            <a:endParaRPr lang="cs-CZ" sz="1300">
              <a:solidFill>
                <a:srgbClr val="E1F0D2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5664B6A-DC1A-7445-BCCE-79B2D7E6D413}"/>
              </a:ext>
            </a:extLst>
          </p:cNvPr>
          <p:cNvGrpSpPr/>
          <p:nvPr/>
        </p:nvGrpSpPr>
        <p:grpSpPr>
          <a:xfrm>
            <a:off x="426379" y="2027944"/>
            <a:ext cx="4925121" cy="3308197"/>
            <a:chOff x="3367669" y="1557454"/>
            <a:chExt cx="4925121" cy="3308197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95BC3E22-EC4B-B141-936E-E4DC79C9A813}"/>
                </a:ext>
              </a:extLst>
            </p:cNvPr>
            <p:cNvSpPr/>
            <p:nvPr/>
          </p:nvSpPr>
          <p:spPr>
            <a:xfrm>
              <a:off x="6196360" y="1557454"/>
              <a:ext cx="2096430" cy="1115122"/>
            </a:xfrm>
            <a:prstGeom prst="roundRect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Cell Static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3D3E4234-F81C-C24B-A923-B1F37DF8AED2}"/>
                </a:ext>
              </a:extLst>
            </p:cNvPr>
            <p:cNvSpPr/>
            <p:nvPr/>
          </p:nvSpPr>
          <p:spPr>
            <a:xfrm>
              <a:off x="6196360" y="3750529"/>
              <a:ext cx="2096430" cy="1115122"/>
            </a:xfrm>
            <a:prstGeom prst="roundRect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Cell Dynamics</a:t>
              </a:r>
            </a:p>
          </p:txBody>
        </p:sp>
        <p:cxnSp>
          <p:nvCxnSpPr>
            <p:cNvPr id="11" name="Elbow Connector 10">
              <a:extLst>
                <a:ext uri="{FF2B5EF4-FFF2-40B4-BE49-F238E27FC236}">
                  <a16:creationId xmlns:a16="http://schemas.microsoft.com/office/drawing/2014/main" id="{2CCA6049-5FBD-4F42-9E45-5DA55EAB574C}"/>
                </a:ext>
              </a:extLst>
            </p:cNvPr>
            <p:cNvCxnSpPr>
              <a:cxnSpLocks/>
              <a:stCxn id="13" idx="3"/>
              <a:endCxn id="10" idx="1"/>
            </p:cNvCxnSpPr>
            <p:nvPr/>
          </p:nvCxnSpPr>
          <p:spPr>
            <a:xfrm>
              <a:off x="5464099" y="3137211"/>
              <a:ext cx="732261" cy="1170879"/>
            </a:xfrm>
            <a:prstGeom prst="bentConnector3">
              <a:avLst>
                <a:gd name="adj1" fmla="val 50000"/>
              </a:avLst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Elbow Connector 11">
              <a:extLst>
                <a:ext uri="{FF2B5EF4-FFF2-40B4-BE49-F238E27FC236}">
                  <a16:creationId xmlns:a16="http://schemas.microsoft.com/office/drawing/2014/main" id="{0A31199E-1B3D-634E-B0A8-C9A7200C3B9C}"/>
                </a:ext>
              </a:extLst>
            </p:cNvPr>
            <p:cNvCxnSpPr>
              <a:cxnSpLocks/>
              <a:stCxn id="13" idx="3"/>
              <a:endCxn id="9" idx="1"/>
            </p:cNvCxnSpPr>
            <p:nvPr/>
          </p:nvCxnSpPr>
          <p:spPr>
            <a:xfrm flipV="1">
              <a:off x="5464099" y="2115015"/>
              <a:ext cx="732261" cy="1022196"/>
            </a:xfrm>
            <a:prstGeom prst="bentConnector3">
              <a:avLst>
                <a:gd name="adj1" fmla="val 50000"/>
              </a:avLst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D13D3098-BC99-A146-BE8D-F425EB366007}"/>
                </a:ext>
              </a:extLst>
            </p:cNvPr>
            <p:cNvSpPr/>
            <p:nvPr/>
          </p:nvSpPr>
          <p:spPr>
            <a:xfrm>
              <a:off x="3367669" y="2579650"/>
              <a:ext cx="2096430" cy="1115122"/>
            </a:xfrm>
            <a:prstGeom prst="roundRect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Next Generation Sequencing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3902183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br>
              <a:rPr lang="cs-CZ">
                <a:solidFill>
                  <a:schemeClr val="bg1"/>
                </a:solidFill>
                <a:latin typeface="Arial" charset="0"/>
              </a:rPr>
            </a:br>
            <a:r>
              <a:rPr lang="cs-CZ">
                <a:solidFill>
                  <a:schemeClr val="bg1"/>
                </a:solidFill>
                <a:latin typeface="Arial" charset="0"/>
              </a:rPr>
              <a:t>Thank you for your attention</a:t>
            </a:r>
          </a:p>
        </p:txBody>
      </p:sp>
      <p:sp>
        <p:nvSpPr>
          <p:cNvPr id="13721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58825" y="3598863"/>
            <a:ext cx="5010150" cy="13620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>
                <a:latin typeface="Arial" charset="0"/>
              </a:rPr>
              <a:t>Central European Institute of Technology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latin typeface="Arial" charset="0"/>
              </a:rPr>
              <a:t>Masaryk University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latin typeface="Arial" charset="0"/>
              </a:rPr>
              <a:t>Kamenice 753/5 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latin typeface="Arial" charset="0"/>
              </a:rPr>
              <a:t>625 00 Brno, Czech Republic</a:t>
            </a:r>
          </a:p>
          <a:p>
            <a:pPr eaLnBrk="1" hangingPunct="1">
              <a:lnSpc>
                <a:spcPct val="90000"/>
              </a:lnSpc>
            </a:pPr>
            <a:endParaRPr lang="cs-CZ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69BE28"/>
                </a:solidFill>
                <a:latin typeface="Arial" charset="0"/>
              </a:rPr>
              <a:t>www.ceitec.muni.cz | info@ceitec.muni.cz</a:t>
            </a:r>
          </a:p>
          <a:p>
            <a:pPr eaLnBrk="1" hangingPunct="1">
              <a:lnSpc>
                <a:spcPct val="90000"/>
              </a:lnSpc>
            </a:pPr>
            <a:endParaRPr lang="cs-CZ"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427038" y="322263"/>
            <a:ext cx="8274050" cy="792162"/>
          </a:xfrm>
        </p:spPr>
        <p:txBody>
          <a:bodyPr/>
          <a:lstStyle/>
          <a:p>
            <a:pPr>
              <a:defRPr/>
            </a:pPr>
            <a:r>
              <a:rPr lang="en-GB" kern="1200" dirty="0">
                <a:solidFill>
                  <a:srgbClr val="7AC143"/>
                </a:solidFill>
                <a:ea typeface="ＭＳ Ｐゴシック" charset="-128"/>
                <a:cs typeface="+mn-cs"/>
              </a:rPr>
              <a:t>NGS experiments</a:t>
            </a:r>
          </a:p>
        </p:txBody>
      </p:sp>
      <p:sp>
        <p:nvSpPr>
          <p:cNvPr id="109571" name="Zástupný symbol pro číslo snímku 3"/>
          <p:cNvSpPr txBox="1">
            <a:spLocks noGrp="1"/>
          </p:cNvSpPr>
          <p:nvPr/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F81592E1-38BB-B144-974A-F54BF11EC2C7}" type="slidenum">
              <a:rPr lang="cs-CZ" sz="1300" b="1">
                <a:solidFill>
                  <a:schemeClr val="bg1"/>
                </a:solidFill>
              </a:rPr>
              <a:pPr algn="l" eaLnBrk="1" hangingPunct="1"/>
              <a:t>5</a:t>
            </a:fld>
            <a:endParaRPr lang="cs-CZ" sz="1300" b="1">
              <a:solidFill>
                <a:srgbClr val="E1F0D2"/>
              </a:solidFill>
            </a:endParaRPr>
          </a:p>
        </p:txBody>
      </p:sp>
      <p:sp>
        <p:nvSpPr>
          <p:cNvPr id="109572" name="Zástupný symbol pro číslo snímk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6F1D12E-8074-0A4F-B470-57256DD44138}" type="slidenum">
              <a:rPr lang="cs-CZ" sz="1300">
                <a:solidFill>
                  <a:schemeClr val="bg1"/>
                </a:solidFill>
              </a:rPr>
              <a:pPr eaLnBrk="1" hangingPunct="1"/>
              <a:t>5</a:t>
            </a:fld>
            <a:endParaRPr lang="cs-CZ" sz="1300">
              <a:solidFill>
                <a:srgbClr val="E1F0D2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5664B6A-DC1A-7445-BCCE-79B2D7E6D413}"/>
              </a:ext>
            </a:extLst>
          </p:cNvPr>
          <p:cNvGrpSpPr/>
          <p:nvPr/>
        </p:nvGrpSpPr>
        <p:grpSpPr>
          <a:xfrm>
            <a:off x="426379" y="2027944"/>
            <a:ext cx="4925121" cy="3308197"/>
            <a:chOff x="3367669" y="1557454"/>
            <a:chExt cx="4925121" cy="3308197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95BC3E22-EC4B-B141-936E-E4DC79C9A813}"/>
                </a:ext>
              </a:extLst>
            </p:cNvPr>
            <p:cNvSpPr/>
            <p:nvPr/>
          </p:nvSpPr>
          <p:spPr>
            <a:xfrm>
              <a:off x="6196360" y="1557454"/>
              <a:ext cx="2096430" cy="1115122"/>
            </a:xfrm>
            <a:prstGeom prst="roundRect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Cell Static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3D3E4234-F81C-C24B-A923-B1F37DF8AED2}"/>
                </a:ext>
              </a:extLst>
            </p:cNvPr>
            <p:cNvSpPr/>
            <p:nvPr/>
          </p:nvSpPr>
          <p:spPr>
            <a:xfrm>
              <a:off x="6196360" y="3750529"/>
              <a:ext cx="2096430" cy="1115122"/>
            </a:xfrm>
            <a:prstGeom prst="roundRect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Cell Dynamics</a:t>
              </a:r>
            </a:p>
          </p:txBody>
        </p:sp>
        <p:cxnSp>
          <p:nvCxnSpPr>
            <p:cNvPr id="11" name="Elbow Connector 10">
              <a:extLst>
                <a:ext uri="{FF2B5EF4-FFF2-40B4-BE49-F238E27FC236}">
                  <a16:creationId xmlns:a16="http://schemas.microsoft.com/office/drawing/2014/main" id="{2CCA6049-5FBD-4F42-9E45-5DA55EAB574C}"/>
                </a:ext>
              </a:extLst>
            </p:cNvPr>
            <p:cNvCxnSpPr>
              <a:cxnSpLocks/>
              <a:stCxn id="13" idx="3"/>
              <a:endCxn id="10" idx="1"/>
            </p:cNvCxnSpPr>
            <p:nvPr/>
          </p:nvCxnSpPr>
          <p:spPr>
            <a:xfrm>
              <a:off x="5464099" y="3137211"/>
              <a:ext cx="732261" cy="1170879"/>
            </a:xfrm>
            <a:prstGeom prst="bentConnector3">
              <a:avLst>
                <a:gd name="adj1" fmla="val 50000"/>
              </a:avLst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Elbow Connector 11">
              <a:extLst>
                <a:ext uri="{FF2B5EF4-FFF2-40B4-BE49-F238E27FC236}">
                  <a16:creationId xmlns:a16="http://schemas.microsoft.com/office/drawing/2014/main" id="{0A31199E-1B3D-634E-B0A8-C9A7200C3B9C}"/>
                </a:ext>
              </a:extLst>
            </p:cNvPr>
            <p:cNvCxnSpPr>
              <a:cxnSpLocks/>
              <a:stCxn id="13" idx="3"/>
              <a:endCxn id="9" idx="1"/>
            </p:cNvCxnSpPr>
            <p:nvPr/>
          </p:nvCxnSpPr>
          <p:spPr>
            <a:xfrm flipV="1">
              <a:off x="5464099" y="2115015"/>
              <a:ext cx="732261" cy="1022196"/>
            </a:xfrm>
            <a:prstGeom prst="bentConnector3">
              <a:avLst>
                <a:gd name="adj1" fmla="val 50000"/>
              </a:avLst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D13D3098-BC99-A146-BE8D-F425EB366007}"/>
                </a:ext>
              </a:extLst>
            </p:cNvPr>
            <p:cNvSpPr/>
            <p:nvPr/>
          </p:nvSpPr>
          <p:spPr>
            <a:xfrm>
              <a:off x="3367669" y="2579650"/>
              <a:ext cx="2096430" cy="1115122"/>
            </a:xfrm>
            <a:prstGeom prst="roundRect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Next Generation Sequencing</a:t>
              </a: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731D5DA-FF7B-EA47-89DA-FD1B27175D44}"/>
              </a:ext>
            </a:extLst>
          </p:cNvPr>
          <p:cNvSpPr/>
          <p:nvPr/>
        </p:nvSpPr>
        <p:spPr>
          <a:xfrm>
            <a:off x="5909268" y="2034040"/>
            <a:ext cx="2096430" cy="1115122"/>
          </a:xfrm>
          <a:prstGeom prst="round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DNA sequencing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649336B-4520-E843-9003-5D15ED3F2CB0}"/>
              </a:ext>
            </a:extLst>
          </p:cNvPr>
          <p:cNvSpPr/>
          <p:nvPr/>
        </p:nvSpPr>
        <p:spPr>
          <a:xfrm>
            <a:off x="5915364" y="4205435"/>
            <a:ext cx="2096430" cy="1115122"/>
          </a:xfrm>
          <a:prstGeom prst="round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RNAseq</a:t>
            </a:r>
            <a:r>
              <a:rPr lang="en-US" dirty="0">
                <a:solidFill>
                  <a:sysClr val="windowText" lastClr="000000"/>
                </a:solidFill>
              </a:rPr>
              <a:t>, Chip-</a:t>
            </a:r>
            <a:r>
              <a:rPr lang="en-US" dirty="0" err="1">
                <a:solidFill>
                  <a:sysClr val="windowText" lastClr="000000"/>
                </a:solidFill>
              </a:rPr>
              <a:t>seq</a:t>
            </a:r>
            <a:r>
              <a:rPr lang="en-US" dirty="0">
                <a:solidFill>
                  <a:sysClr val="windowText" lastClr="000000"/>
                </a:solidFill>
              </a:rPr>
              <a:t>, CLIP-seq..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FB0313E-AB46-2A46-8254-26EC89A4734D}"/>
              </a:ext>
            </a:extLst>
          </p:cNvPr>
          <p:cNvCxnSpPr>
            <a:stCxn id="9" idx="3"/>
            <a:endCxn id="14" idx="1"/>
          </p:cNvCxnSpPr>
          <p:nvPr/>
        </p:nvCxnSpPr>
        <p:spPr bwMode="auto">
          <a:xfrm>
            <a:off x="5351500" y="2585505"/>
            <a:ext cx="557768" cy="60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00F04C7-11A5-A24C-BECC-B6A1D29B80BB}"/>
              </a:ext>
            </a:extLst>
          </p:cNvPr>
          <p:cNvCxnSpPr>
            <a:stCxn id="10" idx="3"/>
            <a:endCxn id="15" idx="1"/>
          </p:cNvCxnSpPr>
          <p:nvPr/>
        </p:nvCxnSpPr>
        <p:spPr bwMode="auto">
          <a:xfrm flipV="1">
            <a:off x="5351500" y="4762996"/>
            <a:ext cx="563864" cy="155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2392958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427038" y="322263"/>
            <a:ext cx="8274050" cy="792162"/>
          </a:xfrm>
        </p:spPr>
        <p:txBody>
          <a:bodyPr/>
          <a:lstStyle/>
          <a:p>
            <a:pPr>
              <a:defRPr/>
            </a:pPr>
            <a:r>
              <a:rPr lang="en-GB" kern="1200" dirty="0">
                <a:solidFill>
                  <a:srgbClr val="7AC143"/>
                </a:solidFill>
                <a:ea typeface="ＭＳ Ｐゴシック" charset="-128"/>
                <a:cs typeface="+mn-cs"/>
              </a:rPr>
              <a:t>NGS experiments</a:t>
            </a:r>
          </a:p>
        </p:txBody>
      </p:sp>
      <p:sp>
        <p:nvSpPr>
          <p:cNvPr id="109571" name="Zástupný symbol pro číslo snímku 3"/>
          <p:cNvSpPr txBox="1">
            <a:spLocks noGrp="1"/>
          </p:cNvSpPr>
          <p:nvPr/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F81592E1-38BB-B144-974A-F54BF11EC2C7}" type="slidenum">
              <a:rPr lang="cs-CZ" sz="1300" b="1">
                <a:solidFill>
                  <a:schemeClr val="bg1"/>
                </a:solidFill>
              </a:rPr>
              <a:pPr algn="l" eaLnBrk="1" hangingPunct="1"/>
              <a:t>6</a:t>
            </a:fld>
            <a:endParaRPr lang="cs-CZ" sz="1300" b="1">
              <a:solidFill>
                <a:srgbClr val="E1F0D2"/>
              </a:solidFill>
            </a:endParaRPr>
          </a:p>
        </p:txBody>
      </p:sp>
      <p:sp>
        <p:nvSpPr>
          <p:cNvPr id="109572" name="Zástupný symbol pro číslo snímk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6F1D12E-8074-0A4F-B470-57256DD44138}" type="slidenum">
              <a:rPr lang="cs-CZ" sz="1300">
                <a:solidFill>
                  <a:schemeClr val="bg1"/>
                </a:solidFill>
              </a:rPr>
              <a:pPr eaLnBrk="1" hangingPunct="1"/>
              <a:t>6</a:t>
            </a:fld>
            <a:endParaRPr lang="cs-CZ" sz="1300">
              <a:solidFill>
                <a:srgbClr val="E1F0D2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5664B6A-DC1A-7445-BCCE-79B2D7E6D413}"/>
              </a:ext>
            </a:extLst>
          </p:cNvPr>
          <p:cNvGrpSpPr/>
          <p:nvPr/>
        </p:nvGrpSpPr>
        <p:grpSpPr>
          <a:xfrm>
            <a:off x="426379" y="2027944"/>
            <a:ext cx="4925121" cy="3308197"/>
            <a:chOff x="3367669" y="1557454"/>
            <a:chExt cx="4925121" cy="3308197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95BC3E22-EC4B-B141-936E-E4DC79C9A813}"/>
                </a:ext>
              </a:extLst>
            </p:cNvPr>
            <p:cNvSpPr/>
            <p:nvPr/>
          </p:nvSpPr>
          <p:spPr>
            <a:xfrm>
              <a:off x="6196360" y="1557454"/>
              <a:ext cx="2096430" cy="1115122"/>
            </a:xfrm>
            <a:prstGeom prst="roundRect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DNA sequencing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3D3E4234-F81C-C24B-A923-B1F37DF8AED2}"/>
                </a:ext>
              </a:extLst>
            </p:cNvPr>
            <p:cNvSpPr/>
            <p:nvPr/>
          </p:nvSpPr>
          <p:spPr>
            <a:xfrm>
              <a:off x="6196360" y="3750529"/>
              <a:ext cx="2096430" cy="1115122"/>
            </a:xfrm>
            <a:prstGeom prst="roundRect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ysClr val="windowText" lastClr="000000"/>
                  </a:solidFill>
                </a:rPr>
                <a:t>RNAseq</a:t>
              </a:r>
              <a:r>
                <a:rPr lang="en-US" dirty="0">
                  <a:solidFill>
                    <a:sysClr val="windowText" lastClr="000000"/>
                  </a:solidFill>
                </a:rPr>
                <a:t>, Chip-</a:t>
              </a:r>
              <a:r>
                <a:rPr lang="en-US" dirty="0" err="1">
                  <a:solidFill>
                    <a:sysClr val="windowText" lastClr="000000"/>
                  </a:solidFill>
                </a:rPr>
                <a:t>seq</a:t>
              </a:r>
              <a:r>
                <a:rPr lang="en-US" dirty="0">
                  <a:solidFill>
                    <a:sysClr val="windowText" lastClr="000000"/>
                  </a:solidFill>
                </a:rPr>
                <a:t>, CLIP-seq..</a:t>
              </a:r>
            </a:p>
          </p:txBody>
        </p:sp>
        <p:cxnSp>
          <p:nvCxnSpPr>
            <p:cNvPr id="11" name="Elbow Connector 10">
              <a:extLst>
                <a:ext uri="{FF2B5EF4-FFF2-40B4-BE49-F238E27FC236}">
                  <a16:creationId xmlns:a16="http://schemas.microsoft.com/office/drawing/2014/main" id="{2CCA6049-5FBD-4F42-9E45-5DA55EAB574C}"/>
                </a:ext>
              </a:extLst>
            </p:cNvPr>
            <p:cNvCxnSpPr>
              <a:cxnSpLocks/>
              <a:stCxn id="13" idx="3"/>
              <a:endCxn id="10" idx="1"/>
            </p:cNvCxnSpPr>
            <p:nvPr/>
          </p:nvCxnSpPr>
          <p:spPr>
            <a:xfrm>
              <a:off x="5464099" y="3137211"/>
              <a:ext cx="732261" cy="1170879"/>
            </a:xfrm>
            <a:prstGeom prst="bentConnector3">
              <a:avLst>
                <a:gd name="adj1" fmla="val 50000"/>
              </a:avLst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Elbow Connector 11">
              <a:extLst>
                <a:ext uri="{FF2B5EF4-FFF2-40B4-BE49-F238E27FC236}">
                  <a16:creationId xmlns:a16="http://schemas.microsoft.com/office/drawing/2014/main" id="{0A31199E-1B3D-634E-B0A8-C9A7200C3B9C}"/>
                </a:ext>
              </a:extLst>
            </p:cNvPr>
            <p:cNvCxnSpPr>
              <a:cxnSpLocks/>
              <a:stCxn id="13" idx="3"/>
              <a:endCxn id="9" idx="1"/>
            </p:cNvCxnSpPr>
            <p:nvPr/>
          </p:nvCxnSpPr>
          <p:spPr>
            <a:xfrm flipV="1">
              <a:off x="5464099" y="2115015"/>
              <a:ext cx="732261" cy="1022196"/>
            </a:xfrm>
            <a:prstGeom prst="bentConnector3">
              <a:avLst>
                <a:gd name="adj1" fmla="val 50000"/>
              </a:avLst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D13D3098-BC99-A146-BE8D-F425EB366007}"/>
                </a:ext>
              </a:extLst>
            </p:cNvPr>
            <p:cNvSpPr/>
            <p:nvPr/>
          </p:nvSpPr>
          <p:spPr>
            <a:xfrm>
              <a:off x="3367669" y="2579650"/>
              <a:ext cx="2096430" cy="1115122"/>
            </a:xfrm>
            <a:prstGeom prst="roundRect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Next Generation Sequencing</a:t>
              </a: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731D5DA-FF7B-EA47-89DA-FD1B27175D44}"/>
              </a:ext>
            </a:extLst>
          </p:cNvPr>
          <p:cNvSpPr/>
          <p:nvPr/>
        </p:nvSpPr>
        <p:spPr>
          <a:xfrm>
            <a:off x="5909268" y="2034040"/>
            <a:ext cx="2096430" cy="1115122"/>
          </a:xfrm>
          <a:prstGeom prst="round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Recognize differences from “normal”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649336B-4520-E843-9003-5D15ED3F2CB0}"/>
              </a:ext>
            </a:extLst>
          </p:cNvPr>
          <p:cNvSpPr/>
          <p:nvPr/>
        </p:nvSpPr>
        <p:spPr>
          <a:xfrm>
            <a:off x="5915364" y="4205435"/>
            <a:ext cx="2096430" cy="1115122"/>
          </a:xfrm>
          <a:prstGeom prst="round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Counting elements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FB0313E-AB46-2A46-8254-26EC89A4734D}"/>
              </a:ext>
            </a:extLst>
          </p:cNvPr>
          <p:cNvCxnSpPr>
            <a:stCxn id="9" idx="3"/>
            <a:endCxn id="14" idx="1"/>
          </p:cNvCxnSpPr>
          <p:nvPr/>
        </p:nvCxnSpPr>
        <p:spPr bwMode="auto">
          <a:xfrm>
            <a:off x="5351500" y="2585505"/>
            <a:ext cx="557768" cy="60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00F04C7-11A5-A24C-BECC-B6A1D29B80BB}"/>
              </a:ext>
            </a:extLst>
          </p:cNvPr>
          <p:cNvCxnSpPr>
            <a:stCxn id="10" idx="3"/>
            <a:endCxn id="15" idx="1"/>
          </p:cNvCxnSpPr>
          <p:nvPr/>
        </p:nvCxnSpPr>
        <p:spPr bwMode="auto">
          <a:xfrm flipV="1">
            <a:off x="5351500" y="4762996"/>
            <a:ext cx="563864" cy="155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3553568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427038" y="322263"/>
            <a:ext cx="8274050" cy="792162"/>
          </a:xfrm>
        </p:spPr>
        <p:txBody>
          <a:bodyPr/>
          <a:lstStyle/>
          <a:p>
            <a:pPr>
              <a:defRPr/>
            </a:pPr>
            <a:r>
              <a:rPr lang="en-US" kern="1200" dirty="0">
                <a:solidFill>
                  <a:srgbClr val="7AC143"/>
                </a:solidFill>
                <a:ea typeface="ＭＳ Ｐゴシック" charset="-128"/>
                <a:cs typeface="+mn-cs"/>
              </a:rPr>
              <a:t>NGS data analysis workflow </a:t>
            </a:r>
            <a:endParaRPr lang="en-GB" kern="1200" dirty="0">
              <a:solidFill>
                <a:srgbClr val="7AC143"/>
              </a:solidFill>
              <a:ea typeface="ＭＳ Ｐゴシック" charset="-128"/>
              <a:cs typeface="+mn-cs"/>
            </a:endParaRPr>
          </a:p>
        </p:txBody>
      </p:sp>
      <p:sp>
        <p:nvSpPr>
          <p:cNvPr id="118787" name="Zástupný symbol pro číslo snímku 3"/>
          <p:cNvSpPr txBox="1">
            <a:spLocks noGrp="1"/>
          </p:cNvSpPr>
          <p:nvPr/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A4F89AD9-F27F-C74F-937E-EAB456F55A7D}" type="slidenum">
              <a:rPr lang="cs-CZ" sz="1300" b="1">
                <a:solidFill>
                  <a:schemeClr val="bg1"/>
                </a:solidFill>
              </a:rPr>
              <a:pPr algn="l" eaLnBrk="1" hangingPunct="1"/>
              <a:t>7</a:t>
            </a:fld>
            <a:endParaRPr lang="cs-CZ" sz="1300" b="1">
              <a:solidFill>
                <a:srgbClr val="E1F0D2"/>
              </a:solidFill>
            </a:endParaRPr>
          </a:p>
        </p:txBody>
      </p:sp>
      <p:sp>
        <p:nvSpPr>
          <p:cNvPr id="118788" name="Zástupný symbol pro číslo snímk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891E23-DFA4-504B-A94A-E8C3EA55FE0D}" type="slidenum">
              <a:rPr lang="cs-CZ" sz="1300">
                <a:solidFill>
                  <a:schemeClr val="bg1"/>
                </a:solidFill>
              </a:rPr>
              <a:pPr eaLnBrk="1" hangingPunct="1"/>
              <a:t>7</a:t>
            </a:fld>
            <a:endParaRPr lang="cs-CZ" sz="1300">
              <a:solidFill>
                <a:srgbClr val="E1F0D2"/>
              </a:solidFill>
            </a:endParaRPr>
          </a:p>
        </p:txBody>
      </p:sp>
      <p:sp>
        <p:nvSpPr>
          <p:cNvPr id="118789" name="Rounded Rectangle 2"/>
          <p:cNvSpPr>
            <a:spLocks noChangeArrowheads="1"/>
          </p:cNvSpPr>
          <p:nvPr/>
        </p:nvSpPr>
        <p:spPr bwMode="auto">
          <a:xfrm>
            <a:off x="4343400" y="2566988"/>
            <a:ext cx="1498600" cy="85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/>
              <a:t>Raw data</a:t>
            </a:r>
          </a:p>
          <a:p>
            <a:pPr algn="ctr"/>
            <a:r>
              <a:rPr lang="en-US" i="1"/>
              <a:t>.fastq</a:t>
            </a:r>
          </a:p>
        </p:txBody>
      </p:sp>
      <p:sp>
        <p:nvSpPr>
          <p:cNvPr id="118790" name="Rounded Rectangle 7"/>
          <p:cNvSpPr>
            <a:spLocks noChangeArrowheads="1"/>
          </p:cNvSpPr>
          <p:nvPr/>
        </p:nvSpPr>
        <p:spPr bwMode="auto">
          <a:xfrm>
            <a:off x="4343400" y="3763963"/>
            <a:ext cx="1498600" cy="85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/>
              <a:t>Mapping</a:t>
            </a:r>
          </a:p>
          <a:p>
            <a:pPr algn="ctr"/>
            <a:r>
              <a:rPr lang="en-US" i="1"/>
              <a:t>.bam</a:t>
            </a:r>
          </a:p>
        </p:txBody>
      </p:sp>
      <p:grpSp>
        <p:nvGrpSpPr>
          <p:cNvPr id="118791" name="Group 4"/>
          <p:cNvGrpSpPr>
            <a:grpSpLocks/>
          </p:cNvGrpSpPr>
          <p:nvPr/>
        </p:nvGrpSpPr>
        <p:grpSpPr bwMode="auto">
          <a:xfrm>
            <a:off x="2717800" y="4959350"/>
            <a:ext cx="4749800" cy="850900"/>
            <a:chOff x="3937000" y="3676650"/>
            <a:chExt cx="4749800" cy="850900"/>
          </a:xfrm>
        </p:grpSpPr>
        <p:sp>
          <p:nvSpPr>
            <p:cNvPr id="118801" name="Rounded Rectangle 8"/>
            <p:cNvSpPr>
              <a:spLocks noChangeArrowheads="1"/>
            </p:cNvSpPr>
            <p:nvPr/>
          </p:nvSpPr>
          <p:spPr bwMode="auto">
            <a:xfrm>
              <a:off x="3937000" y="3676650"/>
              <a:ext cx="1498600" cy="8509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/>
                <a:t>Variant analysis</a:t>
              </a:r>
            </a:p>
          </p:txBody>
        </p:sp>
        <p:sp>
          <p:nvSpPr>
            <p:cNvPr id="118802" name="Rounded Rectangle 9"/>
            <p:cNvSpPr>
              <a:spLocks noChangeArrowheads="1"/>
            </p:cNvSpPr>
            <p:nvPr/>
          </p:nvSpPr>
          <p:spPr bwMode="auto">
            <a:xfrm>
              <a:off x="5562600" y="3676650"/>
              <a:ext cx="1498600" cy="8509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/>
                <a:t>Expression analysis</a:t>
              </a:r>
            </a:p>
          </p:txBody>
        </p:sp>
        <p:sp>
          <p:nvSpPr>
            <p:cNvPr id="118803" name="Rounded Rectangle 10"/>
            <p:cNvSpPr>
              <a:spLocks noChangeArrowheads="1"/>
            </p:cNvSpPr>
            <p:nvPr/>
          </p:nvSpPr>
          <p:spPr bwMode="auto">
            <a:xfrm>
              <a:off x="7188200" y="3676650"/>
              <a:ext cx="1498600" cy="8509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/>
                <a:t>Structural variants</a:t>
              </a:r>
            </a:p>
          </p:txBody>
        </p:sp>
      </p:grpSp>
      <p:sp>
        <p:nvSpPr>
          <p:cNvPr id="118792" name="Rectangle 3"/>
          <p:cNvSpPr>
            <a:spLocks noChangeArrowheads="1"/>
          </p:cNvSpPr>
          <p:nvPr/>
        </p:nvSpPr>
        <p:spPr bwMode="auto">
          <a:xfrm>
            <a:off x="5295900" y="2152650"/>
            <a:ext cx="1790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/>
              <a:t>de-multiplexing</a:t>
            </a:r>
          </a:p>
        </p:txBody>
      </p:sp>
      <p:sp>
        <p:nvSpPr>
          <p:cNvPr id="118793" name="Rounded Rectangle 13"/>
          <p:cNvSpPr>
            <a:spLocks noChangeArrowheads="1"/>
          </p:cNvSpPr>
          <p:nvPr/>
        </p:nvSpPr>
        <p:spPr bwMode="auto">
          <a:xfrm>
            <a:off x="2222500" y="2578100"/>
            <a:ext cx="1498600" cy="85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Special cases</a:t>
            </a:r>
          </a:p>
        </p:txBody>
      </p:sp>
      <p:sp>
        <p:nvSpPr>
          <p:cNvPr id="118794" name="Rectangle 14"/>
          <p:cNvSpPr>
            <a:spLocks noChangeArrowheads="1"/>
          </p:cNvSpPr>
          <p:nvPr/>
        </p:nvSpPr>
        <p:spPr bwMode="auto">
          <a:xfrm>
            <a:off x="5549900" y="2808288"/>
            <a:ext cx="179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QC</a:t>
            </a:r>
          </a:p>
        </p:txBody>
      </p:sp>
      <p:sp>
        <p:nvSpPr>
          <p:cNvPr id="118795" name="Rectangle 15"/>
          <p:cNvSpPr>
            <a:spLocks noChangeArrowheads="1"/>
          </p:cNvSpPr>
          <p:nvPr/>
        </p:nvSpPr>
        <p:spPr bwMode="auto">
          <a:xfrm>
            <a:off x="5600700" y="4003675"/>
            <a:ext cx="1790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QC</a:t>
            </a:r>
          </a:p>
        </p:txBody>
      </p:sp>
      <p:grpSp>
        <p:nvGrpSpPr>
          <p:cNvPr id="118796" name="Group 17"/>
          <p:cNvGrpSpPr>
            <a:grpSpLocks/>
          </p:cNvGrpSpPr>
          <p:nvPr/>
        </p:nvGrpSpPr>
        <p:grpSpPr bwMode="auto">
          <a:xfrm>
            <a:off x="4216400" y="1219200"/>
            <a:ext cx="1866900" cy="863600"/>
            <a:chOff x="3390900" y="927100"/>
            <a:chExt cx="1866900" cy="862944"/>
          </a:xfrm>
        </p:grpSpPr>
        <p:pic>
          <p:nvPicPr>
            <p:cNvPr id="118798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500" y="927100"/>
              <a:ext cx="1257300" cy="862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799" name="Picture 5" descr="Chimestry_flask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900" y="1028372"/>
              <a:ext cx="660400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Plus 16"/>
            <p:cNvSpPr/>
            <p:nvPr/>
          </p:nvSpPr>
          <p:spPr bwMode="auto">
            <a:xfrm>
              <a:off x="3962400" y="1206288"/>
              <a:ext cx="304800" cy="304568"/>
            </a:xfrm>
            <a:prstGeom prst="mathPlus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19" name="Cloud 18"/>
          <p:cNvSpPr/>
          <p:nvPr/>
        </p:nvSpPr>
        <p:spPr bwMode="auto">
          <a:xfrm>
            <a:off x="1587500" y="1257300"/>
            <a:ext cx="2133600" cy="8763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>
                <a:latin typeface="Arial" pitchFamily="34" charset="0"/>
              </a:rPr>
              <a:t>Experiment design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4000" y="3556000"/>
            <a:ext cx="2425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 known reference:</a:t>
            </a:r>
          </a:p>
          <a:p>
            <a:pPr algn="ctr"/>
            <a:r>
              <a:rPr lang="en-US" dirty="0"/>
              <a:t>Non-standard species</a:t>
            </a:r>
          </a:p>
          <a:p>
            <a:pPr algn="ctr"/>
            <a:r>
              <a:rPr lang="en-US" dirty="0"/>
              <a:t>Assembly</a:t>
            </a:r>
          </a:p>
          <a:p>
            <a:pPr algn="ctr"/>
            <a:r>
              <a:rPr lang="en-US" dirty="0"/>
              <a:t>IG/TR receptors</a:t>
            </a:r>
          </a:p>
        </p:txBody>
      </p:sp>
      <p:cxnSp>
        <p:nvCxnSpPr>
          <p:cNvPr id="5" name="Straight Arrow Connector 4"/>
          <p:cNvCxnSpPr>
            <a:stCxn id="118789" idx="1"/>
            <a:endCxn id="118793" idx="3"/>
          </p:cNvCxnSpPr>
          <p:nvPr/>
        </p:nvCxnSpPr>
        <p:spPr bwMode="auto">
          <a:xfrm flipH="1">
            <a:off x="3721100" y="2992438"/>
            <a:ext cx="622300" cy="111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>
            <a:stCxn id="118789" idx="2"/>
            <a:endCxn id="118790" idx="0"/>
          </p:cNvCxnSpPr>
          <p:nvPr/>
        </p:nvCxnSpPr>
        <p:spPr bwMode="auto">
          <a:xfrm>
            <a:off x="5092700" y="3417888"/>
            <a:ext cx="0" cy="3460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8790" idx="2"/>
            <a:endCxn id="118802" idx="0"/>
          </p:cNvCxnSpPr>
          <p:nvPr/>
        </p:nvCxnSpPr>
        <p:spPr bwMode="auto">
          <a:xfrm>
            <a:off x="5092700" y="4614863"/>
            <a:ext cx="0" cy="3444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118790" idx="1"/>
            <a:endCxn id="118801" idx="0"/>
          </p:cNvCxnSpPr>
          <p:nvPr/>
        </p:nvCxnSpPr>
        <p:spPr bwMode="auto">
          <a:xfrm flipH="1">
            <a:off x="3467100" y="4189413"/>
            <a:ext cx="876300" cy="7699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18790" idx="3"/>
            <a:endCxn id="118803" idx="0"/>
          </p:cNvCxnSpPr>
          <p:nvPr/>
        </p:nvCxnSpPr>
        <p:spPr bwMode="auto">
          <a:xfrm>
            <a:off x="5842000" y="4189413"/>
            <a:ext cx="876300" cy="7699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118790" idx="3"/>
          </p:cNvCxnSpPr>
          <p:nvPr/>
        </p:nvCxnSpPr>
        <p:spPr bwMode="auto">
          <a:xfrm>
            <a:off x="5842000" y="4189413"/>
            <a:ext cx="368300" cy="15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5842000" y="3008313"/>
            <a:ext cx="368300" cy="15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5092700" y="2224088"/>
            <a:ext cx="0" cy="3460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stCxn id="19" idx="0"/>
          </p:cNvCxnSpPr>
          <p:nvPr/>
        </p:nvCxnSpPr>
        <p:spPr bwMode="auto">
          <a:xfrm flipV="1">
            <a:off x="3719322" y="1689100"/>
            <a:ext cx="382778" cy="63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5D1015D-1F83-B949-861A-2F0D611C169D}"/>
              </a:ext>
            </a:extLst>
          </p:cNvPr>
          <p:cNvSpPr txBox="1"/>
          <p:nvPr/>
        </p:nvSpPr>
        <p:spPr>
          <a:xfrm>
            <a:off x="6653581" y="5134865"/>
            <a:ext cx="2425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…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427038" y="322263"/>
            <a:ext cx="8274050" cy="792162"/>
          </a:xfrm>
        </p:spPr>
        <p:txBody>
          <a:bodyPr/>
          <a:lstStyle/>
          <a:p>
            <a:pPr>
              <a:defRPr/>
            </a:pPr>
            <a:r>
              <a:rPr lang="en-US" kern="1200" dirty="0">
                <a:solidFill>
                  <a:srgbClr val="7AC143"/>
                </a:solidFill>
                <a:ea typeface="ＭＳ Ｐゴシック" charset="-128"/>
              </a:rPr>
              <a:t>NGS data analysis workflow </a:t>
            </a:r>
            <a:endParaRPr lang="en-GB" kern="1200" dirty="0">
              <a:solidFill>
                <a:srgbClr val="7AC143"/>
              </a:solidFill>
              <a:ea typeface="ＭＳ Ｐゴシック" charset="-128"/>
              <a:cs typeface="+mn-cs"/>
            </a:endParaRPr>
          </a:p>
        </p:txBody>
      </p:sp>
      <p:sp>
        <p:nvSpPr>
          <p:cNvPr id="118787" name="Zástupný symbol pro číslo snímku 3"/>
          <p:cNvSpPr txBox="1">
            <a:spLocks noGrp="1"/>
          </p:cNvSpPr>
          <p:nvPr/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A4F89AD9-F27F-C74F-937E-EAB456F55A7D}" type="slidenum">
              <a:rPr lang="cs-CZ" sz="1300" b="1">
                <a:solidFill>
                  <a:schemeClr val="bg1"/>
                </a:solidFill>
              </a:rPr>
              <a:pPr algn="l" eaLnBrk="1" hangingPunct="1"/>
              <a:t>8</a:t>
            </a:fld>
            <a:endParaRPr lang="cs-CZ" sz="1300" b="1">
              <a:solidFill>
                <a:srgbClr val="E1F0D2"/>
              </a:solidFill>
            </a:endParaRPr>
          </a:p>
        </p:txBody>
      </p:sp>
      <p:sp>
        <p:nvSpPr>
          <p:cNvPr id="118788" name="Zástupný symbol pro číslo snímk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891E23-DFA4-504B-A94A-E8C3EA55FE0D}" type="slidenum">
              <a:rPr lang="cs-CZ" sz="1300">
                <a:solidFill>
                  <a:schemeClr val="bg1"/>
                </a:solidFill>
              </a:rPr>
              <a:pPr eaLnBrk="1" hangingPunct="1"/>
              <a:t>8</a:t>
            </a:fld>
            <a:endParaRPr lang="cs-CZ" sz="1300">
              <a:solidFill>
                <a:srgbClr val="E1F0D2"/>
              </a:solidFill>
            </a:endParaRPr>
          </a:p>
        </p:txBody>
      </p:sp>
      <p:sp>
        <p:nvSpPr>
          <p:cNvPr id="118789" name="Rounded Rectangle 2"/>
          <p:cNvSpPr>
            <a:spLocks noChangeArrowheads="1"/>
          </p:cNvSpPr>
          <p:nvPr/>
        </p:nvSpPr>
        <p:spPr bwMode="auto">
          <a:xfrm>
            <a:off x="4343400" y="2566988"/>
            <a:ext cx="1498600" cy="85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/>
              <a:t>Raw data</a:t>
            </a:r>
          </a:p>
          <a:p>
            <a:pPr algn="ctr"/>
            <a:r>
              <a:rPr lang="en-US" i="1"/>
              <a:t>.fastq</a:t>
            </a:r>
          </a:p>
        </p:txBody>
      </p:sp>
      <p:sp>
        <p:nvSpPr>
          <p:cNvPr id="118790" name="Rounded Rectangle 7"/>
          <p:cNvSpPr>
            <a:spLocks noChangeArrowheads="1"/>
          </p:cNvSpPr>
          <p:nvPr/>
        </p:nvSpPr>
        <p:spPr bwMode="auto">
          <a:xfrm>
            <a:off x="4343400" y="3763963"/>
            <a:ext cx="1498600" cy="85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/>
              <a:t>Mapping</a:t>
            </a:r>
          </a:p>
          <a:p>
            <a:pPr algn="ctr"/>
            <a:r>
              <a:rPr lang="en-US" i="1"/>
              <a:t>.bam</a:t>
            </a:r>
          </a:p>
        </p:txBody>
      </p:sp>
      <p:grpSp>
        <p:nvGrpSpPr>
          <p:cNvPr id="118791" name="Group 4"/>
          <p:cNvGrpSpPr>
            <a:grpSpLocks/>
          </p:cNvGrpSpPr>
          <p:nvPr/>
        </p:nvGrpSpPr>
        <p:grpSpPr bwMode="auto">
          <a:xfrm>
            <a:off x="2717800" y="4959350"/>
            <a:ext cx="4749800" cy="850900"/>
            <a:chOff x="3937000" y="3676650"/>
            <a:chExt cx="4749800" cy="850900"/>
          </a:xfrm>
        </p:grpSpPr>
        <p:sp>
          <p:nvSpPr>
            <p:cNvPr id="118801" name="Rounded Rectangle 8"/>
            <p:cNvSpPr>
              <a:spLocks noChangeArrowheads="1"/>
            </p:cNvSpPr>
            <p:nvPr/>
          </p:nvSpPr>
          <p:spPr bwMode="auto">
            <a:xfrm>
              <a:off x="3937000" y="3676650"/>
              <a:ext cx="1498600" cy="8509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/>
                <a:t>Variant analysis</a:t>
              </a:r>
            </a:p>
          </p:txBody>
        </p:sp>
        <p:sp>
          <p:nvSpPr>
            <p:cNvPr id="118802" name="Rounded Rectangle 9"/>
            <p:cNvSpPr>
              <a:spLocks noChangeArrowheads="1"/>
            </p:cNvSpPr>
            <p:nvPr/>
          </p:nvSpPr>
          <p:spPr bwMode="auto">
            <a:xfrm>
              <a:off x="5562600" y="3676650"/>
              <a:ext cx="1498600" cy="8509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/>
                <a:t>Expression analysis</a:t>
              </a:r>
            </a:p>
          </p:txBody>
        </p:sp>
        <p:sp>
          <p:nvSpPr>
            <p:cNvPr id="118803" name="Rounded Rectangle 10"/>
            <p:cNvSpPr>
              <a:spLocks noChangeArrowheads="1"/>
            </p:cNvSpPr>
            <p:nvPr/>
          </p:nvSpPr>
          <p:spPr bwMode="auto">
            <a:xfrm>
              <a:off x="7188200" y="3676650"/>
              <a:ext cx="1498600" cy="8509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/>
                <a:t>Structural variants</a:t>
              </a:r>
            </a:p>
          </p:txBody>
        </p:sp>
      </p:grpSp>
      <p:sp>
        <p:nvSpPr>
          <p:cNvPr id="118792" name="Rectangle 3"/>
          <p:cNvSpPr>
            <a:spLocks noChangeArrowheads="1"/>
          </p:cNvSpPr>
          <p:nvPr/>
        </p:nvSpPr>
        <p:spPr bwMode="auto">
          <a:xfrm>
            <a:off x="5295900" y="2152650"/>
            <a:ext cx="1790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/>
              <a:t>de-multiplexing</a:t>
            </a:r>
          </a:p>
        </p:txBody>
      </p:sp>
      <p:sp>
        <p:nvSpPr>
          <p:cNvPr id="118793" name="Rounded Rectangle 13"/>
          <p:cNvSpPr>
            <a:spLocks noChangeArrowheads="1"/>
          </p:cNvSpPr>
          <p:nvPr/>
        </p:nvSpPr>
        <p:spPr bwMode="auto">
          <a:xfrm>
            <a:off x="2222500" y="2578100"/>
            <a:ext cx="1498600" cy="85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Special cases</a:t>
            </a:r>
          </a:p>
        </p:txBody>
      </p:sp>
      <p:sp>
        <p:nvSpPr>
          <p:cNvPr id="118794" name="Rectangle 14"/>
          <p:cNvSpPr>
            <a:spLocks noChangeArrowheads="1"/>
          </p:cNvSpPr>
          <p:nvPr/>
        </p:nvSpPr>
        <p:spPr bwMode="auto">
          <a:xfrm>
            <a:off x="5549900" y="2808288"/>
            <a:ext cx="179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QC</a:t>
            </a:r>
          </a:p>
        </p:txBody>
      </p:sp>
      <p:sp>
        <p:nvSpPr>
          <p:cNvPr id="118795" name="Rectangle 15"/>
          <p:cNvSpPr>
            <a:spLocks noChangeArrowheads="1"/>
          </p:cNvSpPr>
          <p:nvPr/>
        </p:nvSpPr>
        <p:spPr bwMode="auto">
          <a:xfrm>
            <a:off x="5600700" y="4003675"/>
            <a:ext cx="1790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QC</a:t>
            </a:r>
          </a:p>
        </p:txBody>
      </p:sp>
      <p:grpSp>
        <p:nvGrpSpPr>
          <p:cNvPr id="118796" name="Group 17"/>
          <p:cNvGrpSpPr>
            <a:grpSpLocks/>
          </p:cNvGrpSpPr>
          <p:nvPr/>
        </p:nvGrpSpPr>
        <p:grpSpPr bwMode="auto">
          <a:xfrm>
            <a:off x="4216400" y="1219200"/>
            <a:ext cx="1866900" cy="863600"/>
            <a:chOff x="3390900" y="927100"/>
            <a:chExt cx="1866900" cy="862944"/>
          </a:xfrm>
        </p:grpSpPr>
        <p:pic>
          <p:nvPicPr>
            <p:cNvPr id="118798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500" y="927100"/>
              <a:ext cx="1257300" cy="862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799" name="Picture 5" descr="Chimestry_flask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900" y="1028372"/>
              <a:ext cx="660400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Plus 16"/>
            <p:cNvSpPr/>
            <p:nvPr/>
          </p:nvSpPr>
          <p:spPr bwMode="auto">
            <a:xfrm>
              <a:off x="3962400" y="1206288"/>
              <a:ext cx="304800" cy="304568"/>
            </a:xfrm>
            <a:prstGeom prst="mathPlus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19" name="Cloud 18"/>
          <p:cNvSpPr/>
          <p:nvPr/>
        </p:nvSpPr>
        <p:spPr bwMode="auto">
          <a:xfrm>
            <a:off x="1587500" y="1257300"/>
            <a:ext cx="2133600" cy="876300"/>
          </a:xfrm>
          <a:prstGeom prst="cloud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>
                <a:latin typeface="Arial" pitchFamily="34" charset="0"/>
              </a:rPr>
              <a:t>Experiment design</a:t>
            </a:r>
          </a:p>
        </p:txBody>
      </p:sp>
      <p:cxnSp>
        <p:nvCxnSpPr>
          <p:cNvPr id="5" name="Straight Arrow Connector 4"/>
          <p:cNvCxnSpPr>
            <a:stCxn id="118789" idx="1"/>
            <a:endCxn id="118793" idx="3"/>
          </p:cNvCxnSpPr>
          <p:nvPr/>
        </p:nvCxnSpPr>
        <p:spPr bwMode="auto">
          <a:xfrm flipH="1">
            <a:off x="3721100" y="2992438"/>
            <a:ext cx="622300" cy="111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>
            <a:stCxn id="118789" idx="2"/>
            <a:endCxn id="118790" idx="0"/>
          </p:cNvCxnSpPr>
          <p:nvPr/>
        </p:nvCxnSpPr>
        <p:spPr bwMode="auto">
          <a:xfrm>
            <a:off x="5092700" y="3417888"/>
            <a:ext cx="0" cy="3460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8790" idx="2"/>
            <a:endCxn id="118802" idx="0"/>
          </p:cNvCxnSpPr>
          <p:nvPr/>
        </p:nvCxnSpPr>
        <p:spPr bwMode="auto">
          <a:xfrm>
            <a:off x="5092700" y="4614863"/>
            <a:ext cx="0" cy="3444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118790" idx="1"/>
            <a:endCxn id="118801" idx="0"/>
          </p:cNvCxnSpPr>
          <p:nvPr/>
        </p:nvCxnSpPr>
        <p:spPr bwMode="auto">
          <a:xfrm flipH="1">
            <a:off x="3467100" y="4189413"/>
            <a:ext cx="876300" cy="7699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18790" idx="3"/>
            <a:endCxn id="118803" idx="0"/>
          </p:cNvCxnSpPr>
          <p:nvPr/>
        </p:nvCxnSpPr>
        <p:spPr bwMode="auto">
          <a:xfrm>
            <a:off x="5842000" y="4189413"/>
            <a:ext cx="876300" cy="7699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118790" idx="3"/>
          </p:cNvCxnSpPr>
          <p:nvPr/>
        </p:nvCxnSpPr>
        <p:spPr bwMode="auto">
          <a:xfrm>
            <a:off x="5842000" y="4189413"/>
            <a:ext cx="368300" cy="15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5842000" y="3008313"/>
            <a:ext cx="368300" cy="15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5092700" y="2224088"/>
            <a:ext cx="0" cy="3460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stCxn id="19" idx="0"/>
          </p:cNvCxnSpPr>
          <p:nvPr/>
        </p:nvCxnSpPr>
        <p:spPr bwMode="auto">
          <a:xfrm flipV="1">
            <a:off x="3719322" y="1689100"/>
            <a:ext cx="382778" cy="63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0662966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427038" y="322263"/>
            <a:ext cx="8274050" cy="792162"/>
          </a:xfrm>
        </p:spPr>
        <p:txBody>
          <a:bodyPr/>
          <a:lstStyle/>
          <a:p>
            <a:pPr>
              <a:defRPr/>
            </a:pPr>
            <a:r>
              <a:rPr lang="pt-BR" kern="1200" dirty="0">
                <a:solidFill>
                  <a:srgbClr val="7AC143"/>
                </a:solidFill>
                <a:ea typeface="ＭＳ Ｐゴシック" charset="-128"/>
                <a:cs typeface="+mn-cs"/>
              </a:rPr>
              <a:t>Experimental design</a:t>
            </a:r>
          </a:p>
        </p:txBody>
      </p:sp>
      <p:sp>
        <p:nvSpPr>
          <p:cNvPr id="107523" name="Zástupný symbol pro obsah 2"/>
          <p:cNvSpPr>
            <a:spLocks noGrp="1"/>
          </p:cNvSpPr>
          <p:nvPr>
            <p:ph idx="1"/>
          </p:nvPr>
        </p:nvSpPr>
        <p:spPr>
          <a:xfrm>
            <a:off x="425450" y="1179513"/>
            <a:ext cx="8591550" cy="43640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Have a hypotheses!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Consult with sequencing expert and </a:t>
            </a:r>
            <a:r>
              <a:rPr lang="en-US" sz="2000" b="1" kern="1200" dirty="0" err="1">
                <a:solidFill>
                  <a:srgbClr val="FF0000"/>
                </a:solidFill>
                <a:ea typeface="Times New Roman"/>
                <a:cs typeface="+mn-cs"/>
              </a:rPr>
              <a:t>bioinformatician</a:t>
            </a:r>
            <a:endParaRPr lang="en-US" sz="2000" b="1" kern="1200" dirty="0">
              <a:solidFill>
                <a:srgbClr val="FF0000"/>
              </a:solidFill>
              <a:ea typeface="Times New Roman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US" sz="2000" b="1" kern="1200" dirty="0">
              <a:solidFill>
                <a:srgbClr val="000000"/>
              </a:solidFill>
              <a:ea typeface="Times New Roman"/>
              <a:cs typeface="+mn-cs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If experiment you have in mind can be done in a way you are planning to.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If the results you want can be obtained from the planned sequencing. (desired outcome)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If the </a:t>
            </a:r>
            <a:r>
              <a:rPr lang="en-US" sz="2000" b="1" kern="1200" dirty="0" err="1">
                <a:solidFill>
                  <a:srgbClr val="000000"/>
                </a:solidFill>
                <a:ea typeface="Times New Roman"/>
                <a:cs typeface="+mn-cs"/>
              </a:rPr>
              <a:t>bioinformatician</a:t>
            </a:r>
            <a:r>
              <a:rPr lang="en-US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 knows how to perform specific types of analyses and how long it will probably take.</a:t>
            </a:r>
            <a:endParaRPr lang="en-GB" sz="2000" b="1" kern="1200" dirty="0">
              <a:solidFill>
                <a:srgbClr val="000000"/>
              </a:solidFill>
              <a:ea typeface="Times New Roman"/>
              <a:cs typeface="+mn-cs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GB" sz="1600" b="1" kern="12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</a:endParaRPr>
          </a:p>
        </p:txBody>
      </p:sp>
      <p:sp>
        <p:nvSpPr>
          <p:cNvPr id="119811" name="Zástupný symbol pro číslo snímku 3"/>
          <p:cNvSpPr txBox="1">
            <a:spLocks noGrp="1"/>
          </p:cNvSpPr>
          <p:nvPr/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9CD512AF-D892-5844-9E87-3F6C08C12E8D}" type="slidenum">
              <a:rPr lang="cs-CZ" sz="1300" b="1">
                <a:solidFill>
                  <a:schemeClr val="bg1"/>
                </a:solidFill>
              </a:rPr>
              <a:pPr algn="l" eaLnBrk="1" hangingPunct="1"/>
              <a:t>9</a:t>
            </a:fld>
            <a:endParaRPr lang="cs-CZ" sz="1300" b="1">
              <a:solidFill>
                <a:srgbClr val="E1F0D2"/>
              </a:solidFill>
            </a:endParaRPr>
          </a:p>
        </p:txBody>
      </p:sp>
      <p:sp>
        <p:nvSpPr>
          <p:cNvPr id="119812" name="Zástupný symbol pro číslo snímk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00DE499-A513-1745-97B2-CCE9ED0750C9}" type="slidenum">
              <a:rPr lang="cs-CZ" sz="1300">
                <a:solidFill>
                  <a:schemeClr val="bg1"/>
                </a:solidFill>
              </a:rPr>
              <a:pPr eaLnBrk="1" hangingPunct="1"/>
              <a:t>9</a:t>
            </a:fld>
            <a:endParaRPr lang="cs-CZ" sz="1300">
              <a:solidFill>
                <a:srgbClr val="E1F0D2"/>
              </a:solidFill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CEITEC_sablona-prezentace_CZ">
  <a:themeElements>
    <a:clrScheme name="CEITEC_sablona-prezentace_CZ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ITEC_sablona-prezentace_C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EITEC_sablona-prezentace_C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CEITEC_sablona-prezentace_CZ">
  <a:themeElements>
    <a:clrScheme name="CEITEC_sablona-prezentace_CZ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ITEC_sablona-prezentace_C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EITEC_sablona-prezentace_C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EITEC_sablona-prezentace_CZ">
  <a:themeElements>
    <a:clrScheme name="Vlastná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AC143"/>
      </a:accent1>
      <a:accent2>
        <a:srgbClr val="F58220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á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EITEC_sablona-prezentace_C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EITEC_sablona-prezentace_CZ">
  <a:themeElements>
    <a:clrScheme name="CEITEC_sablona-prezentace_CZ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ITEC_sablona-prezentace_C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EITEC_sablona-prezentace_C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EITEC_sablona-prezentace_CZ">
  <a:themeElements>
    <a:clrScheme name="Vlastná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AC143"/>
      </a:accent1>
      <a:accent2>
        <a:srgbClr val="F58220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á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EITEC_sablona-prezentace_C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EITEC_sablona-prezentace_CZ">
  <a:themeElements>
    <a:clrScheme name="CEITEC_sablona-prezentace_CZ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ITEC_sablona-prezentace_C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EITEC_sablona-prezentace_C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EITEC_sablona-prezentace_CZ">
  <a:themeElements>
    <a:clrScheme name="1_CEITEC_sablona-prezentace_CZ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EITEC_sablona-prezentace_C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EITEC_sablona-prezentace_C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ITEC_sablona-prezentace_C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ITEC_sablona-prezentace_C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ITEC_sablona-prezentace_C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ITEC_sablona-prezentace_C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ITEC_sablona-prezentace_C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ITEC_sablona-prezentace_C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ITEC_sablona-prezentace_C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ITEC_sablona-prezentace_C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ITEC_sablona-prezentace_C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ITEC_sablona-prezentace_C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ITEC_sablona-prezentace_C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EITEC_sablona-prezentace_CZ">
  <a:themeElements>
    <a:clrScheme name="CEITEC_sablona-prezentace_CZ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ITEC_sablona-prezentace_C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EITEC_sablona-prezentace_C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CEITEC_sablona-prezentace_CZ">
  <a:themeElements>
    <a:clrScheme name="1_CEITEC_sablona-prezentace_CZ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EITEC_sablona-prezentace_C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EITEC_sablona-prezentace_C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ITEC_sablona-prezentace_C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ITEC_sablona-prezentace_C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ITEC_sablona-prezentace_C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ITEC_sablona-prezentace_C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ITEC_sablona-prezentace_C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ITEC_sablona-prezentace_C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ITEC_sablona-prezentace_C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ITEC_sablona-prezentace_C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ITEC_sablona-prezentace_C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ITEC_sablona-prezentace_C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ITEC_sablona-prezentace_C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CEITEC_sablona-prezentace_CZ">
  <a:themeElements>
    <a:clrScheme name="CEITEC_sablona-prezentace_CZ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ITEC_sablona-prezentace_C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EITEC_sablona-prezentace_C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7926</TotalTime>
  <Words>1347</Words>
  <Application>Microsoft Macintosh PowerPoint</Application>
  <PresentationFormat>On-screen Show (4:3)</PresentationFormat>
  <Paragraphs>491</Paragraphs>
  <Slides>40</Slides>
  <Notes>11</Notes>
  <HiddenSlides>0</HiddenSlides>
  <MMClips>0</MMClips>
  <ScaleCrop>false</ScaleCrop>
  <HeadingPairs>
    <vt:vector size="10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  <vt:variant>
        <vt:lpstr>Custom Shows</vt:lpstr>
      </vt:variant>
      <vt:variant>
        <vt:i4>9</vt:i4>
      </vt:variant>
    </vt:vector>
  </HeadingPairs>
  <TitlesOfParts>
    <vt:vector size="65" baseType="lpstr">
      <vt:lpstr>ＭＳ Ｐゴシック</vt:lpstr>
      <vt:lpstr>Arial</vt:lpstr>
      <vt:lpstr>Courier</vt:lpstr>
      <vt:lpstr>Times New Roman</vt:lpstr>
      <vt:lpstr>Wingdings</vt:lpstr>
      <vt:lpstr>CEITEC_sablona-prezentace_CZ</vt:lpstr>
      <vt:lpstr>2_CEITEC_sablona-prezentace_CZ</vt:lpstr>
      <vt:lpstr>3_CEITEC_sablona-prezentace_CZ</vt:lpstr>
      <vt:lpstr>4_CEITEC_sablona-prezentace_CZ</vt:lpstr>
      <vt:lpstr>1_CEITEC_sablona-prezentace_CZ</vt:lpstr>
      <vt:lpstr>5_CEITEC_sablona-prezentace_CZ</vt:lpstr>
      <vt:lpstr>6_CEITEC_sablona-prezentace_CZ</vt:lpstr>
      <vt:lpstr>8_CEITEC_sablona-prezentace_CZ</vt:lpstr>
      <vt:lpstr>7_CEITEC_sablona-prezentace_CZ</vt:lpstr>
      <vt:lpstr>9_CEITEC_sablona-prezentace_CZ</vt:lpstr>
      <vt:lpstr>Equation</vt:lpstr>
      <vt:lpstr>Moderní metody pro analýzu genomu: Bioinformatika I</vt:lpstr>
      <vt:lpstr>Goals of the presentation</vt:lpstr>
      <vt:lpstr>NGS Bioinformatics</vt:lpstr>
      <vt:lpstr>NGS experiments</vt:lpstr>
      <vt:lpstr>NGS experiments</vt:lpstr>
      <vt:lpstr>NGS experiments</vt:lpstr>
      <vt:lpstr>NGS data analysis workflow </vt:lpstr>
      <vt:lpstr>NGS data analysis workflow </vt:lpstr>
      <vt:lpstr>Experimental design</vt:lpstr>
      <vt:lpstr>NGS data analysis</vt:lpstr>
      <vt:lpstr>De-multiplexing</vt:lpstr>
      <vt:lpstr>NGS data analysis</vt:lpstr>
      <vt:lpstr>Data pre-processing</vt:lpstr>
      <vt:lpstr>UMI – unique molecular identifiers</vt:lpstr>
      <vt:lpstr>Raw data - QC</vt:lpstr>
      <vt:lpstr>NGS data analysis</vt:lpstr>
      <vt:lpstr>Alignment </vt:lpstr>
      <vt:lpstr>Alignment - QC </vt:lpstr>
      <vt:lpstr>Alignment - QC </vt:lpstr>
      <vt:lpstr>NGS data analysis</vt:lpstr>
      <vt:lpstr>Variant Calling</vt:lpstr>
      <vt:lpstr>PowerPoint Presentation</vt:lpstr>
      <vt:lpstr>Variant Calling - planning</vt:lpstr>
      <vt:lpstr>Variant Calling - planning</vt:lpstr>
      <vt:lpstr>Variant Calling - planning</vt:lpstr>
      <vt:lpstr>Variant Calling</vt:lpstr>
      <vt:lpstr>Variant Calling</vt:lpstr>
      <vt:lpstr>NGS data analysis</vt:lpstr>
      <vt:lpstr>Structural variants</vt:lpstr>
      <vt:lpstr>Structural variants</vt:lpstr>
      <vt:lpstr>Structural variants</vt:lpstr>
      <vt:lpstr>NGS data analysis</vt:lpstr>
      <vt:lpstr>Expression analysis </vt:lpstr>
      <vt:lpstr>Counting schemes</vt:lpstr>
      <vt:lpstr>Expression analysis - planning</vt:lpstr>
      <vt:lpstr>Expression analysis - planning</vt:lpstr>
      <vt:lpstr>Expression analysis - planning</vt:lpstr>
      <vt:lpstr>Expression analysis - planning</vt:lpstr>
      <vt:lpstr>Visualization</vt:lpstr>
      <vt:lpstr> Thank you for your attention</vt:lpstr>
      <vt:lpstr>kampus MU</vt:lpstr>
      <vt:lpstr>Kampus vut</vt:lpstr>
      <vt:lpstr>rp1</vt:lpstr>
      <vt:lpstr>rp2</vt:lpstr>
      <vt:lpstr>rp3</vt:lpstr>
      <vt:lpstr>rp4</vt:lpstr>
      <vt:lpstr>rp5</vt:lpstr>
      <vt:lpstr>rp6</vt:lpstr>
      <vt:lpstr>rp7</vt:lpstr>
    </vt:vector>
  </TitlesOfParts>
  <Company>EXACTDESIGN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 prezentace</dc:title>
  <dc:creator>Jana Jansková</dc:creator>
  <cp:lastModifiedBy>Vojtěch Bystrý</cp:lastModifiedBy>
  <cp:revision>452</cp:revision>
  <cp:lastPrinted>2012-02-23T23:16:10Z</cp:lastPrinted>
  <dcterms:created xsi:type="dcterms:W3CDTF">2011-05-02T04:02:45Z</dcterms:created>
  <dcterms:modified xsi:type="dcterms:W3CDTF">2018-10-29T09:43:46Z</dcterms:modified>
</cp:coreProperties>
</file>