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8" r:id="rId2"/>
    <p:sldId id="279" r:id="rId3"/>
    <p:sldId id="280" r:id="rId4"/>
    <p:sldId id="256" r:id="rId5"/>
    <p:sldId id="262" r:id="rId6"/>
    <p:sldId id="267" r:id="rId7"/>
    <p:sldId id="272" r:id="rId8"/>
    <p:sldId id="285" r:id="rId9"/>
    <p:sldId id="265" r:id="rId10"/>
    <p:sldId id="266" r:id="rId11"/>
    <p:sldId id="269" r:id="rId12"/>
    <p:sldId id="286" r:id="rId13"/>
    <p:sldId id="270" r:id="rId14"/>
    <p:sldId id="271" r:id="rId15"/>
    <p:sldId id="273" r:id="rId16"/>
    <p:sldId id="274" r:id="rId17"/>
    <p:sldId id="275" r:id="rId18"/>
    <p:sldId id="276" r:id="rId19"/>
    <p:sldId id="277" r:id="rId20"/>
    <p:sldId id="304" r:id="rId21"/>
    <p:sldId id="287" r:id="rId22"/>
    <p:sldId id="320" r:id="rId23"/>
    <p:sldId id="303" r:id="rId24"/>
    <p:sldId id="316" r:id="rId25"/>
    <p:sldId id="314" r:id="rId26"/>
    <p:sldId id="301" r:id="rId27"/>
    <p:sldId id="293" r:id="rId28"/>
    <p:sldId id="300" r:id="rId29"/>
    <p:sldId id="321" r:id="rId30"/>
    <p:sldId id="290" r:id="rId31"/>
    <p:sldId id="322" r:id="rId32"/>
    <p:sldId id="324" r:id="rId33"/>
    <p:sldId id="323" r:id="rId34"/>
    <p:sldId id="298" r:id="rId35"/>
    <p:sldId id="299" r:id="rId36"/>
    <p:sldId id="302" r:id="rId37"/>
    <p:sldId id="307" r:id="rId38"/>
    <p:sldId id="308" r:id="rId39"/>
    <p:sldId id="315" r:id="rId40"/>
    <p:sldId id="288" r:id="rId41"/>
    <p:sldId id="289" r:id="rId42"/>
    <p:sldId id="317" r:id="rId43"/>
    <p:sldId id="319" r:id="rId44"/>
    <p:sldId id="291" r:id="rId45"/>
    <p:sldId id="297" r:id="rId46"/>
    <p:sldId id="292" r:id="rId47"/>
    <p:sldId id="294" r:id="rId48"/>
    <p:sldId id="296" r:id="rId49"/>
    <p:sldId id="295" r:id="rId50"/>
    <p:sldId id="318" r:id="rId51"/>
    <p:sldId id="309" r:id="rId52"/>
    <p:sldId id="311" r:id="rId53"/>
    <p:sldId id="306" r:id="rId54"/>
    <p:sldId id="313" r:id="rId55"/>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914D"/>
    <a:srgbClr val="F7B839"/>
    <a:srgbClr val="C0C0C0"/>
    <a:srgbClr val="EFC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3" autoAdjust="0"/>
    <p:restoredTop sz="83133" autoAdjust="0"/>
  </p:normalViewPr>
  <p:slideViewPr>
    <p:cSldViewPr snapToGrid="0">
      <p:cViewPr varScale="1">
        <p:scale>
          <a:sx n="96" d="100"/>
          <a:sy n="96" d="100"/>
        </p:scale>
        <p:origin x="1122" y="7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9968F-27AB-4C4D-93FE-B8590EAA6667}" type="doc">
      <dgm:prSet loTypeId="urn:microsoft.com/office/officeart/2005/8/layout/balance1" loCatId="relationship" qsTypeId="urn:microsoft.com/office/officeart/2005/8/quickstyle/simple1" qsCatId="simple" csTypeId="urn:microsoft.com/office/officeart/2005/8/colors/accent3_1" csCatId="accent3" phldr="1"/>
      <dgm:spPr/>
      <dgm:t>
        <a:bodyPr/>
        <a:lstStyle/>
        <a:p>
          <a:endParaRPr lang="en-GB"/>
        </a:p>
      </dgm:t>
    </dgm:pt>
    <dgm:pt modelId="{510809DD-7A86-4B1C-82C3-752F1DEBC643}">
      <dgm:prSet phldrT="[Text]"/>
      <dgm:spPr>
        <a:ln w="57150">
          <a:solidFill>
            <a:srgbClr val="385B6F"/>
          </a:solidFill>
        </a:ln>
      </dgm:spPr>
      <dgm:t>
        <a:bodyPr/>
        <a:lstStyle/>
        <a:p>
          <a:r>
            <a:rPr lang="en-GB" dirty="0" smtClean="0">
              <a:solidFill>
                <a:srgbClr val="002A47"/>
              </a:solidFill>
            </a:rPr>
            <a:t>ZFNs</a:t>
          </a:r>
          <a:endParaRPr lang="en-GB" dirty="0">
            <a:solidFill>
              <a:srgbClr val="002A47"/>
            </a:solidFill>
          </a:endParaRPr>
        </a:p>
      </dgm:t>
    </dgm:pt>
    <dgm:pt modelId="{FE2E6B45-2E04-442E-96B7-70BCCBCCDC72}" type="parTrans" cxnId="{891F5269-E4D8-4F5F-8513-A77531543DD0}">
      <dgm:prSet/>
      <dgm:spPr/>
      <dgm:t>
        <a:bodyPr/>
        <a:lstStyle/>
        <a:p>
          <a:endParaRPr lang="en-GB"/>
        </a:p>
      </dgm:t>
    </dgm:pt>
    <dgm:pt modelId="{7B603AEA-2701-4177-A338-EB078DBD9EB9}" type="sibTrans" cxnId="{891F5269-E4D8-4F5F-8513-A77531543DD0}">
      <dgm:prSet/>
      <dgm:spPr/>
      <dgm:t>
        <a:bodyPr/>
        <a:lstStyle/>
        <a:p>
          <a:endParaRPr lang="en-GB"/>
        </a:p>
      </dgm:t>
    </dgm:pt>
    <dgm:pt modelId="{5B00ECF0-A8B2-4076-BD0C-493DA63AB982}">
      <dgm:prSet phldrT="[Text]"/>
      <dgm:spPr>
        <a:ln w="57150">
          <a:solidFill>
            <a:srgbClr val="385B6F"/>
          </a:solidFill>
        </a:ln>
      </dgm:spPr>
      <dgm:t>
        <a:bodyPr/>
        <a:lstStyle/>
        <a:p>
          <a:r>
            <a:rPr lang="en-GB" dirty="0" smtClean="0">
              <a:solidFill>
                <a:srgbClr val="002A47"/>
              </a:solidFill>
            </a:rPr>
            <a:t>TALEN</a:t>
          </a:r>
          <a:r>
            <a:rPr lang="cs-CZ" dirty="0" smtClean="0">
              <a:solidFill>
                <a:srgbClr val="002A47"/>
              </a:solidFill>
            </a:rPr>
            <a:t>s</a:t>
          </a:r>
          <a:endParaRPr lang="en-GB" dirty="0">
            <a:solidFill>
              <a:srgbClr val="002A47"/>
            </a:solidFill>
          </a:endParaRPr>
        </a:p>
      </dgm:t>
    </dgm:pt>
    <dgm:pt modelId="{951C9E68-DCFA-40A6-944E-9760AEA760EC}" type="parTrans" cxnId="{FC77A015-753C-42ED-AD91-002C98079B74}">
      <dgm:prSet/>
      <dgm:spPr/>
      <dgm:t>
        <a:bodyPr/>
        <a:lstStyle/>
        <a:p>
          <a:endParaRPr lang="en-GB"/>
        </a:p>
      </dgm:t>
    </dgm:pt>
    <dgm:pt modelId="{3E1BAB9B-6065-4FB2-A910-0F29D029EBB6}" type="sibTrans" cxnId="{FC77A015-753C-42ED-AD91-002C98079B74}">
      <dgm:prSet/>
      <dgm:spPr/>
      <dgm:t>
        <a:bodyPr/>
        <a:lstStyle/>
        <a:p>
          <a:endParaRPr lang="en-GB"/>
        </a:p>
      </dgm:t>
    </dgm:pt>
    <dgm:pt modelId="{837624CA-E229-48E4-BB92-78BE6CA84559}">
      <dgm:prSet phldrT="[Text]"/>
      <dgm:spPr>
        <a:ln w="57150">
          <a:solidFill>
            <a:srgbClr val="385B6F"/>
          </a:solidFill>
        </a:ln>
      </dgm:spPr>
      <dgm:t>
        <a:bodyPr/>
        <a:lstStyle/>
        <a:p>
          <a:r>
            <a:rPr lang="en-GB" dirty="0" err="1" smtClean="0">
              <a:solidFill>
                <a:srgbClr val="002A47"/>
              </a:solidFill>
            </a:rPr>
            <a:t>Meganucleases</a:t>
          </a:r>
          <a:endParaRPr lang="en-GB" dirty="0">
            <a:solidFill>
              <a:srgbClr val="002A47"/>
            </a:solidFill>
          </a:endParaRPr>
        </a:p>
      </dgm:t>
    </dgm:pt>
    <dgm:pt modelId="{05F30355-0856-4139-9DD6-24FEBB4D3C19}" type="parTrans" cxnId="{BB36AB34-C98D-49C8-ADBE-F373D6C39D70}">
      <dgm:prSet/>
      <dgm:spPr/>
      <dgm:t>
        <a:bodyPr/>
        <a:lstStyle/>
        <a:p>
          <a:endParaRPr lang="en-GB"/>
        </a:p>
      </dgm:t>
    </dgm:pt>
    <dgm:pt modelId="{31755660-C28B-4B5F-ADA8-C4A4C3D3583E}" type="sibTrans" cxnId="{BB36AB34-C98D-49C8-ADBE-F373D6C39D70}">
      <dgm:prSet/>
      <dgm:spPr/>
      <dgm:t>
        <a:bodyPr/>
        <a:lstStyle/>
        <a:p>
          <a:endParaRPr lang="en-GB"/>
        </a:p>
      </dgm:t>
    </dgm:pt>
    <dgm:pt modelId="{D810A17A-FF0D-46EF-B321-1060695FEE41}">
      <dgm:prSet phldrT="[Text]"/>
      <dgm:spPr>
        <a:ln w="57150">
          <a:solidFill>
            <a:srgbClr val="385B6F"/>
          </a:solidFill>
        </a:ln>
      </dgm:spPr>
      <dgm:t>
        <a:bodyPr/>
        <a:lstStyle/>
        <a:p>
          <a:r>
            <a:rPr lang="en-GB" dirty="0" smtClean="0">
              <a:solidFill>
                <a:srgbClr val="002A47"/>
              </a:solidFill>
            </a:rPr>
            <a:t>CRISPR-Cas9</a:t>
          </a:r>
          <a:endParaRPr lang="en-GB" dirty="0">
            <a:solidFill>
              <a:srgbClr val="002A47"/>
            </a:solidFill>
          </a:endParaRPr>
        </a:p>
      </dgm:t>
    </dgm:pt>
    <dgm:pt modelId="{E9267ABA-9D08-4E8D-9420-A4CE04128E09}" type="parTrans" cxnId="{8657B6D1-C3FC-4975-ADF1-B6D6C9E1EB31}">
      <dgm:prSet/>
      <dgm:spPr/>
      <dgm:t>
        <a:bodyPr/>
        <a:lstStyle/>
        <a:p>
          <a:endParaRPr lang="en-GB"/>
        </a:p>
      </dgm:t>
    </dgm:pt>
    <dgm:pt modelId="{F169B080-7B88-4990-9529-DE7D5A437E10}" type="sibTrans" cxnId="{8657B6D1-C3FC-4975-ADF1-B6D6C9E1EB31}">
      <dgm:prSet/>
      <dgm:spPr/>
      <dgm:t>
        <a:bodyPr/>
        <a:lstStyle/>
        <a:p>
          <a:endParaRPr lang="en-GB"/>
        </a:p>
      </dgm:t>
    </dgm:pt>
    <dgm:pt modelId="{15DBC758-D062-4BD8-85D2-C574EEB72C2B}">
      <dgm:prSet phldrT="[Text]"/>
      <dgm:spPr>
        <a:solidFill>
          <a:srgbClr val="385B6F">
            <a:alpha val="90000"/>
          </a:srgbClr>
        </a:solidFill>
        <a:ln>
          <a:solidFill>
            <a:srgbClr val="002A47">
              <a:alpha val="90000"/>
            </a:srgbClr>
          </a:solidFill>
        </a:ln>
      </dgm:spPr>
      <dgm:t>
        <a:bodyPr/>
        <a:lstStyle/>
        <a:p>
          <a:r>
            <a:rPr lang="cs-CZ" dirty="0" smtClean="0">
              <a:solidFill>
                <a:schemeClr val="bg1"/>
              </a:solidFill>
            </a:rPr>
            <a:t>RNA-</a:t>
          </a:r>
          <a:r>
            <a:rPr lang="cs-CZ" dirty="0" err="1" smtClean="0">
              <a:solidFill>
                <a:schemeClr val="bg1"/>
              </a:solidFill>
            </a:rPr>
            <a:t>guided</a:t>
          </a:r>
          <a:endParaRPr lang="cs-CZ" dirty="0" smtClean="0">
            <a:solidFill>
              <a:schemeClr val="bg1"/>
            </a:solidFill>
          </a:endParaRPr>
        </a:p>
        <a:p>
          <a:r>
            <a:rPr lang="cs-CZ" dirty="0" err="1" smtClean="0">
              <a:solidFill>
                <a:schemeClr val="bg1"/>
              </a:solidFill>
            </a:rPr>
            <a:t>nuclease</a:t>
          </a:r>
          <a:endParaRPr lang="en-GB" dirty="0">
            <a:solidFill>
              <a:schemeClr val="bg1"/>
            </a:solidFill>
          </a:endParaRPr>
        </a:p>
      </dgm:t>
    </dgm:pt>
    <dgm:pt modelId="{73A67FF2-3DF3-4133-A75A-F68D47224A5B}" type="sibTrans" cxnId="{238DDA46-97A6-4061-941E-F943038378E2}">
      <dgm:prSet/>
      <dgm:spPr/>
      <dgm:t>
        <a:bodyPr/>
        <a:lstStyle/>
        <a:p>
          <a:endParaRPr lang="en-GB"/>
        </a:p>
      </dgm:t>
    </dgm:pt>
    <dgm:pt modelId="{8DD9B5DF-455E-4533-A53F-02EDAB4C002E}" type="parTrans" cxnId="{238DDA46-97A6-4061-941E-F943038378E2}">
      <dgm:prSet/>
      <dgm:spPr/>
      <dgm:t>
        <a:bodyPr/>
        <a:lstStyle/>
        <a:p>
          <a:endParaRPr lang="en-GB"/>
        </a:p>
      </dgm:t>
    </dgm:pt>
    <dgm:pt modelId="{6FCCCADB-EFE9-4327-B7DF-AE1EFADA6B9F}">
      <dgm:prSet phldrT="[Text]"/>
      <dgm:spPr>
        <a:solidFill>
          <a:srgbClr val="385B6F">
            <a:alpha val="90000"/>
          </a:srgbClr>
        </a:solidFill>
        <a:ln>
          <a:solidFill>
            <a:srgbClr val="002A47">
              <a:alpha val="90000"/>
            </a:srgbClr>
          </a:solidFill>
        </a:ln>
      </dgm:spPr>
      <dgm:t>
        <a:bodyPr/>
        <a:lstStyle/>
        <a:p>
          <a:r>
            <a:rPr lang="cs-CZ" dirty="0" smtClean="0">
              <a:solidFill>
                <a:schemeClr val="bg1"/>
              </a:solidFill>
            </a:rPr>
            <a:t>Protein-</a:t>
          </a:r>
          <a:r>
            <a:rPr lang="cs-CZ" dirty="0" err="1" smtClean="0">
              <a:solidFill>
                <a:schemeClr val="bg1"/>
              </a:solidFill>
            </a:rPr>
            <a:t>based</a:t>
          </a:r>
          <a:r>
            <a:rPr lang="cs-CZ" dirty="0" smtClean="0">
              <a:solidFill>
                <a:schemeClr val="bg1"/>
              </a:solidFill>
            </a:rPr>
            <a:t> </a:t>
          </a:r>
          <a:r>
            <a:rPr lang="cs-CZ" dirty="0" err="1" smtClean="0">
              <a:solidFill>
                <a:schemeClr val="bg1"/>
              </a:solidFill>
            </a:rPr>
            <a:t>nucleases</a:t>
          </a:r>
          <a:endParaRPr lang="en-GB" dirty="0">
            <a:solidFill>
              <a:schemeClr val="bg1"/>
            </a:solidFill>
          </a:endParaRPr>
        </a:p>
      </dgm:t>
    </dgm:pt>
    <dgm:pt modelId="{E87C0877-14C8-4AD0-B675-5E2FCFFFD83E}" type="sibTrans" cxnId="{B2781BF9-7122-4050-A29A-25A5A8382543}">
      <dgm:prSet/>
      <dgm:spPr/>
      <dgm:t>
        <a:bodyPr/>
        <a:lstStyle/>
        <a:p>
          <a:endParaRPr lang="en-GB"/>
        </a:p>
      </dgm:t>
    </dgm:pt>
    <dgm:pt modelId="{DFAFD919-31C8-43C4-A90C-1135022AC084}" type="parTrans" cxnId="{B2781BF9-7122-4050-A29A-25A5A8382543}">
      <dgm:prSet/>
      <dgm:spPr/>
      <dgm:t>
        <a:bodyPr/>
        <a:lstStyle/>
        <a:p>
          <a:endParaRPr lang="en-GB"/>
        </a:p>
      </dgm:t>
    </dgm:pt>
    <dgm:pt modelId="{3F3EE5BD-2C37-4B4F-B851-DC3AC79A2DA9}" type="pres">
      <dgm:prSet presAssocID="{9DF9968F-27AB-4C4D-93FE-B8590EAA6667}" presName="outerComposite" presStyleCnt="0">
        <dgm:presLayoutVars>
          <dgm:chMax val="2"/>
          <dgm:animLvl val="lvl"/>
          <dgm:resizeHandles val="exact"/>
        </dgm:presLayoutVars>
      </dgm:prSet>
      <dgm:spPr/>
      <dgm:t>
        <a:bodyPr/>
        <a:lstStyle/>
        <a:p>
          <a:endParaRPr lang="en-GB"/>
        </a:p>
      </dgm:t>
    </dgm:pt>
    <dgm:pt modelId="{24C988F2-83F3-4136-A977-E6D9B7F7138C}" type="pres">
      <dgm:prSet presAssocID="{9DF9968F-27AB-4C4D-93FE-B8590EAA6667}" presName="dummyMaxCanvas" presStyleCnt="0"/>
      <dgm:spPr/>
    </dgm:pt>
    <dgm:pt modelId="{44589B30-EE02-4209-9EE0-CC3EB9ED729A}" type="pres">
      <dgm:prSet presAssocID="{9DF9968F-27AB-4C4D-93FE-B8590EAA6667}" presName="parentComposite" presStyleCnt="0"/>
      <dgm:spPr/>
    </dgm:pt>
    <dgm:pt modelId="{293C4228-216D-4990-BDA9-9EBD6641DC34}" type="pres">
      <dgm:prSet presAssocID="{9DF9968F-27AB-4C4D-93FE-B8590EAA6667}" presName="parent1" presStyleLbl="alignAccFollowNode1" presStyleIdx="0" presStyleCnt="4">
        <dgm:presLayoutVars>
          <dgm:chMax val="4"/>
        </dgm:presLayoutVars>
      </dgm:prSet>
      <dgm:spPr/>
      <dgm:t>
        <a:bodyPr/>
        <a:lstStyle/>
        <a:p>
          <a:endParaRPr lang="en-GB"/>
        </a:p>
      </dgm:t>
    </dgm:pt>
    <dgm:pt modelId="{A869B89B-9723-4F80-84D4-63D954236783}" type="pres">
      <dgm:prSet presAssocID="{9DF9968F-27AB-4C4D-93FE-B8590EAA6667}" presName="parent2" presStyleLbl="alignAccFollowNode1" presStyleIdx="1" presStyleCnt="4">
        <dgm:presLayoutVars>
          <dgm:chMax val="4"/>
        </dgm:presLayoutVars>
      </dgm:prSet>
      <dgm:spPr/>
      <dgm:t>
        <a:bodyPr/>
        <a:lstStyle/>
        <a:p>
          <a:endParaRPr lang="en-GB"/>
        </a:p>
      </dgm:t>
    </dgm:pt>
    <dgm:pt modelId="{29C0EB67-E894-4693-B681-AFEA721479BD}" type="pres">
      <dgm:prSet presAssocID="{9DF9968F-27AB-4C4D-93FE-B8590EAA6667}" presName="childrenComposite" presStyleCnt="0"/>
      <dgm:spPr/>
    </dgm:pt>
    <dgm:pt modelId="{2DB7203B-4AC8-4489-84E9-39CA90398385}" type="pres">
      <dgm:prSet presAssocID="{9DF9968F-27AB-4C4D-93FE-B8590EAA6667}" presName="dummyMaxCanvas_ChildArea" presStyleCnt="0"/>
      <dgm:spPr/>
    </dgm:pt>
    <dgm:pt modelId="{F4BFD05C-EEFE-446F-882C-9763FDF46B7B}" type="pres">
      <dgm:prSet presAssocID="{9DF9968F-27AB-4C4D-93FE-B8590EAA6667}" presName="fulcrum" presStyleLbl="alignAccFollowNode1" presStyleIdx="2" presStyleCnt="4"/>
      <dgm:spPr>
        <a:solidFill>
          <a:srgbClr val="385B6F">
            <a:alpha val="90000"/>
          </a:srgbClr>
        </a:solidFill>
        <a:ln>
          <a:noFill/>
        </a:ln>
      </dgm:spPr>
      <dgm:t>
        <a:bodyPr/>
        <a:lstStyle/>
        <a:p>
          <a:endParaRPr lang="en-GB"/>
        </a:p>
      </dgm:t>
    </dgm:pt>
    <dgm:pt modelId="{7E68AF8C-2D51-4583-81A2-6C6A7B63EEC9}" type="pres">
      <dgm:prSet presAssocID="{9DF9968F-27AB-4C4D-93FE-B8590EAA6667}" presName="balance_04" presStyleLbl="alignAccFollowNode1" presStyleIdx="3" presStyleCnt="4">
        <dgm:presLayoutVars>
          <dgm:bulletEnabled val="1"/>
        </dgm:presLayoutVars>
      </dgm:prSet>
      <dgm:spPr/>
    </dgm:pt>
    <dgm:pt modelId="{4C80E74A-65AE-4738-B09B-B9DAF568E1E4}" type="pres">
      <dgm:prSet presAssocID="{9DF9968F-27AB-4C4D-93FE-B8590EAA6667}" presName="right_04_1" presStyleLbl="node1" presStyleIdx="0" presStyleCnt="4" custLinFactX="-41352" custLinFactY="-11940" custLinFactNeighborX="-100000" custLinFactNeighborY="-100000">
        <dgm:presLayoutVars>
          <dgm:bulletEnabled val="1"/>
        </dgm:presLayoutVars>
      </dgm:prSet>
      <dgm:spPr/>
      <dgm:t>
        <a:bodyPr/>
        <a:lstStyle/>
        <a:p>
          <a:endParaRPr lang="cs-CZ"/>
        </a:p>
      </dgm:t>
    </dgm:pt>
    <dgm:pt modelId="{BDB77A1F-61BA-4444-80E5-F63C9AB161B4}" type="pres">
      <dgm:prSet presAssocID="{9DF9968F-27AB-4C4D-93FE-B8590EAA6667}" presName="right_04_2" presStyleLbl="node1" presStyleIdx="1" presStyleCnt="4" custLinFactX="-45696" custLinFactNeighborX="-100000" custLinFactNeighborY="66761">
        <dgm:presLayoutVars>
          <dgm:bulletEnabled val="1"/>
        </dgm:presLayoutVars>
      </dgm:prSet>
      <dgm:spPr/>
      <dgm:t>
        <a:bodyPr/>
        <a:lstStyle/>
        <a:p>
          <a:endParaRPr lang="cs-CZ"/>
        </a:p>
      </dgm:t>
    </dgm:pt>
    <dgm:pt modelId="{7A7C0AC8-FD6E-411F-AB1C-EFA6511360B2}" type="pres">
      <dgm:prSet presAssocID="{9DF9968F-27AB-4C4D-93FE-B8590EAA6667}" presName="right_04_3" presStyleLbl="node1" presStyleIdx="2" presStyleCnt="4" custLinFactX="-41754" custLinFactNeighborX="-100000" custLinFactNeighborY="-23313">
        <dgm:presLayoutVars>
          <dgm:bulletEnabled val="1"/>
        </dgm:presLayoutVars>
      </dgm:prSet>
      <dgm:spPr/>
      <dgm:t>
        <a:bodyPr/>
        <a:lstStyle/>
        <a:p>
          <a:endParaRPr lang="cs-CZ"/>
        </a:p>
      </dgm:t>
    </dgm:pt>
    <dgm:pt modelId="{C19023A1-203B-46EF-8112-980CC12CB730}" type="pres">
      <dgm:prSet presAssocID="{9DF9968F-27AB-4C4D-93FE-B8590EAA6667}" presName="right_04_4" presStyleLbl="node1" presStyleIdx="3" presStyleCnt="4" custLinFactY="100000" custLinFactNeighborX="-13154" custLinFactNeighborY="168582">
        <dgm:presLayoutVars>
          <dgm:bulletEnabled val="1"/>
        </dgm:presLayoutVars>
      </dgm:prSet>
      <dgm:spPr/>
      <dgm:t>
        <a:bodyPr/>
        <a:lstStyle/>
        <a:p>
          <a:endParaRPr lang="cs-CZ"/>
        </a:p>
      </dgm:t>
    </dgm:pt>
  </dgm:ptLst>
  <dgm:cxnLst>
    <dgm:cxn modelId="{891F5269-E4D8-4F5F-8513-A77531543DD0}" srcId="{15DBC758-D062-4BD8-85D2-C574EEB72C2B}" destId="{510809DD-7A86-4B1C-82C3-752F1DEBC643}" srcOrd="0" destOrd="0" parTransId="{FE2E6B45-2E04-442E-96B7-70BCCBCCDC72}" sibTransId="{7B603AEA-2701-4177-A338-EB078DBD9EB9}"/>
    <dgm:cxn modelId="{AED58578-F380-49C9-A58E-385C8D31269B}" type="presOf" srcId="{9DF9968F-27AB-4C4D-93FE-B8590EAA6667}" destId="{3F3EE5BD-2C37-4B4F-B851-DC3AC79A2DA9}" srcOrd="0" destOrd="0" presId="urn:microsoft.com/office/officeart/2005/8/layout/balance1"/>
    <dgm:cxn modelId="{238DDA46-97A6-4061-941E-F943038378E2}" srcId="{9DF9968F-27AB-4C4D-93FE-B8590EAA6667}" destId="{15DBC758-D062-4BD8-85D2-C574EEB72C2B}" srcOrd="1" destOrd="0" parTransId="{8DD9B5DF-455E-4533-A53F-02EDAB4C002E}" sibTransId="{73A67FF2-3DF3-4133-A75A-F68D47224A5B}"/>
    <dgm:cxn modelId="{FC77A015-753C-42ED-AD91-002C98079B74}" srcId="{15DBC758-D062-4BD8-85D2-C574EEB72C2B}" destId="{5B00ECF0-A8B2-4076-BD0C-493DA63AB982}" srcOrd="1" destOrd="0" parTransId="{951C9E68-DCFA-40A6-944E-9760AEA760EC}" sibTransId="{3E1BAB9B-6065-4FB2-A910-0F29D029EBB6}"/>
    <dgm:cxn modelId="{E1C76CCA-F544-4C60-8706-A6C6DA343F97}" type="presOf" srcId="{D810A17A-FF0D-46EF-B321-1060695FEE41}" destId="{C19023A1-203B-46EF-8112-980CC12CB730}" srcOrd="0" destOrd="0" presId="urn:microsoft.com/office/officeart/2005/8/layout/balance1"/>
    <dgm:cxn modelId="{A2D501CA-FC4B-4EA3-88D0-36962A14B338}" type="presOf" srcId="{5B00ECF0-A8B2-4076-BD0C-493DA63AB982}" destId="{BDB77A1F-61BA-4444-80E5-F63C9AB161B4}" srcOrd="0" destOrd="0" presId="urn:microsoft.com/office/officeart/2005/8/layout/balance1"/>
    <dgm:cxn modelId="{79213D1D-E44A-4B94-A10C-001AF24817F9}" type="presOf" srcId="{837624CA-E229-48E4-BB92-78BE6CA84559}" destId="{7A7C0AC8-FD6E-411F-AB1C-EFA6511360B2}" srcOrd="0" destOrd="0" presId="urn:microsoft.com/office/officeart/2005/8/layout/balance1"/>
    <dgm:cxn modelId="{1F573B50-36C4-4DF7-9D88-81EB2184F2E7}" type="presOf" srcId="{510809DD-7A86-4B1C-82C3-752F1DEBC643}" destId="{4C80E74A-65AE-4738-B09B-B9DAF568E1E4}" srcOrd="0" destOrd="0" presId="urn:microsoft.com/office/officeart/2005/8/layout/balance1"/>
    <dgm:cxn modelId="{BB36AB34-C98D-49C8-ADBE-F373D6C39D70}" srcId="{15DBC758-D062-4BD8-85D2-C574EEB72C2B}" destId="{837624CA-E229-48E4-BB92-78BE6CA84559}" srcOrd="2" destOrd="0" parTransId="{05F30355-0856-4139-9DD6-24FEBB4D3C19}" sibTransId="{31755660-C28B-4B5F-ADA8-C4A4C3D3583E}"/>
    <dgm:cxn modelId="{8657B6D1-C3FC-4975-ADF1-B6D6C9E1EB31}" srcId="{15DBC758-D062-4BD8-85D2-C574EEB72C2B}" destId="{D810A17A-FF0D-46EF-B321-1060695FEE41}" srcOrd="3" destOrd="0" parTransId="{E9267ABA-9D08-4E8D-9420-A4CE04128E09}" sibTransId="{F169B080-7B88-4990-9529-DE7D5A437E10}"/>
    <dgm:cxn modelId="{B2781BF9-7122-4050-A29A-25A5A8382543}" srcId="{9DF9968F-27AB-4C4D-93FE-B8590EAA6667}" destId="{6FCCCADB-EFE9-4327-B7DF-AE1EFADA6B9F}" srcOrd="0" destOrd="0" parTransId="{DFAFD919-31C8-43C4-A90C-1135022AC084}" sibTransId="{E87C0877-14C8-4AD0-B675-5E2FCFFFD83E}"/>
    <dgm:cxn modelId="{E17A367A-C170-4092-BD77-C68228F286A0}" type="presOf" srcId="{6FCCCADB-EFE9-4327-B7DF-AE1EFADA6B9F}" destId="{293C4228-216D-4990-BDA9-9EBD6641DC34}" srcOrd="0" destOrd="0" presId="urn:microsoft.com/office/officeart/2005/8/layout/balance1"/>
    <dgm:cxn modelId="{FFE0A1AC-C486-42BC-A8B5-F76C28AFAA29}" type="presOf" srcId="{15DBC758-D062-4BD8-85D2-C574EEB72C2B}" destId="{A869B89B-9723-4F80-84D4-63D954236783}" srcOrd="0" destOrd="0" presId="urn:microsoft.com/office/officeart/2005/8/layout/balance1"/>
    <dgm:cxn modelId="{DEDC3AE3-7682-4D64-8E1D-A21885090285}" type="presParOf" srcId="{3F3EE5BD-2C37-4B4F-B851-DC3AC79A2DA9}" destId="{24C988F2-83F3-4136-A977-E6D9B7F7138C}" srcOrd="0" destOrd="0" presId="urn:microsoft.com/office/officeart/2005/8/layout/balance1"/>
    <dgm:cxn modelId="{DB77D417-089D-4157-A573-A616C5577381}" type="presParOf" srcId="{3F3EE5BD-2C37-4B4F-B851-DC3AC79A2DA9}" destId="{44589B30-EE02-4209-9EE0-CC3EB9ED729A}" srcOrd="1" destOrd="0" presId="urn:microsoft.com/office/officeart/2005/8/layout/balance1"/>
    <dgm:cxn modelId="{BF4950B0-4FC6-42AF-94E6-0692A331F825}" type="presParOf" srcId="{44589B30-EE02-4209-9EE0-CC3EB9ED729A}" destId="{293C4228-216D-4990-BDA9-9EBD6641DC34}" srcOrd="0" destOrd="0" presId="urn:microsoft.com/office/officeart/2005/8/layout/balance1"/>
    <dgm:cxn modelId="{8AE97FEC-417C-48DE-B133-C769363090F2}" type="presParOf" srcId="{44589B30-EE02-4209-9EE0-CC3EB9ED729A}" destId="{A869B89B-9723-4F80-84D4-63D954236783}" srcOrd="1" destOrd="0" presId="urn:microsoft.com/office/officeart/2005/8/layout/balance1"/>
    <dgm:cxn modelId="{3028618D-7388-4924-B1A7-984F63394DE2}" type="presParOf" srcId="{3F3EE5BD-2C37-4B4F-B851-DC3AC79A2DA9}" destId="{29C0EB67-E894-4693-B681-AFEA721479BD}" srcOrd="2" destOrd="0" presId="urn:microsoft.com/office/officeart/2005/8/layout/balance1"/>
    <dgm:cxn modelId="{B7121461-562D-4DD4-AE93-9C257042D619}" type="presParOf" srcId="{29C0EB67-E894-4693-B681-AFEA721479BD}" destId="{2DB7203B-4AC8-4489-84E9-39CA90398385}" srcOrd="0" destOrd="0" presId="urn:microsoft.com/office/officeart/2005/8/layout/balance1"/>
    <dgm:cxn modelId="{76D5681B-2256-4976-BD30-89822041B46B}" type="presParOf" srcId="{29C0EB67-E894-4693-B681-AFEA721479BD}" destId="{F4BFD05C-EEFE-446F-882C-9763FDF46B7B}" srcOrd="1" destOrd="0" presId="urn:microsoft.com/office/officeart/2005/8/layout/balance1"/>
    <dgm:cxn modelId="{7A560696-020D-4FA3-BD40-22E3284C1016}" type="presParOf" srcId="{29C0EB67-E894-4693-B681-AFEA721479BD}" destId="{7E68AF8C-2D51-4583-81A2-6C6A7B63EEC9}" srcOrd="2" destOrd="0" presId="urn:microsoft.com/office/officeart/2005/8/layout/balance1"/>
    <dgm:cxn modelId="{E68144CB-DF00-42BF-BBB7-D1EA1645FF9B}" type="presParOf" srcId="{29C0EB67-E894-4693-B681-AFEA721479BD}" destId="{4C80E74A-65AE-4738-B09B-B9DAF568E1E4}" srcOrd="3" destOrd="0" presId="urn:microsoft.com/office/officeart/2005/8/layout/balance1"/>
    <dgm:cxn modelId="{F165FBAA-643D-40D6-829C-52785E1D1FC7}" type="presParOf" srcId="{29C0EB67-E894-4693-B681-AFEA721479BD}" destId="{BDB77A1F-61BA-4444-80E5-F63C9AB161B4}" srcOrd="4" destOrd="0" presId="urn:microsoft.com/office/officeart/2005/8/layout/balance1"/>
    <dgm:cxn modelId="{9187B0DC-2DFD-4416-A801-BABB1F88B8D8}" type="presParOf" srcId="{29C0EB67-E894-4693-B681-AFEA721479BD}" destId="{7A7C0AC8-FD6E-411F-AB1C-EFA6511360B2}" srcOrd="5" destOrd="0" presId="urn:microsoft.com/office/officeart/2005/8/layout/balance1"/>
    <dgm:cxn modelId="{D473462E-902C-4FE6-9EC7-5471611F45DC}" type="presParOf" srcId="{29C0EB67-E894-4693-B681-AFEA721479BD}" destId="{C19023A1-203B-46EF-8112-980CC12CB730}"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A8BD52-DA56-4BCF-A595-F0547126B376}"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717614E4-25EA-4D43-8773-E46D8FBFE518}">
      <dgm:prSet phldrT="[Text]" custT="1"/>
      <dgm:spPr>
        <a:solidFill>
          <a:srgbClr val="002A47"/>
        </a:solidFill>
      </dgm:spPr>
      <dgm:t>
        <a:bodyPr/>
        <a:lstStyle/>
        <a:p>
          <a:r>
            <a:rPr lang="cs-CZ" sz="2400" b="1" dirty="0" err="1" smtClean="0"/>
            <a:t>Bunečný</a:t>
          </a:r>
          <a:r>
            <a:rPr lang="cs-CZ" sz="2400" b="1" dirty="0" smtClean="0"/>
            <a:t> typ/</a:t>
          </a:r>
          <a:r>
            <a:rPr lang="cs-CZ" sz="2400" b="1" dirty="0" err="1" smtClean="0"/>
            <a:t>línia</a:t>
          </a:r>
          <a:endParaRPr lang="en-GB" sz="2400" b="1" dirty="0"/>
        </a:p>
      </dgm:t>
    </dgm:pt>
    <dgm:pt modelId="{911E7C9B-DA6A-4352-8456-1D09C57685E0}" type="parTrans" cxnId="{3287249D-B859-415E-B849-76E7EF59E190}">
      <dgm:prSet/>
      <dgm:spPr/>
      <dgm:t>
        <a:bodyPr/>
        <a:lstStyle/>
        <a:p>
          <a:endParaRPr lang="en-GB" sz="2000" b="1"/>
        </a:p>
      </dgm:t>
    </dgm:pt>
    <dgm:pt modelId="{563B43CD-4106-4687-B3F9-AC4F226FFCAE}" type="sibTrans" cxnId="{3287249D-B859-415E-B849-76E7EF59E190}">
      <dgm:prSet/>
      <dgm:spPr>
        <a:solidFill>
          <a:srgbClr val="002A47"/>
        </a:solidFill>
        <a:ln>
          <a:solidFill>
            <a:srgbClr val="002A47"/>
          </a:solidFill>
        </a:ln>
      </dgm:spPr>
      <dgm:t>
        <a:bodyPr/>
        <a:lstStyle/>
        <a:p>
          <a:endParaRPr lang="en-GB" sz="2000" b="1"/>
        </a:p>
      </dgm:t>
    </dgm:pt>
    <dgm:pt modelId="{3524381F-EA23-445F-8451-4BC89EC081A2}">
      <dgm:prSet phldrT="[Text]" custT="1"/>
      <dgm:spPr>
        <a:solidFill>
          <a:srgbClr val="6B757F"/>
        </a:solidFill>
      </dgm:spPr>
      <dgm:t>
        <a:bodyPr/>
        <a:lstStyle/>
        <a:p>
          <a:r>
            <a:rPr lang="en-GB" sz="2400" b="1" dirty="0" err="1" smtClean="0"/>
            <a:t>Modifi</a:t>
          </a:r>
          <a:r>
            <a:rPr lang="cs-CZ" sz="2400" b="1" dirty="0" err="1" smtClean="0"/>
            <a:t>kácia</a:t>
          </a:r>
          <a:endParaRPr lang="en-GB" sz="2400" b="1" dirty="0"/>
        </a:p>
      </dgm:t>
    </dgm:pt>
    <dgm:pt modelId="{97EA34D9-81A1-4382-B159-C9752935D6DF}" type="parTrans" cxnId="{0A60DD70-9BFA-4964-B7EF-57219D05920B}">
      <dgm:prSet/>
      <dgm:spPr/>
      <dgm:t>
        <a:bodyPr/>
        <a:lstStyle/>
        <a:p>
          <a:endParaRPr lang="en-GB" sz="2000" b="1"/>
        </a:p>
      </dgm:t>
    </dgm:pt>
    <dgm:pt modelId="{11214796-A89B-4512-8997-2B1D59D3B6E8}" type="sibTrans" cxnId="{0A60DD70-9BFA-4964-B7EF-57219D05920B}">
      <dgm:prSet/>
      <dgm:spPr/>
      <dgm:t>
        <a:bodyPr/>
        <a:lstStyle/>
        <a:p>
          <a:endParaRPr lang="en-GB" sz="2000" b="1"/>
        </a:p>
      </dgm:t>
    </dgm:pt>
    <dgm:pt modelId="{F6585579-36AE-4CAF-A5CB-37E58260EAA3}">
      <dgm:prSet phldrT="[Text]" custT="1"/>
      <dgm:spPr>
        <a:solidFill>
          <a:srgbClr val="385B6F"/>
        </a:solidFill>
      </dgm:spPr>
      <dgm:t>
        <a:bodyPr/>
        <a:lstStyle/>
        <a:p>
          <a:r>
            <a:rPr lang="en-GB" sz="2400" b="1" dirty="0" smtClean="0"/>
            <a:t>Screening</a:t>
          </a:r>
          <a:endParaRPr lang="en-GB" sz="2400" b="1" dirty="0"/>
        </a:p>
      </dgm:t>
    </dgm:pt>
    <dgm:pt modelId="{35ED558A-603B-4601-B8D0-8C5D6A004D86}" type="parTrans" cxnId="{F8270AC0-2417-4007-8C8C-CF0B9BE3898F}">
      <dgm:prSet/>
      <dgm:spPr/>
      <dgm:t>
        <a:bodyPr/>
        <a:lstStyle/>
        <a:p>
          <a:endParaRPr lang="en-GB" sz="2000" b="1"/>
        </a:p>
      </dgm:t>
    </dgm:pt>
    <dgm:pt modelId="{D6F6D2B9-B4FB-4495-8134-76450E4FB8AC}" type="sibTrans" cxnId="{F8270AC0-2417-4007-8C8C-CF0B9BE3898F}">
      <dgm:prSet/>
      <dgm:spPr/>
      <dgm:t>
        <a:bodyPr/>
        <a:lstStyle/>
        <a:p>
          <a:endParaRPr lang="en-GB" sz="2000" b="1"/>
        </a:p>
      </dgm:t>
    </dgm:pt>
    <dgm:pt modelId="{E1967FF7-093B-44E1-96D1-38D62AD8ED7F}">
      <dgm:prSet phldrT="[Text]" custT="1"/>
      <dgm:spPr>
        <a:solidFill>
          <a:srgbClr val="F27220"/>
        </a:solidFill>
      </dgm:spPr>
      <dgm:t>
        <a:bodyPr/>
        <a:lstStyle/>
        <a:p>
          <a:r>
            <a:rPr lang="cs-CZ" sz="2400" b="1" dirty="0" err="1" smtClean="0"/>
            <a:t>Výber</a:t>
          </a:r>
          <a:r>
            <a:rPr lang="cs-CZ" sz="2400" b="1" dirty="0" smtClean="0"/>
            <a:t> </a:t>
          </a:r>
          <a:r>
            <a:rPr lang="cs-CZ" sz="2400" b="1" dirty="0" err="1" smtClean="0"/>
            <a:t>sgRNA</a:t>
          </a:r>
          <a:endParaRPr lang="en-GB" sz="2400" b="1" dirty="0"/>
        </a:p>
      </dgm:t>
    </dgm:pt>
    <dgm:pt modelId="{FBD4DF62-2479-4FFF-8BCC-BAEFFEE16CF1}" type="parTrans" cxnId="{D7E6FB0B-FD70-4439-ABF5-66D62A469634}">
      <dgm:prSet/>
      <dgm:spPr/>
      <dgm:t>
        <a:bodyPr/>
        <a:lstStyle/>
        <a:p>
          <a:endParaRPr lang="en-GB" sz="2000" b="1"/>
        </a:p>
      </dgm:t>
    </dgm:pt>
    <dgm:pt modelId="{EFC23FF1-16A8-4543-8AD6-7578890E26FC}" type="sibTrans" cxnId="{D7E6FB0B-FD70-4439-ABF5-66D62A469634}">
      <dgm:prSet/>
      <dgm:spPr/>
      <dgm:t>
        <a:bodyPr/>
        <a:lstStyle/>
        <a:p>
          <a:endParaRPr lang="en-GB" sz="2000" b="1"/>
        </a:p>
      </dgm:t>
    </dgm:pt>
    <dgm:pt modelId="{C808C19D-81A9-4735-8313-149F45862A66}">
      <dgm:prSet phldrT="[Text]" custT="1"/>
      <dgm:spPr>
        <a:solidFill>
          <a:srgbClr val="6B757F"/>
        </a:solidFill>
      </dgm:spPr>
      <dgm:t>
        <a:bodyPr/>
        <a:lstStyle/>
        <a:p>
          <a:r>
            <a:rPr lang="cs-CZ" sz="2400" b="1" dirty="0" err="1" smtClean="0"/>
            <a:t>Expresný</a:t>
          </a:r>
          <a:r>
            <a:rPr lang="cs-CZ" sz="2400" b="1" dirty="0" smtClean="0"/>
            <a:t> systém</a:t>
          </a:r>
          <a:endParaRPr lang="en-GB" sz="2400" b="1" dirty="0"/>
        </a:p>
      </dgm:t>
    </dgm:pt>
    <dgm:pt modelId="{CF8D6FCE-4C93-4D06-B1BD-1745E9AA71CA}" type="parTrans" cxnId="{D6766EE1-537F-41A0-9DF2-A4AE496BC1CE}">
      <dgm:prSet/>
      <dgm:spPr/>
      <dgm:t>
        <a:bodyPr/>
        <a:lstStyle/>
        <a:p>
          <a:endParaRPr lang="en-GB" sz="2000" b="1"/>
        </a:p>
      </dgm:t>
    </dgm:pt>
    <dgm:pt modelId="{DE8598BC-6DB4-4FD2-B303-A563CE7F0F57}" type="sibTrans" cxnId="{D6766EE1-537F-41A0-9DF2-A4AE496BC1CE}">
      <dgm:prSet/>
      <dgm:spPr/>
      <dgm:t>
        <a:bodyPr/>
        <a:lstStyle/>
        <a:p>
          <a:endParaRPr lang="en-GB" sz="2000" b="1"/>
        </a:p>
      </dgm:t>
    </dgm:pt>
    <dgm:pt modelId="{9869B040-AD86-4745-B6E2-84438BD47CFA}">
      <dgm:prSet phldrT="[Text]" custT="1"/>
      <dgm:spPr>
        <a:solidFill>
          <a:srgbClr val="002A47"/>
        </a:solidFill>
      </dgm:spPr>
      <dgm:t>
        <a:bodyPr/>
        <a:lstStyle/>
        <a:p>
          <a:r>
            <a:rPr lang="en-GB" sz="2400" b="1" dirty="0" smtClean="0"/>
            <a:t>Valid</a:t>
          </a:r>
          <a:r>
            <a:rPr lang="cs-CZ" sz="2400" b="1" dirty="0" err="1" smtClean="0"/>
            <a:t>ácia</a:t>
          </a:r>
          <a:endParaRPr lang="en-GB" sz="2400" b="1" dirty="0"/>
        </a:p>
      </dgm:t>
    </dgm:pt>
    <dgm:pt modelId="{4D4AA1BB-CFB0-43E3-A181-D8EDFF111CF4}" type="parTrans" cxnId="{98E09621-6368-4B77-994B-1A34667CFA2C}">
      <dgm:prSet/>
      <dgm:spPr/>
      <dgm:t>
        <a:bodyPr/>
        <a:lstStyle/>
        <a:p>
          <a:endParaRPr lang="en-GB" sz="2000" b="1"/>
        </a:p>
      </dgm:t>
    </dgm:pt>
    <dgm:pt modelId="{2F2364AF-3411-448F-8ACE-643952C5496E}" type="sibTrans" cxnId="{98E09621-6368-4B77-994B-1A34667CFA2C}">
      <dgm:prSet/>
      <dgm:spPr/>
      <dgm:t>
        <a:bodyPr/>
        <a:lstStyle/>
        <a:p>
          <a:endParaRPr lang="en-GB" sz="2000" b="1"/>
        </a:p>
      </dgm:t>
    </dgm:pt>
    <dgm:pt modelId="{C5493780-46AA-4F8E-AE16-FECAD908A1FD}">
      <dgm:prSet phldrT="[Text]" custT="1"/>
      <dgm:spPr>
        <a:solidFill>
          <a:srgbClr val="385B6F"/>
        </a:solidFill>
      </dgm:spPr>
      <dgm:t>
        <a:bodyPr/>
        <a:lstStyle/>
        <a:p>
          <a:r>
            <a:rPr lang="cs-CZ" sz="2400" b="1" dirty="0" err="1" smtClean="0"/>
            <a:t>Cieľový</a:t>
          </a:r>
          <a:r>
            <a:rPr lang="cs-CZ" sz="2400" b="1" dirty="0" smtClean="0"/>
            <a:t> </a:t>
          </a:r>
          <a:r>
            <a:rPr lang="cs-CZ" sz="2400" b="1" dirty="0" err="1" smtClean="0"/>
            <a:t>gén</a:t>
          </a:r>
          <a:endParaRPr lang="en-GB" sz="2400" b="1" dirty="0"/>
        </a:p>
      </dgm:t>
    </dgm:pt>
    <dgm:pt modelId="{2B54B5BD-D0C8-4ED0-B1DA-4E08017551A4}" type="parTrans" cxnId="{43D1BD83-6C62-4C96-91D3-9B22865F0055}">
      <dgm:prSet/>
      <dgm:spPr/>
      <dgm:t>
        <a:bodyPr/>
        <a:lstStyle/>
        <a:p>
          <a:endParaRPr lang="en-GB"/>
        </a:p>
      </dgm:t>
    </dgm:pt>
    <dgm:pt modelId="{7DFD5BC2-7D27-4BE1-BC9E-F4D3134116D4}" type="sibTrans" cxnId="{43D1BD83-6C62-4C96-91D3-9B22865F0055}">
      <dgm:prSet/>
      <dgm:spPr/>
      <dgm:t>
        <a:bodyPr/>
        <a:lstStyle/>
        <a:p>
          <a:endParaRPr lang="en-GB"/>
        </a:p>
      </dgm:t>
    </dgm:pt>
    <dgm:pt modelId="{9EDC8ED3-9AC7-4204-84EF-36E9908E46DD}" type="pres">
      <dgm:prSet presAssocID="{D7A8BD52-DA56-4BCF-A595-F0547126B376}" presName="Name0" presStyleCnt="0">
        <dgm:presLayoutVars>
          <dgm:chMax val="7"/>
          <dgm:chPref val="7"/>
          <dgm:dir/>
        </dgm:presLayoutVars>
      </dgm:prSet>
      <dgm:spPr/>
    </dgm:pt>
    <dgm:pt modelId="{F7CFF2C4-FBE1-457E-BFEC-FDA18223E60B}" type="pres">
      <dgm:prSet presAssocID="{D7A8BD52-DA56-4BCF-A595-F0547126B376}" presName="Name1" presStyleCnt="0"/>
      <dgm:spPr/>
    </dgm:pt>
    <dgm:pt modelId="{CB1A0F91-1445-427B-BE2D-A96DF6AD5361}" type="pres">
      <dgm:prSet presAssocID="{D7A8BD52-DA56-4BCF-A595-F0547126B376}" presName="cycle" presStyleCnt="0"/>
      <dgm:spPr/>
    </dgm:pt>
    <dgm:pt modelId="{0F5A984D-B9C5-4C2E-AA38-E7B28F922B0C}" type="pres">
      <dgm:prSet presAssocID="{D7A8BD52-DA56-4BCF-A595-F0547126B376}" presName="srcNode" presStyleLbl="node1" presStyleIdx="0" presStyleCnt="7"/>
      <dgm:spPr/>
    </dgm:pt>
    <dgm:pt modelId="{1F1805A0-5E52-4679-98CF-0C7FE3F34482}" type="pres">
      <dgm:prSet presAssocID="{D7A8BD52-DA56-4BCF-A595-F0547126B376}" presName="conn" presStyleLbl="parChTrans1D2" presStyleIdx="0" presStyleCnt="1"/>
      <dgm:spPr/>
      <dgm:t>
        <a:bodyPr/>
        <a:lstStyle/>
        <a:p>
          <a:endParaRPr lang="en-GB"/>
        </a:p>
      </dgm:t>
    </dgm:pt>
    <dgm:pt modelId="{9AA0D26B-E340-44D9-AFC8-DAC3E338B695}" type="pres">
      <dgm:prSet presAssocID="{D7A8BD52-DA56-4BCF-A595-F0547126B376}" presName="extraNode" presStyleLbl="node1" presStyleIdx="0" presStyleCnt="7"/>
      <dgm:spPr/>
    </dgm:pt>
    <dgm:pt modelId="{39BC58DD-19CD-49EB-A1FA-01E3652D48A9}" type="pres">
      <dgm:prSet presAssocID="{D7A8BD52-DA56-4BCF-A595-F0547126B376}" presName="dstNode" presStyleLbl="node1" presStyleIdx="0" presStyleCnt="7"/>
      <dgm:spPr/>
    </dgm:pt>
    <dgm:pt modelId="{B5416CBD-6DAE-422C-BFE4-8950B4239B5C}" type="pres">
      <dgm:prSet presAssocID="{717614E4-25EA-4D43-8773-E46D8FBFE518}" presName="text_1" presStyleLbl="node1" presStyleIdx="0" presStyleCnt="7">
        <dgm:presLayoutVars>
          <dgm:bulletEnabled val="1"/>
        </dgm:presLayoutVars>
      </dgm:prSet>
      <dgm:spPr/>
      <dgm:t>
        <a:bodyPr/>
        <a:lstStyle/>
        <a:p>
          <a:endParaRPr lang="en-GB"/>
        </a:p>
      </dgm:t>
    </dgm:pt>
    <dgm:pt modelId="{C153FAE1-267E-4748-836C-14CED70362F3}" type="pres">
      <dgm:prSet presAssocID="{717614E4-25EA-4D43-8773-E46D8FBFE518}" presName="accent_1" presStyleCnt="0"/>
      <dgm:spPr/>
    </dgm:pt>
    <dgm:pt modelId="{9F7E0079-6D99-4E59-AFA7-059F579D996F}" type="pres">
      <dgm:prSet presAssocID="{717614E4-25EA-4D43-8773-E46D8FBFE518}" presName="accentRepeatNode" presStyleLbl="solidFgAcc1" presStyleIdx="0" presStyleCnt="7"/>
      <dgm:spPr>
        <a:ln>
          <a:solidFill>
            <a:srgbClr val="002A47"/>
          </a:solidFill>
        </a:ln>
      </dgm:spPr>
    </dgm:pt>
    <dgm:pt modelId="{C7DF5ECA-DADF-4A3B-B5B3-ACE10112F4DC}" type="pres">
      <dgm:prSet presAssocID="{C5493780-46AA-4F8E-AE16-FECAD908A1FD}" presName="text_2" presStyleLbl="node1" presStyleIdx="1" presStyleCnt="7">
        <dgm:presLayoutVars>
          <dgm:bulletEnabled val="1"/>
        </dgm:presLayoutVars>
      </dgm:prSet>
      <dgm:spPr/>
      <dgm:t>
        <a:bodyPr/>
        <a:lstStyle/>
        <a:p>
          <a:endParaRPr lang="en-GB"/>
        </a:p>
      </dgm:t>
    </dgm:pt>
    <dgm:pt modelId="{DDA512EA-AB86-41BF-8827-1C452F221412}" type="pres">
      <dgm:prSet presAssocID="{C5493780-46AA-4F8E-AE16-FECAD908A1FD}" presName="accent_2" presStyleCnt="0"/>
      <dgm:spPr/>
    </dgm:pt>
    <dgm:pt modelId="{C469F097-6D73-4E6F-A587-B6173FAB8776}" type="pres">
      <dgm:prSet presAssocID="{C5493780-46AA-4F8E-AE16-FECAD908A1FD}" presName="accentRepeatNode" presStyleLbl="solidFgAcc1" presStyleIdx="1" presStyleCnt="7"/>
      <dgm:spPr>
        <a:ln>
          <a:solidFill>
            <a:srgbClr val="385B6F"/>
          </a:solidFill>
        </a:ln>
      </dgm:spPr>
    </dgm:pt>
    <dgm:pt modelId="{D46E5799-62DC-406C-BBFE-73C18C497D93}" type="pres">
      <dgm:prSet presAssocID="{3524381F-EA23-445F-8451-4BC89EC081A2}" presName="text_3" presStyleLbl="node1" presStyleIdx="2" presStyleCnt="7">
        <dgm:presLayoutVars>
          <dgm:bulletEnabled val="1"/>
        </dgm:presLayoutVars>
      </dgm:prSet>
      <dgm:spPr/>
      <dgm:t>
        <a:bodyPr/>
        <a:lstStyle/>
        <a:p>
          <a:endParaRPr lang="en-GB"/>
        </a:p>
      </dgm:t>
    </dgm:pt>
    <dgm:pt modelId="{FBA4BD0A-10EC-4E59-B5CB-6124D06BE894}" type="pres">
      <dgm:prSet presAssocID="{3524381F-EA23-445F-8451-4BC89EC081A2}" presName="accent_3" presStyleCnt="0"/>
      <dgm:spPr/>
    </dgm:pt>
    <dgm:pt modelId="{B7B77308-D4A1-4A75-88D7-469EFD9667B1}" type="pres">
      <dgm:prSet presAssocID="{3524381F-EA23-445F-8451-4BC89EC081A2}" presName="accentRepeatNode" presStyleLbl="solidFgAcc1" presStyleIdx="2" presStyleCnt="7"/>
      <dgm:spPr>
        <a:ln>
          <a:solidFill>
            <a:srgbClr val="6B757F"/>
          </a:solidFill>
        </a:ln>
      </dgm:spPr>
    </dgm:pt>
    <dgm:pt modelId="{E05A7C22-35BF-4B1C-AB50-B6851668FCC1}" type="pres">
      <dgm:prSet presAssocID="{E1967FF7-093B-44E1-96D1-38D62AD8ED7F}" presName="text_4" presStyleLbl="node1" presStyleIdx="3" presStyleCnt="7">
        <dgm:presLayoutVars>
          <dgm:bulletEnabled val="1"/>
        </dgm:presLayoutVars>
      </dgm:prSet>
      <dgm:spPr/>
      <dgm:t>
        <a:bodyPr/>
        <a:lstStyle/>
        <a:p>
          <a:endParaRPr lang="en-GB"/>
        </a:p>
      </dgm:t>
    </dgm:pt>
    <dgm:pt modelId="{B359F697-3279-44E1-A7C4-AF799D5379B4}" type="pres">
      <dgm:prSet presAssocID="{E1967FF7-093B-44E1-96D1-38D62AD8ED7F}" presName="accent_4" presStyleCnt="0"/>
      <dgm:spPr/>
    </dgm:pt>
    <dgm:pt modelId="{E4C0C253-42D8-497E-9AE6-F2FA983E08E3}" type="pres">
      <dgm:prSet presAssocID="{E1967FF7-093B-44E1-96D1-38D62AD8ED7F}" presName="accentRepeatNode" presStyleLbl="solidFgAcc1" presStyleIdx="3" presStyleCnt="7"/>
      <dgm:spPr>
        <a:ln>
          <a:solidFill>
            <a:srgbClr val="F27220"/>
          </a:solidFill>
        </a:ln>
      </dgm:spPr>
    </dgm:pt>
    <dgm:pt modelId="{72171A02-3B05-4ABD-8D64-4ED776A631DB}" type="pres">
      <dgm:prSet presAssocID="{C808C19D-81A9-4735-8313-149F45862A66}" presName="text_5" presStyleLbl="node1" presStyleIdx="4" presStyleCnt="7">
        <dgm:presLayoutVars>
          <dgm:bulletEnabled val="1"/>
        </dgm:presLayoutVars>
      </dgm:prSet>
      <dgm:spPr/>
      <dgm:t>
        <a:bodyPr/>
        <a:lstStyle/>
        <a:p>
          <a:endParaRPr lang="en-GB"/>
        </a:p>
      </dgm:t>
    </dgm:pt>
    <dgm:pt modelId="{539F5C4F-1CFD-4B64-8F90-99B159A5CF14}" type="pres">
      <dgm:prSet presAssocID="{C808C19D-81A9-4735-8313-149F45862A66}" presName="accent_5" presStyleCnt="0"/>
      <dgm:spPr/>
    </dgm:pt>
    <dgm:pt modelId="{603EAE1B-4205-420F-8F80-2E3C4CAFFBA3}" type="pres">
      <dgm:prSet presAssocID="{C808C19D-81A9-4735-8313-149F45862A66}" presName="accentRepeatNode" presStyleLbl="solidFgAcc1" presStyleIdx="4" presStyleCnt="7"/>
      <dgm:spPr>
        <a:ln>
          <a:solidFill>
            <a:srgbClr val="6B757F"/>
          </a:solidFill>
        </a:ln>
      </dgm:spPr>
    </dgm:pt>
    <dgm:pt modelId="{47329B90-0639-43F5-A049-AA0FC46B5FEE}" type="pres">
      <dgm:prSet presAssocID="{F6585579-36AE-4CAF-A5CB-37E58260EAA3}" presName="text_6" presStyleLbl="node1" presStyleIdx="5" presStyleCnt="7">
        <dgm:presLayoutVars>
          <dgm:bulletEnabled val="1"/>
        </dgm:presLayoutVars>
      </dgm:prSet>
      <dgm:spPr/>
      <dgm:t>
        <a:bodyPr/>
        <a:lstStyle/>
        <a:p>
          <a:endParaRPr lang="en-GB"/>
        </a:p>
      </dgm:t>
    </dgm:pt>
    <dgm:pt modelId="{2B342D0D-1D9D-4BD0-8FF8-82FABC7D5146}" type="pres">
      <dgm:prSet presAssocID="{F6585579-36AE-4CAF-A5CB-37E58260EAA3}" presName="accent_6" presStyleCnt="0"/>
      <dgm:spPr/>
    </dgm:pt>
    <dgm:pt modelId="{042BB57F-BA11-4AB4-B9CA-DCF445554EB6}" type="pres">
      <dgm:prSet presAssocID="{F6585579-36AE-4CAF-A5CB-37E58260EAA3}" presName="accentRepeatNode" presStyleLbl="solidFgAcc1" presStyleIdx="5" presStyleCnt="7"/>
      <dgm:spPr>
        <a:ln>
          <a:solidFill>
            <a:srgbClr val="385B6F"/>
          </a:solidFill>
        </a:ln>
      </dgm:spPr>
    </dgm:pt>
    <dgm:pt modelId="{97690313-6BA7-4687-8146-7E43D2BC40EC}" type="pres">
      <dgm:prSet presAssocID="{9869B040-AD86-4745-B6E2-84438BD47CFA}" presName="text_7" presStyleLbl="node1" presStyleIdx="6" presStyleCnt="7">
        <dgm:presLayoutVars>
          <dgm:bulletEnabled val="1"/>
        </dgm:presLayoutVars>
      </dgm:prSet>
      <dgm:spPr/>
      <dgm:t>
        <a:bodyPr/>
        <a:lstStyle/>
        <a:p>
          <a:endParaRPr lang="en-GB"/>
        </a:p>
      </dgm:t>
    </dgm:pt>
    <dgm:pt modelId="{0DB32A44-710C-45A3-A231-CBFF8C38D6E3}" type="pres">
      <dgm:prSet presAssocID="{9869B040-AD86-4745-B6E2-84438BD47CFA}" presName="accent_7" presStyleCnt="0"/>
      <dgm:spPr/>
    </dgm:pt>
    <dgm:pt modelId="{0F7C6AF1-7054-42AE-AEC9-F284E9E966C3}" type="pres">
      <dgm:prSet presAssocID="{9869B040-AD86-4745-B6E2-84438BD47CFA}" presName="accentRepeatNode" presStyleLbl="solidFgAcc1" presStyleIdx="6" presStyleCnt="7"/>
      <dgm:spPr>
        <a:ln>
          <a:solidFill>
            <a:srgbClr val="002A47"/>
          </a:solidFill>
        </a:ln>
      </dgm:spPr>
    </dgm:pt>
  </dgm:ptLst>
  <dgm:cxnLst>
    <dgm:cxn modelId="{C93B10C9-F915-4675-B4C6-72C21A1F1918}" type="presOf" srcId="{C808C19D-81A9-4735-8313-149F45862A66}" destId="{72171A02-3B05-4ABD-8D64-4ED776A631DB}" srcOrd="0" destOrd="0" presId="urn:microsoft.com/office/officeart/2008/layout/VerticalCurvedList"/>
    <dgm:cxn modelId="{2660A34E-F9AE-4C45-B219-BEA0FE8A9A0D}" type="presOf" srcId="{3524381F-EA23-445F-8451-4BC89EC081A2}" destId="{D46E5799-62DC-406C-BBFE-73C18C497D93}" srcOrd="0" destOrd="0" presId="urn:microsoft.com/office/officeart/2008/layout/VerticalCurvedList"/>
    <dgm:cxn modelId="{3287249D-B859-415E-B849-76E7EF59E190}" srcId="{D7A8BD52-DA56-4BCF-A595-F0547126B376}" destId="{717614E4-25EA-4D43-8773-E46D8FBFE518}" srcOrd="0" destOrd="0" parTransId="{911E7C9B-DA6A-4352-8456-1D09C57685E0}" sibTransId="{563B43CD-4106-4687-B3F9-AC4F226FFCAE}"/>
    <dgm:cxn modelId="{43D1BD83-6C62-4C96-91D3-9B22865F0055}" srcId="{D7A8BD52-DA56-4BCF-A595-F0547126B376}" destId="{C5493780-46AA-4F8E-AE16-FECAD908A1FD}" srcOrd="1" destOrd="0" parTransId="{2B54B5BD-D0C8-4ED0-B1DA-4E08017551A4}" sibTransId="{7DFD5BC2-7D27-4BE1-BC9E-F4D3134116D4}"/>
    <dgm:cxn modelId="{D6766EE1-537F-41A0-9DF2-A4AE496BC1CE}" srcId="{D7A8BD52-DA56-4BCF-A595-F0547126B376}" destId="{C808C19D-81A9-4735-8313-149F45862A66}" srcOrd="4" destOrd="0" parTransId="{CF8D6FCE-4C93-4D06-B1BD-1745E9AA71CA}" sibTransId="{DE8598BC-6DB4-4FD2-B303-A563CE7F0F57}"/>
    <dgm:cxn modelId="{D30DF117-E6D4-4767-AB8E-6535D4DE7803}" type="presOf" srcId="{563B43CD-4106-4687-B3F9-AC4F226FFCAE}" destId="{1F1805A0-5E52-4679-98CF-0C7FE3F34482}" srcOrd="0" destOrd="0" presId="urn:microsoft.com/office/officeart/2008/layout/VerticalCurvedList"/>
    <dgm:cxn modelId="{8C5DAE23-4F45-489A-95AE-00EBBB817FC1}" type="presOf" srcId="{F6585579-36AE-4CAF-A5CB-37E58260EAA3}" destId="{47329B90-0639-43F5-A049-AA0FC46B5FEE}" srcOrd="0" destOrd="0" presId="urn:microsoft.com/office/officeart/2008/layout/VerticalCurvedList"/>
    <dgm:cxn modelId="{98E09621-6368-4B77-994B-1A34667CFA2C}" srcId="{D7A8BD52-DA56-4BCF-A595-F0547126B376}" destId="{9869B040-AD86-4745-B6E2-84438BD47CFA}" srcOrd="6" destOrd="0" parTransId="{4D4AA1BB-CFB0-43E3-A181-D8EDFF111CF4}" sibTransId="{2F2364AF-3411-448F-8ACE-643952C5496E}"/>
    <dgm:cxn modelId="{0A60DD70-9BFA-4964-B7EF-57219D05920B}" srcId="{D7A8BD52-DA56-4BCF-A595-F0547126B376}" destId="{3524381F-EA23-445F-8451-4BC89EC081A2}" srcOrd="2" destOrd="0" parTransId="{97EA34D9-81A1-4382-B159-C9752935D6DF}" sibTransId="{11214796-A89B-4512-8997-2B1D59D3B6E8}"/>
    <dgm:cxn modelId="{F8270AC0-2417-4007-8C8C-CF0B9BE3898F}" srcId="{D7A8BD52-DA56-4BCF-A595-F0547126B376}" destId="{F6585579-36AE-4CAF-A5CB-37E58260EAA3}" srcOrd="5" destOrd="0" parTransId="{35ED558A-603B-4601-B8D0-8C5D6A004D86}" sibTransId="{D6F6D2B9-B4FB-4495-8134-76450E4FB8AC}"/>
    <dgm:cxn modelId="{126A741A-3E57-459D-8277-1D92202CF938}" type="presOf" srcId="{9869B040-AD86-4745-B6E2-84438BD47CFA}" destId="{97690313-6BA7-4687-8146-7E43D2BC40EC}" srcOrd="0" destOrd="0" presId="urn:microsoft.com/office/officeart/2008/layout/VerticalCurvedList"/>
    <dgm:cxn modelId="{97C43C3C-1AFD-4D22-99CB-FB307D826ACA}" type="presOf" srcId="{C5493780-46AA-4F8E-AE16-FECAD908A1FD}" destId="{C7DF5ECA-DADF-4A3B-B5B3-ACE10112F4DC}" srcOrd="0" destOrd="0" presId="urn:microsoft.com/office/officeart/2008/layout/VerticalCurvedList"/>
    <dgm:cxn modelId="{3A2AB227-B0F4-49C9-83FB-CF13EBD8CFDE}" type="presOf" srcId="{E1967FF7-093B-44E1-96D1-38D62AD8ED7F}" destId="{E05A7C22-35BF-4B1C-AB50-B6851668FCC1}" srcOrd="0" destOrd="0" presId="urn:microsoft.com/office/officeart/2008/layout/VerticalCurvedList"/>
    <dgm:cxn modelId="{EDA94947-B474-4815-8A37-181ECC478E48}" type="presOf" srcId="{717614E4-25EA-4D43-8773-E46D8FBFE518}" destId="{B5416CBD-6DAE-422C-BFE4-8950B4239B5C}" srcOrd="0" destOrd="0" presId="urn:microsoft.com/office/officeart/2008/layout/VerticalCurvedList"/>
    <dgm:cxn modelId="{94228596-0483-4C4B-8D4E-3AD1558A6A58}" type="presOf" srcId="{D7A8BD52-DA56-4BCF-A595-F0547126B376}" destId="{9EDC8ED3-9AC7-4204-84EF-36E9908E46DD}" srcOrd="0" destOrd="0" presId="urn:microsoft.com/office/officeart/2008/layout/VerticalCurvedList"/>
    <dgm:cxn modelId="{D7E6FB0B-FD70-4439-ABF5-66D62A469634}" srcId="{D7A8BD52-DA56-4BCF-A595-F0547126B376}" destId="{E1967FF7-093B-44E1-96D1-38D62AD8ED7F}" srcOrd="3" destOrd="0" parTransId="{FBD4DF62-2479-4FFF-8BCC-BAEFFEE16CF1}" sibTransId="{EFC23FF1-16A8-4543-8AD6-7578890E26FC}"/>
    <dgm:cxn modelId="{9292B393-63FE-46B0-8C51-627E3E888669}" type="presParOf" srcId="{9EDC8ED3-9AC7-4204-84EF-36E9908E46DD}" destId="{F7CFF2C4-FBE1-457E-BFEC-FDA18223E60B}" srcOrd="0" destOrd="0" presId="urn:microsoft.com/office/officeart/2008/layout/VerticalCurvedList"/>
    <dgm:cxn modelId="{2272D8C3-9647-41D3-BFDF-B525350DEE38}" type="presParOf" srcId="{F7CFF2C4-FBE1-457E-BFEC-FDA18223E60B}" destId="{CB1A0F91-1445-427B-BE2D-A96DF6AD5361}" srcOrd="0" destOrd="0" presId="urn:microsoft.com/office/officeart/2008/layout/VerticalCurvedList"/>
    <dgm:cxn modelId="{1DC3FD80-7EAB-45C3-B177-584CF4473E84}" type="presParOf" srcId="{CB1A0F91-1445-427B-BE2D-A96DF6AD5361}" destId="{0F5A984D-B9C5-4C2E-AA38-E7B28F922B0C}" srcOrd="0" destOrd="0" presId="urn:microsoft.com/office/officeart/2008/layout/VerticalCurvedList"/>
    <dgm:cxn modelId="{A9037CDD-1BDC-4674-AB54-B4A0E9D0FFD5}" type="presParOf" srcId="{CB1A0F91-1445-427B-BE2D-A96DF6AD5361}" destId="{1F1805A0-5E52-4679-98CF-0C7FE3F34482}" srcOrd="1" destOrd="0" presId="urn:microsoft.com/office/officeart/2008/layout/VerticalCurvedList"/>
    <dgm:cxn modelId="{8CDD6AB2-4252-452E-B194-885DF38DCCB1}" type="presParOf" srcId="{CB1A0F91-1445-427B-BE2D-A96DF6AD5361}" destId="{9AA0D26B-E340-44D9-AFC8-DAC3E338B695}" srcOrd="2" destOrd="0" presId="urn:microsoft.com/office/officeart/2008/layout/VerticalCurvedList"/>
    <dgm:cxn modelId="{3ECA5052-51ED-4D67-A79D-085417AD3CF9}" type="presParOf" srcId="{CB1A0F91-1445-427B-BE2D-A96DF6AD5361}" destId="{39BC58DD-19CD-49EB-A1FA-01E3652D48A9}" srcOrd="3" destOrd="0" presId="urn:microsoft.com/office/officeart/2008/layout/VerticalCurvedList"/>
    <dgm:cxn modelId="{A0121BD1-493D-4F9C-B6EB-DA6465A7ACDC}" type="presParOf" srcId="{F7CFF2C4-FBE1-457E-BFEC-FDA18223E60B}" destId="{B5416CBD-6DAE-422C-BFE4-8950B4239B5C}" srcOrd="1" destOrd="0" presId="urn:microsoft.com/office/officeart/2008/layout/VerticalCurvedList"/>
    <dgm:cxn modelId="{901428FB-B299-4830-BB0D-507DA9426767}" type="presParOf" srcId="{F7CFF2C4-FBE1-457E-BFEC-FDA18223E60B}" destId="{C153FAE1-267E-4748-836C-14CED70362F3}" srcOrd="2" destOrd="0" presId="urn:microsoft.com/office/officeart/2008/layout/VerticalCurvedList"/>
    <dgm:cxn modelId="{53D7F51E-FDF0-469E-8845-14011D1C7A6D}" type="presParOf" srcId="{C153FAE1-267E-4748-836C-14CED70362F3}" destId="{9F7E0079-6D99-4E59-AFA7-059F579D996F}" srcOrd="0" destOrd="0" presId="urn:microsoft.com/office/officeart/2008/layout/VerticalCurvedList"/>
    <dgm:cxn modelId="{B6E5FADD-4E57-445D-82CE-E5C6F8D13951}" type="presParOf" srcId="{F7CFF2C4-FBE1-457E-BFEC-FDA18223E60B}" destId="{C7DF5ECA-DADF-4A3B-B5B3-ACE10112F4DC}" srcOrd="3" destOrd="0" presId="urn:microsoft.com/office/officeart/2008/layout/VerticalCurvedList"/>
    <dgm:cxn modelId="{6C885081-B8B2-4467-9A7E-0DEA7F8A567A}" type="presParOf" srcId="{F7CFF2C4-FBE1-457E-BFEC-FDA18223E60B}" destId="{DDA512EA-AB86-41BF-8827-1C452F221412}" srcOrd="4" destOrd="0" presId="urn:microsoft.com/office/officeart/2008/layout/VerticalCurvedList"/>
    <dgm:cxn modelId="{55CBCAD6-01AF-4D77-9875-3C7F2FC414CB}" type="presParOf" srcId="{DDA512EA-AB86-41BF-8827-1C452F221412}" destId="{C469F097-6D73-4E6F-A587-B6173FAB8776}" srcOrd="0" destOrd="0" presId="urn:microsoft.com/office/officeart/2008/layout/VerticalCurvedList"/>
    <dgm:cxn modelId="{BA2CC311-15BB-472E-AC52-51BD76DF8569}" type="presParOf" srcId="{F7CFF2C4-FBE1-457E-BFEC-FDA18223E60B}" destId="{D46E5799-62DC-406C-BBFE-73C18C497D93}" srcOrd="5" destOrd="0" presId="urn:microsoft.com/office/officeart/2008/layout/VerticalCurvedList"/>
    <dgm:cxn modelId="{3634B384-5F94-4EC5-9FF8-8A182A704AF5}" type="presParOf" srcId="{F7CFF2C4-FBE1-457E-BFEC-FDA18223E60B}" destId="{FBA4BD0A-10EC-4E59-B5CB-6124D06BE894}" srcOrd="6" destOrd="0" presId="urn:microsoft.com/office/officeart/2008/layout/VerticalCurvedList"/>
    <dgm:cxn modelId="{0FD9CBC2-1804-4142-9A5B-BEE1920F30D6}" type="presParOf" srcId="{FBA4BD0A-10EC-4E59-B5CB-6124D06BE894}" destId="{B7B77308-D4A1-4A75-88D7-469EFD9667B1}" srcOrd="0" destOrd="0" presId="urn:microsoft.com/office/officeart/2008/layout/VerticalCurvedList"/>
    <dgm:cxn modelId="{D7BAB5C3-90A3-4B43-8B90-0385278D4896}" type="presParOf" srcId="{F7CFF2C4-FBE1-457E-BFEC-FDA18223E60B}" destId="{E05A7C22-35BF-4B1C-AB50-B6851668FCC1}" srcOrd="7" destOrd="0" presId="urn:microsoft.com/office/officeart/2008/layout/VerticalCurvedList"/>
    <dgm:cxn modelId="{91C83F66-3452-4A06-BA38-3E62F2209D7F}" type="presParOf" srcId="{F7CFF2C4-FBE1-457E-BFEC-FDA18223E60B}" destId="{B359F697-3279-44E1-A7C4-AF799D5379B4}" srcOrd="8" destOrd="0" presId="urn:microsoft.com/office/officeart/2008/layout/VerticalCurvedList"/>
    <dgm:cxn modelId="{18575DDE-62FC-495C-8524-431EB710E05B}" type="presParOf" srcId="{B359F697-3279-44E1-A7C4-AF799D5379B4}" destId="{E4C0C253-42D8-497E-9AE6-F2FA983E08E3}" srcOrd="0" destOrd="0" presId="urn:microsoft.com/office/officeart/2008/layout/VerticalCurvedList"/>
    <dgm:cxn modelId="{95DF625C-9D2E-47A1-A874-FCED394211BE}" type="presParOf" srcId="{F7CFF2C4-FBE1-457E-BFEC-FDA18223E60B}" destId="{72171A02-3B05-4ABD-8D64-4ED776A631DB}" srcOrd="9" destOrd="0" presId="urn:microsoft.com/office/officeart/2008/layout/VerticalCurvedList"/>
    <dgm:cxn modelId="{581E7C0C-FA52-4C89-8BFB-29853ACC0241}" type="presParOf" srcId="{F7CFF2C4-FBE1-457E-BFEC-FDA18223E60B}" destId="{539F5C4F-1CFD-4B64-8F90-99B159A5CF14}" srcOrd="10" destOrd="0" presId="urn:microsoft.com/office/officeart/2008/layout/VerticalCurvedList"/>
    <dgm:cxn modelId="{164E5B4E-D8D5-41C0-857E-D97EBF332EB1}" type="presParOf" srcId="{539F5C4F-1CFD-4B64-8F90-99B159A5CF14}" destId="{603EAE1B-4205-420F-8F80-2E3C4CAFFBA3}" srcOrd="0" destOrd="0" presId="urn:microsoft.com/office/officeart/2008/layout/VerticalCurvedList"/>
    <dgm:cxn modelId="{006AF7CF-3A2F-4AB6-A8F6-3440C2944F65}" type="presParOf" srcId="{F7CFF2C4-FBE1-457E-BFEC-FDA18223E60B}" destId="{47329B90-0639-43F5-A049-AA0FC46B5FEE}" srcOrd="11" destOrd="0" presId="urn:microsoft.com/office/officeart/2008/layout/VerticalCurvedList"/>
    <dgm:cxn modelId="{BAC7CD06-2853-44C6-A41D-74C0E5FD461E}" type="presParOf" srcId="{F7CFF2C4-FBE1-457E-BFEC-FDA18223E60B}" destId="{2B342D0D-1D9D-4BD0-8FF8-82FABC7D5146}" srcOrd="12" destOrd="0" presId="urn:microsoft.com/office/officeart/2008/layout/VerticalCurvedList"/>
    <dgm:cxn modelId="{64E77AF5-3B74-420D-9A2D-92C16621B510}" type="presParOf" srcId="{2B342D0D-1D9D-4BD0-8FF8-82FABC7D5146}" destId="{042BB57F-BA11-4AB4-B9CA-DCF445554EB6}" srcOrd="0" destOrd="0" presId="urn:microsoft.com/office/officeart/2008/layout/VerticalCurvedList"/>
    <dgm:cxn modelId="{E9C646C4-75D1-400A-A32C-3AF3BD0C7A91}" type="presParOf" srcId="{F7CFF2C4-FBE1-457E-BFEC-FDA18223E60B}" destId="{97690313-6BA7-4687-8146-7E43D2BC40EC}" srcOrd="13" destOrd="0" presId="urn:microsoft.com/office/officeart/2008/layout/VerticalCurvedList"/>
    <dgm:cxn modelId="{4B53C5AD-E91C-47D1-9673-F59B31CF8C38}" type="presParOf" srcId="{F7CFF2C4-FBE1-457E-BFEC-FDA18223E60B}" destId="{0DB32A44-710C-45A3-A231-CBFF8C38D6E3}" srcOrd="14" destOrd="0" presId="urn:microsoft.com/office/officeart/2008/layout/VerticalCurvedList"/>
    <dgm:cxn modelId="{CF85BBF5-CA41-4D9A-A76E-A426519F0B9D}" type="presParOf" srcId="{0DB32A44-710C-45A3-A231-CBFF8C38D6E3}" destId="{0F7C6AF1-7054-42AE-AEC9-F284E9E966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C4228-216D-4990-BDA9-9EBD6641DC34}">
      <dsp:nvSpPr>
        <dsp:cNvPr id="0" name=""/>
        <dsp:cNvSpPr/>
      </dsp:nvSpPr>
      <dsp:spPr>
        <a:xfrm>
          <a:off x="556342" y="0"/>
          <a:ext cx="1714028" cy="952238"/>
        </a:xfrm>
        <a:prstGeom prst="roundRect">
          <a:avLst>
            <a:gd name="adj" fmla="val 10000"/>
          </a:avLst>
        </a:prstGeom>
        <a:solidFill>
          <a:srgbClr val="385B6F">
            <a:alpha val="90000"/>
          </a:srgbClr>
        </a:solidFill>
        <a:ln w="12700" cap="flat" cmpd="sng" algn="ctr">
          <a:solidFill>
            <a:srgbClr val="002A47">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kern="1200" dirty="0" smtClean="0">
              <a:solidFill>
                <a:schemeClr val="bg1"/>
              </a:solidFill>
            </a:rPr>
            <a:t>Protein-</a:t>
          </a:r>
          <a:r>
            <a:rPr lang="cs-CZ" sz="2000" kern="1200" dirty="0" err="1" smtClean="0">
              <a:solidFill>
                <a:schemeClr val="bg1"/>
              </a:solidFill>
            </a:rPr>
            <a:t>based</a:t>
          </a:r>
          <a:r>
            <a:rPr lang="cs-CZ" sz="2000" kern="1200" dirty="0" smtClean="0">
              <a:solidFill>
                <a:schemeClr val="bg1"/>
              </a:solidFill>
            </a:rPr>
            <a:t> </a:t>
          </a:r>
          <a:r>
            <a:rPr lang="cs-CZ" sz="2000" kern="1200" dirty="0" err="1" smtClean="0">
              <a:solidFill>
                <a:schemeClr val="bg1"/>
              </a:solidFill>
            </a:rPr>
            <a:t>nucleases</a:t>
          </a:r>
          <a:endParaRPr lang="en-GB" sz="2000" kern="1200" dirty="0">
            <a:solidFill>
              <a:schemeClr val="bg1"/>
            </a:solidFill>
          </a:endParaRPr>
        </a:p>
      </dsp:txBody>
      <dsp:txXfrm>
        <a:off x="584232" y="27890"/>
        <a:ext cx="1658248" cy="896458"/>
      </dsp:txXfrm>
    </dsp:sp>
    <dsp:sp modelId="{A869B89B-9723-4F80-84D4-63D954236783}">
      <dsp:nvSpPr>
        <dsp:cNvPr id="0" name=""/>
        <dsp:cNvSpPr/>
      </dsp:nvSpPr>
      <dsp:spPr>
        <a:xfrm>
          <a:off x="3032161" y="0"/>
          <a:ext cx="1714028" cy="952238"/>
        </a:xfrm>
        <a:prstGeom prst="roundRect">
          <a:avLst>
            <a:gd name="adj" fmla="val 10000"/>
          </a:avLst>
        </a:prstGeom>
        <a:solidFill>
          <a:srgbClr val="385B6F">
            <a:alpha val="90000"/>
          </a:srgbClr>
        </a:solidFill>
        <a:ln w="12700" cap="flat" cmpd="sng" algn="ctr">
          <a:solidFill>
            <a:srgbClr val="002A47">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kern="1200" dirty="0" smtClean="0">
              <a:solidFill>
                <a:schemeClr val="bg1"/>
              </a:solidFill>
            </a:rPr>
            <a:t>RNA-</a:t>
          </a:r>
          <a:r>
            <a:rPr lang="cs-CZ" sz="2000" kern="1200" dirty="0" err="1" smtClean="0">
              <a:solidFill>
                <a:schemeClr val="bg1"/>
              </a:solidFill>
            </a:rPr>
            <a:t>guided</a:t>
          </a:r>
          <a:endParaRPr lang="cs-CZ" sz="2000" kern="1200" dirty="0" smtClean="0">
            <a:solidFill>
              <a:schemeClr val="bg1"/>
            </a:solidFill>
          </a:endParaRPr>
        </a:p>
        <a:p>
          <a:pPr lvl="0" algn="ctr" defTabSz="889000">
            <a:lnSpc>
              <a:spcPct val="90000"/>
            </a:lnSpc>
            <a:spcBef>
              <a:spcPct val="0"/>
            </a:spcBef>
            <a:spcAft>
              <a:spcPct val="35000"/>
            </a:spcAft>
          </a:pPr>
          <a:r>
            <a:rPr lang="cs-CZ" sz="2000" kern="1200" dirty="0" err="1" smtClean="0">
              <a:solidFill>
                <a:schemeClr val="bg1"/>
              </a:solidFill>
            </a:rPr>
            <a:t>nuclease</a:t>
          </a:r>
          <a:endParaRPr lang="en-GB" sz="2000" kern="1200" dirty="0">
            <a:solidFill>
              <a:schemeClr val="bg1"/>
            </a:solidFill>
          </a:endParaRPr>
        </a:p>
      </dsp:txBody>
      <dsp:txXfrm>
        <a:off x="3060051" y="27890"/>
        <a:ext cx="1658248" cy="896458"/>
      </dsp:txXfrm>
    </dsp:sp>
    <dsp:sp modelId="{F4BFD05C-EEFE-446F-882C-9763FDF46B7B}">
      <dsp:nvSpPr>
        <dsp:cNvPr id="0" name=""/>
        <dsp:cNvSpPr/>
      </dsp:nvSpPr>
      <dsp:spPr>
        <a:xfrm>
          <a:off x="2294177" y="4047011"/>
          <a:ext cx="714178" cy="714178"/>
        </a:xfrm>
        <a:prstGeom prst="triangle">
          <a:avLst/>
        </a:prstGeom>
        <a:solidFill>
          <a:srgbClr val="385B6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68AF8C-2D51-4583-81A2-6C6A7B63EEC9}">
      <dsp:nvSpPr>
        <dsp:cNvPr id="0" name=""/>
        <dsp:cNvSpPr/>
      </dsp:nvSpPr>
      <dsp:spPr>
        <a:xfrm rot="240000">
          <a:off x="508076" y="3740978"/>
          <a:ext cx="4286379" cy="299732"/>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80E74A-65AE-4738-B09B-B9DAF568E1E4}">
      <dsp:nvSpPr>
        <dsp:cNvPr id="0" name=""/>
        <dsp:cNvSpPr/>
      </dsp:nvSpPr>
      <dsp:spPr>
        <a:xfrm rot="240000">
          <a:off x="629823" y="2412205"/>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ZFNs</a:t>
          </a:r>
          <a:endParaRPr lang="en-GB" sz="1800" kern="1200" dirty="0">
            <a:solidFill>
              <a:srgbClr val="002A47"/>
            </a:solidFill>
          </a:endParaRPr>
        </a:p>
      </dsp:txBody>
      <dsp:txXfrm>
        <a:off x="658499" y="2440881"/>
        <a:ext cx="1643648" cy="530079"/>
      </dsp:txXfrm>
    </dsp:sp>
    <dsp:sp modelId="{BDB77A1F-61BA-4444-80E5-F63C9AB161B4}">
      <dsp:nvSpPr>
        <dsp:cNvPr id="0" name=""/>
        <dsp:cNvSpPr/>
      </dsp:nvSpPr>
      <dsp:spPr>
        <a:xfrm rot="240000">
          <a:off x="601944" y="3042956"/>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TALEN</a:t>
          </a:r>
          <a:r>
            <a:rPr lang="cs-CZ" sz="1800" kern="1200" dirty="0" smtClean="0">
              <a:solidFill>
                <a:srgbClr val="002A47"/>
              </a:solidFill>
            </a:rPr>
            <a:t>s</a:t>
          </a:r>
          <a:endParaRPr lang="en-GB" sz="1800" kern="1200" dirty="0">
            <a:solidFill>
              <a:srgbClr val="002A47"/>
            </a:solidFill>
          </a:endParaRPr>
        </a:p>
      </dsp:txBody>
      <dsp:txXfrm>
        <a:off x="630620" y="3071632"/>
        <a:ext cx="1643648" cy="530079"/>
      </dsp:txXfrm>
    </dsp:sp>
    <dsp:sp modelId="{7A7C0AC8-FD6E-411F-AB1C-EFA6511360B2}">
      <dsp:nvSpPr>
        <dsp:cNvPr id="0" name=""/>
        <dsp:cNvSpPr/>
      </dsp:nvSpPr>
      <dsp:spPr>
        <a:xfrm rot="240000">
          <a:off x="718061" y="1779767"/>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smtClean="0">
              <a:solidFill>
                <a:srgbClr val="002A47"/>
              </a:solidFill>
            </a:rPr>
            <a:t>Meganucleases</a:t>
          </a:r>
          <a:endParaRPr lang="en-GB" sz="1800" kern="1200" dirty="0">
            <a:solidFill>
              <a:srgbClr val="002A47"/>
            </a:solidFill>
          </a:endParaRPr>
        </a:p>
      </dsp:txBody>
      <dsp:txXfrm>
        <a:off x="746737" y="1808443"/>
        <a:ext cx="1643648" cy="530079"/>
      </dsp:txXfrm>
    </dsp:sp>
    <dsp:sp modelId="{C19023A1-203B-46EF-8112-980CC12CB730}">
      <dsp:nvSpPr>
        <dsp:cNvPr id="0" name=""/>
        <dsp:cNvSpPr/>
      </dsp:nvSpPr>
      <dsp:spPr>
        <a:xfrm rot="240000">
          <a:off x="3000528" y="3208146"/>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CRISPR-Cas9</a:t>
          </a:r>
          <a:endParaRPr lang="en-GB" sz="1800" kern="1200" dirty="0">
            <a:solidFill>
              <a:srgbClr val="002A47"/>
            </a:solidFill>
          </a:endParaRPr>
        </a:p>
      </dsp:txBody>
      <dsp:txXfrm>
        <a:off x="3029204" y="3236822"/>
        <a:ext cx="1643648" cy="530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05A0-5E52-4679-98CF-0C7FE3F34482}">
      <dsp:nvSpPr>
        <dsp:cNvPr id="0" name=""/>
        <dsp:cNvSpPr/>
      </dsp:nvSpPr>
      <dsp:spPr>
        <a:xfrm>
          <a:off x="-6591694" y="-552834"/>
          <a:ext cx="7851780" cy="7851780"/>
        </a:xfrm>
        <a:prstGeom prst="blockArc">
          <a:avLst>
            <a:gd name="adj1" fmla="val 18900000"/>
            <a:gd name="adj2" fmla="val 2700000"/>
            <a:gd name="adj3" fmla="val 275"/>
          </a:avLst>
        </a:prstGeom>
        <a:solidFill>
          <a:srgbClr val="002A47"/>
        </a:solidFill>
        <a:ln w="12700" cap="flat" cmpd="sng" algn="ctr">
          <a:solidFill>
            <a:srgbClr val="002A47"/>
          </a:solidFill>
          <a:prstDash val="solid"/>
          <a:miter lim="800000"/>
        </a:ln>
        <a:effectLst/>
      </dsp:spPr>
      <dsp:style>
        <a:lnRef idx="2">
          <a:scrgbClr r="0" g="0" b="0"/>
        </a:lnRef>
        <a:fillRef idx="0">
          <a:scrgbClr r="0" g="0" b="0"/>
        </a:fillRef>
        <a:effectRef idx="0">
          <a:scrgbClr r="0" g="0" b="0"/>
        </a:effectRef>
        <a:fontRef idx="minor"/>
      </dsp:style>
    </dsp:sp>
    <dsp:sp modelId="{B5416CBD-6DAE-422C-BFE4-8950B4239B5C}">
      <dsp:nvSpPr>
        <dsp:cNvPr id="0" name=""/>
        <dsp:cNvSpPr/>
      </dsp:nvSpPr>
      <dsp:spPr>
        <a:xfrm>
          <a:off x="409259" y="721241"/>
          <a:ext cx="4180105" cy="530199"/>
        </a:xfrm>
        <a:prstGeom prst="rect">
          <a:avLst/>
        </a:prstGeom>
        <a:solidFill>
          <a:srgbClr val="002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Bunečný</a:t>
          </a:r>
          <a:r>
            <a:rPr lang="cs-CZ" sz="2400" b="1" kern="1200" dirty="0" smtClean="0"/>
            <a:t> typ/</a:t>
          </a:r>
          <a:r>
            <a:rPr lang="cs-CZ" sz="2400" b="1" kern="1200" dirty="0" err="1" smtClean="0"/>
            <a:t>línia</a:t>
          </a:r>
          <a:endParaRPr lang="en-GB" sz="2400" b="1" kern="1200" dirty="0"/>
        </a:p>
      </dsp:txBody>
      <dsp:txXfrm>
        <a:off x="409259" y="721241"/>
        <a:ext cx="4180105" cy="530199"/>
      </dsp:txXfrm>
    </dsp:sp>
    <dsp:sp modelId="{9F7E0079-6D99-4E59-AFA7-059F579D996F}">
      <dsp:nvSpPr>
        <dsp:cNvPr id="0" name=""/>
        <dsp:cNvSpPr/>
      </dsp:nvSpPr>
      <dsp:spPr>
        <a:xfrm>
          <a:off x="77884" y="654966"/>
          <a:ext cx="662749" cy="662749"/>
        </a:xfrm>
        <a:prstGeom prst="ellipse">
          <a:avLst/>
        </a:prstGeom>
        <a:solidFill>
          <a:schemeClr val="lt1">
            <a:hueOff val="0"/>
            <a:satOff val="0"/>
            <a:lumOff val="0"/>
            <a:alphaOff val="0"/>
          </a:schemeClr>
        </a:solidFill>
        <a:ln w="12700" cap="flat" cmpd="sng" algn="ctr">
          <a:solidFill>
            <a:srgbClr val="002A47"/>
          </a:solidFill>
          <a:prstDash val="solid"/>
          <a:miter lim="800000"/>
        </a:ln>
        <a:effectLst/>
      </dsp:spPr>
      <dsp:style>
        <a:lnRef idx="2">
          <a:scrgbClr r="0" g="0" b="0"/>
        </a:lnRef>
        <a:fillRef idx="1">
          <a:scrgbClr r="0" g="0" b="0"/>
        </a:fillRef>
        <a:effectRef idx="0">
          <a:scrgbClr r="0" g="0" b="0"/>
        </a:effectRef>
        <a:fontRef idx="minor"/>
      </dsp:style>
    </dsp:sp>
    <dsp:sp modelId="{C7DF5ECA-DADF-4A3B-B5B3-ACE10112F4DC}">
      <dsp:nvSpPr>
        <dsp:cNvPr id="0" name=""/>
        <dsp:cNvSpPr/>
      </dsp:nvSpPr>
      <dsp:spPr>
        <a:xfrm>
          <a:off x="889402" y="1517007"/>
          <a:ext cx="3699962" cy="530199"/>
        </a:xfrm>
        <a:prstGeom prst="rect">
          <a:avLst/>
        </a:prstGeom>
        <a:solidFill>
          <a:srgbClr val="385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Cieľový</a:t>
          </a:r>
          <a:r>
            <a:rPr lang="cs-CZ" sz="2400" b="1" kern="1200" dirty="0" smtClean="0"/>
            <a:t> </a:t>
          </a:r>
          <a:r>
            <a:rPr lang="cs-CZ" sz="2400" b="1" kern="1200" dirty="0" err="1" smtClean="0"/>
            <a:t>gén</a:t>
          </a:r>
          <a:endParaRPr lang="en-GB" sz="2400" b="1" kern="1200" dirty="0"/>
        </a:p>
      </dsp:txBody>
      <dsp:txXfrm>
        <a:off x="889402" y="1517007"/>
        <a:ext cx="3699962" cy="530199"/>
      </dsp:txXfrm>
    </dsp:sp>
    <dsp:sp modelId="{C469F097-6D73-4E6F-A587-B6173FAB8776}">
      <dsp:nvSpPr>
        <dsp:cNvPr id="0" name=""/>
        <dsp:cNvSpPr/>
      </dsp:nvSpPr>
      <dsp:spPr>
        <a:xfrm>
          <a:off x="558028" y="1450732"/>
          <a:ext cx="662749" cy="662749"/>
        </a:xfrm>
        <a:prstGeom prst="ellipse">
          <a:avLst/>
        </a:prstGeom>
        <a:solidFill>
          <a:schemeClr val="lt1">
            <a:hueOff val="0"/>
            <a:satOff val="0"/>
            <a:lumOff val="0"/>
            <a:alphaOff val="0"/>
          </a:schemeClr>
        </a:solidFill>
        <a:ln w="12700" cap="flat" cmpd="sng" algn="ctr">
          <a:solidFill>
            <a:srgbClr val="385B6F"/>
          </a:solidFill>
          <a:prstDash val="solid"/>
          <a:miter lim="800000"/>
        </a:ln>
        <a:effectLst/>
      </dsp:spPr>
      <dsp:style>
        <a:lnRef idx="2">
          <a:scrgbClr r="0" g="0" b="0"/>
        </a:lnRef>
        <a:fillRef idx="1">
          <a:scrgbClr r="0" g="0" b="0"/>
        </a:fillRef>
        <a:effectRef idx="0">
          <a:scrgbClr r="0" g="0" b="0"/>
        </a:effectRef>
        <a:fontRef idx="minor"/>
      </dsp:style>
    </dsp:sp>
    <dsp:sp modelId="{D46E5799-62DC-406C-BBFE-73C18C497D93}">
      <dsp:nvSpPr>
        <dsp:cNvPr id="0" name=""/>
        <dsp:cNvSpPr/>
      </dsp:nvSpPr>
      <dsp:spPr>
        <a:xfrm>
          <a:off x="1152519" y="2312190"/>
          <a:ext cx="3436846" cy="530199"/>
        </a:xfrm>
        <a:prstGeom prst="rect">
          <a:avLst/>
        </a:prstGeom>
        <a:solidFill>
          <a:srgbClr val="6B75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err="1" smtClean="0"/>
            <a:t>Modifi</a:t>
          </a:r>
          <a:r>
            <a:rPr lang="cs-CZ" sz="2400" b="1" kern="1200" dirty="0" err="1" smtClean="0"/>
            <a:t>kácia</a:t>
          </a:r>
          <a:endParaRPr lang="en-GB" sz="2400" b="1" kern="1200" dirty="0"/>
        </a:p>
      </dsp:txBody>
      <dsp:txXfrm>
        <a:off x="1152519" y="2312190"/>
        <a:ext cx="3436846" cy="530199"/>
      </dsp:txXfrm>
    </dsp:sp>
    <dsp:sp modelId="{B7B77308-D4A1-4A75-88D7-469EFD9667B1}">
      <dsp:nvSpPr>
        <dsp:cNvPr id="0" name=""/>
        <dsp:cNvSpPr/>
      </dsp:nvSpPr>
      <dsp:spPr>
        <a:xfrm>
          <a:off x="821144" y="2245915"/>
          <a:ext cx="662749" cy="662749"/>
        </a:xfrm>
        <a:prstGeom prst="ellipse">
          <a:avLst/>
        </a:prstGeom>
        <a:solidFill>
          <a:schemeClr val="lt1">
            <a:hueOff val="0"/>
            <a:satOff val="0"/>
            <a:lumOff val="0"/>
            <a:alphaOff val="0"/>
          </a:schemeClr>
        </a:solidFill>
        <a:ln w="12700" cap="flat" cmpd="sng" algn="ctr">
          <a:solidFill>
            <a:srgbClr val="6B757F"/>
          </a:solidFill>
          <a:prstDash val="solid"/>
          <a:miter lim="800000"/>
        </a:ln>
        <a:effectLst/>
      </dsp:spPr>
      <dsp:style>
        <a:lnRef idx="2">
          <a:scrgbClr r="0" g="0" b="0"/>
        </a:lnRef>
        <a:fillRef idx="1">
          <a:scrgbClr r="0" g="0" b="0"/>
        </a:fillRef>
        <a:effectRef idx="0">
          <a:scrgbClr r="0" g="0" b="0"/>
        </a:effectRef>
        <a:fontRef idx="minor"/>
      </dsp:style>
    </dsp:sp>
    <dsp:sp modelId="{E05A7C22-35BF-4B1C-AB50-B6851668FCC1}">
      <dsp:nvSpPr>
        <dsp:cNvPr id="0" name=""/>
        <dsp:cNvSpPr/>
      </dsp:nvSpPr>
      <dsp:spPr>
        <a:xfrm>
          <a:off x="1236529" y="3107956"/>
          <a:ext cx="3352835" cy="530199"/>
        </a:xfrm>
        <a:prstGeom prst="rect">
          <a:avLst/>
        </a:prstGeom>
        <a:solidFill>
          <a:srgbClr val="F272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Výber</a:t>
          </a:r>
          <a:r>
            <a:rPr lang="cs-CZ" sz="2400" b="1" kern="1200" dirty="0" smtClean="0"/>
            <a:t> </a:t>
          </a:r>
          <a:r>
            <a:rPr lang="cs-CZ" sz="2400" b="1" kern="1200" dirty="0" err="1" smtClean="0"/>
            <a:t>sgRNA</a:t>
          </a:r>
          <a:endParaRPr lang="en-GB" sz="2400" b="1" kern="1200" dirty="0"/>
        </a:p>
      </dsp:txBody>
      <dsp:txXfrm>
        <a:off x="1236529" y="3107956"/>
        <a:ext cx="3352835" cy="530199"/>
      </dsp:txXfrm>
    </dsp:sp>
    <dsp:sp modelId="{E4C0C253-42D8-497E-9AE6-F2FA983E08E3}">
      <dsp:nvSpPr>
        <dsp:cNvPr id="0" name=""/>
        <dsp:cNvSpPr/>
      </dsp:nvSpPr>
      <dsp:spPr>
        <a:xfrm>
          <a:off x="905154" y="3041681"/>
          <a:ext cx="662749" cy="662749"/>
        </a:xfrm>
        <a:prstGeom prst="ellipse">
          <a:avLst/>
        </a:prstGeom>
        <a:solidFill>
          <a:schemeClr val="lt1">
            <a:hueOff val="0"/>
            <a:satOff val="0"/>
            <a:lumOff val="0"/>
            <a:alphaOff val="0"/>
          </a:schemeClr>
        </a:solidFill>
        <a:ln w="12700" cap="flat" cmpd="sng" algn="ctr">
          <a:solidFill>
            <a:srgbClr val="F27220"/>
          </a:solidFill>
          <a:prstDash val="solid"/>
          <a:miter lim="800000"/>
        </a:ln>
        <a:effectLst/>
      </dsp:spPr>
      <dsp:style>
        <a:lnRef idx="2">
          <a:scrgbClr r="0" g="0" b="0"/>
        </a:lnRef>
        <a:fillRef idx="1">
          <a:scrgbClr r="0" g="0" b="0"/>
        </a:fillRef>
        <a:effectRef idx="0">
          <a:scrgbClr r="0" g="0" b="0"/>
        </a:effectRef>
        <a:fontRef idx="minor"/>
      </dsp:style>
    </dsp:sp>
    <dsp:sp modelId="{72171A02-3B05-4ABD-8D64-4ED776A631DB}">
      <dsp:nvSpPr>
        <dsp:cNvPr id="0" name=""/>
        <dsp:cNvSpPr/>
      </dsp:nvSpPr>
      <dsp:spPr>
        <a:xfrm>
          <a:off x="1152519" y="3903722"/>
          <a:ext cx="3436846" cy="530199"/>
        </a:xfrm>
        <a:prstGeom prst="rect">
          <a:avLst/>
        </a:prstGeom>
        <a:solidFill>
          <a:srgbClr val="6B75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Expresný</a:t>
          </a:r>
          <a:r>
            <a:rPr lang="cs-CZ" sz="2400" b="1" kern="1200" dirty="0" smtClean="0"/>
            <a:t> systém</a:t>
          </a:r>
          <a:endParaRPr lang="en-GB" sz="2400" b="1" kern="1200" dirty="0"/>
        </a:p>
      </dsp:txBody>
      <dsp:txXfrm>
        <a:off x="1152519" y="3903722"/>
        <a:ext cx="3436846" cy="530199"/>
      </dsp:txXfrm>
    </dsp:sp>
    <dsp:sp modelId="{603EAE1B-4205-420F-8F80-2E3C4CAFFBA3}">
      <dsp:nvSpPr>
        <dsp:cNvPr id="0" name=""/>
        <dsp:cNvSpPr/>
      </dsp:nvSpPr>
      <dsp:spPr>
        <a:xfrm>
          <a:off x="821144" y="3837447"/>
          <a:ext cx="662749" cy="662749"/>
        </a:xfrm>
        <a:prstGeom prst="ellipse">
          <a:avLst/>
        </a:prstGeom>
        <a:solidFill>
          <a:schemeClr val="lt1">
            <a:hueOff val="0"/>
            <a:satOff val="0"/>
            <a:lumOff val="0"/>
            <a:alphaOff val="0"/>
          </a:schemeClr>
        </a:solidFill>
        <a:ln w="12700" cap="flat" cmpd="sng" algn="ctr">
          <a:solidFill>
            <a:srgbClr val="6B757F"/>
          </a:solidFill>
          <a:prstDash val="solid"/>
          <a:miter lim="800000"/>
        </a:ln>
        <a:effectLst/>
      </dsp:spPr>
      <dsp:style>
        <a:lnRef idx="2">
          <a:scrgbClr r="0" g="0" b="0"/>
        </a:lnRef>
        <a:fillRef idx="1">
          <a:scrgbClr r="0" g="0" b="0"/>
        </a:fillRef>
        <a:effectRef idx="0">
          <a:scrgbClr r="0" g="0" b="0"/>
        </a:effectRef>
        <a:fontRef idx="minor"/>
      </dsp:style>
    </dsp:sp>
    <dsp:sp modelId="{47329B90-0639-43F5-A049-AA0FC46B5FEE}">
      <dsp:nvSpPr>
        <dsp:cNvPr id="0" name=""/>
        <dsp:cNvSpPr/>
      </dsp:nvSpPr>
      <dsp:spPr>
        <a:xfrm>
          <a:off x="889402" y="4698905"/>
          <a:ext cx="3699962" cy="530199"/>
        </a:xfrm>
        <a:prstGeom prst="rect">
          <a:avLst/>
        </a:prstGeom>
        <a:solidFill>
          <a:srgbClr val="385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t>Screening</a:t>
          </a:r>
          <a:endParaRPr lang="en-GB" sz="2400" b="1" kern="1200" dirty="0"/>
        </a:p>
      </dsp:txBody>
      <dsp:txXfrm>
        <a:off x="889402" y="4698905"/>
        <a:ext cx="3699962" cy="530199"/>
      </dsp:txXfrm>
    </dsp:sp>
    <dsp:sp modelId="{042BB57F-BA11-4AB4-B9CA-DCF445554EB6}">
      <dsp:nvSpPr>
        <dsp:cNvPr id="0" name=""/>
        <dsp:cNvSpPr/>
      </dsp:nvSpPr>
      <dsp:spPr>
        <a:xfrm>
          <a:off x="558028" y="4632630"/>
          <a:ext cx="662749" cy="662749"/>
        </a:xfrm>
        <a:prstGeom prst="ellipse">
          <a:avLst/>
        </a:prstGeom>
        <a:solidFill>
          <a:schemeClr val="lt1">
            <a:hueOff val="0"/>
            <a:satOff val="0"/>
            <a:lumOff val="0"/>
            <a:alphaOff val="0"/>
          </a:schemeClr>
        </a:solidFill>
        <a:ln w="12700" cap="flat" cmpd="sng" algn="ctr">
          <a:solidFill>
            <a:srgbClr val="385B6F"/>
          </a:solidFill>
          <a:prstDash val="solid"/>
          <a:miter lim="800000"/>
        </a:ln>
        <a:effectLst/>
      </dsp:spPr>
      <dsp:style>
        <a:lnRef idx="2">
          <a:scrgbClr r="0" g="0" b="0"/>
        </a:lnRef>
        <a:fillRef idx="1">
          <a:scrgbClr r="0" g="0" b="0"/>
        </a:fillRef>
        <a:effectRef idx="0">
          <a:scrgbClr r="0" g="0" b="0"/>
        </a:effectRef>
        <a:fontRef idx="minor"/>
      </dsp:style>
    </dsp:sp>
    <dsp:sp modelId="{97690313-6BA7-4687-8146-7E43D2BC40EC}">
      <dsp:nvSpPr>
        <dsp:cNvPr id="0" name=""/>
        <dsp:cNvSpPr/>
      </dsp:nvSpPr>
      <dsp:spPr>
        <a:xfrm>
          <a:off x="409259" y="5494671"/>
          <a:ext cx="4180105" cy="530199"/>
        </a:xfrm>
        <a:prstGeom prst="rect">
          <a:avLst/>
        </a:prstGeom>
        <a:solidFill>
          <a:srgbClr val="002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t>Valid</a:t>
          </a:r>
          <a:r>
            <a:rPr lang="cs-CZ" sz="2400" b="1" kern="1200" dirty="0" err="1" smtClean="0"/>
            <a:t>ácia</a:t>
          </a:r>
          <a:endParaRPr lang="en-GB" sz="2400" b="1" kern="1200" dirty="0"/>
        </a:p>
      </dsp:txBody>
      <dsp:txXfrm>
        <a:off x="409259" y="5494671"/>
        <a:ext cx="4180105" cy="530199"/>
      </dsp:txXfrm>
    </dsp:sp>
    <dsp:sp modelId="{0F7C6AF1-7054-42AE-AEC9-F284E9E966C3}">
      <dsp:nvSpPr>
        <dsp:cNvPr id="0" name=""/>
        <dsp:cNvSpPr/>
      </dsp:nvSpPr>
      <dsp:spPr>
        <a:xfrm>
          <a:off x="77884" y="5428396"/>
          <a:ext cx="662749" cy="662749"/>
        </a:xfrm>
        <a:prstGeom prst="ellipse">
          <a:avLst/>
        </a:prstGeom>
        <a:solidFill>
          <a:schemeClr val="lt1">
            <a:hueOff val="0"/>
            <a:satOff val="0"/>
            <a:lumOff val="0"/>
            <a:alphaOff val="0"/>
          </a:schemeClr>
        </a:solidFill>
        <a:ln w="12700" cap="flat" cmpd="sng" algn="ctr">
          <a:solidFill>
            <a:srgbClr val="002A4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64F57FE-7786-472C-8025-7AF643558452}" type="datetimeFigureOut">
              <a:rPr lang="cs-CZ" smtClean="0"/>
              <a:t>24.09.2018</a:t>
            </a:fld>
            <a:endParaRPr lang="cs-CZ"/>
          </a:p>
        </p:txBody>
      </p:sp>
      <p:sp>
        <p:nvSpPr>
          <p:cNvPr id="4" name="Zástupný symbol pro obrázek snímku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DA081C21-0D9F-4A77-91F6-D9E59DDC001C}" type="slidenum">
              <a:rPr lang="cs-CZ" smtClean="0"/>
              <a:t>‹#›</a:t>
            </a:fld>
            <a:endParaRPr lang="cs-CZ"/>
          </a:p>
        </p:txBody>
      </p:sp>
    </p:spTree>
    <p:extLst>
      <p:ext uri="{BB962C8B-B14F-4D97-AF65-F5344CB8AC3E}">
        <p14:creationId xmlns:p14="http://schemas.microsoft.com/office/powerpoint/2010/main" val="52541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Helicas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n.wikipedia.org/wiki/CRISPR#cite_note-pmid11952905-27" TargetMode="External"/><Relationship Id="rId4" Type="http://schemas.openxmlformats.org/officeDocument/2006/relationships/hyperlink" Target="https://en.wikipedia.org/wiki/Nucleas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Helicas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Nuclea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9pPr>
          </a:lstStyle>
          <a:p>
            <a:pPr>
              <a:spcBef>
                <a:spcPct val="0"/>
              </a:spcBef>
            </a:pPr>
            <a:fld id="{6109D1A0-BFF0-468B-B0DC-68BF184E0DED}" type="slidenum">
              <a:rPr lang="cs-CZ" altLang="cs-CZ" sz="1300"/>
              <a:pPr>
                <a:spcBef>
                  <a:spcPct val="0"/>
                </a:spcBef>
              </a:pPr>
              <a:t>1</a:t>
            </a:fld>
            <a:endParaRPr lang="cs-CZ" altLang="cs-CZ" sz="1300"/>
          </a:p>
        </p:txBody>
      </p:sp>
      <p:sp>
        <p:nvSpPr>
          <p:cNvPr id="43011" name="Text Box 1"/>
          <p:cNvSpPr txBox="1">
            <a:spLocks noChangeArrowheads="1"/>
          </p:cNvSpPr>
          <p:nvPr/>
        </p:nvSpPr>
        <p:spPr bwMode="auto">
          <a:xfrm>
            <a:off x="976314" y="754064"/>
            <a:ext cx="4714875" cy="37226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defTabSz="449263"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cs-CZ" altLang="cs-CZ"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43012" name="Rectangle 2"/>
          <p:cNvSpPr>
            <a:spLocks noGrp="1" noChangeArrowheads="1"/>
          </p:cNvSpPr>
          <p:nvPr>
            <p:ph type="body"/>
          </p:nvPr>
        </p:nvSpPr>
        <p:spPr>
          <a:xfrm>
            <a:off x="666750" y="4714875"/>
            <a:ext cx="5334000" cy="44656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extLst>
      <p:ext uri="{BB962C8B-B14F-4D97-AF65-F5344CB8AC3E}">
        <p14:creationId xmlns:p14="http://schemas.microsoft.com/office/powerpoint/2010/main" val="12715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Posledny</a:t>
            </a:r>
            <a:r>
              <a:rPr lang="cs-CZ" baseline="0" dirty="0" smtClean="0"/>
              <a:t> bod: </a:t>
            </a:r>
            <a:r>
              <a:rPr lang="cs-CZ" baseline="0" dirty="0" err="1" smtClean="0"/>
              <a:t>fagy</a:t>
            </a:r>
            <a:r>
              <a:rPr lang="cs-CZ" baseline="0" dirty="0" smtClean="0"/>
              <a:t> co </a:t>
            </a:r>
            <a:r>
              <a:rPr lang="cs-CZ" baseline="0" dirty="0" err="1" smtClean="0"/>
              <a:t>prekonaju</a:t>
            </a:r>
            <a:r>
              <a:rPr lang="cs-CZ" baseline="0" dirty="0" smtClean="0"/>
              <a:t> CRISPR imunitu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17</a:t>
            </a:fld>
            <a:endParaRPr lang="cs-CZ"/>
          </a:p>
        </p:txBody>
      </p:sp>
    </p:spTree>
    <p:extLst>
      <p:ext uri="{BB962C8B-B14F-4D97-AF65-F5344CB8AC3E}">
        <p14:creationId xmlns:p14="http://schemas.microsoft.com/office/powerpoint/2010/main" val="457552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Posledny</a:t>
            </a:r>
            <a:r>
              <a:rPr lang="cs-CZ" baseline="0" dirty="0" smtClean="0"/>
              <a:t> bod: </a:t>
            </a:r>
            <a:r>
              <a:rPr lang="cs-CZ" baseline="0" dirty="0" err="1" smtClean="0"/>
              <a:t>fagy</a:t>
            </a:r>
            <a:r>
              <a:rPr lang="cs-CZ" baseline="0" dirty="0" smtClean="0"/>
              <a:t> co </a:t>
            </a:r>
            <a:r>
              <a:rPr lang="cs-CZ" baseline="0" dirty="0" err="1" smtClean="0"/>
              <a:t>prekonaju</a:t>
            </a:r>
            <a:r>
              <a:rPr lang="cs-CZ" baseline="0" dirty="0" smtClean="0"/>
              <a:t> CRISPR imunitu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18</a:t>
            </a:fld>
            <a:endParaRPr lang="cs-CZ"/>
          </a:p>
        </p:txBody>
      </p:sp>
    </p:spTree>
    <p:extLst>
      <p:ext uri="{BB962C8B-B14F-4D97-AF65-F5344CB8AC3E}">
        <p14:creationId xmlns:p14="http://schemas.microsoft.com/office/powerpoint/2010/main" val="29068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kern="1200" baseline="0" dirty="0" smtClean="0">
                <a:solidFill>
                  <a:schemeClr val="tx1"/>
                </a:solidFill>
                <a:latin typeface="+mn-lt"/>
                <a:ea typeface="+mn-ea"/>
                <a:cs typeface="+mn-cs"/>
              </a:rPr>
              <a:t>3 hlavní složky systému –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tracrRNA</a:t>
            </a:r>
            <a:r>
              <a:rPr lang="cs-CZ" sz="1200" b="1" i="0" u="none" strike="noStrike" kern="1200" baseline="0" dirty="0" smtClean="0">
                <a:solidFill>
                  <a:schemeClr val="tx1"/>
                </a:solidFill>
                <a:latin typeface="+mn-lt"/>
                <a:ea typeface="+mn-ea"/>
                <a:cs typeface="+mn-cs"/>
              </a:rPr>
              <a:t>,  operon </a:t>
            </a:r>
            <a:r>
              <a:rPr lang="cs-CZ" sz="1200" b="1" i="0" u="none" strike="noStrike" kern="1200" baseline="0" dirty="0" err="1" smtClean="0">
                <a:solidFill>
                  <a:schemeClr val="tx1"/>
                </a:solidFill>
                <a:latin typeface="+mn-lt"/>
                <a:ea typeface="+mn-ea"/>
                <a:cs typeface="+mn-cs"/>
              </a:rPr>
              <a:t>Cas</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proteinov</a:t>
            </a:r>
            <a:r>
              <a:rPr lang="cs-CZ" sz="1200" b="1" i="0" u="none" strike="noStrike" kern="1200" baseline="0" dirty="0" smtClean="0">
                <a:solidFill>
                  <a:schemeClr val="tx1"/>
                </a:solidFill>
                <a:latin typeface="+mn-lt"/>
                <a:ea typeface="+mn-ea"/>
                <a:cs typeface="+mn-cs"/>
              </a:rPr>
              <a:t> (1-2)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Úseky cizorodé DNA jsou začleněny do bakteriálního genomu do </a:t>
            </a:r>
            <a:r>
              <a:rPr lang="cs-CZ" sz="1200" b="1" i="0" u="none" strike="noStrike" kern="1200" baseline="0" dirty="0" err="1" smtClean="0">
                <a:solidFill>
                  <a:schemeClr val="tx1"/>
                </a:solidFill>
                <a:latin typeface="+mn-lt"/>
                <a:ea typeface="+mn-ea"/>
                <a:cs typeface="+mn-cs"/>
              </a:rPr>
              <a:t>lokusů</a:t>
            </a:r>
            <a:r>
              <a:rPr lang="cs-CZ" sz="1200" b="1" i="0" u="none" strike="noStrike" kern="1200" baseline="0" dirty="0" smtClean="0">
                <a:solidFill>
                  <a:schemeClr val="tx1"/>
                </a:solidFill>
                <a:latin typeface="+mn-lt"/>
                <a:ea typeface="+mn-ea"/>
                <a:cs typeface="+mn-cs"/>
              </a:rPr>
              <a:t> CRISPR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err="1" smtClean="0">
                <a:solidFill>
                  <a:schemeClr val="tx1"/>
                </a:solidFill>
                <a:latin typeface="+mn-lt"/>
                <a:ea typeface="+mn-ea"/>
                <a:cs typeface="+mn-cs"/>
              </a:rPr>
              <a:t>Lokusy</a:t>
            </a:r>
            <a:r>
              <a:rPr lang="cs-CZ" sz="1200" b="1" i="0" u="none" strike="noStrike" kern="1200" baseline="0" dirty="0" smtClean="0">
                <a:solidFill>
                  <a:schemeClr val="tx1"/>
                </a:solidFill>
                <a:latin typeface="+mn-lt"/>
                <a:ea typeface="+mn-ea"/>
                <a:cs typeface="+mn-cs"/>
              </a:rPr>
              <a:t> CRISPR jsou přepsány a upraveny do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biogenese)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Během interference vytváří endonukleáza Cas9 komplex s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 </a:t>
            </a:r>
            <a:r>
              <a:rPr lang="cs-CZ" sz="1200" b="1" i="0" u="none" strike="noStrike" kern="1200" baseline="0" dirty="0" err="1" smtClean="0">
                <a:solidFill>
                  <a:schemeClr val="tx1"/>
                </a:solidFill>
                <a:latin typeface="+mn-lt"/>
                <a:ea typeface="+mn-ea"/>
                <a:cs typeface="+mn-cs"/>
              </a:rPr>
              <a:t>tracrRNA</a:t>
            </a:r>
            <a:r>
              <a:rPr lang="cs-CZ" sz="1200" b="1" i="0" u="none" strike="noStrike" kern="1200" baseline="0" dirty="0" smtClean="0">
                <a:solidFill>
                  <a:schemeClr val="tx1"/>
                </a:solidFill>
                <a:latin typeface="+mn-lt"/>
                <a:ea typeface="+mn-ea"/>
                <a:cs typeface="+mn-cs"/>
              </a:rPr>
              <a:t>, který pak štěpí cizorodou DNA obsahující sekvenci 20-ti nukleotidů komplementárních k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poblíž sekvence PAM.</a:t>
            </a:r>
          </a:p>
          <a:p>
            <a:r>
              <a:rPr lang="fr-FR" sz="1200" b="0" i="0" u="none" strike="noStrike" kern="1200" baseline="0" dirty="0" smtClean="0">
                <a:solidFill>
                  <a:schemeClr val="tx1"/>
                </a:solidFill>
                <a:latin typeface="+mn-lt"/>
                <a:ea typeface="+mn-ea"/>
                <a:cs typeface="+mn-cs"/>
              </a:rPr>
              <a:t>PAM sekvence – photospacer adjacent motif </a:t>
            </a:r>
          </a:p>
          <a:p>
            <a:r>
              <a:rPr lang="cs-CZ" sz="1200" b="0" i="0" u="none" strike="noStrike" kern="1200" baseline="0" dirty="0" smtClean="0">
                <a:solidFill>
                  <a:schemeClr val="tx1"/>
                </a:solidFill>
                <a:latin typeface="+mn-lt"/>
                <a:ea typeface="+mn-ea"/>
                <a:cs typeface="+mn-cs"/>
              </a:rPr>
              <a:t>- sekvence v těsném sousedství s cílovou DNA sekvencí </a:t>
            </a:r>
          </a:p>
          <a:p>
            <a:pPr marL="171450" indent="-171450">
              <a:buFontTx/>
              <a:buChar char="-"/>
            </a:pPr>
            <a:r>
              <a:rPr lang="cs-CZ" sz="1200" b="0" i="0" u="none" strike="noStrike" kern="1200" baseline="0" dirty="0" smtClean="0">
                <a:solidFill>
                  <a:schemeClr val="tx1"/>
                </a:solidFill>
                <a:latin typeface="+mn-lt"/>
                <a:ea typeface="+mn-ea"/>
                <a:cs typeface="+mn-cs"/>
              </a:rPr>
              <a:t>nutná pro účinné štěpení Cas9 nukleázou </a:t>
            </a:r>
          </a:p>
          <a:p>
            <a:pPr marL="171450" indent="-171450">
              <a:buFontTx/>
              <a:buChar char="-"/>
            </a:pPr>
            <a:endParaRPr lang="cs-CZ"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Adaptive immunity occurs in three stages [for</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recent reviews, see: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insertion of a short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sequence of the invading DNA as a spacer se-</a:t>
            </a:r>
          </a:p>
          <a:p>
            <a:r>
              <a:rPr lang="en-US" sz="1200" kern="1200" dirty="0" err="1" smtClean="0">
                <a:solidFill>
                  <a:schemeClr val="tx1"/>
                </a:solidFill>
                <a:effectLst/>
                <a:latin typeface="+mn-lt"/>
                <a:ea typeface="+mn-ea"/>
                <a:cs typeface="+mn-cs"/>
              </a:rPr>
              <a:t>quence</a:t>
            </a:r>
            <a:r>
              <a:rPr lang="en-US" sz="1200" kern="1200" dirty="0" smtClean="0">
                <a:solidFill>
                  <a:schemeClr val="tx1"/>
                </a:solidFill>
                <a:effectLst/>
                <a:latin typeface="+mn-lt"/>
                <a:ea typeface="+mn-ea"/>
                <a:cs typeface="+mn-cs"/>
              </a:rPr>
              <a:t> into the CRISPR array; (ii) transcription of</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precursor crRNA (pre-crRNA) that undergoes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maturation to generate individual crRNAs, each</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composed of a repeat portion and an </a:t>
            </a:r>
            <a:r>
              <a:rPr lang="en-US" sz="1200" kern="1200" dirty="0" err="1" smtClean="0">
                <a:solidFill>
                  <a:schemeClr val="tx1"/>
                </a:solidFill>
                <a:effectLst/>
                <a:latin typeface="+mn-lt"/>
                <a:ea typeface="+mn-ea"/>
                <a:cs typeface="+mn-cs"/>
              </a:rPr>
              <a:t>invadertargeting</a:t>
            </a:r>
            <a:r>
              <a:rPr lang="en-US" sz="1200" kern="1200" dirty="0" smtClean="0">
                <a:solidFill>
                  <a:schemeClr val="tx1"/>
                </a:solidFill>
                <a:effectLst/>
                <a:latin typeface="+mn-lt"/>
                <a:ea typeface="+mn-ea"/>
                <a:cs typeface="+mn-cs"/>
              </a:rPr>
              <a:t> spacer portion; a</a:t>
            </a:r>
            <a:r>
              <a:rPr lang="cs-CZ"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(iii) crRNA-directed</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cleavage of foreign nucleic acid by </a:t>
            </a:r>
            <a:r>
              <a:rPr lang="en-US" sz="1200" kern="1200" dirty="0" err="1" smtClean="0">
                <a:solidFill>
                  <a:schemeClr val="tx1"/>
                </a:solidFill>
                <a:effectLst/>
                <a:latin typeface="+mn-lt"/>
                <a:ea typeface="+mn-ea"/>
                <a:cs typeface="+mn-cs"/>
              </a:rPr>
              <a:t>Cas</a:t>
            </a:r>
            <a:r>
              <a:rPr lang="en-US" sz="1200" kern="1200" dirty="0" smtClean="0">
                <a:solidFill>
                  <a:schemeClr val="tx1"/>
                </a:solidFill>
                <a:effectLst/>
                <a:latin typeface="+mn-lt"/>
                <a:ea typeface="+mn-ea"/>
                <a:cs typeface="+mn-cs"/>
              </a:rPr>
              <a:t> proteins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sites complementary to the crRNA spacer sequence.</a:t>
            </a:r>
          </a:p>
          <a:p>
            <a:pPr marL="0" indent="0">
              <a:buFontTx/>
              <a:buNone/>
            </a:pPr>
            <a:endParaRPr lang="cs-CZ" sz="1200" b="0" i="0" u="none" strike="noStrike" kern="1200" baseline="0" dirty="0" smtClean="0">
              <a:solidFill>
                <a:schemeClr val="tx1"/>
              </a:solidFill>
              <a:latin typeface="+mn-lt"/>
              <a:ea typeface="+mn-ea"/>
              <a:cs typeface="+mn-cs"/>
            </a:endParaRPr>
          </a:p>
          <a:p>
            <a:pPr marL="0" indent="0">
              <a:buFontTx/>
              <a:buNone/>
            </a:pPr>
            <a:r>
              <a:rPr lang="en-US" dirty="0" smtClean="0"/>
              <a:t>CRISPR-RNA (crRNA), which later guides the </a:t>
            </a:r>
            <a:r>
              <a:rPr lang="en-US" dirty="0" err="1" smtClean="0"/>
              <a:t>Cas</a:t>
            </a:r>
            <a:r>
              <a:rPr lang="en-US" dirty="0" smtClean="0"/>
              <a:t> nuclease to the target during the interference step, must be generated from the CRISPR sequence. </a:t>
            </a:r>
            <a:endParaRPr lang="cs-CZ" sz="1200" b="0" i="0" u="none" strike="noStrike" kern="1200" baseline="0" dirty="0" smtClean="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19</a:t>
            </a:fld>
            <a:endParaRPr lang="cs-CZ"/>
          </a:p>
        </p:txBody>
      </p:sp>
    </p:spTree>
    <p:extLst>
      <p:ext uri="{BB962C8B-B14F-4D97-AF65-F5344CB8AC3E}">
        <p14:creationId xmlns:p14="http://schemas.microsoft.com/office/powerpoint/2010/main" val="238334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CRISPR-</a:t>
            </a:r>
            <a:r>
              <a:rPr lang="en-US" dirty="0" err="1" smtClean="0"/>
              <a:t>Cas</a:t>
            </a:r>
            <a:r>
              <a:rPr lang="en-US" dirty="0" smtClean="0"/>
              <a:t> systems fall into two classes. Class 1 systems use a complex of multiple </a:t>
            </a:r>
            <a:r>
              <a:rPr lang="en-US" dirty="0" err="1" smtClean="0"/>
              <a:t>Cas</a:t>
            </a:r>
            <a:r>
              <a:rPr lang="en-US" dirty="0" smtClean="0"/>
              <a:t> proteins to degrade foreign nucleic acids. Class 2 systems use a single large </a:t>
            </a:r>
            <a:r>
              <a:rPr lang="en-US" dirty="0" err="1" smtClean="0"/>
              <a:t>Cas</a:t>
            </a:r>
            <a:r>
              <a:rPr lang="en-US" dirty="0" smtClean="0"/>
              <a:t> protein for the same purpose. </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20</a:t>
            </a:fld>
            <a:endParaRPr lang="cs-CZ"/>
          </a:p>
        </p:txBody>
      </p:sp>
    </p:spTree>
    <p:extLst>
      <p:ext uri="{BB962C8B-B14F-4D97-AF65-F5344CB8AC3E}">
        <p14:creationId xmlns:p14="http://schemas.microsoft.com/office/powerpoint/2010/main" val="1816247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21</a:t>
            </a:fld>
            <a:endParaRPr lang="cs-CZ"/>
          </a:p>
        </p:txBody>
      </p:sp>
    </p:spTree>
    <p:extLst>
      <p:ext uri="{BB962C8B-B14F-4D97-AF65-F5344CB8AC3E}">
        <p14:creationId xmlns:p14="http://schemas.microsoft.com/office/powerpoint/2010/main" val="293638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23</a:t>
            </a:fld>
            <a:endParaRPr lang="cs-CZ"/>
          </a:p>
        </p:txBody>
      </p:sp>
    </p:spTree>
    <p:extLst>
      <p:ext uri="{BB962C8B-B14F-4D97-AF65-F5344CB8AC3E}">
        <p14:creationId xmlns:p14="http://schemas.microsoft.com/office/powerpoint/2010/main" val="1339243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24</a:t>
            </a:fld>
            <a:endParaRPr lang="cs-CZ"/>
          </a:p>
        </p:txBody>
      </p:sp>
    </p:spTree>
    <p:extLst>
      <p:ext uri="{BB962C8B-B14F-4D97-AF65-F5344CB8AC3E}">
        <p14:creationId xmlns:p14="http://schemas.microsoft.com/office/powerpoint/2010/main" val="82424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25</a:t>
            </a:fld>
            <a:endParaRPr lang="cs-CZ"/>
          </a:p>
        </p:txBody>
      </p:sp>
    </p:spTree>
    <p:extLst>
      <p:ext uri="{BB962C8B-B14F-4D97-AF65-F5344CB8AC3E}">
        <p14:creationId xmlns:p14="http://schemas.microsoft.com/office/powerpoint/2010/main" val="310154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26</a:t>
            </a:fld>
            <a:endParaRPr lang="cs-CZ"/>
          </a:p>
        </p:txBody>
      </p:sp>
    </p:spTree>
    <p:extLst>
      <p:ext uri="{BB962C8B-B14F-4D97-AF65-F5344CB8AC3E}">
        <p14:creationId xmlns:p14="http://schemas.microsoft.com/office/powerpoint/2010/main" val="2374377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27</a:t>
            </a:fld>
            <a:endParaRPr lang="cs-CZ"/>
          </a:p>
        </p:txBody>
      </p:sp>
    </p:spTree>
    <p:extLst>
      <p:ext uri="{BB962C8B-B14F-4D97-AF65-F5344CB8AC3E}">
        <p14:creationId xmlns:p14="http://schemas.microsoft.com/office/powerpoint/2010/main" val="151709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6</a:t>
            </a:fld>
            <a:endParaRPr lang="cs-CZ"/>
          </a:p>
        </p:txBody>
      </p:sp>
    </p:spTree>
    <p:extLst>
      <p:ext uri="{BB962C8B-B14F-4D97-AF65-F5344CB8AC3E}">
        <p14:creationId xmlns:p14="http://schemas.microsoft.com/office/powerpoint/2010/main" val="417960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28</a:t>
            </a:fld>
            <a:endParaRPr lang="cs-CZ"/>
          </a:p>
        </p:txBody>
      </p:sp>
    </p:spTree>
    <p:extLst>
      <p:ext uri="{BB962C8B-B14F-4D97-AF65-F5344CB8AC3E}">
        <p14:creationId xmlns:p14="http://schemas.microsoft.com/office/powerpoint/2010/main" val="3723045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30</a:t>
            </a:fld>
            <a:endParaRPr lang="cs-CZ"/>
          </a:p>
        </p:txBody>
      </p:sp>
    </p:spTree>
    <p:extLst>
      <p:ext uri="{BB962C8B-B14F-4D97-AF65-F5344CB8AC3E}">
        <p14:creationId xmlns:p14="http://schemas.microsoft.com/office/powerpoint/2010/main" val="294944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31</a:t>
            </a:fld>
            <a:endParaRPr lang="cs-CZ"/>
          </a:p>
        </p:txBody>
      </p:sp>
    </p:spTree>
    <p:extLst>
      <p:ext uri="{BB962C8B-B14F-4D97-AF65-F5344CB8AC3E}">
        <p14:creationId xmlns:p14="http://schemas.microsoft.com/office/powerpoint/2010/main" val="1685175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32</a:t>
            </a:fld>
            <a:endParaRPr lang="cs-CZ"/>
          </a:p>
        </p:txBody>
      </p:sp>
    </p:spTree>
    <p:extLst>
      <p:ext uri="{BB962C8B-B14F-4D97-AF65-F5344CB8AC3E}">
        <p14:creationId xmlns:p14="http://schemas.microsoft.com/office/powerpoint/2010/main" val="178245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p>
          <a:p>
            <a:endParaRPr lang="cs-CZ" dirty="0" smtClean="0"/>
          </a:p>
          <a:p>
            <a:r>
              <a:rPr lang="cs-CZ" dirty="0" smtClean="0"/>
              <a:t>AID</a:t>
            </a:r>
            <a:r>
              <a:rPr lang="en-US" dirty="0" smtClean="0"/>
              <a:t> (activation induced cytidine deaminase)</a:t>
            </a:r>
            <a:r>
              <a:rPr lang="cs-CZ" dirty="0" smtClean="0"/>
              <a:t>-</a:t>
            </a:r>
            <a:r>
              <a:rPr lang="cs-CZ" dirty="0" err="1" smtClean="0"/>
              <a:t>diversifikacia</a:t>
            </a:r>
            <a:r>
              <a:rPr lang="cs-CZ" dirty="0" smtClean="0"/>
              <a:t> </a:t>
            </a:r>
            <a:r>
              <a:rPr lang="cs-CZ" dirty="0" err="1" smtClean="0"/>
              <a:t>protilatok</a:t>
            </a:r>
            <a:r>
              <a:rPr lang="cs-CZ" dirty="0" smtClean="0"/>
              <a:t> </a:t>
            </a:r>
            <a:r>
              <a:rPr lang="cs-CZ" dirty="0" err="1" smtClean="0"/>
              <a:t>cez</a:t>
            </a:r>
            <a:r>
              <a:rPr lang="cs-CZ" dirty="0" smtClean="0"/>
              <a:t> </a:t>
            </a:r>
            <a:r>
              <a:rPr lang="cs-CZ" dirty="0" err="1" smtClean="0"/>
              <a:t>somaticku</a:t>
            </a:r>
            <a:r>
              <a:rPr lang="cs-CZ" dirty="0" smtClean="0"/>
              <a:t> </a:t>
            </a:r>
            <a:r>
              <a:rPr lang="cs-CZ" dirty="0" err="1" smtClean="0"/>
              <a:t>hypermutaciu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33</a:t>
            </a:fld>
            <a:endParaRPr lang="cs-CZ"/>
          </a:p>
        </p:txBody>
      </p:sp>
    </p:spTree>
    <p:extLst>
      <p:ext uri="{BB962C8B-B14F-4D97-AF65-F5344CB8AC3E}">
        <p14:creationId xmlns:p14="http://schemas.microsoft.com/office/powerpoint/2010/main" val="140578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34</a:t>
            </a:fld>
            <a:endParaRPr lang="cs-CZ"/>
          </a:p>
        </p:txBody>
      </p:sp>
    </p:spTree>
    <p:extLst>
      <p:ext uri="{BB962C8B-B14F-4D97-AF65-F5344CB8AC3E}">
        <p14:creationId xmlns:p14="http://schemas.microsoft.com/office/powerpoint/2010/main" val="389935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36</a:t>
            </a:fld>
            <a:endParaRPr lang="cs-CZ"/>
          </a:p>
        </p:txBody>
      </p:sp>
    </p:spTree>
    <p:extLst>
      <p:ext uri="{BB962C8B-B14F-4D97-AF65-F5344CB8AC3E}">
        <p14:creationId xmlns:p14="http://schemas.microsoft.com/office/powerpoint/2010/main" val="68333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describe the correction of the heterozygous MYBPC3 mutation in human preimplantation embryos with precise CRISPR–Cas9-based targeting accuracy and high homology-directed repair efficiency by activating an endogenous, germline-specific DNA repair response. Induced double-strand breaks (DSBs) at the mutant paternal allele were predominantly repaired using the homologous wild-type maternal gene instead of a synthetic DNA template. By modulating the cell cycle stage at which the DSB was induced, we were able to avoid mosaicism in cleaving embryos and achieve a high yield of homozygous embryos carrying the wild-type </a:t>
            </a:r>
          </a:p>
          <a:p>
            <a:r>
              <a:rPr lang="en-US" sz="1200" kern="1200" dirty="0" smtClean="0">
                <a:solidFill>
                  <a:schemeClr val="tx1"/>
                </a:solidFill>
                <a:effectLst/>
                <a:latin typeface="+mn-lt"/>
                <a:ea typeface="+mn-ea"/>
                <a:cs typeface="+mn-cs"/>
              </a:rPr>
              <a:t>MYBPC3 gene without evidence of off-target mutations.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44</a:t>
            </a:fld>
            <a:endParaRPr lang="cs-CZ"/>
          </a:p>
        </p:txBody>
      </p:sp>
    </p:spTree>
    <p:extLst>
      <p:ext uri="{BB962C8B-B14F-4D97-AF65-F5344CB8AC3E}">
        <p14:creationId xmlns:p14="http://schemas.microsoft.com/office/powerpoint/2010/main" val="3214367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45</a:t>
            </a:fld>
            <a:endParaRPr lang="cs-CZ"/>
          </a:p>
        </p:txBody>
      </p:sp>
    </p:spTree>
    <p:extLst>
      <p:ext uri="{BB962C8B-B14F-4D97-AF65-F5344CB8AC3E}">
        <p14:creationId xmlns:p14="http://schemas.microsoft.com/office/powerpoint/2010/main" val="2936804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Ulozili</a:t>
            </a:r>
            <a:r>
              <a:rPr lang="en-US" dirty="0" smtClean="0"/>
              <a:t> </a:t>
            </a:r>
            <a:r>
              <a:rPr lang="en-US" dirty="0" err="1" smtClean="0"/>
              <a:t>hodnoty</a:t>
            </a:r>
            <a:r>
              <a:rPr lang="en-US" dirty="0" smtClean="0"/>
              <a:t> </a:t>
            </a:r>
            <a:r>
              <a:rPr lang="sk-SK" dirty="0" smtClean="0"/>
              <a:t>pixelov v </a:t>
            </a:r>
            <a:r>
              <a:rPr lang="sk-SK" dirty="0" err="1" smtClean="0"/>
              <a:t>nukleotidovom</a:t>
            </a:r>
            <a:r>
              <a:rPr lang="sk-SK" dirty="0" smtClean="0"/>
              <a:t> kóde, rozdelených na mnoho samostatných syntetických </a:t>
            </a:r>
            <a:r>
              <a:rPr lang="sk-SK" dirty="0" err="1" smtClean="0"/>
              <a:t>oligonukleotidov</a:t>
            </a:r>
            <a:r>
              <a:rPr lang="en-US" dirty="0" err="1" smtClean="0"/>
              <a:t>ych</a:t>
            </a:r>
            <a:r>
              <a:rPr lang="sk-SK" dirty="0" smtClean="0"/>
              <a:t> </a:t>
            </a:r>
            <a:r>
              <a:rPr lang="sk-SK" dirty="0" err="1" smtClean="0"/>
              <a:t>protospacerov</a:t>
            </a:r>
            <a:r>
              <a:rPr lang="sk-SK" dirty="0" smtClean="0"/>
              <a:t>.</a:t>
            </a:r>
            <a:r>
              <a:rPr lang="en-US" dirty="0" smtClean="0"/>
              <a:t> </a:t>
            </a:r>
            <a:r>
              <a:rPr lang="sk-SK" dirty="0" smtClean="0"/>
              <a:t>Tieto </a:t>
            </a:r>
            <a:r>
              <a:rPr lang="sk-SK" dirty="0" err="1" smtClean="0"/>
              <a:t>oligonukleotidy</a:t>
            </a:r>
            <a:r>
              <a:rPr lang="sk-SK" dirty="0" smtClean="0"/>
              <a:t> sme </a:t>
            </a:r>
            <a:r>
              <a:rPr lang="sk-SK" dirty="0" err="1" smtClean="0"/>
              <a:t>elektroporovali</a:t>
            </a:r>
            <a:r>
              <a:rPr lang="sk-SK" dirty="0" smtClean="0"/>
              <a:t> do </a:t>
            </a:r>
            <a:r>
              <a:rPr lang="sk-SK" dirty="0" err="1" smtClean="0"/>
              <a:t>populáci</a:t>
            </a:r>
            <a:r>
              <a:rPr lang="en-US" dirty="0" smtClean="0"/>
              <a:t>e</a:t>
            </a:r>
            <a:r>
              <a:rPr lang="sk-SK" dirty="0" smtClean="0"/>
              <a:t> baktérií, z ktorých každá nesie funkčné CRISPR a nadmerne </a:t>
            </a:r>
            <a:r>
              <a:rPr lang="sk-SK" dirty="0" err="1" smtClean="0"/>
              <a:t>exprimuje</a:t>
            </a:r>
            <a:r>
              <a:rPr lang="sk-SK" dirty="0" smtClean="0"/>
              <a:t> komplex </a:t>
            </a:r>
            <a:r>
              <a:rPr lang="sk-SK" dirty="0" err="1" smtClean="0"/>
              <a:t>integrázy</a:t>
            </a:r>
            <a:r>
              <a:rPr lang="sk-SK" dirty="0" smtClean="0"/>
              <a:t> Cas1-Cas2, čo umožňuje bunkám </a:t>
            </a:r>
            <a:r>
              <a:rPr lang="en-US" dirty="0" err="1" smtClean="0"/>
              <a:t>vlozi</a:t>
            </a:r>
            <a:r>
              <a:rPr lang="sk-SK" dirty="0" smtClean="0"/>
              <a:t>ť </a:t>
            </a:r>
            <a:r>
              <a:rPr lang="sk-SK" dirty="0" err="1" smtClean="0"/>
              <a:t>oligonukleotidy</a:t>
            </a:r>
            <a:r>
              <a:rPr lang="sk-SK" dirty="0" smtClean="0"/>
              <a:t> do ich genómu.</a:t>
            </a:r>
            <a:r>
              <a:rPr lang="en-US" dirty="0" smtClean="0"/>
              <a:t> </a:t>
            </a:r>
            <a:r>
              <a:rPr lang="sk-SK" dirty="0" smtClean="0"/>
              <a:t>21 možných farieb pixelov bolo </a:t>
            </a:r>
            <a:r>
              <a:rPr lang="en-US" dirty="0" err="1" smtClean="0"/>
              <a:t>zakodovanych</a:t>
            </a:r>
            <a:r>
              <a:rPr lang="sk-SK" dirty="0" smtClean="0"/>
              <a:t> degenerovanou </a:t>
            </a:r>
            <a:r>
              <a:rPr lang="sk-SK" dirty="0" err="1" smtClean="0"/>
              <a:t>nukleotidovou</a:t>
            </a:r>
            <a:r>
              <a:rPr lang="sk-SK" dirty="0" smtClean="0"/>
              <a:t> </a:t>
            </a:r>
            <a:r>
              <a:rPr lang="sk-SK" dirty="0" err="1" smtClean="0"/>
              <a:t>tripletovou</a:t>
            </a:r>
            <a:r>
              <a:rPr lang="sk-SK" dirty="0" smtClean="0"/>
              <a:t> tabuľkou. Aby sme rozosielali informácie medzi viacerými </a:t>
            </a:r>
            <a:r>
              <a:rPr lang="sk-SK" dirty="0" err="1" smtClean="0"/>
              <a:t>protospacermi</a:t>
            </a:r>
            <a:r>
              <a:rPr lang="sk-SK" dirty="0" smtClean="0"/>
              <a:t>, poskytli sme každému </a:t>
            </a:r>
            <a:r>
              <a:rPr lang="sk-SK" dirty="0" err="1" smtClean="0"/>
              <a:t>protospaceru</a:t>
            </a:r>
            <a:r>
              <a:rPr lang="sk-SK" dirty="0" smtClean="0"/>
              <a:t> čiarový kód, ktorý definoval, ktorý </a:t>
            </a:r>
            <a:r>
              <a:rPr lang="sk-SK" dirty="0" err="1" smtClean="0"/>
              <a:t>pixelový</a:t>
            </a:r>
            <a:r>
              <a:rPr lang="sk-SK" dirty="0" smtClean="0"/>
              <a:t> súbor (označený ako "</a:t>
            </a:r>
            <a:r>
              <a:rPr lang="sk-SK" dirty="0" err="1" smtClean="0"/>
              <a:t>pixet</a:t>
            </a:r>
            <a:r>
              <a:rPr lang="sk-SK" dirty="0" smtClean="0"/>
              <a:t>") bol kódovaný </a:t>
            </a:r>
            <a:r>
              <a:rPr lang="sk-SK" dirty="0" err="1" smtClean="0"/>
              <a:t>nukleotidmi</a:t>
            </a:r>
            <a:r>
              <a:rPr lang="sk-SK" dirty="0" smtClean="0"/>
              <a:t> v tomto oddelení.</a:t>
            </a:r>
            <a:r>
              <a:rPr lang="en-US" dirty="0" smtClean="0"/>
              <a:t> </a:t>
            </a:r>
            <a:r>
              <a:rPr lang="sk-SK" dirty="0" smtClean="0"/>
              <a:t>Štyri </a:t>
            </a:r>
            <a:r>
              <a:rPr lang="sk-SK" dirty="0" err="1" smtClean="0"/>
              <a:t>nukleotidy</a:t>
            </a:r>
            <a:r>
              <a:rPr lang="sk-SK" dirty="0" smtClean="0"/>
              <a:t> definujú každý </a:t>
            </a:r>
            <a:r>
              <a:rPr lang="sk-SK" dirty="0" err="1" smtClean="0"/>
              <a:t>pixe</a:t>
            </a:r>
            <a:r>
              <a:rPr lang="en-US" dirty="0" smtClean="0"/>
              <a:t>t</a:t>
            </a:r>
            <a:r>
              <a:rPr lang="sk-SK" dirty="0" smtClean="0"/>
              <a:t> a pixely daného </a:t>
            </a:r>
            <a:r>
              <a:rPr lang="sk-SK" dirty="0" err="1" smtClean="0"/>
              <a:t>pixe</a:t>
            </a:r>
            <a:r>
              <a:rPr lang="en-US" dirty="0" smtClean="0"/>
              <a:t>t</a:t>
            </a:r>
            <a:r>
              <a:rPr lang="sk-SK" dirty="0" smtClean="0"/>
              <a:t>u sú rozdelené po celom obraz</a:t>
            </a:r>
            <a:r>
              <a:rPr lang="en-US" dirty="0" err="1" smtClean="0"/>
              <a:t>ku</a:t>
            </a:r>
            <a:r>
              <a:rPr lang="en-US"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46</a:t>
            </a:fld>
            <a:endParaRPr lang="cs-CZ"/>
          </a:p>
        </p:txBody>
      </p:sp>
    </p:spTree>
    <p:extLst>
      <p:ext uri="{BB962C8B-B14F-4D97-AF65-F5344CB8AC3E}">
        <p14:creationId xmlns:p14="http://schemas.microsoft.com/office/powerpoint/2010/main" val="67548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t>
            </a:r>
            <a:r>
              <a:rPr lang="en-GB" baseline="0" dirty="0" smtClean="0"/>
              <a:t>nucleases such as CRISPR, ZFNs and TALENs all rely in cleavage of a target site in the genome to stimulate a DNA repair pathway and elicit a change. This is often a highly efficient process, meaning editing efficiencies can be very high with these systems. They come with an inherent risk however (a risk that varies depending on the system you’re using) which is that the nuclease could in theory cut </a:t>
            </a:r>
            <a:r>
              <a:rPr lang="en-GB" baseline="0" dirty="0" err="1" smtClean="0"/>
              <a:t>elswhere</a:t>
            </a:r>
            <a:r>
              <a:rPr lang="en-GB" baseline="0" dirty="0" smtClean="0"/>
              <a:t> in the genome without you knowing about it – and you may end up with off target modifications.</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7</a:t>
            </a:fld>
            <a:endParaRPr lang="cs-CZ"/>
          </a:p>
        </p:txBody>
      </p:sp>
    </p:spTree>
    <p:extLst>
      <p:ext uri="{BB962C8B-B14F-4D97-AF65-F5344CB8AC3E}">
        <p14:creationId xmlns:p14="http://schemas.microsoft.com/office/powerpoint/2010/main" val="1432637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CRISPR-</a:t>
            </a:r>
            <a:r>
              <a:rPr lang="cs-CZ" dirty="0" err="1" smtClean="0"/>
              <a:t>associated</a:t>
            </a:r>
            <a:r>
              <a:rPr lang="cs-CZ" dirty="0" smtClean="0"/>
              <a:t> protein 9 (Cas9)-</a:t>
            </a:r>
            <a:r>
              <a:rPr lang="cs-CZ" dirty="0" err="1" smtClean="0"/>
              <a:t>mediated</a:t>
            </a:r>
            <a:r>
              <a:rPr lang="cs-CZ" dirty="0" smtClean="0"/>
              <a:t> genome </a:t>
            </a:r>
            <a:r>
              <a:rPr lang="cs-CZ" dirty="0" err="1" smtClean="0"/>
              <a:t>editing</a:t>
            </a:r>
            <a:r>
              <a:rPr lang="cs-CZ" dirty="0" smtClean="0"/>
              <a:t> </a:t>
            </a:r>
            <a:r>
              <a:rPr lang="cs-CZ" dirty="0" err="1" smtClean="0"/>
              <a:t>provides</a:t>
            </a:r>
            <a:r>
              <a:rPr lang="cs-CZ" dirty="0" smtClean="0"/>
              <a:t> a </a:t>
            </a:r>
            <a:r>
              <a:rPr lang="cs-CZ" dirty="0" err="1" smtClean="0"/>
              <a:t>promising</a:t>
            </a:r>
            <a:r>
              <a:rPr lang="cs-CZ" dirty="0" smtClean="0"/>
              <a:t> </a:t>
            </a:r>
            <a:r>
              <a:rPr lang="cs-CZ" dirty="0" err="1" smtClean="0"/>
              <a:t>cure</a:t>
            </a:r>
            <a:r>
              <a:rPr lang="cs-CZ" dirty="0" smtClean="0"/>
              <a:t> </a:t>
            </a:r>
            <a:r>
              <a:rPr lang="cs-CZ" dirty="0" err="1" smtClean="0"/>
              <a:t>for</a:t>
            </a:r>
            <a:r>
              <a:rPr lang="cs-CZ" dirty="0" smtClean="0"/>
              <a:t> HIV-1/AIDS; </a:t>
            </a:r>
            <a:r>
              <a:rPr lang="cs-CZ" dirty="0" err="1" smtClean="0"/>
              <a:t>however</a:t>
            </a:r>
            <a:r>
              <a:rPr lang="cs-CZ" dirty="0" smtClean="0"/>
              <a:t>, gene </a:t>
            </a:r>
            <a:r>
              <a:rPr lang="cs-CZ" dirty="0" err="1" smtClean="0"/>
              <a:t>delivery</a:t>
            </a:r>
            <a:r>
              <a:rPr lang="cs-CZ" dirty="0" smtClean="0"/>
              <a:t> </a:t>
            </a:r>
            <a:r>
              <a:rPr lang="cs-CZ" dirty="0" err="1" smtClean="0"/>
              <a:t>efficiency</a:t>
            </a:r>
            <a:r>
              <a:rPr lang="cs-CZ" dirty="0" smtClean="0"/>
              <a:t> in </a:t>
            </a:r>
            <a:r>
              <a:rPr lang="cs-CZ" dirty="0" err="1" smtClean="0"/>
              <a:t>vivo</a:t>
            </a:r>
            <a:r>
              <a:rPr lang="cs-CZ" dirty="0" smtClean="0"/>
              <a:t> </a:t>
            </a:r>
            <a:r>
              <a:rPr lang="cs-CZ" dirty="0" err="1" smtClean="0"/>
              <a:t>remains</a:t>
            </a:r>
            <a:r>
              <a:rPr lang="cs-CZ" dirty="0" smtClean="0"/>
              <a:t> </a:t>
            </a:r>
            <a:r>
              <a:rPr lang="cs-CZ" dirty="0" err="1" smtClean="0"/>
              <a:t>an</a:t>
            </a:r>
            <a:r>
              <a:rPr lang="cs-CZ" dirty="0" smtClean="0"/>
              <a:t> </a:t>
            </a:r>
            <a:r>
              <a:rPr lang="cs-CZ" dirty="0" err="1" smtClean="0"/>
              <a:t>obstacle</a:t>
            </a:r>
            <a:r>
              <a:rPr lang="cs-CZ" dirty="0" smtClean="0"/>
              <a:t> to </a:t>
            </a:r>
            <a:r>
              <a:rPr lang="cs-CZ" dirty="0" err="1" smtClean="0"/>
              <a:t>overcome</a:t>
            </a:r>
            <a:r>
              <a:rPr lang="cs-CZ" dirty="0" smtClean="0"/>
              <a:t>. </a:t>
            </a:r>
            <a:r>
              <a:rPr lang="cs-CZ" dirty="0" err="1" smtClean="0"/>
              <a:t>Here</a:t>
            </a:r>
            <a:r>
              <a:rPr lang="cs-CZ" dirty="0" smtClean="0"/>
              <a:t>, </a:t>
            </a:r>
            <a:r>
              <a:rPr lang="cs-CZ" dirty="0" err="1" smtClean="0"/>
              <a:t>we</a:t>
            </a:r>
            <a:r>
              <a:rPr lang="cs-CZ" dirty="0" smtClean="0"/>
              <a:t> </a:t>
            </a:r>
            <a:r>
              <a:rPr lang="cs-CZ" dirty="0" err="1" smtClean="0"/>
              <a:t>demonstrate</a:t>
            </a:r>
            <a:r>
              <a:rPr lang="cs-CZ" dirty="0" smtClean="0"/>
              <a:t> </a:t>
            </a:r>
            <a:r>
              <a:rPr lang="cs-CZ" dirty="0" err="1" smtClean="0"/>
              <a:t>the</a:t>
            </a:r>
            <a:r>
              <a:rPr lang="cs-CZ" dirty="0" smtClean="0"/>
              <a:t> </a:t>
            </a:r>
            <a:r>
              <a:rPr lang="cs-CZ" dirty="0" err="1" smtClean="0"/>
              <a:t>feasibility</a:t>
            </a:r>
            <a:r>
              <a:rPr lang="cs-CZ" dirty="0" smtClean="0"/>
              <a:t> and </a:t>
            </a:r>
            <a:r>
              <a:rPr lang="cs-CZ" dirty="0" err="1" smtClean="0"/>
              <a:t>efficiency</a:t>
            </a:r>
            <a:r>
              <a:rPr lang="cs-CZ" dirty="0" smtClean="0"/>
              <a:t> </a:t>
            </a:r>
            <a:r>
              <a:rPr lang="cs-CZ" dirty="0" err="1" smtClean="0"/>
              <a:t>of</a:t>
            </a:r>
            <a:r>
              <a:rPr lang="cs-CZ" dirty="0" smtClean="0"/>
              <a:t> </a:t>
            </a:r>
            <a:r>
              <a:rPr lang="cs-CZ" dirty="0" err="1" smtClean="0"/>
              <a:t>excising</a:t>
            </a:r>
            <a:r>
              <a:rPr lang="cs-CZ" dirty="0" smtClean="0"/>
              <a:t> </a:t>
            </a:r>
            <a:r>
              <a:rPr lang="cs-CZ" dirty="0" err="1" smtClean="0"/>
              <a:t>the</a:t>
            </a:r>
            <a:r>
              <a:rPr lang="cs-CZ" dirty="0" smtClean="0"/>
              <a:t> HIV-1 provirus in </a:t>
            </a:r>
            <a:r>
              <a:rPr lang="cs-CZ" dirty="0" err="1" smtClean="0"/>
              <a:t>three</a:t>
            </a:r>
            <a:r>
              <a:rPr lang="cs-CZ" dirty="0" smtClean="0"/>
              <a:t> </a:t>
            </a:r>
            <a:r>
              <a:rPr lang="cs-CZ" dirty="0" err="1" smtClean="0"/>
              <a:t>different</a:t>
            </a:r>
            <a:r>
              <a:rPr lang="cs-CZ" dirty="0" smtClean="0"/>
              <a:t> animal </a:t>
            </a:r>
            <a:r>
              <a:rPr lang="cs-CZ" dirty="0" err="1" smtClean="0"/>
              <a:t>models</a:t>
            </a:r>
            <a:r>
              <a:rPr lang="cs-CZ" dirty="0" smtClean="0"/>
              <a:t> </a:t>
            </a:r>
            <a:r>
              <a:rPr lang="cs-CZ" dirty="0" err="1" smtClean="0"/>
              <a:t>using</a:t>
            </a:r>
            <a:r>
              <a:rPr lang="cs-CZ" dirty="0" smtClean="0"/>
              <a:t> </a:t>
            </a:r>
            <a:r>
              <a:rPr lang="cs-CZ" dirty="0" err="1" smtClean="0"/>
              <a:t>an</a:t>
            </a:r>
            <a:r>
              <a:rPr lang="cs-CZ" dirty="0" smtClean="0"/>
              <a:t> </a:t>
            </a:r>
            <a:r>
              <a:rPr lang="cs-CZ" dirty="0" err="1" smtClean="0"/>
              <a:t>all</a:t>
            </a:r>
            <a:r>
              <a:rPr lang="cs-CZ" dirty="0" smtClean="0"/>
              <a:t>-in-</a:t>
            </a:r>
            <a:r>
              <a:rPr lang="cs-CZ" dirty="0" err="1" smtClean="0"/>
              <a:t>one</a:t>
            </a:r>
            <a:r>
              <a:rPr lang="cs-CZ" dirty="0" smtClean="0"/>
              <a:t> </a:t>
            </a:r>
            <a:r>
              <a:rPr lang="cs-CZ" dirty="0" err="1" smtClean="0"/>
              <a:t>adeno-associated</a:t>
            </a:r>
            <a:r>
              <a:rPr lang="cs-CZ" dirty="0" smtClean="0"/>
              <a:t> virus (AAV) </a:t>
            </a:r>
            <a:r>
              <a:rPr lang="cs-CZ" dirty="0" err="1" smtClean="0"/>
              <a:t>vector</a:t>
            </a:r>
            <a:r>
              <a:rPr lang="cs-CZ" dirty="0" smtClean="0"/>
              <a:t> to </a:t>
            </a:r>
            <a:r>
              <a:rPr lang="cs-CZ" dirty="0" err="1" smtClean="0"/>
              <a:t>deliver</a:t>
            </a:r>
            <a:r>
              <a:rPr lang="cs-CZ" dirty="0" smtClean="0"/>
              <a:t> multiplex single-</a:t>
            </a:r>
            <a:r>
              <a:rPr lang="cs-CZ" dirty="0" err="1" smtClean="0"/>
              <a:t>guide</a:t>
            </a:r>
            <a:r>
              <a:rPr lang="cs-CZ" dirty="0" smtClean="0"/>
              <a:t> </a:t>
            </a:r>
            <a:r>
              <a:rPr lang="cs-CZ" dirty="0" err="1" smtClean="0"/>
              <a:t>RNAs</a:t>
            </a:r>
            <a:r>
              <a:rPr lang="cs-CZ" dirty="0" smtClean="0"/>
              <a:t> (</a:t>
            </a:r>
            <a:r>
              <a:rPr lang="cs-CZ" dirty="0" err="1" smtClean="0"/>
              <a:t>sgRNAs</a:t>
            </a:r>
            <a:r>
              <a:rPr lang="cs-CZ" dirty="0" smtClean="0"/>
              <a:t>) plus </a:t>
            </a:r>
            <a:r>
              <a:rPr lang="cs-CZ" dirty="0" err="1" smtClean="0"/>
              <a:t>Staphylococcus</a:t>
            </a:r>
            <a:r>
              <a:rPr lang="cs-CZ" dirty="0" smtClean="0"/>
              <a:t> aureus Cas9 (saCas9). </a:t>
            </a:r>
            <a:r>
              <a:rPr lang="cs-CZ" dirty="0" err="1" smtClean="0"/>
              <a:t>The</a:t>
            </a:r>
            <a:r>
              <a:rPr lang="cs-CZ" dirty="0" smtClean="0"/>
              <a:t> </a:t>
            </a:r>
            <a:r>
              <a:rPr lang="cs-CZ" dirty="0" err="1" smtClean="0"/>
              <a:t>quadruplex</a:t>
            </a:r>
            <a:r>
              <a:rPr lang="cs-CZ" dirty="0" smtClean="0"/>
              <a:t> </a:t>
            </a:r>
            <a:r>
              <a:rPr lang="cs-CZ" dirty="0" err="1" smtClean="0"/>
              <a:t>sgRNAs</a:t>
            </a:r>
            <a:r>
              <a:rPr lang="cs-CZ" dirty="0" smtClean="0"/>
              <a:t>/saCas9 </a:t>
            </a:r>
            <a:r>
              <a:rPr lang="cs-CZ" dirty="0" err="1" smtClean="0"/>
              <a:t>vector</a:t>
            </a:r>
            <a:r>
              <a:rPr lang="cs-CZ" dirty="0" smtClean="0"/>
              <a:t> </a:t>
            </a:r>
            <a:r>
              <a:rPr lang="cs-CZ" dirty="0" err="1" smtClean="0"/>
              <a:t>outperformed</a:t>
            </a:r>
            <a:r>
              <a:rPr lang="cs-CZ" dirty="0" smtClean="0"/>
              <a:t> </a:t>
            </a:r>
            <a:r>
              <a:rPr lang="cs-CZ" dirty="0" err="1" smtClean="0"/>
              <a:t>the</a:t>
            </a:r>
            <a:r>
              <a:rPr lang="cs-CZ" dirty="0" smtClean="0"/>
              <a:t> duplex </a:t>
            </a:r>
            <a:r>
              <a:rPr lang="cs-CZ" dirty="0" err="1" smtClean="0"/>
              <a:t>vector</a:t>
            </a:r>
            <a:r>
              <a:rPr lang="cs-CZ" dirty="0" smtClean="0"/>
              <a:t> in </a:t>
            </a:r>
            <a:r>
              <a:rPr lang="cs-CZ" dirty="0" err="1" smtClean="0"/>
              <a:t>excising</a:t>
            </a:r>
            <a:r>
              <a:rPr lang="cs-CZ" dirty="0" smtClean="0"/>
              <a:t> </a:t>
            </a:r>
            <a:r>
              <a:rPr lang="cs-CZ" dirty="0" err="1" smtClean="0"/>
              <a:t>the</a:t>
            </a:r>
            <a:r>
              <a:rPr lang="cs-CZ" dirty="0" smtClean="0"/>
              <a:t> </a:t>
            </a:r>
            <a:r>
              <a:rPr lang="cs-CZ" dirty="0" err="1" smtClean="0"/>
              <a:t>integrated</a:t>
            </a:r>
            <a:r>
              <a:rPr lang="cs-CZ" dirty="0" smtClean="0"/>
              <a:t> HIV-1 genome in </a:t>
            </a:r>
            <a:r>
              <a:rPr lang="cs-CZ" dirty="0" err="1" smtClean="0"/>
              <a:t>cultured</a:t>
            </a:r>
            <a:r>
              <a:rPr lang="cs-CZ" dirty="0" smtClean="0"/>
              <a:t> </a:t>
            </a:r>
            <a:r>
              <a:rPr lang="cs-CZ" dirty="0" err="1" smtClean="0"/>
              <a:t>neural</a:t>
            </a:r>
            <a:r>
              <a:rPr lang="cs-CZ" dirty="0" smtClean="0"/>
              <a:t> stem/</a:t>
            </a:r>
            <a:r>
              <a:rPr lang="cs-CZ" dirty="0" err="1" smtClean="0"/>
              <a:t>progenitor</a:t>
            </a:r>
            <a:r>
              <a:rPr lang="cs-CZ" dirty="0" smtClean="0"/>
              <a:t> </a:t>
            </a:r>
            <a:r>
              <a:rPr lang="cs-CZ" dirty="0" err="1" smtClean="0"/>
              <a:t>cells</a:t>
            </a:r>
            <a:r>
              <a:rPr lang="cs-CZ" dirty="0" smtClean="0"/>
              <a:t> </a:t>
            </a:r>
            <a:r>
              <a:rPr lang="cs-CZ" dirty="0" err="1" smtClean="0"/>
              <a:t>from</a:t>
            </a:r>
            <a:r>
              <a:rPr lang="cs-CZ" dirty="0" smtClean="0"/>
              <a:t> HIV-1 Tg26 </a:t>
            </a:r>
            <a:r>
              <a:rPr lang="cs-CZ" dirty="0" err="1" smtClean="0"/>
              <a:t>transgenic</a:t>
            </a:r>
            <a:r>
              <a:rPr lang="cs-CZ" dirty="0" smtClean="0"/>
              <a:t> </a:t>
            </a:r>
            <a:r>
              <a:rPr lang="cs-CZ" dirty="0" err="1" smtClean="0"/>
              <a:t>mice</a:t>
            </a:r>
            <a:r>
              <a:rPr lang="cs-CZ" dirty="0" smtClean="0"/>
              <a:t>. </a:t>
            </a:r>
            <a:r>
              <a:rPr lang="cs-CZ" dirty="0" err="1" smtClean="0"/>
              <a:t>Intravenously</a:t>
            </a:r>
            <a:r>
              <a:rPr lang="cs-CZ" dirty="0" smtClean="0"/>
              <a:t> </a:t>
            </a:r>
            <a:r>
              <a:rPr lang="cs-CZ" dirty="0" err="1" smtClean="0"/>
              <a:t>injected</a:t>
            </a:r>
            <a:r>
              <a:rPr lang="cs-CZ" dirty="0" smtClean="0"/>
              <a:t> </a:t>
            </a:r>
            <a:r>
              <a:rPr lang="cs-CZ" dirty="0" err="1" smtClean="0"/>
              <a:t>quadruplex</a:t>
            </a:r>
            <a:r>
              <a:rPr lang="cs-CZ" dirty="0" smtClean="0"/>
              <a:t> </a:t>
            </a:r>
            <a:r>
              <a:rPr lang="cs-CZ" dirty="0" err="1" smtClean="0"/>
              <a:t>sgRNAs</a:t>
            </a:r>
            <a:r>
              <a:rPr lang="cs-CZ" dirty="0" smtClean="0"/>
              <a:t>/saCas9 AAV-DJ/8 </a:t>
            </a:r>
            <a:r>
              <a:rPr lang="cs-CZ" dirty="0" err="1" smtClean="0"/>
              <a:t>excised</a:t>
            </a:r>
            <a:r>
              <a:rPr lang="cs-CZ" dirty="0" smtClean="0"/>
              <a:t> HIV-1 </a:t>
            </a:r>
            <a:r>
              <a:rPr lang="cs-CZ" dirty="0" err="1" smtClean="0"/>
              <a:t>proviral</a:t>
            </a:r>
            <a:r>
              <a:rPr lang="cs-CZ" dirty="0" smtClean="0"/>
              <a:t> DNA and </a:t>
            </a:r>
            <a:r>
              <a:rPr lang="cs-CZ" dirty="0" err="1" smtClean="0"/>
              <a:t>significantly</a:t>
            </a:r>
            <a:r>
              <a:rPr lang="cs-CZ" dirty="0" smtClean="0"/>
              <a:t> </a:t>
            </a:r>
            <a:r>
              <a:rPr lang="cs-CZ" dirty="0" err="1" smtClean="0"/>
              <a:t>reduced</a:t>
            </a:r>
            <a:r>
              <a:rPr lang="cs-CZ" dirty="0" smtClean="0"/>
              <a:t> </a:t>
            </a:r>
            <a:r>
              <a:rPr lang="cs-CZ" dirty="0" err="1" smtClean="0"/>
              <a:t>viral</a:t>
            </a:r>
            <a:r>
              <a:rPr lang="cs-CZ" dirty="0" smtClean="0"/>
              <a:t> RNA </a:t>
            </a:r>
            <a:r>
              <a:rPr lang="cs-CZ" dirty="0" err="1" smtClean="0"/>
              <a:t>expression</a:t>
            </a:r>
            <a:r>
              <a:rPr lang="cs-CZ" dirty="0" smtClean="0"/>
              <a:t> in </a:t>
            </a:r>
            <a:r>
              <a:rPr lang="cs-CZ" dirty="0" err="1" smtClean="0"/>
              <a:t>several</a:t>
            </a:r>
            <a:r>
              <a:rPr lang="cs-CZ" dirty="0" smtClean="0"/>
              <a:t> </a:t>
            </a:r>
            <a:r>
              <a:rPr lang="cs-CZ" dirty="0" err="1" smtClean="0"/>
              <a:t>organs</a:t>
            </a:r>
            <a:r>
              <a:rPr lang="cs-CZ" dirty="0" smtClean="0"/>
              <a:t>/</a:t>
            </a:r>
            <a:r>
              <a:rPr lang="cs-CZ" dirty="0" err="1" smtClean="0"/>
              <a:t>tissues</a:t>
            </a:r>
            <a:r>
              <a:rPr lang="cs-CZ" dirty="0" smtClean="0"/>
              <a:t> </a:t>
            </a:r>
            <a:r>
              <a:rPr lang="cs-CZ" dirty="0" err="1" smtClean="0"/>
              <a:t>of</a:t>
            </a:r>
            <a:r>
              <a:rPr lang="cs-CZ" dirty="0" smtClean="0"/>
              <a:t> Tg26 </a:t>
            </a:r>
            <a:r>
              <a:rPr lang="cs-CZ" dirty="0" err="1" smtClean="0"/>
              <a:t>mice</a:t>
            </a:r>
            <a:r>
              <a:rPr lang="cs-CZ" dirty="0" smtClean="0"/>
              <a:t>. In </a:t>
            </a:r>
            <a:r>
              <a:rPr lang="cs-CZ" dirty="0" err="1" smtClean="0"/>
              <a:t>EcoHIV</a:t>
            </a:r>
            <a:r>
              <a:rPr lang="cs-CZ" dirty="0" smtClean="0"/>
              <a:t> </a:t>
            </a:r>
            <a:r>
              <a:rPr lang="cs-CZ" dirty="0" err="1" smtClean="0"/>
              <a:t>acutely</a:t>
            </a:r>
            <a:r>
              <a:rPr lang="cs-CZ" dirty="0" smtClean="0"/>
              <a:t> </a:t>
            </a:r>
            <a:r>
              <a:rPr lang="cs-CZ" dirty="0" err="1" smtClean="0"/>
              <a:t>infected</a:t>
            </a:r>
            <a:r>
              <a:rPr lang="cs-CZ" dirty="0" smtClean="0"/>
              <a:t> </a:t>
            </a:r>
            <a:r>
              <a:rPr lang="cs-CZ" dirty="0" err="1" smtClean="0"/>
              <a:t>mice</a:t>
            </a:r>
            <a:r>
              <a:rPr lang="cs-CZ" dirty="0" smtClean="0"/>
              <a:t>, </a:t>
            </a:r>
            <a:r>
              <a:rPr lang="cs-CZ" dirty="0" err="1" smtClean="0"/>
              <a:t>intravenously</a:t>
            </a:r>
            <a:r>
              <a:rPr lang="cs-CZ" dirty="0" smtClean="0"/>
              <a:t> </a:t>
            </a:r>
            <a:r>
              <a:rPr lang="cs-CZ" dirty="0" err="1" smtClean="0"/>
              <a:t>injected</a:t>
            </a:r>
            <a:r>
              <a:rPr lang="cs-CZ" dirty="0" smtClean="0"/>
              <a:t> </a:t>
            </a:r>
            <a:r>
              <a:rPr lang="cs-CZ" dirty="0" err="1" smtClean="0"/>
              <a:t>quadruplex</a:t>
            </a:r>
            <a:r>
              <a:rPr lang="cs-CZ" dirty="0" smtClean="0"/>
              <a:t> </a:t>
            </a:r>
            <a:r>
              <a:rPr lang="cs-CZ" dirty="0" err="1" smtClean="0"/>
              <a:t>sgRNAs</a:t>
            </a:r>
            <a:r>
              <a:rPr lang="cs-CZ" dirty="0" smtClean="0"/>
              <a:t>/saCas9 AAV-DJ/8 </a:t>
            </a:r>
            <a:r>
              <a:rPr lang="cs-CZ" dirty="0" err="1" smtClean="0"/>
              <a:t>reduced</a:t>
            </a:r>
            <a:r>
              <a:rPr lang="cs-CZ" dirty="0" smtClean="0"/>
              <a:t> </a:t>
            </a:r>
            <a:r>
              <a:rPr lang="cs-CZ" dirty="0" err="1" smtClean="0"/>
              <a:t>systemic</a:t>
            </a:r>
            <a:r>
              <a:rPr lang="cs-CZ" dirty="0" smtClean="0"/>
              <a:t> </a:t>
            </a:r>
            <a:r>
              <a:rPr lang="cs-CZ" dirty="0" err="1" smtClean="0"/>
              <a:t>EcoHIV</a:t>
            </a:r>
            <a:r>
              <a:rPr lang="cs-CZ" dirty="0" smtClean="0"/>
              <a:t> </a:t>
            </a:r>
            <a:r>
              <a:rPr lang="cs-CZ" dirty="0" err="1" smtClean="0"/>
              <a:t>infection</a:t>
            </a:r>
            <a:r>
              <a:rPr lang="cs-CZ" dirty="0" smtClean="0"/>
              <a:t>, as </a:t>
            </a:r>
            <a:r>
              <a:rPr lang="cs-CZ" dirty="0" err="1" smtClean="0"/>
              <a:t>determined</a:t>
            </a:r>
            <a:r>
              <a:rPr lang="cs-CZ" dirty="0" smtClean="0"/>
              <a:t> by live </a:t>
            </a:r>
            <a:r>
              <a:rPr lang="cs-CZ" dirty="0" err="1" smtClean="0"/>
              <a:t>bioluminescence</a:t>
            </a:r>
            <a:r>
              <a:rPr lang="cs-CZ" dirty="0" smtClean="0"/>
              <a:t> </a:t>
            </a:r>
            <a:r>
              <a:rPr lang="cs-CZ" dirty="0" err="1" smtClean="0"/>
              <a:t>imaging</a:t>
            </a:r>
            <a:r>
              <a:rPr lang="cs-CZ" dirty="0" smtClean="0"/>
              <a:t>. </a:t>
            </a:r>
            <a:r>
              <a:rPr lang="cs-CZ" dirty="0" err="1" smtClean="0"/>
              <a:t>Additionally</a:t>
            </a:r>
            <a:r>
              <a:rPr lang="cs-CZ" dirty="0" smtClean="0"/>
              <a:t>, </a:t>
            </a:r>
            <a:r>
              <a:rPr lang="cs-CZ" dirty="0" err="1" smtClean="0"/>
              <a:t>this</a:t>
            </a:r>
            <a:r>
              <a:rPr lang="cs-CZ" dirty="0" smtClean="0"/>
              <a:t> </a:t>
            </a:r>
            <a:r>
              <a:rPr lang="cs-CZ" dirty="0" err="1" smtClean="0"/>
              <a:t>quadruplex</a:t>
            </a:r>
            <a:r>
              <a:rPr lang="cs-CZ" dirty="0" smtClean="0"/>
              <a:t> </a:t>
            </a:r>
            <a:r>
              <a:rPr lang="cs-CZ" dirty="0" err="1" smtClean="0"/>
              <a:t>vector</a:t>
            </a:r>
            <a:r>
              <a:rPr lang="cs-CZ" dirty="0" smtClean="0"/>
              <a:t> </a:t>
            </a:r>
            <a:r>
              <a:rPr lang="cs-CZ" dirty="0" err="1" smtClean="0"/>
              <a:t>induced</a:t>
            </a:r>
            <a:r>
              <a:rPr lang="cs-CZ" dirty="0" smtClean="0"/>
              <a:t> </a:t>
            </a:r>
            <a:r>
              <a:rPr lang="cs-CZ" dirty="0" err="1" smtClean="0"/>
              <a:t>efficient</a:t>
            </a:r>
            <a:r>
              <a:rPr lang="cs-CZ" dirty="0" smtClean="0"/>
              <a:t> </a:t>
            </a:r>
            <a:r>
              <a:rPr lang="cs-CZ" dirty="0" err="1" smtClean="0"/>
              <a:t>proviral</a:t>
            </a:r>
            <a:r>
              <a:rPr lang="cs-CZ" dirty="0" smtClean="0"/>
              <a:t> </a:t>
            </a:r>
            <a:r>
              <a:rPr lang="cs-CZ" dirty="0" err="1" smtClean="0"/>
              <a:t>excision</a:t>
            </a:r>
            <a:r>
              <a:rPr lang="cs-CZ" dirty="0" smtClean="0"/>
              <a:t>, as </a:t>
            </a:r>
            <a:r>
              <a:rPr lang="cs-CZ" dirty="0" err="1" smtClean="0"/>
              <a:t>determined</a:t>
            </a:r>
            <a:r>
              <a:rPr lang="cs-CZ" dirty="0" smtClean="0"/>
              <a:t> by PCR </a:t>
            </a:r>
            <a:r>
              <a:rPr lang="cs-CZ" dirty="0" err="1" smtClean="0"/>
              <a:t>genotyping</a:t>
            </a:r>
            <a:r>
              <a:rPr lang="cs-CZ" dirty="0" smtClean="0"/>
              <a:t> in </a:t>
            </a:r>
            <a:r>
              <a:rPr lang="cs-CZ" dirty="0" err="1" smtClean="0"/>
              <a:t>the</a:t>
            </a:r>
            <a:r>
              <a:rPr lang="cs-CZ" dirty="0" smtClean="0"/>
              <a:t> liver, </a:t>
            </a:r>
            <a:r>
              <a:rPr lang="cs-CZ" dirty="0" err="1" smtClean="0"/>
              <a:t>lungs</a:t>
            </a:r>
            <a:r>
              <a:rPr lang="cs-CZ" dirty="0" smtClean="0"/>
              <a:t>, brain, and spleen. </a:t>
            </a:r>
            <a:r>
              <a:rPr lang="cs-CZ" dirty="0" err="1" smtClean="0"/>
              <a:t>Finally</a:t>
            </a:r>
            <a:r>
              <a:rPr lang="cs-CZ" dirty="0" smtClean="0"/>
              <a:t>, in </a:t>
            </a:r>
            <a:r>
              <a:rPr lang="cs-CZ" dirty="0" err="1" smtClean="0"/>
              <a:t>humanized</a:t>
            </a:r>
            <a:r>
              <a:rPr lang="cs-CZ" dirty="0" smtClean="0"/>
              <a:t> bone </a:t>
            </a:r>
            <a:r>
              <a:rPr lang="cs-CZ" dirty="0" err="1" smtClean="0"/>
              <a:t>marrow</a:t>
            </a:r>
            <a:r>
              <a:rPr lang="cs-CZ" dirty="0" smtClean="0"/>
              <a:t>/liver/</a:t>
            </a:r>
            <a:r>
              <a:rPr lang="cs-CZ" dirty="0" err="1" smtClean="0"/>
              <a:t>thymus</a:t>
            </a:r>
            <a:r>
              <a:rPr lang="cs-CZ" dirty="0" smtClean="0"/>
              <a:t> (BLT) </a:t>
            </a:r>
            <a:r>
              <a:rPr lang="cs-CZ" dirty="0" err="1" smtClean="0"/>
              <a:t>mice</a:t>
            </a:r>
            <a:r>
              <a:rPr lang="cs-CZ" dirty="0" smtClean="0"/>
              <a:t> </a:t>
            </a:r>
            <a:r>
              <a:rPr lang="cs-CZ" dirty="0" err="1" smtClean="0"/>
              <a:t>with</a:t>
            </a:r>
            <a:r>
              <a:rPr lang="cs-CZ" dirty="0" smtClean="0"/>
              <a:t> </a:t>
            </a:r>
            <a:r>
              <a:rPr lang="cs-CZ" dirty="0" err="1" smtClean="0"/>
              <a:t>chronic</a:t>
            </a:r>
            <a:r>
              <a:rPr lang="cs-CZ" dirty="0" smtClean="0"/>
              <a:t> HIV-1 </a:t>
            </a:r>
            <a:r>
              <a:rPr lang="cs-CZ" dirty="0" err="1" smtClean="0"/>
              <a:t>infection</a:t>
            </a:r>
            <a:r>
              <a:rPr lang="cs-CZ" dirty="0" smtClean="0"/>
              <a:t>, </a:t>
            </a:r>
            <a:r>
              <a:rPr lang="cs-CZ" dirty="0" err="1" smtClean="0"/>
              <a:t>successful</a:t>
            </a:r>
            <a:r>
              <a:rPr lang="cs-CZ" dirty="0" smtClean="0"/>
              <a:t> </a:t>
            </a:r>
            <a:r>
              <a:rPr lang="cs-CZ" dirty="0" err="1" smtClean="0"/>
              <a:t>proviral</a:t>
            </a:r>
            <a:r>
              <a:rPr lang="cs-CZ" dirty="0" smtClean="0"/>
              <a:t> </a:t>
            </a:r>
            <a:r>
              <a:rPr lang="cs-CZ" dirty="0" err="1" smtClean="0"/>
              <a:t>excision</a:t>
            </a:r>
            <a:r>
              <a:rPr lang="cs-CZ" dirty="0" smtClean="0"/>
              <a:t> </a:t>
            </a:r>
            <a:r>
              <a:rPr lang="cs-CZ" dirty="0" err="1" smtClean="0"/>
              <a:t>was</a:t>
            </a:r>
            <a:r>
              <a:rPr lang="cs-CZ" dirty="0" smtClean="0"/>
              <a:t> </a:t>
            </a:r>
            <a:r>
              <a:rPr lang="cs-CZ" dirty="0" err="1" smtClean="0"/>
              <a:t>detected</a:t>
            </a:r>
            <a:r>
              <a:rPr lang="cs-CZ" dirty="0" smtClean="0"/>
              <a:t> by PCR </a:t>
            </a:r>
            <a:r>
              <a:rPr lang="cs-CZ" dirty="0" err="1" smtClean="0"/>
              <a:t>genotyping</a:t>
            </a:r>
            <a:r>
              <a:rPr lang="cs-CZ" dirty="0" smtClean="0"/>
              <a:t> in </a:t>
            </a:r>
            <a:r>
              <a:rPr lang="cs-CZ" dirty="0" err="1" smtClean="0"/>
              <a:t>the</a:t>
            </a:r>
            <a:r>
              <a:rPr lang="cs-CZ" dirty="0" smtClean="0"/>
              <a:t> spleen, </a:t>
            </a:r>
            <a:r>
              <a:rPr lang="cs-CZ" dirty="0" err="1" smtClean="0"/>
              <a:t>lungs</a:t>
            </a:r>
            <a:r>
              <a:rPr lang="cs-CZ" dirty="0" smtClean="0"/>
              <a:t>, </a:t>
            </a:r>
            <a:r>
              <a:rPr lang="cs-CZ" dirty="0" err="1" smtClean="0"/>
              <a:t>heart</a:t>
            </a:r>
            <a:r>
              <a:rPr lang="cs-CZ" dirty="0" smtClean="0"/>
              <a:t>, </a:t>
            </a:r>
            <a:r>
              <a:rPr lang="cs-CZ" dirty="0" err="1" smtClean="0"/>
              <a:t>colon</a:t>
            </a:r>
            <a:r>
              <a:rPr lang="cs-CZ" dirty="0" smtClean="0"/>
              <a:t>, and brain </a:t>
            </a:r>
            <a:r>
              <a:rPr lang="cs-CZ" dirty="0" err="1" smtClean="0"/>
              <a:t>after</a:t>
            </a:r>
            <a:r>
              <a:rPr lang="cs-CZ" dirty="0" smtClean="0"/>
              <a:t> a single </a:t>
            </a:r>
            <a:r>
              <a:rPr lang="cs-CZ" dirty="0" err="1" smtClean="0"/>
              <a:t>intravenous</a:t>
            </a:r>
            <a:r>
              <a:rPr lang="cs-CZ" dirty="0" smtClean="0"/>
              <a:t> </a:t>
            </a:r>
            <a:r>
              <a:rPr lang="cs-CZ" dirty="0" err="1" smtClean="0"/>
              <a:t>injection</a:t>
            </a:r>
            <a:r>
              <a:rPr lang="cs-CZ" dirty="0" smtClean="0"/>
              <a:t> </a:t>
            </a:r>
            <a:r>
              <a:rPr lang="cs-CZ" dirty="0" err="1" smtClean="0"/>
              <a:t>of</a:t>
            </a:r>
            <a:r>
              <a:rPr lang="cs-CZ" dirty="0" smtClean="0"/>
              <a:t> </a:t>
            </a:r>
            <a:r>
              <a:rPr lang="cs-CZ" dirty="0" err="1" smtClean="0"/>
              <a:t>quadruplex</a:t>
            </a:r>
            <a:r>
              <a:rPr lang="cs-CZ" dirty="0" smtClean="0"/>
              <a:t> </a:t>
            </a:r>
            <a:r>
              <a:rPr lang="cs-CZ" dirty="0" err="1" smtClean="0"/>
              <a:t>sgRNAs</a:t>
            </a:r>
            <a:r>
              <a:rPr lang="cs-CZ" dirty="0" smtClean="0"/>
              <a:t>/saCas9 AAV-DJ/8. In </a:t>
            </a:r>
            <a:r>
              <a:rPr lang="cs-CZ" dirty="0" err="1" smtClean="0"/>
              <a:t>conclusion</a:t>
            </a:r>
            <a:r>
              <a:rPr lang="cs-CZ" dirty="0" smtClean="0"/>
              <a:t>, in </a:t>
            </a:r>
            <a:r>
              <a:rPr lang="cs-CZ" dirty="0" err="1" smtClean="0"/>
              <a:t>vivo</a:t>
            </a:r>
            <a:r>
              <a:rPr lang="cs-CZ" dirty="0" smtClean="0"/>
              <a:t> </a:t>
            </a:r>
            <a:r>
              <a:rPr lang="cs-CZ" dirty="0" err="1" smtClean="0"/>
              <a:t>excision</a:t>
            </a:r>
            <a:r>
              <a:rPr lang="cs-CZ" dirty="0" smtClean="0"/>
              <a:t> </a:t>
            </a:r>
            <a:r>
              <a:rPr lang="cs-CZ" dirty="0" err="1" smtClean="0"/>
              <a:t>of</a:t>
            </a:r>
            <a:r>
              <a:rPr lang="cs-CZ" dirty="0" smtClean="0"/>
              <a:t> HIV-1 </a:t>
            </a:r>
            <a:r>
              <a:rPr lang="cs-CZ" dirty="0" err="1" smtClean="0"/>
              <a:t>proviral</a:t>
            </a:r>
            <a:r>
              <a:rPr lang="cs-CZ" dirty="0" smtClean="0"/>
              <a:t> DNA by </a:t>
            </a:r>
            <a:r>
              <a:rPr lang="cs-CZ" dirty="0" err="1" smtClean="0"/>
              <a:t>sgRNAs</a:t>
            </a:r>
            <a:r>
              <a:rPr lang="cs-CZ" dirty="0" smtClean="0"/>
              <a:t>/saCas9 in solid </a:t>
            </a:r>
            <a:r>
              <a:rPr lang="cs-CZ" dirty="0" err="1" smtClean="0"/>
              <a:t>tissues</a:t>
            </a:r>
            <a:r>
              <a:rPr lang="cs-CZ" dirty="0" smtClean="0"/>
              <a:t>/</a:t>
            </a:r>
            <a:r>
              <a:rPr lang="cs-CZ" dirty="0" err="1" smtClean="0"/>
              <a:t>organs</a:t>
            </a:r>
            <a:r>
              <a:rPr lang="cs-CZ" dirty="0" smtClean="0"/>
              <a:t> </a:t>
            </a:r>
            <a:r>
              <a:rPr lang="cs-CZ" dirty="0" err="1" smtClean="0"/>
              <a:t>can</a:t>
            </a:r>
            <a:r>
              <a:rPr lang="cs-CZ" dirty="0" smtClean="0"/>
              <a:t> </a:t>
            </a:r>
            <a:r>
              <a:rPr lang="cs-CZ" dirty="0" err="1" smtClean="0"/>
              <a:t>be</a:t>
            </a:r>
            <a:r>
              <a:rPr lang="cs-CZ" dirty="0" smtClean="0"/>
              <a:t> </a:t>
            </a:r>
            <a:r>
              <a:rPr lang="cs-CZ" dirty="0" err="1" smtClean="0"/>
              <a:t>achieved</a:t>
            </a:r>
            <a:r>
              <a:rPr lang="cs-CZ" dirty="0" smtClean="0"/>
              <a:t> via AAV </a:t>
            </a:r>
            <a:r>
              <a:rPr lang="cs-CZ" dirty="0" err="1" smtClean="0"/>
              <a:t>delivery</a:t>
            </a:r>
            <a:r>
              <a:rPr lang="cs-CZ" dirty="0" smtClean="0"/>
              <a:t>, a </a:t>
            </a:r>
            <a:r>
              <a:rPr lang="cs-CZ" dirty="0" err="1" smtClean="0"/>
              <a:t>significant</a:t>
            </a:r>
            <a:r>
              <a:rPr lang="cs-CZ" dirty="0" smtClean="0"/>
              <a:t> step </a:t>
            </a:r>
            <a:r>
              <a:rPr lang="cs-CZ" dirty="0" err="1" smtClean="0"/>
              <a:t>toward</a:t>
            </a:r>
            <a:r>
              <a:rPr lang="cs-CZ" dirty="0" smtClean="0"/>
              <a:t> </a:t>
            </a:r>
            <a:r>
              <a:rPr lang="cs-CZ" dirty="0" err="1" smtClean="0"/>
              <a:t>human</a:t>
            </a:r>
            <a:r>
              <a:rPr lang="cs-CZ" dirty="0" smtClean="0"/>
              <a:t> </a:t>
            </a:r>
            <a:r>
              <a:rPr lang="cs-CZ" dirty="0" err="1" smtClean="0"/>
              <a:t>clinical</a:t>
            </a:r>
            <a:r>
              <a:rPr lang="cs-CZ" dirty="0" smtClean="0"/>
              <a:t> </a:t>
            </a:r>
            <a:r>
              <a:rPr lang="cs-CZ" dirty="0" err="1" smtClean="0"/>
              <a:t>trials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47</a:t>
            </a:fld>
            <a:endParaRPr lang="cs-CZ"/>
          </a:p>
        </p:txBody>
      </p:sp>
    </p:spTree>
    <p:extLst>
      <p:ext uri="{BB962C8B-B14F-4D97-AF65-F5344CB8AC3E}">
        <p14:creationId xmlns:p14="http://schemas.microsoft.com/office/powerpoint/2010/main" val="3323362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48</a:t>
            </a:fld>
            <a:endParaRPr lang="cs-CZ"/>
          </a:p>
        </p:txBody>
      </p:sp>
    </p:spTree>
    <p:extLst>
      <p:ext uri="{BB962C8B-B14F-4D97-AF65-F5344CB8AC3E}">
        <p14:creationId xmlns:p14="http://schemas.microsoft.com/office/powerpoint/2010/main" val="1024109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smtClean="0"/>
              <a:t>Ako sa očakávalo, odhalilo sa hlboké </a:t>
            </a:r>
            <a:r>
              <a:rPr lang="sk-SK" dirty="0" err="1" smtClean="0"/>
              <a:t>sekvenovanie</a:t>
            </a:r>
            <a:r>
              <a:rPr lang="sk-SK" dirty="0" smtClean="0"/>
              <a:t> 14 dní po </a:t>
            </a:r>
            <a:r>
              <a:rPr lang="sk-SK" dirty="0" err="1" smtClean="0"/>
              <a:t>transdukcii</a:t>
            </a:r>
            <a:r>
              <a:rPr lang="en-US" smtClean="0"/>
              <a:t> </a:t>
            </a:r>
            <a:r>
              <a:rPr lang="sk-SK" smtClean="0"/>
              <a:t>významné </a:t>
            </a:r>
            <a:r>
              <a:rPr lang="sk-SK" dirty="0" smtClean="0"/>
              <a:t>zníženie rozmanitosti </a:t>
            </a:r>
            <a:r>
              <a:rPr lang="sk-SK" dirty="0" err="1" smtClean="0"/>
              <a:t>sgRNA</a:t>
            </a:r>
            <a:r>
              <a:rPr lang="sk-SK" dirty="0" smtClean="0"/>
              <a:t> v prežívajúcich bunkách A375 a HUES62. Analýza obohatenia génom stanovila, že väčšina ochudobnených </a:t>
            </a:r>
            <a:r>
              <a:rPr lang="sk-SK" dirty="0" err="1" smtClean="0"/>
              <a:t>sgRNA</a:t>
            </a:r>
            <a:r>
              <a:rPr lang="sk-SK" dirty="0" smtClean="0"/>
              <a:t> sa zameriava na základné gény, ako sú </a:t>
            </a:r>
            <a:r>
              <a:rPr lang="sk-SK" dirty="0" err="1" smtClean="0"/>
              <a:t>ribozomálne</a:t>
            </a:r>
            <a:r>
              <a:rPr lang="sk-SK" dirty="0" smtClean="0"/>
              <a:t> štrukturálne zložky</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49</a:t>
            </a:fld>
            <a:endParaRPr lang="cs-CZ"/>
          </a:p>
        </p:txBody>
      </p:sp>
    </p:spTree>
    <p:extLst>
      <p:ext uri="{BB962C8B-B14F-4D97-AF65-F5344CB8AC3E}">
        <p14:creationId xmlns:p14="http://schemas.microsoft.com/office/powerpoint/2010/main" val="2415108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5aml</a:t>
            </a:r>
            <a:r>
              <a:rPr lang="en-US" baseline="0" dirty="0" smtClean="0"/>
              <a:t> </a:t>
            </a:r>
            <a:r>
              <a:rPr lang="en-US" baseline="0" dirty="0" err="1" smtClean="0"/>
              <a:t>bunecnych</a:t>
            </a:r>
            <a:r>
              <a:rPr lang="en-US" baseline="0" dirty="0" smtClean="0"/>
              <a:t> </a:t>
            </a:r>
            <a:r>
              <a:rPr lang="en-US" baseline="0" dirty="0" err="1" smtClean="0"/>
              <a:t>linii</a:t>
            </a:r>
            <a:r>
              <a:rPr lang="en-US" baseline="0" dirty="0" smtClean="0"/>
              <a:t>, a 2 </a:t>
            </a:r>
            <a:r>
              <a:rPr lang="en-US" baseline="0" dirty="0" err="1" smtClean="0"/>
              <a:t>fibroblasty</a:t>
            </a:r>
            <a:r>
              <a:rPr lang="en-US" baseline="0" dirty="0" smtClean="0"/>
              <a:t>, 2 </a:t>
            </a:r>
            <a:r>
              <a:rPr lang="en-US" baseline="0" dirty="0" err="1" smtClean="0"/>
              <a:t>biologicke</a:t>
            </a:r>
            <a:r>
              <a:rPr lang="en-US" baseline="0" dirty="0" smtClean="0"/>
              <a:t> </a:t>
            </a:r>
            <a:r>
              <a:rPr lang="en-US" baseline="0" dirty="0" err="1" smtClean="0"/>
              <a:t>repliky</a:t>
            </a:r>
            <a:r>
              <a:rPr lang="en-US" baseline="0" dirty="0" smtClean="0"/>
              <a:t> z </a:t>
            </a:r>
            <a:r>
              <a:rPr lang="en-US" baseline="0" dirty="0" err="1" smtClean="0"/>
              <a:t>kazdej</a:t>
            </a:r>
            <a:r>
              <a:rPr lang="en-US" baseline="0" dirty="0" smtClean="0"/>
              <a:t>. </a:t>
            </a:r>
            <a:r>
              <a:rPr lang="en-US" baseline="0" dirty="0" err="1" smtClean="0"/>
              <a:t>Nainfikovane</a:t>
            </a:r>
            <a:r>
              <a:rPr lang="en-US" baseline="0" dirty="0" smtClean="0"/>
              <a:t> </a:t>
            </a:r>
            <a:r>
              <a:rPr lang="en-US" baseline="0" dirty="0" err="1" smtClean="0"/>
              <a:t>knihovnou</a:t>
            </a:r>
            <a:r>
              <a:rPr lang="en-US" baseline="0" dirty="0" smtClean="0"/>
              <a:t>, 30 </a:t>
            </a:r>
            <a:r>
              <a:rPr lang="en-US" baseline="0" dirty="0" err="1" smtClean="0"/>
              <a:t>dni</a:t>
            </a:r>
            <a:r>
              <a:rPr lang="en-US" baseline="0" dirty="0" smtClean="0"/>
              <a:t> </a:t>
            </a:r>
            <a:r>
              <a:rPr lang="en-US" baseline="0" dirty="0" err="1" smtClean="0"/>
              <a:t>nechane</a:t>
            </a:r>
            <a:r>
              <a:rPr lang="en-US" baseline="0" dirty="0" smtClean="0"/>
              <a:t> </a:t>
            </a:r>
            <a:r>
              <a:rPr lang="en-US" baseline="0" dirty="0" err="1" smtClean="0"/>
              <a:t>rast</a:t>
            </a:r>
            <a:r>
              <a:rPr lang="en-US" baseline="0" dirty="0" smtClean="0"/>
              <a:t>, a </a:t>
            </a:r>
            <a:r>
              <a:rPr lang="en-US" baseline="0" dirty="0" err="1" smtClean="0"/>
              <a:t>potom</a:t>
            </a:r>
            <a:r>
              <a:rPr lang="en-US" baseline="0" dirty="0" smtClean="0"/>
              <a:t> </a:t>
            </a:r>
            <a:r>
              <a:rPr lang="en-US" baseline="0" dirty="0" err="1" smtClean="0"/>
              <a:t>sa</a:t>
            </a:r>
            <a:r>
              <a:rPr lang="en-US" baseline="0" dirty="0" smtClean="0"/>
              <a:t> </a:t>
            </a:r>
            <a:r>
              <a:rPr lang="en-US" baseline="0" dirty="0" err="1" smtClean="0"/>
              <a:t>detekovali</a:t>
            </a:r>
            <a:r>
              <a:rPr lang="en-US" baseline="0" dirty="0" smtClean="0"/>
              <a:t> </a:t>
            </a:r>
            <a:r>
              <a:rPr lang="en-US" baseline="0" dirty="0" err="1" smtClean="0"/>
              <a:t>geny</a:t>
            </a:r>
            <a:r>
              <a:rPr lang="en-US" baseline="0" dirty="0" smtClean="0"/>
              <a:t>, </a:t>
            </a:r>
            <a:r>
              <a:rPr lang="en-US" baseline="0" dirty="0" err="1" smtClean="0"/>
              <a:t>ktore</a:t>
            </a:r>
            <a:r>
              <a:rPr lang="en-US" baseline="0" dirty="0" smtClean="0"/>
              <a:t> </a:t>
            </a:r>
            <a:r>
              <a:rPr lang="en-US" baseline="0" dirty="0" err="1" smtClean="0"/>
              <a:t>vypadli</a:t>
            </a:r>
            <a:r>
              <a:rPr lang="en-US" baseline="0" dirty="0" smtClean="0"/>
              <a:t>, a </a:t>
            </a:r>
            <a:r>
              <a:rPr lang="en-US" baseline="0" dirty="0" err="1" smtClean="0"/>
              <a:t>teda</a:t>
            </a:r>
            <a:r>
              <a:rPr lang="en-US" baseline="0" dirty="0" smtClean="0"/>
              <a:t> </a:t>
            </a:r>
            <a:r>
              <a:rPr lang="en-US" baseline="0" dirty="0" err="1" smtClean="0"/>
              <a:t>su</a:t>
            </a:r>
            <a:r>
              <a:rPr lang="en-US" baseline="0" dirty="0" smtClean="0"/>
              <a:t> </a:t>
            </a:r>
            <a:r>
              <a:rPr lang="en-US" baseline="0" dirty="0" err="1" smtClean="0"/>
              <a:t>esencialne</a:t>
            </a:r>
            <a:r>
              <a:rPr lang="en-US" baseline="0" dirty="0" smtClean="0"/>
              <a:t>. </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50</a:t>
            </a:fld>
            <a:endParaRPr lang="cs-CZ"/>
          </a:p>
        </p:txBody>
      </p:sp>
    </p:spTree>
    <p:extLst>
      <p:ext uri="{BB962C8B-B14F-4D97-AF65-F5344CB8AC3E}">
        <p14:creationId xmlns:p14="http://schemas.microsoft.com/office/powerpoint/2010/main" val="192466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51</a:t>
            </a:fld>
            <a:endParaRPr lang="cs-CZ"/>
          </a:p>
        </p:txBody>
      </p:sp>
    </p:spTree>
    <p:extLst>
      <p:ext uri="{BB962C8B-B14F-4D97-AF65-F5344CB8AC3E}">
        <p14:creationId xmlns:p14="http://schemas.microsoft.com/office/powerpoint/2010/main" val="708412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Mamuty vyhynuli </a:t>
            </a:r>
            <a:r>
              <a:rPr lang="cs-CZ" dirty="0" err="1" smtClean="0"/>
              <a:t>kvoli</a:t>
            </a:r>
            <a:r>
              <a:rPr lang="cs-CZ" dirty="0" smtClean="0"/>
              <a:t> lovu</a:t>
            </a:r>
          </a:p>
          <a:p>
            <a:r>
              <a:rPr lang="en-US" dirty="0" smtClean="0"/>
              <a:t>once-ubiquitous bird that was driven to extinction in the late nineteenth century by overhunting.</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52</a:t>
            </a:fld>
            <a:endParaRPr lang="cs-CZ"/>
          </a:p>
        </p:txBody>
      </p:sp>
    </p:spTree>
    <p:extLst>
      <p:ext uri="{BB962C8B-B14F-4D97-AF65-F5344CB8AC3E}">
        <p14:creationId xmlns:p14="http://schemas.microsoft.com/office/powerpoint/2010/main" val="154693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HDR is restricted to the late S and G2 phases</a:t>
            </a:r>
            <a:r>
              <a:rPr lang="cs-CZ" dirty="0" smtClean="0"/>
              <a:t> (synchronizovat</a:t>
            </a:r>
            <a:r>
              <a:rPr lang="cs-CZ" baseline="0" dirty="0" smtClean="0"/>
              <a:t> </a:t>
            </a:r>
            <a:r>
              <a:rPr lang="cs-CZ" baseline="0" dirty="0" err="1" smtClean="0"/>
              <a:t>bunky</a:t>
            </a:r>
            <a:r>
              <a:rPr lang="cs-CZ" baseline="0" dirty="0" smtClean="0"/>
              <a:t>), </a:t>
            </a:r>
            <a:r>
              <a:rPr lang="cs-CZ" baseline="0" dirty="0" err="1" smtClean="0"/>
              <a:t>vyradit</a:t>
            </a:r>
            <a:r>
              <a:rPr lang="cs-CZ" baseline="0" dirty="0" smtClean="0"/>
              <a:t> NHEJ (</a:t>
            </a:r>
            <a:r>
              <a:rPr lang="cs-CZ" baseline="0" dirty="0" err="1" smtClean="0"/>
              <a:t>napr</a:t>
            </a:r>
            <a:r>
              <a:rPr lang="cs-CZ" baseline="0" dirty="0" smtClean="0"/>
              <a:t> </a:t>
            </a:r>
            <a:r>
              <a:rPr lang="cs-CZ" baseline="0" dirty="0" err="1" smtClean="0"/>
              <a:t>malymi</a:t>
            </a:r>
            <a:r>
              <a:rPr lang="cs-CZ" baseline="0" dirty="0" smtClean="0"/>
              <a:t> </a:t>
            </a:r>
            <a:r>
              <a:rPr lang="cs-CZ" baseline="0" dirty="0" err="1" smtClean="0"/>
              <a:t>inhibitormi</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53</a:t>
            </a:fld>
            <a:endParaRPr lang="cs-CZ"/>
          </a:p>
        </p:txBody>
      </p:sp>
    </p:spTree>
    <p:extLst>
      <p:ext uri="{BB962C8B-B14F-4D97-AF65-F5344CB8AC3E}">
        <p14:creationId xmlns:p14="http://schemas.microsoft.com/office/powerpoint/2010/main" val="338281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Enzym </a:t>
            </a:r>
            <a:r>
              <a:rPr lang="cs-CZ" sz="1200" b="1" i="0" u="none" strike="noStrike" kern="1200" baseline="0" dirty="0" err="1" smtClean="0">
                <a:solidFill>
                  <a:schemeClr val="tx1"/>
                </a:solidFill>
                <a:latin typeface="+mn-lt"/>
                <a:ea typeface="+mn-ea"/>
                <a:cs typeface="+mn-cs"/>
              </a:rPr>
              <a:t>FokI</a:t>
            </a:r>
            <a:r>
              <a:rPr lang="cs-CZ" sz="1200" b="1" i="0" u="none" strike="noStrike" kern="1200" baseline="0" dirty="0" smtClean="0">
                <a:solidFill>
                  <a:schemeClr val="tx1"/>
                </a:solidFill>
                <a:latin typeface="+mn-lt"/>
                <a:ea typeface="+mn-ea"/>
                <a:cs typeface="+mn-cs"/>
              </a:rPr>
              <a:t> </a:t>
            </a:r>
            <a:r>
              <a:rPr lang="cs-CZ" sz="1200" b="0" i="0" u="none" strike="noStrike" kern="1200" baseline="0" dirty="0" smtClean="0">
                <a:solidFill>
                  <a:schemeClr val="tx1"/>
                </a:solidFill>
                <a:latin typeface="+mn-lt"/>
                <a:ea typeface="+mn-ea"/>
                <a:cs typeface="+mn-cs"/>
              </a:rPr>
              <a:t>přirozeně se vyskytující u </a:t>
            </a:r>
            <a:r>
              <a:rPr lang="cs-CZ" sz="1200" b="0" i="0" u="none" strike="noStrike" kern="1200" baseline="0" dirty="0" err="1" smtClean="0">
                <a:solidFill>
                  <a:schemeClr val="tx1"/>
                </a:solidFill>
                <a:latin typeface="+mn-lt"/>
                <a:ea typeface="+mn-ea"/>
                <a:cs typeface="+mn-cs"/>
              </a:rPr>
              <a:t>Flavobacterium</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okeanokoites</a:t>
            </a:r>
            <a:r>
              <a:rPr lang="cs-CZ" sz="1200" b="0" i="0" u="none" strike="noStrike" kern="1200" baseline="0" dirty="0" smtClean="0">
                <a:solidFill>
                  <a:schemeClr val="tx1"/>
                </a:solidFill>
                <a:latin typeface="+mn-lt"/>
                <a:ea typeface="+mn-ea"/>
                <a:cs typeface="+mn-cs"/>
              </a:rPr>
              <a:t> je restrikční endonukleáza typu IIS (štěpí blízko rozpoznávací sekvence). Je tvořena N-terminální vazebnou doménou a nespecificky štěpící doménou na C-konci. </a:t>
            </a:r>
          </a:p>
          <a:p>
            <a:r>
              <a:rPr lang="cs-CZ" sz="1200" b="1" i="0" u="none" strike="noStrike" kern="1200" baseline="0" dirty="0" smtClean="0">
                <a:solidFill>
                  <a:schemeClr val="tx1"/>
                </a:solidFill>
                <a:latin typeface="+mn-lt"/>
                <a:ea typeface="+mn-ea"/>
                <a:cs typeface="+mn-cs"/>
              </a:rPr>
              <a:t>Výhody </a:t>
            </a:r>
            <a:r>
              <a:rPr lang="cs-CZ" sz="1200" b="1" i="0" u="none" strike="noStrike" kern="1200" baseline="0" dirty="0" err="1" smtClean="0">
                <a:solidFill>
                  <a:schemeClr val="tx1"/>
                </a:solidFill>
                <a:latin typeface="+mn-lt"/>
                <a:ea typeface="+mn-ea"/>
                <a:cs typeface="+mn-cs"/>
              </a:rPr>
              <a:t>FokI</a:t>
            </a:r>
            <a:r>
              <a:rPr lang="cs-CZ" sz="1200" b="1" i="0" u="none" strike="noStrike" kern="1200" baseline="0" dirty="0" smtClean="0">
                <a:solidFill>
                  <a:schemeClr val="tx1"/>
                </a:solidFill>
                <a:latin typeface="+mn-lt"/>
                <a:ea typeface="+mn-ea"/>
                <a:cs typeface="+mn-cs"/>
              </a:rPr>
              <a:t> pro její využití v GI: </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Rozpoznávaná sekvence je oddělena od sekvence, která je štěpena – to umožňuje izolovat doménu enzymu, která štěpí sekvenčně nespecificky. Tato doména pak může být spojena s doménou zodpovědnou za rozpoznání cílové sekvence. </a:t>
            </a:r>
          </a:p>
          <a:p>
            <a:r>
              <a:rPr lang="cs-CZ" sz="1200" b="0" i="0" u="none" strike="noStrike" kern="1200" baseline="0" dirty="0" err="1" smtClean="0">
                <a:solidFill>
                  <a:schemeClr val="tx1"/>
                </a:solidFill>
                <a:latin typeface="+mn-lt"/>
                <a:ea typeface="+mn-ea"/>
                <a:cs typeface="+mn-cs"/>
              </a:rPr>
              <a:t>FokI</a:t>
            </a:r>
            <a:r>
              <a:rPr lang="cs-CZ" sz="1200" b="0" i="0" u="none" strike="noStrike" kern="1200" baseline="0" dirty="0" smtClean="0">
                <a:solidFill>
                  <a:schemeClr val="tx1"/>
                </a:solidFill>
                <a:latin typeface="+mn-lt"/>
                <a:ea typeface="+mn-ea"/>
                <a:cs typeface="+mn-cs"/>
              </a:rPr>
              <a:t> vyžaduje pro svou </a:t>
            </a:r>
            <a:r>
              <a:rPr lang="cs-CZ" sz="1200" b="0" i="0" u="none" strike="noStrike" kern="1200" baseline="0" dirty="0" err="1" smtClean="0">
                <a:solidFill>
                  <a:schemeClr val="tx1"/>
                </a:solidFill>
                <a:latin typeface="+mn-lt"/>
                <a:ea typeface="+mn-ea"/>
                <a:cs typeface="+mn-cs"/>
              </a:rPr>
              <a:t>nukleázovou</a:t>
            </a:r>
            <a:r>
              <a:rPr lang="cs-CZ" sz="1200" b="0" i="0" u="none" strike="noStrike" kern="1200" baseline="0" dirty="0" smtClean="0">
                <a:solidFill>
                  <a:schemeClr val="tx1"/>
                </a:solidFill>
                <a:latin typeface="+mn-lt"/>
                <a:ea typeface="+mn-ea"/>
                <a:cs typeface="+mn-cs"/>
              </a:rPr>
              <a:t> činnost </a:t>
            </a:r>
            <a:r>
              <a:rPr lang="cs-CZ" sz="1200" b="0" i="0" u="none" strike="noStrike" kern="1200" baseline="0" dirty="0" err="1" smtClean="0">
                <a:solidFill>
                  <a:schemeClr val="tx1"/>
                </a:solidFill>
                <a:latin typeface="+mn-lt"/>
                <a:ea typeface="+mn-ea"/>
                <a:cs typeface="+mn-cs"/>
              </a:rPr>
              <a:t>dimerizaci</a:t>
            </a:r>
            <a:r>
              <a:rPr lang="cs-CZ" sz="1200" b="0" i="0" u="none" strike="noStrike" kern="1200" baseline="0" dirty="0" smtClean="0">
                <a:solidFill>
                  <a:schemeClr val="tx1"/>
                </a:solidFill>
                <a:latin typeface="+mn-lt"/>
                <a:ea typeface="+mn-ea"/>
                <a:cs typeface="+mn-cs"/>
              </a:rPr>
              <a:t> – zvýší se tím specifita rozpoznání cílového místa. </a:t>
            </a:r>
          </a:p>
          <a:p>
            <a:r>
              <a:rPr lang="cs-CZ" sz="1200" b="0" i="0" u="none" strike="noStrike" kern="1200" baseline="0" dirty="0" smtClean="0">
                <a:solidFill>
                  <a:schemeClr val="tx1"/>
                </a:solidFill>
                <a:latin typeface="+mn-lt"/>
                <a:ea typeface="+mn-ea"/>
                <a:cs typeface="+mn-cs"/>
              </a:rPr>
              <a:t>Byly připraveny modifikované </a:t>
            </a:r>
            <a:r>
              <a:rPr lang="cs-CZ" sz="1200" b="0" i="0" u="none" strike="noStrike" kern="1200" baseline="0" dirty="0" err="1" smtClean="0">
                <a:solidFill>
                  <a:schemeClr val="tx1"/>
                </a:solidFill>
                <a:latin typeface="+mn-lt"/>
                <a:ea typeface="+mn-ea"/>
                <a:cs typeface="+mn-cs"/>
              </a:rPr>
              <a:t>FokI</a:t>
            </a:r>
            <a:r>
              <a:rPr lang="cs-CZ" sz="1200" b="0" i="0" u="none" strike="noStrike" kern="1200" baseline="0" dirty="0" smtClean="0">
                <a:solidFill>
                  <a:schemeClr val="tx1"/>
                </a:solidFill>
                <a:latin typeface="+mn-lt"/>
                <a:ea typeface="+mn-ea"/>
                <a:cs typeface="+mn-cs"/>
              </a:rPr>
              <a:t>, které fungují jen jako </a:t>
            </a:r>
            <a:r>
              <a:rPr lang="cs-CZ" sz="1200" b="0" i="0" u="none" strike="noStrike" kern="1200" baseline="0" dirty="0" err="1" smtClean="0">
                <a:solidFill>
                  <a:schemeClr val="tx1"/>
                </a:solidFill>
                <a:latin typeface="+mn-lt"/>
                <a:ea typeface="+mn-ea"/>
                <a:cs typeface="+mn-cs"/>
              </a:rPr>
              <a:t>heterodimery</a:t>
            </a:r>
            <a:r>
              <a:rPr lang="cs-CZ" sz="1200" b="0" i="0" u="none" strike="noStrike" kern="1200" baseline="0" dirty="0" smtClean="0">
                <a:solidFill>
                  <a:schemeClr val="tx1"/>
                </a:solidFill>
                <a:latin typeface="+mn-lt"/>
                <a:ea typeface="+mn-ea"/>
                <a:cs typeface="+mn-cs"/>
              </a:rPr>
              <a:t>, což zvyšuje specificitu rozpoznání cílových sekvencí a eliminuje možnost vytváření nespecifického štěpení v případě </a:t>
            </a:r>
            <a:r>
              <a:rPr lang="cs-CZ" sz="1200" b="0" i="0" u="none" strike="noStrike" kern="1200" baseline="0" dirty="0" err="1" smtClean="0">
                <a:solidFill>
                  <a:schemeClr val="tx1"/>
                </a:solidFill>
                <a:latin typeface="+mn-lt"/>
                <a:ea typeface="+mn-ea"/>
                <a:cs typeface="+mn-cs"/>
              </a:rPr>
              <a:t>homodimerů</a:t>
            </a:r>
            <a:r>
              <a:rPr lang="cs-CZ" sz="1200" b="0" i="0" u="none" strike="noStrike" kern="1200" baseline="0" dirty="0" smtClean="0">
                <a:solidFill>
                  <a:schemeClr val="tx1"/>
                </a:solidFill>
                <a:latin typeface="+mn-lt"/>
                <a:ea typeface="+mn-ea"/>
                <a:cs typeface="+mn-cs"/>
              </a:rPr>
              <a:t>. </a:t>
            </a:r>
          </a:p>
          <a:p>
            <a:r>
              <a:rPr lang="cs-CZ" sz="1200" b="0" i="0" u="none" strike="noStrike" kern="1200" baseline="0" dirty="0" smtClean="0">
                <a:solidFill>
                  <a:schemeClr val="tx1"/>
                </a:solidFill>
                <a:latin typeface="+mn-lt"/>
                <a:ea typeface="+mn-ea"/>
                <a:cs typeface="+mn-cs"/>
              </a:rPr>
              <a:t>využívá se pro konstrukci ZFN a TALEN nukleáz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9</a:t>
            </a:fld>
            <a:endParaRPr lang="cs-CZ"/>
          </a:p>
        </p:txBody>
      </p:sp>
    </p:spTree>
    <p:extLst>
      <p:ext uri="{BB962C8B-B14F-4D97-AF65-F5344CB8AC3E}">
        <p14:creationId xmlns:p14="http://schemas.microsoft.com/office/powerpoint/2010/main" val="144938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Gram negativní bakterie r. </a:t>
            </a:r>
            <a:r>
              <a:rPr lang="cs-CZ" sz="1200" b="0" i="0" u="none" strike="noStrike" kern="1200" baseline="0" dirty="0" err="1" smtClean="0">
                <a:solidFill>
                  <a:schemeClr val="tx1"/>
                </a:solidFill>
                <a:latin typeface="+mn-lt"/>
                <a:ea typeface="+mn-ea"/>
                <a:cs typeface="+mn-cs"/>
              </a:rPr>
              <a:t>Xanthomonas</a:t>
            </a:r>
            <a:r>
              <a:rPr lang="cs-CZ" sz="1200" b="0" i="0" u="none" strike="noStrike" kern="1200" baseline="0" dirty="0" smtClean="0">
                <a:solidFill>
                  <a:schemeClr val="tx1"/>
                </a:solidFill>
                <a:latin typeface="+mn-lt"/>
                <a:ea typeface="+mn-ea"/>
                <a:cs typeface="+mn-cs"/>
              </a:rPr>
              <a:t> infikují řadu rostlinných druhů, u nichž mohou způsobovat onemocnění. Injikují svými sekrečními systémy do rostlinných buněk řadu efektorových proteinů včetně TAL efektorů. TAL </a:t>
            </a:r>
            <a:r>
              <a:rPr lang="cs-CZ" sz="1200" b="0" i="0" u="none" strike="noStrike" kern="1200" baseline="0" dirty="0" err="1" smtClean="0">
                <a:solidFill>
                  <a:schemeClr val="tx1"/>
                </a:solidFill>
                <a:latin typeface="+mn-lt"/>
                <a:ea typeface="+mn-ea"/>
                <a:cs typeface="+mn-cs"/>
              </a:rPr>
              <a:t>effectors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Activator-like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effectors</a:t>
            </a:r>
            <a:r>
              <a:rPr lang="cs-CZ" sz="1200" b="0" i="0" u="none" strike="noStrike" kern="1200" baseline="0" dirty="0" smtClean="0">
                <a:solidFill>
                  <a:schemeClr val="tx1"/>
                </a:solidFill>
                <a:latin typeface="+mn-lt"/>
                <a:ea typeface="+mn-ea"/>
                <a:cs typeface="+mn-cs"/>
              </a:rPr>
              <a:t>) mají několik motivů včetně NLS, proto mohou vstupovat do jádra, kde se vážou na promotorové sekvence a aktivují transkripci rostlinných genů, které napomáhají bakteriální infekci (snížení hladiny </a:t>
            </a:r>
            <a:r>
              <a:rPr lang="cs-CZ" sz="1200" b="0" i="0" u="none" strike="noStrike" kern="1200" baseline="0" dirty="0" err="1" smtClean="0">
                <a:solidFill>
                  <a:schemeClr val="tx1"/>
                </a:solidFill>
                <a:latin typeface="+mn-lt"/>
                <a:ea typeface="+mn-ea"/>
                <a:cs typeface="+mn-cs"/>
              </a:rPr>
              <a:t>Cu</a:t>
            </a:r>
            <a:r>
              <a:rPr lang="cs-CZ" sz="1200" b="0" i="0" u="none" strike="noStrike" kern="1200" baseline="0" dirty="0" smtClean="0">
                <a:solidFill>
                  <a:schemeClr val="tx1"/>
                </a:solidFill>
                <a:latin typeface="+mn-lt"/>
                <a:ea typeface="+mn-ea"/>
                <a:cs typeface="+mn-cs"/>
              </a:rPr>
              <a:t>, zvýšení hladiny glukózy, …) </a:t>
            </a:r>
          </a:p>
          <a:p>
            <a:r>
              <a:rPr lang="cs-CZ" sz="1200" b="0" i="0" u="none" strike="noStrike" kern="1200" baseline="0" dirty="0" smtClean="0">
                <a:solidFill>
                  <a:schemeClr val="tx1"/>
                </a:solidFill>
                <a:latin typeface="+mn-lt"/>
                <a:ea typeface="+mn-ea"/>
                <a:cs typeface="+mn-cs"/>
              </a:rPr>
              <a:t>TAL obsahují v centrální části opakující se sekvence aminokyselin v počtu až 33, které jsou dlouhé obvykle 34 AA. </a:t>
            </a:r>
            <a:endParaRPr lang="cs-CZ" dirty="0" smtClean="0"/>
          </a:p>
          <a:p>
            <a:r>
              <a:rPr lang="cs-CZ" dirty="0" smtClean="0"/>
              <a:t>N asparagine</a:t>
            </a:r>
          </a:p>
          <a:p>
            <a:r>
              <a:rPr lang="cs-CZ" dirty="0" smtClean="0"/>
              <a:t>G glycin</a:t>
            </a:r>
          </a:p>
          <a:p>
            <a:r>
              <a:rPr lang="cs-CZ" dirty="0" smtClean="0"/>
              <a:t>H</a:t>
            </a:r>
            <a:r>
              <a:rPr lang="cs-CZ" baseline="0" dirty="0" smtClean="0"/>
              <a:t> histidine</a:t>
            </a:r>
          </a:p>
          <a:p>
            <a:r>
              <a:rPr lang="cs-CZ" baseline="0" dirty="0" smtClean="0"/>
              <a:t>D </a:t>
            </a:r>
            <a:r>
              <a:rPr lang="cs-CZ" baseline="0" dirty="0" err="1" smtClean="0"/>
              <a:t>aspartate</a:t>
            </a:r>
            <a:endParaRPr lang="cs-CZ" baseline="0" dirty="0" smtClean="0"/>
          </a:p>
          <a:p>
            <a:r>
              <a:rPr lang="cs-CZ" baseline="0" dirty="0" smtClean="0"/>
              <a:t>I izoleucin</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11</a:t>
            </a:fld>
            <a:endParaRPr lang="cs-CZ"/>
          </a:p>
        </p:txBody>
      </p:sp>
    </p:spTree>
    <p:extLst>
      <p:ext uri="{BB962C8B-B14F-4D97-AF65-F5344CB8AC3E}">
        <p14:creationId xmlns:p14="http://schemas.microsoft.com/office/powerpoint/2010/main" val="268128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12</a:t>
            </a:fld>
            <a:endParaRPr lang="cs-CZ"/>
          </a:p>
        </p:txBody>
      </p:sp>
    </p:spTree>
    <p:extLst>
      <p:ext uri="{BB962C8B-B14F-4D97-AF65-F5344CB8AC3E}">
        <p14:creationId xmlns:p14="http://schemas.microsoft.com/office/powerpoint/2010/main" val="115142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29 </a:t>
            </a:r>
            <a:r>
              <a:rPr lang="cs-CZ" baseline="0" dirty="0" err="1" smtClean="0"/>
              <a:t>nukleotidov</a:t>
            </a:r>
            <a:r>
              <a:rPr lang="cs-CZ" baseline="0" dirty="0" smtClean="0"/>
              <a:t> </a:t>
            </a:r>
            <a:r>
              <a:rPr lang="cs-CZ" baseline="0" dirty="0" err="1" smtClean="0"/>
              <a:t>homologickych</a:t>
            </a:r>
            <a:r>
              <a:rPr lang="cs-CZ" baseline="0" dirty="0" smtClean="0"/>
              <a:t> </a:t>
            </a:r>
            <a:r>
              <a:rPr lang="cs-CZ" baseline="0" dirty="0" err="1" smtClean="0"/>
              <a:t>medzi</a:t>
            </a:r>
            <a:r>
              <a:rPr lang="cs-CZ" baseline="0" dirty="0" smtClean="0"/>
              <a:t> sebou, </a:t>
            </a:r>
            <a:r>
              <a:rPr lang="cs-CZ" baseline="0" dirty="0" err="1" smtClean="0"/>
              <a:t>oddelenych</a:t>
            </a:r>
            <a:r>
              <a:rPr lang="cs-CZ" baseline="0" dirty="0" smtClean="0"/>
              <a:t> </a:t>
            </a:r>
            <a:r>
              <a:rPr lang="cs-CZ" baseline="0" dirty="0" err="1" smtClean="0"/>
              <a:t>spacerami</a:t>
            </a:r>
            <a:r>
              <a:rPr lang="cs-CZ" baseline="0" dirty="0" smtClean="0"/>
              <a:t> 32 </a:t>
            </a:r>
            <a:r>
              <a:rPr lang="cs-CZ" baseline="0" dirty="0" err="1" smtClean="0"/>
              <a:t>nukleotidovymi</a:t>
            </a:r>
            <a:r>
              <a:rPr lang="cs-CZ" baseline="0" dirty="0" smtClean="0"/>
              <a:t> -</a:t>
            </a:r>
            <a:r>
              <a:rPr lang="cs-CZ" baseline="0" dirty="0" err="1" smtClean="0"/>
              <a:t>objavene</a:t>
            </a:r>
            <a:r>
              <a:rPr lang="cs-CZ" baseline="0" dirty="0" smtClean="0"/>
              <a:t> při </a:t>
            </a:r>
            <a:r>
              <a:rPr lang="cs-CZ" baseline="0" dirty="0" err="1" smtClean="0"/>
              <a:t>studovani</a:t>
            </a:r>
            <a:r>
              <a:rPr lang="cs-CZ" baseline="0" dirty="0" smtClean="0"/>
              <a:t> </a:t>
            </a:r>
            <a:r>
              <a:rPr lang="cs-CZ" baseline="0" dirty="0" err="1" smtClean="0"/>
              <a:t>iap</a:t>
            </a:r>
            <a:r>
              <a:rPr lang="cs-CZ" baseline="0" dirty="0" smtClean="0"/>
              <a:t> genu </a:t>
            </a:r>
            <a:r>
              <a:rPr lang="cs-CZ" baseline="0" dirty="0" err="1" smtClean="0"/>
              <a:t>bakterialneho</a:t>
            </a:r>
            <a:r>
              <a:rPr lang="cs-CZ" baseline="0" dirty="0" smtClean="0"/>
              <a:t> (</a:t>
            </a:r>
            <a:r>
              <a:rPr lang="en-US" dirty="0" smtClean="0"/>
              <a:t>The </a:t>
            </a:r>
            <a:r>
              <a:rPr lang="en-US" dirty="0" err="1" smtClean="0"/>
              <a:t>iap</a:t>
            </a:r>
            <a:r>
              <a:rPr lang="en-US" dirty="0" smtClean="0"/>
              <a:t> gene in Escherichia coli is responsible for the isozyme conversion of alkaline phosphatase. We analyzed the 1,664-nucleotide sequence of a chromosomal DNA segment that contained the </a:t>
            </a:r>
            <a:r>
              <a:rPr lang="en-US" dirty="0" err="1" smtClean="0"/>
              <a:t>iap</a:t>
            </a:r>
            <a:r>
              <a:rPr lang="en-US" dirty="0" smtClean="0"/>
              <a:t> gene and its flanking regions. </a:t>
            </a:r>
            <a:r>
              <a:rPr lang="cs-CZ" dirty="0" smtClean="0"/>
              <a:t>)</a:t>
            </a:r>
          </a:p>
          <a:p>
            <a:endParaRPr lang="cs-CZ" baseline="0" dirty="0" smtClean="0"/>
          </a:p>
          <a:p>
            <a:r>
              <a:rPr lang="cs-CZ" baseline="0" dirty="0" err="1" smtClean="0"/>
              <a:t>Crispr</a:t>
            </a:r>
            <a:r>
              <a:rPr lang="cs-CZ" baseline="0" dirty="0" smtClean="0"/>
              <a:t> </a:t>
            </a:r>
            <a:r>
              <a:rPr lang="cs-CZ" baseline="0" dirty="0" err="1" smtClean="0"/>
              <a:t>sa</a:t>
            </a:r>
            <a:r>
              <a:rPr lang="cs-CZ" baseline="0" dirty="0" smtClean="0"/>
              <a:t> </a:t>
            </a:r>
            <a:r>
              <a:rPr lang="cs-CZ" baseline="0" dirty="0" err="1" smtClean="0"/>
              <a:t>pouzival</a:t>
            </a:r>
            <a:r>
              <a:rPr lang="cs-CZ" baseline="0" dirty="0" smtClean="0"/>
              <a:t> na </a:t>
            </a:r>
            <a:r>
              <a:rPr lang="cs-CZ" baseline="0" dirty="0" err="1" smtClean="0"/>
              <a:t>genotypizaciu</a:t>
            </a:r>
            <a:r>
              <a:rPr lang="cs-CZ" baseline="0" dirty="0" smtClean="0"/>
              <a:t> bakteriálních </a:t>
            </a:r>
            <a:r>
              <a:rPr lang="cs-CZ" baseline="0" dirty="0" err="1" smtClean="0"/>
              <a:t>kmenov</a:t>
            </a:r>
            <a:r>
              <a:rPr lang="cs-CZ" baseline="0" dirty="0" smtClean="0"/>
              <a:t>.</a:t>
            </a:r>
            <a:endParaRPr lang="en-US" baseline="0" dirty="0" smtClean="0"/>
          </a:p>
          <a:p>
            <a:endParaRPr lang="en-US" baseline="0" dirty="0" smtClean="0"/>
          </a:p>
          <a:p>
            <a:r>
              <a:rPr lang="en-US" dirty="0" smtClean="0"/>
              <a:t>A major addition to the understanding of CRISPR came with Jansen's observation that the prokaryote repeat cluster was accompanied by a set of homologous genes that make up CRISPR-associated systems or </a:t>
            </a:r>
            <a:r>
              <a:rPr lang="en-US" i="1" dirty="0" err="1" smtClean="0"/>
              <a:t>cas</a:t>
            </a:r>
            <a:r>
              <a:rPr lang="en-US" dirty="0" smtClean="0"/>
              <a:t> genes. Four </a:t>
            </a:r>
            <a:r>
              <a:rPr lang="en-US" i="1" dirty="0" err="1" smtClean="0"/>
              <a:t>cas</a:t>
            </a:r>
            <a:r>
              <a:rPr lang="en-US" dirty="0" smtClean="0"/>
              <a:t> genes (</a:t>
            </a:r>
            <a:r>
              <a:rPr lang="en-US" i="1" dirty="0" err="1" smtClean="0"/>
              <a:t>cas</a:t>
            </a:r>
            <a:r>
              <a:rPr lang="en-US" dirty="0" smtClean="0"/>
              <a:t> 1 - 4) were initially recognized. The </a:t>
            </a:r>
            <a:r>
              <a:rPr lang="en-US" dirty="0" err="1" smtClean="0"/>
              <a:t>Cas</a:t>
            </a:r>
            <a:r>
              <a:rPr lang="en-US" dirty="0" smtClean="0"/>
              <a:t> proteins showed </a:t>
            </a:r>
            <a:r>
              <a:rPr lang="en-US" dirty="0" smtClean="0">
                <a:hlinkClick r:id="rId3" tooltip="Helicase"/>
              </a:rPr>
              <a:t>helicase</a:t>
            </a:r>
            <a:r>
              <a:rPr lang="en-US" dirty="0" smtClean="0"/>
              <a:t> and </a:t>
            </a:r>
            <a:r>
              <a:rPr lang="en-US" dirty="0" smtClean="0">
                <a:hlinkClick r:id="rId4" tooltip="Nuclease"/>
              </a:rPr>
              <a:t>nuclease</a:t>
            </a:r>
            <a:r>
              <a:rPr lang="en-US" dirty="0" smtClean="0"/>
              <a:t> motifs, suggesting a role in the dynamic structure of the CRISPR loci.</a:t>
            </a:r>
            <a:r>
              <a:rPr lang="en-US" baseline="30000" dirty="0" smtClean="0">
                <a:hlinkClick r:id="rId5"/>
              </a:rPr>
              <a:t>[27]</a:t>
            </a:r>
            <a:r>
              <a:rPr lang="en-US" dirty="0" smtClean="0"/>
              <a:t> In this publication the acronym CRISPR was coined as the universal name of this pattern. However, the CRISPR function remained enigmatic. </a:t>
            </a:r>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13</a:t>
            </a:fld>
            <a:endParaRPr lang="cs-CZ"/>
          </a:p>
        </p:txBody>
      </p:sp>
    </p:spTree>
    <p:extLst>
      <p:ext uri="{BB962C8B-B14F-4D97-AF65-F5344CB8AC3E}">
        <p14:creationId xmlns:p14="http://schemas.microsoft.com/office/powerpoint/2010/main" val="398983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14</a:t>
            </a:fld>
            <a:endParaRPr lang="cs-CZ"/>
          </a:p>
        </p:txBody>
      </p:sp>
    </p:spTree>
    <p:extLst>
      <p:ext uri="{BB962C8B-B14F-4D97-AF65-F5344CB8AC3E}">
        <p14:creationId xmlns:p14="http://schemas.microsoft.com/office/powerpoint/2010/main" val="249631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a:t>
            </a:r>
            <a:r>
              <a:rPr lang="en-US" dirty="0" err="1" smtClean="0"/>
              <a:t>Cas</a:t>
            </a:r>
            <a:r>
              <a:rPr lang="en-US" dirty="0" smtClean="0"/>
              <a:t> proteins showed </a:t>
            </a:r>
            <a:r>
              <a:rPr lang="en-US" dirty="0" smtClean="0">
                <a:hlinkClick r:id="rId3" tooltip="Helicase"/>
              </a:rPr>
              <a:t>helicase</a:t>
            </a:r>
            <a:r>
              <a:rPr lang="en-US" dirty="0" smtClean="0"/>
              <a:t> and </a:t>
            </a:r>
            <a:r>
              <a:rPr lang="en-US" dirty="0" smtClean="0">
                <a:hlinkClick r:id="rId4" tooltip="Nuclease"/>
              </a:rPr>
              <a:t>nuclease</a:t>
            </a:r>
            <a:r>
              <a:rPr lang="en-US" dirty="0" smtClean="0"/>
              <a:t> motifs, suggesting a role in the dynamic structure of the CRISPR loci.</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15</a:t>
            </a:fld>
            <a:endParaRPr lang="cs-CZ"/>
          </a:p>
        </p:txBody>
      </p:sp>
    </p:spTree>
    <p:extLst>
      <p:ext uri="{BB962C8B-B14F-4D97-AF65-F5344CB8AC3E}">
        <p14:creationId xmlns:p14="http://schemas.microsoft.com/office/powerpoint/2010/main" val="301359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24.09.2018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129203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24.09.2018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346864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24.09.2018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345959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24.09.2018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6944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658004E-8ED0-4F9A-923C-08E441D536B2}" type="datetimeFigureOut">
              <a:rPr lang="cs-CZ" smtClean="0"/>
              <a:t>24.09.2018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2391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658004E-8ED0-4F9A-923C-08E441D536B2}" type="datetimeFigureOut">
              <a:rPr lang="cs-CZ" smtClean="0"/>
              <a:t>24.09.2018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76342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658004E-8ED0-4F9A-923C-08E441D536B2}" type="datetimeFigureOut">
              <a:rPr lang="cs-CZ" smtClean="0"/>
              <a:t>24.09.2018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62934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658004E-8ED0-4F9A-923C-08E441D536B2}" type="datetimeFigureOut">
              <a:rPr lang="cs-CZ" smtClean="0"/>
              <a:t>24.09.2018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176090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658004E-8ED0-4F9A-923C-08E441D536B2}" type="datetimeFigureOut">
              <a:rPr lang="cs-CZ" smtClean="0"/>
              <a:t>24.09.2018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61526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658004E-8ED0-4F9A-923C-08E441D536B2}" type="datetimeFigureOut">
              <a:rPr lang="cs-CZ" smtClean="0"/>
              <a:t>24.09.2018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30031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658004E-8ED0-4F9A-923C-08E441D536B2}" type="datetimeFigureOut">
              <a:rPr lang="cs-CZ" smtClean="0"/>
              <a:t>24.09.2018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85889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8004E-8ED0-4F9A-923C-08E441D536B2}" type="datetimeFigureOut">
              <a:rPr lang="cs-CZ" smtClean="0"/>
              <a:t>24.09.2018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58B20-8786-48D0-BF02-F4013854C254}" type="slidenum">
              <a:rPr lang="cs-CZ" smtClean="0"/>
              <a:t>‹#›</a:t>
            </a:fld>
            <a:endParaRPr lang="cs-CZ"/>
          </a:p>
        </p:txBody>
      </p:sp>
    </p:spTree>
    <p:extLst>
      <p:ext uri="{BB962C8B-B14F-4D97-AF65-F5344CB8AC3E}">
        <p14:creationId xmlns:p14="http://schemas.microsoft.com/office/powerpoint/2010/main" val="255503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784641" y="2449801"/>
            <a:ext cx="8687520" cy="1926720"/>
          </a:xfrm>
        </p:spPr>
        <p:txBody>
          <a:bodyPr>
            <a:normAutofit fontScale="90000"/>
          </a:bodyPr>
          <a:lstStyle/>
          <a:p>
            <a:pPr eaLnBrk="1" hangingPunct="1">
              <a:lnSpc>
                <a:spcPct val="100000"/>
              </a:lnSpc>
            </a:pPr>
            <a:r>
              <a:rPr lang="cs-CZ" altLang="cs-CZ" b="1" dirty="0" smtClean="0">
                <a:solidFill>
                  <a:srgbClr val="92D050"/>
                </a:solidFill>
              </a:rPr>
              <a:t>Moderní metody analýzy genomu</a:t>
            </a:r>
            <a:br>
              <a:rPr lang="cs-CZ" altLang="cs-CZ" b="1" dirty="0" smtClean="0">
                <a:solidFill>
                  <a:srgbClr val="92D050"/>
                </a:solidFill>
              </a:rPr>
            </a:br>
            <a:r>
              <a:rPr lang="cs-CZ" altLang="cs-CZ" b="1" dirty="0" smtClean="0">
                <a:solidFill>
                  <a:srgbClr val="92D050"/>
                </a:solidFill>
              </a:rPr>
              <a:t/>
            </a:r>
            <a:br>
              <a:rPr lang="cs-CZ" altLang="cs-CZ" b="1" dirty="0" smtClean="0">
                <a:solidFill>
                  <a:srgbClr val="92D050"/>
                </a:solidFill>
              </a:rPr>
            </a:br>
            <a:r>
              <a:rPr lang="cs-CZ" altLang="cs-CZ" sz="3200" b="1" dirty="0">
                <a:solidFill>
                  <a:srgbClr val="92D050"/>
                </a:solidFill>
              </a:rPr>
              <a:t>Úvod</a:t>
            </a:r>
            <a:br>
              <a:rPr lang="cs-CZ" altLang="cs-CZ" sz="3200" b="1" dirty="0">
                <a:solidFill>
                  <a:srgbClr val="92D050"/>
                </a:solidFill>
              </a:rPr>
            </a:br>
            <a:r>
              <a:rPr lang="cs-CZ" altLang="cs-CZ" sz="3200" b="1" dirty="0" smtClean="0">
                <a:solidFill>
                  <a:srgbClr val="92D050"/>
                </a:solidFill>
              </a:rPr>
              <a:t>CRISPR </a:t>
            </a:r>
            <a:r>
              <a:rPr lang="cs-CZ" altLang="cs-CZ" sz="3200" b="1" dirty="0" err="1" smtClean="0">
                <a:solidFill>
                  <a:srgbClr val="92D050"/>
                </a:solidFill>
              </a:rPr>
              <a:t>technológia</a:t>
            </a:r>
            <a:r>
              <a:rPr lang="cs-CZ" altLang="cs-CZ" sz="3200" b="1" dirty="0" smtClean="0">
                <a:solidFill>
                  <a:srgbClr val="92D050"/>
                </a:solidFill>
              </a:rPr>
              <a:t> – </a:t>
            </a:r>
            <a:r>
              <a:rPr lang="cs-CZ" altLang="cs-CZ" sz="3200" b="1" dirty="0" err="1" smtClean="0">
                <a:solidFill>
                  <a:srgbClr val="92D050"/>
                </a:solidFill>
              </a:rPr>
              <a:t>princípy</a:t>
            </a:r>
            <a:r>
              <a:rPr lang="cs-CZ" altLang="cs-CZ" sz="3200" b="1" dirty="0" smtClean="0">
                <a:solidFill>
                  <a:srgbClr val="92D050"/>
                </a:solidFill>
              </a:rPr>
              <a:t> a </a:t>
            </a:r>
            <a:r>
              <a:rPr lang="cs-CZ" altLang="cs-CZ" sz="3200" b="1" dirty="0" err="1" smtClean="0">
                <a:solidFill>
                  <a:srgbClr val="92D050"/>
                </a:solidFill>
              </a:rPr>
              <a:t>využitie</a:t>
            </a:r>
            <a:endParaRPr lang="en-US" altLang="cs-CZ" sz="3200" b="1" dirty="0">
              <a:solidFill>
                <a:srgbClr val="92D050"/>
              </a:solidFill>
              <a:latin typeface="Comic Sans MS" panose="030F0702030302020204" pitchFamily="66" charset="0"/>
            </a:endParaRPr>
          </a:p>
        </p:txBody>
      </p:sp>
      <p:pic>
        <p:nvPicPr>
          <p:cNvPr id="2052" name="Picture 6" descr="D:\Disk Google\FN_disk D\Loga\CEITEC_logo-text_en_P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24201"/>
            <a:ext cx="2901600" cy="10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D:\Disk Google\FN_disk D\Loga\FN Brno_modra_obdelnik_ma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841" y="124201"/>
            <a:ext cx="2432160" cy="86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p:cNvSpPr>
          <p:nvPr/>
        </p:nvSpPr>
        <p:spPr bwMode="auto">
          <a:xfrm>
            <a:off x="8001001" y="5116892"/>
            <a:ext cx="3881437"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lvl1pPr marL="311045" indent="-311045" algn="l" defTabSz="407526" rtl="0" eaLnBrk="0" fontAlgn="base" hangingPunct="0">
              <a:lnSpc>
                <a:spcPct val="93000"/>
              </a:lnSpc>
              <a:spcBef>
                <a:spcPct val="0"/>
              </a:spcBef>
              <a:spcAft>
                <a:spcPts val="1293"/>
              </a:spcAft>
              <a:buClr>
                <a:srgbClr val="000000"/>
              </a:buClr>
              <a:buSzPct val="100000"/>
              <a:buFont typeface="Times New Roman" pitchFamily="18" charset="0"/>
              <a:defRPr sz="2903">
                <a:solidFill>
                  <a:srgbClr val="000000"/>
                </a:solidFill>
                <a:latin typeface="+mn-lt"/>
                <a:ea typeface="+mn-ea"/>
                <a:cs typeface="+mn-cs"/>
              </a:defRPr>
            </a:lvl1pPr>
            <a:lvl2pPr marL="673930" indent="-259204" algn="l" defTabSz="407526" rtl="0" eaLnBrk="0" fontAlgn="base" hangingPunct="0">
              <a:lnSpc>
                <a:spcPct val="93000"/>
              </a:lnSpc>
              <a:spcBef>
                <a:spcPct val="0"/>
              </a:spcBef>
              <a:spcAft>
                <a:spcPts val="1032"/>
              </a:spcAft>
              <a:buClr>
                <a:srgbClr val="000000"/>
              </a:buClr>
              <a:buSzPct val="100000"/>
              <a:buFont typeface="Times New Roman" pitchFamily="18" charset="0"/>
              <a:defRPr sz="2540">
                <a:solidFill>
                  <a:srgbClr val="000000"/>
                </a:solidFill>
                <a:latin typeface="+mn-lt"/>
                <a:ea typeface="+mn-ea"/>
                <a:cs typeface="+mn-cs"/>
              </a:defRPr>
            </a:lvl2pPr>
            <a:lvl3pPr marL="1036815" indent="-207363" algn="l" defTabSz="407526" rtl="0" eaLnBrk="0" fontAlgn="base" hangingPunct="0">
              <a:lnSpc>
                <a:spcPct val="93000"/>
              </a:lnSpc>
              <a:spcBef>
                <a:spcPct val="0"/>
              </a:spcBef>
              <a:spcAft>
                <a:spcPts val="771"/>
              </a:spcAft>
              <a:buClr>
                <a:srgbClr val="000000"/>
              </a:buClr>
              <a:buSzPct val="100000"/>
              <a:buFont typeface="Times New Roman" pitchFamily="18" charset="0"/>
              <a:defRPr sz="2177">
                <a:solidFill>
                  <a:srgbClr val="000000"/>
                </a:solidFill>
                <a:latin typeface="+mn-lt"/>
                <a:ea typeface="+mn-ea"/>
                <a:cs typeface="+mn-cs"/>
              </a:defRPr>
            </a:lvl3pPr>
            <a:lvl4pPr marL="1451541" indent="-207363" algn="l" defTabSz="407526" rtl="0" eaLnBrk="0" fontAlgn="base" hangingPunct="0">
              <a:lnSpc>
                <a:spcPct val="93000"/>
              </a:lnSpc>
              <a:spcBef>
                <a:spcPct val="0"/>
              </a:spcBef>
              <a:spcAft>
                <a:spcPts val="522"/>
              </a:spcAft>
              <a:buClr>
                <a:srgbClr val="000000"/>
              </a:buClr>
              <a:buSzPct val="100000"/>
              <a:buFont typeface="Times New Roman" pitchFamily="18" charset="0"/>
              <a:defRPr sz="1814">
                <a:solidFill>
                  <a:srgbClr val="000000"/>
                </a:solidFill>
                <a:latin typeface="+mn-lt"/>
                <a:ea typeface="+mn-ea"/>
                <a:cs typeface="+mn-cs"/>
              </a:defRPr>
            </a:lvl4pPr>
            <a:lvl5pPr marL="1866268" indent="-207363" algn="l" defTabSz="407526" rtl="0" eaLnBrk="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5pPr>
            <a:lvl6pPr marL="2280994"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6pPr>
            <a:lvl7pPr marL="2695720"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7pPr>
            <a:lvl8pPr marL="3110446"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8pPr>
            <a:lvl9pPr marL="3525172"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9pPr>
          </a:lstStyle>
          <a:p>
            <a:pPr marL="74613" eaLnBrk="1" hangingPunct="1"/>
            <a:r>
              <a:rPr lang="en-US" altLang="cs-CZ" kern="0" dirty="0" smtClean="0"/>
              <a:t>24</a:t>
            </a:r>
            <a:r>
              <a:rPr lang="cs-CZ" altLang="cs-CZ" kern="0" dirty="0" smtClean="0"/>
              <a:t>.9.2018</a:t>
            </a:r>
            <a:endParaRPr lang="cs-CZ" altLang="cs-CZ" kern="0" dirty="0"/>
          </a:p>
        </p:txBody>
      </p:sp>
      <p:sp>
        <p:nvSpPr>
          <p:cNvPr id="8" name="Rectangle 3"/>
          <p:cNvSpPr>
            <a:spLocks/>
          </p:cNvSpPr>
          <p:nvPr/>
        </p:nvSpPr>
        <p:spPr bwMode="auto">
          <a:xfrm>
            <a:off x="1447800" y="5012531"/>
            <a:ext cx="428518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74613"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775"/>
              </a:spcBef>
              <a:buClr>
                <a:schemeClr val="tx2"/>
              </a:buClr>
              <a:buSzPct val="95000"/>
            </a:pPr>
            <a:r>
              <a:rPr lang="cs-CZ" altLang="cs-CZ" sz="3300" dirty="0" smtClean="0"/>
              <a:t>Veronika </a:t>
            </a:r>
            <a:r>
              <a:rPr lang="cs-CZ" altLang="cs-CZ" sz="3300" dirty="0" err="1" smtClean="0"/>
              <a:t>Mančíková</a:t>
            </a:r>
            <a:endParaRPr lang="cs-CZ" altLang="cs-CZ" sz="3300" dirty="0"/>
          </a:p>
        </p:txBody>
      </p:sp>
      <p:pic>
        <p:nvPicPr>
          <p:cNvPr id="9" name="Obrázek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5903335"/>
            <a:ext cx="133032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132" y="6054148"/>
            <a:ext cx="3035300" cy="7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55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creen Shot 2014-04-03 at 4.49.35 PM.png"/>
          <p:cNvPicPr>
            <a:picLocks noChangeAspect="1"/>
          </p:cNvPicPr>
          <p:nvPr/>
        </p:nvPicPr>
        <p:blipFill rotWithShape="1">
          <a:blip r:embed="rId2">
            <a:extLst>
              <a:ext uri="{28A0092B-C50C-407E-A947-70E740481C1C}">
                <a14:useLocalDpi xmlns:a14="http://schemas.microsoft.com/office/drawing/2010/main" val="0"/>
              </a:ext>
            </a:extLst>
          </a:blip>
          <a:srcRect b="3185"/>
          <a:stretch/>
        </p:blipFill>
        <p:spPr>
          <a:xfrm>
            <a:off x="6189010" y="2393616"/>
            <a:ext cx="5920482" cy="3584102"/>
          </a:xfrm>
          <a:prstGeom prst="rect">
            <a:avLst/>
          </a:prstGeom>
        </p:spPr>
      </p:pic>
      <p:grpSp>
        <p:nvGrpSpPr>
          <p:cNvPr id="7" name="Group 7"/>
          <p:cNvGrpSpPr/>
          <p:nvPr/>
        </p:nvGrpSpPr>
        <p:grpSpPr>
          <a:xfrm>
            <a:off x="6189010" y="3861012"/>
            <a:ext cx="2261259" cy="2958108"/>
            <a:chOff x="1599541" y="2646363"/>
            <a:chExt cx="2261259" cy="2958108"/>
          </a:xfrm>
        </p:grpSpPr>
        <p:sp>
          <p:nvSpPr>
            <p:cNvPr id="8" name="TextBox 4"/>
            <p:cNvSpPr txBox="1"/>
            <p:nvPr/>
          </p:nvSpPr>
          <p:spPr>
            <a:xfrm>
              <a:off x="2111170" y="4958140"/>
              <a:ext cx="1555234" cy="646331"/>
            </a:xfrm>
            <a:prstGeom prst="rect">
              <a:avLst/>
            </a:prstGeom>
            <a:noFill/>
          </p:spPr>
          <p:txBody>
            <a:bodyPr wrap="none" rtlCol="0">
              <a:spAutoFit/>
            </a:bodyPr>
            <a:lstStyle/>
            <a:p>
              <a:r>
                <a:rPr lang="cs-CZ" b="1" dirty="0" err="1">
                  <a:latin typeface="Arial"/>
                  <a:cs typeface="Arial"/>
                </a:rPr>
                <a:t>ľ</a:t>
              </a:r>
              <a:r>
                <a:rPr lang="cs-CZ" b="1" dirty="0" err="1" smtClean="0">
                  <a:latin typeface="Arial"/>
                  <a:cs typeface="Arial"/>
                </a:rPr>
                <a:t>avá</a:t>
              </a:r>
              <a:r>
                <a:rPr lang="en-US" b="1" dirty="0" smtClean="0">
                  <a:latin typeface="Arial"/>
                  <a:cs typeface="Arial"/>
                </a:rPr>
                <a:t> </a:t>
              </a:r>
              <a:r>
                <a:rPr lang="en-US" b="1" dirty="0">
                  <a:latin typeface="Arial"/>
                  <a:cs typeface="Arial"/>
                </a:rPr>
                <a:t>ZFN</a:t>
              </a:r>
            </a:p>
            <a:p>
              <a:r>
                <a:rPr lang="cs-CZ" b="1" dirty="0" err="1">
                  <a:latin typeface="Arial"/>
                  <a:cs typeface="Arial"/>
                </a:rPr>
                <a:t>cieľová</a:t>
              </a:r>
              <a:r>
                <a:rPr lang="cs-CZ" b="1" dirty="0">
                  <a:latin typeface="Arial"/>
                  <a:cs typeface="Arial"/>
                </a:rPr>
                <a:t> DNA</a:t>
              </a:r>
              <a:endParaRPr lang="en-US" b="1" dirty="0">
                <a:latin typeface="Arial"/>
                <a:cs typeface="Arial"/>
              </a:endParaRPr>
            </a:p>
          </p:txBody>
        </p:sp>
        <p:sp>
          <p:nvSpPr>
            <p:cNvPr id="9" name="Rectangle 2"/>
            <p:cNvSpPr/>
            <p:nvPr/>
          </p:nvSpPr>
          <p:spPr>
            <a:xfrm>
              <a:off x="1599541" y="26463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8"/>
          <p:cNvGrpSpPr/>
          <p:nvPr/>
        </p:nvGrpSpPr>
        <p:grpSpPr>
          <a:xfrm>
            <a:off x="9440210" y="2616412"/>
            <a:ext cx="2261259" cy="2994684"/>
            <a:chOff x="4850741" y="1401763"/>
            <a:chExt cx="2261259" cy="2994684"/>
          </a:xfrm>
        </p:grpSpPr>
        <p:sp>
          <p:nvSpPr>
            <p:cNvPr id="11" name="TextBox 5"/>
            <p:cNvSpPr txBox="1"/>
            <p:nvPr/>
          </p:nvSpPr>
          <p:spPr>
            <a:xfrm>
              <a:off x="5471595" y="3750116"/>
              <a:ext cx="1555234" cy="646331"/>
            </a:xfrm>
            <a:prstGeom prst="rect">
              <a:avLst/>
            </a:prstGeom>
            <a:noFill/>
          </p:spPr>
          <p:txBody>
            <a:bodyPr wrap="none" rtlCol="0">
              <a:spAutoFit/>
            </a:bodyPr>
            <a:lstStyle/>
            <a:p>
              <a:r>
                <a:rPr lang="cs-CZ" b="1" dirty="0" smtClean="0">
                  <a:latin typeface="Arial"/>
                  <a:cs typeface="Arial"/>
                </a:rPr>
                <a:t>pravá</a:t>
              </a:r>
              <a:r>
                <a:rPr lang="en-US" b="1" dirty="0" smtClean="0">
                  <a:latin typeface="Arial"/>
                  <a:cs typeface="Arial"/>
                </a:rPr>
                <a:t> ZFN</a:t>
              </a:r>
            </a:p>
            <a:p>
              <a:r>
                <a:rPr lang="cs-CZ" b="1" dirty="0" err="1">
                  <a:latin typeface="Arial"/>
                  <a:cs typeface="Arial"/>
                </a:rPr>
                <a:t>c</a:t>
              </a:r>
              <a:r>
                <a:rPr lang="cs-CZ" b="1" dirty="0" err="1" smtClean="0">
                  <a:latin typeface="Arial"/>
                  <a:cs typeface="Arial"/>
                </a:rPr>
                <a:t>ieľová</a:t>
              </a:r>
              <a:r>
                <a:rPr lang="cs-CZ" b="1" dirty="0" smtClean="0">
                  <a:latin typeface="Arial"/>
                  <a:cs typeface="Arial"/>
                </a:rPr>
                <a:t> DNA</a:t>
              </a:r>
              <a:endParaRPr lang="en-US" b="1" dirty="0">
                <a:latin typeface="Arial"/>
                <a:cs typeface="Arial"/>
              </a:endParaRPr>
            </a:p>
          </p:txBody>
        </p:sp>
        <p:sp>
          <p:nvSpPr>
            <p:cNvPr id="12" name="Rectangle 6"/>
            <p:cNvSpPr/>
            <p:nvPr/>
          </p:nvSpPr>
          <p:spPr>
            <a:xfrm>
              <a:off x="4850741" y="14017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9"/>
          <p:cNvGrpSpPr/>
          <p:nvPr/>
        </p:nvGrpSpPr>
        <p:grpSpPr>
          <a:xfrm>
            <a:off x="7997984" y="2398378"/>
            <a:ext cx="1569886" cy="2935240"/>
            <a:chOff x="4599408" y="701129"/>
            <a:chExt cx="2512592" cy="2935240"/>
          </a:xfrm>
        </p:grpSpPr>
        <p:sp>
          <p:nvSpPr>
            <p:cNvPr id="14" name="TextBox 10"/>
            <p:cNvSpPr txBox="1"/>
            <p:nvPr/>
          </p:nvSpPr>
          <p:spPr>
            <a:xfrm>
              <a:off x="4599408" y="701129"/>
              <a:ext cx="2512592" cy="646331"/>
            </a:xfrm>
            <a:prstGeom prst="rect">
              <a:avLst/>
            </a:prstGeom>
            <a:noFill/>
          </p:spPr>
          <p:txBody>
            <a:bodyPr wrap="none" rtlCol="0">
              <a:spAutoFit/>
            </a:bodyPr>
            <a:lstStyle/>
            <a:p>
              <a:r>
                <a:rPr lang="en-US" b="1" dirty="0" smtClean="0">
                  <a:solidFill>
                    <a:schemeClr val="bg1"/>
                  </a:solidFill>
                  <a:latin typeface="Arial"/>
                  <a:cs typeface="Arial"/>
                </a:rPr>
                <a:t>Cleavage by </a:t>
              </a:r>
            </a:p>
            <a:p>
              <a:r>
                <a:rPr lang="en-US" b="1" dirty="0" smtClean="0">
                  <a:solidFill>
                    <a:schemeClr val="bg1"/>
                  </a:solidFill>
                  <a:latin typeface="Arial"/>
                  <a:cs typeface="Arial"/>
                </a:rPr>
                <a:t>Dimerization</a:t>
              </a:r>
              <a:endParaRPr lang="en-US" b="1" dirty="0">
                <a:solidFill>
                  <a:schemeClr val="bg1"/>
                </a:solidFill>
                <a:latin typeface="Arial"/>
                <a:cs typeface="Arial"/>
              </a:endParaRPr>
            </a:p>
          </p:txBody>
        </p:sp>
        <p:sp>
          <p:nvSpPr>
            <p:cNvPr id="15" name="Rectangle 11"/>
            <p:cNvSpPr/>
            <p:nvPr/>
          </p:nvSpPr>
          <p:spPr>
            <a:xfrm>
              <a:off x="4850741" y="14017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Nadpis 1"/>
          <p:cNvSpPr>
            <a:spLocks noGrp="1"/>
          </p:cNvSpPr>
          <p:nvPr>
            <p:ph type="title"/>
          </p:nvPr>
        </p:nvSpPr>
        <p:spPr>
          <a:xfrm>
            <a:off x="838200" y="365125"/>
            <a:ext cx="10515600" cy="1325563"/>
          </a:xfrm>
        </p:spPr>
        <p:txBody>
          <a:bodyPr/>
          <a:lstStyle/>
          <a:p>
            <a:r>
              <a:rPr lang="cs-CZ" dirty="0" err="1" smtClean="0"/>
              <a:t>ZFNs</a:t>
            </a:r>
            <a:r>
              <a:rPr lang="cs-CZ" dirty="0" smtClean="0"/>
              <a:t> (1985)</a:t>
            </a:r>
            <a:endParaRPr lang="cs-CZ" dirty="0"/>
          </a:p>
        </p:txBody>
      </p:sp>
      <p:sp>
        <p:nvSpPr>
          <p:cNvPr id="2" name="TextovéPole 1"/>
          <p:cNvSpPr txBox="1"/>
          <p:nvPr/>
        </p:nvSpPr>
        <p:spPr>
          <a:xfrm>
            <a:off x="382772" y="1828800"/>
            <a:ext cx="5806238" cy="3970318"/>
          </a:xfrm>
          <a:prstGeom prst="rect">
            <a:avLst/>
          </a:prstGeom>
          <a:noFill/>
        </p:spPr>
        <p:txBody>
          <a:bodyPr wrap="square" rtlCol="0">
            <a:spAutoFit/>
          </a:bodyPr>
          <a:lstStyle/>
          <a:p>
            <a:pPr marL="285750" indent="-285750">
              <a:buFont typeface="Arial" panose="020B0604020202020204" pitchFamily="34" charset="0"/>
              <a:buChar char="•"/>
            </a:pPr>
            <a:r>
              <a:rPr lang="cs-CZ" sz="2800" dirty="0" smtClean="0"/>
              <a:t>Nová </a:t>
            </a:r>
            <a:r>
              <a:rPr lang="cs-CZ" sz="2800" dirty="0" err="1" smtClean="0"/>
              <a:t>cieľová</a:t>
            </a:r>
            <a:r>
              <a:rPr lang="cs-CZ" sz="2800" dirty="0" smtClean="0"/>
              <a:t> </a:t>
            </a:r>
            <a:r>
              <a:rPr lang="cs-CZ" sz="2800" dirty="0" err="1" smtClean="0"/>
              <a:t>sekvencia</a:t>
            </a:r>
            <a:r>
              <a:rPr lang="cs-CZ" sz="2800" dirty="0" smtClean="0"/>
              <a:t> (3-4 </a:t>
            </a:r>
            <a:r>
              <a:rPr lang="cs-CZ" sz="2800" dirty="0" err="1" smtClean="0"/>
              <a:t>nt</a:t>
            </a:r>
            <a:r>
              <a:rPr lang="cs-CZ" sz="2800" dirty="0" smtClean="0"/>
              <a:t>) = nová doména</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smtClean="0"/>
              <a:t>Design </a:t>
            </a:r>
            <a:r>
              <a:rPr lang="cs-CZ" sz="2800" dirty="0" err="1" smtClean="0"/>
              <a:t>časovo</a:t>
            </a:r>
            <a:r>
              <a:rPr lang="cs-CZ" sz="2800" dirty="0" smtClean="0"/>
              <a:t> náročný </a:t>
            </a:r>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Miera</a:t>
            </a:r>
            <a:r>
              <a:rPr lang="cs-CZ" sz="2800" dirty="0" smtClean="0"/>
              <a:t> </a:t>
            </a:r>
            <a:r>
              <a:rPr lang="cs-CZ" sz="2800" dirty="0" err="1" smtClean="0"/>
              <a:t>neúspechu</a:t>
            </a:r>
            <a:r>
              <a:rPr lang="cs-CZ" sz="2800" dirty="0" smtClean="0"/>
              <a:t> </a:t>
            </a:r>
            <a:r>
              <a:rPr lang="cs-CZ" sz="2800" dirty="0"/>
              <a:t>je </a:t>
            </a:r>
            <a:r>
              <a:rPr lang="cs-CZ" sz="2800" dirty="0" err="1"/>
              <a:t>veľmi</a:t>
            </a:r>
            <a:r>
              <a:rPr lang="cs-CZ" sz="2800" dirty="0"/>
              <a:t> </a:t>
            </a:r>
            <a:r>
              <a:rPr lang="cs-CZ" sz="2800" dirty="0" smtClean="0"/>
              <a:t>vysoká (</a:t>
            </a:r>
            <a:r>
              <a:rPr lang="cs-CZ" sz="2800" dirty="0" err="1" smtClean="0"/>
              <a:t>medzidoménové</a:t>
            </a:r>
            <a:r>
              <a:rPr lang="cs-CZ" sz="2800" dirty="0" smtClean="0"/>
              <a:t> </a:t>
            </a:r>
            <a:r>
              <a:rPr lang="cs-CZ" sz="2800" dirty="0" err="1" smtClean="0"/>
              <a:t>interakcie</a:t>
            </a:r>
            <a:r>
              <a:rPr lang="cs-CZ" sz="2800" dirty="0" smtClean="0"/>
              <a:t>)</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err="1" smtClean="0"/>
              <a:t>Off-target</a:t>
            </a:r>
            <a:r>
              <a:rPr lang="cs-CZ" sz="2800" dirty="0" smtClean="0"/>
              <a:t> </a:t>
            </a:r>
            <a:r>
              <a:rPr lang="cs-CZ" sz="2800" dirty="0" err="1" smtClean="0"/>
              <a:t>veľmi</a:t>
            </a:r>
            <a:r>
              <a:rPr lang="cs-CZ" sz="2800" dirty="0" smtClean="0"/>
              <a:t> časté</a:t>
            </a:r>
            <a:endParaRPr lang="cs-CZ" sz="2800" dirty="0"/>
          </a:p>
        </p:txBody>
      </p:sp>
      <p:grpSp>
        <p:nvGrpSpPr>
          <p:cNvPr id="5" name="Skupina 4"/>
          <p:cNvGrpSpPr/>
          <p:nvPr/>
        </p:nvGrpSpPr>
        <p:grpSpPr>
          <a:xfrm>
            <a:off x="7361507" y="323354"/>
            <a:ext cx="2999873" cy="2104439"/>
            <a:chOff x="5864385" y="613573"/>
            <a:chExt cx="2999873" cy="2104439"/>
          </a:xfrm>
        </p:grpSpPr>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234" t="44518" r="36704" b="-163"/>
            <a:stretch/>
          </p:blipFill>
          <p:spPr>
            <a:xfrm>
              <a:off x="5964280" y="615797"/>
              <a:ext cx="2899978" cy="2102215"/>
            </a:xfrm>
            <a:prstGeom prst="rect">
              <a:avLst/>
            </a:prstGeom>
          </p:spPr>
        </p:pic>
        <p:sp>
          <p:nvSpPr>
            <p:cNvPr id="4" name="Obdélník 3"/>
            <p:cNvSpPr/>
            <p:nvPr/>
          </p:nvSpPr>
          <p:spPr>
            <a:xfrm>
              <a:off x="5864385" y="613573"/>
              <a:ext cx="324625" cy="348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87522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a:spLocks noGrp="1"/>
          </p:cNvSpPr>
          <p:nvPr>
            <p:ph type="title"/>
          </p:nvPr>
        </p:nvSpPr>
        <p:spPr>
          <a:xfrm>
            <a:off x="838200" y="365125"/>
            <a:ext cx="10515600" cy="1325563"/>
          </a:xfrm>
        </p:spPr>
        <p:txBody>
          <a:bodyPr/>
          <a:lstStyle/>
          <a:p>
            <a:r>
              <a:rPr lang="cs-CZ" dirty="0" err="1" smtClean="0"/>
              <a:t>TALENs</a:t>
            </a:r>
            <a:r>
              <a:rPr lang="cs-CZ" dirty="0" smtClean="0"/>
              <a:t> (2009)</a:t>
            </a:r>
            <a:endParaRPr lang="cs-CZ" dirty="0"/>
          </a:p>
        </p:txBody>
      </p:sp>
      <p:sp>
        <p:nvSpPr>
          <p:cNvPr id="17" name="TextovéPole 16"/>
          <p:cNvSpPr txBox="1"/>
          <p:nvPr/>
        </p:nvSpPr>
        <p:spPr>
          <a:xfrm>
            <a:off x="382772" y="1828800"/>
            <a:ext cx="10184263" cy="3108543"/>
          </a:xfrm>
          <a:prstGeom prst="rect">
            <a:avLst/>
          </a:prstGeom>
          <a:noFill/>
        </p:spPr>
        <p:txBody>
          <a:bodyPr wrap="none" rtlCol="0">
            <a:spAutoFit/>
          </a:bodyPr>
          <a:lstStyle/>
          <a:p>
            <a:pPr marL="285750" indent="-285750">
              <a:buFont typeface="Arial" panose="020B0604020202020204" pitchFamily="34" charset="0"/>
              <a:buChar char="•"/>
            </a:pPr>
            <a:r>
              <a:rPr lang="cs-CZ" sz="2800" dirty="0" err="1">
                <a:solidFill>
                  <a:srgbClr val="FF0000"/>
                </a:solidFill>
              </a:rPr>
              <a:t>T</a:t>
            </a:r>
            <a:r>
              <a:rPr lang="cs-CZ" sz="2800" dirty="0" err="1"/>
              <a:t>ranscription</a:t>
            </a:r>
            <a:r>
              <a:rPr lang="cs-CZ" sz="2800" dirty="0"/>
              <a:t> </a:t>
            </a:r>
            <a:r>
              <a:rPr lang="cs-CZ" sz="2800" dirty="0" err="1">
                <a:solidFill>
                  <a:srgbClr val="FF0000"/>
                </a:solidFill>
              </a:rPr>
              <a:t>a</a:t>
            </a:r>
            <a:r>
              <a:rPr lang="cs-CZ" sz="2800" dirty="0" err="1"/>
              <a:t>ctivator-</a:t>
            </a:r>
            <a:r>
              <a:rPr lang="cs-CZ" sz="2800" dirty="0" err="1">
                <a:solidFill>
                  <a:srgbClr val="FF0000"/>
                </a:solidFill>
              </a:rPr>
              <a:t>l</a:t>
            </a:r>
            <a:r>
              <a:rPr lang="cs-CZ" sz="2800" dirty="0" err="1"/>
              <a:t>ike</a:t>
            </a:r>
            <a:r>
              <a:rPr lang="cs-CZ" sz="2800" dirty="0"/>
              <a:t> </a:t>
            </a:r>
            <a:r>
              <a:rPr lang="cs-CZ" sz="2800" dirty="0" err="1">
                <a:solidFill>
                  <a:srgbClr val="FF0000"/>
                </a:solidFill>
              </a:rPr>
              <a:t>e</a:t>
            </a:r>
            <a:r>
              <a:rPr lang="cs-CZ" sz="2800" dirty="0" err="1"/>
              <a:t>ffector</a:t>
            </a:r>
            <a:r>
              <a:rPr lang="cs-CZ" sz="2800" dirty="0"/>
              <a:t> </a:t>
            </a:r>
            <a:r>
              <a:rPr lang="cs-CZ" sz="2800" dirty="0" err="1">
                <a:solidFill>
                  <a:srgbClr val="FF0000"/>
                </a:solidFill>
              </a:rPr>
              <a:t>n</a:t>
            </a:r>
            <a:r>
              <a:rPr lang="cs-CZ" sz="2800" dirty="0" err="1"/>
              <a:t>uclease</a:t>
            </a:r>
            <a:endParaRPr lang="cs-CZ" sz="2800" dirty="0"/>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Opakujúce</a:t>
            </a:r>
            <a:r>
              <a:rPr lang="cs-CZ" sz="2800" dirty="0" smtClean="0"/>
              <a:t> </a:t>
            </a:r>
            <a:r>
              <a:rPr lang="cs-CZ" sz="2800" dirty="0" err="1" smtClean="0"/>
              <a:t>sa</a:t>
            </a:r>
            <a:r>
              <a:rPr lang="cs-CZ" sz="2800" dirty="0" smtClean="0"/>
              <a:t> </a:t>
            </a:r>
            <a:r>
              <a:rPr lang="sk-SK" sz="2800" dirty="0"/>
              <a:t>vysoko konzervované </a:t>
            </a:r>
            <a:r>
              <a:rPr lang="sk-SK" sz="2800" dirty="0" smtClean="0"/>
              <a:t>„moduly“ </a:t>
            </a:r>
            <a:r>
              <a:rPr lang="sk-SK" sz="2800" dirty="0"/>
              <a:t>33-34 aminokyselín</a:t>
            </a:r>
            <a:endParaRPr lang="cs-CZ" sz="2800" dirty="0" smtClean="0"/>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Jednoduchší</a:t>
            </a:r>
            <a:r>
              <a:rPr lang="cs-CZ" sz="2800" dirty="0" smtClean="0"/>
              <a:t> design </a:t>
            </a:r>
            <a:r>
              <a:rPr lang="cs-CZ" sz="2800" dirty="0" err="1" smtClean="0"/>
              <a:t>ako</a:t>
            </a:r>
            <a:r>
              <a:rPr lang="cs-CZ" sz="2800" dirty="0" smtClean="0"/>
              <a:t> u </a:t>
            </a:r>
            <a:r>
              <a:rPr lang="cs-CZ" sz="2800" dirty="0" err="1" smtClean="0"/>
              <a:t>ZNFs</a:t>
            </a:r>
            <a:r>
              <a:rPr lang="cs-CZ" sz="2800" dirty="0" smtClean="0"/>
              <a:t> (každý nukleotid má </a:t>
            </a:r>
            <a:r>
              <a:rPr lang="cs-CZ" sz="2800" dirty="0" err="1" smtClean="0"/>
              <a:t>vlastný</a:t>
            </a:r>
            <a:r>
              <a:rPr lang="cs-CZ" sz="2800" dirty="0" smtClean="0"/>
              <a:t> modul)</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endParaRPr lang="cs-CZ" sz="2800" dirty="0"/>
          </a:p>
        </p:txBody>
      </p:sp>
      <p:pic>
        <p:nvPicPr>
          <p:cNvPr id="18" name="Picture 4" descr="Screen Shot 2014-04-22 at 5.58.16 PM.png"/>
          <p:cNvPicPr>
            <a:picLocks noChangeAspect="1"/>
          </p:cNvPicPr>
          <p:nvPr/>
        </p:nvPicPr>
        <p:blipFill rotWithShape="1">
          <a:blip r:embed="rId3">
            <a:extLst>
              <a:ext uri="{28A0092B-C50C-407E-A947-70E740481C1C}">
                <a14:useLocalDpi xmlns:a14="http://schemas.microsoft.com/office/drawing/2010/main" val="0"/>
              </a:ext>
            </a:extLst>
          </a:blip>
          <a:srcRect b="10091"/>
          <a:stretch/>
        </p:blipFill>
        <p:spPr>
          <a:xfrm>
            <a:off x="1524000" y="4423639"/>
            <a:ext cx="9144000" cy="2083981"/>
          </a:xfrm>
          <a:prstGeom prst="rect">
            <a:avLst/>
          </a:prstGeom>
        </p:spPr>
      </p:pic>
      <p:sp>
        <p:nvSpPr>
          <p:cNvPr id="2" name="Obdélník 1"/>
          <p:cNvSpPr/>
          <p:nvPr/>
        </p:nvSpPr>
        <p:spPr>
          <a:xfrm>
            <a:off x="8607012" y="4477358"/>
            <a:ext cx="2060988" cy="22222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rotWithShape="1">
          <a:blip r:embed="rId4"/>
          <a:srcRect l="44739" t="34290" r="36395" b="43941"/>
          <a:stretch/>
        </p:blipFill>
        <p:spPr>
          <a:xfrm>
            <a:off x="8607012" y="258523"/>
            <a:ext cx="3018973" cy="2177142"/>
          </a:xfrm>
          <a:prstGeom prst="rect">
            <a:avLst/>
          </a:prstGeom>
        </p:spPr>
      </p:pic>
    </p:spTree>
    <p:extLst>
      <p:ext uri="{BB962C8B-B14F-4D97-AF65-F5344CB8AC3E}">
        <p14:creationId xmlns:p14="http://schemas.microsoft.com/office/powerpoint/2010/main" val="3614219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a:spLocks noGrp="1"/>
          </p:cNvSpPr>
          <p:nvPr>
            <p:ph type="title"/>
          </p:nvPr>
        </p:nvSpPr>
        <p:spPr>
          <a:xfrm>
            <a:off x="838200" y="365125"/>
            <a:ext cx="10515600" cy="1325563"/>
          </a:xfrm>
        </p:spPr>
        <p:txBody>
          <a:bodyPr/>
          <a:lstStyle/>
          <a:p>
            <a:r>
              <a:rPr lang="cs-CZ" dirty="0" err="1" smtClean="0"/>
              <a:t>Proteínové</a:t>
            </a:r>
            <a:r>
              <a:rPr lang="cs-CZ" dirty="0" smtClean="0"/>
              <a:t> systémy</a:t>
            </a:r>
            <a:endParaRPr lang="cs-CZ" dirty="0"/>
          </a:p>
        </p:txBody>
      </p:sp>
      <p:sp>
        <p:nvSpPr>
          <p:cNvPr id="4" name="TextovéPole 3"/>
          <p:cNvSpPr txBox="1"/>
          <p:nvPr/>
        </p:nvSpPr>
        <p:spPr>
          <a:xfrm>
            <a:off x="609601" y="1690688"/>
            <a:ext cx="11410950" cy="2677656"/>
          </a:xfrm>
          <a:prstGeom prst="rect">
            <a:avLst/>
          </a:prstGeom>
          <a:noFill/>
        </p:spPr>
        <p:txBody>
          <a:bodyPr wrap="square" rtlCol="0">
            <a:spAutoFit/>
          </a:bodyPr>
          <a:lstStyle/>
          <a:p>
            <a:pPr marL="457200" indent="-457200">
              <a:buFont typeface="Arial" panose="020B0604020202020204" pitchFamily="34" charset="0"/>
              <a:buChar char="•"/>
            </a:pPr>
            <a:r>
              <a:rPr lang="cs-CZ" sz="2800" dirty="0" err="1" smtClean="0"/>
              <a:t>sekvenčná</a:t>
            </a:r>
            <a:r>
              <a:rPr lang="cs-CZ" sz="2800" dirty="0" smtClean="0"/>
              <a:t> </a:t>
            </a:r>
            <a:r>
              <a:rPr lang="cs-CZ" sz="2800" dirty="0" err="1" smtClean="0"/>
              <a:t>špecifita</a:t>
            </a:r>
            <a:r>
              <a:rPr lang="cs-CZ" sz="2800" dirty="0" smtClean="0"/>
              <a:t> </a:t>
            </a:r>
            <a:r>
              <a:rPr lang="cs-CZ" sz="2800" dirty="0"/>
              <a:t>je </a:t>
            </a:r>
            <a:r>
              <a:rPr lang="cs-CZ" sz="2800" dirty="0" smtClean="0">
                <a:solidFill>
                  <a:srgbClr val="FF0000"/>
                </a:solidFill>
              </a:rPr>
              <a:t>daná </a:t>
            </a:r>
            <a:r>
              <a:rPr lang="cs-CZ" sz="2800" dirty="0" err="1" smtClean="0">
                <a:solidFill>
                  <a:srgbClr val="FF0000"/>
                </a:solidFill>
              </a:rPr>
              <a:t>interakciou</a:t>
            </a:r>
            <a:r>
              <a:rPr lang="cs-CZ" sz="2800" dirty="0" smtClean="0">
                <a:solidFill>
                  <a:srgbClr val="FF0000"/>
                </a:solidFill>
              </a:rPr>
              <a:t> DNA-protein </a:t>
            </a:r>
          </a:p>
          <a:p>
            <a:pPr marL="457200" indent="-457200">
              <a:buFont typeface="Arial" panose="020B0604020202020204" pitchFamily="34" charset="0"/>
              <a:buChar char="•"/>
            </a:pPr>
            <a:r>
              <a:rPr lang="pt-BR" sz="2800" dirty="0" smtClean="0"/>
              <a:t>edit</a:t>
            </a:r>
            <a:r>
              <a:rPr lang="cs-CZ" sz="2800" dirty="0" smtClean="0"/>
              <a:t>á</a:t>
            </a:r>
            <a:r>
              <a:rPr lang="pt-BR" sz="2800" dirty="0" smtClean="0"/>
              <a:t>c</a:t>
            </a:r>
            <a:r>
              <a:rPr lang="cs-CZ" sz="2800" dirty="0" err="1" smtClean="0"/>
              <a:t>ia</a:t>
            </a:r>
            <a:r>
              <a:rPr lang="pt-BR" sz="2800" dirty="0" smtClean="0"/>
              <a:t> pr</a:t>
            </a:r>
            <a:r>
              <a:rPr lang="cs-CZ" sz="2800" dirty="0" err="1" smtClean="0"/>
              <a:t>ebieha</a:t>
            </a:r>
            <a:r>
              <a:rPr lang="pt-BR" sz="2800" dirty="0" smtClean="0"/>
              <a:t> </a:t>
            </a:r>
            <a:r>
              <a:rPr lang="pt-BR" sz="2800" dirty="0"/>
              <a:t>s </a:t>
            </a:r>
            <a:r>
              <a:rPr lang="pt-BR" sz="2800" dirty="0" smtClean="0"/>
              <a:t>p</a:t>
            </a:r>
            <a:r>
              <a:rPr lang="cs-CZ" sz="2800" dirty="0" smtClean="0"/>
              <a:t>r</a:t>
            </a:r>
            <a:r>
              <a:rPr lang="pt-BR" sz="2800" dirty="0" smtClean="0"/>
              <a:t>esnos</a:t>
            </a:r>
            <a:r>
              <a:rPr lang="cs-CZ" sz="2800" dirty="0" err="1" smtClean="0"/>
              <a:t>ťou</a:t>
            </a:r>
            <a:r>
              <a:rPr lang="pt-BR" sz="2800" dirty="0" smtClean="0"/>
              <a:t> </a:t>
            </a:r>
            <a:r>
              <a:rPr lang="pt-BR" sz="2800" dirty="0">
                <a:solidFill>
                  <a:srgbClr val="FF0000"/>
                </a:solidFill>
              </a:rPr>
              <a:t>až 1 nt </a:t>
            </a:r>
          </a:p>
          <a:p>
            <a:pPr marL="457200" indent="-457200">
              <a:buFont typeface="Arial" panose="020B0604020202020204" pitchFamily="34" charset="0"/>
              <a:buChar char="•"/>
            </a:pPr>
            <a:r>
              <a:rPr lang="cs-CZ" sz="2800" dirty="0" err="1" smtClean="0"/>
              <a:t>Používajú</a:t>
            </a:r>
            <a:r>
              <a:rPr lang="cs-CZ" sz="2800" dirty="0" smtClean="0"/>
              <a:t> se </a:t>
            </a:r>
            <a:r>
              <a:rPr lang="cs-CZ" sz="2800" dirty="0" err="1" smtClean="0"/>
              <a:t>umelo</a:t>
            </a:r>
            <a:r>
              <a:rPr lang="cs-CZ" sz="2800" dirty="0" smtClean="0"/>
              <a:t> </a:t>
            </a:r>
            <a:r>
              <a:rPr lang="cs-CZ" sz="2800" dirty="0" err="1" smtClean="0"/>
              <a:t>pripravené</a:t>
            </a:r>
            <a:r>
              <a:rPr lang="cs-CZ" sz="2800" dirty="0" smtClean="0"/>
              <a:t> </a:t>
            </a:r>
            <a:r>
              <a:rPr lang="cs-CZ" sz="2800" dirty="0"/>
              <a:t>nukleázy </a:t>
            </a:r>
            <a:endParaRPr lang="cs-CZ" sz="2800" dirty="0" smtClean="0"/>
          </a:p>
          <a:p>
            <a:pPr marL="457200" indent="-457200">
              <a:buFont typeface="Arial" panose="020B0604020202020204" pitchFamily="34" charset="0"/>
              <a:buChar char="•"/>
            </a:pPr>
            <a:r>
              <a:rPr lang="cs-CZ" sz="2800" dirty="0" smtClean="0"/>
              <a:t>Nový </a:t>
            </a:r>
            <a:r>
              <a:rPr lang="cs-CZ" sz="2800" dirty="0" err="1" smtClean="0"/>
              <a:t>cieľ</a:t>
            </a:r>
            <a:r>
              <a:rPr lang="cs-CZ" sz="2800" dirty="0" smtClean="0"/>
              <a:t>=nový </a:t>
            </a:r>
            <a:r>
              <a:rPr lang="cs-CZ" sz="2800" dirty="0" err="1" smtClean="0"/>
              <a:t>proteín</a:t>
            </a:r>
            <a:r>
              <a:rPr lang="cs-CZ" sz="2800" dirty="0"/>
              <a:t> </a:t>
            </a:r>
            <a:r>
              <a:rPr lang="cs-CZ" sz="2800" dirty="0" smtClean="0"/>
              <a:t>→ </a:t>
            </a:r>
            <a:r>
              <a:rPr lang="cs-CZ" sz="2800" dirty="0" err="1" smtClean="0"/>
              <a:t>príprava</a:t>
            </a:r>
            <a:r>
              <a:rPr lang="cs-CZ" sz="2800" dirty="0" smtClean="0"/>
              <a:t> často </a:t>
            </a:r>
            <a:r>
              <a:rPr lang="cs-CZ" sz="2800" dirty="0" err="1" smtClean="0"/>
              <a:t>zložitá</a:t>
            </a:r>
            <a:r>
              <a:rPr lang="cs-CZ" sz="2800" dirty="0" smtClean="0"/>
              <a:t>, </a:t>
            </a:r>
            <a:r>
              <a:rPr lang="cs-CZ" sz="2800" dirty="0" err="1" smtClean="0"/>
              <a:t>výsledok</a:t>
            </a:r>
            <a:r>
              <a:rPr lang="cs-CZ" sz="2800" dirty="0" smtClean="0"/>
              <a:t> </a:t>
            </a:r>
            <a:r>
              <a:rPr lang="cs-CZ" sz="2800" dirty="0" err="1" smtClean="0"/>
              <a:t>nie</a:t>
            </a:r>
            <a:r>
              <a:rPr lang="cs-CZ" sz="2800" dirty="0" smtClean="0"/>
              <a:t> vždy uspokojivý</a:t>
            </a:r>
            <a:endParaRPr lang="cs-CZ" sz="2800" dirty="0"/>
          </a:p>
          <a:p>
            <a:pPr marL="457200" indent="-457200">
              <a:buFont typeface="Arial" panose="020B0604020202020204" pitchFamily="34" charset="0"/>
              <a:buChar char="•"/>
            </a:pPr>
            <a:endParaRPr lang="cs-CZ" sz="2800" dirty="0"/>
          </a:p>
        </p:txBody>
      </p:sp>
      <p:grpSp>
        <p:nvGrpSpPr>
          <p:cNvPr id="8" name="Skupina 7"/>
          <p:cNvGrpSpPr/>
          <p:nvPr/>
        </p:nvGrpSpPr>
        <p:grpSpPr>
          <a:xfrm rot="21355778">
            <a:off x="3054931" y="5078732"/>
            <a:ext cx="1701000" cy="587431"/>
            <a:chOff x="629823" y="2412205"/>
            <a:chExt cx="1701000" cy="587431"/>
          </a:xfrm>
        </p:grpSpPr>
        <p:sp>
          <p:nvSpPr>
            <p:cNvPr id="15" name="Zaoblený obdélník 14"/>
            <p:cNvSpPr/>
            <p:nvPr/>
          </p:nvSpPr>
          <p:spPr>
            <a:xfrm rot="240000">
              <a:off x="629823" y="2412205"/>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Zaoblený obdélník 4"/>
            <p:cNvSpPr/>
            <p:nvPr/>
          </p:nvSpPr>
          <p:spPr>
            <a:xfrm rot="240000">
              <a:off x="658499" y="2440881"/>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ZFNs</a:t>
              </a:r>
              <a:endParaRPr lang="en-GB" sz="1800" kern="1200" dirty="0">
                <a:solidFill>
                  <a:srgbClr val="002A47"/>
                </a:solidFill>
              </a:endParaRPr>
            </a:p>
          </p:txBody>
        </p:sp>
      </p:grpSp>
      <p:grpSp>
        <p:nvGrpSpPr>
          <p:cNvPr id="9" name="Skupina 8"/>
          <p:cNvGrpSpPr/>
          <p:nvPr/>
        </p:nvGrpSpPr>
        <p:grpSpPr>
          <a:xfrm rot="21355778">
            <a:off x="4774995" y="4649613"/>
            <a:ext cx="1701000" cy="587431"/>
            <a:chOff x="601944" y="3042956"/>
            <a:chExt cx="1701000" cy="587431"/>
          </a:xfrm>
        </p:grpSpPr>
        <p:sp>
          <p:nvSpPr>
            <p:cNvPr id="13" name="Zaoblený obdélník 12"/>
            <p:cNvSpPr/>
            <p:nvPr/>
          </p:nvSpPr>
          <p:spPr>
            <a:xfrm rot="240000">
              <a:off x="601944" y="3042956"/>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Zaoblený obdélník 6"/>
            <p:cNvSpPr/>
            <p:nvPr/>
          </p:nvSpPr>
          <p:spPr>
            <a:xfrm rot="240000">
              <a:off x="630620" y="3071632"/>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TALENS</a:t>
              </a:r>
              <a:endParaRPr lang="en-GB" sz="1800" kern="1200" dirty="0">
                <a:solidFill>
                  <a:srgbClr val="002A47"/>
                </a:solidFill>
              </a:endParaRPr>
            </a:p>
          </p:txBody>
        </p:sp>
      </p:grpSp>
      <p:grpSp>
        <p:nvGrpSpPr>
          <p:cNvPr id="10" name="Skupina 9"/>
          <p:cNvGrpSpPr/>
          <p:nvPr/>
        </p:nvGrpSpPr>
        <p:grpSpPr>
          <a:xfrm rot="21355778">
            <a:off x="6437985" y="5504271"/>
            <a:ext cx="1701000" cy="587431"/>
            <a:chOff x="718061" y="1779767"/>
            <a:chExt cx="1701000" cy="587431"/>
          </a:xfrm>
        </p:grpSpPr>
        <p:sp>
          <p:nvSpPr>
            <p:cNvPr id="11" name="Zaoblený obdélník 10"/>
            <p:cNvSpPr/>
            <p:nvPr/>
          </p:nvSpPr>
          <p:spPr>
            <a:xfrm rot="240000">
              <a:off x="718061" y="1779767"/>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Zaoblený obdélník 8"/>
            <p:cNvSpPr/>
            <p:nvPr/>
          </p:nvSpPr>
          <p:spPr>
            <a:xfrm rot="240000">
              <a:off x="746737" y="1808443"/>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smtClean="0">
                  <a:solidFill>
                    <a:srgbClr val="002A47"/>
                  </a:solidFill>
                </a:rPr>
                <a:t>Meganucleases</a:t>
              </a:r>
              <a:endParaRPr lang="en-GB" sz="1800" kern="1200" dirty="0">
                <a:solidFill>
                  <a:srgbClr val="002A47"/>
                </a:solidFill>
              </a:endParaRPr>
            </a:p>
          </p:txBody>
        </p:sp>
      </p:grpSp>
      <p:sp>
        <p:nvSpPr>
          <p:cNvPr id="5" name="Obdélník 4"/>
          <p:cNvSpPr/>
          <p:nvPr/>
        </p:nvSpPr>
        <p:spPr>
          <a:xfrm>
            <a:off x="6425279" y="6126410"/>
            <a:ext cx="1638300" cy="1575244"/>
          </a:xfrm>
          <a:prstGeom prst="rect">
            <a:avLst/>
          </a:prstGeom>
          <a:solidFill>
            <a:srgbClr val="E39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4786979" y="5278417"/>
            <a:ext cx="1638300" cy="1575244"/>
          </a:xfrm>
          <a:prstGeom prst="rect">
            <a:avLst/>
          </a:prstGeom>
          <a:solidFill>
            <a:srgbClr val="F7B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142681" y="5676567"/>
            <a:ext cx="1638300" cy="1575244"/>
          </a:xfrm>
          <a:prstGeom prst="rect">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5449288" y="5486932"/>
            <a:ext cx="301686" cy="369332"/>
          </a:xfrm>
          <a:prstGeom prst="rect">
            <a:avLst/>
          </a:prstGeom>
          <a:noFill/>
        </p:spPr>
        <p:txBody>
          <a:bodyPr wrap="none" rtlCol="0">
            <a:spAutoFit/>
          </a:bodyPr>
          <a:lstStyle/>
          <a:p>
            <a:r>
              <a:rPr lang="cs-CZ" dirty="0" smtClean="0"/>
              <a:t>1</a:t>
            </a:r>
            <a:endParaRPr lang="cs-CZ" dirty="0"/>
          </a:p>
        </p:txBody>
      </p:sp>
      <p:sp>
        <p:nvSpPr>
          <p:cNvPr id="22" name="TextovéPole 21"/>
          <p:cNvSpPr txBox="1"/>
          <p:nvPr/>
        </p:nvSpPr>
        <p:spPr>
          <a:xfrm>
            <a:off x="3754588" y="5865622"/>
            <a:ext cx="301686" cy="369332"/>
          </a:xfrm>
          <a:prstGeom prst="rect">
            <a:avLst/>
          </a:prstGeom>
          <a:noFill/>
        </p:spPr>
        <p:txBody>
          <a:bodyPr wrap="none" rtlCol="0">
            <a:spAutoFit/>
          </a:bodyPr>
          <a:lstStyle/>
          <a:p>
            <a:r>
              <a:rPr lang="cs-CZ" dirty="0" smtClean="0"/>
              <a:t>2</a:t>
            </a:r>
            <a:endParaRPr lang="cs-CZ" dirty="0"/>
          </a:p>
        </p:txBody>
      </p:sp>
      <p:sp>
        <p:nvSpPr>
          <p:cNvPr id="23" name="TextovéPole 22"/>
          <p:cNvSpPr txBox="1"/>
          <p:nvPr/>
        </p:nvSpPr>
        <p:spPr>
          <a:xfrm>
            <a:off x="7137642" y="6279523"/>
            <a:ext cx="301686" cy="369332"/>
          </a:xfrm>
          <a:prstGeom prst="rect">
            <a:avLst/>
          </a:prstGeom>
          <a:noFill/>
        </p:spPr>
        <p:txBody>
          <a:bodyPr wrap="none" rtlCol="0">
            <a:spAutoFit/>
          </a:bodyPr>
          <a:lstStyle/>
          <a:p>
            <a:r>
              <a:rPr lang="cs-CZ" dirty="0" smtClean="0"/>
              <a:t>3</a:t>
            </a:r>
            <a:endParaRPr lang="cs-CZ" dirty="0"/>
          </a:p>
        </p:txBody>
      </p:sp>
    </p:spTree>
    <p:extLst>
      <p:ext uri="{BB962C8B-B14F-4D97-AF65-F5344CB8AC3E}">
        <p14:creationId xmlns:p14="http://schemas.microsoft.com/office/powerpoint/2010/main" val="16696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6"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CRISPR/</a:t>
            </a:r>
            <a:r>
              <a:rPr lang="cs-CZ" dirty="0" err="1" smtClean="0"/>
              <a:t>Cas</a:t>
            </a:r>
            <a:r>
              <a:rPr lang="cs-CZ" dirty="0" smtClean="0"/>
              <a:t>: </a:t>
            </a:r>
            <a:r>
              <a:rPr lang="cs-CZ" dirty="0" err="1" smtClean="0"/>
              <a:t>história</a:t>
            </a:r>
            <a:endParaRPr lang="cs-CZ" dirty="0"/>
          </a:p>
        </p:txBody>
      </p:sp>
      <p:sp>
        <p:nvSpPr>
          <p:cNvPr id="4" name="Zástupný symbol pro obsah 2"/>
          <p:cNvSpPr>
            <a:spLocks noGrp="1"/>
          </p:cNvSpPr>
          <p:nvPr>
            <p:ph idx="1"/>
          </p:nvPr>
        </p:nvSpPr>
        <p:spPr>
          <a:xfrm>
            <a:off x="838200" y="1402539"/>
            <a:ext cx="11494770" cy="5455461"/>
          </a:xfrm>
        </p:spPr>
        <p:txBody>
          <a:bodyPr>
            <a:normAutofit/>
          </a:bodyPr>
          <a:lstStyle/>
          <a:p>
            <a:r>
              <a:rPr lang="sk-SK" dirty="0"/>
              <a:t>Skromný začiatok ako exotické opakujúce sa sekvencie v bakteriálnom </a:t>
            </a:r>
            <a:r>
              <a:rPr lang="sk-SK" dirty="0" smtClean="0"/>
              <a:t>genóme</a:t>
            </a:r>
            <a:endParaRPr lang="cs-CZ" dirty="0" smtClean="0"/>
          </a:p>
          <a:p>
            <a:r>
              <a:rPr lang="cs-CZ" dirty="0" smtClean="0"/>
              <a:t>1987: </a:t>
            </a:r>
            <a:r>
              <a:rPr lang="cs-CZ" dirty="0" err="1" smtClean="0"/>
              <a:t>Ishino</a:t>
            </a:r>
            <a:r>
              <a:rPr lang="cs-CZ" dirty="0" smtClean="0"/>
              <a:t> </a:t>
            </a:r>
            <a:r>
              <a:rPr lang="cs-CZ" i="1" dirty="0" smtClean="0"/>
              <a:t>et al</a:t>
            </a:r>
            <a:r>
              <a:rPr lang="cs-CZ" dirty="0" smtClean="0"/>
              <a:t>.: </a:t>
            </a:r>
            <a:r>
              <a:rPr lang="sk-SK" dirty="0"/>
              <a:t>"</a:t>
            </a:r>
            <a:r>
              <a:rPr lang="sk-SK" dirty="0" err="1" smtClean="0"/>
              <a:t>exotic</a:t>
            </a:r>
            <a:r>
              <a:rPr lang="sk-SK" dirty="0" smtClean="0"/>
              <a:t> </a:t>
            </a:r>
            <a:r>
              <a:rPr lang="sk-SK" dirty="0" err="1" smtClean="0"/>
              <a:t>junk</a:t>
            </a:r>
            <a:r>
              <a:rPr lang="sk-SK" dirty="0" smtClean="0"/>
              <a:t> </a:t>
            </a:r>
            <a:r>
              <a:rPr lang="sk-SK" dirty="0"/>
              <a:t>DNA" s </a:t>
            </a:r>
            <a:r>
              <a:rPr lang="sk-SK" dirty="0" smtClean="0"/>
              <a:t>neznámou funkciou u </a:t>
            </a:r>
            <a:r>
              <a:rPr lang="sk-SK" i="1" dirty="0" err="1" smtClean="0"/>
              <a:t>E.coli</a:t>
            </a:r>
            <a:endParaRPr lang="sk-SK" i="1" dirty="0" smtClean="0"/>
          </a:p>
          <a:p>
            <a:endParaRPr lang="sk-SK" dirty="0"/>
          </a:p>
          <a:p>
            <a:endParaRPr lang="cs-CZ" dirty="0" smtClean="0"/>
          </a:p>
          <a:p>
            <a:r>
              <a:rPr lang="cs-CZ" dirty="0" smtClean="0"/>
              <a:t>2002: </a:t>
            </a:r>
            <a:r>
              <a:rPr lang="cs-CZ" dirty="0" err="1" smtClean="0"/>
              <a:t>Jansen</a:t>
            </a:r>
            <a:r>
              <a:rPr lang="cs-CZ" dirty="0" smtClean="0"/>
              <a:t> </a:t>
            </a:r>
            <a:r>
              <a:rPr lang="cs-CZ" i="1" dirty="0" smtClean="0"/>
              <a:t>et al</a:t>
            </a:r>
            <a:r>
              <a:rPr lang="cs-CZ" dirty="0" smtClean="0"/>
              <a:t>.: v </a:t>
            </a:r>
            <a:r>
              <a:rPr lang="cs-CZ" dirty="0" err="1" smtClean="0"/>
              <a:t>genóme</a:t>
            </a:r>
            <a:r>
              <a:rPr lang="cs-CZ" dirty="0" smtClean="0"/>
              <a:t> </a:t>
            </a:r>
            <a:r>
              <a:rPr lang="cs-CZ" dirty="0" err="1" smtClean="0"/>
              <a:t>väčšiny</a:t>
            </a:r>
            <a:r>
              <a:rPr lang="cs-CZ" dirty="0" smtClean="0"/>
              <a:t> baktérií a </a:t>
            </a:r>
            <a:r>
              <a:rPr lang="cs-CZ" dirty="0" err="1" smtClean="0"/>
              <a:t>Archae</a:t>
            </a:r>
            <a:r>
              <a:rPr lang="cs-CZ" dirty="0" smtClean="0"/>
              <a:t> – CRISPR</a:t>
            </a:r>
          </a:p>
          <a:p>
            <a:pPr marL="0" indent="0">
              <a:buNone/>
            </a:pPr>
            <a:r>
              <a:rPr lang="en-US" dirty="0">
                <a:solidFill>
                  <a:srgbClr val="FF0000"/>
                </a:solidFill>
              </a:rPr>
              <a:t>C</a:t>
            </a:r>
            <a:r>
              <a:rPr lang="en-US" dirty="0"/>
              <a:t>lustered </a:t>
            </a:r>
            <a:r>
              <a:rPr lang="en-US" dirty="0">
                <a:solidFill>
                  <a:srgbClr val="FF0000"/>
                </a:solidFill>
              </a:rPr>
              <a:t>R</a:t>
            </a:r>
            <a:r>
              <a:rPr lang="en-US" dirty="0"/>
              <a:t>egularly </a:t>
            </a:r>
            <a:r>
              <a:rPr lang="en-US" dirty="0">
                <a:solidFill>
                  <a:srgbClr val="FF0000"/>
                </a:solidFill>
              </a:rPr>
              <a:t>I</a:t>
            </a:r>
            <a:r>
              <a:rPr lang="en-US" dirty="0"/>
              <a:t>nterspaced </a:t>
            </a:r>
            <a:r>
              <a:rPr lang="en-US" dirty="0">
                <a:solidFill>
                  <a:srgbClr val="FF0000"/>
                </a:solidFill>
              </a:rPr>
              <a:t>S</a:t>
            </a:r>
            <a:r>
              <a:rPr lang="en-US" dirty="0"/>
              <a:t>hort </a:t>
            </a:r>
            <a:r>
              <a:rPr lang="en-US" dirty="0">
                <a:solidFill>
                  <a:srgbClr val="FF0000"/>
                </a:solidFill>
              </a:rPr>
              <a:t>P</a:t>
            </a:r>
            <a:r>
              <a:rPr lang="en-US" dirty="0"/>
              <a:t>alindromic </a:t>
            </a:r>
            <a:r>
              <a:rPr lang="en-US" dirty="0">
                <a:solidFill>
                  <a:srgbClr val="FF0000"/>
                </a:solidFill>
              </a:rPr>
              <a:t>R</a:t>
            </a:r>
            <a:r>
              <a:rPr lang="en-US" dirty="0"/>
              <a:t>epeat</a:t>
            </a:r>
          </a:p>
          <a:p>
            <a:pPr marL="0" indent="0">
              <a:buNone/>
            </a:pPr>
            <a:r>
              <a:rPr lang="cs-CZ" dirty="0" smtClean="0"/>
              <a:t>= </a:t>
            </a:r>
            <a:r>
              <a:rPr lang="sk-SK" dirty="0"/>
              <a:t>p</a:t>
            </a:r>
            <a:r>
              <a:rPr lang="sk-SK" dirty="0" smtClean="0"/>
              <a:t>riame opakovania (21 </a:t>
            </a:r>
            <a:r>
              <a:rPr lang="sk-SK" dirty="0"/>
              <a:t>do 37 </a:t>
            </a:r>
            <a:r>
              <a:rPr lang="sk-SK" dirty="0" err="1" smtClean="0"/>
              <a:t>bp</a:t>
            </a:r>
            <a:r>
              <a:rPr lang="sk-SK" dirty="0" smtClean="0"/>
              <a:t>) rozdelené rovnako dlhými neopakujúcimi sa sekvenciami (</a:t>
            </a:r>
            <a:r>
              <a:rPr lang="sk-SK" dirty="0" err="1" smtClean="0"/>
              <a:t>me</a:t>
            </a:r>
            <a:r>
              <a:rPr lang="en-US" dirty="0" smtClean="0"/>
              <a:t>d</a:t>
            </a:r>
            <a:r>
              <a:rPr lang="sk-SK" dirty="0" err="1" smtClean="0"/>
              <a:t>zerníky</a:t>
            </a:r>
            <a:r>
              <a:rPr lang="sk-SK" dirty="0" smtClean="0"/>
              <a:t>=</a:t>
            </a:r>
            <a:r>
              <a:rPr lang="sk-SK" dirty="0" err="1" smtClean="0"/>
              <a:t>spacery</a:t>
            </a:r>
            <a:r>
              <a:rPr lang="sk-SK" dirty="0" smtClean="0"/>
              <a:t>)</a:t>
            </a:r>
          </a:p>
          <a:p>
            <a:pPr>
              <a:buFontTx/>
              <a:buChar char="-"/>
            </a:pPr>
            <a:r>
              <a:rPr lang="cs-CZ" dirty="0" smtClean="0"/>
              <a:t>CRISPR </a:t>
            </a:r>
            <a:r>
              <a:rPr lang="cs-CZ" dirty="0" err="1" smtClean="0"/>
              <a:t>asociated</a:t>
            </a:r>
            <a:r>
              <a:rPr lang="cs-CZ" dirty="0" smtClean="0"/>
              <a:t> </a:t>
            </a:r>
            <a:r>
              <a:rPr lang="cs-CZ" dirty="0"/>
              <a:t>(</a:t>
            </a:r>
            <a:r>
              <a:rPr lang="cs-CZ" i="1" dirty="0" err="1"/>
              <a:t>cas</a:t>
            </a:r>
            <a:r>
              <a:rPr lang="cs-CZ" dirty="0" smtClean="0"/>
              <a:t>) </a:t>
            </a:r>
            <a:r>
              <a:rPr lang="cs-CZ" dirty="0" err="1" smtClean="0"/>
              <a:t>genes</a:t>
            </a:r>
            <a:r>
              <a:rPr lang="cs-CZ" dirty="0" smtClean="0"/>
              <a:t> – vždy </a:t>
            </a:r>
            <a:r>
              <a:rPr lang="cs-CZ" dirty="0" err="1" smtClean="0"/>
              <a:t>prítomné</a:t>
            </a:r>
            <a:r>
              <a:rPr lang="cs-CZ" dirty="0" smtClean="0"/>
              <a:t> </a:t>
            </a:r>
            <a:r>
              <a:rPr lang="cs-CZ" dirty="0" err="1" smtClean="0"/>
              <a:t>pri</a:t>
            </a:r>
            <a:r>
              <a:rPr lang="cs-CZ" dirty="0" smtClean="0"/>
              <a:t> CRISPR </a:t>
            </a:r>
            <a:r>
              <a:rPr lang="cs-CZ" dirty="0" err="1" smtClean="0"/>
              <a:t>lokuse</a:t>
            </a:r>
            <a:r>
              <a:rPr lang="cs-CZ" dirty="0" smtClean="0"/>
              <a:t> </a:t>
            </a:r>
          </a:p>
          <a:p>
            <a:r>
              <a:rPr lang="cs-CZ" dirty="0" smtClean="0"/>
              <a:t>2005: </a:t>
            </a:r>
            <a:r>
              <a:rPr lang="cs-CZ" dirty="0" err="1" smtClean="0"/>
              <a:t>Mojica</a:t>
            </a:r>
            <a:r>
              <a:rPr lang="cs-CZ" dirty="0" smtClean="0"/>
              <a:t> </a:t>
            </a:r>
            <a:r>
              <a:rPr lang="cs-CZ" i="1" dirty="0" smtClean="0"/>
              <a:t>et al</a:t>
            </a:r>
            <a:r>
              <a:rPr lang="cs-CZ" dirty="0" smtClean="0"/>
              <a:t>.: </a:t>
            </a:r>
            <a:r>
              <a:rPr lang="cs-CZ" u="sng" dirty="0" err="1" smtClean="0"/>
              <a:t>sekvencia</a:t>
            </a:r>
            <a:r>
              <a:rPr lang="cs-CZ" u="sng" dirty="0" smtClean="0"/>
              <a:t> </a:t>
            </a:r>
            <a:r>
              <a:rPr lang="cs-CZ" u="sng" dirty="0" err="1" smtClean="0"/>
              <a:t>spacerov</a:t>
            </a:r>
            <a:r>
              <a:rPr lang="cs-CZ" u="sng" dirty="0" smtClean="0"/>
              <a:t> </a:t>
            </a:r>
            <a:r>
              <a:rPr lang="cs-CZ" u="sng" dirty="0" err="1" smtClean="0"/>
              <a:t>homológna</a:t>
            </a:r>
            <a:r>
              <a:rPr lang="cs-CZ" u="sng" dirty="0" smtClean="0"/>
              <a:t> k </a:t>
            </a:r>
            <a:r>
              <a:rPr lang="cs-CZ" u="sng" dirty="0" err="1" smtClean="0"/>
              <a:t>bakt</a:t>
            </a:r>
            <a:r>
              <a:rPr lang="cs-CZ" u="sng" dirty="0" smtClean="0"/>
              <a:t>. </a:t>
            </a:r>
            <a:r>
              <a:rPr lang="cs-CZ" u="sng" dirty="0" err="1" smtClean="0"/>
              <a:t>fágom</a:t>
            </a:r>
            <a:endParaRPr lang="cs-CZ" u="sng" dirty="0" smtClean="0"/>
          </a:p>
          <a:p>
            <a:endParaRPr lang="cs-CZ" dirty="0" smtClean="0"/>
          </a:p>
        </p:txBody>
      </p:sp>
      <p:pic>
        <p:nvPicPr>
          <p:cNvPr id="5" name="Picture 2" descr="Screen Shot 2014-04-21 at 1.10.25 PM.png"/>
          <p:cNvPicPr>
            <a:picLocks noChangeAspect="1"/>
          </p:cNvPicPr>
          <p:nvPr/>
        </p:nvPicPr>
        <p:blipFill rotWithShape="1">
          <a:blip r:embed="rId3">
            <a:extLst>
              <a:ext uri="{28A0092B-C50C-407E-A947-70E740481C1C}">
                <a14:useLocalDpi xmlns:a14="http://schemas.microsoft.com/office/drawing/2010/main" val="0"/>
              </a:ext>
            </a:extLst>
          </a:blip>
          <a:srcRect t="19115"/>
          <a:stretch/>
        </p:blipFill>
        <p:spPr>
          <a:xfrm>
            <a:off x="2928256" y="2788745"/>
            <a:ext cx="6288315" cy="988142"/>
          </a:xfrm>
          <a:prstGeom prst="rect">
            <a:avLst/>
          </a:prstGeom>
        </p:spPr>
      </p:pic>
      <p:pic>
        <p:nvPicPr>
          <p:cNvPr id="2" name="Obrázek 1"/>
          <p:cNvPicPr>
            <a:picLocks noChangeAspect="1"/>
          </p:cNvPicPr>
          <p:nvPr/>
        </p:nvPicPr>
        <p:blipFill rotWithShape="1">
          <a:blip r:embed="rId4"/>
          <a:srcRect l="18453" t="31905" r="42857" b="24857"/>
          <a:stretch/>
        </p:blipFill>
        <p:spPr>
          <a:xfrm>
            <a:off x="13443856" y="2044188"/>
            <a:ext cx="6191250" cy="4324351"/>
          </a:xfrm>
          <a:prstGeom prst="rect">
            <a:avLst/>
          </a:prstGeom>
        </p:spPr>
      </p:pic>
      <p:sp>
        <p:nvSpPr>
          <p:cNvPr id="6" name="Obdélník 5"/>
          <p:cNvSpPr/>
          <p:nvPr/>
        </p:nvSpPr>
        <p:spPr>
          <a:xfrm>
            <a:off x="4343401" y="2817320"/>
            <a:ext cx="1943100" cy="9595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639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smtClean="0"/>
              <a:t>CRISPR: bakteriálna imunitná pamäť</a:t>
            </a:r>
            <a:endParaRPr lang="cs-CZ" dirty="0"/>
          </a:p>
        </p:txBody>
      </p:sp>
      <p:pic>
        <p:nvPicPr>
          <p:cNvPr id="2" name="Obrázek 1"/>
          <p:cNvPicPr>
            <a:picLocks noChangeAspect="1"/>
          </p:cNvPicPr>
          <p:nvPr/>
        </p:nvPicPr>
        <p:blipFill rotWithShape="1">
          <a:blip r:embed="rId3"/>
          <a:srcRect l="18453" t="31905" r="42857" b="24857"/>
          <a:stretch/>
        </p:blipFill>
        <p:spPr>
          <a:xfrm>
            <a:off x="13443856" y="2044188"/>
            <a:ext cx="6191250" cy="4324351"/>
          </a:xfrm>
          <a:prstGeom prst="rect">
            <a:avLst/>
          </a:prstGeom>
        </p:spPr>
      </p:pic>
      <p:pic>
        <p:nvPicPr>
          <p:cNvPr id="8" name="Picture 1" descr="Screen Shot 2014-04-21 at 1.2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14" y="1603086"/>
            <a:ext cx="5407104" cy="2564766"/>
          </a:xfrm>
          <a:prstGeom prst="rect">
            <a:avLst/>
          </a:prstGeom>
        </p:spPr>
      </p:pic>
      <p:sp>
        <p:nvSpPr>
          <p:cNvPr id="9" name="TextovéPole 8"/>
          <p:cNvSpPr txBox="1"/>
          <p:nvPr/>
        </p:nvSpPr>
        <p:spPr>
          <a:xfrm>
            <a:off x="4084909" y="3791648"/>
            <a:ext cx="1470274" cy="369332"/>
          </a:xfrm>
          <a:prstGeom prst="rect">
            <a:avLst/>
          </a:prstGeom>
          <a:noFill/>
        </p:spPr>
        <p:txBody>
          <a:bodyPr wrap="none" rtlCol="0">
            <a:spAutoFit/>
          </a:bodyPr>
          <a:lstStyle/>
          <a:p>
            <a:r>
              <a:rPr lang="cs-CZ" dirty="0" smtClean="0"/>
              <a:t>Science, 2007</a:t>
            </a:r>
            <a:endParaRPr lang="cs-CZ" dirty="0"/>
          </a:p>
        </p:txBody>
      </p:sp>
      <p:sp>
        <p:nvSpPr>
          <p:cNvPr id="10" name="TextovéPole 9"/>
          <p:cNvSpPr txBox="1"/>
          <p:nvPr/>
        </p:nvSpPr>
        <p:spPr>
          <a:xfrm>
            <a:off x="168014" y="4160980"/>
            <a:ext cx="6906992" cy="1815882"/>
          </a:xfrm>
          <a:prstGeom prst="rect">
            <a:avLst/>
          </a:prstGeom>
          <a:noFill/>
        </p:spPr>
        <p:txBody>
          <a:bodyPr wrap="square" rtlCol="0">
            <a:spAutoFit/>
          </a:bodyPr>
          <a:lstStyle/>
          <a:p>
            <a:r>
              <a:rPr lang="cs-CZ" sz="2800" dirty="0" err="1"/>
              <a:t>Výskum</a:t>
            </a:r>
            <a:r>
              <a:rPr lang="cs-CZ" sz="2800" dirty="0"/>
              <a:t> </a:t>
            </a:r>
            <a:r>
              <a:rPr lang="cs-CZ" sz="2800" dirty="0" err="1" smtClean="0"/>
              <a:t>uskutočnený</a:t>
            </a:r>
            <a:r>
              <a:rPr lang="cs-CZ" sz="2800" dirty="0" smtClean="0"/>
              <a:t> v </a:t>
            </a:r>
            <a:r>
              <a:rPr lang="cs-CZ" sz="2800" dirty="0" err="1"/>
              <a:t>spoločnosti</a:t>
            </a:r>
            <a:r>
              <a:rPr lang="cs-CZ" sz="2800" dirty="0"/>
              <a:t> </a:t>
            </a:r>
            <a:r>
              <a:rPr lang="cs-CZ" sz="2800" dirty="0" smtClean="0"/>
              <a:t>DANISCO.</a:t>
            </a:r>
          </a:p>
          <a:p>
            <a:endParaRPr lang="cs-CZ" sz="2800" dirty="0"/>
          </a:p>
          <a:p>
            <a:r>
              <a:rPr lang="sk-SK" sz="2800" dirty="0"/>
              <a:t>Kontaminácia </a:t>
            </a:r>
            <a:r>
              <a:rPr lang="sk-SK" sz="2800" dirty="0" err="1" smtClean="0"/>
              <a:t>fágmi</a:t>
            </a:r>
            <a:r>
              <a:rPr lang="sk-SK" sz="2800" dirty="0" smtClean="0"/>
              <a:t> je najzávažnejší </a:t>
            </a:r>
            <a:r>
              <a:rPr lang="sk-SK" sz="2800" dirty="0"/>
              <a:t>problém vo fermentačnom </a:t>
            </a:r>
            <a:r>
              <a:rPr lang="sk-SK" sz="2800" dirty="0" smtClean="0"/>
              <a:t>priemysle (jogurty a syry).</a:t>
            </a:r>
          </a:p>
        </p:txBody>
      </p:sp>
      <p:pic>
        <p:nvPicPr>
          <p:cNvPr id="11" name="Picture 3" descr="Screen Shot 2014-04-21 at 1.21.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006" y="3620608"/>
            <a:ext cx="5065447" cy="3237392"/>
          </a:xfrm>
          <a:prstGeom prst="rect">
            <a:avLst/>
          </a:prstGeom>
        </p:spPr>
      </p:pic>
    </p:spTree>
    <p:extLst>
      <p:ext uri="{BB962C8B-B14F-4D97-AF65-F5344CB8AC3E}">
        <p14:creationId xmlns:p14="http://schemas.microsoft.com/office/powerpoint/2010/main" val="1823501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sk-SK" dirty="0"/>
              <a:t>Infekčné experimenty s </a:t>
            </a:r>
            <a:r>
              <a:rPr lang="sk-SK" i="1" dirty="0" err="1"/>
              <a:t>Streptococcus</a:t>
            </a:r>
            <a:r>
              <a:rPr lang="sk-SK" i="1" dirty="0"/>
              <a:t> </a:t>
            </a:r>
            <a:r>
              <a:rPr lang="sk-SK" i="1" dirty="0" err="1"/>
              <a:t>thermophilus</a:t>
            </a:r>
            <a:r>
              <a:rPr lang="sk-SK" i="1" dirty="0"/>
              <a:t> </a:t>
            </a:r>
            <a:r>
              <a:rPr lang="sk-SK" dirty="0"/>
              <a:t>a </a:t>
            </a:r>
            <a:r>
              <a:rPr lang="sk-SK" dirty="0" err="1"/>
              <a:t>lytickými</a:t>
            </a:r>
            <a:r>
              <a:rPr lang="sk-SK" dirty="0"/>
              <a:t> </a:t>
            </a:r>
            <a:r>
              <a:rPr lang="sk-SK" dirty="0" err="1"/>
              <a:t>fágmi</a:t>
            </a:r>
            <a:endParaRPr lang="cs-CZ" dirty="0"/>
          </a:p>
          <a:p>
            <a:r>
              <a:rPr lang="sk-SK" dirty="0" smtClean="0"/>
              <a:t>Rezistentné </a:t>
            </a:r>
            <a:r>
              <a:rPr lang="sk-SK" dirty="0" err="1" smtClean="0"/>
              <a:t>bakt</a:t>
            </a:r>
            <a:r>
              <a:rPr lang="sk-SK" dirty="0" smtClean="0"/>
              <a:t>. kmene sa objavujú </a:t>
            </a:r>
            <a:r>
              <a:rPr lang="sk-SK" dirty="0"/>
              <a:t>po </a:t>
            </a:r>
            <a:r>
              <a:rPr lang="sk-SK" dirty="0" err="1" smtClean="0"/>
              <a:t>fágovej</a:t>
            </a:r>
            <a:r>
              <a:rPr lang="sk-SK" dirty="0" smtClean="0"/>
              <a:t> pandémii → </a:t>
            </a:r>
            <a:r>
              <a:rPr lang="sk-SK" dirty="0"/>
              <a:t>hypotéza: </a:t>
            </a:r>
            <a:r>
              <a:rPr lang="sk-SK" dirty="0" smtClean="0"/>
              <a:t>„Bakteriálna </a:t>
            </a:r>
            <a:r>
              <a:rPr lang="sk-SK" dirty="0"/>
              <a:t>získaná imunita proti infekcii </a:t>
            </a:r>
            <a:r>
              <a:rPr lang="sk-SK" dirty="0" err="1" smtClean="0"/>
              <a:t>fágmi</a:t>
            </a:r>
            <a:r>
              <a:rPr lang="sk-SK" dirty="0" smtClean="0"/>
              <a:t>?</a:t>
            </a:r>
            <a:r>
              <a:rPr lang="en-US" dirty="0" smtClean="0"/>
              <a:t>”</a:t>
            </a:r>
            <a:endParaRPr lang="sk-SK" dirty="0" smtClean="0"/>
          </a:p>
        </p:txBody>
      </p:sp>
      <p:sp>
        <p:nvSpPr>
          <p:cNvPr id="5" name="Nadpis 2"/>
          <p:cNvSpPr>
            <a:spLocks noGrp="1"/>
          </p:cNvSpPr>
          <p:nvPr>
            <p:ph type="title"/>
          </p:nvPr>
        </p:nvSpPr>
        <p:spPr>
          <a:xfrm>
            <a:off x="838200" y="365125"/>
            <a:ext cx="10515600" cy="1325563"/>
          </a:xfrm>
        </p:spPr>
        <p:txBody>
          <a:bodyPr/>
          <a:lstStyle/>
          <a:p>
            <a:r>
              <a:rPr lang="sk-SK" dirty="0"/>
              <a:t>CRISPR: bakteriálna imunitná pamäť</a:t>
            </a:r>
            <a:endParaRPr lang="cs-CZ" dirty="0"/>
          </a:p>
        </p:txBody>
      </p:sp>
      <p:pic>
        <p:nvPicPr>
          <p:cNvPr id="6" name="Picture 3" descr="Screen Shot 2014-04-21 at 1.23.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336" y="3406982"/>
            <a:ext cx="4834150" cy="3329084"/>
          </a:xfrm>
          <a:prstGeom prst="rect">
            <a:avLst/>
          </a:prstGeom>
        </p:spPr>
      </p:pic>
      <p:sp>
        <p:nvSpPr>
          <p:cNvPr id="7" name="TextovéPole 6"/>
          <p:cNvSpPr txBox="1"/>
          <p:nvPr/>
        </p:nvSpPr>
        <p:spPr>
          <a:xfrm>
            <a:off x="6462504" y="3211517"/>
            <a:ext cx="5729495" cy="3539430"/>
          </a:xfrm>
          <a:prstGeom prst="rect">
            <a:avLst/>
          </a:prstGeom>
          <a:noFill/>
        </p:spPr>
        <p:txBody>
          <a:bodyPr wrap="square" rtlCol="0">
            <a:spAutoFit/>
          </a:bodyPr>
          <a:lstStyle/>
          <a:p>
            <a:pPr marL="457200" indent="-457200">
              <a:buFont typeface="Arial" panose="020B0604020202020204" pitchFamily="34" charset="0"/>
              <a:buChar char="•"/>
            </a:pPr>
            <a:r>
              <a:rPr lang="cs-CZ" sz="2800" dirty="0"/>
              <a:t>Čím </a:t>
            </a:r>
            <a:r>
              <a:rPr lang="cs-CZ" sz="2800" dirty="0" err="1"/>
              <a:t>viac</a:t>
            </a:r>
            <a:r>
              <a:rPr lang="cs-CZ" sz="2800" dirty="0"/>
              <a:t> </a:t>
            </a:r>
            <a:r>
              <a:rPr lang="cs-CZ" sz="2800" dirty="0" err="1"/>
              <a:t>spacerov</a:t>
            </a:r>
            <a:r>
              <a:rPr lang="cs-CZ" sz="2800" dirty="0"/>
              <a:t>, tým </a:t>
            </a:r>
            <a:r>
              <a:rPr lang="cs-CZ" sz="2800" dirty="0" err="1"/>
              <a:t>vyššia</a:t>
            </a:r>
            <a:r>
              <a:rPr lang="cs-CZ" sz="2800" dirty="0"/>
              <a:t> </a:t>
            </a:r>
            <a:r>
              <a:rPr lang="cs-CZ" sz="2800" dirty="0" err="1"/>
              <a:t>odolnosť</a:t>
            </a:r>
            <a:r>
              <a:rPr lang="cs-CZ" sz="2800" dirty="0"/>
              <a:t> </a:t>
            </a:r>
            <a:r>
              <a:rPr lang="cs-CZ" sz="2800" dirty="0" err="1"/>
              <a:t>voči</a:t>
            </a:r>
            <a:r>
              <a:rPr lang="cs-CZ" sz="2800" dirty="0"/>
              <a:t> </a:t>
            </a:r>
            <a:r>
              <a:rPr lang="cs-CZ" sz="2800" dirty="0" err="1"/>
              <a:t>infekcii</a:t>
            </a:r>
            <a:endParaRPr lang="cs-CZ" sz="2800" dirty="0"/>
          </a:p>
          <a:p>
            <a:pPr marL="457200" indent="-457200">
              <a:buFont typeface="Arial" panose="020B0604020202020204" pitchFamily="34" charset="0"/>
              <a:buChar char="•"/>
            </a:pPr>
            <a:r>
              <a:rPr lang="cs-CZ" sz="2800" dirty="0" err="1" smtClean="0"/>
              <a:t>Cudzorodá</a:t>
            </a:r>
            <a:r>
              <a:rPr lang="cs-CZ" sz="2800" dirty="0" smtClean="0"/>
              <a:t> </a:t>
            </a:r>
            <a:r>
              <a:rPr lang="cs-CZ" sz="2800" dirty="0"/>
              <a:t>DNA </a:t>
            </a:r>
            <a:r>
              <a:rPr lang="cs-CZ" sz="2800" dirty="0" smtClean="0"/>
              <a:t>rozpoznaná a </a:t>
            </a:r>
            <a:r>
              <a:rPr lang="cs-CZ" sz="2800" dirty="0" err="1" smtClean="0"/>
              <a:t>začlenená</a:t>
            </a:r>
            <a:r>
              <a:rPr lang="cs-CZ" sz="2800" dirty="0" smtClean="0"/>
              <a:t> do </a:t>
            </a:r>
            <a:r>
              <a:rPr lang="cs-CZ" sz="2800" dirty="0"/>
              <a:t>CRISPR </a:t>
            </a:r>
            <a:r>
              <a:rPr lang="cs-CZ" sz="2800" dirty="0" err="1" smtClean="0"/>
              <a:t>lokusu</a:t>
            </a:r>
            <a:r>
              <a:rPr lang="cs-CZ" sz="2800" dirty="0" smtClean="0"/>
              <a:t> </a:t>
            </a:r>
            <a:r>
              <a:rPr lang="cs-CZ" sz="2800" dirty="0" err="1" smtClean="0"/>
              <a:t>ako</a:t>
            </a:r>
            <a:r>
              <a:rPr lang="cs-CZ" sz="2800" dirty="0" smtClean="0"/>
              <a:t> nový </a:t>
            </a:r>
            <a:r>
              <a:rPr lang="cs-CZ" sz="2800" dirty="0" err="1" smtClean="0"/>
              <a:t>me</a:t>
            </a:r>
            <a:r>
              <a:rPr lang="en-US" sz="2800" dirty="0" smtClean="0"/>
              <a:t>d</a:t>
            </a:r>
            <a:r>
              <a:rPr lang="cs-CZ" sz="2800" dirty="0" err="1" smtClean="0"/>
              <a:t>zerník</a:t>
            </a:r>
            <a:r>
              <a:rPr lang="cs-CZ" sz="2800" dirty="0" smtClean="0"/>
              <a:t> (</a:t>
            </a:r>
            <a:r>
              <a:rPr lang="cs-CZ" sz="2800" dirty="0" err="1" smtClean="0"/>
              <a:t>spacer</a:t>
            </a:r>
            <a:r>
              <a:rPr lang="cs-CZ" sz="2800" dirty="0" smtClean="0"/>
              <a:t>) </a:t>
            </a:r>
            <a:endParaRPr lang="en-US" sz="2800" dirty="0" smtClean="0"/>
          </a:p>
          <a:p>
            <a:pPr marL="457200" indent="-457200">
              <a:buFont typeface="Arial" panose="020B0604020202020204" pitchFamily="34" charset="0"/>
              <a:buChar char="•"/>
            </a:pPr>
            <a:r>
              <a:rPr lang="en-US" sz="2800" dirty="0" err="1" smtClean="0"/>
              <a:t>Cas</a:t>
            </a:r>
            <a:r>
              <a:rPr lang="en-US" sz="2800" dirty="0" smtClean="0"/>
              <a:t> g</a:t>
            </a:r>
            <a:r>
              <a:rPr lang="cs-CZ" sz="2800" dirty="0" err="1" smtClean="0"/>
              <a:t>ény-helikázové</a:t>
            </a:r>
            <a:r>
              <a:rPr lang="cs-CZ" sz="2800" dirty="0" smtClean="0"/>
              <a:t> a </a:t>
            </a:r>
            <a:r>
              <a:rPr lang="cs-CZ" sz="2800" dirty="0" err="1" smtClean="0"/>
              <a:t>nukleázové</a:t>
            </a:r>
            <a:r>
              <a:rPr lang="cs-CZ" sz="2800" dirty="0" smtClean="0"/>
              <a:t> </a:t>
            </a:r>
            <a:r>
              <a:rPr lang="cs-CZ" sz="2800" dirty="0" err="1" smtClean="0"/>
              <a:t>motívy→aktívna</a:t>
            </a:r>
            <a:r>
              <a:rPr lang="cs-CZ" sz="2800" dirty="0"/>
              <a:t> </a:t>
            </a:r>
            <a:r>
              <a:rPr lang="cs-CZ" sz="2800" dirty="0" err="1" smtClean="0"/>
              <a:t>účasť</a:t>
            </a:r>
            <a:r>
              <a:rPr lang="cs-CZ" sz="2800" dirty="0" smtClean="0"/>
              <a:t> na </a:t>
            </a:r>
            <a:r>
              <a:rPr lang="cs-CZ" sz="2800" dirty="0" err="1" smtClean="0"/>
              <a:t>prestavbe</a:t>
            </a:r>
            <a:r>
              <a:rPr lang="cs-CZ" sz="2800" dirty="0" smtClean="0"/>
              <a:t> CRISPR </a:t>
            </a:r>
            <a:r>
              <a:rPr lang="cs-CZ" sz="2800" dirty="0" err="1" smtClean="0"/>
              <a:t>lokusu</a:t>
            </a:r>
            <a:r>
              <a:rPr lang="cs-CZ" sz="2800" dirty="0" smtClean="0"/>
              <a:t> </a:t>
            </a:r>
          </a:p>
        </p:txBody>
      </p:sp>
    </p:spTree>
    <p:extLst>
      <p:ext uri="{BB962C8B-B14F-4D97-AF65-F5344CB8AC3E}">
        <p14:creationId xmlns:p14="http://schemas.microsoft.com/office/powerpoint/2010/main" val="207666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 bakteriálna </a:t>
            </a:r>
            <a:r>
              <a:rPr lang="sk-SK" dirty="0"/>
              <a:t>imunitná pamäť</a:t>
            </a:r>
            <a:endParaRPr lang="cs-CZ" dirty="0"/>
          </a:p>
        </p:txBody>
      </p:sp>
      <p:pic>
        <p:nvPicPr>
          <p:cNvPr id="8" name="Picture 3" descr="Screenshot 2014-04-23 16.41.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63057"/>
            <a:ext cx="9144000" cy="2966301"/>
          </a:xfrm>
          <a:prstGeom prst="rect">
            <a:avLst/>
          </a:prstGeom>
        </p:spPr>
      </p:pic>
      <p:sp>
        <p:nvSpPr>
          <p:cNvPr id="4" name="TextovéPole 3"/>
          <p:cNvSpPr txBox="1"/>
          <p:nvPr/>
        </p:nvSpPr>
        <p:spPr>
          <a:xfrm>
            <a:off x="2657141" y="5236368"/>
            <a:ext cx="6877717" cy="523220"/>
          </a:xfrm>
          <a:prstGeom prst="rect">
            <a:avLst/>
          </a:prstGeom>
          <a:noFill/>
        </p:spPr>
        <p:txBody>
          <a:bodyPr wrap="none" rtlCol="0">
            <a:spAutoFit/>
          </a:bodyPr>
          <a:lstStyle/>
          <a:p>
            <a:r>
              <a:rPr lang="cs-CZ" sz="2800" dirty="0" smtClean="0"/>
              <a:t>Nové </a:t>
            </a:r>
            <a:r>
              <a:rPr lang="cs-CZ" sz="2800" dirty="0" err="1" smtClean="0"/>
              <a:t>spacery</a:t>
            </a:r>
            <a:r>
              <a:rPr lang="cs-CZ" sz="2800" dirty="0" smtClean="0"/>
              <a:t> sú </a:t>
            </a:r>
            <a:r>
              <a:rPr lang="cs-CZ" sz="2800" dirty="0" err="1" smtClean="0"/>
              <a:t>homológne</a:t>
            </a:r>
            <a:r>
              <a:rPr lang="cs-CZ" sz="2800" dirty="0" smtClean="0"/>
              <a:t> ku </a:t>
            </a:r>
            <a:r>
              <a:rPr lang="cs-CZ" sz="2800" dirty="0" err="1" smtClean="0"/>
              <a:t>genómu</a:t>
            </a:r>
            <a:r>
              <a:rPr lang="cs-CZ" sz="2800" dirty="0" smtClean="0"/>
              <a:t> </a:t>
            </a:r>
            <a:r>
              <a:rPr lang="cs-CZ" sz="2800" dirty="0" err="1" smtClean="0"/>
              <a:t>fágov</a:t>
            </a:r>
            <a:r>
              <a:rPr lang="cs-CZ" sz="2800" dirty="0" smtClean="0"/>
              <a:t>.</a:t>
            </a:r>
            <a:endParaRPr lang="cs-CZ" sz="2800" dirty="0"/>
          </a:p>
        </p:txBody>
      </p:sp>
    </p:spTree>
    <p:extLst>
      <p:ext uri="{BB962C8B-B14F-4D97-AF65-F5344CB8AC3E}">
        <p14:creationId xmlns:p14="http://schemas.microsoft.com/office/powerpoint/2010/main" val="2734891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a:t>
            </a:r>
            <a:r>
              <a:rPr lang="sk-SK" dirty="0"/>
              <a:t>: bakteriálna imunitná pamäť</a:t>
            </a:r>
            <a:endParaRPr lang="cs-CZ" dirty="0"/>
          </a:p>
        </p:txBody>
      </p:sp>
      <p:sp>
        <p:nvSpPr>
          <p:cNvPr id="2" name="TextovéPole 1"/>
          <p:cNvSpPr txBox="1"/>
          <p:nvPr/>
        </p:nvSpPr>
        <p:spPr>
          <a:xfrm>
            <a:off x="362857" y="1690688"/>
            <a:ext cx="9500037" cy="523220"/>
          </a:xfrm>
          <a:prstGeom prst="rect">
            <a:avLst/>
          </a:prstGeom>
          <a:noFill/>
        </p:spPr>
        <p:txBody>
          <a:bodyPr wrap="none" rtlCol="0">
            <a:spAutoFit/>
          </a:bodyPr>
          <a:lstStyle/>
          <a:p>
            <a:r>
              <a:rPr lang="cs-CZ" sz="2800" dirty="0" err="1" smtClean="0"/>
              <a:t>Ak</a:t>
            </a:r>
            <a:r>
              <a:rPr lang="cs-CZ" sz="2800" dirty="0" smtClean="0"/>
              <a:t> vložíme nový </a:t>
            </a:r>
            <a:r>
              <a:rPr lang="cs-CZ" sz="2800" dirty="0" err="1" smtClean="0"/>
              <a:t>spacer</a:t>
            </a:r>
            <a:r>
              <a:rPr lang="cs-CZ" sz="2800" dirty="0" smtClean="0"/>
              <a:t> do </a:t>
            </a:r>
            <a:r>
              <a:rPr lang="cs-CZ" sz="2800" dirty="0" err="1" smtClean="0"/>
              <a:t>bakt</a:t>
            </a:r>
            <a:r>
              <a:rPr lang="cs-CZ" sz="2800" dirty="0" smtClean="0"/>
              <a:t>. </a:t>
            </a:r>
            <a:r>
              <a:rPr lang="cs-CZ" sz="2800" dirty="0" err="1" smtClean="0"/>
              <a:t>genómu</a:t>
            </a:r>
            <a:r>
              <a:rPr lang="cs-CZ" sz="2800" dirty="0" smtClean="0"/>
              <a:t>, bude táto </a:t>
            </a:r>
            <a:r>
              <a:rPr lang="cs-CZ" sz="2800" dirty="0" err="1" smtClean="0"/>
              <a:t>rezistentná</a:t>
            </a:r>
            <a:r>
              <a:rPr lang="cs-CZ" sz="2800" dirty="0" smtClean="0"/>
              <a:t>?</a:t>
            </a:r>
            <a:endParaRPr lang="cs-CZ" sz="2800" dirty="0"/>
          </a:p>
        </p:txBody>
      </p:sp>
      <p:pic>
        <p:nvPicPr>
          <p:cNvPr id="6" name="Picture 1" descr="Screenshot 2014-04-23 10.0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9" y="2213908"/>
            <a:ext cx="4936323" cy="4336793"/>
          </a:xfrm>
          <a:prstGeom prst="rect">
            <a:avLst/>
          </a:prstGeom>
        </p:spPr>
      </p:pic>
      <p:sp>
        <p:nvSpPr>
          <p:cNvPr id="3" name="TextovéPole 2"/>
          <p:cNvSpPr txBox="1"/>
          <p:nvPr/>
        </p:nvSpPr>
        <p:spPr>
          <a:xfrm>
            <a:off x="5675086" y="2520256"/>
            <a:ext cx="6096000" cy="3539430"/>
          </a:xfrm>
          <a:prstGeom prst="rect">
            <a:avLst/>
          </a:prstGeom>
          <a:noFill/>
        </p:spPr>
        <p:txBody>
          <a:bodyPr wrap="square" rtlCol="0">
            <a:spAutoFit/>
          </a:bodyPr>
          <a:lstStyle/>
          <a:p>
            <a:pPr marL="457200" indent="-457200">
              <a:buFont typeface="Arial" panose="020B0604020202020204" pitchFamily="34" charset="0"/>
              <a:buChar char="•"/>
            </a:pPr>
            <a:r>
              <a:rPr lang="sk-SK" sz="2800" dirty="0" err="1" smtClean="0"/>
              <a:t>spacery</a:t>
            </a:r>
            <a:r>
              <a:rPr lang="sk-SK" sz="2800" dirty="0" smtClean="0"/>
              <a:t> </a:t>
            </a:r>
            <a:r>
              <a:rPr lang="sk-SK" sz="2800" dirty="0"/>
              <a:t>majú schopnosť </a:t>
            </a:r>
            <a:r>
              <a:rPr lang="sk-SK" sz="2800" dirty="0" smtClean="0"/>
              <a:t>poskytnúť </a:t>
            </a:r>
            <a:r>
              <a:rPr lang="sk-SK" sz="2800" dirty="0" err="1" smtClean="0"/>
              <a:t>fágová</a:t>
            </a:r>
            <a:r>
              <a:rPr lang="sk-SK" sz="2800" dirty="0" smtClean="0"/>
              <a:t> </a:t>
            </a:r>
            <a:r>
              <a:rPr lang="sk-SK" sz="2800" dirty="0"/>
              <a:t>rezistencia </a:t>
            </a:r>
            <a:r>
              <a:rPr lang="sk-SK" sz="2800" i="1" dirty="0"/>
              <a:t>de </a:t>
            </a:r>
            <a:r>
              <a:rPr lang="sk-SK" sz="2800" i="1" dirty="0" smtClean="0"/>
              <a:t>novo</a:t>
            </a:r>
          </a:p>
          <a:p>
            <a:pPr marL="457200" indent="-457200">
              <a:buFont typeface="Arial" panose="020B0604020202020204" pitchFamily="34" charset="0"/>
              <a:buChar char="•"/>
            </a:pPr>
            <a:r>
              <a:rPr lang="sk-SK" sz="2800" dirty="0" smtClean="0"/>
              <a:t>samotné </a:t>
            </a:r>
            <a:r>
              <a:rPr lang="sk-SK" sz="2800" dirty="0" err="1" smtClean="0"/>
              <a:t>spacery</a:t>
            </a:r>
            <a:r>
              <a:rPr lang="sk-SK" sz="2800" dirty="0" smtClean="0"/>
              <a:t> nie sú dostačujúce, musia byť </a:t>
            </a:r>
            <a:r>
              <a:rPr lang="sk-SK" sz="2800" dirty="0"/>
              <a:t>v konkrétnom genetickom </a:t>
            </a:r>
            <a:r>
              <a:rPr lang="sk-SK" sz="2800" dirty="0" smtClean="0"/>
              <a:t>kontexte</a:t>
            </a:r>
          </a:p>
          <a:p>
            <a:pPr marL="457200" indent="-457200">
              <a:buFont typeface="Arial" panose="020B0604020202020204" pitchFamily="34" charset="0"/>
              <a:buChar char="•"/>
            </a:pPr>
            <a:r>
              <a:rPr lang="sk-SK" sz="2800" dirty="0"/>
              <a:t>n</a:t>
            </a:r>
            <a:r>
              <a:rPr lang="sk-SK" sz="2800" dirty="0" smtClean="0"/>
              <a:t>iektoré </a:t>
            </a:r>
            <a:r>
              <a:rPr lang="sk-SK" sz="2800" i="1" dirty="0" err="1" smtClean="0"/>
              <a:t>cas</a:t>
            </a:r>
            <a:r>
              <a:rPr lang="sk-SK" sz="2800" dirty="0" smtClean="0"/>
              <a:t> gény sú nevyhnutné k poskytnutiu rezistencie (</a:t>
            </a:r>
            <a:r>
              <a:rPr lang="sk-SK" sz="2800" i="1" dirty="0" smtClean="0"/>
              <a:t>cas9</a:t>
            </a:r>
            <a:r>
              <a:rPr lang="sk-SK" sz="2800" dirty="0" smtClean="0"/>
              <a:t>)</a:t>
            </a:r>
            <a:r>
              <a:rPr lang="sk-SK" sz="2800" dirty="0"/>
              <a:t/>
            </a:r>
            <a:br>
              <a:rPr lang="sk-SK" sz="2800" dirty="0"/>
            </a:br>
            <a:endParaRPr lang="cs-CZ" sz="2800" i="1" dirty="0"/>
          </a:p>
        </p:txBody>
      </p:sp>
      <p:sp>
        <p:nvSpPr>
          <p:cNvPr id="7" name="Obdélník 6"/>
          <p:cNvSpPr/>
          <p:nvPr/>
        </p:nvSpPr>
        <p:spPr>
          <a:xfrm>
            <a:off x="362857" y="2172964"/>
            <a:ext cx="4234761" cy="5565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a:off x="245275" y="5445456"/>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62857" y="3116581"/>
            <a:ext cx="5065485" cy="110299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prava 19"/>
          <p:cNvSpPr/>
          <p:nvPr/>
        </p:nvSpPr>
        <p:spPr>
          <a:xfrm>
            <a:off x="245275" y="5824622"/>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prava 20"/>
          <p:cNvSpPr/>
          <p:nvPr/>
        </p:nvSpPr>
        <p:spPr>
          <a:xfrm>
            <a:off x="245275" y="6003830"/>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362856" y="4099561"/>
            <a:ext cx="5065485" cy="10842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Šipka doprava 22"/>
          <p:cNvSpPr/>
          <p:nvPr/>
        </p:nvSpPr>
        <p:spPr>
          <a:xfrm>
            <a:off x="245275" y="6183986"/>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Šipka doprava 23"/>
          <p:cNvSpPr/>
          <p:nvPr/>
        </p:nvSpPr>
        <p:spPr>
          <a:xfrm>
            <a:off x="245275" y="6363194"/>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9420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 bakteriálna imunitná pamäť</a:t>
            </a:r>
            <a:endParaRPr lang="cs-CZ" dirty="0"/>
          </a:p>
        </p:txBody>
      </p:sp>
      <p:sp>
        <p:nvSpPr>
          <p:cNvPr id="2" name="TextovéPole 1"/>
          <p:cNvSpPr txBox="1"/>
          <p:nvPr/>
        </p:nvSpPr>
        <p:spPr>
          <a:xfrm>
            <a:off x="362857" y="1690688"/>
            <a:ext cx="11829143" cy="1384995"/>
          </a:xfrm>
          <a:prstGeom prst="rect">
            <a:avLst/>
          </a:prstGeom>
          <a:noFill/>
        </p:spPr>
        <p:txBody>
          <a:bodyPr wrap="square" rtlCol="0">
            <a:spAutoFit/>
          </a:bodyPr>
          <a:lstStyle/>
          <a:p>
            <a:pPr marL="457200" indent="-457200">
              <a:buFont typeface="Arial" panose="020B0604020202020204" pitchFamily="34" charset="0"/>
              <a:buChar char="•"/>
            </a:pPr>
            <a:r>
              <a:rPr lang="sk-SK" sz="2800" dirty="0"/>
              <a:t>relatívne malá populácia </a:t>
            </a:r>
            <a:r>
              <a:rPr lang="sk-SK" sz="2800" dirty="0" err="1"/>
              <a:t>bakteriofága</a:t>
            </a:r>
            <a:r>
              <a:rPr lang="sk-SK" sz="2800" dirty="0"/>
              <a:t> si zachovala schopnosť infikovať </a:t>
            </a:r>
            <a:r>
              <a:rPr lang="sk-SK" sz="2800" dirty="0" err="1" smtClean="0"/>
              <a:t>mutanty</a:t>
            </a:r>
            <a:r>
              <a:rPr lang="sk-SK" sz="2800" dirty="0" smtClean="0"/>
              <a:t> → tieto </a:t>
            </a:r>
            <a:r>
              <a:rPr lang="sk-SK" sz="2800" dirty="0" err="1" smtClean="0"/>
              <a:t>fágy</a:t>
            </a:r>
            <a:r>
              <a:rPr lang="sk-SK" sz="2800" dirty="0" smtClean="0"/>
              <a:t> zmutovali sekvenciu korešpondujúcu </a:t>
            </a:r>
            <a:r>
              <a:rPr lang="sk-SK" sz="2800" dirty="0" err="1" smtClean="0"/>
              <a:t>spaceru</a:t>
            </a:r>
            <a:r>
              <a:rPr lang="sk-SK" sz="2800" dirty="0" smtClean="0"/>
              <a:t> → </a:t>
            </a:r>
            <a:r>
              <a:rPr lang="sk-SK" sz="2800" u="sng" dirty="0" smtClean="0"/>
              <a:t>imunita závisí na zhode v sekvencii</a:t>
            </a:r>
            <a:endParaRPr lang="cs-CZ" sz="2800" u="sng" dirty="0"/>
          </a:p>
        </p:txBody>
      </p:sp>
      <p:pic>
        <p:nvPicPr>
          <p:cNvPr id="4" name="Obrázek 3"/>
          <p:cNvPicPr>
            <a:picLocks noChangeAspect="1"/>
          </p:cNvPicPr>
          <p:nvPr/>
        </p:nvPicPr>
        <p:blipFill rotWithShape="1">
          <a:blip r:embed="rId3"/>
          <a:srcRect l="24048" t="74571" r="25476" b="9619"/>
          <a:stretch/>
        </p:blipFill>
        <p:spPr>
          <a:xfrm>
            <a:off x="2057400" y="3778251"/>
            <a:ext cx="8077200" cy="1581151"/>
          </a:xfrm>
          <a:prstGeom prst="rect">
            <a:avLst/>
          </a:prstGeom>
        </p:spPr>
      </p:pic>
    </p:spTree>
    <p:extLst>
      <p:ext uri="{BB962C8B-B14F-4D97-AF65-F5344CB8AC3E}">
        <p14:creationId xmlns:p14="http://schemas.microsoft.com/office/powerpoint/2010/main" val="967089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CRISPR: bakteriálna imunitná pamäť</a:t>
            </a:r>
            <a:endParaRPr lang="cs-CZ" dirty="0"/>
          </a:p>
        </p:txBody>
      </p:sp>
      <p:pic>
        <p:nvPicPr>
          <p:cNvPr id="4" name="Obrázek 3"/>
          <p:cNvPicPr>
            <a:picLocks noChangeAspect="1"/>
          </p:cNvPicPr>
          <p:nvPr/>
        </p:nvPicPr>
        <p:blipFill rotWithShape="1">
          <a:blip r:embed="rId3"/>
          <a:srcRect l="22143" t="20286" r="42024" b="11905"/>
          <a:stretch/>
        </p:blipFill>
        <p:spPr>
          <a:xfrm>
            <a:off x="110447" y="1416579"/>
            <a:ext cx="4514850" cy="5339823"/>
          </a:xfrm>
          <a:prstGeom prst="rect">
            <a:avLst/>
          </a:prstGeom>
        </p:spPr>
      </p:pic>
      <p:sp>
        <p:nvSpPr>
          <p:cNvPr id="5" name="TextovéPole 4"/>
          <p:cNvSpPr txBox="1"/>
          <p:nvPr/>
        </p:nvSpPr>
        <p:spPr>
          <a:xfrm>
            <a:off x="5724525" y="2257425"/>
            <a:ext cx="6436570" cy="3108543"/>
          </a:xfrm>
          <a:prstGeom prst="rect">
            <a:avLst/>
          </a:prstGeom>
          <a:noFill/>
        </p:spPr>
        <p:txBody>
          <a:bodyPr wrap="none" rtlCol="0">
            <a:spAutoFit/>
          </a:bodyPr>
          <a:lstStyle/>
          <a:p>
            <a:pPr marL="457200" indent="-457200">
              <a:buFont typeface="Arial" panose="020B0604020202020204" pitchFamily="34" charset="0"/>
              <a:buChar char="•"/>
            </a:pPr>
            <a:r>
              <a:rPr lang="cs-CZ" sz="2800" dirty="0" err="1" smtClean="0"/>
              <a:t>crRNA</a:t>
            </a:r>
            <a:r>
              <a:rPr lang="cs-CZ" sz="2800" dirty="0" smtClean="0"/>
              <a:t>  - </a:t>
            </a:r>
            <a:r>
              <a:rPr lang="cs-CZ" sz="2800" dirty="0" err="1" smtClean="0"/>
              <a:t>cieli</a:t>
            </a:r>
            <a:r>
              <a:rPr lang="cs-CZ" sz="2800" dirty="0" smtClean="0"/>
              <a:t> komplex k DNA</a:t>
            </a:r>
          </a:p>
          <a:p>
            <a:pPr marL="457200" indent="-457200">
              <a:buFont typeface="Arial" panose="020B0604020202020204" pitchFamily="34" charset="0"/>
              <a:buChar char="•"/>
            </a:pPr>
            <a:r>
              <a:rPr lang="cs-CZ" sz="2800" dirty="0" err="1" smtClean="0"/>
              <a:t>tracrRNA</a:t>
            </a:r>
            <a:r>
              <a:rPr lang="cs-CZ" sz="2800" dirty="0" smtClean="0"/>
              <a:t> </a:t>
            </a:r>
          </a:p>
          <a:p>
            <a:pPr marL="457200" indent="-457200">
              <a:buFont typeface="Arial" panose="020B0604020202020204" pitchFamily="34" charset="0"/>
              <a:buChar char="•"/>
            </a:pPr>
            <a:r>
              <a:rPr lang="cs-CZ" sz="2800" dirty="0" smtClean="0"/>
              <a:t>Cas9 – DNA endonukleáza</a:t>
            </a:r>
          </a:p>
          <a:p>
            <a:pPr marL="457200" indent="-457200">
              <a:buFont typeface="Arial" panose="020B0604020202020204" pitchFamily="34" charset="0"/>
              <a:buChar char="•"/>
            </a:pPr>
            <a:endParaRPr lang="cs-CZ" sz="2800" dirty="0"/>
          </a:p>
          <a:p>
            <a:pPr marL="457200" indent="-457200">
              <a:buFont typeface="Arial" panose="020B0604020202020204" pitchFamily="34" charset="0"/>
              <a:buChar char="•"/>
            </a:pPr>
            <a:r>
              <a:rPr lang="cs-CZ" sz="2800" dirty="0" smtClean="0"/>
              <a:t>PAM - </a:t>
            </a:r>
            <a:r>
              <a:rPr lang="cs-CZ" sz="2800" dirty="0" err="1" smtClean="0">
                <a:solidFill>
                  <a:srgbClr val="FF0000"/>
                </a:solidFill>
              </a:rPr>
              <a:t>p</a:t>
            </a:r>
            <a:r>
              <a:rPr lang="cs-CZ" sz="2800" dirty="0" err="1" smtClean="0"/>
              <a:t>rotospacer</a:t>
            </a:r>
            <a:r>
              <a:rPr lang="cs-CZ" sz="2800" dirty="0" smtClean="0"/>
              <a:t> </a:t>
            </a:r>
            <a:r>
              <a:rPr lang="cs-CZ" sz="2800" dirty="0" err="1" smtClean="0">
                <a:solidFill>
                  <a:srgbClr val="FF0000"/>
                </a:solidFill>
              </a:rPr>
              <a:t>a</a:t>
            </a:r>
            <a:r>
              <a:rPr lang="cs-CZ" sz="2800" dirty="0" err="1" smtClean="0"/>
              <a:t>djascent</a:t>
            </a:r>
            <a:r>
              <a:rPr lang="cs-CZ" sz="2800" dirty="0" smtClean="0"/>
              <a:t> </a:t>
            </a:r>
            <a:r>
              <a:rPr lang="cs-CZ" sz="2800" dirty="0" err="1" smtClean="0">
                <a:solidFill>
                  <a:srgbClr val="FF0000"/>
                </a:solidFill>
              </a:rPr>
              <a:t>m</a:t>
            </a:r>
            <a:r>
              <a:rPr lang="cs-CZ" sz="2800" dirty="0" err="1" smtClean="0"/>
              <a:t>otif</a:t>
            </a:r>
            <a:endParaRPr lang="cs-CZ" sz="2800" dirty="0" smtClean="0"/>
          </a:p>
          <a:p>
            <a:pPr marL="457200" indent="-457200">
              <a:buFont typeface="Arial" panose="020B0604020202020204" pitchFamily="34" charset="0"/>
              <a:buChar char="•"/>
            </a:pPr>
            <a:endParaRPr lang="cs-CZ" sz="2800" dirty="0"/>
          </a:p>
          <a:p>
            <a:r>
              <a:rPr lang="cs-CZ" sz="2800" dirty="0" smtClean="0"/>
              <a:t>→komplex </a:t>
            </a:r>
            <a:r>
              <a:rPr lang="cs-CZ" sz="2800" dirty="0" err="1" smtClean="0"/>
              <a:t>štiepi</a:t>
            </a:r>
            <a:r>
              <a:rPr lang="cs-CZ" sz="2800" dirty="0" smtClean="0"/>
              <a:t> vždy </a:t>
            </a:r>
            <a:r>
              <a:rPr lang="cs-CZ" sz="2800" dirty="0"/>
              <a:t>3</a:t>
            </a:r>
            <a:r>
              <a:rPr lang="cs-CZ" sz="2800" dirty="0" smtClean="0"/>
              <a:t> nukleotidy od PAM</a:t>
            </a:r>
            <a:endParaRPr lang="cs-CZ" sz="2800" dirty="0"/>
          </a:p>
        </p:txBody>
      </p:sp>
      <p:pic>
        <p:nvPicPr>
          <p:cNvPr id="6" name="Obrázek 5"/>
          <p:cNvPicPr>
            <a:picLocks noChangeAspect="1"/>
          </p:cNvPicPr>
          <p:nvPr/>
        </p:nvPicPr>
        <p:blipFill>
          <a:blip r:embed="rId4"/>
          <a:stretch>
            <a:fillRect/>
          </a:stretch>
        </p:blipFill>
        <p:spPr>
          <a:xfrm>
            <a:off x="4760170" y="1249471"/>
            <a:ext cx="7400925" cy="5124450"/>
          </a:xfrm>
          <a:prstGeom prst="rect">
            <a:avLst/>
          </a:prstGeom>
        </p:spPr>
      </p:pic>
    </p:spTree>
    <p:extLst>
      <p:ext uri="{BB962C8B-B14F-4D97-AF65-F5344CB8AC3E}">
        <p14:creationId xmlns:p14="http://schemas.microsoft.com/office/powerpoint/2010/main" val="10931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150706" y="363241"/>
            <a:ext cx="9996755" cy="914400"/>
          </a:xfrm>
        </p:spPr>
        <p:txBody>
          <a:bodyPr>
            <a:noAutofit/>
          </a:bodyPr>
          <a:lstStyle/>
          <a:p>
            <a:r>
              <a:rPr lang="cs-CZ" altLang="cs-CZ" dirty="0"/>
              <a:t>Moderní metody analýzy genomu -</a:t>
            </a:r>
            <a:r>
              <a:rPr lang="cs-CZ" altLang="cs-CZ" b="1" dirty="0">
                <a:solidFill>
                  <a:srgbClr val="CCECFF"/>
                </a:solidFill>
              </a:rPr>
              <a:t> </a:t>
            </a:r>
            <a:r>
              <a:rPr lang="cs-CZ" altLang="cs-CZ" dirty="0"/>
              <a:t>sylabus</a:t>
            </a:r>
          </a:p>
        </p:txBody>
      </p:sp>
      <p:sp>
        <p:nvSpPr>
          <p:cNvPr id="79875" name="Rectangle 3"/>
          <p:cNvSpPr>
            <a:spLocks noGrp="1"/>
          </p:cNvSpPr>
          <p:nvPr>
            <p:ph type="body" idx="1"/>
          </p:nvPr>
        </p:nvSpPr>
        <p:spPr>
          <a:xfrm>
            <a:off x="1116594" y="1485001"/>
            <a:ext cx="9958812" cy="4793760"/>
          </a:xfrm>
        </p:spPr>
        <p:txBody>
          <a:bodyPr>
            <a:normAutofit/>
          </a:bodyPr>
          <a:lstStyle/>
          <a:p>
            <a:pPr marL="67681" indent="0">
              <a:buClr>
                <a:srgbClr val="FF66CC"/>
              </a:buClr>
              <a:buSzPct val="90000"/>
              <a:buNone/>
              <a:defRPr/>
            </a:pPr>
            <a:r>
              <a:rPr lang="en-US" sz="1814" dirty="0" smtClean="0">
                <a:solidFill>
                  <a:srgbClr val="FF0000"/>
                </a:solidFill>
              </a:rPr>
              <a:t>24</a:t>
            </a:r>
            <a:r>
              <a:rPr lang="cs-CZ" sz="1814" dirty="0" smtClean="0">
                <a:solidFill>
                  <a:srgbClr val="FF0000"/>
                </a:solidFill>
              </a:rPr>
              <a:t>.9</a:t>
            </a:r>
            <a:r>
              <a:rPr lang="cs-CZ" sz="1814" dirty="0">
                <a:solidFill>
                  <a:srgbClr val="FF0000"/>
                </a:solidFill>
              </a:rPr>
              <a:t>.</a:t>
            </a:r>
            <a:r>
              <a:rPr lang="cs-CZ" sz="1814" dirty="0"/>
              <a:t>	Úvod, </a:t>
            </a:r>
            <a:r>
              <a:rPr lang="pt-BR" sz="1814" dirty="0"/>
              <a:t>CRISPR technológia – princípy a využitie</a:t>
            </a:r>
            <a:r>
              <a:rPr lang="cs-CZ" sz="1814" dirty="0" smtClean="0"/>
              <a:t> </a:t>
            </a:r>
            <a:r>
              <a:rPr lang="cs-CZ" altLang="cs-CZ" sz="1814" dirty="0" smtClean="0">
                <a:ea typeface="Arial Unicode MS" pitchFamily="34" charset="-128"/>
                <a:cs typeface="Arial Unicode MS" pitchFamily="34" charset="-128"/>
              </a:rPr>
              <a:t>(</a:t>
            </a:r>
            <a:r>
              <a:rPr lang="cs-CZ" altLang="cs-CZ" sz="1814" dirty="0" err="1" smtClean="0">
                <a:ea typeface="Arial Unicode MS" pitchFamily="34" charset="-128"/>
                <a:cs typeface="Arial Unicode MS" pitchFamily="34" charset="-128"/>
              </a:rPr>
              <a:t>Mančíková</a:t>
            </a:r>
            <a:r>
              <a:rPr lang="cs-CZ" altLang="cs-CZ" sz="1814" dirty="0">
                <a:ea typeface="Arial Unicode MS" pitchFamily="34" charset="-128"/>
                <a:cs typeface="Arial Unicode MS" pitchFamily="34" charset="-128"/>
              </a:rPr>
              <a:t>)</a:t>
            </a:r>
          </a:p>
          <a:p>
            <a:pPr eaLnBrk="1" hangingPunct="1">
              <a:spcBef>
                <a:spcPct val="20000"/>
              </a:spcBef>
              <a:buClr>
                <a:srgbClr val="FF66CC"/>
              </a:buClr>
              <a:buSzPct val="90000"/>
              <a:buFont typeface="Wingdings" panose="05000000000000000000" pitchFamily="2" charset="2"/>
              <a:buChar char="ú"/>
              <a:defRPr/>
            </a:pPr>
            <a:endParaRPr lang="cs-CZ" altLang="cs-CZ" sz="1814" dirty="0">
              <a:ea typeface="Arial Unicode MS" pitchFamily="34" charset="-128"/>
              <a:cs typeface="Arial Unicode MS" pitchFamily="34" charset="-128"/>
            </a:endParaRPr>
          </a:p>
          <a:p>
            <a:pPr marL="67681" indent="0">
              <a:buClr>
                <a:srgbClr val="FF66CC"/>
              </a:buClr>
              <a:buSzPct val="90000"/>
              <a:buNone/>
              <a:defRPr/>
            </a:pPr>
            <a:r>
              <a:rPr lang="cs-CZ" sz="1814" dirty="0" smtClean="0">
                <a:solidFill>
                  <a:srgbClr val="FF0000"/>
                </a:solidFill>
              </a:rPr>
              <a:t>1.10</a:t>
            </a:r>
            <a:r>
              <a:rPr lang="cs-CZ" sz="1814" dirty="0">
                <a:solidFill>
                  <a:srgbClr val="FF0000"/>
                </a:solidFill>
              </a:rPr>
              <a:t>.</a:t>
            </a:r>
            <a:r>
              <a:rPr lang="cs-CZ" sz="1814" dirty="0"/>
              <a:t> 	Sekvenování nové generace (NGS) – technologické aspekty různých 	NGS platforem </a:t>
            </a:r>
            <a:r>
              <a:rPr lang="cs-CZ" altLang="cs-CZ" sz="1814" dirty="0">
                <a:ea typeface="Arial Unicode MS" pitchFamily="34" charset="-128"/>
                <a:cs typeface="Arial Unicode MS" pitchFamily="34" charset="-128"/>
              </a:rPr>
              <a:t>(Tichý)</a:t>
            </a:r>
          </a:p>
          <a:p>
            <a:pPr eaLnBrk="1" hangingPunct="1">
              <a:spcBef>
                <a:spcPct val="20000"/>
              </a:spcBef>
              <a:buClr>
                <a:srgbClr val="FF66CC"/>
              </a:buClr>
              <a:buSzPct val="90000"/>
              <a:buFont typeface="Wingdings" panose="05000000000000000000" pitchFamily="2" charset="2"/>
              <a:buChar char="ú"/>
              <a:defRPr/>
            </a:pPr>
            <a:endParaRPr lang="cs-CZ" sz="1814" dirty="0"/>
          </a:p>
          <a:p>
            <a:pPr marL="67681" indent="0">
              <a:buClr>
                <a:srgbClr val="FF66CC"/>
              </a:buClr>
              <a:buSzPct val="90000"/>
              <a:buNone/>
              <a:defRPr/>
            </a:pPr>
            <a:r>
              <a:rPr lang="cs-CZ" sz="1814" dirty="0" smtClean="0"/>
              <a:t>15.10</a:t>
            </a:r>
            <a:r>
              <a:rPr lang="cs-CZ" sz="1814" dirty="0"/>
              <a:t>. 	Příprava knihoven pro sekvenování nové generace </a:t>
            </a:r>
            <a:r>
              <a:rPr lang="cs-CZ" altLang="cs-CZ" sz="1814" dirty="0">
                <a:ea typeface="Arial Unicode MS" pitchFamily="34" charset="-128"/>
                <a:cs typeface="Arial Unicode MS" pitchFamily="34" charset="-128"/>
              </a:rPr>
              <a:t>(Tichý)</a:t>
            </a:r>
          </a:p>
          <a:p>
            <a:pPr eaLnBrk="1" hangingPunct="1">
              <a:buClr>
                <a:srgbClr val="FF66CC"/>
              </a:buClr>
              <a:buFont typeface="Wingdings" panose="05000000000000000000" pitchFamily="2" charset="2"/>
              <a:buChar char="ú"/>
              <a:defRPr/>
            </a:pPr>
            <a:endParaRPr lang="cs-CZ" sz="1814" dirty="0">
              <a:ea typeface="Arial Unicode MS" pitchFamily="34" charset="-128"/>
              <a:cs typeface="Arial Unicode MS" pitchFamily="34" charset="-128"/>
            </a:endParaRPr>
          </a:p>
          <a:p>
            <a:pPr marL="67681" indent="0">
              <a:buClr>
                <a:srgbClr val="FF66CC"/>
              </a:buClr>
              <a:buNone/>
              <a:defRPr/>
            </a:pPr>
            <a:r>
              <a:rPr lang="cs-CZ" sz="1814" dirty="0" smtClean="0"/>
              <a:t>29.10. </a:t>
            </a:r>
            <a:r>
              <a:rPr lang="cs-CZ" sz="1814" dirty="0"/>
              <a:t>	Analýza dat I (Bystrý)</a:t>
            </a:r>
          </a:p>
          <a:p>
            <a:pPr marL="67681" indent="0">
              <a:buClr>
                <a:srgbClr val="FF66CC"/>
              </a:buClr>
              <a:buSzPct val="90000"/>
              <a:buNone/>
              <a:defRPr/>
            </a:pPr>
            <a:endParaRPr lang="cs-CZ" sz="1814" dirty="0">
              <a:ea typeface="Arial Unicode MS" pitchFamily="34" charset="-128"/>
              <a:cs typeface="Arial Unicode MS" pitchFamily="34" charset="-128"/>
            </a:endParaRPr>
          </a:p>
          <a:p>
            <a:pPr marL="67681" indent="0">
              <a:buClr>
                <a:srgbClr val="FF66CC"/>
              </a:buClr>
              <a:buSzPct val="90000"/>
              <a:buNone/>
              <a:defRPr/>
            </a:pPr>
            <a:r>
              <a:rPr lang="cs-CZ" sz="1814" dirty="0" smtClean="0"/>
              <a:t>12.11.</a:t>
            </a:r>
            <a:r>
              <a:rPr lang="en-US" sz="1814" dirty="0" smtClean="0"/>
              <a:t>	</a:t>
            </a:r>
            <a:r>
              <a:rPr lang="cs-CZ" sz="1814" dirty="0"/>
              <a:t>Metody pro analýzu nekódujících RNA – </a:t>
            </a:r>
            <a:r>
              <a:rPr lang="cs-CZ" sz="1814" dirty="0" err="1"/>
              <a:t>miRNA</a:t>
            </a:r>
            <a:r>
              <a:rPr lang="cs-CZ" sz="1814" dirty="0"/>
              <a:t>, </a:t>
            </a:r>
            <a:r>
              <a:rPr lang="cs-CZ" sz="1814" dirty="0" err="1"/>
              <a:t>lncRNA</a:t>
            </a:r>
            <a:r>
              <a:rPr lang="cs-CZ" sz="1814" dirty="0"/>
              <a:t> (Mráz)</a:t>
            </a:r>
          </a:p>
          <a:p>
            <a:pPr marL="67681" indent="0">
              <a:buClr>
                <a:srgbClr val="FF66CC"/>
              </a:buClr>
              <a:buSzPct val="90000"/>
              <a:buNone/>
              <a:defRPr/>
            </a:pPr>
            <a:r>
              <a:rPr lang="cs-CZ" sz="1814" b="1" dirty="0"/>
              <a:t>	</a:t>
            </a:r>
            <a:endParaRPr lang="cs-CZ" sz="1814" dirty="0"/>
          </a:p>
          <a:p>
            <a:pPr marL="67681" indent="0">
              <a:buClr>
                <a:srgbClr val="FF66CC"/>
              </a:buClr>
              <a:buSzPct val="90000"/>
              <a:buNone/>
              <a:defRPr/>
            </a:pPr>
            <a:r>
              <a:rPr lang="cs-CZ" sz="1814" dirty="0" smtClean="0"/>
              <a:t>2</a:t>
            </a:r>
            <a:r>
              <a:rPr lang="en-US" sz="1814" dirty="0" smtClean="0"/>
              <a:t>6</a:t>
            </a:r>
            <a:r>
              <a:rPr lang="cs-CZ" sz="1814" dirty="0" smtClean="0"/>
              <a:t>.11</a:t>
            </a:r>
            <a:r>
              <a:rPr lang="cs-CZ" sz="1814" dirty="0"/>
              <a:t>. 	Analýza dat II (Pál)</a:t>
            </a:r>
          </a:p>
          <a:p>
            <a:pPr eaLnBrk="1" hangingPunct="1">
              <a:spcBef>
                <a:spcPct val="20000"/>
              </a:spcBef>
              <a:buClr>
                <a:srgbClr val="FF66CC"/>
              </a:buClr>
              <a:buSzPct val="90000"/>
              <a:buFont typeface="Wingdings" panose="05000000000000000000" pitchFamily="2" charset="2"/>
              <a:buChar char="ú"/>
              <a:defRPr/>
            </a:pPr>
            <a:endParaRPr lang="cs-CZ" sz="1814" dirty="0"/>
          </a:p>
          <a:p>
            <a:pPr marL="67681" indent="0">
              <a:buClr>
                <a:srgbClr val="FF66CC"/>
              </a:buClr>
              <a:buSzPct val="90000"/>
              <a:buNone/>
              <a:defRPr/>
            </a:pPr>
            <a:r>
              <a:rPr lang="cs-CZ" sz="1814" dirty="0" smtClean="0"/>
              <a:t>1</a:t>
            </a:r>
            <a:r>
              <a:rPr lang="en-US" sz="1814" dirty="0" smtClean="0"/>
              <a:t>0</a:t>
            </a:r>
            <a:r>
              <a:rPr lang="cs-CZ" sz="1814" dirty="0" smtClean="0"/>
              <a:t>.12</a:t>
            </a:r>
            <a:r>
              <a:rPr lang="cs-CZ" sz="1814" dirty="0"/>
              <a:t>. 	Aplikace - Využití moderních technologií, design experimentů </a:t>
            </a:r>
            <a:r>
              <a:rPr lang="cs-CZ" altLang="cs-CZ" sz="1814" dirty="0">
                <a:ea typeface="Arial Unicode MS" pitchFamily="34" charset="-128"/>
                <a:cs typeface="Arial Unicode MS" pitchFamily="34" charset="-128"/>
              </a:rPr>
              <a:t>(Trbušek)</a:t>
            </a:r>
          </a:p>
        </p:txBody>
      </p:sp>
      <p:sp>
        <p:nvSpPr>
          <p:cNvPr id="3" name="Slide Number Placeholder 2"/>
          <p:cNvSpPr>
            <a:spLocks noGrp="1"/>
          </p:cNvSpPr>
          <p:nvPr>
            <p:ph type="sldNum" sz="quarter" idx="10"/>
          </p:nvPr>
        </p:nvSpPr>
        <p:spPr>
          <a:xfrm>
            <a:off x="1676401" y="6400800"/>
            <a:ext cx="668337" cy="323850"/>
          </a:xfrm>
        </p:spPr>
        <p:txBody>
          <a:bodyPr/>
          <a:lstStyle/>
          <a:p>
            <a:pPr>
              <a:defRPr/>
            </a:pPr>
            <a:fld id="{C0C2223C-A5B0-4927-84A8-540C6119F590}" type="slidenum">
              <a:rPr lang="cs-CZ" smtClean="0">
                <a:solidFill>
                  <a:srgbClr val="92D050"/>
                </a:solidFill>
              </a:rPr>
              <a:pPr>
                <a:defRPr/>
              </a:pPr>
              <a:t>2</a:t>
            </a:fld>
            <a:endParaRPr lang="cs-CZ" dirty="0">
              <a:solidFill>
                <a:srgbClr val="92D050"/>
              </a:solidFill>
            </a:endParaRPr>
          </a:p>
        </p:txBody>
      </p:sp>
    </p:spTree>
    <p:extLst>
      <p:ext uri="{BB962C8B-B14F-4D97-AF65-F5344CB8AC3E}">
        <p14:creationId xmlns:p14="http://schemas.microsoft.com/office/powerpoint/2010/main" val="143988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a:t>
            </a:r>
            <a:r>
              <a:rPr lang="cs-CZ" dirty="0" err="1" smtClean="0"/>
              <a:t>Cas</a:t>
            </a:r>
            <a:r>
              <a:rPr lang="cs-CZ" dirty="0" smtClean="0"/>
              <a:t> systémy</a:t>
            </a:r>
            <a:endParaRPr lang="cs-CZ" dirty="0"/>
          </a:p>
        </p:txBody>
      </p:sp>
      <p:pic>
        <p:nvPicPr>
          <p:cNvPr id="4" name="Obrázek 3"/>
          <p:cNvPicPr>
            <a:picLocks noChangeAspect="1"/>
          </p:cNvPicPr>
          <p:nvPr/>
        </p:nvPicPr>
        <p:blipFill rotWithShape="1">
          <a:blip r:embed="rId3"/>
          <a:srcRect l="10000" t="23524" r="26428" b="30571"/>
          <a:stretch/>
        </p:blipFill>
        <p:spPr>
          <a:xfrm>
            <a:off x="838200" y="2195654"/>
            <a:ext cx="10172700" cy="4591051"/>
          </a:xfrm>
          <a:prstGeom prst="rect">
            <a:avLst/>
          </a:prstGeom>
        </p:spPr>
      </p:pic>
      <p:sp>
        <p:nvSpPr>
          <p:cNvPr id="7" name="Rectangle 6"/>
          <p:cNvSpPr/>
          <p:nvPr/>
        </p:nvSpPr>
        <p:spPr>
          <a:xfrm>
            <a:off x="2705099" y="2759428"/>
            <a:ext cx="1885951" cy="3155738"/>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délník 7"/>
          <p:cNvSpPr/>
          <p:nvPr/>
        </p:nvSpPr>
        <p:spPr>
          <a:xfrm>
            <a:off x="1473543" y="4529278"/>
            <a:ext cx="9537357" cy="9286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Rectangle 6"/>
          <p:cNvSpPr/>
          <p:nvPr/>
        </p:nvSpPr>
        <p:spPr>
          <a:xfrm>
            <a:off x="5822607" y="2759428"/>
            <a:ext cx="1302094" cy="3155738"/>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ovéPole 2"/>
          <p:cNvSpPr txBox="1"/>
          <p:nvPr/>
        </p:nvSpPr>
        <p:spPr>
          <a:xfrm>
            <a:off x="586854" y="1528549"/>
            <a:ext cx="6408421" cy="369332"/>
          </a:xfrm>
          <a:prstGeom prst="rect">
            <a:avLst/>
          </a:prstGeom>
          <a:noFill/>
        </p:spPr>
        <p:txBody>
          <a:bodyPr wrap="none" rtlCol="0">
            <a:spAutoFit/>
          </a:bodyPr>
          <a:lstStyle/>
          <a:p>
            <a:pPr marL="285750" indent="-285750">
              <a:buFont typeface="Arial" panose="020B0604020202020204" pitchFamily="34" charset="0"/>
              <a:buChar char="•"/>
            </a:pPr>
            <a:r>
              <a:rPr lang="cs-CZ" dirty="0" smtClean="0"/>
              <a:t>90% </a:t>
            </a:r>
            <a:r>
              <a:rPr lang="cs-CZ" dirty="0" err="1" smtClean="0"/>
              <a:t>archae</a:t>
            </a:r>
            <a:r>
              <a:rPr lang="cs-CZ" dirty="0" smtClean="0"/>
              <a:t> a 1/</a:t>
            </a:r>
            <a:r>
              <a:rPr lang="en-US" dirty="0" smtClean="0"/>
              <a:t>2</a:t>
            </a:r>
            <a:r>
              <a:rPr lang="cs-CZ" dirty="0" smtClean="0"/>
              <a:t> baktérií má </a:t>
            </a:r>
            <a:r>
              <a:rPr lang="cs-CZ" dirty="0" err="1" smtClean="0"/>
              <a:t>nejakú</a:t>
            </a:r>
            <a:r>
              <a:rPr lang="cs-CZ" dirty="0" smtClean="0"/>
              <a:t> formu CRISPR/</a:t>
            </a:r>
            <a:r>
              <a:rPr lang="cs-CZ" dirty="0" err="1" smtClean="0"/>
              <a:t>Cas</a:t>
            </a:r>
            <a:r>
              <a:rPr lang="cs-CZ" dirty="0" smtClean="0"/>
              <a:t> imunity.</a:t>
            </a:r>
            <a:endParaRPr lang="cs-CZ" dirty="0"/>
          </a:p>
        </p:txBody>
      </p:sp>
    </p:spTree>
    <p:extLst>
      <p:ext uri="{BB962C8B-B14F-4D97-AF65-F5344CB8AC3E}">
        <p14:creationId xmlns:p14="http://schemas.microsoft.com/office/powerpoint/2010/main" val="37672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24048" t="34000" r="42381" b="11143"/>
          <a:stretch/>
        </p:blipFill>
        <p:spPr>
          <a:xfrm>
            <a:off x="595086" y="1531874"/>
            <a:ext cx="5215164" cy="5326126"/>
          </a:xfrm>
          <a:prstGeom prst="rect">
            <a:avLst/>
          </a:prstGeom>
        </p:spPr>
      </p:pic>
      <p:sp>
        <p:nvSpPr>
          <p:cNvPr id="2" name="Nadpis 1"/>
          <p:cNvSpPr>
            <a:spLocks noGrp="1"/>
          </p:cNvSpPr>
          <p:nvPr>
            <p:ph type="title"/>
          </p:nvPr>
        </p:nvSpPr>
        <p:spPr>
          <a:xfrm>
            <a:off x="838200" y="365125"/>
            <a:ext cx="11353800" cy="1325563"/>
          </a:xfrm>
        </p:spPr>
        <p:txBody>
          <a:bodyPr/>
          <a:lstStyle/>
          <a:p>
            <a:r>
              <a:rPr lang="sk-SK" dirty="0" smtClean="0"/>
              <a:t>Rekonštitúcia CRISPR/Cas9 </a:t>
            </a:r>
            <a:r>
              <a:rPr lang="sk-SK" i="1" dirty="0" smtClean="0"/>
              <a:t>in vitro </a:t>
            </a:r>
            <a:r>
              <a:rPr lang="sk-SK" dirty="0" smtClean="0"/>
              <a:t>a v nepríbuznom organizme</a:t>
            </a:r>
            <a:endParaRPr lang="cs-CZ" dirty="0"/>
          </a:p>
        </p:txBody>
      </p:sp>
      <p:sp>
        <p:nvSpPr>
          <p:cNvPr id="5" name="TextovéPole 4"/>
          <p:cNvSpPr txBox="1"/>
          <p:nvPr/>
        </p:nvSpPr>
        <p:spPr>
          <a:xfrm>
            <a:off x="6418351" y="1690688"/>
            <a:ext cx="5676899" cy="2585323"/>
          </a:xfrm>
          <a:prstGeom prst="rect">
            <a:avLst/>
          </a:prstGeom>
          <a:noFill/>
        </p:spPr>
        <p:txBody>
          <a:bodyPr wrap="square" rtlCol="0">
            <a:spAutoFit/>
          </a:bodyPr>
          <a:lstStyle/>
          <a:p>
            <a:pPr marL="285750" indent="-285750">
              <a:buFont typeface="Arial" panose="020B0604020202020204" pitchFamily="34" charset="0"/>
              <a:buChar char="•"/>
            </a:pPr>
            <a:r>
              <a:rPr lang="sk-SK" dirty="0" smtClean="0"/>
              <a:t>3 zložky sú potrebné na funkciu </a:t>
            </a:r>
            <a:r>
              <a:rPr lang="sk-SK" i="1" dirty="0" smtClean="0"/>
              <a:t>in vitro </a:t>
            </a:r>
            <a:r>
              <a:rPr lang="sk-SK" dirty="0" smtClean="0"/>
              <a:t>(</a:t>
            </a:r>
            <a:r>
              <a:rPr lang="sk-SK" dirty="0" err="1" smtClean="0"/>
              <a:t>crRNA</a:t>
            </a:r>
            <a:r>
              <a:rPr lang="sk-SK" dirty="0" smtClean="0"/>
              <a:t>, </a:t>
            </a:r>
            <a:r>
              <a:rPr lang="sk-SK" dirty="0" err="1" smtClean="0"/>
              <a:t>tracrRNA</a:t>
            </a:r>
            <a:r>
              <a:rPr lang="sk-SK" dirty="0" smtClean="0"/>
              <a:t>, Cas9)</a:t>
            </a:r>
            <a:endParaRPr lang="sk-SK" i="1" dirty="0" smtClean="0"/>
          </a:p>
          <a:p>
            <a:endParaRPr lang="sk-SK" i="1" dirty="0"/>
          </a:p>
          <a:p>
            <a:pPr marL="285750" indent="-285750">
              <a:buFont typeface="Arial" panose="020B0604020202020204" pitchFamily="34" charset="0"/>
              <a:buChar char="•"/>
            </a:pPr>
            <a:r>
              <a:rPr lang="sk-SK" dirty="0" err="1" smtClean="0"/>
              <a:t>crRNA</a:t>
            </a:r>
            <a:r>
              <a:rPr lang="sk-SK" dirty="0" smtClean="0"/>
              <a:t> a </a:t>
            </a:r>
            <a:r>
              <a:rPr lang="sk-SK" dirty="0" err="1" smtClean="0"/>
              <a:t>tracrRNA</a:t>
            </a:r>
            <a:r>
              <a:rPr lang="sk-SK" dirty="0" smtClean="0"/>
              <a:t> sa môžu skombinovať do jednej </a:t>
            </a:r>
            <a:r>
              <a:rPr lang="sk-SK" dirty="0" err="1" smtClean="0"/>
              <a:t>guide</a:t>
            </a:r>
            <a:r>
              <a:rPr lang="sk-SK" dirty="0" smtClean="0"/>
              <a:t> RNA (</a:t>
            </a:r>
            <a:r>
              <a:rPr lang="sk-SK" dirty="0" err="1" smtClean="0"/>
              <a:t>sgRNA</a:t>
            </a:r>
            <a:r>
              <a:rPr lang="sk-SK" dirty="0" smtClean="0"/>
              <a:t>)</a:t>
            </a:r>
          </a:p>
          <a:p>
            <a:pPr marL="285750" indent="-285750">
              <a:buFont typeface="Arial" panose="020B0604020202020204" pitchFamily="34" charset="0"/>
              <a:buChar char="•"/>
            </a:pPr>
            <a:endParaRPr lang="sk-SK" dirty="0" smtClean="0"/>
          </a:p>
          <a:p>
            <a:pPr marL="285750" indent="-285750">
              <a:buFont typeface="Arial" panose="020B0604020202020204" pitchFamily="34" charset="0"/>
              <a:buChar char="•"/>
            </a:pPr>
            <a:r>
              <a:rPr lang="sk-SK" dirty="0" err="1" smtClean="0"/>
              <a:t>sgRNA</a:t>
            </a:r>
            <a:r>
              <a:rPr lang="sk-SK" dirty="0" smtClean="0"/>
              <a:t> </a:t>
            </a:r>
            <a:r>
              <a:rPr lang="sk-SK" dirty="0"/>
              <a:t>je krátka syntetická RNA zložená z "kostry" </a:t>
            </a:r>
            <a:r>
              <a:rPr lang="sk-SK" dirty="0" smtClean="0"/>
              <a:t>nevyhnutnej </a:t>
            </a:r>
            <a:r>
              <a:rPr lang="sk-SK" dirty="0"/>
              <a:t>pre väzbu Cas9 a užívateľom </a:t>
            </a:r>
            <a:r>
              <a:rPr lang="sk-SK" dirty="0" smtClean="0"/>
              <a:t>definovanej ~20 </a:t>
            </a:r>
            <a:r>
              <a:rPr lang="sk-SK" dirty="0" err="1" smtClean="0"/>
              <a:t>nukleotidovej</a:t>
            </a:r>
            <a:r>
              <a:rPr lang="sk-SK" dirty="0" smtClean="0"/>
              <a:t> </a:t>
            </a:r>
            <a:r>
              <a:rPr lang="sk-SK" dirty="0"/>
              <a:t>"</a:t>
            </a:r>
            <a:r>
              <a:rPr lang="sk-SK" dirty="0" err="1"/>
              <a:t>spacer</a:t>
            </a:r>
            <a:r>
              <a:rPr lang="sk-SK" dirty="0"/>
              <a:t>" alebo </a:t>
            </a:r>
            <a:r>
              <a:rPr lang="sk-SK" dirty="0" smtClean="0"/>
              <a:t>cieliacej sekvencie</a:t>
            </a:r>
            <a:endParaRPr lang="sk-SK" dirty="0"/>
          </a:p>
        </p:txBody>
      </p:sp>
      <p:sp>
        <p:nvSpPr>
          <p:cNvPr id="6" name="Zaoblený obdélník 5"/>
          <p:cNvSpPr/>
          <p:nvPr/>
        </p:nvSpPr>
        <p:spPr>
          <a:xfrm>
            <a:off x="6742201" y="4553010"/>
            <a:ext cx="5029201" cy="2114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2012: </a:t>
            </a:r>
            <a:r>
              <a:rPr lang="sk-SK" sz="2400" dirty="0"/>
              <a:t>Tieto zistenia </a:t>
            </a:r>
            <a:r>
              <a:rPr lang="sk-SK" sz="2400" dirty="0" smtClean="0"/>
              <a:t>otvorili </a:t>
            </a:r>
            <a:r>
              <a:rPr lang="sk-SK" sz="2400" dirty="0"/>
              <a:t>cestu pre </a:t>
            </a:r>
            <a:r>
              <a:rPr lang="sk-SK" sz="2400" dirty="0" smtClean="0"/>
              <a:t>prípravu </a:t>
            </a:r>
            <a:r>
              <a:rPr lang="sk-SK" sz="2400" dirty="0"/>
              <a:t>univerzálnych programovateľných RNA-riadených DNA </a:t>
            </a:r>
            <a:r>
              <a:rPr lang="sk-SK" sz="2400" dirty="0" err="1" smtClean="0"/>
              <a:t>endonukleáz</a:t>
            </a:r>
            <a:r>
              <a:rPr lang="sk-SK" sz="2400" dirty="0" smtClean="0"/>
              <a:t>.</a:t>
            </a:r>
            <a:endParaRPr lang="cs-CZ" sz="2400" dirty="0"/>
          </a:p>
        </p:txBody>
      </p:sp>
    </p:spTree>
    <p:extLst>
      <p:ext uri="{BB962C8B-B14F-4D97-AF65-F5344CB8AC3E}">
        <p14:creationId xmlns:p14="http://schemas.microsoft.com/office/powerpoint/2010/main" val="33228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„Praktická </a:t>
            </a:r>
            <a:r>
              <a:rPr lang="cs-CZ" dirty="0" err="1" smtClean="0"/>
              <a:t>príručka</a:t>
            </a:r>
            <a:r>
              <a:rPr lang="cs-CZ" dirty="0" smtClean="0"/>
              <a:t>“</a:t>
            </a:r>
            <a:endParaRPr lang="cs-CZ" dirty="0"/>
          </a:p>
        </p:txBody>
      </p:sp>
      <p:pic>
        <p:nvPicPr>
          <p:cNvPr id="4" name="Obrázek 3"/>
          <p:cNvPicPr>
            <a:picLocks noChangeAspect="1"/>
          </p:cNvPicPr>
          <p:nvPr/>
        </p:nvPicPr>
        <p:blipFill>
          <a:blip r:embed="rId2"/>
          <a:stretch>
            <a:fillRect/>
          </a:stretch>
        </p:blipFill>
        <p:spPr>
          <a:xfrm>
            <a:off x="3810000" y="1943190"/>
            <a:ext cx="4572000" cy="3762375"/>
          </a:xfrm>
          <a:prstGeom prst="rect">
            <a:avLst/>
          </a:prstGeom>
        </p:spPr>
      </p:pic>
      <p:sp>
        <p:nvSpPr>
          <p:cNvPr id="5" name="Obdélník 4"/>
          <p:cNvSpPr/>
          <p:nvPr/>
        </p:nvSpPr>
        <p:spPr>
          <a:xfrm>
            <a:off x="4686300" y="1925239"/>
            <a:ext cx="967154" cy="56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01326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Cas9</a:t>
            </a:r>
            <a:endParaRPr lang="cs-CZ" dirty="0"/>
          </a:p>
        </p:txBody>
      </p:sp>
      <p:sp>
        <p:nvSpPr>
          <p:cNvPr id="5" name="TextovéPole 4"/>
          <p:cNvSpPr txBox="1"/>
          <p:nvPr/>
        </p:nvSpPr>
        <p:spPr>
          <a:xfrm>
            <a:off x="595423" y="1562986"/>
            <a:ext cx="8976112" cy="4801314"/>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Rôzne</a:t>
            </a:r>
            <a:r>
              <a:rPr lang="en-US" dirty="0" smtClean="0"/>
              <a:t> </a:t>
            </a:r>
            <a:r>
              <a:rPr lang="en-US" dirty="0" err="1" smtClean="0"/>
              <a:t>ortol</a:t>
            </a:r>
            <a:r>
              <a:rPr lang="cs-CZ" dirty="0" err="1" smtClean="0"/>
              <a:t>ógy</a:t>
            </a:r>
            <a:r>
              <a:rPr lang="cs-CZ" dirty="0" smtClean="0"/>
              <a:t> (</a:t>
            </a:r>
            <a:r>
              <a:rPr lang="cs-CZ" dirty="0" err="1" smtClean="0"/>
              <a:t>podľa</a:t>
            </a:r>
            <a:r>
              <a:rPr lang="cs-CZ" dirty="0" smtClean="0"/>
              <a:t> </a:t>
            </a:r>
            <a:r>
              <a:rPr lang="cs-CZ" dirty="0" err="1" smtClean="0"/>
              <a:t>bakt.kmeňa</a:t>
            </a:r>
            <a:r>
              <a:rPr lang="cs-CZ" dirty="0" smtClean="0"/>
              <a:t> </a:t>
            </a:r>
            <a:r>
              <a:rPr lang="cs-CZ" dirty="0" err="1" smtClean="0"/>
              <a:t>pôvodu</a:t>
            </a:r>
            <a:r>
              <a:rPr lang="en-US" dirty="0" smtClean="0"/>
              <a:t>, </a:t>
            </a:r>
            <a:r>
              <a:rPr lang="en-US" dirty="0" err="1" smtClean="0"/>
              <a:t>najpou</a:t>
            </a:r>
            <a:r>
              <a:rPr lang="cs-CZ" dirty="0" err="1" smtClean="0"/>
              <a:t>žívanejšia</a:t>
            </a:r>
            <a:r>
              <a:rPr lang="cs-CZ" dirty="0" smtClean="0"/>
              <a:t> </a:t>
            </a:r>
            <a:r>
              <a:rPr lang="cs-CZ" i="1" dirty="0" smtClean="0"/>
              <a:t>S</a:t>
            </a:r>
            <a:r>
              <a:rPr lang="nb-NO" i="1" dirty="0"/>
              <a:t>treptococcus</a:t>
            </a:r>
            <a:r>
              <a:rPr lang="cs-CZ" i="1" dirty="0" smtClean="0"/>
              <a:t> </a:t>
            </a:r>
            <a:r>
              <a:rPr lang="cs-CZ" i="1" dirty="0" err="1"/>
              <a:t>pyogenes</a:t>
            </a:r>
            <a:r>
              <a:rPr lang="cs-CZ" dirty="0"/>
              <a:t> Cas9)</a:t>
            </a:r>
            <a:endParaRPr lang="en-US" dirty="0" smtClean="0"/>
          </a:p>
          <a:p>
            <a:pPr marL="285750" indent="-285750">
              <a:buFont typeface="Arial" panose="020B0604020202020204" pitchFamily="34" charset="0"/>
              <a:buChar char="•"/>
            </a:pPr>
            <a:r>
              <a:rPr lang="cs-CZ" dirty="0" err="1" smtClean="0"/>
              <a:t>Multifunkčný</a:t>
            </a:r>
            <a:r>
              <a:rPr lang="cs-CZ" dirty="0" smtClean="0"/>
              <a:t> </a:t>
            </a:r>
            <a:r>
              <a:rPr lang="cs-CZ" dirty="0" err="1" smtClean="0"/>
              <a:t>proteín</a:t>
            </a:r>
            <a:endParaRPr lang="cs-CZ" dirty="0" smtClean="0"/>
          </a:p>
          <a:p>
            <a:r>
              <a:rPr lang="cs-CZ" dirty="0"/>
              <a:t>	</a:t>
            </a:r>
            <a:r>
              <a:rPr lang="cs-CZ" dirty="0" smtClean="0"/>
              <a:t>- 2x </a:t>
            </a:r>
            <a:r>
              <a:rPr lang="cs-CZ" dirty="0" err="1" smtClean="0"/>
              <a:t>nukleázová</a:t>
            </a:r>
            <a:r>
              <a:rPr lang="cs-CZ" dirty="0" smtClean="0"/>
              <a:t> doména (HNH, </a:t>
            </a:r>
            <a:r>
              <a:rPr lang="cs-CZ" dirty="0" err="1" smtClean="0"/>
              <a:t>RuvC-like</a:t>
            </a:r>
            <a:r>
              <a:rPr lang="cs-CZ" dirty="0" smtClean="0"/>
              <a:t>)-každá </a:t>
            </a:r>
            <a:r>
              <a:rPr lang="cs-CZ" dirty="0" err="1" smtClean="0"/>
              <a:t>štiepi</a:t>
            </a:r>
            <a:r>
              <a:rPr lang="cs-CZ" dirty="0" smtClean="0"/>
              <a:t> </a:t>
            </a:r>
            <a:r>
              <a:rPr lang="cs-CZ" dirty="0" err="1" smtClean="0"/>
              <a:t>iný</a:t>
            </a:r>
            <a:r>
              <a:rPr lang="cs-CZ" dirty="0" smtClean="0"/>
              <a:t> DNA </a:t>
            </a:r>
            <a:r>
              <a:rPr lang="cs-CZ" dirty="0" err="1" smtClean="0"/>
              <a:t>reťazec</a:t>
            </a:r>
            <a:endParaRPr lang="cs-CZ" dirty="0" smtClean="0"/>
          </a:p>
          <a:p>
            <a:r>
              <a:rPr lang="cs-CZ" dirty="0"/>
              <a:t>	</a:t>
            </a:r>
            <a:r>
              <a:rPr lang="cs-CZ" dirty="0" smtClean="0"/>
              <a:t>- </a:t>
            </a:r>
            <a:r>
              <a:rPr lang="cs-CZ" dirty="0" err="1" smtClean="0"/>
              <a:t>helikázová</a:t>
            </a:r>
            <a:r>
              <a:rPr lang="cs-CZ" dirty="0" smtClean="0"/>
              <a:t> doména</a:t>
            </a:r>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pPr marL="285750" indent="-285750">
              <a:buFont typeface="Arial" panose="020B0604020202020204" pitchFamily="34" charset="0"/>
              <a:buChar char="•"/>
            </a:pPr>
            <a:r>
              <a:rPr lang="cs-CZ" b="1" dirty="0" err="1" smtClean="0">
                <a:solidFill>
                  <a:srgbClr val="FF0000"/>
                </a:solidFill>
              </a:rPr>
              <a:t>Off-target</a:t>
            </a:r>
            <a:r>
              <a:rPr lang="cs-CZ" dirty="0" smtClean="0"/>
              <a:t> = </a:t>
            </a:r>
            <a:r>
              <a:rPr lang="cs-CZ" dirty="0" err="1" smtClean="0"/>
              <a:t>tolerancia</a:t>
            </a:r>
            <a:r>
              <a:rPr lang="cs-CZ" dirty="0" smtClean="0"/>
              <a:t> Cas9 k </a:t>
            </a:r>
            <a:r>
              <a:rPr lang="cs-CZ" dirty="0" err="1" smtClean="0"/>
              <a:t>nesprávnemu</a:t>
            </a:r>
            <a:r>
              <a:rPr lang="cs-CZ" dirty="0" smtClean="0"/>
              <a:t> </a:t>
            </a:r>
            <a:r>
              <a:rPr lang="cs-CZ" dirty="0" err="1" smtClean="0"/>
              <a:t>párovaniu</a:t>
            </a:r>
            <a:r>
              <a:rPr lang="cs-CZ" dirty="0" smtClean="0"/>
              <a:t> s </a:t>
            </a:r>
            <a:r>
              <a:rPr lang="cs-CZ" dirty="0" err="1" smtClean="0"/>
              <a:t>cieľovou</a:t>
            </a:r>
            <a:r>
              <a:rPr lang="cs-CZ" dirty="0" smtClean="0"/>
              <a:t> </a:t>
            </a:r>
            <a:r>
              <a:rPr lang="cs-CZ" dirty="0" err="1" smtClean="0"/>
              <a:t>sekvenciou</a:t>
            </a:r>
            <a:endParaRPr lang="cs-CZ" dirty="0"/>
          </a:p>
          <a:p>
            <a:pPr marL="742950" lvl="1" indent="-285750">
              <a:buFontTx/>
              <a:buChar char="-"/>
            </a:pPr>
            <a:r>
              <a:rPr lang="cs-CZ" dirty="0" smtClean="0"/>
              <a:t>Počet nespárovaných bází</a:t>
            </a:r>
          </a:p>
          <a:p>
            <a:pPr marL="742950" lvl="1" indent="-285750">
              <a:buFontTx/>
              <a:buChar char="-"/>
            </a:pPr>
            <a:r>
              <a:rPr lang="cs-CZ" dirty="0" err="1" smtClean="0"/>
              <a:t>Ich</a:t>
            </a:r>
            <a:r>
              <a:rPr lang="cs-CZ" dirty="0" smtClean="0"/>
              <a:t> </a:t>
            </a:r>
            <a:r>
              <a:rPr lang="cs-CZ" dirty="0" err="1" smtClean="0"/>
              <a:t>umiestnenie</a:t>
            </a:r>
            <a:r>
              <a:rPr lang="cs-CZ" dirty="0" smtClean="0"/>
              <a:t> </a:t>
            </a:r>
            <a:r>
              <a:rPr lang="cs-CZ" dirty="0" err="1" smtClean="0"/>
              <a:t>vrámci</a:t>
            </a:r>
            <a:r>
              <a:rPr lang="cs-CZ" dirty="0" smtClean="0"/>
              <a:t> </a:t>
            </a:r>
            <a:r>
              <a:rPr lang="cs-CZ" dirty="0" err="1" smtClean="0"/>
              <a:t>sekvencie</a:t>
            </a:r>
            <a:endParaRPr lang="cs-CZ" dirty="0" smtClean="0"/>
          </a:p>
          <a:p>
            <a:pPr marL="742950" lvl="1" indent="-285750">
              <a:buFontTx/>
              <a:buChar char="-"/>
            </a:pPr>
            <a:r>
              <a:rPr lang="cs-CZ" dirty="0" err="1" smtClean="0"/>
              <a:t>Ich</a:t>
            </a:r>
            <a:r>
              <a:rPr lang="cs-CZ" dirty="0" smtClean="0"/>
              <a:t> </a:t>
            </a:r>
            <a:r>
              <a:rPr lang="cs-CZ" dirty="0" err="1" smtClean="0"/>
              <a:t>distribúcia</a:t>
            </a:r>
            <a:r>
              <a:rPr lang="cs-CZ" dirty="0" smtClean="0"/>
              <a:t> </a:t>
            </a:r>
            <a:r>
              <a:rPr lang="cs-CZ" dirty="0" err="1" smtClean="0"/>
              <a:t>vrámci</a:t>
            </a:r>
            <a:r>
              <a:rPr lang="cs-CZ" dirty="0" smtClean="0"/>
              <a:t> </a:t>
            </a:r>
            <a:r>
              <a:rPr lang="cs-CZ" dirty="0" err="1" smtClean="0"/>
              <a:t>sekvencie</a:t>
            </a:r>
            <a:endParaRPr lang="cs-CZ" dirty="0" smtClean="0"/>
          </a:p>
          <a:p>
            <a:pPr marL="742950" lvl="1" indent="-285750">
              <a:buFontTx/>
              <a:buChar char="-"/>
            </a:pPr>
            <a:r>
              <a:rPr lang="cs-CZ" dirty="0" err="1" smtClean="0"/>
              <a:t>Množstvo</a:t>
            </a:r>
            <a:r>
              <a:rPr lang="cs-CZ" dirty="0" smtClean="0"/>
              <a:t> Cas9 v </a:t>
            </a:r>
            <a:r>
              <a:rPr lang="cs-CZ" dirty="0" err="1" smtClean="0"/>
              <a:t>bunke</a:t>
            </a:r>
            <a:r>
              <a:rPr lang="cs-CZ" dirty="0" smtClean="0"/>
              <a:t> (↑Cas9 = ↑ </a:t>
            </a:r>
            <a:r>
              <a:rPr lang="cs-CZ" dirty="0" err="1" smtClean="0"/>
              <a:t>off-target</a:t>
            </a:r>
            <a:r>
              <a:rPr lang="cs-CZ" dirty="0" smtClean="0"/>
              <a:t>)</a:t>
            </a:r>
          </a:p>
        </p:txBody>
      </p:sp>
      <p:pic>
        <p:nvPicPr>
          <p:cNvPr id="6" name="Obrázek 5"/>
          <p:cNvPicPr>
            <a:picLocks noChangeAspect="1"/>
          </p:cNvPicPr>
          <p:nvPr/>
        </p:nvPicPr>
        <p:blipFill rotWithShape="1">
          <a:blip r:embed="rId3"/>
          <a:srcRect l="23606" t="39515" r="24240" b="40748"/>
          <a:stretch/>
        </p:blipFill>
        <p:spPr>
          <a:xfrm>
            <a:off x="1789774" y="2888549"/>
            <a:ext cx="8345715" cy="1973943"/>
          </a:xfrm>
          <a:prstGeom prst="rect">
            <a:avLst/>
          </a:prstGeom>
        </p:spPr>
      </p:pic>
    </p:spTree>
    <p:extLst>
      <p:ext uri="{BB962C8B-B14F-4D97-AF65-F5344CB8AC3E}">
        <p14:creationId xmlns:p14="http://schemas.microsoft.com/office/powerpoint/2010/main" val="1518092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Modifikácie Cas9</a:t>
            </a:r>
            <a:endParaRPr lang="cs-CZ" dirty="0"/>
          </a:p>
        </p:txBody>
      </p:sp>
      <p:sp>
        <p:nvSpPr>
          <p:cNvPr id="7" name="TextovéPole 6"/>
          <p:cNvSpPr txBox="1"/>
          <p:nvPr/>
        </p:nvSpPr>
        <p:spPr>
          <a:xfrm>
            <a:off x="595423" y="1562986"/>
            <a:ext cx="6210483" cy="3970318"/>
          </a:xfrm>
          <a:prstGeom prst="rect">
            <a:avLst/>
          </a:prstGeom>
          <a:noFill/>
        </p:spPr>
        <p:txBody>
          <a:bodyPr wrap="none" rtlCol="0">
            <a:spAutoFit/>
          </a:bodyPr>
          <a:lstStyle/>
          <a:p>
            <a:pPr marL="285750" indent="-285750">
              <a:buFont typeface="Arial" panose="020B0604020202020204" pitchFamily="34" charset="0"/>
              <a:buChar char="•"/>
            </a:pPr>
            <a:r>
              <a:rPr lang="cs-CZ" u="sng" dirty="0" smtClean="0"/>
              <a:t>nCas9</a:t>
            </a:r>
          </a:p>
          <a:p>
            <a:r>
              <a:rPr lang="cs-CZ" dirty="0" smtClean="0"/>
              <a:t>- </a:t>
            </a:r>
            <a:r>
              <a:rPr lang="sk-SK" dirty="0" err="1" smtClean="0"/>
              <a:t>Mutant</a:t>
            </a:r>
            <a:r>
              <a:rPr lang="sk-SK" dirty="0" smtClean="0"/>
              <a:t> </a:t>
            </a:r>
            <a:r>
              <a:rPr lang="sk-SK" dirty="0"/>
              <a:t>pre jednu z dvoch </a:t>
            </a:r>
            <a:r>
              <a:rPr lang="sk-SK" dirty="0" err="1"/>
              <a:t>nukleázových</a:t>
            </a:r>
            <a:r>
              <a:rPr lang="sk-SK" dirty="0"/>
              <a:t> domén (Cas9 </a:t>
            </a:r>
            <a:r>
              <a:rPr lang="sk-SK" dirty="0" err="1"/>
              <a:t>nickase</a:t>
            </a:r>
            <a:r>
              <a:rPr lang="sk-SK" dirty="0"/>
              <a:t>)</a:t>
            </a:r>
            <a:endParaRPr lang="cs-CZ" dirty="0"/>
          </a:p>
          <a:p>
            <a:r>
              <a:rPr lang="cs-CZ" dirty="0" smtClean="0"/>
              <a:t>- 50 </a:t>
            </a:r>
            <a:r>
              <a:rPr lang="cs-CZ" dirty="0"/>
              <a:t>- 1500x </a:t>
            </a:r>
            <a:r>
              <a:rPr lang="cs-CZ" dirty="0" err="1" smtClean="0"/>
              <a:t>vyššia</a:t>
            </a:r>
            <a:r>
              <a:rPr lang="cs-CZ" dirty="0" smtClean="0"/>
              <a:t> </a:t>
            </a:r>
            <a:r>
              <a:rPr lang="cs-CZ" dirty="0" err="1" smtClean="0"/>
              <a:t>špecifita</a:t>
            </a:r>
            <a:r>
              <a:rPr lang="cs-CZ" dirty="0" smtClean="0"/>
              <a:t> </a:t>
            </a:r>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pPr marL="285750" indent="-285750">
              <a:buFont typeface="Arial" panose="020B0604020202020204" pitchFamily="34" charset="0"/>
              <a:buChar char="•"/>
            </a:pPr>
            <a:r>
              <a:rPr lang="cs-CZ" u="sng" dirty="0" smtClean="0"/>
              <a:t>dCas9</a:t>
            </a:r>
          </a:p>
          <a:p>
            <a:r>
              <a:rPr lang="cs-CZ" dirty="0" smtClean="0"/>
              <a:t>- katalyticky </a:t>
            </a:r>
            <a:r>
              <a:rPr lang="cs-CZ" dirty="0" err="1" smtClean="0"/>
              <a:t>neaktívny</a:t>
            </a:r>
            <a:r>
              <a:rPr lang="cs-CZ" dirty="0" smtClean="0"/>
              <a:t> mutant (Cas9 </a:t>
            </a:r>
            <a:r>
              <a:rPr lang="cs-CZ" dirty="0" err="1" smtClean="0"/>
              <a:t>dead</a:t>
            </a:r>
            <a:r>
              <a:rPr lang="cs-CZ" dirty="0" smtClean="0"/>
              <a:t>)</a:t>
            </a:r>
          </a:p>
          <a:p>
            <a:r>
              <a:rPr lang="cs-CZ" dirty="0" smtClean="0"/>
              <a:t>- RNA </a:t>
            </a:r>
            <a:r>
              <a:rPr lang="cs-CZ" dirty="0" err="1" smtClean="0"/>
              <a:t>riadený</a:t>
            </a:r>
            <a:r>
              <a:rPr lang="cs-CZ" dirty="0" smtClean="0"/>
              <a:t> DNA </a:t>
            </a:r>
            <a:r>
              <a:rPr lang="cs-CZ" dirty="0" err="1" smtClean="0"/>
              <a:t>väzobný</a:t>
            </a:r>
            <a:r>
              <a:rPr lang="cs-CZ" dirty="0" smtClean="0"/>
              <a:t> </a:t>
            </a:r>
            <a:r>
              <a:rPr lang="cs-CZ" dirty="0" err="1" smtClean="0"/>
              <a:t>proteín</a:t>
            </a:r>
            <a:endParaRPr lang="cs-CZ" dirty="0" smtClean="0"/>
          </a:p>
          <a:p>
            <a:r>
              <a:rPr lang="cs-CZ" dirty="0" smtClean="0"/>
              <a:t>- </a:t>
            </a:r>
            <a:r>
              <a:rPr lang="cs-CZ" dirty="0" err="1"/>
              <a:t>slúži</a:t>
            </a:r>
            <a:r>
              <a:rPr lang="cs-CZ" dirty="0"/>
              <a:t> </a:t>
            </a:r>
            <a:r>
              <a:rPr lang="cs-CZ" dirty="0" err="1"/>
              <a:t>ako</a:t>
            </a:r>
            <a:r>
              <a:rPr lang="cs-CZ" dirty="0"/>
              <a:t> výborná platforma na nábor </a:t>
            </a:r>
            <a:r>
              <a:rPr lang="cs-CZ" dirty="0" err="1"/>
              <a:t>proteínov</a:t>
            </a:r>
            <a:r>
              <a:rPr lang="cs-CZ" dirty="0"/>
              <a:t>  k </a:t>
            </a:r>
            <a:r>
              <a:rPr lang="cs-CZ" dirty="0" err="1"/>
              <a:t>cieľovej</a:t>
            </a:r>
            <a:r>
              <a:rPr lang="cs-CZ" dirty="0"/>
              <a:t> </a:t>
            </a:r>
            <a:r>
              <a:rPr lang="cs-CZ" dirty="0" smtClean="0"/>
              <a:t>DNA</a:t>
            </a:r>
            <a:endParaRPr lang="sk-SK" dirty="0"/>
          </a:p>
        </p:txBody>
      </p:sp>
      <p:pic>
        <p:nvPicPr>
          <p:cNvPr id="8" name="Obrázek 7"/>
          <p:cNvPicPr>
            <a:picLocks noChangeAspect="1"/>
          </p:cNvPicPr>
          <p:nvPr/>
        </p:nvPicPr>
        <p:blipFill rotWithShape="1">
          <a:blip r:embed="rId3"/>
          <a:srcRect l="43651" t="50544" r="24512" b="34218"/>
          <a:stretch/>
        </p:blipFill>
        <p:spPr>
          <a:xfrm>
            <a:off x="170543" y="2572997"/>
            <a:ext cx="5094514" cy="1524000"/>
          </a:xfrm>
          <a:prstGeom prst="rect">
            <a:avLst/>
          </a:prstGeom>
        </p:spPr>
      </p:pic>
      <p:graphicFrame>
        <p:nvGraphicFramePr>
          <p:cNvPr id="9" name="Table 4"/>
          <p:cNvGraphicFramePr>
            <a:graphicFrameLocks noGrp="1"/>
          </p:cNvGraphicFramePr>
          <p:nvPr>
            <p:extLst>
              <p:ext uri="{D42A27DB-BD31-4B8C-83A1-F6EECF244321}">
                <p14:modId xmlns:p14="http://schemas.microsoft.com/office/powerpoint/2010/main" val="837421297"/>
              </p:ext>
            </p:extLst>
          </p:nvPr>
        </p:nvGraphicFramePr>
        <p:xfrm>
          <a:off x="5141114" y="2306297"/>
          <a:ext cx="7050886" cy="1868791"/>
        </p:xfrm>
        <a:graphic>
          <a:graphicData uri="http://schemas.openxmlformats.org/drawingml/2006/table">
            <a:tbl>
              <a:tblPr firstRow="1" bandRow="1">
                <a:tableStyleId>{5C22544A-7EE6-4342-B048-85BDC9FD1C3A}</a:tableStyleId>
              </a:tblPr>
              <a:tblGrid>
                <a:gridCol w="3525443">
                  <a:extLst>
                    <a:ext uri="{9D8B030D-6E8A-4147-A177-3AD203B41FA5}">
                      <a16:colId xmlns:a16="http://schemas.microsoft.com/office/drawing/2014/main" val="20000"/>
                    </a:ext>
                  </a:extLst>
                </a:gridCol>
                <a:gridCol w="3525443">
                  <a:extLst>
                    <a:ext uri="{9D8B030D-6E8A-4147-A177-3AD203B41FA5}">
                      <a16:colId xmlns:a16="http://schemas.microsoft.com/office/drawing/2014/main" val="20001"/>
                    </a:ext>
                  </a:extLst>
                </a:gridCol>
              </a:tblGrid>
              <a:tr h="302108">
                <a:tc>
                  <a:txBody>
                    <a:bodyPr/>
                    <a:lstStyle/>
                    <a:p>
                      <a:pPr algn="ctr"/>
                      <a:r>
                        <a:rPr lang="en-GB" sz="1400" dirty="0" smtClean="0">
                          <a:solidFill>
                            <a:schemeClr val="bg1"/>
                          </a:solidFill>
                          <a:latin typeface="+mn-lt"/>
                        </a:rPr>
                        <a:t>Cas9 Wild type</a:t>
                      </a:r>
                      <a:endParaRPr lang="en-GB" sz="1400" dirty="0">
                        <a:solidFill>
                          <a:schemeClr val="bg1"/>
                        </a:solidFill>
                        <a:latin typeface="+mn-lt"/>
                      </a:endParaRPr>
                    </a:p>
                  </a:txBody>
                  <a:tcPr anchor="ctr">
                    <a:solidFill>
                      <a:srgbClr val="002A47"/>
                    </a:solidFill>
                  </a:tcPr>
                </a:tc>
                <a:tc>
                  <a:txBody>
                    <a:bodyPr/>
                    <a:lstStyle/>
                    <a:p>
                      <a:pPr algn="ctr"/>
                      <a:r>
                        <a:rPr lang="en-GB" sz="1400" b="1" dirty="0" smtClean="0">
                          <a:solidFill>
                            <a:schemeClr val="bg1"/>
                          </a:solidFill>
                          <a:latin typeface="+mn-lt"/>
                        </a:rPr>
                        <a:t>Cas9</a:t>
                      </a:r>
                      <a:r>
                        <a:rPr lang="en-GB" sz="1400" b="1" baseline="0" dirty="0" smtClean="0">
                          <a:solidFill>
                            <a:schemeClr val="bg1"/>
                          </a:solidFill>
                          <a:latin typeface="+mn-lt"/>
                        </a:rPr>
                        <a:t> </a:t>
                      </a:r>
                      <a:r>
                        <a:rPr lang="en-GB" sz="1400" b="1" baseline="0" dirty="0" err="1" smtClean="0">
                          <a:solidFill>
                            <a:schemeClr val="bg1"/>
                          </a:solidFill>
                          <a:latin typeface="+mn-lt"/>
                        </a:rPr>
                        <a:t>Nickase</a:t>
                      </a:r>
                      <a:r>
                        <a:rPr lang="en-GB" sz="1400" b="1" baseline="0" dirty="0" smtClean="0">
                          <a:solidFill>
                            <a:schemeClr val="bg1"/>
                          </a:solidFill>
                          <a:latin typeface="+mn-lt"/>
                        </a:rPr>
                        <a:t> </a:t>
                      </a:r>
                      <a:endParaRPr lang="en-GB" sz="1400" b="1" dirty="0">
                        <a:solidFill>
                          <a:schemeClr val="bg1"/>
                        </a:solidFill>
                        <a:latin typeface="+mn-lt"/>
                      </a:endParaRPr>
                    </a:p>
                  </a:txBody>
                  <a:tcPr anchor="ctr">
                    <a:solidFill>
                      <a:srgbClr val="002A47"/>
                    </a:solidFill>
                  </a:tcPr>
                </a:tc>
                <a:extLst>
                  <a:ext uri="{0D108BD9-81ED-4DB2-BD59-A6C34878D82A}">
                    <a16:rowId xmlns:a16="http://schemas.microsoft.com/office/drawing/2014/main" val="10000"/>
                  </a:ext>
                </a:extLst>
              </a:tr>
              <a:tr h="293507">
                <a:tc>
                  <a:txBody>
                    <a:bodyPr/>
                    <a:lstStyle/>
                    <a:p>
                      <a:pPr algn="ctr"/>
                      <a:r>
                        <a:rPr lang="cs-CZ" sz="1400" dirty="0" err="1" smtClean="0">
                          <a:solidFill>
                            <a:srgbClr val="002A47"/>
                          </a:solidFill>
                          <a:latin typeface="+mn-lt"/>
                        </a:rPr>
                        <a:t>Dvojreťazcové</a:t>
                      </a:r>
                      <a:r>
                        <a:rPr lang="cs-CZ" sz="1400" baseline="0" dirty="0" smtClean="0">
                          <a:solidFill>
                            <a:srgbClr val="002A47"/>
                          </a:solidFill>
                          <a:latin typeface="+mn-lt"/>
                        </a:rPr>
                        <a:t> zlomy</a:t>
                      </a:r>
                      <a:endParaRPr lang="en-GB" sz="1400" dirty="0">
                        <a:solidFill>
                          <a:srgbClr val="002A47"/>
                        </a:solidFill>
                        <a:latin typeface="+mn-lt"/>
                      </a:endParaRPr>
                    </a:p>
                  </a:txBody>
                  <a:tcPr anchor="ctr">
                    <a:noFill/>
                  </a:tcPr>
                </a:tc>
                <a:tc>
                  <a:txBody>
                    <a:bodyPr/>
                    <a:lstStyle/>
                    <a:p>
                      <a:pPr algn="ctr"/>
                      <a:r>
                        <a:rPr lang="cs-CZ" sz="1400" dirty="0" err="1" smtClean="0">
                          <a:solidFill>
                            <a:srgbClr val="002A47"/>
                          </a:solidFill>
                          <a:latin typeface="+mn-lt"/>
                        </a:rPr>
                        <a:t>Štiepi</a:t>
                      </a:r>
                      <a:r>
                        <a:rPr lang="cs-CZ" sz="1400" dirty="0" smtClean="0">
                          <a:solidFill>
                            <a:srgbClr val="002A47"/>
                          </a:solidFill>
                          <a:latin typeface="+mn-lt"/>
                        </a:rPr>
                        <a:t> </a:t>
                      </a:r>
                      <a:r>
                        <a:rPr lang="cs-CZ" sz="1400" dirty="0" err="1" smtClean="0">
                          <a:solidFill>
                            <a:srgbClr val="002A47"/>
                          </a:solidFill>
                          <a:latin typeface="+mn-lt"/>
                        </a:rPr>
                        <a:t>iba</a:t>
                      </a:r>
                      <a:r>
                        <a:rPr lang="cs-CZ" sz="1400" dirty="0" smtClean="0">
                          <a:solidFill>
                            <a:srgbClr val="002A47"/>
                          </a:solidFill>
                          <a:latin typeface="+mn-lt"/>
                        </a:rPr>
                        <a:t> jeden </a:t>
                      </a:r>
                      <a:r>
                        <a:rPr lang="cs-CZ" sz="1400" dirty="0" err="1" smtClean="0">
                          <a:solidFill>
                            <a:srgbClr val="002A47"/>
                          </a:solidFill>
                          <a:latin typeface="+mn-lt"/>
                        </a:rPr>
                        <a:t>reťazec</a:t>
                      </a:r>
                      <a:endParaRPr lang="en-GB" sz="1400" dirty="0">
                        <a:solidFill>
                          <a:srgbClr val="002A47"/>
                        </a:solidFill>
                        <a:latin typeface="+mn-lt"/>
                      </a:endParaRPr>
                    </a:p>
                  </a:txBody>
                  <a:tcPr anchor="ctr">
                    <a:noFill/>
                  </a:tcPr>
                </a:tc>
                <a:extLst>
                  <a:ext uri="{0D108BD9-81ED-4DB2-BD59-A6C34878D82A}">
                    <a16:rowId xmlns:a16="http://schemas.microsoft.com/office/drawing/2014/main" val="10001"/>
                  </a:ext>
                </a:extLst>
              </a:tr>
              <a:tr h="329551">
                <a:tc>
                  <a:txBody>
                    <a:bodyPr/>
                    <a:lstStyle/>
                    <a:p>
                      <a:pPr algn="ctr"/>
                      <a:r>
                        <a:rPr lang="cs-CZ" sz="1400" dirty="0" smtClean="0">
                          <a:solidFill>
                            <a:srgbClr val="002A47"/>
                          </a:solidFill>
                          <a:latin typeface="+mn-lt"/>
                        </a:rPr>
                        <a:t>Vyžaduje </a:t>
                      </a:r>
                      <a:r>
                        <a:rPr lang="en-GB" sz="1400" dirty="0" smtClean="0">
                          <a:solidFill>
                            <a:srgbClr val="002A47"/>
                          </a:solidFill>
                          <a:latin typeface="+mn-lt"/>
                        </a:rPr>
                        <a:t>single gRNA</a:t>
                      </a:r>
                      <a:endParaRPr lang="en-GB" sz="1400" dirty="0">
                        <a:solidFill>
                          <a:srgbClr val="002A47"/>
                        </a:solidFill>
                        <a:latin typeface="+mn-lt"/>
                      </a:endParaRPr>
                    </a:p>
                  </a:txBody>
                  <a:tcPr anchor="ctr">
                    <a:solidFill>
                      <a:schemeClr val="bg1">
                        <a:lumMod val="95000"/>
                      </a:schemeClr>
                    </a:solid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Vyžaduje 2 g</a:t>
                      </a:r>
                      <a:r>
                        <a:rPr lang="en-US" sz="1400" dirty="0" smtClean="0">
                          <a:solidFill>
                            <a:srgbClr val="002A47"/>
                          </a:solidFill>
                          <a:latin typeface="+mn-lt"/>
                        </a:rPr>
                        <a:t>RNAs</a:t>
                      </a:r>
                    </a:p>
                  </a:txBody>
                  <a:tcPr anchor="ctr">
                    <a:solidFill>
                      <a:schemeClr val="bg1">
                        <a:lumMod val="95000"/>
                      </a:schemeClr>
                    </a:solidFill>
                  </a:tcPr>
                </a:tc>
                <a:extLst>
                  <a:ext uri="{0D108BD9-81ED-4DB2-BD59-A6C34878D82A}">
                    <a16:rowId xmlns:a16="http://schemas.microsoft.com/office/drawing/2014/main" val="10002"/>
                  </a:ext>
                </a:extLst>
              </a:tr>
              <a:tr h="348586">
                <a:tc>
                  <a:txBody>
                    <a:bodyPr/>
                    <a:lstStyle/>
                    <a:p>
                      <a:pPr lvl="1" algn="ctr">
                        <a:lnSpc>
                          <a:spcPct val="150000"/>
                        </a:lnSpc>
                      </a:pPr>
                      <a:r>
                        <a:rPr lang="cs-CZ" sz="1400" dirty="0" err="1" smtClean="0">
                          <a:solidFill>
                            <a:srgbClr val="002A47"/>
                          </a:solidFill>
                          <a:latin typeface="+mn-lt"/>
                        </a:rPr>
                        <a:t>Off</a:t>
                      </a:r>
                      <a:r>
                        <a:rPr lang="cs-CZ" sz="1400" baseline="0" dirty="0" err="1" smtClean="0">
                          <a:solidFill>
                            <a:srgbClr val="002A47"/>
                          </a:solidFill>
                          <a:latin typeface="+mn-lt"/>
                        </a:rPr>
                        <a:t>-target</a:t>
                      </a:r>
                      <a:endParaRPr lang="en-US" sz="1400" dirty="0" smtClean="0">
                        <a:solidFill>
                          <a:srgbClr val="002A47"/>
                        </a:solidFill>
                        <a:latin typeface="+mn-lt"/>
                      </a:endParaRPr>
                    </a:p>
                  </a:txBody>
                  <a:tcPr anchor="ctr">
                    <a:no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err="1" smtClean="0">
                          <a:solidFill>
                            <a:srgbClr val="002A47"/>
                          </a:solidFill>
                          <a:latin typeface="+mn-lt"/>
                        </a:rPr>
                        <a:t>Menej</a:t>
                      </a:r>
                      <a:r>
                        <a:rPr lang="cs-CZ" sz="1400" dirty="0" smtClean="0">
                          <a:solidFill>
                            <a:srgbClr val="002A47"/>
                          </a:solidFill>
                          <a:latin typeface="+mn-lt"/>
                        </a:rPr>
                        <a:t> </a:t>
                      </a:r>
                      <a:r>
                        <a:rPr lang="en-US" sz="1400" dirty="0" smtClean="0">
                          <a:solidFill>
                            <a:srgbClr val="002A47"/>
                          </a:solidFill>
                          <a:latin typeface="+mn-lt"/>
                        </a:rPr>
                        <a:t>off-</a:t>
                      </a:r>
                      <a:r>
                        <a:rPr lang="en-US" sz="1400" dirty="0" err="1" smtClean="0">
                          <a:solidFill>
                            <a:srgbClr val="002A47"/>
                          </a:solidFill>
                          <a:latin typeface="+mn-lt"/>
                        </a:rPr>
                        <a:t>targe</a:t>
                      </a:r>
                      <a:r>
                        <a:rPr lang="cs-CZ" sz="1400" dirty="0" err="1" smtClean="0">
                          <a:solidFill>
                            <a:srgbClr val="002A47"/>
                          </a:solidFill>
                          <a:latin typeface="+mn-lt"/>
                        </a:rPr>
                        <a:t>tov</a:t>
                      </a:r>
                      <a:endParaRPr lang="en-US" sz="1400" dirty="0" smtClean="0">
                        <a:solidFill>
                          <a:srgbClr val="002A47"/>
                        </a:solidFill>
                        <a:latin typeface="+mn-lt"/>
                      </a:endParaRPr>
                    </a:p>
                  </a:txBody>
                  <a:tcPr anchor="ctr">
                    <a:noFill/>
                  </a:tcPr>
                </a:tc>
                <a:extLst>
                  <a:ext uri="{0D108BD9-81ED-4DB2-BD59-A6C34878D82A}">
                    <a16:rowId xmlns:a16="http://schemas.microsoft.com/office/drawing/2014/main" val="10003"/>
                  </a:ext>
                </a:extLst>
              </a:tr>
              <a:tr h="441542">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Vysoká efektivita</a:t>
                      </a:r>
                      <a:endParaRPr lang="en-US" sz="1400" dirty="0" smtClean="0">
                        <a:solidFill>
                          <a:srgbClr val="002A47"/>
                        </a:solidFill>
                        <a:latin typeface="+mn-lt"/>
                      </a:endParaRPr>
                    </a:p>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err="1" smtClean="0">
                          <a:solidFill>
                            <a:srgbClr val="002A47"/>
                          </a:solidFill>
                          <a:latin typeface="+mn-lt"/>
                        </a:rPr>
                        <a:t>Špeciálne</a:t>
                      </a:r>
                      <a:r>
                        <a:rPr lang="cs-CZ" sz="1400" baseline="0" dirty="0" smtClean="0">
                          <a:solidFill>
                            <a:srgbClr val="002A47"/>
                          </a:solidFill>
                          <a:latin typeface="+mn-lt"/>
                        </a:rPr>
                        <a:t> výkonná </a:t>
                      </a:r>
                      <a:r>
                        <a:rPr lang="cs-CZ" sz="1400" baseline="0" dirty="0" err="1" smtClean="0">
                          <a:solidFill>
                            <a:srgbClr val="002A47"/>
                          </a:solidFill>
                          <a:latin typeface="+mn-lt"/>
                        </a:rPr>
                        <a:t>pre</a:t>
                      </a:r>
                      <a:r>
                        <a:rPr lang="cs-CZ" sz="1400" baseline="0" dirty="0" smtClean="0">
                          <a:solidFill>
                            <a:srgbClr val="002A47"/>
                          </a:solidFill>
                          <a:latin typeface="+mn-lt"/>
                        </a:rPr>
                        <a:t> </a:t>
                      </a:r>
                      <a:r>
                        <a:rPr lang="en-US" sz="1400" dirty="0" err="1" smtClean="0">
                          <a:solidFill>
                            <a:srgbClr val="002A47"/>
                          </a:solidFill>
                          <a:latin typeface="+mn-lt"/>
                        </a:rPr>
                        <a:t>indel</a:t>
                      </a:r>
                      <a:r>
                        <a:rPr lang="cs-CZ" sz="1400" dirty="0" smtClean="0">
                          <a:solidFill>
                            <a:srgbClr val="002A47"/>
                          </a:solidFill>
                          <a:latin typeface="+mn-lt"/>
                        </a:rPr>
                        <a:t>y</a:t>
                      </a:r>
                      <a:r>
                        <a:rPr lang="en-US" sz="1400" dirty="0" smtClean="0">
                          <a:solidFill>
                            <a:srgbClr val="002A47"/>
                          </a:solidFill>
                          <a:latin typeface="+mn-lt"/>
                        </a:rPr>
                        <a:t> (= KO)</a:t>
                      </a:r>
                    </a:p>
                  </a:txBody>
                  <a:tcPr anchor="ctr">
                    <a:solidFill>
                      <a:schemeClr val="bg1">
                        <a:lumMod val="95000"/>
                      </a:schemeClr>
                    </a:solid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Efektivita určená „</a:t>
                      </a:r>
                      <a:r>
                        <a:rPr lang="cs-CZ" sz="1400" dirty="0" err="1" smtClean="0">
                          <a:solidFill>
                            <a:srgbClr val="002A47"/>
                          </a:solidFill>
                          <a:latin typeface="+mn-lt"/>
                        </a:rPr>
                        <a:t>slabšou</a:t>
                      </a:r>
                      <a:r>
                        <a:rPr lang="cs-CZ" sz="1400" dirty="0" smtClean="0">
                          <a:solidFill>
                            <a:srgbClr val="002A47"/>
                          </a:solidFill>
                          <a:latin typeface="+mn-lt"/>
                        </a:rPr>
                        <a:t>“</a:t>
                      </a:r>
                      <a:r>
                        <a:rPr lang="en-US" sz="1400" dirty="0" smtClean="0">
                          <a:solidFill>
                            <a:srgbClr val="002A47"/>
                          </a:solidFill>
                          <a:latin typeface="+mn-lt"/>
                        </a:rPr>
                        <a:t> gRNA</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3" name="Obrázek 2"/>
          <p:cNvPicPr>
            <a:picLocks noChangeAspect="1"/>
          </p:cNvPicPr>
          <p:nvPr/>
        </p:nvPicPr>
        <p:blipFill rotWithShape="1">
          <a:blip r:embed="rId4"/>
          <a:srcRect l="43016" t="71732" r="24785" b="12304"/>
          <a:stretch/>
        </p:blipFill>
        <p:spPr>
          <a:xfrm>
            <a:off x="6805906" y="4857593"/>
            <a:ext cx="5152571" cy="1596573"/>
          </a:xfrm>
          <a:prstGeom prst="rect">
            <a:avLst/>
          </a:prstGeom>
        </p:spPr>
      </p:pic>
    </p:spTree>
    <p:extLst>
      <p:ext uri="{BB962C8B-B14F-4D97-AF65-F5344CB8AC3E}">
        <p14:creationId xmlns:p14="http://schemas.microsoft.com/office/powerpoint/2010/main" val="4120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Výber </a:t>
            </a:r>
            <a:r>
              <a:rPr lang="sk-SK" dirty="0" err="1" smtClean="0"/>
              <a:t>gRNA</a:t>
            </a:r>
            <a:endParaRPr lang="cs-CZ" dirty="0"/>
          </a:p>
        </p:txBody>
      </p:sp>
      <p:sp>
        <p:nvSpPr>
          <p:cNvPr id="3" name="TextovéPole 2"/>
          <p:cNvSpPr txBox="1"/>
          <p:nvPr/>
        </p:nvSpPr>
        <p:spPr>
          <a:xfrm>
            <a:off x="595423" y="2657674"/>
            <a:ext cx="11329877" cy="4524315"/>
          </a:xfrm>
          <a:prstGeom prst="rect">
            <a:avLst/>
          </a:prstGeom>
          <a:noFill/>
        </p:spPr>
        <p:txBody>
          <a:bodyPr wrap="square" rtlCol="0">
            <a:spAutoFit/>
          </a:bodyPr>
          <a:lstStyle/>
          <a:p>
            <a:r>
              <a:rPr lang="cs-CZ" dirty="0" smtClean="0"/>
              <a:t>- 2 kritické časti:</a:t>
            </a:r>
          </a:p>
          <a:p>
            <a:pPr marL="285750" indent="-285750">
              <a:buFont typeface="Arial" panose="020B0604020202020204" pitchFamily="34" charset="0"/>
              <a:buChar char="•"/>
            </a:pPr>
            <a:r>
              <a:rPr lang="cs-CZ" dirty="0" smtClean="0">
                <a:solidFill>
                  <a:srgbClr val="FF0000"/>
                </a:solidFill>
              </a:rPr>
              <a:t>5´ </a:t>
            </a:r>
            <a:r>
              <a:rPr lang="cs-CZ" dirty="0" err="1" smtClean="0">
                <a:solidFill>
                  <a:srgbClr val="FF0000"/>
                </a:solidFill>
              </a:rPr>
              <a:t>koniec</a:t>
            </a:r>
            <a:r>
              <a:rPr lang="cs-CZ" dirty="0" smtClean="0">
                <a:solidFill>
                  <a:srgbClr val="FF0000"/>
                </a:solidFill>
              </a:rPr>
              <a:t> (20nt) </a:t>
            </a:r>
            <a:r>
              <a:rPr lang="cs-CZ" dirty="0" err="1" smtClean="0"/>
              <a:t>viaže</a:t>
            </a:r>
            <a:r>
              <a:rPr lang="cs-CZ" dirty="0" smtClean="0"/>
              <a:t> </a:t>
            </a:r>
            <a:r>
              <a:rPr lang="cs-CZ" dirty="0" err="1" smtClean="0"/>
              <a:t>cieľovú</a:t>
            </a:r>
            <a:r>
              <a:rPr lang="cs-CZ" dirty="0" smtClean="0"/>
              <a:t> </a:t>
            </a:r>
            <a:r>
              <a:rPr lang="cs-CZ" dirty="0" err="1" smtClean="0"/>
              <a:t>genómovú</a:t>
            </a:r>
            <a:r>
              <a:rPr lang="cs-CZ" dirty="0" smtClean="0"/>
              <a:t> DNA (100% </a:t>
            </a:r>
            <a:r>
              <a:rPr lang="cs-CZ" dirty="0" err="1" smtClean="0"/>
              <a:t>homológia</a:t>
            </a:r>
            <a:r>
              <a:rPr lang="cs-CZ" dirty="0" smtClean="0"/>
              <a:t> v „</a:t>
            </a:r>
            <a:r>
              <a:rPr lang="cs-CZ" dirty="0" err="1" smtClean="0"/>
              <a:t>seed</a:t>
            </a:r>
            <a:r>
              <a:rPr lang="cs-CZ" dirty="0" smtClean="0"/>
              <a:t>“ regióne – 8-12nt)</a:t>
            </a:r>
            <a:r>
              <a:rPr lang="en-US" dirty="0"/>
              <a:t> </a:t>
            </a:r>
            <a:endParaRPr lang="en-US" dirty="0" smtClean="0"/>
          </a:p>
          <a:p>
            <a:r>
              <a:rPr lang="en-US" dirty="0" smtClean="0"/>
              <a:t>- </a:t>
            </a:r>
            <a:r>
              <a:rPr lang="sk-SK" dirty="0" err="1"/>
              <a:t>Genómový</a:t>
            </a:r>
            <a:r>
              <a:rPr lang="sk-SK" dirty="0"/>
              <a:t> cieľ môže byť akákoľvek DNA sekvencia (~20nt)</a:t>
            </a:r>
          </a:p>
          <a:p>
            <a:r>
              <a:rPr lang="sk-SK" dirty="0"/>
              <a:t>	-táto sekvencia je jedinečná </a:t>
            </a:r>
          </a:p>
          <a:p>
            <a:r>
              <a:rPr lang="sk-SK" dirty="0"/>
              <a:t>	-</a:t>
            </a:r>
            <a:r>
              <a:rPr lang="sk-SK" dirty="0">
                <a:solidFill>
                  <a:srgbClr val="FF0000"/>
                </a:solidFill>
              </a:rPr>
              <a:t>sekvencia bezprostredne pred </a:t>
            </a:r>
            <a:r>
              <a:rPr lang="sk-SK" dirty="0" err="1">
                <a:solidFill>
                  <a:srgbClr val="FF0000"/>
                </a:solidFill>
              </a:rPr>
              <a:t>Protospacer</a:t>
            </a:r>
            <a:r>
              <a:rPr lang="sk-SK" dirty="0">
                <a:solidFill>
                  <a:srgbClr val="FF0000"/>
                </a:solidFill>
              </a:rPr>
              <a:t> </a:t>
            </a:r>
            <a:r>
              <a:rPr lang="sk-SK" dirty="0" err="1">
                <a:solidFill>
                  <a:srgbClr val="FF0000"/>
                </a:solidFill>
              </a:rPr>
              <a:t>Adjacent</a:t>
            </a:r>
            <a:r>
              <a:rPr lang="sk-SK" dirty="0">
                <a:solidFill>
                  <a:srgbClr val="FF0000"/>
                </a:solidFill>
              </a:rPr>
              <a:t> </a:t>
            </a:r>
            <a:r>
              <a:rPr lang="sk-SK" dirty="0" err="1">
                <a:solidFill>
                  <a:srgbClr val="FF0000"/>
                </a:solidFill>
              </a:rPr>
              <a:t>Motif</a:t>
            </a:r>
            <a:r>
              <a:rPr lang="sk-SK" dirty="0">
                <a:solidFill>
                  <a:srgbClr val="FF0000"/>
                </a:solidFill>
              </a:rPr>
              <a:t> </a:t>
            </a:r>
            <a:r>
              <a:rPr lang="sk-SK" dirty="0"/>
              <a:t>(PAM, sekvencia špecifická pre jednotlivé druhy Cas9, napr. </a:t>
            </a:r>
            <a:r>
              <a:rPr lang="nb-NO" dirty="0"/>
              <a:t>5′ NGG 3′ </a:t>
            </a:r>
            <a:r>
              <a:rPr lang="cs-CZ" dirty="0"/>
              <a:t>u</a:t>
            </a:r>
            <a:r>
              <a:rPr lang="nb-NO" dirty="0"/>
              <a:t> </a:t>
            </a:r>
            <a:r>
              <a:rPr lang="nb-NO" i="1" dirty="0"/>
              <a:t>Streptococcus pyogenes</a:t>
            </a:r>
            <a:r>
              <a:rPr lang="nb-NO" dirty="0"/>
              <a:t> Cas9</a:t>
            </a:r>
            <a:r>
              <a:rPr lang="sk-SK" dirty="0" smtClean="0"/>
              <a:t>)</a:t>
            </a:r>
            <a:endParaRPr lang="en-US" dirty="0" smtClean="0"/>
          </a:p>
          <a:p>
            <a:endParaRPr lang="sk-SK"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r>
              <a:rPr lang="cs-CZ" dirty="0" smtClean="0">
                <a:solidFill>
                  <a:srgbClr val="FF0000"/>
                </a:solidFill>
              </a:rPr>
              <a:t>3´ </a:t>
            </a:r>
            <a:r>
              <a:rPr lang="cs-CZ" dirty="0" err="1" smtClean="0">
                <a:solidFill>
                  <a:srgbClr val="FF0000"/>
                </a:solidFill>
              </a:rPr>
              <a:t>koniec</a:t>
            </a:r>
            <a:r>
              <a:rPr lang="cs-CZ" dirty="0" smtClean="0">
                <a:solidFill>
                  <a:srgbClr val="FF0000"/>
                </a:solidFill>
              </a:rPr>
              <a:t> </a:t>
            </a:r>
            <a:r>
              <a:rPr lang="cs-CZ" dirty="0" err="1" smtClean="0"/>
              <a:t>sa</a:t>
            </a:r>
            <a:r>
              <a:rPr lang="cs-CZ" dirty="0" smtClean="0"/>
              <a:t> </a:t>
            </a:r>
            <a:r>
              <a:rPr lang="cs-CZ" dirty="0" err="1" smtClean="0"/>
              <a:t>viaže</a:t>
            </a:r>
            <a:r>
              <a:rPr lang="cs-CZ" dirty="0" smtClean="0"/>
              <a:t> na Cas9 (</a:t>
            </a:r>
            <a:r>
              <a:rPr lang="cs-CZ" dirty="0" err="1" smtClean="0"/>
              <a:t>špecifický</a:t>
            </a:r>
            <a:r>
              <a:rPr lang="cs-CZ" dirty="0" smtClean="0"/>
              <a:t> </a:t>
            </a:r>
            <a:r>
              <a:rPr lang="cs-CZ" dirty="0" err="1" smtClean="0"/>
              <a:t>pre</a:t>
            </a:r>
            <a:r>
              <a:rPr lang="cs-CZ" dirty="0" smtClean="0"/>
              <a:t> r</a:t>
            </a:r>
            <a:r>
              <a:rPr lang="sk-SK" dirty="0" err="1" smtClean="0"/>
              <a:t>ôzne</a:t>
            </a:r>
            <a:r>
              <a:rPr lang="sk-SK" dirty="0" smtClean="0"/>
              <a:t> </a:t>
            </a:r>
            <a:r>
              <a:rPr lang="sk-SK" dirty="0" err="1" smtClean="0"/>
              <a:t>ortológy</a:t>
            </a:r>
            <a:r>
              <a:rPr lang="sk-SK" dirty="0" smtClean="0"/>
              <a:t> Cas9, pre jeden </a:t>
            </a:r>
            <a:r>
              <a:rPr lang="sk-SK" dirty="0" err="1" smtClean="0"/>
              <a:t>otrológ</a:t>
            </a:r>
            <a:r>
              <a:rPr lang="sk-SK" dirty="0" smtClean="0"/>
              <a:t> </a:t>
            </a:r>
            <a:r>
              <a:rPr lang="cs-CZ" dirty="0" err="1" smtClean="0"/>
              <a:t>rovnaký</a:t>
            </a:r>
            <a:r>
              <a:rPr lang="cs-CZ" dirty="0" smtClean="0"/>
              <a:t> </a:t>
            </a:r>
            <a:r>
              <a:rPr lang="cs-CZ" dirty="0" err="1" smtClean="0"/>
              <a:t>pre</a:t>
            </a:r>
            <a:r>
              <a:rPr lang="cs-CZ" dirty="0" smtClean="0"/>
              <a:t> r</a:t>
            </a:r>
            <a:r>
              <a:rPr lang="sk-SK" dirty="0" err="1" smtClean="0"/>
              <a:t>ôzne</a:t>
            </a:r>
            <a:r>
              <a:rPr lang="sk-SK" dirty="0" smtClean="0"/>
              <a:t> </a:t>
            </a:r>
            <a:r>
              <a:rPr lang="sk-SK" dirty="0" err="1" smtClean="0"/>
              <a:t>sgRNA</a:t>
            </a:r>
            <a:r>
              <a:rPr lang="sk-SK" dirty="0" smtClean="0"/>
              <a:t>)</a:t>
            </a:r>
          </a:p>
          <a:p>
            <a:pPr marL="285750" indent="-285750">
              <a:buFont typeface="Arial" panose="020B0604020202020204" pitchFamily="34" charset="0"/>
              <a:buChar char="•"/>
            </a:pPr>
            <a:endParaRPr lang="sk-SK" dirty="0"/>
          </a:p>
          <a:p>
            <a:pPr marL="285750" indent="-285750">
              <a:buFontTx/>
              <a:buChar char="-"/>
            </a:pPr>
            <a:r>
              <a:rPr lang="sk-SK" dirty="0"/>
              <a:t>S</a:t>
            </a:r>
            <a:r>
              <a:rPr lang="sk-SK" dirty="0" smtClean="0"/>
              <a:t>chopnosť </a:t>
            </a:r>
            <a:r>
              <a:rPr lang="sk-SK" dirty="0" err="1"/>
              <a:t>multiplexovaného</a:t>
            </a:r>
            <a:r>
              <a:rPr lang="sk-SK" dirty="0"/>
              <a:t> </a:t>
            </a:r>
            <a:r>
              <a:rPr lang="sk-SK" dirty="0" smtClean="0"/>
              <a:t>cielenia viacerých génov</a:t>
            </a:r>
          </a:p>
          <a:p>
            <a:pPr marL="285750" indent="-285750">
              <a:buFontTx/>
              <a:buChar char="-"/>
            </a:pPr>
            <a:endParaRPr lang="sk-SK" dirty="0"/>
          </a:p>
          <a:p>
            <a:pPr marL="285750" indent="-285750">
              <a:buFontTx/>
              <a:buChar char="-"/>
            </a:pPr>
            <a:r>
              <a:rPr lang="sk-SK" dirty="0" err="1" smtClean="0"/>
              <a:t>sgRNA</a:t>
            </a:r>
            <a:r>
              <a:rPr lang="sk-SK" dirty="0" smtClean="0"/>
              <a:t> sa navrhujú pomocou </a:t>
            </a:r>
            <a:r>
              <a:rPr lang="sk-SK" i="1" dirty="0" smtClean="0"/>
              <a:t>in </a:t>
            </a:r>
            <a:r>
              <a:rPr lang="sk-SK" i="1" dirty="0" err="1" smtClean="0"/>
              <a:t>silico</a:t>
            </a:r>
            <a:r>
              <a:rPr lang="sk-SK" i="1" dirty="0" smtClean="0"/>
              <a:t> </a:t>
            </a:r>
            <a:r>
              <a:rPr lang="sk-SK" dirty="0" smtClean="0"/>
              <a:t>softwarov</a:t>
            </a:r>
          </a:p>
          <a:p>
            <a:r>
              <a:rPr lang="cs-CZ" dirty="0" smtClean="0"/>
              <a:t>-    </a:t>
            </a:r>
            <a:r>
              <a:rPr lang="cs-CZ" dirty="0" err="1" smtClean="0"/>
              <a:t>Výber</a:t>
            </a:r>
            <a:r>
              <a:rPr lang="cs-CZ" dirty="0" smtClean="0"/>
              <a:t> </a:t>
            </a:r>
            <a:r>
              <a:rPr lang="cs-CZ" dirty="0" err="1" smtClean="0"/>
              <a:t>génu</a:t>
            </a:r>
            <a:r>
              <a:rPr lang="cs-CZ" dirty="0" smtClean="0"/>
              <a:t> (organizmu), </a:t>
            </a:r>
            <a:r>
              <a:rPr lang="cs-CZ" dirty="0" err="1" smtClean="0"/>
              <a:t>Cas</a:t>
            </a:r>
            <a:r>
              <a:rPr lang="cs-CZ" dirty="0" smtClean="0"/>
              <a:t> </a:t>
            </a:r>
            <a:r>
              <a:rPr lang="cs-CZ" dirty="0" err="1" smtClean="0"/>
              <a:t>enzýmu</a:t>
            </a:r>
            <a:r>
              <a:rPr lang="cs-CZ" dirty="0" smtClean="0"/>
              <a:t>…</a:t>
            </a:r>
            <a:endParaRPr lang="cs-CZ" dirty="0"/>
          </a:p>
          <a:p>
            <a:endParaRPr lang="cs-CZ" dirty="0"/>
          </a:p>
        </p:txBody>
      </p:sp>
      <p:pic>
        <p:nvPicPr>
          <p:cNvPr id="4" name="Obrázek 3"/>
          <p:cNvPicPr>
            <a:picLocks noChangeAspect="1"/>
          </p:cNvPicPr>
          <p:nvPr/>
        </p:nvPicPr>
        <p:blipFill rotWithShape="1">
          <a:blip r:embed="rId3"/>
          <a:srcRect l="44649" t="36612" r="26507" b="54971"/>
          <a:stretch/>
        </p:blipFill>
        <p:spPr>
          <a:xfrm>
            <a:off x="2831651" y="4378709"/>
            <a:ext cx="4615544" cy="841829"/>
          </a:xfrm>
          <a:prstGeom prst="rect">
            <a:avLst/>
          </a:prstGeom>
        </p:spPr>
      </p:pic>
      <p:sp>
        <p:nvSpPr>
          <p:cNvPr id="5" name="TextovéPole 4"/>
          <p:cNvSpPr txBox="1"/>
          <p:nvPr/>
        </p:nvSpPr>
        <p:spPr>
          <a:xfrm>
            <a:off x="595423" y="1692707"/>
            <a:ext cx="9088001"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Výber</a:t>
            </a:r>
            <a:r>
              <a:rPr lang="cs-CZ" dirty="0" smtClean="0"/>
              <a:t> </a:t>
            </a:r>
            <a:r>
              <a:rPr lang="cs-CZ" dirty="0" err="1" smtClean="0"/>
              <a:t>gRNA</a:t>
            </a:r>
            <a:r>
              <a:rPr lang="cs-CZ" dirty="0" smtClean="0"/>
              <a:t> </a:t>
            </a:r>
            <a:r>
              <a:rPr lang="cs-CZ" dirty="0" err="1" smtClean="0"/>
              <a:t>štruktúry</a:t>
            </a:r>
            <a:r>
              <a:rPr lang="cs-CZ" dirty="0" smtClean="0"/>
              <a:t> </a:t>
            </a:r>
            <a:r>
              <a:rPr lang="cs-CZ" dirty="0" err="1" smtClean="0"/>
              <a:t>ovplyvňuje</a:t>
            </a:r>
            <a:r>
              <a:rPr lang="cs-CZ" dirty="0" smtClean="0"/>
              <a:t> aktivitu Cas9</a:t>
            </a:r>
          </a:p>
          <a:p>
            <a:r>
              <a:rPr lang="cs-CZ" dirty="0" smtClean="0"/>
              <a:t>	- </a:t>
            </a:r>
            <a:r>
              <a:rPr lang="cs-CZ" dirty="0" err="1" smtClean="0"/>
              <a:t>Duálna</a:t>
            </a:r>
            <a:r>
              <a:rPr lang="cs-CZ" dirty="0" smtClean="0"/>
              <a:t> </a:t>
            </a:r>
            <a:r>
              <a:rPr lang="cs-CZ" dirty="0" err="1" smtClean="0"/>
              <a:t>gRNA</a:t>
            </a:r>
            <a:r>
              <a:rPr lang="cs-CZ" dirty="0" smtClean="0"/>
              <a:t> ( </a:t>
            </a:r>
            <a:r>
              <a:rPr lang="cs-CZ" dirty="0" err="1" smtClean="0"/>
              <a:t>crRNA</a:t>
            </a:r>
            <a:r>
              <a:rPr lang="cs-CZ" dirty="0" smtClean="0"/>
              <a:t> a </a:t>
            </a:r>
            <a:r>
              <a:rPr lang="cs-CZ" dirty="0" err="1" smtClean="0"/>
              <a:t>tracrRNA</a:t>
            </a:r>
            <a:r>
              <a:rPr lang="cs-CZ" dirty="0" smtClean="0"/>
              <a:t> exprimované </a:t>
            </a:r>
            <a:r>
              <a:rPr lang="cs-CZ" dirty="0" err="1"/>
              <a:t>s</a:t>
            </a:r>
            <a:r>
              <a:rPr lang="cs-CZ" dirty="0" err="1" smtClean="0"/>
              <a:t>eparátne</a:t>
            </a:r>
            <a:r>
              <a:rPr lang="cs-CZ" dirty="0" smtClean="0"/>
              <a:t>) – </a:t>
            </a:r>
            <a:r>
              <a:rPr lang="cs-CZ" dirty="0" err="1" smtClean="0"/>
              <a:t>väčšinou</a:t>
            </a:r>
            <a:r>
              <a:rPr lang="cs-CZ" dirty="0" smtClean="0"/>
              <a:t> </a:t>
            </a:r>
            <a:r>
              <a:rPr lang="cs-CZ" dirty="0" err="1" smtClean="0"/>
              <a:t>nižšia</a:t>
            </a:r>
            <a:r>
              <a:rPr lang="cs-CZ" dirty="0" smtClean="0"/>
              <a:t> účinnost</a:t>
            </a:r>
          </a:p>
          <a:p>
            <a:r>
              <a:rPr lang="cs-CZ" dirty="0"/>
              <a:t>	</a:t>
            </a:r>
            <a:r>
              <a:rPr lang="cs-CZ" u="sng" dirty="0" smtClean="0">
                <a:solidFill>
                  <a:srgbClr val="FF0000"/>
                </a:solidFill>
              </a:rPr>
              <a:t>- Single </a:t>
            </a:r>
            <a:r>
              <a:rPr lang="cs-CZ" u="sng" dirty="0" err="1" smtClean="0">
                <a:solidFill>
                  <a:srgbClr val="FF0000"/>
                </a:solidFill>
              </a:rPr>
              <a:t>gRNA</a:t>
            </a:r>
            <a:endParaRPr lang="cs-CZ" u="sng" dirty="0">
              <a:solidFill>
                <a:srgbClr val="FF0000"/>
              </a:solidFill>
            </a:endParaRPr>
          </a:p>
        </p:txBody>
      </p:sp>
    </p:spTree>
    <p:extLst>
      <p:ext uri="{BB962C8B-B14F-4D97-AF65-F5344CB8AC3E}">
        <p14:creationId xmlns:p14="http://schemas.microsoft.com/office/powerpoint/2010/main" val="21206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a:srcRect l="33095" t="18191" r="33095" b="4475"/>
          <a:stretch/>
        </p:blipFill>
        <p:spPr>
          <a:xfrm rot="5400000">
            <a:off x="3027417" y="-1081473"/>
            <a:ext cx="4959601" cy="7090136"/>
          </a:xfrm>
          <a:prstGeom prst="rect">
            <a:avLst/>
          </a:prstGeom>
        </p:spPr>
      </p:pic>
      <p:pic>
        <p:nvPicPr>
          <p:cNvPr id="8" name="Obrázek 7"/>
          <p:cNvPicPr>
            <a:picLocks noChangeAspect="1"/>
          </p:cNvPicPr>
          <p:nvPr/>
        </p:nvPicPr>
        <p:blipFill rotWithShape="1">
          <a:blip r:embed="rId4"/>
          <a:srcRect l="34905" t="17619" r="52381" b="5238"/>
          <a:stretch/>
        </p:blipFill>
        <p:spPr>
          <a:xfrm rot="5400000">
            <a:off x="4565939" y="2368088"/>
            <a:ext cx="1865090" cy="7072668"/>
          </a:xfrm>
          <a:prstGeom prst="rect">
            <a:avLst/>
          </a:prstGeom>
        </p:spPr>
      </p:pic>
      <p:sp>
        <p:nvSpPr>
          <p:cNvPr id="4" name="Rectangle 6"/>
          <p:cNvSpPr/>
          <p:nvPr/>
        </p:nvSpPr>
        <p:spPr>
          <a:xfrm>
            <a:off x="4057649" y="27431"/>
            <a:ext cx="2524125" cy="6766561"/>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599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normAutofit/>
          </a:bodyPr>
          <a:lstStyle/>
          <a:p>
            <a:r>
              <a:rPr lang="sk-SK" dirty="0"/>
              <a:t>Rekonštitúcia </a:t>
            </a:r>
            <a:r>
              <a:rPr lang="sk-SK" dirty="0" smtClean="0"/>
              <a:t>dvojkomponentového CRISPR</a:t>
            </a:r>
            <a:r>
              <a:rPr lang="cs-CZ" dirty="0" smtClean="0"/>
              <a:t>/Cas9</a:t>
            </a:r>
            <a:endParaRPr lang="cs-CZ" dirty="0"/>
          </a:p>
        </p:txBody>
      </p:sp>
      <p:sp>
        <p:nvSpPr>
          <p:cNvPr id="3" name="Zástupný symbol pro obsah 2"/>
          <p:cNvSpPr>
            <a:spLocks noGrp="1"/>
          </p:cNvSpPr>
          <p:nvPr>
            <p:ph idx="1"/>
          </p:nvPr>
        </p:nvSpPr>
        <p:spPr/>
        <p:txBody>
          <a:bodyPr>
            <a:normAutofit/>
          </a:bodyPr>
          <a:lstStyle/>
          <a:p>
            <a:r>
              <a:rPr lang="sk-SK" sz="1800" dirty="0" smtClean="0"/>
              <a:t>CRISPR/Cas9 systém vyžaduje </a:t>
            </a:r>
            <a:r>
              <a:rPr lang="sk-SK" sz="1800" dirty="0" err="1" smtClean="0"/>
              <a:t>ko-expresiou</a:t>
            </a:r>
            <a:r>
              <a:rPr lang="sk-SK" sz="1800" dirty="0" smtClean="0"/>
              <a:t> 2 komponentov: </a:t>
            </a:r>
            <a:r>
              <a:rPr lang="sk-SK" sz="1800" dirty="0" err="1" smtClean="0"/>
              <a:t>sgRNA</a:t>
            </a:r>
            <a:r>
              <a:rPr lang="sk-SK" sz="1800" dirty="0" smtClean="0"/>
              <a:t> </a:t>
            </a:r>
            <a:r>
              <a:rPr lang="sk-SK" sz="1800" dirty="0"/>
              <a:t>špecifickej pre </a:t>
            </a:r>
            <a:r>
              <a:rPr lang="sk-SK" sz="1800" dirty="0" smtClean="0"/>
              <a:t>cieľový </a:t>
            </a:r>
            <a:r>
              <a:rPr lang="sk-SK" sz="1800" dirty="0"/>
              <a:t>gén a </a:t>
            </a:r>
            <a:r>
              <a:rPr lang="sk-SK" sz="1800" dirty="0" err="1"/>
              <a:t>endonukleázu</a:t>
            </a:r>
            <a:r>
              <a:rPr lang="sk-SK" sz="1800" dirty="0"/>
              <a:t> </a:t>
            </a:r>
            <a:r>
              <a:rPr lang="sk-SK" sz="1800" dirty="0" smtClean="0"/>
              <a:t>Cas9 (na jednom/dvoch vektoroch)</a:t>
            </a:r>
            <a:endParaRPr lang="en-US" sz="1800" dirty="0" smtClean="0"/>
          </a:p>
          <a:p>
            <a:endParaRPr lang="en-US" sz="1800" dirty="0"/>
          </a:p>
          <a:p>
            <a:pPr>
              <a:buFontTx/>
              <a:buChar char="-"/>
            </a:pPr>
            <a:r>
              <a:rPr lang="en-US" sz="1800" dirty="0" err="1" smtClean="0">
                <a:solidFill>
                  <a:srgbClr val="FF0000"/>
                </a:solidFill>
              </a:rPr>
              <a:t>Jednovektorov</a:t>
            </a:r>
            <a:r>
              <a:rPr lang="cs-CZ" sz="1800" dirty="0" smtClean="0">
                <a:solidFill>
                  <a:srgbClr val="FF0000"/>
                </a:solidFill>
              </a:rPr>
              <a:t>ý systém </a:t>
            </a:r>
            <a:r>
              <a:rPr lang="cs-CZ" sz="1800" dirty="0" smtClean="0"/>
              <a:t>(</a:t>
            </a:r>
            <a:r>
              <a:rPr lang="cs-CZ" sz="1800" dirty="0" err="1" smtClean="0"/>
              <a:t>napr</a:t>
            </a:r>
            <a:r>
              <a:rPr lang="cs-CZ" sz="1800" dirty="0" smtClean="0"/>
              <a:t>. lentiCRISPRv2) – </a:t>
            </a:r>
            <a:r>
              <a:rPr lang="cs-CZ" sz="1800" dirty="0" err="1" smtClean="0"/>
              <a:t>plasmid</a:t>
            </a:r>
            <a:r>
              <a:rPr lang="cs-CZ" sz="1800" dirty="0" smtClean="0"/>
              <a:t> s 2 expresními kazetami (Cas9 a </a:t>
            </a:r>
            <a:r>
              <a:rPr lang="cs-CZ" sz="1800" dirty="0" err="1" smtClean="0"/>
              <a:t>chimérna</a:t>
            </a:r>
            <a:r>
              <a:rPr lang="cs-CZ" sz="1800" dirty="0" smtClean="0"/>
              <a:t> </a:t>
            </a:r>
            <a:r>
              <a:rPr lang="cs-CZ" sz="1800" dirty="0" err="1" smtClean="0"/>
              <a:t>gRNA</a:t>
            </a:r>
            <a:r>
              <a:rPr lang="cs-CZ" sz="1800" dirty="0" smtClean="0"/>
              <a:t>). </a:t>
            </a:r>
            <a:r>
              <a:rPr lang="cs-CZ" sz="1800" dirty="0" err="1" smtClean="0"/>
              <a:t>Plasmid</a:t>
            </a:r>
            <a:r>
              <a:rPr lang="cs-CZ" sz="1800" dirty="0" smtClean="0"/>
              <a:t> m</a:t>
            </a:r>
            <a:r>
              <a:rPr lang="sk-SK" sz="1800" dirty="0" err="1" smtClean="0"/>
              <a:t>ôže</a:t>
            </a:r>
            <a:r>
              <a:rPr lang="sk-SK" sz="1800" dirty="0" smtClean="0"/>
              <a:t> byť naštiepený </a:t>
            </a:r>
            <a:r>
              <a:rPr lang="sk-SK" sz="1800" dirty="0" err="1" smtClean="0"/>
              <a:t>restrikčným</a:t>
            </a:r>
            <a:r>
              <a:rPr lang="sk-SK" sz="1800" dirty="0" smtClean="0"/>
              <a:t> enzýmom v </a:t>
            </a:r>
            <a:r>
              <a:rPr lang="sk-SK" sz="1800" dirty="0" err="1" smtClean="0"/>
              <a:t>lokuse</a:t>
            </a:r>
            <a:r>
              <a:rPr lang="sk-SK" sz="1800" dirty="0" smtClean="0"/>
              <a:t> </a:t>
            </a:r>
            <a:r>
              <a:rPr lang="sk-SK" sz="1800" dirty="0" err="1" smtClean="0"/>
              <a:t>gRNA</a:t>
            </a:r>
            <a:r>
              <a:rPr lang="sk-SK" sz="1800" dirty="0" smtClean="0"/>
              <a:t>, a do miesta štiepenia vložená cieliaca </a:t>
            </a:r>
            <a:r>
              <a:rPr lang="sk-SK" sz="1800" dirty="0" err="1" smtClean="0"/>
              <a:t>oligosekvencia</a:t>
            </a:r>
            <a:r>
              <a:rPr lang="sk-SK" sz="1800" dirty="0" smtClean="0"/>
              <a:t> (20nt).</a:t>
            </a:r>
          </a:p>
          <a:p>
            <a:pPr marL="0" indent="0">
              <a:buNone/>
            </a:pPr>
            <a:r>
              <a:rPr lang="sk-SK" sz="1800" dirty="0"/>
              <a:t>	</a:t>
            </a:r>
            <a:r>
              <a:rPr lang="sk-SK" sz="1800" dirty="0" smtClean="0"/>
              <a:t>			</a:t>
            </a:r>
            <a:r>
              <a:rPr lang="sk-SK" sz="1800" dirty="0"/>
              <a:t> </a:t>
            </a:r>
            <a:r>
              <a:rPr lang="sk-SK" sz="1800" dirty="0" smtClean="0"/>
              <a:t>             -  vhodný napr. pre primárne bunky (iba jedna </a:t>
            </a:r>
            <a:r>
              <a:rPr lang="sk-SK" sz="1800" dirty="0" err="1" smtClean="0"/>
              <a:t>transdukcia</a:t>
            </a:r>
            <a:r>
              <a:rPr lang="sk-SK" sz="1800" dirty="0" smtClean="0"/>
              <a:t>)</a:t>
            </a:r>
          </a:p>
          <a:p>
            <a:pPr>
              <a:buFontTx/>
              <a:buChar char="-"/>
            </a:pPr>
            <a:endParaRPr lang="sk-SK" sz="1800" dirty="0"/>
          </a:p>
          <a:p>
            <a:pPr>
              <a:buFontTx/>
              <a:buChar char="-"/>
            </a:pPr>
            <a:endParaRPr lang="sk-SK" sz="1800" dirty="0" smtClean="0"/>
          </a:p>
          <a:p>
            <a:pPr>
              <a:buFontTx/>
              <a:buChar char="-"/>
            </a:pPr>
            <a:r>
              <a:rPr lang="sk-SK" sz="1800" dirty="0" err="1" smtClean="0">
                <a:solidFill>
                  <a:srgbClr val="FF0000"/>
                </a:solidFill>
              </a:rPr>
              <a:t>Dvojvektorový</a:t>
            </a:r>
            <a:r>
              <a:rPr lang="sk-SK" sz="1800" dirty="0" smtClean="0">
                <a:solidFill>
                  <a:srgbClr val="FF0000"/>
                </a:solidFill>
              </a:rPr>
              <a:t> systém </a:t>
            </a:r>
            <a:r>
              <a:rPr lang="sk-SK" sz="1800" dirty="0" smtClean="0"/>
              <a:t>(napr. </a:t>
            </a:r>
            <a:r>
              <a:rPr lang="sk-SK" sz="1800" dirty="0" err="1" smtClean="0"/>
              <a:t>lentiGuide-Puro</a:t>
            </a:r>
            <a:r>
              <a:rPr lang="sk-SK" sz="1800" dirty="0" smtClean="0"/>
              <a:t> a lentiCas9-Blast) – 1 </a:t>
            </a:r>
            <a:r>
              <a:rPr lang="sk-SK" sz="1800" dirty="0" err="1" smtClean="0"/>
              <a:t>plasmid</a:t>
            </a:r>
            <a:r>
              <a:rPr lang="sk-SK" sz="1800" dirty="0" smtClean="0"/>
              <a:t> </a:t>
            </a:r>
            <a:r>
              <a:rPr lang="sk-SK" sz="1800" dirty="0" err="1" smtClean="0"/>
              <a:t>exprimuje</a:t>
            </a:r>
            <a:r>
              <a:rPr lang="sk-SK" sz="1800" dirty="0" smtClean="0"/>
              <a:t> len </a:t>
            </a:r>
            <a:r>
              <a:rPr lang="sk-SK" sz="1800" dirty="0" err="1" smtClean="0"/>
              <a:t>gRNA</a:t>
            </a:r>
            <a:r>
              <a:rPr lang="sk-SK" sz="1800" dirty="0" smtClean="0"/>
              <a:t>, druhý Cas9 (najprv sa zavedie Cas9). </a:t>
            </a:r>
            <a:r>
              <a:rPr lang="cs-CZ" sz="1800" dirty="0" err="1"/>
              <a:t>Plasmid</a:t>
            </a:r>
            <a:r>
              <a:rPr lang="cs-CZ" sz="1800" dirty="0"/>
              <a:t> m</a:t>
            </a:r>
            <a:r>
              <a:rPr lang="sk-SK" sz="1800" dirty="0" err="1"/>
              <a:t>ôže</a:t>
            </a:r>
            <a:r>
              <a:rPr lang="sk-SK" sz="1800" dirty="0"/>
              <a:t> byť naštiepený </a:t>
            </a:r>
            <a:r>
              <a:rPr lang="sk-SK" sz="1800" dirty="0" err="1"/>
              <a:t>restrikčným</a:t>
            </a:r>
            <a:r>
              <a:rPr lang="sk-SK" sz="1800" dirty="0"/>
              <a:t> enzýmom v </a:t>
            </a:r>
            <a:r>
              <a:rPr lang="sk-SK" sz="1800" dirty="0" err="1"/>
              <a:t>lokuse</a:t>
            </a:r>
            <a:r>
              <a:rPr lang="sk-SK" sz="1800" dirty="0"/>
              <a:t> </a:t>
            </a:r>
            <a:r>
              <a:rPr lang="sk-SK" sz="1800" dirty="0" err="1"/>
              <a:t>gRNA</a:t>
            </a:r>
            <a:r>
              <a:rPr lang="sk-SK" sz="1800" dirty="0"/>
              <a:t>, a do miesta štiepenia vložená cieliaca </a:t>
            </a:r>
            <a:r>
              <a:rPr lang="sk-SK" sz="1800" dirty="0" err="1"/>
              <a:t>oligosekvencia</a:t>
            </a:r>
            <a:r>
              <a:rPr lang="sk-SK" sz="1800" dirty="0"/>
              <a:t> (20nt</a:t>
            </a:r>
            <a:r>
              <a:rPr lang="sk-SK" sz="1800" dirty="0" smtClean="0"/>
              <a:t>).</a:t>
            </a:r>
            <a:endParaRPr lang="sk-SK" sz="1800" dirty="0"/>
          </a:p>
          <a:p>
            <a:pPr>
              <a:buFontTx/>
              <a:buChar char="-"/>
            </a:pPr>
            <a:endParaRPr lang="sk-SK" sz="1800" dirty="0" smtClean="0"/>
          </a:p>
        </p:txBody>
      </p:sp>
      <p:pic>
        <p:nvPicPr>
          <p:cNvPr id="4" name="Obrázek 3"/>
          <p:cNvPicPr>
            <a:picLocks noChangeAspect="1"/>
          </p:cNvPicPr>
          <p:nvPr/>
        </p:nvPicPr>
        <p:blipFill rotWithShape="1">
          <a:blip r:embed="rId3"/>
          <a:srcRect l="39762" t="55990" r="40873" b="37025"/>
          <a:stretch/>
        </p:blipFill>
        <p:spPr>
          <a:xfrm>
            <a:off x="3962398" y="5777820"/>
            <a:ext cx="3541487" cy="798286"/>
          </a:xfrm>
          <a:prstGeom prst="rect">
            <a:avLst/>
          </a:prstGeom>
        </p:spPr>
      </p:pic>
      <p:pic>
        <p:nvPicPr>
          <p:cNvPr id="7" name="Obrázek 6"/>
          <p:cNvPicPr>
            <a:picLocks noChangeAspect="1"/>
          </p:cNvPicPr>
          <p:nvPr/>
        </p:nvPicPr>
        <p:blipFill rotWithShape="1">
          <a:blip r:embed="rId3"/>
          <a:srcRect l="37341" t="39673" r="38690" b="53089"/>
          <a:stretch/>
        </p:blipFill>
        <p:spPr>
          <a:xfrm>
            <a:off x="3541484" y="4001294"/>
            <a:ext cx="4383316" cy="827315"/>
          </a:xfrm>
          <a:prstGeom prst="rect">
            <a:avLst/>
          </a:prstGeom>
        </p:spPr>
      </p:pic>
    </p:spTree>
    <p:extLst>
      <p:ext uri="{BB962C8B-B14F-4D97-AF65-F5344CB8AC3E}">
        <p14:creationId xmlns:p14="http://schemas.microsoft.com/office/powerpoint/2010/main" val="874444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lstStyle/>
          <a:p>
            <a:r>
              <a:rPr lang="cs-CZ" dirty="0" smtClean="0"/>
              <a:t>CRISPR/Cas9 </a:t>
            </a:r>
            <a:r>
              <a:rPr lang="cs-CZ" dirty="0" err="1" smtClean="0"/>
              <a:t>editovanie</a:t>
            </a:r>
            <a:r>
              <a:rPr lang="cs-CZ" dirty="0" smtClean="0"/>
              <a:t>: </a:t>
            </a:r>
            <a:r>
              <a:rPr lang="cs-CZ" dirty="0" err="1" smtClean="0"/>
              <a:t>potrebné</a:t>
            </a:r>
            <a:r>
              <a:rPr lang="cs-CZ" dirty="0" smtClean="0"/>
              <a:t> komponenty</a:t>
            </a:r>
            <a:endParaRPr lang="cs-CZ" dirty="0"/>
          </a:p>
        </p:txBody>
      </p:sp>
      <p:sp>
        <p:nvSpPr>
          <p:cNvPr id="6" name="Zástupný symbol pro obsah 5"/>
          <p:cNvSpPr>
            <a:spLocks noGrp="1"/>
          </p:cNvSpPr>
          <p:nvPr>
            <p:ph idx="1"/>
          </p:nvPr>
        </p:nvSpPr>
        <p:spPr>
          <a:xfrm>
            <a:off x="838199" y="1358991"/>
            <a:ext cx="10515600" cy="4351338"/>
          </a:xfrm>
        </p:spPr>
        <p:txBody>
          <a:bodyPr>
            <a:normAutofit/>
          </a:bodyPr>
          <a:lstStyle/>
          <a:p>
            <a:r>
              <a:rPr lang="sk-SK" sz="1800" dirty="0" err="1" smtClean="0"/>
              <a:t>ko-expresia</a:t>
            </a:r>
            <a:r>
              <a:rPr lang="sk-SK" sz="1800" dirty="0" smtClean="0"/>
              <a:t> </a:t>
            </a:r>
            <a:r>
              <a:rPr lang="sk-SK" sz="1800" dirty="0" err="1"/>
              <a:t>sgRNA</a:t>
            </a:r>
            <a:r>
              <a:rPr lang="sk-SK" sz="1800" dirty="0"/>
              <a:t> </a:t>
            </a:r>
            <a:r>
              <a:rPr lang="sk-SK" sz="1800" dirty="0" smtClean="0"/>
              <a:t>a Cas9 → špecifický expresný systém </a:t>
            </a:r>
            <a:r>
              <a:rPr lang="sk-SK" sz="1800" dirty="0"/>
              <a:t>z</a:t>
            </a:r>
            <a:r>
              <a:rPr lang="sk-SK" sz="1800" dirty="0" smtClean="0"/>
              <a:t>ávisí od konkrétnej aplikácie</a:t>
            </a:r>
          </a:p>
          <a:p>
            <a:pPr marL="457200" lvl="1" indent="0">
              <a:buNone/>
            </a:pPr>
            <a:endParaRPr lang="cs-CZ" sz="1400" dirty="0"/>
          </a:p>
        </p:txBody>
      </p:sp>
      <p:graphicFrame>
        <p:nvGraphicFramePr>
          <p:cNvPr id="7" name="Tabulka 6"/>
          <p:cNvGraphicFramePr>
            <a:graphicFrameLocks noGrp="1"/>
          </p:cNvGraphicFramePr>
          <p:nvPr>
            <p:extLst>
              <p:ext uri="{D42A27DB-BD31-4B8C-83A1-F6EECF244321}">
                <p14:modId xmlns:p14="http://schemas.microsoft.com/office/powerpoint/2010/main" val="1840320703"/>
              </p:ext>
            </p:extLst>
          </p:nvPr>
        </p:nvGraphicFramePr>
        <p:xfrm>
          <a:off x="0" y="1690688"/>
          <a:ext cx="12192000" cy="5205399"/>
        </p:xfrm>
        <a:graphic>
          <a:graphicData uri="http://schemas.openxmlformats.org/drawingml/2006/table">
            <a:tbl>
              <a:tblPr firstRow="1" bandRow="1">
                <a:tableStyleId>{5C22544A-7EE6-4342-B048-85BDC9FD1C3A}</a:tableStyleId>
              </a:tblPr>
              <a:tblGrid>
                <a:gridCol w="2641601">
                  <a:extLst>
                    <a:ext uri="{9D8B030D-6E8A-4147-A177-3AD203B41FA5}">
                      <a16:colId xmlns:a16="http://schemas.microsoft.com/office/drawing/2014/main" val="20000"/>
                    </a:ext>
                  </a:extLst>
                </a:gridCol>
                <a:gridCol w="5486399">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450519">
                <a:tc>
                  <a:txBody>
                    <a:bodyPr/>
                    <a:lstStyle/>
                    <a:p>
                      <a:r>
                        <a:rPr lang="cs-CZ" dirty="0" err="1" smtClean="0"/>
                        <a:t>Expresný</a:t>
                      </a:r>
                      <a:r>
                        <a:rPr lang="cs-CZ" dirty="0" smtClean="0"/>
                        <a:t> systém</a:t>
                      </a:r>
                      <a:endParaRPr lang="cs-CZ" dirty="0"/>
                    </a:p>
                  </a:txBody>
                  <a:tcPr/>
                </a:tc>
                <a:tc>
                  <a:txBody>
                    <a:bodyPr/>
                    <a:lstStyle/>
                    <a:p>
                      <a:r>
                        <a:rPr lang="cs-CZ" dirty="0" smtClean="0"/>
                        <a:t>komponenty systému</a:t>
                      </a:r>
                      <a:endParaRPr lang="cs-CZ" dirty="0"/>
                    </a:p>
                  </a:txBody>
                  <a:tcPr/>
                </a:tc>
                <a:tc>
                  <a:txBody>
                    <a:bodyPr/>
                    <a:lstStyle/>
                    <a:p>
                      <a:r>
                        <a:rPr lang="cs-CZ" dirty="0" err="1" smtClean="0"/>
                        <a:t>aplikácia</a:t>
                      </a:r>
                      <a:endParaRPr lang="cs-CZ" dirty="0"/>
                    </a:p>
                  </a:txBody>
                  <a:tcPr/>
                </a:tc>
                <a:extLst>
                  <a:ext uri="{0D108BD9-81ED-4DB2-BD59-A6C34878D82A}">
                    <a16:rowId xmlns:a16="http://schemas.microsoft.com/office/drawing/2014/main" val="10000"/>
                  </a:ext>
                </a:extLst>
              </a:tr>
              <a:tr h="867672">
                <a:tc>
                  <a:txBody>
                    <a:bodyPr/>
                    <a:lstStyle/>
                    <a:p>
                      <a:r>
                        <a:rPr lang="cs-CZ" dirty="0" err="1" smtClean="0"/>
                        <a:t>Savčie</a:t>
                      </a:r>
                      <a:r>
                        <a:rPr lang="cs-CZ" baseline="0" dirty="0" smtClean="0"/>
                        <a:t> </a:t>
                      </a:r>
                      <a:r>
                        <a:rPr lang="cs-CZ" baseline="0" dirty="0" err="1" smtClean="0"/>
                        <a:t>expresné</a:t>
                      </a:r>
                      <a:r>
                        <a:rPr lang="cs-CZ" baseline="0" dirty="0" smtClean="0"/>
                        <a:t> vektory</a:t>
                      </a:r>
                      <a:endParaRPr lang="cs-CZ"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Promótor Cas9 konštitutívny (CMV, EF1alfa) alebo indukovateľný (</a:t>
                      </a:r>
                      <a:r>
                        <a:rPr lang="sk-SK" dirty="0" err="1" smtClean="0"/>
                        <a:t>Tet</a:t>
                      </a:r>
                      <a:r>
                        <a:rPr lang="sk-SK" dirty="0" smtClean="0"/>
                        <a:t>-ON); Promótor </a:t>
                      </a:r>
                      <a:r>
                        <a:rPr lang="sk-SK" dirty="0" err="1" smtClean="0"/>
                        <a:t>gRNA</a:t>
                      </a:r>
                      <a:r>
                        <a:rPr lang="sk-SK" dirty="0" smtClean="0"/>
                        <a:t> typicky U6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Reportér.</a:t>
                      </a:r>
                      <a:r>
                        <a:rPr lang="sk-SK" baseline="0" dirty="0" smtClean="0"/>
                        <a:t> gén (GFP), selekčný </a:t>
                      </a:r>
                      <a:r>
                        <a:rPr lang="sk-SK" baseline="0" dirty="0" err="1" smtClean="0"/>
                        <a:t>marker</a:t>
                      </a:r>
                      <a:r>
                        <a:rPr lang="sk-SK" baseline="0" dirty="0" smtClean="0"/>
                        <a:t> (antibiotikum)</a:t>
                      </a:r>
                      <a:endParaRPr lang="cs-CZ" dirty="0"/>
                    </a:p>
                  </a:txBody>
                  <a:tcPr/>
                </a:tc>
                <a:tc>
                  <a:txBody>
                    <a:bodyPr/>
                    <a:lstStyle/>
                    <a:p>
                      <a:r>
                        <a:rPr lang="cs-CZ" dirty="0" err="1" smtClean="0"/>
                        <a:t>Ľahko</a:t>
                      </a:r>
                      <a:r>
                        <a:rPr lang="cs-CZ" dirty="0" smtClean="0"/>
                        <a:t> </a:t>
                      </a:r>
                      <a:r>
                        <a:rPr lang="cs-CZ" dirty="0" err="1" smtClean="0"/>
                        <a:t>transfekovateľné</a:t>
                      </a:r>
                      <a:r>
                        <a:rPr lang="cs-CZ" dirty="0" smtClean="0"/>
                        <a:t> </a:t>
                      </a:r>
                      <a:r>
                        <a:rPr lang="cs-CZ" dirty="0" err="1" smtClean="0"/>
                        <a:t>bunky</a:t>
                      </a:r>
                      <a:r>
                        <a:rPr lang="cs-CZ" dirty="0" smtClean="0"/>
                        <a:t> (Hek293), dočasná </a:t>
                      </a:r>
                      <a:r>
                        <a:rPr lang="cs-CZ" dirty="0" err="1" smtClean="0"/>
                        <a:t>alebo</a:t>
                      </a:r>
                      <a:r>
                        <a:rPr lang="cs-CZ" dirty="0" smtClean="0"/>
                        <a:t> </a:t>
                      </a:r>
                      <a:r>
                        <a:rPr lang="cs-CZ" dirty="0" err="1" smtClean="0"/>
                        <a:t>stabilná</a:t>
                      </a:r>
                      <a:r>
                        <a:rPr lang="cs-CZ" dirty="0" smtClean="0"/>
                        <a:t> </a:t>
                      </a:r>
                      <a:r>
                        <a:rPr lang="cs-CZ" dirty="0" err="1" smtClean="0"/>
                        <a:t>expresia</a:t>
                      </a:r>
                      <a:endParaRPr lang="cs-CZ" dirty="0"/>
                    </a:p>
                  </a:txBody>
                  <a:tcPr/>
                </a:tc>
                <a:extLst>
                  <a:ext uri="{0D108BD9-81ED-4DB2-BD59-A6C34878D82A}">
                    <a16:rowId xmlns:a16="http://schemas.microsoft.com/office/drawing/2014/main" val="10001"/>
                  </a:ext>
                </a:extLst>
              </a:tr>
              <a:tr h="1648576">
                <a:tc>
                  <a:txBody>
                    <a:bodyPr/>
                    <a:lstStyle/>
                    <a:p>
                      <a:r>
                        <a:rPr lang="cs-CZ" dirty="0" err="1" smtClean="0"/>
                        <a:t>Lentivirálna</a:t>
                      </a:r>
                      <a:r>
                        <a:rPr lang="cs-CZ" baseline="0" dirty="0" smtClean="0"/>
                        <a:t> </a:t>
                      </a:r>
                      <a:r>
                        <a:rPr lang="cs-CZ" baseline="0" dirty="0" err="1" smtClean="0"/>
                        <a:t>transdukcia</a:t>
                      </a:r>
                      <a:endParaRPr lang="cs-CZ" dirty="0"/>
                    </a:p>
                  </a:txBody>
                  <a:tcPr/>
                </a:tc>
                <a:tc>
                  <a:txBody>
                    <a:bodyPr/>
                    <a:lstStyle/>
                    <a:p>
                      <a:pPr marL="285750" indent="-285750">
                        <a:buFont typeface="Arial" panose="020B0604020202020204" pitchFamily="34" charset="0"/>
                        <a:buChar char="•"/>
                      </a:pPr>
                      <a:r>
                        <a:rPr lang="cs-CZ" dirty="0" smtClean="0"/>
                        <a:t>Cas9 a </a:t>
                      </a:r>
                      <a:r>
                        <a:rPr lang="cs-CZ" dirty="0" err="1" smtClean="0"/>
                        <a:t>sgRNA</a:t>
                      </a:r>
                      <a:r>
                        <a:rPr lang="cs-CZ" dirty="0" smtClean="0"/>
                        <a:t> na 1/2</a:t>
                      </a:r>
                      <a:r>
                        <a:rPr lang="cs-CZ" baseline="0" dirty="0" smtClean="0"/>
                        <a:t> vektorech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Reportér.</a:t>
                      </a:r>
                      <a:r>
                        <a:rPr lang="sk-SK" baseline="0" dirty="0" smtClean="0"/>
                        <a:t> gén (GFP), selekčný </a:t>
                      </a:r>
                      <a:r>
                        <a:rPr lang="sk-SK" baseline="0" dirty="0" err="1" smtClean="0"/>
                        <a:t>marker</a:t>
                      </a:r>
                      <a:r>
                        <a:rPr lang="sk-SK" baseline="0" dirty="0" smtClean="0"/>
                        <a:t> (antibiotikum)</a:t>
                      </a:r>
                      <a:endParaRPr lang="cs-CZ" dirty="0" smtClean="0"/>
                    </a:p>
                    <a:p>
                      <a:pPr marL="285750" indent="-285750">
                        <a:buFont typeface="Arial" panose="020B0604020202020204" pitchFamily="34" charset="0"/>
                        <a:buChar char="•"/>
                      </a:pPr>
                      <a:r>
                        <a:rPr lang="cs-CZ" dirty="0" smtClean="0"/>
                        <a:t>Obalové </a:t>
                      </a:r>
                      <a:r>
                        <a:rPr lang="cs-CZ" dirty="0" err="1" smtClean="0"/>
                        <a:t>plazmidy</a:t>
                      </a:r>
                      <a:r>
                        <a:rPr lang="cs-CZ" dirty="0" smtClean="0"/>
                        <a:t> na tvorbu víru</a:t>
                      </a:r>
                      <a:endParaRPr lang="cs-CZ" dirty="0"/>
                    </a:p>
                  </a:txBody>
                  <a:tcPr/>
                </a:tc>
                <a:tc>
                  <a:txBody>
                    <a:bodyPr/>
                    <a:lstStyle/>
                    <a:p>
                      <a:pPr marL="285750" indent="-285750">
                        <a:buFont typeface="Arial" panose="020B0604020202020204" pitchFamily="34" charset="0"/>
                        <a:buChar char="•"/>
                      </a:pPr>
                      <a:r>
                        <a:rPr lang="sk-SK" dirty="0" smtClean="0"/>
                        <a:t>Stabilná, laditeľná </a:t>
                      </a:r>
                      <a:r>
                        <a:rPr lang="sk-SK" dirty="0" err="1" smtClean="0"/>
                        <a:t>expresia</a:t>
                      </a:r>
                      <a:r>
                        <a:rPr lang="sk-SK" dirty="0" smtClean="0"/>
                        <a:t> Cas9 a/alebo </a:t>
                      </a:r>
                      <a:r>
                        <a:rPr lang="sk-SK" dirty="0" err="1" smtClean="0"/>
                        <a:t>gRNA</a:t>
                      </a:r>
                      <a:r>
                        <a:rPr lang="sk-SK" dirty="0" smtClean="0"/>
                        <a:t> v širokej škále </a:t>
                      </a:r>
                      <a:r>
                        <a:rPr lang="sk-SK" dirty="0" err="1" smtClean="0"/>
                        <a:t>savčích</a:t>
                      </a:r>
                      <a:r>
                        <a:rPr lang="sk-SK" dirty="0" smtClean="0"/>
                        <a:t> línií</a:t>
                      </a:r>
                    </a:p>
                    <a:p>
                      <a:pPr marL="285750" indent="-285750">
                        <a:buFont typeface="Arial" panose="020B0604020202020204" pitchFamily="34" charset="0"/>
                        <a:buChar char="•"/>
                      </a:pPr>
                      <a:r>
                        <a:rPr lang="sk-SK" dirty="0" smtClean="0"/>
                        <a:t>Užitočné pre ťažko </a:t>
                      </a:r>
                      <a:r>
                        <a:rPr lang="sk-SK" dirty="0" err="1" smtClean="0"/>
                        <a:t>transfekované</a:t>
                      </a:r>
                      <a:r>
                        <a:rPr lang="sk-SK" dirty="0" smtClean="0"/>
                        <a:t> bunky/</a:t>
                      </a:r>
                      <a:r>
                        <a:rPr lang="sk-SK" i="1" dirty="0" smtClean="0"/>
                        <a:t>in </a:t>
                      </a:r>
                      <a:r>
                        <a:rPr lang="sk-SK" i="1" dirty="0" err="1" smtClean="0"/>
                        <a:t>vivo</a:t>
                      </a:r>
                      <a:endParaRPr lang="sk-SK" i="1" dirty="0" smtClean="0"/>
                    </a:p>
                    <a:p>
                      <a:pPr marL="285750" indent="-285750">
                        <a:buFont typeface="Arial" panose="020B0604020202020204" pitchFamily="34" charset="0"/>
                        <a:buChar char="•"/>
                      </a:pPr>
                      <a:r>
                        <a:rPr lang="sk-SK" dirty="0" err="1" smtClean="0"/>
                        <a:t>Celogenómové</a:t>
                      </a:r>
                      <a:r>
                        <a:rPr lang="sk-SK" dirty="0" smtClean="0"/>
                        <a:t> </a:t>
                      </a:r>
                      <a:r>
                        <a:rPr lang="sk-SK" dirty="0" err="1" smtClean="0"/>
                        <a:t>screeningy</a:t>
                      </a:r>
                      <a:endParaRPr lang="cs-CZ" dirty="0"/>
                    </a:p>
                  </a:txBody>
                  <a:tcPr/>
                </a:tc>
                <a:extLst>
                  <a:ext uri="{0D108BD9-81ED-4DB2-BD59-A6C34878D82A}">
                    <a16:rowId xmlns:a16="http://schemas.microsoft.com/office/drawing/2014/main" val="10002"/>
                  </a:ext>
                </a:extLst>
              </a:tr>
              <a:tr h="1127973">
                <a:tc>
                  <a:txBody>
                    <a:bodyPr/>
                    <a:lstStyle/>
                    <a:p>
                      <a:r>
                        <a:rPr lang="cs-CZ" dirty="0" smtClean="0"/>
                        <a:t>Cas9 </a:t>
                      </a:r>
                      <a:r>
                        <a:rPr lang="cs-CZ" dirty="0" err="1" smtClean="0"/>
                        <a:t>mRNA</a:t>
                      </a:r>
                      <a:r>
                        <a:rPr lang="cs-CZ" dirty="0" smtClean="0"/>
                        <a:t> a</a:t>
                      </a:r>
                      <a:r>
                        <a:rPr lang="cs-CZ" baseline="0" dirty="0" smtClean="0"/>
                        <a:t> </a:t>
                      </a:r>
                      <a:r>
                        <a:rPr lang="cs-CZ" dirty="0" err="1" smtClean="0"/>
                        <a:t>gRNA</a:t>
                      </a:r>
                      <a:r>
                        <a:rPr lang="cs-CZ" dirty="0" smtClean="0"/>
                        <a:t> </a:t>
                      </a:r>
                      <a:endParaRPr lang="cs-CZ" dirty="0"/>
                    </a:p>
                  </a:txBody>
                  <a:tcPr/>
                </a:tc>
                <a:tc>
                  <a:txBody>
                    <a:bodyPr/>
                    <a:lstStyle/>
                    <a:p>
                      <a:r>
                        <a:rPr lang="sk-SK" dirty="0" err="1" smtClean="0"/>
                        <a:t>Plazmidy</a:t>
                      </a:r>
                      <a:r>
                        <a:rPr lang="sk-SK" dirty="0" smtClean="0"/>
                        <a:t> s </a:t>
                      </a:r>
                      <a:r>
                        <a:rPr lang="sk-SK" dirty="0" err="1" smtClean="0"/>
                        <a:t>gRNA</a:t>
                      </a:r>
                      <a:r>
                        <a:rPr lang="sk-SK" dirty="0" smtClean="0"/>
                        <a:t> a Cas9 sa </a:t>
                      </a:r>
                      <a:r>
                        <a:rPr lang="sk-SK" dirty="0" err="1" smtClean="0"/>
                        <a:t>použíjú</a:t>
                      </a:r>
                      <a:r>
                        <a:rPr lang="sk-SK" dirty="0" smtClean="0"/>
                        <a:t> na transkripciu </a:t>
                      </a:r>
                      <a:r>
                        <a:rPr lang="sk-SK" i="1" dirty="0" smtClean="0"/>
                        <a:t>in vitro </a:t>
                      </a:r>
                      <a:r>
                        <a:rPr lang="sk-SK" dirty="0" smtClean="0"/>
                        <a:t>na vytvorenie </a:t>
                      </a:r>
                      <a:r>
                        <a:rPr lang="sk-SK" dirty="0" err="1" smtClean="0"/>
                        <a:t>maturovej</a:t>
                      </a:r>
                      <a:r>
                        <a:rPr lang="sk-SK" dirty="0" smtClean="0"/>
                        <a:t> Cas9 </a:t>
                      </a:r>
                      <a:r>
                        <a:rPr lang="sk-SK" dirty="0" err="1" smtClean="0"/>
                        <a:t>mRNA</a:t>
                      </a:r>
                      <a:r>
                        <a:rPr lang="sk-SK" dirty="0" smtClean="0"/>
                        <a:t> a </a:t>
                      </a:r>
                      <a:r>
                        <a:rPr lang="sk-SK" dirty="0" err="1" smtClean="0"/>
                        <a:t>gRNA</a:t>
                      </a:r>
                      <a:r>
                        <a:rPr lang="sk-SK" dirty="0" smtClean="0"/>
                        <a:t>, potom sa dodajú do cieľových buniek (napr. </a:t>
                      </a:r>
                      <a:r>
                        <a:rPr lang="sk-SK" dirty="0" err="1" smtClean="0"/>
                        <a:t>mikroinjekcia</a:t>
                      </a:r>
                      <a:r>
                        <a:rPr lang="sk-SK" dirty="0" smtClean="0"/>
                        <a:t> alebo </a:t>
                      </a:r>
                      <a:r>
                        <a:rPr lang="sk-SK" dirty="0" err="1" smtClean="0"/>
                        <a:t>elektroporácia</a:t>
                      </a:r>
                      <a:r>
                        <a:rPr lang="sk-SK" dirty="0" smtClean="0"/>
                        <a:t>)</a:t>
                      </a:r>
                      <a:endParaRPr lang="cs-CZ" dirty="0"/>
                    </a:p>
                  </a:txBody>
                  <a:tcPr/>
                </a:tc>
                <a:tc>
                  <a:txBody>
                    <a:bodyPr/>
                    <a:lstStyle/>
                    <a:p>
                      <a:pPr marL="285750" indent="-285750">
                        <a:buFont typeface="Arial" panose="020B0604020202020204" pitchFamily="34" charset="0"/>
                        <a:buChar char="•"/>
                      </a:pPr>
                      <a:r>
                        <a:rPr lang="cs-CZ" dirty="0" smtClean="0"/>
                        <a:t>Dočasná </a:t>
                      </a:r>
                      <a:r>
                        <a:rPr lang="cs-CZ" dirty="0" err="1" smtClean="0"/>
                        <a:t>expresia</a:t>
                      </a:r>
                      <a:r>
                        <a:rPr lang="cs-CZ" dirty="0" smtClean="0"/>
                        <a:t> systému</a:t>
                      </a:r>
                    </a:p>
                    <a:p>
                      <a:pPr marL="285750" indent="-285750">
                        <a:buFont typeface="Arial" panose="020B0604020202020204" pitchFamily="34" charset="0"/>
                        <a:buChar char="•"/>
                      </a:pPr>
                      <a:r>
                        <a:rPr lang="sk-SK" dirty="0" err="1" smtClean="0"/>
                        <a:t>Expresia</a:t>
                      </a:r>
                      <a:r>
                        <a:rPr lang="sk-SK" dirty="0" smtClean="0"/>
                        <a:t> klesá s časom (degraduje sa RNA)</a:t>
                      </a:r>
                    </a:p>
                    <a:p>
                      <a:pPr marL="285750" indent="-285750">
                        <a:buFont typeface="Arial" panose="020B0604020202020204" pitchFamily="34" charset="0"/>
                        <a:buChar char="•"/>
                      </a:pPr>
                      <a:r>
                        <a:rPr lang="sk-SK" dirty="0" smtClean="0"/>
                        <a:t>Generovanie </a:t>
                      </a:r>
                      <a:r>
                        <a:rPr lang="sk-SK" dirty="0" err="1" smtClean="0"/>
                        <a:t>transgénnych</a:t>
                      </a:r>
                      <a:r>
                        <a:rPr lang="sk-SK" dirty="0" smtClean="0"/>
                        <a:t> embryí</a:t>
                      </a:r>
                      <a:endParaRPr lang="cs-CZ" dirty="0"/>
                    </a:p>
                  </a:txBody>
                  <a:tcPr/>
                </a:tc>
                <a:extLst>
                  <a:ext uri="{0D108BD9-81ED-4DB2-BD59-A6C34878D82A}">
                    <a16:rowId xmlns:a16="http://schemas.microsoft.com/office/drawing/2014/main" val="10003"/>
                  </a:ext>
                </a:extLst>
              </a:tr>
              <a:tr h="867672">
                <a:tc>
                  <a:txBody>
                    <a:bodyPr/>
                    <a:lstStyle/>
                    <a:p>
                      <a:r>
                        <a:rPr lang="cs-CZ" dirty="0" smtClean="0"/>
                        <a:t>Cas9-gRNA </a:t>
                      </a:r>
                      <a:r>
                        <a:rPr lang="cs-CZ" dirty="0" err="1" smtClean="0"/>
                        <a:t>riboproteínový</a:t>
                      </a:r>
                      <a:r>
                        <a:rPr lang="cs-CZ" dirty="0" smtClean="0"/>
                        <a:t> komplex</a:t>
                      </a:r>
                      <a:endParaRPr lang="cs-CZ" dirty="0"/>
                    </a:p>
                  </a:txBody>
                  <a:tcPr/>
                </a:tc>
                <a:tc>
                  <a:txBody>
                    <a:bodyPr/>
                    <a:lstStyle/>
                    <a:p>
                      <a:r>
                        <a:rPr lang="sk-SK" dirty="0" err="1" smtClean="0"/>
                        <a:t>Purifikovaný</a:t>
                      </a:r>
                      <a:r>
                        <a:rPr lang="sk-SK" dirty="0" smtClean="0"/>
                        <a:t> Cas9 proteín a </a:t>
                      </a:r>
                      <a:r>
                        <a:rPr lang="sk-SK" i="1" dirty="0" smtClean="0"/>
                        <a:t>in vitro </a:t>
                      </a:r>
                      <a:r>
                        <a:rPr lang="sk-SK" dirty="0" smtClean="0"/>
                        <a:t>transkribovaná </a:t>
                      </a:r>
                      <a:r>
                        <a:rPr lang="sk-SK" dirty="0" err="1" smtClean="0"/>
                        <a:t>gRNA</a:t>
                      </a:r>
                      <a:r>
                        <a:rPr lang="sk-SK" dirty="0" smtClean="0"/>
                        <a:t> sa kombinujú za vzniku komplexu Cas9-gRNA a dodávajú sa do buniek použitím katiónových lipidov</a:t>
                      </a:r>
                      <a:endParaRPr lang="cs-CZ" dirty="0"/>
                    </a:p>
                  </a:txBody>
                  <a:tcPr/>
                </a:tc>
                <a:tc>
                  <a:txBody>
                    <a:bodyPr/>
                    <a:lstStyle/>
                    <a:p>
                      <a:pPr marL="285750" indent="-285750">
                        <a:buFont typeface="Arial" panose="020B0604020202020204" pitchFamily="34" charset="0"/>
                        <a:buChar char="•"/>
                      </a:pPr>
                      <a:r>
                        <a:rPr lang="cs-CZ" dirty="0" smtClean="0"/>
                        <a:t>Dočasná </a:t>
                      </a:r>
                      <a:r>
                        <a:rPr lang="cs-CZ" dirty="0" err="1" smtClean="0"/>
                        <a:t>expresia</a:t>
                      </a:r>
                      <a:r>
                        <a:rPr lang="cs-CZ" dirty="0" smtClean="0"/>
                        <a:t> systému</a:t>
                      </a:r>
                    </a:p>
                    <a:p>
                      <a:pPr marL="285750" indent="-285750">
                        <a:buFont typeface="Arial" panose="020B0604020202020204" pitchFamily="34" charset="0"/>
                        <a:buChar char="•"/>
                      </a:pPr>
                      <a:r>
                        <a:rPr lang="sk-SK" dirty="0" err="1" smtClean="0"/>
                        <a:t>Expresia</a:t>
                      </a:r>
                      <a:r>
                        <a:rPr lang="sk-SK" dirty="0" smtClean="0"/>
                        <a:t> klesá s časom (degradácia komplexu)</a:t>
                      </a:r>
                      <a:endParaRPr lang="cs-CZ"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75400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Prehľad rôznych </a:t>
            </a:r>
            <a:r>
              <a:rPr lang="sk-SK" dirty="0" smtClean="0"/>
              <a:t>aplikácií</a:t>
            </a:r>
            <a:endParaRPr lang="cs-CZ" dirty="0"/>
          </a:p>
        </p:txBody>
      </p:sp>
      <p:pic>
        <p:nvPicPr>
          <p:cNvPr id="4" name="Obrázek 3"/>
          <p:cNvPicPr>
            <a:picLocks noChangeAspect="1"/>
          </p:cNvPicPr>
          <p:nvPr/>
        </p:nvPicPr>
        <p:blipFill rotWithShape="1">
          <a:blip r:embed="rId2"/>
          <a:srcRect l="41548" t="19144" r="26429" b="37428"/>
          <a:stretch/>
        </p:blipFill>
        <p:spPr>
          <a:xfrm>
            <a:off x="228599" y="1557338"/>
            <a:ext cx="5669483" cy="4805362"/>
          </a:xfrm>
          <a:prstGeom prst="rect">
            <a:avLst/>
          </a:prstGeom>
        </p:spPr>
      </p:pic>
      <p:sp>
        <p:nvSpPr>
          <p:cNvPr id="5" name="TextovéPole 4"/>
          <p:cNvSpPr txBox="1"/>
          <p:nvPr/>
        </p:nvSpPr>
        <p:spPr>
          <a:xfrm>
            <a:off x="5688809" y="1697861"/>
            <a:ext cx="6503191" cy="4524315"/>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Indel</a:t>
            </a:r>
            <a:r>
              <a:rPr lang="cs-CZ" dirty="0" smtClean="0"/>
              <a:t> (</a:t>
            </a:r>
            <a:r>
              <a:rPr lang="cs-CZ" dirty="0" err="1" smtClean="0"/>
              <a:t>knock-out</a:t>
            </a:r>
            <a:r>
              <a:rPr lang="cs-CZ" dirty="0" smtClean="0"/>
              <a:t>) </a:t>
            </a:r>
            <a:r>
              <a:rPr lang="cs-CZ" dirty="0" err="1" smtClean="0"/>
              <a:t>pomocou</a:t>
            </a:r>
            <a:r>
              <a:rPr lang="cs-CZ" dirty="0" smtClean="0"/>
              <a:t> NHEJ</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Špecifická</a:t>
            </a:r>
            <a:r>
              <a:rPr lang="cs-CZ" dirty="0" smtClean="0"/>
              <a:t> </a:t>
            </a:r>
            <a:r>
              <a:rPr lang="cs-CZ" dirty="0" err="1" smtClean="0"/>
              <a:t>zmena</a:t>
            </a:r>
            <a:r>
              <a:rPr lang="cs-CZ" dirty="0" smtClean="0"/>
              <a:t> (</a:t>
            </a:r>
            <a:r>
              <a:rPr lang="cs-CZ" dirty="0" err="1" smtClean="0"/>
              <a:t>mutácia</a:t>
            </a:r>
            <a:r>
              <a:rPr lang="cs-CZ" dirty="0" smtClean="0"/>
              <a:t>/</a:t>
            </a:r>
            <a:r>
              <a:rPr lang="cs-CZ" dirty="0" err="1" smtClean="0"/>
              <a:t>insercia</a:t>
            </a:r>
            <a:r>
              <a:rPr lang="cs-CZ" dirty="0" smtClean="0"/>
              <a:t>) </a:t>
            </a:r>
            <a:r>
              <a:rPr lang="cs-CZ" dirty="0" err="1" smtClean="0"/>
              <a:t>pomocou</a:t>
            </a:r>
            <a:r>
              <a:rPr lang="cs-CZ" dirty="0" smtClean="0"/>
              <a:t> HR</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r>
              <a:rPr lang="cs-CZ" dirty="0" err="1" smtClean="0"/>
              <a:t>Dvojica</a:t>
            </a:r>
            <a:r>
              <a:rPr lang="cs-CZ" dirty="0" smtClean="0"/>
              <a:t> </a:t>
            </a:r>
            <a:r>
              <a:rPr lang="cs-CZ" dirty="0" err="1" smtClean="0"/>
              <a:t>gRNA</a:t>
            </a:r>
            <a:r>
              <a:rPr lang="cs-CZ" dirty="0" smtClean="0"/>
              <a:t> </a:t>
            </a:r>
            <a:r>
              <a:rPr lang="sk-SK" dirty="0" smtClean="0"/>
              <a:t>môžu stimulovať veľké </a:t>
            </a:r>
            <a:r>
              <a:rPr lang="sk-SK" dirty="0" err="1" smtClean="0"/>
              <a:t>delécie</a:t>
            </a:r>
            <a:r>
              <a:rPr lang="sk-SK" dirty="0" smtClean="0"/>
              <a:t>, a </a:t>
            </a:r>
            <a:r>
              <a:rPr lang="sk-SK" dirty="0" err="1" smtClean="0"/>
              <a:t>chrom</a:t>
            </a:r>
            <a:r>
              <a:rPr lang="sk-SK" dirty="0" smtClean="0"/>
              <a:t>. prestavby</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endParaRPr lang="sk-SK" dirty="0" smtClean="0"/>
          </a:p>
          <a:p>
            <a:pPr marL="285750" indent="-285750">
              <a:buFont typeface="Arial" panose="020B0604020202020204" pitchFamily="34" charset="0"/>
              <a:buChar char="•"/>
            </a:pPr>
            <a:r>
              <a:rPr lang="cs-CZ" dirty="0" smtClean="0"/>
              <a:t>dCas9 fúzovaný s </a:t>
            </a:r>
            <a:r>
              <a:rPr lang="en-US" dirty="0" err="1" smtClean="0"/>
              <a:t>transkrip</a:t>
            </a:r>
            <a:r>
              <a:rPr lang="cs-CZ" dirty="0" err="1" smtClean="0"/>
              <a:t>čným</a:t>
            </a:r>
            <a:r>
              <a:rPr lang="cs-CZ" dirty="0" smtClean="0"/>
              <a:t> </a:t>
            </a:r>
            <a:r>
              <a:rPr lang="cs-CZ" dirty="0" err="1" smtClean="0"/>
              <a:t>regulátorom</a:t>
            </a:r>
            <a:r>
              <a:rPr lang="cs-CZ" dirty="0" smtClean="0"/>
              <a:t>→ </a:t>
            </a:r>
            <a:r>
              <a:rPr lang="cs-CZ" dirty="0" err="1" smtClean="0"/>
              <a:t>zmena</a:t>
            </a:r>
            <a:r>
              <a:rPr lang="cs-CZ" dirty="0" smtClean="0"/>
              <a:t> </a:t>
            </a:r>
            <a:r>
              <a:rPr lang="cs-CZ" dirty="0" err="1" smtClean="0"/>
              <a:t>expresie</a:t>
            </a:r>
            <a:r>
              <a:rPr lang="cs-CZ" dirty="0" smtClean="0"/>
              <a:t> </a:t>
            </a:r>
            <a:r>
              <a:rPr lang="cs-CZ" dirty="0" err="1" smtClean="0"/>
              <a:t>cieľového</a:t>
            </a:r>
            <a:r>
              <a:rPr lang="cs-CZ" dirty="0" smtClean="0"/>
              <a:t> </a:t>
            </a:r>
            <a:r>
              <a:rPr lang="cs-CZ" dirty="0" err="1" smtClean="0"/>
              <a:t>génu</a:t>
            </a:r>
            <a:endParaRPr lang="cs-CZ" dirty="0" smtClean="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dCas9 fúzovaný </a:t>
            </a:r>
            <a:r>
              <a:rPr lang="cs-CZ" dirty="0" smtClean="0"/>
              <a:t>s r</a:t>
            </a:r>
            <a:r>
              <a:rPr lang="sk-SK" dirty="0" err="1" smtClean="0"/>
              <a:t>ôznymi</a:t>
            </a:r>
            <a:r>
              <a:rPr lang="sk-SK" dirty="0" smtClean="0"/>
              <a:t> </a:t>
            </a:r>
            <a:r>
              <a:rPr lang="sk-SK" dirty="0" err="1" smtClean="0"/>
              <a:t>efektormi</a:t>
            </a:r>
            <a:r>
              <a:rPr lang="sk-SK" dirty="0" smtClean="0"/>
              <a:t> → zmeny v epigenetických značkách</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r>
              <a:rPr lang="sk-SK" dirty="0" smtClean="0"/>
              <a:t>dCas9 </a:t>
            </a:r>
            <a:r>
              <a:rPr lang="cs-CZ" dirty="0" smtClean="0"/>
              <a:t>fúzovaný s </a:t>
            </a:r>
            <a:r>
              <a:rPr lang="cs-CZ" dirty="0" err="1" smtClean="0"/>
              <a:t>florescenčným</a:t>
            </a:r>
            <a:r>
              <a:rPr lang="cs-CZ" dirty="0" smtClean="0"/>
              <a:t> </a:t>
            </a:r>
            <a:r>
              <a:rPr lang="cs-CZ" dirty="0" err="1" smtClean="0"/>
              <a:t>proteínom</a:t>
            </a:r>
            <a:r>
              <a:rPr lang="cs-CZ" dirty="0" smtClean="0"/>
              <a:t> → </a:t>
            </a:r>
            <a:r>
              <a:rPr lang="cs-CZ" dirty="0" err="1" smtClean="0"/>
              <a:t>florescenčná</a:t>
            </a:r>
            <a:r>
              <a:rPr lang="cs-CZ" dirty="0" smtClean="0"/>
              <a:t> </a:t>
            </a:r>
            <a:r>
              <a:rPr lang="cs-CZ" dirty="0" err="1" smtClean="0"/>
              <a:t>mikroskopia</a:t>
            </a:r>
            <a:endParaRPr lang="cs-CZ" dirty="0"/>
          </a:p>
        </p:txBody>
      </p:sp>
      <p:sp>
        <p:nvSpPr>
          <p:cNvPr id="6" name="TextovéPole 5"/>
          <p:cNvSpPr txBox="1"/>
          <p:nvPr/>
        </p:nvSpPr>
        <p:spPr>
          <a:xfrm>
            <a:off x="228599" y="6488668"/>
            <a:ext cx="3600922" cy="369332"/>
          </a:xfrm>
          <a:prstGeom prst="rect">
            <a:avLst/>
          </a:prstGeom>
          <a:noFill/>
        </p:spPr>
        <p:txBody>
          <a:bodyPr wrap="none" rtlCol="0">
            <a:spAutoFit/>
          </a:bodyPr>
          <a:lstStyle/>
          <a:p>
            <a:r>
              <a:rPr lang="cs-CZ" dirty="0" smtClean="0"/>
              <a:t>dCas9 = </a:t>
            </a:r>
            <a:r>
              <a:rPr lang="cs-CZ" dirty="0" err="1" smtClean="0"/>
              <a:t>kataliticky</a:t>
            </a:r>
            <a:r>
              <a:rPr lang="cs-CZ" dirty="0" smtClean="0"/>
              <a:t> </a:t>
            </a:r>
            <a:r>
              <a:rPr lang="cs-CZ" dirty="0" err="1" smtClean="0"/>
              <a:t>neaktívny</a:t>
            </a:r>
            <a:r>
              <a:rPr lang="cs-CZ" dirty="0" smtClean="0"/>
              <a:t> </a:t>
            </a:r>
            <a:r>
              <a:rPr lang="cs-CZ" dirty="0" err="1" smtClean="0"/>
              <a:t>proteín</a:t>
            </a:r>
            <a:endParaRPr lang="cs-CZ" dirty="0"/>
          </a:p>
        </p:txBody>
      </p:sp>
      <p:sp>
        <p:nvSpPr>
          <p:cNvPr id="7" name="Obdélník 6"/>
          <p:cNvSpPr/>
          <p:nvPr/>
        </p:nvSpPr>
        <p:spPr>
          <a:xfrm>
            <a:off x="228599" y="1393371"/>
            <a:ext cx="9046030" cy="943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t>cvcv</a:t>
            </a:r>
            <a:endParaRPr lang="cs-CZ" dirty="0"/>
          </a:p>
        </p:txBody>
      </p:sp>
      <p:sp>
        <p:nvSpPr>
          <p:cNvPr id="8" name="Obdélník 6"/>
          <p:cNvSpPr/>
          <p:nvPr/>
        </p:nvSpPr>
        <p:spPr>
          <a:xfrm>
            <a:off x="228599" y="3628571"/>
            <a:ext cx="11777134" cy="943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9393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ástupný symbol pro obsah 2"/>
          <p:cNvSpPr>
            <a:spLocks noGrp="1"/>
          </p:cNvSpPr>
          <p:nvPr>
            <p:ph idx="1"/>
          </p:nvPr>
        </p:nvSpPr>
        <p:spPr>
          <a:xfrm>
            <a:off x="1939926" y="1311666"/>
            <a:ext cx="8285162" cy="4795838"/>
          </a:xfrm>
        </p:spPr>
        <p:txBody>
          <a:bodyPr/>
          <a:lstStyle/>
          <a:p>
            <a:r>
              <a:rPr lang="cs-CZ" altLang="cs-CZ" dirty="0" smtClean="0"/>
              <a:t>Test na internete</a:t>
            </a:r>
          </a:p>
          <a:p>
            <a:endParaRPr lang="cs-CZ" altLang="cs-CZ" dirty="0" smtClean="0"/>
          </a:p>
          <a:p>
            <a:r>
              <a:rPr lang="cs-CZ" altLang="cs-CZ" dirty="0" smtClean="0"/>
              <a:t>Aspoň </a:t>
            </a:r>
            <a:r>
              <a:rPr lang="cs-CZ" altLang="cs-CZ" dirty="0" err="1" smtClean="0"/>
              <a:t>polovica</a:t>
            </a:r>
            <a:r>
              <a:rPr lang="cs-CZ" altLang="cs-CZ" dirty="0" smtClean="0"/>
              <a:t> </a:t>
            </a:r>
            <a:r>
              <a:rPr lang="cs-CZ" altLang="cs-CZ" dirty="0" err="1" smtClean="0"/>
              <a:t>správnych</a:t>
            </a:r>
            <a:r>
              <a:rPr lang="cs-CZ" altLang="cs-CZ" dirty="0" smtClean="0"/>
              <a:t> </a:t>
            </a:r>
            <a:r>
              <a:rPr lang="cs-CZ" altLang="cs-CZ" dirty="0" err="1" smtClean="0"/>
              <a:t>odpovedí</a:t>
            </a:r>
            <a:endParaRPr lang="cs-CZ" altLang="cs-CZ" dirty="0" smtClean="0"/>
          </a:p>
        </p:txBody>
      </p:sp>
      <p:sp>
        <p:nvSpPr>
          <p:cNvPr id="3" name="Slide Number Placeholder 2"/>
          <p:cNvSpPr>
            <a:spLocks noGrp="1"/>
          </p:cNvSpPr>
          <p:nvPr>
            <p:ph type="sldNum" sz="quarter" idx="10"/>
          </p:nvPr>
        </p:nvSpPr>
        <p:spPr/>
        <p:txBody>
          <a:bodyPr/>
          <a:lstStyle/>
          <a:p>
            <a:pPr>
              <a:defRPr/>
            </a:pPr>
            <a:fld id="{C0C2223C-A5B0-4927-84A8-540C6119F590}" type="slidenum">
              <a:rPr lang="cs-CZ" smtClean="0">
                <a:solidFill>
                  <a:srgbClr val="92D050"/>
                </a:solidFill>
              </a:rPr>
              <a:pPr>
                <a:defRPr/>
              </a:pPr>
              <a:t>3</a:t>
            </a:fld>
            <a:endParaRPr lang="cs-CZ">
              <a:solidFill>
                <a:srgbClr val="92D050"/>
              </a:solidFill>
            </a:endParaRPr>
          </a:p>
        </p:txBody>
      </p:sp>
      <p:sp>
        <p:nvSpPr>
          <p:cNvPr id="5" name="Rectangle 2"/>
          <p:cNvSpPr txBox="1">
            <a:spLocks/>
          </p:cNvSpPr>
          <p:nvPr/>
        </p:nvSpPr>
        <p:spPr>
          <a:xfrm>
            <a:off x="1150706" y="363241"/>
            <a:ext cx="9996755"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dirty="0" smtClean="0"/>
              <a:t>Ukončení</a:t>
            </a:r>
            <a:endParaRPr lang="cs-CZ" altLang="cs-CZ" dirty="0"/>
          </a:p>
        </p:txBody>
      </p:sp>
    </p:spTree>
    <p:extLst>
      <p:ext uri="{BB962C8B-B14F-4D97-AF65-F5344CB8AC3E}">
        <p14:creationId xmlns:p14="http://schemas.microsoft.com/office/powerpoint/2010/main" val="1782444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3"/>
          <a:srcRect l="45476" t="42170" r="21825" b="47612"/>
          <a:stretch/>
        </p:blipFill>
        <p:spPr>
          <a:xfrm>
            <a:off x="0" y="4547734"/>
            <a:ext cx="8128190" cy="1428750"/>
          </a:xfrm>
          <a:prstGeom prst="rect">
            <a:avLst/>
          </a:prstGeom>
        </p:spPr>
      </p:pic>
      <p:sp>
        <p:nvSpPr>
          <p:cNvPr id="2" name="Nadpis 1"/>
          <p:cNvSpPr>
            <a:spLocks noGrp="1"/>
          </p:cNvSpPr>
          <p:nvPr>
            <p:ph type="title"/>
          </p:nvPr>
        </p:nvSpPr>
        <p:spPr/>
        <p:txBody>
          <a:bodyPr/>
          <a:lstStyle/>
          <a:p>
            <a:r>
              <a:rPr lang="sk-SK" dirty="0" smtClean="0"/>
              <a:t>CRISPR </a:t>
            </a:r>
            <a:r>
              <a:rPr lang="sk-SK" dirty="0" err="1" smtClean="0"/>
              <a:t>interference</a:t>
            </a:r>
            <a:r>
              <a:rPr lang="sk-SK" dirty="0" smtClean="0"/>
              <a:t> </a:t>
            </a:r>
            <a:r>
              <a:rPr lang="en-US" dirty="0" smtClean="0"/>
              <a:t>&amp; </a:t>
            </a:r>
            <a:r>
              <a:rPr lang="en-US" dirty="0"/>
              <a:t>activation (</a:t>
            </a:r>
            <a:r>
              <a:rPr lang="en-US" dirty="0" err="1" smtClean="0"/>
              <a:t>CRISPRi&amp;a</a:t>
            </a:r>
            <a:r>
              <a:rPr lang="en-US" dirty="0" smtClean="0"/>
              <a:t>) </a:t>
            </a:r>
            <a:endParaRPr lang="cs-CZ" dirty="0"/>
          </a:p>
        </p:txBody>
      </p:sp>
      <p:pic>
        <p:nvPicPr>
          <p:cNvPr id="3" name="Obrázek 2"/>
          <p:cNvPicPr>
            <a:picLocks noChangeAspect="1"/>
          </p:cNvPicPr>
          <p:nvPr/>
        </p:nvPicPr>
        <p:blipFill rotWithShape="1">
          <a:blip r:embed="rId3"/>
          <a:srcRect l="45476" t="30775" r="21825" b="58272"/>
          <a:stretch/>
        </p:blipFill>
        <p:spPr>
          <a:xfrm>
            <a:off x="0" y="1690688"/>
            <a:ext cx="8128190" cy="1531483"/>
          </a:xfrm>
          <a:prstGeom prst="rect">
            <a:avLst/>
          </a:prstGeom>
        </p:spPr>
      </p:pic>
      <p:sp>
        <p:nvSpPr>
          <p:cNvPr id="8" name="TextovéPole 7"/>
          <p:cNvSpPr txBox="1"/>
          <p:nvPr/>
        </p:nvSpPr>
        <p:spPr>
          <a:xfrm>
            <a:off x="7633724" y="1746077"/>
            <a:ext cx="4108333" cy="4247317"/>
          </a:xfrm>
          <a:prstGeom prst="rect">
            <a:avLst/>
          </a:prstGeom>
          <a:noFill/>
        </p:spPr>
        <p:txBody>
          <a:bodyPr wrap="square" rtlCol="0">
            <a:spAutoFit/>
          </a:bodyPr>
          <a:lstStyle/>
          <a:p>
            <a:pPr marL="285750" indent="-285750">
              <a:buFont typeface="Arial" panose="020B0604020202020204" pitchFamily="34" charset="0"/>
              <a:buChar char="•"/>
            </a:pPr>
            <a:r>
              <a:rPr lang="sk-SK" dirty="0"/>
              <a:t>dCas9-sgRNA môže blokova</a:t>
            </a:r>
            <a:r>
              <a:rPr lang="sk-SK" dirty="0" smtClean="0"/>
              <a:t>ť RNA </a:t>
            </a:r>
            <a:r>
              <a:rPr lang="sk-SK" dirty="0" err="1" smtClean="0"/>
              <a:t>polymeráz</a:t>
            </a:r>
            <a:r>
              <a:rPr lang="en-US" dirty="0" smtClean="0"/>
              <a:t>u</a:t>
            </a:r>
          </a:p>
          <a:p>
            <a:pPr marL="285750" indent="-285750">
              <a:buFont typeface="Arial" panose="020B0604020202020204" pitchFamily="34" charset="0"/>
              <a:buChar char="•"/>
            </a:pPr>
            <a:r>
              <a:rPr lang="sk-SK" dirty="0"/>
              <a:t>zabrániť iniciácii transkripcie narušením viazania transkripčného </a:t>
            </a:r>
            <a:r>
              <a:rPr lang="sk-SK" dirty="0" smtClean="0"/>
              <a:t>faktora</a:t>
            </a:r>
            <a:endParaRPr lang="en-US" dirty="0" smtClean="0"/>
          </a:p>
          <a:p>
            <a:pPr marL="285750" indent="-285750">
              <a:buFont typeface="Arial" panose="020B0604020202020204" pitchFamily="34" charset="0"/>
              <a:buChar char="•"/>
            </a:pPr>
            <a:r>
              <a:rPr lang="cs-CZ" dirty="0" smtClean="0"/>
              <a:t>↑</a:t>
            </a:r>
            <a:r>
              <a:rPr lang="en-US" dirty="0" smtClean="0"/>
              <a:t> </a:t>
            </a:r>
            <a:r>
              <a:rPr lang="en-US" dirty="0" err="1" smtClean="0"/>
              <a:t>represia</a:t>
            </a:r>
            <a:r>
              <a:rPr lang="en-US" dirty="0" smtClean="0"/>
              <a:t> s KRAB, SID4X </a:t>
            </a:r>
            <a:r>
              <a:rPr lang="en-US" dirty="0" err="1" smtClean="0"/>
              <a:t>dom</a:t>
            </a:r>
            <a:r>
              <a:rPr lang="cs-CZ" dirty="0" err="1" smtClean="0"/>
              <a:t>énami</a:t>
            </a:r>
            <a:endParaRPr lang="cs-CZ" dirty="0" smtClean="0"/>
          </a:p>
          <a:p>
            <a:pPr marL="285750" indent="-285750">
              <a:buFont typeface="Arial" panose="020B0604020202020204" pitchFamily="34" charset="0"/>
              <a:buChar char="•"/>
            </a:pPr>
            <a:r>
              <a:rPr lang="cs-CZ" dirty="0" smtClean="0"/>
              <a:t>KRAB-dCas9  silná </a:t>
            </a:r>
            <a:r>
              <a:rPr lang="cs-CZ" dirty="0" err="1" smtClean="0"/>
              <a:t>represia</a:t>
            </a:r>
            <a:r>
              <a:rPr lang="cs-CZ" dirty="0" smtClean="0"/>
              <a:t> -50 až +300bp od TSS</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sk-SK" dirty="0" err="1" smtClean="0"/>
              <a:t>CRISPRa</a:t>
            </a:r>
            <a:r>
              <a:rPr lang="sk-SK" dirty="0" smtClean="0"/>
              <a:t> </a:t>
            </a:r>
            <a:r>
              <a:rPr lang="sk-SK" dirty="0"/>
              <a:t>používa </a:t>
            </a:r>
            <a:r>
              <a:rPr lang="sk-SK" dirty="0" smtClean="0"/>
              <a:t>dCas9 </a:t>
            </a:r>
            <a:r>
              <a:rPr lang="sk-SK" dirty="0" err="1" smtClean="0"/>
              <a:t>fúzne</a:t>
            </a:r>
            <a:r>
              <a:rPr lang="sk-SK" dirty="0" smtClean="0"/>
              <a:t> proteíny </a:t>
            </a:r>
            <a:r>
              <a:rPr lang="sk-SK" dirty="0"/>
              <a:t>na </a:t>
            </a:r>
            <a:r>
              <a:rPr lang="sk-SK" dirty="0" smtClean="0"/>
              <a:t>nábor </a:t>
            </a:r>
            <a:r>
              <a:rPr lang="sk-SK" dirty="0"/>
              <a:t>transkripčných </a:t>
            </a:r>
            <a:r>
              <a:rPr lang="sk-SK" dirty="0" err="1" smtClean="0"/>
              <a:t>aktivátorov</a:t>
            </a:r>
            <a:endParaRPr lang="en-US" dirty="0" smtClean="0"/>
          </a:p>
          <a:p>
            <a:pPr marL="285750" indent="-285750">
              <a:buFont typeface="Arial" panose="020B0604020202020204" pitchFamily="34" charset="0"/>
              <a:buChar char="•"/>
            </a:pPr>
            <a:r>
              <a:rPr lang="cs-CZ" dirty="0" smtClean="0"/>
              <a:t>často </a:t>
            </a:r>
            <a:r>
              <a:rPr lang="cs-CZ" dirty="0" err="1" smtClean="0"/>
              <a:t>potrebné</a:t>
            </a:r>
            <a:r>
              <a:rPr lang="cs-CZ" dirty="0" smtClean="0"/>
              <a:t> </a:t>
            </a:r>
            <a:r>
              <a:rPr lang="cs-CZ" dirty="0" err="1" smtClean="0"/>
              <a:t>viaceré</a:t>
            </a:r>
            <a:r>
              <a:rPr lang="cs-CZ" dirty="0" smtClean="0"/>
              <a:t> </a:t>
            </a:r>
            <a:r>
              <a:rPr lang="cs-CZ" dirty="0" err="1" smtClean="0"/>
              <a:t>sgRNA</a:t>
            </a:r>
            <a:endParaRPr lang="cs-CZ" dirty="0" smtClean="0"/>
          </a:p>
          <a:p>
            <a:pPr marL="285750" indent="-285750">
              <a:buFont typeface="Arial" panose="020B0604020202020204" pitchFamily="34" charset="0"/>
              <a:buChar char="•"/>
            </a:pPr>
            <a:r>
              <a:rPr lang="cs-CZ" dirty="0" err="1" smtClean="0"/>
              <a:t>Aktivácia</a:t>
            </a:r>
            <a:r>
              <a:rPr lang="cs-CZ" dirty="0" smtClean="0"/>
              <a:t> -50 až -400bp od TSS</a:t>
            </a:r>
            <a:endParaRPr lang="cs-CZ" dirty="0"/>
          </a:p>
        </p:txBody>
      </p:sp>
    </p:spTree>
    <p:extLst>
      <p:ext uri="{BB962C8B-B14F-4D97-AF65-F5344CB8AC3E}">
        <p14:creationId xmlns:p14="http://schemas.microsoft.com/office/powerpoint/2010/main" val="4121150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Simultánna</a:t>
            </a:r>
            <a:r>
              <a:rPr lang="cs-CZ" dirty="0" smtClean="0"/>
              <a:t> </a:t>
            </a:r>
            <a:r>
              <a:rPr lang="cs-CZ" dirty="0" err="1" smtClean="0"/>
              <a:t>transkripčná</a:t>
            </a:r>
            <a:r>
              <a:rPr lang="cs-CZ" dirty="0" smtClean="0"/>
              <a:t> </a:t>
            </a:r>
            <a:r>
              <a:rPr lang="cs-CZ" dirty="0" err="1" smtClean="0"/>
              <a:t>aktivácia</a:t>
            </a:r>
            <a:r>
              <a:rPr lang="cs-CZ" dirty="0" smtClean="0"/>
              <a:t> a </a:t>
            </a:r>
            <a:r>
              <a:rPr lang="cs-CZ" dirty="0" err="1" smtClean="0"/>
              <a:t>represia</a:t>
            </a:r>
            <a:endParaRPr lang="cs-CZ" dirty="0"/>
          </a:p>
        </p:txBody>
      </p:sp>
      <p:sp>
        <p:nvSpPr>
          <p:cNvPr id="8" name="TextovéPole 7"/>
          <p:cNvSpPr txBox="1"/>
          <p:nvPr/>
        </p:nvSpPr>
        <p:spPr>
          <a:xfrm>
            <a:off x="7532124" y="2746656"/>
            <a:ext cx="4006733" cy="1477328"/>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Viaceré</a:t>
            </a:r>
            <a:r>
              <a:rPr lang="cs-CZ" dirty="0" smtClean="0"/>
              <a:t> </a:t>
            </a:r>
            <a:r>
              <a:rPr lang="cs-CZ" dirty="0" err="1" smtClean="0"/>
              <a:t>sgRNA→viac</a:t>
            </a:r>
            <a:r>
              <a:rPr lang="cs-CZ" dirty="0" smtClean="0"/>
              <a:t> </a:t>
            </a:r>
            <a:r>
              <a:rPr lang="cs-CZ" dirty="0" err="1" smtClean="0"/>
              <a:t>génov</a:t>
            </a:r>
            <a:endParaRPr lang="cs-CZ"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cs-CZ" dirty="0" err="1" smtClean="0"/>
              <a:t>scRNA</a:t>
            </a:r>
            <a:r>
              <a:rPr lang="cs-CZ" dirty="0" smtClean="0"/>
              <a:t> </a:t>
            </a:r>
            <a:r>
              <a:rPr lang="cs-CZ" dirty="0"/>
              <a:t>(</a:t>
            </a:r>
            <a:r>
              <a:rPr lang="cs-CZ" dirty="0" err="1" smtClean="0"/>
              <a:t>scaffold</a:t>
            </a:r>
            <a:r>
              <a:rPr lang="cs-CZ" dirty="0" smtClean="0"/>
              <a:t>)-</a:t>
            </a:r>
            <a:r>
              <a:rPr lang="cs-CZ" dirty="0" err="1" smtClean="0"/>
              <a:t>predĺženia</a:t>
            </a:r>
            <a:r>
              <a:rPr lang="cs-CZ" dirty="0" smtClean="0"/>
              <a:t> </a:t>
            </a:r>
            <a:r>
              <a:rPr lang="cs-CZ" dirty="0" err="1" smtClean="0"/>
              <a:t>sgRNA</a:t>
            </a:r>
            <a:r>
              <a:rPr lang="cs-CZ" dirty="0" smtClean="0"/>
              <a:t> o </a:t>
            </a:r>
            <a:r>
              <a:rPr lang="cs-CZ" dirty="0" err="1" smtClean="0"/>
              <a:t>proteíny-viažúce</a:t>
            </a:r>
            <a:r>
              <a:rPr lang="cs-CZ" dirty="0" smtClean="0"/>
              <a:t> RNA adaptéry</a:t>
            </a:r>
            <a:r>
              <a:rPr lang="en-US" dirty="0" smtClean="0"/>
              <a:t>→</a:t>
            </a:r>
            <a:r>
              <a:rPr lang="cs-CZ" dirty="0" err="1" smtClean="0"/>
              <a:t>info</a:t>
            </a:r>
            <a:r>
              <a:rPr lang="cs-CZ" dirty="0" smtClean="0"/>
              <a:t> o </a:t>
            </a:r>
            <a:r>
              <a:rPr lang="cs-CZ" dirty="0" err="1" smtClean="0"/>
              <a:t>cieľovom</a:t>
            </a:r>
            <a:r>
              <a:rPr lang="cs-CZ" dirty="0" smtClean="0"/>
              <a:t> </a:t>
            </a:r>
            <a:r>
              <a:rPr lang="cs-CZ" dirty="0" err="1" smtClean="0"/>
              <a:t>géne</a:t>
            </a:r>
            <a:r>
              <a:rPr lang="cs-CZ" dirty="0" smtClean="0"/>
              <a:t> a akcii (ON/OFF)</a:t>
            </a:r>
          </a:p>
        </p:txBody>
      </p:sp>
      <p:pic>
        <p:nvPicPr>
          <p:cNvPr id="4" name="Obrázek 3"/>
          <p:cNvPicPr>
            <a:picLocks noChangeAspect="1"/>
          </p:cNvPicPr>
          <p:nvPr/>
        </p:nvPicPr>
        <p:blipFill rotWithShape="1">
          <a:blip r:embed="rId3"/>
          <a:srcRect l="7857" t="24286" r="51032" b="20123"/>
          <a:stretch/>
        </p:blipFill>
        <p:spPr>
          <a:xfrm>
            <a:off x="575175" y="1434306"/>
            <a:ext cx="6071578" cy="4618151"/>
          </a:xfrm>
          <a:prstGeom prst="rect">
            <a:avLst/>
          </a:prstGeom>
        </p:spPr>
      </p:pic>
      <p:sp>
        <p:nvSpPr>
          <p:cNvPr id="5" name="Zaoblený obdélník 4"/>
          <p:cNvSpPr/>
          <p:nvPr/>
        </p:nvSpPr>
        <p:spPr>
          <a:xfrm>
            <a:off x="838200" y="6052457"/>
            <a:ext cx="10410371" cy="580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Manipulácia</a:t>
            </a:r>
            <a:r>
              <a:rPr lang="cs-CZ" dirty="0" smtClean="0"/>
              <a:t> </a:t>
            </a:r>
            <a:r>
              <a:rPr lang="cs-CZ" dirty="0" err="1" smtClean="0"/>
              <a:t>komplexných</a:t>
            </a:r>
            <a:r>
              <a:rPr lang="cs-CZ" dirty="0" smtClean="0"/>
              <a:t> </a:t>
            </a:r>
            <a:r>
              <a:rPr lang="cs-CZ" dirty="0" err="1" smtClean="0"/>
              <a:t>signálnych</a:t>
            </a:r>
            <a:r>
              <a:rPr lang="cs-CZ" dirty="0" smtClean="0"/>
              <a:t> </a:t>
            </a:r>
            <a:r>
              <a:rPr lang="cs-CZ" dirty="0" err="1" smtClean="0"/>
              <a:t>dráh</a:t>
            </a:r>
            <a:r>
              <a:rPr lang="cs-CZ" dirty="0" smtClean="0"/>
              <a:t> (bez </a:t>
            </a:r>
            <a:r>
              <a:rPr lang="cs-CZ" dirty="0" err="1" smtClean="0"/>
              <a:t>zmien</a:t>
            </a:r>
            <a:r>
              <a:rPr lang="cs-CZ" dirty="0" smtClean="0"/>
              <a:t> v </a:t>
            </a:r>
            <a:r>
              <a:rPr lang="cs-CZ" dirty="0" err="1" smtClean="0"/>
              <a:t>sekvencii</a:t>
            </a:r>
            <a:r>
              <a:rPr lang="cs-CZ" dirty="0" smtClean="0"/>
              <a:t> DNA).</a:t>
            </a:r>
            <a:endParaRPr lang="cs-CZ" dirty="0"/>
          </a:p>
        </p:txBody>
      </p:sp>
    </p:spTree>
    <p:extLst>
      <p:ext uri="{BB962C8B-B14F-4D97-AF65-F5344CB8AC3E}">
        <p14:creationId xmlns:p14="http://schemas.microsoft.com/office/powerpoint/2010/main" val="3858002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a:t>
            </a:r>
            <a:r>
              <a:rPr lang="cs-CZ" dirty="0" err="1" smtClean="0"/>
              <a:t>editácie</a:t>
            </a:r>
            <a:r>
              <a:rPr lang="cs-CZ" dirty="0" smtClean="0"/>
              <a:t> </a:t>
            </a:r>
            <a:r>
              <a:rPr lang="cs-CZ" dirty="0" err="1" smtClean="0"/>
              <a:t>báz</a:t>
            </a:r>
            <a:r>
              <a:rPr lang="cs-CZ" dirty="0" smtClean="0"/>
              <a:t> (bez DSB): </a:t>
            </a:r>
            <a:r>
              <a:rPr lang="cs-CZ" dirty="0" err="1" smtClean="0"/>
              <a:t>CRISPRx</a:t>
            </a:r>
            <a:r>
              <a:rPr lang="cs-CZ" dirty="0" smtClean="0"/>
              <a:t> a </a:t>
            </a:r>
            <a:r>
              <a:rPr lang="cs-CZ" dirty="0" err="1" smtClean="0"/>
              <a:t>iné</a:t>
            </a:r>
            <a:endParaRPr lang="cs-CZ" dirty="0"/>
          </a:p>
        </p:txBody>
      </p:sp>
      <p:sp>
        <p:nvSpPr>
          <p:cNvPr id="6" name="TextovéPole 5"/>
          <p:cNvSpPr txBox="1"/>
          <p:nvPr/>
        </p:nvSpPr>
        <p:spPr>
          <a:xfrm>
            <a:off x="594295" y="1690688"/>
            <a:ext cx="11191305" cy="646331"/>
          </a:xfrm>
          <a:prstGeom prst="rect">
            <a:avLst/>
          </a:prstGeom>
          <a:noFill/>
        </p:spPr>
        <p:txBody>
          <a:bodyPr wrap="square" rtlCol="0">
            <a:spAutoFit/>
          </a:bodyPr>
          <a:lstStyle/>
          <a:p>
            <a:pPr marL="285750" indent="-285750">
              <a:buFont typeface="Arial" panose="020B0604020202020204" pitchFamily="34" charset="0"/>
              <a:buChar char="•"/>
            </a:pPr>
            <a:r>
              <a:rPr lang="cs-CZ" dirty="0" smtClean="0"/>
              <a:t>Cas9 varianty / </a:t>
            </a:r>
            <a:r>
              <a:rPr lang="cs-CZ" dirty="0" err="1" smtClean="0"/>
              <a:t>cytidín</a:t>
            </a:r>
            <a:r>
              <a:rPr lang="cs-CZ" dirty="0" smtClean="0"/>
              <a:t> deaminázy / </a:t>
            </a:r>
            <a:r>
              <a:rPr lang="cs-CZ" dirty="0" err="1" smtClean="0"/>
              <a:t>manipulácia</a:t>
            </a:r>
            <a:r>
              <a:rPr lang="cs-CZ" dirty="0" smtClean="0"/>
              <a:t> DNA </a:t>
            </a:r>
            <a:r>
              <a:rPr lang="cs-CZ" dirty="0" err="1" smtClean="0"/>
              <a:t>reparačn</a:t>
            </a:r>
            <a:r>
              <a:rPr lang="cs-CZ" dirty="0" err="1"/>
              <a:t>é</a:t>
            </a:r>
            <a:r>
              <a:rPr lang="cs-CZ" dirty="0" err="1" smtClean="0"/>
              <a:t>ho</a:t>
            </a:r>
            <a:r>
              <a:rPr lang="cs-CZ" dirty="0" smtClean="0"/>
              <a:t> systému </a:t>
            </a:r>
            <a:r>
              <a:rPr lang="cs-CZ" dirty="0" err="1" smtClean="0"/>
              <a:t>buniek</a:t>
            </a:r>
            <a:r>
              <a:rPr lang="cs-CZ" dirty="0" smtClean="0"/>
              <a:t> → </a:t>
            </a:r>
            <a:r>
              <a:rPr lang="cs-CZ" dirty="0" err="1" smtClean="0"/>
              <a:t>špecifická</a:t>
            </a:r>
            <a:r>
              <a:rPr lang="cs-CZ" dirty="0" smtClean="0"/>
              <a:t> </a:t>
            </a:r>
            <a:r>
              <a:rPr lang="cs-CZ" dirty="0" err="1" smtClean="0"/>
              <a:t>editácia</a:t>
            </a:r>
            <a:r>
              <a:rPr lang="cs-CZ" dirty="0" smtClean="0"/>
              <a:t> bez DSB</a:t>
            </a:r>
            <a:endParaRPr lang="en-US" dirty="0" smtClean="0"/>
          </a:p>
          <a:p>
            <a:pPr marL="285750" indent="-285750">
              <a:buFont typeface="Arial" panose="020B0604020202020204" pitchFamily="34" charset="0"/>
              <a:buChar char="•"/>
            </a:pPr>
            <a:endParaRPr lang="cs-CZ" dirty="0" smtClean="0"/>
          </a:p>
        </p:txBody>
      </p:sp>
      <p:pic>
        <p:nvPicPr>
          <p:cNvPr id="9" name="Obrázek 8"/>
          <p:cNvPicPr>
            <a:picLocks noChangeAspect="1"/>
          </p:cNvPicPr>
          <p:nvPr/>
        </p:nvPicPr>
        <p:blipFill rotWithShape="1">
          <a:blip r:embed="rId3"/>
          <a:srcRect l="24365" t="36137" r="27461" b="14620"/>
          <a:stretch/>
        </p:blipFill>
        <p:spPr>
          <a:xfrm>
            <a:off x="2061029" y="2075541"/>
            <a:ext cx="8055428" cy="4631541"/>
          </a:xfrm>
          <a:prstGeom prst="rect">
            <a:avLst/>
          </a:prstGeom>
        </p:spPr>
      </p:pic>
      <p:sp>
        <p:nvSpPr>
          <p:cNvPr id="10" name="TextovéPole 9"/>
          <p:cNvSpPr txBox="1"/>
          <p:nvPr/>
        </p:nvSpPr>
        <p:spPr>
          <a:xfrm>
            <a:off x="6241144" y="6365028"/>
            <a:ext cx="1393372" cy="400110"/>
          </a:xfrm>
          <a:prstGeom prst="rect">
            <a:avLst/>
          </a:prstGeom>
          <a:noFill/>
        </p:spPr>
        <p:txBody>
          <a:bodyPr wrap="square" rtlCol="0">
            <a:spAutoFit/>
          </a:bodyPr>
          <a:lstStyle/>
          <a:p>
            <a:r>
              <a:rPr lang="cs-CZ" sz="1000" dirty="0" err="1" smtClean="0"/>
              <a:t>Viaže</a:t>
            </a:r>
            <a:r>
              <a:rPr lang="cs-CZ" sz="1000" dirty="0" smtClean="0"/>
              <a:t> DSB→↓</a:t>
            </a:r>
            <a:r>
              <a:rPr lang="cs-CZ" sz="1000" dirty="0" err="1" smtClean="0"/>
              <a:t>viabilita</a:t>
            </a:r>
            <a:r>
              <a:rPr lang="cs-CZ" sz="1000" dirty="0" smtClean="0"/>
              <a:t> </a:t>
            </a:r>
            <a:r>
              <a:rPr lang="cs-CZ" sz="1000" dirty="0" err="1" smtClean="0"/>
              <a:t>buniek</a:t>
            </a:r>
            <a:r>
              <a:rPr lang="cs-CZ" sz="1000" dirty="0" smtClean="0"/>
              <a:t> s DSB</a:t>
            </a:r>
            <a:endParaRPr lang="cs-CZ" sz="1000" dirty="0"/>
          </a:p>
        </p:txBody>
      </p:sp>
      <p:sp>
        <p:nvSpPr>
          <p:cNvPr id="11" name="Obdélník 10"/>
          <p:cNvSpPr/>
          <p:nvPr/>
        </p:nvSpPr>
        <p:spPr>
          <a:xfrm>
            <a:off x="6589486" y="3846286"/>
            <a:ext cx="1045030" cy="65314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605488" y="6394056"/>
            <a:ext cx="1466734" cy="40011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727895" y="6350514"/>
            <a:ext cx="1466734" cy="40011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Obrázek 13"/>
          <p:cNvPicPr>
            <a:picLocks noChangeAspect="1"/>
          </p:cNvPicPr>
          <p:nvPr/>
        </p:nvPicPr>
        <p:blipFill rotWithShape="1">
          <a:blip r:embed="rId4"/>
          <a:srcRect l="23542" t="59815" r="64896" b="31296"/>
          <a:stretch/>
        </p:blipFill>
        <p:spPr>
          <a:xfrm>
            <a:off x="7396391" y="2101851"/>
            <a:ext cx="2114550" cy="914400"/>
          </a:xfrm>
          <a:prstGeom prst="rect">
            <a:avLst/>
          </a:prstGeom>
        </p:spPr>
      </p:pic>
    </p:spTree>
    <p:extLst>
      <p:ext uri="{BB962C8B-B14F-4D97-AF65-F5344CB8AC3E}">
        <p14:creationId xmlns:p14="http://schemas.microsoft.com/office/powerpoint/2010/main" val="15128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a:t>
            </a:r>
            <a:r>
              <a:rPr lang="cs-CZ" dirty="0" err="1" smtClean="0"/>
              <a:t>editácie</a:t>
            </a:r>
            <a:r>
              <a:rPr lang="cs-CZ" dirty="0" smtClean="0"/>
              <a:t> </a:t>
            </a:r>
            <a:r>
              <a:rPr lang="cs-CZ" dirty="0" err="1" smtClean="0"/>
              <a:t>báz</a:t>
            </a:r>
            <a:r>
              <a:rPr lang="cs-CZ" dirty="0" smtClean="0"/>
              <a:t> (bez DSB): </a:t>
            </a:r>
            <a:r>
              <a:rPr lang="cs-CZ" dirty="0" err="1" smtClean="0"/>
              <a:t>CRISPRx</a:t>
            </a:r>
            <a:r>
              <a:rPr lang="cs-CZ" dirty="0" smtClean="0"/>
              <a:t> a </a:t>
            </a:r>
            <a:r>
              <a:rPr lang="cs-CZ" dirty="0" err="1" smtClean="0"/>
              <a:t>iné</a:t>
            </a:r>
            <a:endParaRPr lang="cs-CZ" dirty="0"/>
          </a:p>
        </p:txBody>
      </p:sp>
      <p:sp>
        <p:nvSpPr>
          <p:cNvPr id="6" name="TextovéPole 5"/>
          <p:cNvSpPr txBox="1"/>
          <p:nvPr/>
        </p:nvSpPr>
        <p:spPr>
          <a:xfrm>
            <a:off x="594295" y="1690688"/>
            <a:ext cx="11191305" cy="3693319"/>
          </a:xfrm>
          <a:prstGeom prst="rect">
            <a:avLst/>
          </a:prstGeom>
          <a:noFill/>
        </p:spPr>
        <p:txBody>
          <a:bodyPr wrap="square" rtlCol="0">
            <a:spAutoFit/>
          </a:bodyPr>
          <a:lstStyle/>
          <a:p>
            <a:pPr marL="285750" indent="-285750">
              <a:buFont typeface="Arial" panose="020B0604020202020204" pitchFamily="34" charset="0"/>
              <a:buChar char="•"/>
            </a:pPr>
            <a:r>
              <a:rPr lang="cs-CZ" dirty="0" smtClean="0"/>
              <a:t>Cas9 varianty / </a:t>
            </a:r>
            <a:r>
              <a:rPr lang="cs-CZ" dirty="0" err="1" smtClean="0"/>
              <a:t>cytidín</a:t>
            </a:r>
            <a:r>
              <a:rPr lang="cs-CZ" dirty="0" smtClean="0"/>
              <a:t> deaminázy / </a:t>
            </a:r>
            <a:r>
              <a:rPr lang="cs-CZ" dirty="0" err="1" smtClean="0"/>
              <a:t>manipulácia</a:t>
            </a:r>
            <a:r>
              <a:rPr lang="cs-CZ" dirty="0" smtClean="0"/>
              <a:t> DNA </a:t>
            </a:r>
            <a:r>
              <a:rPr lang="cs-CZ" dirty="0" err="1" smtClean="0"/>
              <a:t>reparačn</a:t>
            </a:r>
            <a:r>
              <a:rPr lang="cs-CZ" dirty="0" err="1"/>
              <a:t>é</a:t>
            </a:r>
            <a:r>
              <a:rPr lang="cs-CZ" dirty="0" err="1" smtClean="0"/>
              <a:t>ho</a:t>
            </a:r>
            <a:r>
              <a:rPr lang="cs-CZ" dirty="0" smtClean="0"/>
              <a:t> systému </a:t>
            </a:r>
            <a:r>
              <a:rPr lang="cs-CZ" dirty="0" err="1" smtClean="0"/>
              <a:t>buniek</a:t>
            </a:r>
            <a:r>
              <a:rPr lang="cs-CZ" dirty="0" smtClean="0"/>
              <a:t> → </a:t>
            </a:r>
            <a:r>
              <a:rPr lang="cs-CZ" dirty="0" err="1" smtClean="0"/>
              <a:t>špecifická</a:t>
            </a:r>
            <a:r>
              <a:rPr lang="cs-CZ" dirty="0" smtClean="0"/>
              <a:t> </a:t>
            </a:r>
            <a:r>
              <a:rPr lang="cs-CZ" dirty="0" err="1" smtClean="0"/>
              <a:t>editácia</a:t>
            </a:r>
            <a:r>
              <a:rPr lang="cs-CZ" dirty="0" smtClean="0"/>
              <a:t> bez DSB</a:t>
            </a:r>
            <a:endParaRPr lang="en-US" dirty="0" smtClean="0"/>
          </a:p>
          <a:p>
            <a:pPr marL="285750" indent="-285750">
              <a:buFont typeface="Arial" panose="020B0604020202020204" pitchFamily="34" charset="0"/>
              <a:buChar char="•"/>
            </a:pPr>
            <a:endParaRPr lang="cs-CZ" dirty="0" smtClean="0"/>
          </a:p>
          <a:p>
            <a:r>
              <a:rPr lang="en-US" dirty="0" smtClean="0"/>
              <a:t>→</a:t>
            </a:r>
            <a:r>
              <a:rPr lang="cs-CZ" dirty="0" err="1" smtClean="0"/>
              <a:t>precízne</a:t>
            </a:r>
            <a:r>
              <a:rPr lang="cs-CZ" dirty="0" smtClean="0"/>
              <a:t> </a:t>
            </a:r>
            <a:r>
              <a:rPr lang="cs-CZ" dirty="0" err="1" smtClean="0"/>
              <a:t>jednonukleotidové</a:t>
            </a:r>
            <a:r>
              <a:rPr lang="cs-CZ" dirty="0" smtClean="0"/>
              <a:t> </a:t>
            </a:r>
            <a:r>
              <a:rPr lang="cs-CZ" dirty="0" err="1" smtClean="0"/>
              <a:t>zmeny</a:t>
            </a:r>
            <a:endParaRPr lang="en-US" dirty="0" smtClean="0"/>
          </a:p>
          <a:p>
            <a:endParaRPr lang="en-US" dirty="0"/>
          </a:p>
          <a:p>
            <a:endParaRPr lang="en-US" dirty="0" smtClean="0"/>
          </a:p>
          <a:p>
            <a:endParaRPr lang="en-US" dirty="0"/>
          </a:p>
          <a:p>
            <a:endParaRPr lang="en-US" dirty="0" smtClean="0"/>
          </a:p>
          <a:p>
            <a:endParaRPr lang="en-US" dirty="0"/>
          </a:p>
          <a:p>
            <a:endParaRPr lang="cs-CZ" dirty="0" smtClean="0"/>
          </a:p>
          <a:p>
            <a:endParaRPr lang="cs-CZ" dirty="0" smtClean="0"/>
          </a:p>
          <a:p>
            <a:r>
              <a:rPr lang="en-US" dirty="0" smtClean="0"/>
              <a:t>→</a:t>
            </a:r>
            <a:r>
              <a:rPr lang="sk-SK" dirty="0" smtClean="0"/>
              <a:t>miestna diverzifikácia sekvencie</a:t>
            </a:r>
          </a:p>
          <a:p>
            <a:endParaRPr lang="sk-SK" dirty="0"/>
          </a:p>
          <a:p>
            <a:endParaRPr lang="en-US" dirty="0" smtClean="0"/>
          </a:p>
        </p:txBody>
      </p:sp>
      <p:pic>
        <p:nvPicPr>
          <p:cNvPr id="3" name="Obrázek 2"/>
          <p:cNvPicPr>
            <a:picLocks noChangeAspect="1"/>
          </p:cNvPicPr>
          <p:nvPr/>
        </p:nvPicPr>
        <p:blipFill rotWithShape="1">
          <a:blip r:embed="rId3"/>
          <a:srcRect l="21746" t="15961" r="24207" b="56385"/>
          <a:stretch/>
        </p:blipFill>
        <p:spPr>
          <a:xfrm>
            <a:off x="1494972" y="2641298"/>
            <a:ext cx="6226627" cy="1792099"/>
          </a:xfrm>
          <a:prstGeom prst="rect">
            <a:avLst/>
          </a:prstGeom>
        </p:spPr>
      </p:pic>
      <p:pic>
        <p:nvPicPr>
          <p:cNvPr id="4" name="Obrázek 3"/>
          <p:cNvPicPr>
            <a:picLocks noChangeAspect="1"/>
          </p:cNvPicPr>
          <p:nvPr/>
        </p:nvPicPr>
        <p:blipFill rotWithShape="1">
          <a:blip r:embed="rId3"/>
          <a:srcRect l="58730" t="45732" r="24048" b="26755"/>
          <a:stretch/>
        </p:blipFill>
        <p:spPr>
          <a:xfrm>
            <a:off x="7721599" y="2650442"/>
            <a:ext cx="1984109" cy="1782955"/>
          </a:xfrm>
          <a:prstGeom prst="rect">
            <a:avLst/>
          </a:prstGeom>
        </p:spPr>
      </p:pic>
      <p:pic>
        <p:nvPicPr>
          <p:cNvPr id="5" name="Obrázek 4"/>
          <p:cNvPicPr>
            <a:picLocks noChangeAspect="1"/>
          </p:cNvPicPr>
          <p:nvPr/>
        </p:nvPicPr>
        <p:blipFill rotWithShape="1">
          <a:blip r:embed="rId3"/>
          <a:srcRect l="22143" t="44603" r="41667" b="26755"/>
          <a:stretch/>
        </p:blipFill>
        <p:spPr>
          <a:xfrm>
            <a:off x="3309257" y="4826856"/>
            <a:ext cx="4562568" cy="2031144"/>
          </a:xfrm>
          <a:prstGeom prst="rect">
            <a:avLst/>
          </a:prstGeom>
        </p:spPr>
      </p:pic>
      <p:sp>
        <p:nvSpPr>
          <p:cNvPr id="7" name="TextovéPole 6"/>
          <p:cNvSpPr txBox="1"/>
          <p:nvPr/>
        </p:nvSpPr>
        <p:spPr>
          <a:xfrm>
            <a:off x="9376229" y="3788229"/>
            <a:ext cx="511679" cy="246221"/>
          </a:xfrm>
          <a:prstGeom prst="rect">
            <a:avLst/>
          </a:prstGeom>
          <a:noFill/>
        </p:spPr>
        <p:txBody>
          <a:bodyPr wrap="none" rtlCol="0">
            <a:spAutoFit/>
          </a:bodyPr>
          <a:lstStyle/>
          <a:p>
            <a:r>
              <a:rPr lang="cs-CZ" sz="1000" dirty="0" err="1" smtClean="0"/>
              <a:t>nikáza</a:t>
            </a:r>
            <a:endParaRPr lang="cs-CZ" sz="1000" dirty="0"/>
          </a:p>
        </p:txBody>
      </p:sp>
      <p:sp>
        <p:nvSpPr>
          <p:cNvPr id="8" name="TextovéPole 7"/>
          <p:cNvSpPr txBox="1"/>
          <p:nvPr/>
        </p:nvSpPr>
        <p:spPr>
          <a:xfrm>
            <a:off x="3309257" y="4830009"/>
            <a:ext cx="922238" cy="553998"/>
          </a:xfrm>
          <a:prstGeom prst="rect">
            <a:avLst/>
          </a:prstGeom>
          <a:noFill/>
        </p:spPr>
        <p:txBody>
          <a:bodyPr wrap="square" rtlCol="0">
            <a:spAutoFit/>
          </a:bodyPr>
          <a:lstStyle/>
          <a:p>
            <a:r>
              <a:rPr lang="cs-CZ" sz="1000" dirty="0" err="1" smtClean="0"/>
              <a:t>Targeted</a:t>
            </a:r>
            <a:r>
              <a:rPr lang="cs-CZ" sz="1000" dirty="0" smtClean="0"/>
              <a:t> AID-</a:t>
            </a:r>
            <a:r>
              <a:rPr lang="cs-CZ" sz="1000" dirty="0" err="1" smtClean="0"/>
              <a:t>mediated</a:t>
            </a:r>
            <a:r>
              <a:rPr lang="cs-CZ" sz="1000" dirty="0" smtClean="0"/>
              <a:t> </a:t>
            </a:r>
            <a:r>
              <a:rPr lang="cs-CZ" sz="1000" dirty="0" err="1" smtClean="0"/>
              <a:t>mutagenesis</a:t>
            </a:r>
            <a:endParaRPr lang="cs-CZ" sz="1000" dirty="0"/>
          </a:p>
        </p:txBody>
      </p:sp>
      <p:sp>
        <p:nvSpPr>
          <p:cNvPr id="9" name="Obdélník 8"/>
          <p:cNvSpPr/>
          <p:nvPr/>
        </p:nvSpPr>
        <p:spPr>
          <a:xfrm>
            <a:off x="8713653" y="3788229"/>
            <a:ext cx="1315718" cy="24622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6527078" y="6155076"/>
            <a:ext cx="1315718" cy="24622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aoblený obdélník 10"/>
          <p:cNvSpPr/>
          <p:nvPr/>
        </p:nvSpPr>
        <p:spPr>
          <a:xfrm>
            <a:off x="594295" y="5863771"/>
            <a:ext cx="11191305" cy="769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
            </a:r>
            <a:r>
              <a:rPr lang="sk-SK" dirty="0" err="1" smtClean="0"/>
              <a:t>chopnosť</a:t>
            </a:r>
            <a:r>
              <a:rPr lang="sk-SK" dirty="0" smtClean="0"/>
              <a:t> </a:t>
            </a:r>
            <a:r>
              <a:rPr lang="sk-SK" dirty="0"/>
              <a:t>generovať bodové mutácie na </a:t>
            </a:r>
            <a:r>
              <a:rPr lang="sk-SK" dirty="0" err="1"/>
              <a:t>cytosínových</a:t>
            </a:r>
            <a:r>
              <a:rPr lang="sk-SK" dirty="0"/>
              <a:t> a </a:t>
            </a:r>
            <a:r>
              <a:rPr lang="sk-SK" dirty="0" err="1"/>
              <a:t>guanínových</a:t>
            </a:r>
            <a:r>
              <a:rPr lang="sk-SK" dirty="0"/>
              <a:t> </a:t>
            </a:r>
            <a:r>
              <a:rPr lang="sk-SK" dirty="0" err="1"/>
              <a:t>nukleotidoch</a:t>
            </a:r>
            <a:r>
              <a:rPr lang="sk-SK" dirty="0"/>
              <a:t> s nízkou frekvenciou </a:t>
            </a:r>
            <a:r>
              <a:rPr lang="sk-SK" dirty="0" err="1" smtClean="0"/>
              <a:t>ind</a:t>
            </a:r>
            <a:r>
              <a:rPr lang="en-US" dirty="0" smtClean="0"/>
              <a:t>e</a:t>
            </a:r>
            <a:r>
              <a:rPr lang="sk-SK" dirty="0" smtClean="0"/>
              <a:t>lov</a:t>
            </a:r>
            <a:r>
              <a:rPr lang="en-US" dirty="0" smtClean="0"/>
              <a:t>.</a:t>
            </a:r>
            <a:endParaRPr lang="cs-CZ" dirty="0"/>
          </a:p>
        </p:txBody>
      </p:sp>
      <p:sp>
        <p:nvSpPr>
          <p:cNvPr id="12" name="TextovéPole 11"/>
          <p:cNvSpPr txBox="1"/>
          <p:nvPr/>
        </p:nvSpPr>
        <p:spPr>
          <a:xfrm>
            <a:off x="9965872" y="2629116"/>
            <a:ext cx="2418804" cy="1200329"/>
          </a:xfrm>
          <a:prstGeom prst="rect">
            <a:avLst/>
          </a:prstGeom>
          <a:noFill/>
        </p:spPr>
        <p:txBody>
          <a:bodyPr wrap="square" rtlCol="0">
            <a:spAutoFit/>
          </a:bodyPr>
          <a:lstStyle/>
          <a:p>
            <a:r>
              <a:rPr lang="cs-CZ" dirty="0" smtClean="0"/>
              <a:t>3000</a:t>
            </a:r>
            <a:r>
              <a:rPr lang="en-US" dirty="0" smtClean="0"/>
              <a:t> </a:t>
            </a:r>
            <a:r>
              <a:rPr lang="en-US" dirty="0" err="1" smtClean="0"/>
              <a:t>genetick</a:t>
            </a:r>
            <a:r>
              <a:rPr lang="cs-CZ" dirty="0" err="1" smtClean="0"/>
              <a:t>ých</a:t>
            </a:r>
            <a:r>
              <a:rPr lang="cs-CZ" dirty="0" smtClean="0"/>
              <a:t> variant v </a:t>
            </a:r>
            <a:r>
              <a:rPr lang="cs-CZ" dirty="0" err="1" smtClean="0"/>
              <a:t>ClinVar</a:t>
            </a:r>
            <a:r>
              <a:rPr lang="cs-CZ" dirty="0" smtClean="0"/>
              <a:t> by bolo opravitelných C</a:t>
            </a:r>
            <a:r>
              <a:rPr lang="en-US" dirty="0" smtClean="0"/>
              <a:t>&gt;</a:t>
            </a:r>
            <a:r>
              <a:rPr lang="cs-CZ" dirty="0" smtClean="0"/>
              <a:t>T </a:t>
            </a:r>
            <a:r>
              <a:rPr lang="cs-CZ" dirty="0" err="1" smtClean="0"/>
              <a:t>substitúciou</a:t>
            </a:r>
            <a:endParaRPr lang="cs-CZ" dirty="0"/>
          </a:p>
        </p:txBody>
      </p:sp>
    </p:spTree>
    <p:extLst>
      <p:ext uri="{BB962C8B-B14F-4D97-AF65-F5344CB8AC3E}">
        <p14:creationId xmlns:p14="http://schemas.microsoft.com/office/powerpoint/2010/main" val="19895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32558" t="12765" r="36298" b="6424"/>
          <a:stretch/>
        </p:blipFill>
        <p:spPr>
          <a:xfrm rot="5400000">
            <a:off x="3038855" y="-28811"/>
            <a:ext cx="4983582" cy="8082117"/>
          </a:xfrm>
          <a:prstGeom prst="rect">
            <a:avLst/>
          </a:prstGeom>
        </p:spPr>
      </p:pic>
      <p:sp>
        <p:nvSpPr>
          <p:cNvPr id="5" name="Nadpis 1"/>
          <p:cNvSpPr>
            <a:spLocks noGrp="1"/>
          </p:cNvSpPr>
          <p:nvPr>
            <p:ph type="title"/>
          </p:nvPr>
        </p:nvSpPr>
        <p:spPr>
          <a:xfrm>
            <a:off x="838200" y="365125"/>
            <a:ext cx="10515600" cy="1325563"/>
          </a:xfrm>
        </p:spPr>
        <p:txBody>
          <a:bodyPr/>
          <a:lstStyle/>
          <a:p>
            <a:r>
              <a:rPr lang="sk-SK" dirty="0" smtClean="0"/>
              <a:t>Aplikácie: výhody a nevýhody CRISPR/</a:t>
            </a:r>
            <a:r>
              <a:rPr lang="sk-SK" dirty="0" err="1" smtClean="0"/>
              <a:t>Cas</a:t>
            </a:r>
            <a:endParaRPr lang="cs-CZ" dirty="0"/>
          </a:p>
        </p:txBody>
      </p:sp>
      <p:sp>
        <p:nvSpPr>
          <p:cNvPr id="6" name="Obdélník 5"/>
          <p:cNvSpPr/>
          <p:nvPr/>
        </p:nvSpPr>
        <p:spPr>
          <a:xfrm>
            <a:off x="5784112" y="3296092"/>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739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8495" t="11880" r="33902" b="6719"/>
          <a:stretch/>
        </p:blipFill>
        <p:spPr>
          <a:xfrm rot="5400000">
            <a:off x="3097164" y="-1209369"/>
            <a:ext cx="6017342" cy="8141111"/>
          </a:xfrm>
          <a:prstGeom prst="rect">
            <a:avLst/>
          </a:prstGeom>
        </p:spPr>
      </p:pic>
      <p:pic>
        <p:nvPicPr>
          <p:cNvPr id="5" name="Obrázek 4"/>
          <p:cNvPicPr>
            <a:picLocks noChangeAspect="1"/>
          </p:cNvPicPr>
          <p:nvPr/>
        </p:nvPicPr>
        <p:blipFill rotWithShape="1">
          <a:blip r:embed="rId3"/>
          <a:srcRect l="31168" t="11291" r="57680" b="7309"/>
          <a:stretch/>
        </p:blipFill>
        <p:spPr>
          <a:xfrm rot="5400000">
            <a:off x="5184060" y="2544096"/>
            <a:ext cx="1784556" cy="8141111"/>
          </a:xfrm>
          <a:prstGeom prst="rect">
            <a:avLst/>
          </a:prstGeom>
        </p:spPr>
      </p:pic>
      <p:sp>
        <p:nvSpPr>
          <p:cNvPr id="4" name="Obdélník 3"/>
          <p:cNvSpPr/>
          <p:nvPr/>
        </p:nvSpPr>
        <p:spPr>
          <a:xfrm>
            <a:off x="6484770" y="2343592"/>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6484771" y="695767"/>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484769" y="3602416"/>
            <a:ext cx="1435395" cy="30086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075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lstStyle/>
          <a:p>
            <a:r>
              <a:rPr lang="sk-SK" dirty="0"/>
              <a:t>Kľúčové aspekty </a:t>
            </a:r>
            <a:r>
              <a:rPr lang="sk-SK" dirty="0" smtClean="0"/>
              <a:t>pri úprave </a:t>
            </a:r>
            <a:r>
              <a:rPr lang="sk-SK" dirty="0"/>
              <a:t>génu </a:t>
            </a:r>
            <a:r>
              <a:rPr lang="sk-SK" dirty="0" smtClean="0"/>
              <a:t>CRISPR/</a:t>
            </a:r>
            <a:r>
              <a:rPr lang="sk-SK" dirty="0" err="1" smtClean="0"/>
              <a:t>Cas</a:t>
            </a:r>
            <a:endParaRPr lang="cs-CZ" dirty="0"/>
          </a:p>
        </p:txBody>
      </p:sp>
      <p:graphicFrame>
        <p:nvGraphicFramePr>
          <p:cNvPr id="8" name="Diagram 7"/>
          <p:cNvGraphicFramePr/>
          <p:nvPr>
            <p:extLst>
              <p:ext uri="{D42A27DB-BD31-4B8C-83A1-F6EECF244321}">
                <p14:modId xmlns:p14="http://schemas.microsoft.com/office/powerpoint/2010/main" val="2350552539"/>
              </p:ext>
            </p:extLst>
          </p:nvPr>
        </p:nvGraphicFramePr>
        <p:xfrm>
          <a:off x="-76200" y="609600"/>
          <a:ext cx="4667250" cy="6746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7"/>
          <p:cNvSpPr/>
          <p:nvPr/>
        </p:nvSpPr>
        <p:spPr>
          <a:xfrm>
            <a:off x="4673673" y="1384750"/>
            <a:ext cx="7968439" cy="5693866"/>
          </a:xfrm>
          <a:prstGeom prst="rect">
            <a:avLst/>
          </a:prstGeom>
        </p:spPr>
        <p:txBody>
          <a:bodyPr wrap="square">
            <a:spAutoFit/>
          </a:bodyPr>
          <a:lstStyle/>
          <a:p>
            <a:pPr marL="342900" indent="-342900">
              <a:buFont typeface="Wingdings" panose="05000000000000000000" pitchFamily="2" charset="2"/>
              <a:buChar char="ü"/>
            </a:pPr>
            <a:r>
              <a:rPr lang="cs-CZ" sz="2600" b="1" i="1" dirty="0" smtClean="0">
                <a:solidFill>
                  <a:srgbClr val="F37321"/>
                </a:solidFill>
              </a:rPr>
              <a:t>Je vhodná</a:t>
            </a:r>
            <a:r>
              <a:rPr lang="en-GB" sz="2600" b="1" i="1" dirty="0" smtClean="0">
                <a:solidFill>
                  <a:srgbClr val="F37321"/>
                </a:solidFill>
              </a:rPr>
              <a:t>?</a:t>
            </a:r>
            <a:endParaRPr lang="en-GB" sz="2600" b="1" i="1" dirty="0">
              <a:solidFill>
                <a:srgbClr val="F37321"/>
              </a:solidFill>
            </a:endParaRPr>
          </a:p>
          <a:p>
            <a:pPr marL="342900" indent="-342900">
              <a:buFont typeface="Wingdings" panose="05000000000000000000" pitchFamily="2" charset="2"/>
              <a:buChar char="ü"/>
            </a:pPr>
            <a:endParaRPr lang="en-GB" sz="2600" b="1" i="1" dirty="0" smtClean="0">
              <a:solidFill>
                <a:srgbClr val="F37321"/>
              </a:solidFill>
            </a:endParaRPr>
          </a:p>
          <a:p>
            <a:pPr marL="342900" indent="-342900">
              <a:buFont typeface="Wingdings" panose="05000000000000000000" pitchFamily="2" charset="2"/>
              <a:buChar char="ü"/>
            </a:pPr>
            <a:r>
              <a:rPr lang="cs-CZ" sz="2600" b="1" i="1" dirty="0" smtClean="0">
                <a:solidFill>
                  <a:srgbClr val="F37321"/>
                </a:solidFill>
              </a:rPr>
              <a:t>Je </a:t>
            </a:r>
            <a:r>
              <a:rPr lang="cs-CZ" sz="2600" b="1" i="1" dirty="0" err="1" smtClean="0">
                <a:solidFill>
                  <a:srgbClr val="F37321"/>
                </a:solidFill>
              </a:rPr>
              <a:t>esenciálny</a:t>
            </a:r>
            <a:r>
              <a:rPr lang="en-GB" sz="2600" b="1" i="1" dirty="0" smtClean="0">
                <a:solidFill>
                  <a:srgbClr val="F37321"/>
                </a:solidFill>
              </a:rPr>
              <a:t>/</a:t>
            </a:r>
            <a:r>
              <a:rPr lang="cs-CZ" sz="2600" b="1" i="1" dirty="0" smtClean="0">
                <a:solidFill>
                  <a:srgbClr val="F37321"/>
                </a:solidFill>
              </a:rPr>
              <a:t>exprimovaný</a:t>
            </a:r>
            <a:r>
              <a:rPr lang="en-GB" sz="2600" b="1" i="1" dirty="0" smtClean="0">
                <a:solidFill>
                  <a:srgbClr val="F37321"/>
                </a:solidFill>
              </a:rPr>
              <a:t>/</a:t>
            </a:r>
            <a:r>
              <a:rPr lang="en-GB" sz="2600" b="1" i="1" dirty="0" err="1" smtClean="0">
                <a:solidFill>
                  <a:srgbClr val="F37321"/>
                </a:solidFill>
              </a:rPr>
              <a:t>ampl</a:t>
            </a:r>
            <a:r>
              <a:rPr lang="cs-CZ" sz="2600" b="1" i="1" dirty="0" err="1" smtClean="0">
                <a:solidFill>
                  <a:srgbClr val="F37321"/>
                </a:solidFill>
              </a:rPr>
              <a:t>ifikovaný</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Knock</a:t>
            </a:r>
            <a:r>
              <a:rPr lang="cs-CZ" sz="2600" b="1" i="1" dirty="0" smtClean="0">
                <a:solidFill>
                  <a:srgbClr val="F37321"/>
                </a:solidFill>
              </a:rPr>
              <a:t>-</a:t>
            </a:r>
            <a:r>
              <a:rPr lang="en-GB" sz="2600" b="1" i="1" dirty="0" smtClean="0">
                <a:solidFill>
                  <a:srgbClr val="F37321"/>
                </a:solidFill>
              </a:rPr>
              <a:t>in vs knock</a:t>
            </a:r>
            <a:r>
              <a:rPr lang="cs-CZ" sz="2600" b="1" i="1" dirty="0" smtClean="0">
                <a:solidFill>
                  <a:srgbClr val="F37321"/>
                </a:solidFill>
              </a:rPr>
              <a:t>-</a:t>
            </a:r>
            <a:r>
              <a:rPr lang="en-GB" sz="2600" b="1" i="1" dirty="0" smtClean="0">
                <a:solidFill>
                  <a:srgbClr val="F37321"/>
                </a:solidFill>
              </a:rPr>
              <a:t>out</a:t>
            </a:r>
            <a:r>
              <a:rPr lang="cs-CZ" sz="2600" b="1" i="1" dirty="0" smtClean="0">
                <a:solidFill>
                  <a:srgbClr val="F37321"/>
                </a:solidFill>
              </a:rPr>
              <a:t>/</a:t>
            </a:r>
            <a:r>
              <a:rPr lang="cs-CZ" sz="2600" b="1" i="1" dirty="0" err="1" smtClean="0">
                <a:solidFill>
                  <a:srgbClr val="F37321"/>
                </a:solidFill>
              </a:rPr>
              <a:t>represia</a:t>
            </a:r>
            <a:r>
              <a:rPr lang="cs-CZ" sz="2600" b="1" i="1" dirty="0" smtClean="0">
                <a:solidFill>
                  <a:srgbClr val="F37321"/>
                </a:solidFill>
              </a:rPr>
              <a:t> </a:t>
            </a:r>
            <a:r>
              <a:rPr lang="cs-CZ" sz="2600" b="1" i="1" dirty="0" err="1" smtClean="0">
                <a:solidFill>
                  <a:srgbClr val="F37321"/>
                </a:solidFill>
              </a:rPr>
              <a:t>vs</a:t>
            </a:r>
            <a:r>
              <a:rPr lang="cs-CZ" sz="2600" b="1" i="1" dirty="0" smtClean="0">
                <a:solidFill>
                  <a:srgbClr val="F37321"/>
                </a:solidFill>
              </a:rPr>
              <a:t> </a:t>
            </a:r>
            <a:r>
              <a:rPr lang="cs-CZ" sz="2600" b="1" i="1" dirty="0" err="1" smtClean="0">
                <a:solidFill>
                  <a:srgbClr val="F37321"/>
                </a:solidFill>
              </a:rPr>
              <a:t>aktivácia</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cs-CZ" sz="2600" b="1" i="1" dirty="0" err="1" smtClean="0">
                <a:solidFill>
                  <a:srgbClr val="F37321"/>
                </a:solidFill>
              </a:rPr>
              <a:t>E</a:t>
            </a:r>
            <a:r>
              <a:rPr lang="en-GB" sz="2600" b="1" i="1" dirty="0" err="1" smtClean="0">
                <a:solidFill>
                  <a:srgbClr val="F37321"/>
                </a:solidFill>
              </a:rPr>
              <a:t>fektívnosť</a:t>
            </a:r>
            <a:r>
              <a:rPr lang="en-GB" sz="2600" b="1" i="1" dirty="0" smtClean="0">
                <a:solidFill>
                  <a:srgbClr val="F37321"/>
                </a:solidFill>
              </a:rPr>
              <a:t> vs </a:t>
            </a:r>
            <a:r>
              <a:rPr lang="cs-CZ" sz="2600" b="1" i="1" dirty="0" err="1" smtClean="0">
                <a:solidFill>
                  <a:srgbClr val="F37321"/>
                </a:solidFill>
              </a:rPr>
              <a:t>špecifickosť</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smtClean="0">
              <a:solidFill>
                <a:srgbClr val="F37321"/>
              </a:solidFill>
            </a:endParaRPr>
          </a:p>
          <a:p>
            <a:pPr marL="342900" indent="-342900">
              <a:buFont typeface="Wingdings" panose="05000000000000000000" pitchFamily="2" charset="2"/>
              <a:buChar char="ü"/>
            </a:pPr>
            <a:r>
              <a:rPr lang="en-GB" sz="2600" b="1" i="1" dirty="0">
                <a:solidFill>
                  <a:srgbClr val="F37321"/>
                </a:solidFill>
              </a:rPr>
              <a:t> </a:t>
            </a:r>
            <a:r>
              <a:rPr lang="cs-CZ" sz="2600" b="1" i="1" dirty="0" err="1">
                <a:solidFill>
                  <a:srgbClr val="F37321"/>
                </a:solidFill>
              </a:rPr>
              <a:t>M</a:t>
            </a:r>
            <a:r>
              <a:rPr lang="en-GB" sz="2600" b="1" i="1" dirty="0" err="1" smtClean="0">
                <a:solidFill>
                  <a:srgbClr val="F37321"/>
                </a:solidFill>
              </a:rPr>
              <a:t>aximalizáci</a:t>
            </a:r>
            <a:r>
              <a:rPr lang="cs-CZ" sz="2600" b="1" i="1" dirty="0" smtClean="0">
                <a:solidFill>
                  <a:srgbClr val="F37321"/>
                </a:solidFill>
              </a:rPr>
              <a:t>a</a:t>
            </a:r>
            <a:r>
              <a:rPr lang="en-GB" sz="2600" b="1" i="1" dirty="0" smtClean="0">
                <a:solidFill>
                  <a:srgbClr val="F37321"/>
                </a:solidFill>
              </a:rPr>
              <a:t> </a:t>
            </a:r>
            <a:r>
              <a:rPr lang="en-GB" sz="2600" b="1" i="1" dirty="0" err="1">
                <a:solidFill>
                  <a:srgbClr val="F37321"/>
                </a:solidFill>
              </a:rPr>
              <a:t>efektivity</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 </a:t>
            </a:r>
            <a:r>
              <a:rPr lang="en-GB" sz="2600" b="1" i="1" dirty="0" err="1">
                <a:solidFill>
                  <a:srgbClr val="F37321"/>
                </a:solidFill>
              </a:rPr>
              <a:t>Koľko</a:t>
            </a:r>
            <a:r>
              <a:rPr lang="en-GB" sz="2600" b="1" i="1" dirty="0">
                <a:solidFill>
                  <a:srgbClr val="F37321"/>
                </a:solidFill>
              </a:rPr>
              <a:t> </a:t>
            </a:r>
            <a:r>
              <a:rPr lang="en-GB" sz="2600" b="1" i="1" dirty="0" err="1">
                <a:solidFill>
                  <a:srgbClr val="F37321"/>
                </a:solidFill>
              </a:rPr>
              <a:t>klonov</a:t>
            </a:r>
            <a:r>
              <a:rPr lang="en-GB" sz="2600" b="1" i="1" dirty="0">
                <a:solidFill>
                  <a:srgbClr val="F37321"/>
                </a:solidFill>
              </a:rPr>
              <a:t> </a:t>
            </a:r>
            <a:r>
              <a:rPr lang="cs-CZ" sz="2600" b="1" i="1" dirty="0" err="1" smtClean="0">
                <a:solidFill>
                  <a:srgbClr val="F37321"/>
                </a:solidFill>
              </a:rPr>
              <a:t>potrebujem</a:t>
            </a:r>
            <a:r>
              <a:rPr lang="cs-CZ" sz="2600" b="1" i="1" dirty="0" smtClean="0">
                <a:solidFill>
                  <a:srgbClr val="F37321"/>
                </a:solidFill>
              </a:rPr>
              <a:t> na </a:t>
            </a:r>
            <a:r>
              <a:rPr lang="cs-CZ" sz="2600" b="1" i="1" dirty="0" err="1" smtClean="0">
                <a:solidFill>
                  <a:srgbClr val="F37321"/>
                </a:solidFill>
              </a:rPr>
              <a:t>nájdenie</a:t>
            </a:r>
            <a:r>
              <a:rPr lang="cs-CZ" sz="2600" b="1" i="1" dirty="0" smtClean="0">
                <a:solidFill>
                  <a:srgbClr val="F37321"/>
                </a:solidFill>
              </a:rPr>
              <a:t> </a:t>
            </a:r>
            <a:r>
              <a:rPr lang="en-GB" sz="2600" b="1" i="1" dirty="0" err="1" smtClean="0">
                <a:solidFill>
                  <a:srgbClr val="F37321"/>
                </a:solidFill>
              </a:rPr>
              <a:t>pozitívn</a:t>
            </a:r>
            <a:r>
              <a:rPr lang="cs-CZ" sz="2600" b="1" i="1" dirty="0" err="1" smtClean="0">
                <a:solidFill>
                  <a:srgbClr val="F37321"/>
                </a:solidFill>
              </a:rPr>
              <a:t>eho</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 </a:t>
            </a:r>
            <a:r>
              <a:rPr lang="cs-CZ" sz="2600" b="1" i="1" dirty="0">
                <a:solidFill>
                  <a:srgbClr val="F37321"/>
                </a:solidFill>
              </a:rPr>
              <a:t>J</a:t>
            </a:r>
            <a:r>
              <a:rPr lang="cs-CZ" sz="2600" b="1" i="1" dirty="0" smtClean="0">
                <a:solidFill>
                  <a:srgbClr val="F37321"/>
                </a:solidFill>
              </a:rPr>
              <a:t>e </a:t>
            </a:r>
            <a:r>
              <a:rPr lang="cs-CZ" sz="2600" b="1" i="1" dirty="0" err="1" smtClean="0">
                <a:solidFill>
                  <a:srgbClr val="F37321"/>
                </a:solidFill>
              </a:rPr>
              <a:t>výsledok</a:t>
            </a:r>
            <a:r>
              <a:rPr lang="cs-CZ" sz="2600" b="1" i="1" dirty="0" smtClean="0">
                <a:solidFill>
                  <a:srgbClr val="F37321"/>
                </a:solidFill>
              </a:rPr>
              <a:t> </a:t>
            </a:r>
            <a:r>
              <a:rPr lang="cs-CZ" sz="2600" b="1" i="1" dirty="0" err="1" smtClean="0">
                <a:solidFill>
                  <a:srgbClr val="F37321"/>
                </a:solidFill>
              </a:rPr>
              <a:t>podľa</a:t>
            </a:r>
            <a:r>
              <a:rPr lang="cs-CZ" sz="2600" b="1" i="1" dirty="0" smtClean="0">
                <a:solidFill>
                  <a:srgbClr val="F37321"/>
                </a:solidFill>
              </a:rPr>
              <a:t> </a:t>
            </a:r>
            <a:r>
              <a:rPr lang="cs-CZ" sz="2600" b="1" i="1" dirty="0" err="1" smtClean="0">
                <a:solidFill>
                  <a:srgbClr val="F37321"/>
                </a:solidFill>
              </a:rPr>
              <a:t>očakávaní</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p:txBody>
      </p:sp>
    </p:spTree>
    <p:extLst>
      <p:ext uri="{BB962C8B-B14F-4D97-AF65-F5344CB8AC3E}">
        <p14:creationId xmlns:p14="http://schemas.microsoft.com/office/powerpoint/2010/main" val="305819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Validácia</a:t>
            </a:r>
            <a:endParaRPr lang="cs-CZ" dirty="0"/>
          </a:p>
        </p:txBody>
      </p:sp>
      <p:sp>
        <p:nvSpPr>
          <p:cNvPr id="3" name="Zástupný symbol pro obsah 2"/>
          <p:cNvSpPr>
            <a:spLocks noGrp="1"/>
          </p:cNvSpPr>
          <p:nvPr>
            <p:ph idx="1"/>
          </p:nvPr>
        </p:nvSpPr>
        <p:spPr/>
        <p:txBody>
          <a:bodyPr/>
          <a:lstStyle/>
          <a:p>
            <a:r>
              <a:rPr lang="cs-CZ" dirty="0" smtClean="0"/>
              <a:t>DNA</a:t>
            </a:r>
          </a:p>
          <a:p>
            <a:pPr lvl="1">
              <a:buFontTx/>
              <a:buChar char="-"/>
            </a:pPr>
            <a:r>
              <a:rPr lang="cs-CZ" dirty="0" err="1"/>
              <a:t>priame</a:t>
            </a:r>
            <a:r>
              <a:rPr lang="cs-CZ" dirty="0"/>
              <a:t> </a:t>
            </a:r>
            <a:r>
              <a:rPr lang="cs-CZ" dirty="0" err="1"/>
              <a:t>sekvenovanie</a:t>
            </a:r>
            <a:endParaRPr lang="cs-CZ" dirty="0"/>
          </a:p>
          <a:p>
            <a:pPr lvl="1">
              <a:buFontTx/>
              <a:buChar char="-"/>
            </a:pPr>
            <a:r>
              <a:rPr lang="cs-CZ" dirty="0" smtClean="0"/>
              <a:t>T7 endonukleázová </a:t>
            </a:r>
            <a:r>
              <a:rPr lang="cs-CZ" dirty="0" err="1" smtClean="0"/>
              <a:t>assay</a:t>
            </a:r>
            <a:r>
              <a:rPr lang="cs-CZ" dirty="0" smtClean="0"/>
              <a:t> </a:t>
            </a:r>
          </a:p>
          <a:p>
            <a:pPr lvl="1">
              <a:buFontTx/>
              <a:buChar char="-"/>
            </a:pPr>
            <a:r>
              <a:rPr lang="cs-CZ" dirty="0" err="1" smtClean="0"/>
              <a:t>Restrikčná</a:t>
            </a:r>
            <a:r>
              <a:rPr lang="cs-CZ" dirty="0" smtClean="0"/>
              <a:t> </a:t>
            </a:r>
            <a:r>
              <a:rPr lang="cs-CZ" dirty="0" err="1" smtClean="0"/>
              <a:t>assay</a:t>
            </a:r>
            <a:r>
              <a:rPr lang="en-US" dirty="0" smtClean="0"/>
              <a:t> </a:t>
            </a:r>
            <a:endParaRPr lang="cs-CZ" dirty="0" smtClean="0"/>
          </a:p>
          <a:p>
            <a:pPr lvl="1">
              <a:buFontTx/>
              <a:buChar char="-"/>
            </a:pPr>
            <a:r>
              <a:rPr lang="cs-CZ" dirty="0" err="1" smtClean="0"/>
              <a:t>Mutácia</a:t>
            </a:r>
            <a:r>
              <a:rPr lang="cs-CZ" dirty="0" smtClean="0"/>
              <a:t> </a:t>
            </a:r>
            <a:r>
              <a:rPr lang="cs-CZ" dirty="0" err="1" smtClean="0"/>
              <a:t>homozygotná</a:t>
            </a:r>
            <a:r>
              <a:rPr lang="cs-CZ" dirty="0" smtClean="0"/>
              <a:t>?, </a:t>
            </a:r>
            <a:r>
              <a:rPr lang="cs-CZ" dirty="0" err="1" smtClean="0"/>
              <a:t>indel</a:t>
            </a:r>
            <a:r>
              <a:rPr lang="cs-CZ" dirty="0" smtClean="0"/>
              <a:t> násobky 3?</a:t>
            </a:r>
          </a:p>
          <a:p>
            <a:pPr lvl="1">
              <a:buFontTx/>
              <a:buChar char="-"/>
            </a:pPr>
            <a:endParaRPr lang="cs-CZ" dirty="0" smtClean="0"/>
          </a:p>
          <a:p>
            <a:r>
              <a:rPr lang="cs-CZ" dirty="0" err="1" smtClean="0"/>
              <a:t>mRNA</a:t>
            </a:r>
            <a:endParaRPr lang="cs-CZ" dirty="0" smtClean="0"/>
          </a:p>
          <a:p>
            <a:pPr marL="0" indent="0">
              <a:buNone/>
            </a:pPr>
            <a:endParaRPr lang="cs-CZ" dirty="0" smtClean="0"/>
          </a:p>
          <a:p>
            <a:r>
              <a:rPr lang="cs-CZ" dirty="0" err="1" smtClean="0"/>
              <a:t>proteín</a:t>
            </a:r>
            <a:endParaRPr lang="cs-CZ" dirty="0" smtClean="0"/>
          </a:p>
          <a:p>
            <a:pPr marL="457200" lvl="1" indent="0">
              <a:buNone/>
            </a:pPr>
            <a:endParaRPr lang="cs-CZ" dirty="0"/>
          </a:p>
        </p:txBody>
      </p:sp>
      <p:sp>
        <p:nvSpPr>
          <p:cNvPr id="7" name="모서리가 둥근 직사각형 121"/>
          <p:cNvSpPr/>
          <p:nvPr/>
        </p:nvSpPr>
        <p:spPr>
          <a:xfrm>
            <a:off x="3545208" y="676008"/>
            <a:ext cx="1101831" cy="2304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400" dirty="0" smtClean="0"/>
              <a:t>WT</a:t>
            </a:r>
            <a:endParaRPr lang="ko-KR" altLang="en-US" sz="1400" dirty="0"/>
          </a:p>
        </p:txBody>
      </p:sp>
      <p:sp>
        <p:nvSpPr>
          <p:cNvPr id="8" name="모서리가 둥근 직사각형 121"/>
          <p:cNvSpPr/>
          <p:nvPr/>
        </p:nvSpPr>
        <p:spPr>
          <a:xfrm>
            <a:off x="3545208" y="1541524"/>
            <a:ext cx="1101832" cy="2304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400" dirty="0" smtClean="0"/>
              <a:t>Cas9/</a:t>
            </a:r>
            <a:r>
              <a:rPr lang="en-US" altLang="ko-KR" sz="1400" dirty="0" err="1" smtClean="0"/>
              <a:t>sgRNA</a:t>
            </a:r>
            <a:endParaRPr lang="ko-KR" altLang="en-US" sz="1400" dirty="0"/>
          </a:p>
        </p:txBody>
      </p:sp>
      <p:sp>
        <p:nvSpPr>
          <p:cNvPr id="9" name="Zaoblený obdélník 8"/>
          <p:cNvSpPr/>
          <p:nvPr/>
        </p:nvSpPr>
        <p:spPr>
          <a:xfrm>
            <a:off x="838200" y="6176963"/>
            <a:ext cx="10272823" cy="627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Optimálne</a:t>
            </a:r>
            <a:r>
              <a:rPr lang="cs-CZ" dirty="0" smtClean="0"/>
              <a:t> je </a:t>
            </a:r>
            <a:r>
              <a:rPr lang="cs-CZ" dirty="0" err="1" smtClean="0"/>
              <a:t>potrebné</a:t>
            </a:r>
            <a:r>
              <a:rPr lang="cs-CZ" dirty="0" smtClean="0"/>
              <a:t> </a:t>
            </a:r>
            <a:r>
              <a:rPr lang="cs-CZ" dirty="0" err="1" smtClean="0"/>
              <a:t>vylúčiť</a:t>
            </a:r>
            <a:r>
              <a:rPr lang="cs-CZ" dirty="0" smtClean="0"/>
              <a:t> </a:t>
            </a:r>
            <a:r>
              <a:rPr lang="cs-CZ" dirty="0" err="1" smtClean="0"/>
              <a:t>off-target</a:t>
            </a:r>
            <a:r>
              <a:rPr lang="en-US" dirty="0" smtClean="0"/>
              <a:t> (NGS)</a:t>
            </a:r>
            <a:r>
              <a:rPr lang="cs-CZ" dirty="0" smtClean="0"/>
              <a:t>.</a:t>
            </a:r>
            <a:endParaRPr lang="cs-CZ" dirty="0"/>
          </a:p>
        </p:txBody>
      </p:sp>
      <p:pic>
        <p:nvPicPr>
          <p:cNvPr id="10" name="그림 119"/>
          <p:cNvPicPr>
            <a:picLocks noChangeAspect="1"/>
          </p:cNvPicPr>
          <p:nvPr/>
        </p:nvPicPr>
        <p:blipFill>
          <a:blip r:embed="rId2"/>
          <a:stretch>
            <a:fillRect/>
          </a:stretch>
        </p:blipFill>
        <p:spPr>
          <a:xfrm>
            <a:off x="4731028" y="1262020"/>
            <a:ext cx="7115646" cy="992273"/>
          </a:xfrm>
          <a:prstGeom prst="rect">
            <a:avLst/>
          </a:prstGeom>
        </p:spPr>
      </p:pic>
      <p:pic>
        <p:nvPicPr>
          <p:cNvPr id="11" name="그림 120"/>
          <p:cNvPicPr>
            <a:picLocks noChangeAspect="1"/>
          </p:cNvPicPr>
          <p:nvPr/>
        </p:nvPicPr>
        <p:blipFill>
          <a:blip r:embed="rId3"/>
          <a:stretch>
            <a:fillRect/>
          </a:stretch>
        </p:blipFill>
        <p:spPr>
          <a:xfrm>
            <a:off x="4731028" y="248952"/>
            <a:ext cx="7114686" cy="1013068"/>
          </a:xfrm>
          <a:prstGeom prst="rect">
            <a:avLst/>
          </a:prstGeom>
        </p:spPr>
      </p:pic>
      <p:cxnSp>
        <p:nvCxnSpPr>
          <p:cNvPr id="12" name="Straight Connector 42"/>
          <p:cNvCxnSpPr/>
          <p:nvPr/>
        </p:nvCxnSpPr>
        <p:spPr>
          <a:xfrm>
            <a:off x="9492941" y="499176"/>
            <a:ext cx="23527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43"/>
          <p:cNvCxnSpPr/>
          <p:nvPr/>
        </p:nvCxnSpPr>
        <p:spPr>
          <a:xfrm>
            <a:off x="8620874" y="1540576"/>
            <a:ext cx="32258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48"/>
          <p:cNvSpPr/>
          <p:nvPr/>
        </p:nvSpPr>
        <p:spPr>
          <a:xfrm>
            <a:off x="8620874" y="338308"/>
            <a:ext cx="872067" cy="177802"/>
          </a:xfrm>
          <a:prstGeom prst="rect">
            <a:avLst/>
          </a:prstGeom>
          <a:solidFill>
            <a:schemeClr val="bg2">
              <a:lumMod val="75000"/>
              <a:alpha val="34000"/>
            </a:schemeClr>
          </a:solidFill>
          <a:ln>
            <a:solidFill>
              <a:schemeClr val="accent1">
                <a:lumMod val="60000"/>
                <a:lumOff val="40000"/>
                <a:alpha val="4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Obrázek 4"/>
          <p:cNvPicPr>
            <a:picLocks noChangeAspect="1"/>
          </p:cNvPicPr>
          <p:nvPr/>
        </p:nvPicPr>
        <p:blipFill rotWithShape="1">
          <a:blip r:embed="rId4"/>
          <a:srcRect l="22245" t="39515" r="62335" b="24204"/>
          <a:stretch/>
        </p:blipFill>
        <p:spPr>
          <a:xfrm>
            <a:off x="7297320" y="2450996"/>
            <a:ext cx="1982102" cy="2914855"/>
          </a:xfrm>
          <a:prstGeom prst="rect">
            <a:avLst/>
          </a:prstGeom>
        </p:spPr>
      </p:pic>
    </p:spTree>
    <p:extLst>
      <p:ext uri="{BB962C8B-B14F-4D97-AF65-F5344CB8AC3E}">
        <p14:creationId xmlns:p14="http://schemas.microsoft.com/office/powerpoint/2010/main" val="253634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Experimentálne</a:t>
            </a:r>
            <a:r>
              <a:rPr lang="cs-CZ" dirty="0" smtClean="0"/>
              <a:t> </a:t>
            </a:r>
            <a:r>
              <a:rPr lang="cs-CZ" dirty="0" err="1" smtClean="0"/>
              <a:t>stratégie</a:t>
            </a:r>
            <a:r>
              <a:rPr lang="cs-CZ" dirty="0" smtClean="0"/>
              <a:t> na </a:t>
            </a:r>
            <a:r>
              <a:rPr lang="cs-CZ" dirty="0" err="1" smtClean="0"/>
              <a:t>vylúčenie</a:t>
            </a:r>
            <a:r>
              <a:rPr lang="cs-CZ" dirty="0" smtClean="0"/>
              <a:t> </a:t>
            </a:r>
            <a:r>
              <a:rPr lang="cs-CZ" dirty="0" err="1" smtClean="0"/>
              <a:t>off-target</a:t>
            </a:r>
            <a:endParaRPr lang="cs-CZ" dirty="0"/>
          </a:p>
        </p:txBody>
      </p:sp>
      <p:sp>
        <p:nvSpPr>
          <p:cNvPr id="3" name="Zástupný symbol pro obsah 2"/>
          <p:cNvSpPr>
            <a:spLocks noGrp="1"/>
          </p:cNvSpPr>
          <p:nvPr>
            <p:ph idx="1"/>
          </p:nvPr>
        </p:nvSpPr>
        <p:spPr>
          <a:xfrm>
            <a:off x="838200" y="2506662"/>
            <a:ext cx="10515600" cy="4351338"/>
          </a:xfrm>
        </p:spPr>
        <p:txBody>
          <a:bodyPr/>
          <a:lstStyle/>
          <a:p>
            <a:r>
              <a:rPr lang="cs-CZ" dirty="0" err="1" smtClean="0"/>
              <a:t>Vylúčenie</a:t>
            </a:r>
            <a:r>
              <a:rPr lang="cs-CZ" dirty="0" smtClean="0"/>
              <a:t> </a:t>
            </a:r>
            <a:r>
              <a:rPr lang="cs-CZ" dirty="0" err="1" smtClean="0"/>
              <a:t>potenciálnych</a:t>
            </a:r>
            <a:r>
              <a:rPr lang="cs-CZ" dirty="0" smtClean="0"/>
              <a:t> co-</a:t>
            </a:r>
            <a:r>
              <a:rPr lang="cs-CZ" dirty="0" err="1" smtClean="0"/>
              <a:t>founder</a:t>
            </a:r>
            <a:r>
              <a:rPr lang="cs-CZ" dirty="0" smtClean="0"/>
              <a:t> </a:t>
            </a:r>
            <a:r>
              <a:rPr lang="cs-CZ" dirty="0" err="1" smtClean="0"/>
              <a:t>efektov</a:t>
            </a:r>
            <a:r>
              <a:rPr lang="cs-CZ" dirty="0" smtClean="0"/>
              <a:t> </a:t>
            </a:r>
            <a:r>
              <a:rPr lang="cs-CZ" dirty="0" err="1" smtClean="0"/>
              <a:t>off-target</a:t>
            </a:r>
            <a:r>
              <a:rPr lang="cs-CZ" dirty="0" smtClean="0"/>
              <a:t> </a:t>
            </a:r>
            <a:r>
              <a:rPr lang="cs-CZ" dirty="0" err="1" smtClean="0"/>
              <a:t>mutácií</a:t>
            </a:r>
            <a:endParaRPr lang="cs-CZ" dirty="0" smtClean="0"/>
          </a:p>
          <a:p>
            <a:pPr marL="0" indent="0">
              <a:buNone/>
            </a:pPr>
            <a:r>
              <a:rPr lang="cs-CZ" dirty="0" smtClean="0"/>
              <a:t>	-</a:t>
            </a:r>
            <a:r>
              <a:rPr lang="cs-CZ" dirty="0" err="1" smtClean="0"/>
              <a:t>spätné</a:t>
            </a:r>
            <a:r>
              <a:rPr lang="cs-CZ" dirty="0" smtClean="0"/>
              <a:t> </a:t>
            </a:r>
            <a:r>
              <a:rPr lang="cs-CZ" dirty="0" err="1" smtClean="0"/>
              <a:t>vloženie</a:t>
            </a:r>
            <a:r>
              <a:rPr lang="cs-CZ" dirty="0" smtClean="0"/>
              <a:t> </a:t>
            </a:r>
            <a:r>
              <a:rPr lang="cs-CZ" dirty="0" err="1" smtClean="0"/>
              <a:t>wild</a:t>
            </a:r>
            <a:r>
              <a:rPr lang="cs-CZ" dirty="0" smtClean="0"/>
              <a:t>-type alely by </a:t>
            </a:r>
            <a:r>
              <a:rPr lang="cs-CZ" dirty="0" err="1" smtClean="0"/>
              <a:t>malo</a:t>
            </a:r>
            <a:r>
              <a:rPr lang="cs-CZ" dirty="0" smtClean="0"/>
              <a:t> </a:t>
            </a:r>
            <a:r>
              <a:rPr lang="cs-CZ" dirty="0" err="1"/>
              <a:t>z</a:t>
            </a:r>
            <a:r>
              <a:rPr lang="cs-CZ" dirty="0" err="1" smtClean="0"/>
              <a:t>vrátiť</a:t>
            </a:r>
            <a:r>
              <a:rPr lang="cs-CZ" dirty="0" smtClean="0"/>
              <a:t> fenotyp</a:t>
            </a:r>
            <a:endParaRPr lang="cs-CZ" dirty="0"/>
          </a:p>
          <a:p>
            <a:pPr marL="0" indent="0">
              <a:buNone/>
            </a:pPr>
            <a:endParaRPr lang="cs-CZ" dirty="0" smtClean="0"/>
          </a:p>
          <a:p>
            <a:r>
              <a:rPr lang="cs-CZ" dirty="0" err="1" smtClean="0"/>
              <a:t>Použitie</a:t>
            </a:r>
            <a:r>
              <a:rPr lang="cs-CZ" dirty="0" smtClean="0"/>
              <a:t> </a:t>
            </a:r>
            <a:r>
              <a:rPr lang="cs-CZ" dirty="0" err="1" smtClean="0"/>
              <a:t>viacerých</a:t>
            </a:r>
            <a:r>
              <a:rPr lang="cs-CZ" dirty="0" smtClean="0"/>
              <a:t> </a:t>
            </a:r>
            <a:r>
              <a:rPr lang="cs-CZ" dirty="0" err="1" smtClean="0"/>
              <a:t>sgRNA</a:t>
            </a:r>
            <a:endParaRPr lang="cs-CZ" dirty="0" smtClean="0"/>
          </a:p>
          <a:p>
            <a:pPr marL="0" indent="0">
              <a:buNone/>
            </a:pPr>
            <a:r>
              <a:rPr lang="cs-CZ" dirty="0"/>
              <a:t>	</a:t>
            </a:r>
            <a:r>
              <a:rPr lang="cs-CZ" dirty="0" smtClean="0"/>
              <a:t>-každá </a:t>
            </a:r>
            <a:r>
              <a:rPr lang="cs-CZ" dirty="0" err="1" smtClean="0"/>
              <a:t>sgRNA</a:t>
            </a:r>
            <a:r>
              <a:rPr lang="cs-CZ" dirty="0" smtClean="0"/>
              <a:t> má </a:t>
            </a:r>
            <a:r>
              <a:rPr lang="cs-CZ" dirty="0" err="1" smtClean="0"/>
              <a:t>iné</a:t>
            </a:r>
            <a:r>
              <a:rPr lang="cs-CZ" dirty="0" smtClean="0"/>
              <a:t> </a:t>
            </a:r>
            <a:r>
              <a:rPr lang="cs-CZ" dirty="0" err="1" smtClean="0"/>
              <a:t>potenciálne</a:t>
            </a:r>
            <a:r>
              <a:rPr lang="cs-CZ" dirty="0" smtClean="0"/>
              <a:t> </a:t>
            </a:r>
            <a:r>
              <a:rPr lang="cs-CZ" dirty="0" err="1" smtClean="0"/>
              <a:t>off-targety</a:t>
            </a:r>
            <a:r>
              <a:rPr lang="cs-CZ" dirty="0" smtClean="0"/>
              <a:t>, </a:t>
            </a:r>
            <a:r>
              <a:rPr lang="cs-CZ" dirty="0" err="1" smtClean="0"/>
              <a:t>ak</a:t>
            </a:r>
            <a:r>
              <a:rPr lang="cs-CZ" dirty="0" smtClean="0"/>
              <a:t> je fenotyp </a:t>
            </a:r>
            <a:r>
              <a:rPr lang="cs-CZ" dirty="0" err="1" smtClean="0"/>
              <a:t>rovnaký</a:t>
            </a:r>
            <a:r>
              <a:rPr lang="cs-CZ" dirty="0" smtClean="0"/>
              <a:t> u </a:t>
            </a:r>
            <a:r>
              <a:rPr lang="cs-CZ" dirty="0" err="1" smtClean="0"/>
              <a:t>viacerých</a:t>
            </a:r>
            <a:r>
              <a:rPr lang="cs-CZ" dirty="0" smtClean="0"/>
              <a:t> </a:t>
            </a:r>
            <a:r>
              <a:rPr lang="cs-CZ" dirty="0" err="1" smtClean="0"/>
              <a:t>sgRNA</a:t>
            </a:r>
            <a:r>
              <a:rPr lang="cs-CZ" dirty="0" smtClean="0"/>
              <a:t>, </a:t>
            </a:r>
            <a:r>
              <a:rPr lang="cs-CZ" dirty="0" err="1" smtClean="0"/>
              <a:t>zrejme</a:t>
            </a:r>
            <a:r>
              <a:rPr lang="cs-CZ" dirty="0" smtClean="0"/>
              <a:t> </a:t>
            </a:r>
            <a:r>
              <a:rPr lang="cs-CZ" dirty="0" err="1" smtClean="0"/>
              <a:t>sa</a:t>
            </a:r>
            <a:r>
              <a:rPr lang="cs-CZ" dirty="0" smtClean="0"/>
              <a:t> nejedná o </a:t>
            </a:r>
            <a:r>
              <a:rPr lang="cs-CZ" dirty="0" err="1" smtClean="0"/>
              <a:t>off-target</a:t>
            </a:r>
            <a:r>
              <a:rPr lang="cs-CZ" dirty="0" smtClean="0"/>
              <a:t> efekt </a:t>
            </a:r>
            <a:endParaRPr lang="cs-CZ" dirty="0"/>
          </a:p>
        </p:txBody>
      </p:sp>
    </p:spTree>
    <p:extLst>
      <p:ext uri="{BB962C8B-B14F-4D97-AF65-F5344CB8AC3E}">
        <p14:creationId xmlns:p14="http://schemas.microsoft.com/office/powerpoint/2010/main" val="542876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3338286" y="0"/>
            <a:ext cx="4903469" cy="6857999"/>
          </a:xfrm>
          <a:prstGeom prst="rect">
            <a:avLst/>
          </a:prstGeom>
        </p:spPr>
      </p:pic>
      <p:sp>
        <p:nvSpPr>
          <p:cNvPr id="2" name="TextovéPole 1"/>
          <p:cNvSpPr txBox="1"/>
          <p:nvPr/>
        </p:nvSpPr>
        <p:spPr>
          <a:xfrm>
            <a:off x="8648700" y="361950"/>
            <a:ext cx="3186065" cy="646331"/>
          </a:xfrm>
          <a:prstGeom prst="rect">
            <a:avLst/>
          </a:prstGeom>
          <a:noFill/>
        </p:spPr>
        <p:txBody>
          <a:bodyPr wrap="none" rtlCol="0">
            <a:spAutoFit/>
          </a:bodyPr>
          <a:lstStyle/>
          <a:p>
            <a:pPr marL="285750" indent="-285750">
              <a:buFont typeface="Arial" panose="020B0604020202020204" pitchFamily="34" charset="0"/>
              <a:buChar char="•"/>
            </a:pPr>
            <a:r>
              <a:rPr lang="cs-CZ" i="1" dirty="0" smtClean="0"/>
              <a:t>In </a:t>
            </a:r>
            <a:r>
              <a:rPr lang="cs-CZ" i="1" dirty="0" err="1" smtClean="0"/>
              <a:t>silico</a:t>
            </a:r>
            <a:r>
              <a:rPr lang="cs-CZ" i="1" dirty="0" smtClean="0"/>
              <a:t> </a:t>
            </a:r>
            <a:r>
              <a:rPr lang="cs-CZ" dirty="0" smtClean="0"/>
              <a:t>návrh </a:t>
            </a:r>
            <a:r>
              <a:rPr lang="cs-CZ" dirty="0" err="1" smtClean="0"/>
              <a:t>gRNA</a:t>
            </a:r>
            <a:endParaRPr lang="cs-CZ" dirty="0" smtClean="0"/>
          </a:p>
          <a:p>
            <a:pPr marL="285750" indent="-285750">
              <a:buFont typeface="Arial" panose="020B0604020202020204" pitchFamily="34" charset="0"/>
              <a:buChar char="•"/>
            </a:pPr>
            <a:r>
              <a:rPr lang="cs-CZ" dirty="0" err="1" smtClean="0"/>
              <a:t>Objednanie</a:t>
            </a:r>
            <a:r>
              <a:rPr lang="cs-CZ" dirty="0" smtClean="0"/>
              <a:t> </a:t>
            </a:r>
            <a:r>
              <a:rPr lang="cs-CZ" dirty="0" err="1" smtClean="0"/>
              <a:t>oligonukleotidov</a:t>
            </a:r>
            <a:endParaRPr lang="cs-CZ" dirty="0"/>
          </a:p>
        </p:txBody>
      </p:sp>
      <p:sp>
        <p:nvSpPr>
          <p:cNvPr id="4" name="Obdélník 3"/>
          <p:cNvSpPr/>
          <p:nvPr/>
        </p:nvSpPr>
        <p:spPr>
          <a:xfrm>
            <a:off x="2931341" y="96135"/>
            <a:ext cx="1021091" cy="10563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8648700" y="1523998"/>
            <a:ext cx="2740494"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Molekulárne</a:t>
            </a:r>
            <a:r>
              <a:rPr lang="cs-CZ" dirty="0" smtClean="0"/>
              <a:t> </a:t>
            </a:r>
            <a:r>
              <a:rPr lang="cs-CZ" dirty="0" err="1" smtClean="0"/>
              <a:t>klonovanie</a:t>
            </a:r>
            <a:endParaRPr lang="cs-CZ" dirty="0" smtClean="0"/>
          </a:p>
          <a:p>
            <a:pPr marL="285750" indent="-285750">
              <a:buFont typeface="Arial" panose="020B0604020202020204" pitchFamily="34" charset="0"/>
              <a:buChar char="•"/>
            </a:pPr>
            <a:r>
              <a:rPr lang="cs-CZ" dirty="0" err="1" smtClean="0"/>
              <a:t>Transformácia</a:t>
            </a:r>
            <a:r>
              <a:rPr lang="cs-CZ" dirty="0" smtClean="0"/>
              <a:t> baktérií</a:t>
            </a:r>
          </a:p>
          <a:p>
            <a:pPr marL="285750" indent="-285750">
              <a:buFont typeface="Arial" panose="020B0604020202020204" pitchFamily="34" charset="0"/>
              <a:buChar char="•"/>
            </a:pPr>
            <a:r>
              <a:rPr lang="cs-CZ" dirty="0" smtClean="0"/>
              <a:t>(tvorba víru)</a:t>
            </a:r>
            <a:endParaRPr lang="cs-CZ" dirty="0"/>
          </a:p>
        </p:txBody>
      </p:sp>
      <p:sp>
        <p:nvSpPr>
          <p:cNvPr id="7" name="Obdélník 6"/>
          <p:cNvSpPr/>
          <p:nvPr/>
        </p:nvSpPr>
        <p:spPr>
          <a:xfrm>
            <a:off x="2931339" y="1290779"/>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8648700" y="3266960"/>
            <a:ext cx="3091680"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Vloženie</a:t>
            </a:r>
            <a:r>
              <a:rPr lang="cs-CZ" dirty="0" smtClean="0"/>
              <a:t> systému</a:t>
            </a:r>
          </a:p>
          <a:p>
            <a:pPr marL="285750" indent="-285750">
              <a:buFont typeface="Arial" panose="020B0604020202020204" pitchFamily="34" charset="0"/>
              <a:buChar char="•"/>
            </a:pPr>
            <a:r>
              <a:rPr lang="cs-CZ" dirty="0" err="1" smtClean="0"/>
              <a:t>Selekcia</a:t>
            </a:r>
            <a:r>
              <a:rPr lang="cs-CZ" dirty="0" smtClean="0"/>
              <a:t> (antibiotikum, GFP)</a:t>
            </a:r>
          </a:p>
          <a:p>
            <a:pPr marL="285750" indent="-285750">
              <a:buFont typeface="Arial" panose="020B0604020202020204" pitchFamily="34" charset="0"/>
              <a:buChar char="•"/>
            </a:pPr>
            <a:r>
              <a:rPr lang="cs-CZ" dirty="0" err="1" smtClean="0"/>
              <a:t>Validácia</a:t>
            </a:r>
            <a:r>
              <a:rPr lang="cs-CZ" dirty="0" smtClean="0"/>
              <a:t> </a:t>
            </a:r>
            <a:r>
              <a:rPr lang="cs-CZ" dirty="0" err="1" smtClean="0"/>
              <a:t>editácie</a:t>
            </a:r>
            <a:endParaRPr lang="cs-CZ" dirty="0"/>
          </a:p>
        </p:txBody>
      </p:sp>
      <p:sp>
        <p:nvSpPr>
          <p:cNvPr id="9" name="Obdélník 8"/>
          <p:cNvSpPr/>
          <p:nvPr/>
        </p:nvSpPr>
        <p:spPr>
          <a:xfrm>
            <a:off x="2931340" y="3033741"/>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8648699" y="5308913"/>
            <a:ext cx="3543301" cy="646331"/>
          </a:xfrm>
          <a:prstGeom prst="rect">
            <a:avLst/>
          </a:prstGeom>
          <a:noFill/>
        </p:spPr>
        <p:txBody>
          <a:bodyPr wrap="square" rtlCol="0">
            <a:spAutoFit/>
          </a:bodyPr>
          <a:lstStyle/>
          <a:p>
            <a:pPr marL="285750" indent="-285750">
              <a:buFont typeface="Arial" panose="020B0604020202020204" pitchFamily="34" charset="0"/>
              <a:buChar char="•"/>
            </a:pPr>
            <a:r>
              <a:rPr lang="cs-CZ" dirty="0" smtClean="0"/>
              <a:t>Tvorba </a:t>
            </a:r>
            <a:r>
              <a:rPr lang="cs-CZ" dirty="0" err="1" smtClean="0"/>
              <a:t>izogénnych</a:t>
            </a:r>
            <a:r>
              <a:rPr lang="cs-CZ" dirty="0" smtClean="0"/>
              <a:t> </a:t>
            </a:r>
            <a:r>
              <a:rPr lang="cs-CZ" dirty="0" err="1" smtClean="0"/>
              <a:t>línií</a:t>
            </a:r>
            <a:r>
              <a:rPr lang="cs-CZ" dirty="0" smtClean="0"/>
              <a:t> z </a:t>
            </a:r>
            <a:r>
              <a:rPr lang="cs-CZ" dirty="0" err="1" smtClean="0"/>
              <a:t>jednobunečných</a:t>
            </a:r>
            <a:r>
              <a:rPr lang="cs-CZ" dirty="0" smtClean="0"/>
              <a:t> </a:t>
            </a:r>
            <a:r>
              <a:rPr lang="cs-CZ" dirty="0" err="1" smtClean="0"/>
              <a:t>klonov</a:t>
            </a:r>
            <a:endParaRPr lang="cs-CZ" dirty="0"/>
          </a:p>
        </p:txBody>
      </p:sp>
      <p:sp>
        <p:nvSpPr>
          <p:cNvPr id="11" name="Obdélník 10"/>
          <p:cNvSpPr/>
          <p:nvPr/>
        </p:nvSpPr>
        <p:spPr>
          <a:xfrm>
            <a:off x="2931339" y="5075694"/>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216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animBg="1"/>
      <p:bldP spid="8" grpId="0"/>
      <p:bldP spid="9"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dir="5400000" algn="ctr" rotWithShape="0">
              <a:srgbClr val="000000">
                <a:alpha val="47000"/>
              </a:srgbClr>
            </a:outerShdw>
            <a:softEdge rad="1143000"/>
          </a:effectLst>
        </p:spPr>
      </p:pic>
      <p:sp>
        <p:nvSpPr>
          <p:cNvPr id="4" name="TextovéPole 3"/>
          <p:cNvSpPr txBox="1"/>
          <p:nvPr/>
        </p:nvSpPr>
        <p:spPr>
          <a:xfrm>
            <a:off x="4778973" y="188712"/>
            <a:ext cx="2634054" cy="707886"/>
          </a:xfrm>
          <a:prstGeom prst="rect">
            <a:avLst/>
          </a:prstGeom>
          <a:noFill/>
        </p:spPr>
        <p:txBody>
          <a:bodyPr wrap="none" rtlCol="0">
            <a:spAutoFit/>
          </a:bodyPr>
          <a:lstStyle/>
          <a:p>
            <a:r>
              <a:rPr lang="cs-CZ" sz="4000" b="1" dirty="0" smtClean="0"/>
              <a:t>CRISPR</a:t>
            </a:r>
            <a:r>
              <a:rPr lang="en-US" sz="4000" b="1" dirty="0" smtClean="0"/>
              <a:t>/</a:t>
            </a:r>
            <a:r>
              <a:rPr lang="en-US" sz="4000" b="1" dirty="0" err="1" smtClean="0"/>
              <a:t>Cas</a:t>
            </a:r>
            <a:endParaRPr lang="cs-CZ" sz="4000" b="1" dirty="0"/>
          </a:p>
        </p:txBody>
      </p:sp>
    </p:spTree>
    <p:extLst>
      <p:ext uri="{BB962C8B-B14F-4D97-AF65-F5344CB8AC3E}">
        <p14:creationId xmlns:p14="http://schemas.microsoft.com/office/powerpoint/2010/main" val="2430187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6871" t="25438" r="22245" b="22027"/>
          <a:stretch/>
        </p:blipFill>
        <p:spPr>
          <a:xfrm>
            <a:off x="2429483" y="1646018"/>
            <a:ext cx="7174440" cy="4629496"/>
          </a:xfrm>
          <a:prstGeom prst="rect">
            <a:avLst/>
          </a:prstGeom>
        </p:spPr>
      </p:pic>
      <p:sp>
        <p:nvSpPr>
          <p:cNvPr id="3" name="Nadpis 2"/>
          <p:cNvSpPr>
            <a:spLocks noGrp="1"/>
          </p:cNvSpPr>
          <p:nvPr>
            <p:ph type="title"/>
          </p:nvPr>
        </p:nvSpPr>
        <p:spPr/>
        <p:txBody>
          <a:bodyPr/>
          <a:lstStyle/>
          <a:p>
            <a:r>
              <a:rPr lang="cs-CZ" dirty="0" smtClean="0"/>
              <a:t>„CRISPR </a:t>
            </a:r>
            <a:r>
              <a:rPr lang="cs-CZ" dirty="0" err="1" smtClean="0"/>
              <a:t>goes</a:t>
            </a:r>
            <a:r>
              <a:rPr lang="cs-CZ" dirty="0" smtClean="0"/>
              <a:t> </a:t>
            </a:r>
            <a:r>
              <a:rPr lang="cs-CZ" dirty="0" err="1" smtClean="0"/>
              <a:t>viral</a:t>
            </a:r>
            <a:r>
              <a:rPr lang="cs-CZ" dirty="0" smtClean="0"/>
              <a:t>“</a:t>
            </a:r>
            <a:endParaRPr lang="cs-CZ" dirty="0"/>
          </a:p>
        </p:txBody>
      </p:sp>
      <p:grpSp>
        <p:nvGrpSpPr>
          <p:cNvPr id="8" name="Group 15"/>
          <p:cNvGrpSpPr/>
          <p:nvPr/>
        </p:nvGrpSpPr>
        <p:grpSpPr>
          <a:xfrm>
            <a:off x="1423644" y="1645945"/>
            <a:ext cx="8989536" cy="3078666"/>
            <a:chOff x="0" y="1761067"/>
            <a:chExt cx="8989536" cy="3078666"/>
          </a:xfrm>
        </p:grpSpPr>
        <p:sp>
          <p:nvSpPr>
            <p:cNvPr id="9" name="TextBox 1"/>
            <p:cNvSpPr txBox="1"/>
            <p:nvPr/>
          </p:nvSpPr>
          <p:spPr>
            <a:xfrm>
              <a:off x="186267" y="1811867"/>
              <a:ext cx="543876" cy="369332"/>
            </a:xfrm>
            <a:prstGeom prst="rect">
              <a:avLst/>
            </a:prstGeom>
            <a:noFill/>
          </p:spPr>
          <p:txBody>
            <a:bodyPr wrap="none" rtlCol="0">
              <a:spAutoFit/>
            </a:bodyPr>
            <a:lstStyle/>
            <a:p>
              <a:r>
                <a:rPr lang="en-US" dirty="0" smtClean="0">
                  <a:latin typeface="Arial"/>
                  <a:cs typeface="Arial"/>
                </a:rPr>
                <a:t>Rat</a:t>
              </a:r>
              <a:endParaRPr lang="en-US" dirty="0">
                <a:latin typeface="Arial"/>
                <a:cs typeface="Arial"/>
              </a:endParaRPr>
            </a:p>
          </p:txBody>
        </p:sp>
        <p:pic>
          <p:nvPicPr>
            <p:cNvPr id="10" name="Picture 2" descr="Screenshot 2014-04-22 23.02.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393" y="2181199"/>
              <a:ext cx="6303143" cy="2658534"/>
            </a:xfrm>
            <a:prstGeom prst="rect">
              <a:avLst/>
            </a:prstGeom>
          </p:spPr>
        </p:pic>
        <p:sp>
          <p:nvSpPr>
            <p:cNvPr id="11" name="TextBox 13"/>
            <p:cNvSpPr txBox="1"/>
            <p:nvPr/>
          </p:nvSpPr>
          <p:spPr>
            <a:xfrm>
              <a:off x="7495755" y="1761067"/>
              <a:ext cx="1493781" cy="369332"/>
            </a:xfrm>
            <a:prstGeom prst="rect">
              <a:avLst/>
            </a:prstGeom>
            <a:noFill/>
          </p:spPr>
          <p:txBody>
            <a:bodyPr wrap="none" rtlCol="0">
              <a:spAutoFit/>
            </a:bodyPr>
            <a:lstStyle/>
            <a:p>
              <a:r>
                <a:rPr lang="en-US" dirty="0" smtClean="0">
                  <a:latin typeface="Arial"/>
                  <a:cs typeface="Arial"/>
                </a:rPr>
                <a:t>August 2013</a:t>
              </a:r>
              <a:endParaRPr lang="en-US" dirty="0">
                <a:latin typeface="Arial"/>
                <a:cs typeface="Arial"/>
              </a:endParaRPr>
            </a:p>
          </p:txBody>
        </p:sp>
        <p:pic>
          <p:nvPicPr>
            <p:cNvPr id="12" name="Picture 14" descr="Screenshot 2014-04-22 23.03.5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98132"/>
              <a:ext cx="2686393" cy="2562881"/>
            </a:xfrm>
            <a:prstGeom prst="rect">
              <a:avLst/>
            </a:prstGeom>
          </p:spPr>
        </p:pic>
      </p:grpSp>
      <p:grpSp>
        <p:nvGrpSpPr>
          <p:cNvPr id="13" name="Group 20"/>
          <p:cNvGrpSpPr/>
          <p:nvPr/>
        </p:nvGrpSpPr>
        <p:grpSpPr>
          <a:xfrm>
            <a:off x="2860860" y="1571726"/>
            <a:ext cx="6383867" cy="5095274"/>
            <a:chOff x="2487083" y="2895600"/>
            <a:chExt cx="6383867" cy="5095274"/>
          </a:xfrm>
        </p:grpSpPr>
        <p:pic>
          <p:nvPicPr>
            <p:cNvPr id="14" name="Picture 16" descr="Screenshot 2014-04-22 23.11.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083" y="5535083"/>
              <a:ext cx="6278033" cy="2455791"/>
            </a:xfrm>
            <a:prstGeom prst="rect">
              <a:avLst/>
            </a:prstGeom>
          </p:spPr>
        </p:pic>
        <p:pic>
          <p:nvPicPr>
            <p:cNvPr id="15" name="Picture 17" descr="Screenshot 2014-04-22 23.11.09.png"/>
            <p:cNvPicPr>
              <a:picLocks noChangeAspect="1"/>
            </p:cNvPicPr>
            <p:nvPr/>
          </p:nvPicPr>
          <p:blipFill rotWithShape="1">
            <a:blip r:embed="rId6">
              <a:extLst>
                <a:ext uri="{28A0092B-C50C-407E-A947-70E740481C1C}">
                  <a14:useLocalDpi xmlns:a14="http://schemas.microsoft.com/office/drawing/2010/main" val="0"/>
                </a:ext>
              </a:extLst>
            </a:blip>
            <a:srcRect l="7538" t="17632" r="8869" b="22165"/>
            <a:stretch/>
          </p:blipFill>
          <p:spPr>
            <a:xfrm>
              <a:off x="2487083" y="3367617"/>
              <a:ext cx="6383867" cy="2167466"/>
            </a:xfrm>
            <a:prstGeom prst="rect">
              <a:avLst/>
            </a:prstGeom>
          </p:spPr>
        </p:pic>
        <p:sp>
          <p:nvSpPr>
            <p:cNvPr id="16" name="TextBox 18"/>
            <p:cNvSpPr txBox="1"/>
            <p:nvPr/>
          </p:nvSpPr>
          <p:spPr>
            <a:xfrm>
              <a:off x="2487083" y="2895600"/>
              <a:ext cx="1053669" cy="369332"/>
            </a:xfrm>
            <a:prstGeom prst="rect">
              <a:avLst/>
            </a:prstGeom>
            <a:noFill/>
          </p:spPr>
          <p:txBody>
            <a:bodyPr wrap="none" rtlCol="0">
              <a:spAutoFit/>
            </a:bodyPr>
            <a:lstStyle/>
            <a:p>
              <a:r>
                <a:rPr lang="en-US" dirty="0" err="1" smtClean="0"/>
                <a:t>Zebrafish</a:t>
              </a:r>
              <a:endParaRPr lang="en-US" dirty="0"/>
            </a:p>
          </p:txBody>
        </p:sp>
        <p:sp>
          <p:nvSpPr>
            <p:cNvPr id="17" name="TextBox 19"/>
            <p:cNvSpPr txBox="1"/>
            <p:nvPr/>
          </p:nvSpPr>
          <p:spPr>
            <a:xfrm>
              <a:off x="7366000" y="2895600"/>
              <a:ext cx="1427081" cy="369332"/>
            </a:xfrm>
            <a:prstGeom prst="rect">
              <a:avLst/>
            </a:prstGeom>
            <a:noFill/>
          </p:spPr>
          <p:txBody>
            <a:bodyPr wrap="none" rtlCol="0">
              <a:spAutoFit/>
            </a:bodyPr>
            <a:lstStyle/>
            <a:p>
              <a:r>
                <a:rPr lang="en-US" dirty="0" smtClean="0"/>
                <a:t>January 2013</a:t>
              </a:r>
              <a:endParaRPr lang="en-US" dirty="0"/>
            </a:p>
          </p:txBody>
        </p:sp>
      </p:grpSp>
      <p:grpSp>
        <p:nvGrpSpPr>
          <p:cNvPr id="18" name="Group 25"/>
          <p:cNvGrpSpPr/>
          <p:nvPr/>
        </p:nvGrpSpPr>
        <p:grpSpPr>
          <a:xfrm>
            <a:off x="1504079" y="1571726"/>
            <a:ext cx="8902700" cy="4842933"/>
            <a:chOff x="241300" y="2015067"/>
            <a:chExt cx="8902700" cy="4842933"/>
          </a:xfrm>
        </p:grpSpPr>
        <p:pic>
          <p:nvPicPr>
            <p:cNvPr id="19" name="Picture 22" descr="Screenshot 2014-04-22 23.15.4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300" y="2574766"/>
              <a:ext cx="8902700" cy="2641600"/>
            </a:xfrm>
            <a:prstGeom prst="rect">
              <a:avLst/>
            </a:prstGeom>
          </p:spPr>
        </p:pic>
        <p:sp>
          <p:nvSpPr>
            <p:cNvPr id="20" name="TextBox 23"/>
            <p:cNvSpPr txBox="1"/>
            <p:nvPr/>
          </p:nvSpPr>
          <p:spPr>
            <a:xfrm>
              <a:off x="241300" y="2130399"/>
              <a:ext cx="995172" cy="369332"/>
            </a:xfrm>
            <a:prstGeom prst="rect">
              <a:avLst/>
            </a:prstGeom>
            <a:noFill/>
          </p:spPr>
          <p:txBody>
            <a:bodyPr wrap="none" rtlCol="0">
              <a:spAutoFit/>
            </a:bodyPr>
            <a:lstStyle/>
            <a:p>
              <a:r>
                <a:rPr lang="en-US" dirty="0" err="1" smtClean="0"/>
                <a:t>Xenopus</a:t>
              </a:r>
              <a:endParaRPr lang="en-US" dirty="0"/>
            </a:p>
          </p:txBody>
        </p:sp>
        <p:pic>
          <p:nvPicPr>
            <p:cNvPr id="21" name="Picture 21" descr="Screenshot 2014-04-22 23.14.5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2534" y="4076700"/>
              <a:ext cx="3213100" cy="2781300"/>
            </a:xfrm>
            <a:prstGeom prst="rect">
              <a:avLst/>
            </a:prstGeom>
          </p:spPr>
        </p:pic>
        <p:sp>
          <p:nvSpPr>
            <p:cNvPr id="22" name="TextBox 24"/>
            <p:cNvSpPr txBox="1"/>
            <p:nvPr/>
          </p:nvSpPr>
          <p:spPr>
            <a:xfrm>
              <a:off x="7366000" y="2015067"/>
              <a:ext cx="1470925" cy="369332"/>
            </a:xfrm>
            <a:prstGeom prst="rect">
              <a:avLst/>
            </a:prstGeom>
            <a:noFill/>
          </p:spPr>
          <p:txBody>
            <a:bodyPr wrap="none" rtlCol="0">
              <a:spAutoFit/>
            </a:bodyPr>
            <a:lstStyle/>
            <a:p>
              <a:r>
                <a:rPr lang="en-US" dirty="0" smtClean="0"/>
                <a:t>October 2013</a:t>
              </a:r>
              <a:endParaRPr lang="en-US" dirty="0"/>
            </a:p>
          </p:txBody>
        </p:sp>
      </p:grpSp>
      <p:grpSp>
        <p:nvGrpSpPr>
          <p:cNvPr id="23" name="Group 29"/>
          <p:cNvGrpSpPr/>
          <p:nvPr/>
        </p:nvGrpSpPr>
        <p:grpSpPr>
          <a:xfrm>
            <a:off x="2153787" y="1620426"/>
            <a:ext cx="8056033" cy="4959605"/>
            <a:chOff x="-3738141" y="1566214"/>
            <a:chExt cx="9004300" cy="5900234"/>
          </a:xfrm>
        </p:grpSpPr>
        <p:pic>
          <p:nvPicPr>
            <p:cNvPr id="24" name="Picture 26" descr="Screenshot 2014-04-22 23.17.3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8141" y="5040748"/>
              <a:ext cx="9004300" cy="2425700"/>
            </a:xfrm>
            <a:prstGeom prst="rect">
              <a:avLst/>
            </a:prstGeom>
          </p:spPr>
        </p:pic>
        <p:pic>
          <p:nvPicPr>
            <p:cNvPr id="25" name="Picture 27" descr="Screenshot 2014-04-22 23.18.2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46" y="1566214"/>
              <a:ext cx="4974613" cy="3491219"/>
            </a:xfrm>
            <a:prstGeom prst="rect">
              <a:avLst/>
            </a:prstGeom>
          </p:spPr>
        </p:pic>
        <p:sp>
          <p:nvSpPr>
            <p:cNvPr id="26" name="TextBox 28"/>
            <p:cNvSpPr txBox="1"/>
            <p:nvPr/>
          </p:nvSpPr>
          <p:spPr>
            <a:xfrm>
              <a:off x="-3183467" y="2286000"/>
              <a:ext cx="1428596" cy="923330"/>
            </a:xfrm>
            <a:prstGeom prst="rect">
              <a:avLst/>
            </a:prstGeom>
            <a:noFill/>
          </p:spPr>
          <p:txBody>
            <a:bodyPr wrap="none" rtlCol="0">
              <a:spAutoFit/>
            </a:bodyPr>
            <a:lstStyle/>
            <a:p>
              <a:r>
                <a:rPr lang="en-US" dirty="0" smtClean="0"/>
                <a:t>Pig</a:t>
              </a:r>
            </a:p>
            <a:p>
              <a:endParaRPr lang="en-US" dirty="0"/>
            </a:p>
            <a:p>
              <a:r>
                <a:rPr lang="en-US" dirty="0" smtClean="0"/>
                <a:t>January 2014</a:t>
              </a:r>
              <a:endParaRPr lang="en-US" dirty="0"/>
            </a:p>
          </p:txBody>
        </p:sp>
      </p:grpSp>
      <p:grpSp>
        <p:nvGrpSpPr>
          <p:cNvPr id="27" name="Group 34"/>
          <p:cNvGrpSpPr/>
          <p:nvPr/>
        </p:nvGrpSpPr>
        <p:grpSpPr>
          <a:xfrm>
            <a:off x="2860860" y="1571726"/>
            <a:ext cx="5983663" cy="5286274"/>
            <a:chOff x="-3742267" y="1393097"/>
            <a:chExt cx="6807200" cy="6033271"/>
          </a:xfrm>
        </p:grpSpPr>
        <p:pic>
          <p:nvPicPr>
            <p:cNvPr id="28" name="Picture 30" descr="Screenshot 2014-04-22 23.22.1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2267" y="5648368"/>
              <a:ext cx="6807200" cy="1778000"/>
            </a:xfrm>
            <a:prstGeom prst="rect">
              <a:avLst/>
            </a:prstGeom>
          </p:spPr>
        </p:pic>
        <p:pic>
          <p:nvPicPr>
            <p:cNvPr id="29" name="Picture 31" descr="Screenshot 2014-04-22 23.23.12.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80743" y="1898395"/>
              <a:ext cx="6201002" cy="3777728"/>
            </a:xfrm>
            <a:prstGeom prst="rect">
              <a:avLst/>
            </a:prstGeom>
          </p:spPr>
        </p:pic>
        <p:sp>
          <p:nvSpPr>
            <p:cNvPr id="30" name="TextBox 32"/>
            <p:cNvSpPr txBox="1"/>
            <p:nvPr/>
          </p:nvSpPr>
          <p:spPr>
            <a:xfrm>
              <a:off x="-3275377" y="1393097"/>
              <a:ext cx="793419" cy="369332"/>
            </a:xfrm>
            <a:prstGeom prst="rect">
              <a:avLst/>
            </a:prstGeom>
            <a:noFill/>
          </p:spPr>
          <p:txBody>
            <a:bodyPr wrap="none" rtlCol="0">
              <a:spAutoFit/>
            </a:bodyPr>
            <a:lstStyle/>
            <a:p>
              <a:r>
                <a:rPr lang="en-US" dirty="0" smtClean="0"/>
                <a:t>Rabbit</a:t>
              </a:r>
              <a:endParaRPr lang="en-US" dirty="0"/>
            </a:p>
          </p:txBody>
        </p:sp>
        <p:sp>
          <p:nvSpPr>
            <p:cNvPr id="31" name="TextBox 33"/>
            <p:cNvSpPr txBox="1"/>
            <p:nvPr/>
          </p:nvSpPr>
          <p:spPr>
            <a:xfrm>
              <a:off x="812800" y="1459729"/>
              <a:ext cx="1428596" cy="369332"/>
            </a:xfrm>
            <a:prstGeom prst="rect">
              <a:avLst/>
            </a:prstGeom>
            <a:noFill/>
          </p:spPr>
          <p:txBody>
            <a:bodyPr wrap="none" rtlCol="0">
              <a:spAutoFit/>
            </a:bodyPr>
            <a:lstStyle/>
            <a:p>
              <a:r>
                <a:rPr lang="en-US" dirty="0" smtClean="0"/>
                <a:t>January 2014</a:t>
              </a:r>
              <a:endParaRPr lang="en-US" dirty="0"/>
            </a:p>
          </p:txBody>
        </p:sp>
      </p:grpSp>
      <p:grpSp>
        <p:nvGrpSpPr>
          <p:cNvPr id="32" name="Group 38"/>
          <p:cNvGrpSpPr/>
          <p:nvPr/>
        </p:nvGrpSpPr>
        <p:grpSpPr>
          <a:xfrm>
            <a:off x="3845475" y="1620426"/>
            <a:ext cx="4999048" cy="4916312"/>
            <a:chOff x="-3729567" y="-833966"/>
            <a:chExt cx="6883400" cy="6768980"/>
          </a:xfrm>
        </p:grpSpPr>
        <p:pic>
          <p:nvPicPr>
            <p:cNvPr id="33" name="Picture 35" descr="Screenshot 2014-04-22 23.25.3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9567" y="1972614"/>
              <a:ext cx="6883400" cy="3962400"/>
            </a:xfrm>
            <a:prstGeom prst="rect">
              <a:avLst/>
            </a:prstGeom>
          </p:spPr>
        </p:pic>
        <p:pic>
          <p:nvPicPr>
            <p:cNvPr id="34" name="Picture 36" descr="Screenshot 2014-04-22 23.26.18.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86020" y="-833966"/>
              <a:ext cx="4939853" cy="2835046"/>
            </a:xfrm>
            <a:prstGeom prst="rect">
              <a:avLst/>
            </a:prstGeom>
          </p:spPr>
        </p:pic>
        <p:sp>
          <p:nvSpPr>
            <p:cNvPr id="35" name="TextBox 37"/>
            <p:cNvSpPr txBox="1"/>
            <p:nvPr/>
          </p:nvSpPr>
          <p:spPr>
            <a:xfrm>
              <a:off x="-3674533" y="-118533"/>
              <a:ext cx="1146468" cy="1200329"/>
            </a:xfrm>
            <a:prstGeom prst="rect">
              <a:avLst/>
            </a:prstGeom>
            <a:noFill/>
          </p:spPr>
          <p:txBody>
            <a:bodyPr wrap="none" rtlCol="0">
              <a:spAutoFit/>
            </a:bodyPr>
            <a:lstStyle/>
            <a:p>
              <a:r>
                <a:rPr lang="en-US" dirty="0" smtClean="0"/>
                <a:t>Rice fish</a:t>
              </a:r>
            </a:p>
            <a:p>
              <a:endParaRPr lang="en-US" dirty="0"/>
            </a:p>
            <a:p>
              <a:endParaRPr lang="en-US" dirty="0" smtClean="0"/>
            </a:p>
            <a:p>
              <a:r>
                <a:rPr lang="en-US" dirty="0" smtClean="0"/>
                <a:t>April 2014</a:t>
              </a:r>
              <a:endParaRPr lang="en-US" dirty="0"/>
            </a:p>
          </p:txBody>
        </p:sp>
      </p:grpSp>
      <p:grpSp>
        <p:nvGrpSpPr>
          <p:cNvPr id="36" name="Group 43"/>
          <p:cNvGrpSpPr/>
          <p:nvPr/>
        </p:nvGrpSpPr>
        <p:grpSpPr>
          <a:xfrm>
            <a:off x="3196537" y="1309197"/>
            <a:ext cx="5842000" cy="5512647"/>
            <a:chOff x="-3317249" y="3431517"/>
            <a:chExt cx="5842000" cy="5512647"/>
          </a:xfrm>
        </p:grpSpPr>
        <p:pic>
          <p:nvPicPr>
            <p:cNvPr id="37" name="Picture 39" descr="Screenshot 2014-04-22 23.28.54.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17249" y="3811998"/>
              <a:ext cx="5842000" cy="1739900"/>
            </a:xfrm>
            <a:prstGeom prst="rect">
              <a:avLst/>
            </a:prstGeom>
          </p:spPr>
        </p:pic>
        <p:sp>
          <p:nvSpPr>
            <p:cNvPr id="38" name="TextBox 40"/>
            <p:cNvSpPr txBox="1"/>
            <p:nvPr/>
          </p:nvSpPr>
          <p:spPr>
            <a:xfrm>
              <a:off x="-3317249" y="3476532"/>
              <a:ext cx="1053218" cy="369332"/>
            </a:xfrm>
            <a:prstGeom prst="rect">
              <a:avLst/>
            </a:prstGeom>
            <a:noFill/>
          </p:spPr>
          <p:txBody>
            <a:bodyPr wrap="none" rtlCol="0">
              <a:spAutoFit/>
            </a:bodyPr>
            <a:lstStyle/>
            <a:p>
              <a:r>
                <a:rPr lang="en-US" dirty="0" smtClean="0"/>
                <a:t>Silkworm</a:t>
              </a:r>
              <a:endParaRPr lang="en-US" dirty="0"/>
            </a:p>
          </p:txBody>
        </p:sp>
        <p:sp>
          <p:nvSpPr>
            <p:cNvPr id="39" name="TextBox 41"/>
            <p:cNvSpPr txBox="1"/>
            <p:nvPr/>
          </p:nvSpPr>
          <p:spPr>
            <a:xfrm>
              <a:off x="820507" y="3431517"/>
              <a:ext cx="1675158" cy="369332"/>
            </a:xfrm>
            <a:prstGeom prst="rect">
              <a:avLst/>
            </a:prstGeom>
            <a:noFill/>
          </p:spPr>
          <p:txBody>
            <a:bodyPr wrap="none" rtlCol="0">
              <a:spAutoFit/>
            </a:bodyPr>
            <a:lstStyle/>
            <a:p>
              <a:r>
                <a:rPr lang="en-US" dirty="0" smtClean="0"/>
                <a:t>December 2013</a:t>
              </a:r>
              <a:endParaRPr lang="en-US" dirty="0"/>
            </a:p>
          </p:txBody>
        </p:sp>
        <p:pic>
          <p:nvPicPr>
            <p:cNvPr id="40" name="Picture 42" descr="Screenshot 2014-04-22 23.29.43.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6934" y="5512647"/>
              <a:ext cx="4591638" cy="3431517"/>
            </a:xfrm>
            <a:prstGeom prst="rect">
              <a:avLst/>
            </a:prstGeom>
          </p:spPr>
        </p:pic>
      </p:grpSp>
      <p:grpSp>
        <p:nvGrpSpPr>
          <p:cNvPr id="41" name="Group 48"/>
          <p:cNvGrpSpPr/>
          <p:nvPr/>
        </p:nvGrpSpPr>
        <p:grpSpPr>
          <a:xfrm>
            <a:off x="3273274" y="1571726"/>
            <a:ext cx="4971646" cy="5087245"/>
            <a:chOff x="-2475981" y="114750"/>
            <a:chExt cx="6845300" cy="6204845"/>
          </a:xfrm>
        </p:grpSpPr>
        <p:pic>
          <p:nvPicPr>
            <p:cNvPr id="42" name="Picture 44" descr="Screenshot 2014-04-22 23.30.40.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5981" y="2509595"/>
              <a:ext cx="6845300" cy="3810000"/>
            </a:xfrm>
            <a:prstGeom prst="rect">
              <a:avLst/>
            </a:prstGeom>
          </p:spPr>
        </p:pic>
        <p:pic>
          <p:nvPicPr>
            <p:cNvPr id="43" name="Picture 45" descr="Screenshot 2014-04-22 23.31.12.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373" y="114750"/>
              <a:ext cx="4489692" cy="2391062"/>
            </a:xfrm>
            <a:prstGeom prst="rect">
              <a:avLst/>
            </a:prstGeom>
          </p:spPr>
        </p:pic>
        <p:sp>
          <p:nvSpPr>
            <p:cNvPr id="44" name="TextBox 46"/>
            <p:cNvSpPr txBox="1"/>
            <p:nvPr/>
          </p:nvSpPr>
          <p:spPr>
            <a:xfrm>
              <a:off x="-2404533" y="203200"/>
              <a:ext cx="1199968" cy="369332"/>
            </a:xfrm>
            <a:prstGeom prst="rect">
              <a:avLst/>
            </a:prstGeom>
            <a:noFill/>
          </p:spPr>
          <p:txBody>
            <a:bodyPr wrap="none" rtlCol="0">
              <a:spAutoFit/>
            </a:bodyPr>
            <a:lstStyle/>
            <a:p>
              <a:r>
                <a:rPr lang="en-US" dirty="0" smtClean="0"/>
                <a:t>Drosophila</a:t>
              </a:r>
              <a:endParaRPr lang="en-US" dirty="0"/>
            </a:p>
          </p:txBody>
        </p:sp>
        <p:sp>
          <p:nvSpPr>
            <p:cNvPr id="45" name="TextBox 47"/>
            <p:cNvSpPr txBox="1"/>
            <p:nvPr/>
          </p:nvSpPr>
          <p:spPr>
            <a:xfrm>
              <a:off x="-2404533" y="2150533"/>
              <a:ext cx="1740192" cy="369332"/>
            </a:xfrm>
            <a:prstGeom prst="rect">
              <a:avLst/>
            </a:prstGeom>
            <a:noFill/>
          </p:spPr>
          <p:txBody>
            <a:bodyPr wrap="none" rtlCol="0">
              <a:spAutoFit/>
            </a:bodyPr>
            <a:lstStyle/>
            <a:p>
              <a:r>
                <a:rPr lang="en-US" dirty="0" smtClean="0"/>
                <a:t>September 2013</a:t>
              </a:r>
              <a:endParaRPr lang="en-US" dirty="0"/>
            </a:p>
          </p:txBody>
        </p:sp>
      </p:grpSp>
      <p:sp>
        <p:nvSpPr>
          <p:cNvPr id="5" name="Zaoblený obdélník 4"/>
          <p:cNvSpPr/>
          <p:nvPr/>
        </p:nvSpPr>
        <p:spPr>
          <a:xfrm>
            <a:off x="1051560" y="4773025"/>
            <a:ext cx="10172700" cy="1502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„Technika, </a:t>
            </a:r>
            <a:r>
              <a:rPr lang="sk-SK" dirty="0"/>
              <a:t>ktorá dokáže presne meniť genómy všetkého od pšenice až po </a:t>
            </a:r>
            <a:r>
              <a:rPr lang="sk-SK" dirty="0" smtClean="0"/>
              <a:t>slony.“</a:t>
            </a:r>
            <a:endParaRPr lang="cs-CZ" dirty="0"/>
          </a:p>
        </p:txBody>
      </p:sp>
    </p:spTree>
    <p:extLst>
      <p:ext uri="{BB962C8B-B14F-4D97-AF65-F5344CB8AC3E}">
        <p14:creationId xmlns:p14="http://schemas.microsoft.com/office/powerpoint/2010/main" val="175016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proste funguje (</a:t>
            </a:r>
            <a:r>
              <a:rPr lang="cs-CZ" dirty="0" err="1" smtClean="0"/>
              <a:t>lepšie</a:t>
            </a:r>
            <a:r>
              <a:rPr lang="cs-CZ" dirty="0" smtClean="0"/>
              <a:t>).</a:t>
            </a:r>
            <a:endParaRPr lang="cs-CZ" dirty="0"/>
          </a:p>
        </p:txBody>
      </p:sp>
      <p:pic>
        <p:nvPicPr>
          <p:cNvPr id="5" name="Picture 3" descr="Screen Shot 2014-04-21 at 2.3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61628"/>
            <a:ext cx="9144000" cy="4993598"/>
          </a:xfrm>
          <a:prstGeom prst="rect">
            <a:avLst/>
          </a:prstGeom>
        </p:spPr>
      </p:pic>
      <p:sp>
        <p:nvSpPr>
          <p:cNvPr id="6" name="Rectangle 5"/>
          <p:cNvSpPr/>
          <p:nvPr/>
        </p:nvSpPr>
        <p:spPr>
          <a:xfrm>
            <a:off x="7340600" y="2016195"/>
            <a:ext cx="1032933" cy="4439031"/>
          </a:xfrm>
          <a:prstGeom prst="rect">
            <a:avLst/>
          </a:prstGeom>
          <a:noFill/>
          <a:ln w="5715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25933" y="2024662"/>
            <a:ext cx="1761067" cy="4439031"/>
          </a:xfrm>
          <a:prstGeom prst="rect">
            <a:avLst/>
          </a:prstGeom>
          <a:noFill/>
          <a:ln w="5715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Zástupný symbol pro obsah 3"/>
          <p:cNvPicPr>
            <a:picLocks noGrp="1" noChangeAspect="1"/>
          </p:cNvPicPr>
          <p:nvPr>
            <p:ph idx="1"/>
          </p:nvPr>
        </p:nvPicPr>
        <p:blipFill rotWithShape="1">
          <a:blip r:embed="rId3"/>
          <a:srcRect l="20084" t="28967" r="36319" b="22000"/>
          <a:stretch/>
        </p:blipFill>
        <p:spPr>
          <a:xfrm>
            <a:off x="2482850" y="1919748"/>
            <a:ext cx="6464300" cy="4543945"/>
          </a:xfrm>
          <a:prstGeom prst="rect">
            <a:avLst/>
          </a:prstGeom>
        </p:spPr>
      </p:pic>
      <p:sp>
        <p:nvSpPr>
          <p:cNvPr id="3" name="Zaoblený obdélník 2"/>
          <p:cNvSpPr/>
          <p:nvPr/>
        </p:nvSpPr>
        <p:spPr>
          <a:xfrm>
            <a:off x="1143000" y="5109029"/>
            <a:ext cx="10018486" cy="1553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U </a:t>
            </a:r>
            <a:r>
              <a:rPr lang="cs-CZ" dirty="0" err="1" smtClean="0"/>
              <a:t>TALENu</a:t>
            </a:r>
            <a:r>
              <a:rPr lang="cs-CZ" dirty="0" smtClean="0"/>
              <a:t> každá nová </a:t>
            </a:r>
            <a:r>
              <a:rPr lang="cs-CZ" dirty="0" err="1" smtClean="0"/>
              <a:t>target</a:t>
            </a:r>
            <a:r>
              <a:rPr lang="cs-CZ" dirty="0" smtClean="0"/>
              <a:t> </a:t>
            </a:r>
            <a:r>
              <a:rPr lang="cs-CZ" smtClean="0"/>
              <a:t>sekvencia</a:t>
            </a:r>
            <a:r>
              <a:rPr lang="cs-CZ" dirty="0" smtClean="0"/>
              <a:t> vyžaduje </a:t>
            </a:r>
            <a:r>
              <a:rPr lang="cs-CZ" dirty="0" err="1"/>
              <a:t>z</a:t>
            </a:r>
            <a:r>
              <a:rPr lang="cs-CZ" dirty="0" err="1" smtClean="0"/>
              <a:t>načnú</a:t>
            </a:r>
            <a:r>
              <a:rPr lang="cs-CZ" dirty="0" smtClean="0"/>
              <a:t> </a:t>
            </a:r>
            <a:r>
              <a:rPr lang="cs-CZ" dirty="0" err="1" smtClean="0"/>
              <a:t>zmenu</a:t>
            </a:r>
            <a:r>
              <a:rPr lang="cs-CZ" dirty="0" smtClean="0"/>
              <a:t> v </a:t>
            </a:r>
            <a:r>
              <a:rPr lang="cs-CZ" dirty="0" err="1" smtClean="0"/>
              <a:t>proteínovej</a:t>
            </a:r>
            <a:r>
              <a:rPr lang="cs-CZ" dirty="0" smtClean="0"/>
              <a:t> </a:t>
            </a:r>
            <a:r>
              <a:rPr lang="cs-CZ" dirty="0" err="1" smtClean="0"/>
              <a:t>štruktúre</a:t>
            </a:r>
            <a:r>
              <a:rPr lang="cs-CZ" dirty="0" smtClean="0"/>
              <a:t> </a:t>
            </a:r>
            <a:r>
              <a:rPr lang="cs-CZ" dirty="0" err="1" smtClean="0"/>
              <a:t>TALENu</a:t>
            </a:r>
            <a:r>
              <a:rPr lang="cs-CZ" dirty="0" smtClean="0"/>
              <a:t>, CRISPR/</a:t>
            </a:r>
            <a:r>
              <a:rPr lang="cs-CZ" dirty="0" err="1" smtClean="0"/>
              <a:t>Cas</a:t>
            </a:r>
            <a:r>
              <a:rPr lang="cs-CZ" dirty="0" smtClean="0"/>
              <a:t> vyžaduje len </a:t>
            </a:r>
            <a:r>
              <a:rPr lang="cs-CZ" dirty="0" err="1" smtClean="0"/>
              <a:t>zmenu</a:t>
            </a:r>
            <a:r>
              <a:rPr lang="cs-CZ" dirty="0" smtClean="0"/>
              <a:t> 20nt v </a:t>
            </a:r>
            <a:r>
              <a:rPr lang="cs-CZ" dirty="0" err="1" smtClean="0"/>
              <a:t>sgRNA</a:t>
            </a:r>
            <a:r>
              <a:rPr lang="cs-CZ" dirty="0" smtClean="0"/>
              <a:t>.</a:t>
            </a:r>
            <a:endParaRPr lang="cs-CZ" dirty="0"/>
          </a:p>
        </p:txBody>
      </p:sp>
    </p:spTree>
    <p:extLst>
      <p:ext uri="{BB962C8B-B14F-4D97-AF65-F5344CB8AC3E}">
        <p14:creationId xmlns:p14="http://schemas.microsoft.com/office/powerpoint/2010/main" val="2536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a:t>
            </a:r>
            <a:endParaRPr lang="cs-CZ" dirty="0"/>
          </a:p>
        </p:txBody>
      </p:sp>
      <p:sp>
        <p:nvSpPr>
          <p:cNvPr id="3" name="Zástupný symbol pro obsah 2"/>
          <p:cNvSpPr>
            <a:spLocks noGrp="1"/>
          </p:cNvSpPr>
          <p:nvPr>
            <p:ph idx="1"/>
          </p:nvPr>
        </p:nvSpPr>
        <p:spPr/>
        <p:txBody>
          <a:bodyPr/>
          <a:lstStyle/>
          <a:p>
            <a:pPr marL="457200" indent="-457200"/>
            <a:r>
              <a:rPr lang="cs-CZ" dirty="0" err="1"/>
              <a:t>sekvenčná</a:t>
            </a:r>
            <a:r>
              <a:rPr lang="cs-CZ" dirty="0"/>
              <a:t> </a:t>
            </a:r>
            <a:r>
              <a:rPr lang="cs-CZ" dirty="0" err="1"/>
              <a:t>špecifita</a:t>
            </a:r>
            <a:r>
              <a:rPr lang="cs-CZ" dirty="0"/>
              <a:t> je </a:t>
            </a:r>
            <a:r>
              <a:rPr lang="cs-CZ" dirty="0">
                <a:solidFill>
                  <a:srgbClr val="FF0000"/>
                </a:solidFill>
              </a:rPr>
              <a:t>daná </a:t>
            </a:r>
            <a:r>
              <a:rPr lang="cs-CZ" dirty="0" err="1">
                <a:solidFill>
                  <a:srgbClr val="FF0000"/>
                </a:solidFill>
              </a:rPr>
              <a:t>interakciou</a:t>
            </a:r>
            <a:r>
              <a:rPr lang="cs-CZ" dirty="0">
                <a:solidFill>
                  <a:srgbClr val="FF0000"/>
                </a:solidFill>
              </a:rPr>
              <a:t> </a:t>
            </a:r>
            <a:r>
              <a:rPr lang="cs-CZ" dirty="0" smtClean="0">
                <a:solidFill>
                  <a:srgbClr val="FF0000"/>
                </a:solidFill>
              </a:rPr>
              <a:t>DNA-RNA </a:t>
            </a:r>
            <a:endParaRPr lang="cs-CZ" dirty="0">
              <a:solidFill>
                <a:srgbClr val="FF0000"/>
              </a:solidFill>
            </a:endParaRPr>
          </a:p>
          <a:p>
            <a:pPr marL="457200" indent="-457200"/>
            <a:r>
              <a:rPr lang="pt-BR" dirty="0"/>
              <a:t>edit</a:t>
            </a:r>
            <a:r>
              <a:rPr lang="cs-CZ" dirty="0"/>
              <a:t>á</a:t>
            </a:r>
            <a:r>
              <a:rPr lang="pt-BR" dirty="0"/>
              <a:t>c</a:t>
            </a:r>
            <a:r>
              <a:rPr lang="cs-CZ" dirty="0" err="1"/>
              <a:t>ia</a:t>
            </a:r>
            <a:r>
              <a:rPr lang="pt-BR" dirty="0"/>
              <a:t> pr</a:t>
            </a:r>
            <a:r>
              <a:rPr lang="cs-CZ" dirty="0" err="1"/>
              <a:t>ebieha</a:t>
            </a:r>
            <a:r>
              <a:rPr lang="pt-BR" dirty="0"/>
              <a:t> s p</a:t>
            </a:r>
            <a:r>
              <a:rPr lang="cs-CZ" dirty="0"/>
              <a:t>r</a:t>
            </a:r>
            <a:r>
              <a:rPr lang="pt-BR" dirty="0"/>
              <a:t>esnos</a:t>
            </a:r>
            <a:r>
              <a:rPr lang="cs-CZ" dirty="0" err="1"/>
              <a:t>ťou</a:t>
            </a:r>
            <a:r>
              <a:rPr lang="pt-BR" dirty="0"/>
              <a:t> </a:t>
            </a:r>
            <a:r>
              <a:rPr lang="pt-BR" dirty="0">
                <a:solidFill>
                  <a:srgbClr val="FF0000"/>
                </a:solidFill>
              </a:rPr>
              <a:t>až 1 nt </a:t>
            </a:r>
          </a:p>
          <a:p>
            <a:pPr marL="457200" indent="-457200"/>
            <a:r>
              <a:rPr lang="cs-CZ" dirty="0" err="1"/>
              <a:t>v</a:t>
            </a:r>
            <a:r>
              <a:rPr lang="cs-CZ" dirty="0" err="1" smtClean="0"/>
              <a:t>eľmi</a:t>
            </a:r>
            <a:r>
              <a:rPr lang="cs-CZ" dirty="0" smtClean="0"/>
              <a:t> </a:t>
            </a:r>
            <a:r>
              <a:rPr lang="cs-CZ" dirty="0" err="1" smtClean="0"/>
              <a:t>efektívna</a:t>
            </a:r>
            <a:r>
              <a:rPr lang="cs-CZ" dirty="0"/>
              <a:t> </a:t>
            </a:r>
            <a:r>
              <a:rPr lang="cs-CZ" dirty="0" err="1" smtClean="0"/>
              <a:t>editácia</a:t>
            </a:r>
            <a:r>
              <a:rPr lang="cs-CZ" dirty="0" smtClean="0"/>
              <a:t> (</a:t>
            </a:r>
            <a:r>
              <a:rPr lang="cs-CZ" dirty="0" err="1" smtClean="0"/>
              <a:t>hlavne</a:t>
            </a:r>
            <a:r>
              <a:rPr lang="cs-CZ" dirty="0" smtClean="0"/>
              <a:t> na </a:t>
            </a:r>
            <a:r>
              <a:rPr lang="cs-CZ" dirty="0" err="1" smtClean="0"/>
              <a:t>indel</a:t>
            </a:r>
            <a:r>
              <a:rPr lang="cs-CZ" dirty="0" smtClean="0"/>
              <a:t>)</a:t>
            </a:r>
          </a:p>
          <a:p>
            <a:pPr marL="457200" indent="-457200"/>
            <a:r>
              <a:rPr lang="cs-CZ" dirty="0" err="1"/>
              <a:t>m</a:t>
            </a:r>
            <a:r>
              <a:rPr lang="cs-CZ" dirty="0" err="1" smtClean="0"/>
              <a:t>ožnosť</a:t>
            </a:r>
            <a:r>
              <a:rPr lang="cs-CZ" dirty="0" smtClean="0"/>
              <a:t> </a:t>
            </a:r>
            <a:r>
              <a:rPr lang="cs-CZ" dirty="0" err="1" smtClean="0"/>
              <a:t>multiplexného</a:t>
            </a:r>
            <a:r>
              <a:rPr lang="cs-CZ" dirty="0" smtClean="0"/>
              <a:t> </a:t>
            </a:r>
            <a:r>
              <a:rPr lang="cs-CZ" dirty="0" err="1" smtClean="0"/>
              <a:t>cielenia</a:t>
            </a:r>
            <a:endParaRPr lang="cs-CZ" dirty="0"/>
          </a:p>
          <a:p>
            <a:pPr marL="457200" indent="-457200"/>
            <a:r>
              <a:rPr lang="cs-CZ" dirty="0" smtClean="0"/>
              <a:t>nový </a:t>
            </a:r>
            <a:r>
              <a:rPr lang="cs-CZ" dirty="0" err="1" smtClean="0"/>
              <a:t>cieľ</a:t>
            </a:r>
            <a:r>
              <a:rPr lang="cs-CZ" dirty="0" smtClean="0"/>
              <a:t>=nová </a:t>
            </a:r>
            <a:r>
              <a:rPr lang="cs-CZ" dirty="0" err="1" smtClean="0"/>
              <a:t>gRNA</a:t>
            </a:r>
            <a:r>
              <a:rPr lang="cs-CZ" dirty="0" smtClean="0"/>
              <a:t> </a:t>
            </a:r>
            <a:r>
              <a:rPr lang="cs-CZ" dirty="0"/>
              <a:t>→ </a:t>
            </a:r>
            <a:r>
              <a:rPr lang="cs-CZ" dirty="0" err="1"/>
              <a:t>príprava</a:t>
            </a:r>
            <a:r>
              <a:rPr lang="cs-CZ" dirty="0"/>
              <a:t> </a:t>
            </a:r>
            <a:r>
              <a:rPr lang="cs-CZ" dirty="0" err="1" smtClean="0">
                <a:solidFill>
                  <a:srgbClr val="FF0000"/>
                </a:solidFill>
              </a:rPr>
              <a:t>menej</a:t>
            </a:r>
            <a:r>
              <a:rPr lang="cs-CZ" dirty="0" smtClean="0">
                <a:solidFill>
                  <a:srgbClr val="FF0000"/>
                </a:solidFill>
              </a:rPr>
              <a:t> </a:t>
            </a:r>
            <a:r>
              <a:rPr lang="cs-CZ" dirty="0" err="1" smtClean="0">
                <a:solidFill>
                  <a:srgbClr val="FF0000"/>
                </a:solidFill>
              </a:rPr>
              <a:t>ako</a:t>
            </a:r>
            <a:r>
              <a:rPr lang="cs-CZ" dirty="0" smtClean="0">
                <a:solidFill>
                  <a:srgbClr val="FF0000"/>
                </a:solidFill>
              </a:rPr>
              <a:t> </a:t>
            </a:r>
            <a:r>
              <a:rPr lang="cs-CZ" dirty="0" err="1" smtClean="0">
                <a:solidFill>
                  <a:srgbClr val="FF0000"/>
                </a:solidFill>
              </a:rPr>
              <a:t>týždeň</a:t>
            </a:r>
            <a:endParaRPr lang="cs-CZ" dirty="0" smtClean="0">
              <a:solidFill>
                <a:srgbClr val="FF0000"/>
              </a:solidFill>
            </a:endParaRPr>
          </a:p>
          <a:p>
            <a:pPr marL="457200" indent="-457200"/>
            <a:r>
              <a:rPr lang="cs-CZ" dirty="0" smtClean="0"/>
              <a:t>20-40$/</a:t>
            </a:r>
            <a:r>
              <a:rPr lang="cs-CZ" dirty="0" err="1" smtClean="0"/>
              <a:t>gén</a:t>
            </a:r>
            <a:r>
              <a:rPr lang="cs-CZ" dirty="0" smtClean="0"/>
              <a:t> (4000$ za TALEN)</a:t>
            </a:r>
          </a:p>
          <a:p>
            <a:pPr marL="457200" indent="-457200"/>
            <a:endParaRPr lang="cs-CZ" dirty="0"/>
          </a:p>
          <a:p>
            <a:endParaRPr lang="cs-CZ" dirty="0"/>
          </a:p>
        </p:txBody>
      </p:sp>
    </p:spTree>
    <p:extLst>
      <p:ext uri="{BB962C8B-B14F-4D97-AF65-F5344CB8AC3E}">
        <p14:creationId xmlns:p14="http://schemas.microsoft.com/office/powerpoint/2010/main" val="3821061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Aplik</a:t>
            </a:r>
            <a:r>
              <a:rPr lang="cs-CZ" dirty="0" err="1" smtClean="0"/>
              <a:t>ácie</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050" y="1400175"/>
            <a:ext cx="5295900" cy="5010090"/>
          </a:xfrm>
          <a:prstGeom prst="rect">
            <a:avLst/>
          </a:prstGeom>
        </p:spPr>
      </p:pic>
    </p:spTree>
    <p:extLst>
      <p:ext uri="{BB962C8B-B14F-4D97-AF65-F5344CB8AC3E}">
        <p14:creationId xmlns:p14="http://schemas.microsoft.com/office/powerpoint/2010/main" val="161921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a:t>
            </a:r>
            <a:r>
              <a:rPr lang="cs-CZ" dirty="0" err="1" smtClean="0"/>
              <a:t>terapia</a:t>
            </a:r>
            <a:r>
              <a:rPr lang="cs-CZ" dirty="0" smtClean="0"/>
              <a:t> genetických chor</a:t>
            </a:r>
            <a:r>
              <a:rPr lang="sk-SK" dirty="0" err="1" smtClean="0"/>
              <a:t>ôb</a:t>
            </a:r>
            <a:endParaRPr lang="cs-CZ" dirty="0"/>
          </a:p>
        </p:txBody>
      </p:sp>
      <p:sp>
        <p:nvSpPr>
          <p:cNvPr id="3" name="Zástupný symbol pro obsah 2"/>
          <p:cNvSpPr>
            <a:spLocks noGrp="1"/>
          </p:cNvSpPr>
          <p:nvPr>
            <p:ph idx="1"/>
          </p:nvPr>
        </p:nvSpPr>
        <p:spPr/>
        <p:txBody>
          <a:bodyPr>
            <a:normAutofit/>
          </a:bodyPr>
          <a:lstStyle/>
          <a:p>
            <a:r>
              <a:rPr lang="cs-CZ" sz="1800" dirty="0" smtClean="0"/>
              <a:t>Tisíce </a:t>
            </a:r>
            <a:r>
              <a:rPr lang="cs-CZ" sz="1800" dirty="0" err="1" smtClean="0"/>
              <a:t>monogénnych</a:t>
            </a:r>
            <a:r>
              <a:rPr lang="cs-CZ" sz="1800" dirty="0" smtClean="0"/>
              <a:t> chor</a:t>
            </a:r>
            <a:r>
              <a:rPr lang="sk-SK" sz="1800" dirty="0" err="1" smtClean="0"/>
              <a:t>ôb</a:t>
            </a:r>
            <a:r>
              <a:rPr lang="sk-SK" sz="1800" dirty="0" smtClean="0"/>
              <a:t> (napr. hypertrofická </a:t>
            </a:r>
            <a:r>
              <a:rPr lang="sk-SK" sz="1800" dirty="0" err="1" smtClean="0"/>
              <a:t>kardiomyopatia</a:t>
            </a:r>
            <a:r>
              <a:rPr lang="sk-SK" sz="1800" dirty="0" smtClean="0"/>
              <a:t> - gén </a:t>
            </a:r>
            <a:r>
              <a:rPr lang="sk-SK" sz="1800" i="1" dirty="0" smtClean="0"/>
              <a:t>MYBPC3</a:t>
            </a:r>
            <a:r>
              <a:rPr lang="sk-SK" sz="1800" dirty="0" smtClean="0"/>
              <a:t>, </a:t>
            </a:r>
            <a:r>
              <a:rPr lang="sk-SK" sz="1800" dirty="0" err="1" smtClean="0"/>
              <a:t>incidencia</a:t>
            </a:r>
            <a:r>
              <a:rPr lang="sk-SK" sz="1800" dirty="0" smtClean="0"/>
              <a:t> 1:5000)</a:t>
            </a:r>
          </a:p>
          <a:p>
            <a:r>
              <a:rPr lang="sk-SK" sz="1800" dirty="0" smtClean="0"/>
              <a:t>24/8/2017, Nature:</a:t>
            </a:r>
            <a:endParaRPr lang="cs-CZ" sz="1800" dirty="0"/>
          </a:p>
        </p:txBody>
      </p:sp>
      <p:pic>
        <p:nvPicPr>
          <p:cNvPr id="4" name="Obrázek 3"/>
          <p:cNvPicPr>
            <a:picLocks noChangeAspect="1"/>
          </p:cNvPicPr>
          <p:nvPr/>
        </p:nvPicPr>
        <p:blipFill rotWithShape="1">
          <a:blip r:embed="rId3"/>
          <a:srcRect l="23261" t="26681" r="23763" b="52934"/>
          <a:stretch/>
        </p:blipFill>
        <p:spPr>
          <a:xfrm>
            <a:off x="3067050" y="2266950"/>
            <a:ext cx="6057900" cy="1456962"/>
          </a:xfrm>
          <a:prstGeom prst="rect">
            <a:avLst/>
          </a:prstGeom>
        </p:spPr>
      </p:pic>
      <p:pic>
        <p:nvPicPr>
          <p:cNvPr id="5" name="Obrázek 4"/>
          <p:cNvPicPr>
            <a:picLocks noChangeAspect="1"/>
          </p:cNvPicPr>
          <p:nvPr/>
        </p:nvPicPr>
        <p:blipFill rotWithShape="1">
          <a:blip r:embed="rId4"/>
          <a:srcRect l="49286" t="27714" r="24048" b="37809"/>
          <a:stretch/>
        </p:blipFill>
        <p:spPr>
          <a:xfrm>
            <a:off x="1709923" y="2977662"/>
            <a:ext cx="3937364" cy="3181532"/>
          </a:xfrm>
          <a:prstGeom prst="rect">
            <a:avLst/>
          </a:prstGeom>
        </p:spPr>
      </p:pic>
      <p:pic>
        <p:nvPicPr>
          <p:cNvPr id="6" name="Obrázek 5"/>
          <p:cNvPicPr>
            <a:picLocks noChangeAspect="1"/>
          </p:cNvPicPr>
          <p:nvPr/>
        </p:nvPicPr>
        <p:blipFill rotWithShape="1">
          <a:blip r:embed="rId5"/>
          <a:srcRect l="22607" t="26300" r="50181" b="28122"/>
          <a:stretch/>
        </p:blipFill>
        <p:spPr>
          <a:xfrm>
            <a:off x="5647287" y="2977662"/>
            <a:ext cx="3477663" cy="3640626"/>
          </a:xfrm>
          <a:prstGeom prst="rect">
            <a:avLst/>
          </a:prstGeom>
        </p:spPr>
      </p:pic>
      <p:sp>
        <p:nvSpPr>
          <p:cNvPr id="7" name="TextovéPole 6"/>
          <p:cNvSpPr txBox="1"/>
          <p:nvPr/>
        </p:nvSpPr>
        <p:spPr>
          <a:xfrm>
            <a:off x="1581020" y="5410881"/>
            <a:ext cx="2098523" cy="369332"/>
          </a:xfrm>
          <a:prstGeom prst="rect">
            <a:avLst/>
          </a:prstGeom>
          <a:noFill/>
        </p:spPr>
        <p:txBody>
          <a:bodyPr wrap="none" rtlCol="0">
            <a:spAutoFit/>
          </a:bodyPr>
          <a:lstStyle/>
          <a:p>
            <a:r>
              <a:rPr lang="cs-CZ" dirty="0" err="1" smtClean="0"/>
              <a:t>Mutácia</a:t>
            </a:r>
            <a:r>
              <a:rPr lang="cs-CZ" dirty="0" smtClean="0"/>
              <a:t>=4nt </a:t>
            </a:r>
            <a:r>
              <a:rPr lang="cs-CZ" dirty="0" err="1" smtClean="0"/>
              <a:t>delécia</a:t>
            </a:r>
            <a:endParaRPr lang="cs-CZ" dirty="0"/>
          </a:p>
        </p:txBody>
      </p:sp>
      <p:sp>
        <p:nvSpPr>
          <p:cNvPr id="8" name="TextovéPole 7"/>
          <p:cNvSpPr txBox="1"/>
          <p:nvPr/>
        </p:nvSpPr>
        <p:spPr>
          <a:xfrm>
            <a:off x="1329417" y="6127234"/>
            <a:ext cx="3027752" cy="369332"/>
          </a:xfrm>
          <a:prstGeom prst="rect">
            <a:avLst/>
          </a:prstGeom>
          <a:noFill/>
        </p:spPr>
        <p:txBody>
          <a:bodyPr wrap="none" rtlCol="0">
            <a:spAutoFit/>
          </a:bodyPr>
          <a:lstStyle/>
          <a:p>
            <a:r>
              <a:rPr lang="cs-CZ" dirty="0" err="1" smtClean="0"/>
              <a:t>sgRNA</a:t>
            </a:r>
            <a:r>
              <a:rPr lang="cs-CZ" dirty="0" smtClean="0"/>
              <a:t> </a:t>
            </a:r>
            <a:r>
              <a:rPr lang="cs-CZ" dirty="0" err="1" smtClean="0"/>
              <a:t>cielená</a:t>
            </a:r>
            <a:r>
              <a:rPr lang="cs-CZ" dirty="0" smtClean="0"/>
              <a:t> na </a:t>
            </a:r>
            <a:r>
              <a:rPr lang="cs-CZ" dirty="0" err="1" smtClean="0"/>
              <a:t>túto</a:t>
            </a:r>
            <a:r>
              <a:rPr lang="cs-CZ" dirty="0" smtClean="0"/>
              <a:t> </a:t>
            </a:r>
            <a:r>
              <a:rPr lang="cs-CZ" dirty="0" err="1" smtClean="0"/>
              <a:t>deléciu</a:t>
            </a:r>
            <a:r>
              <a:rPr lang="cs-CZ" dirty="0" smtClean="0"/>
              <a:t> </a:t>
            </a:r>
            <a:endParaRPr lang="cs-CZ" dirty="0"/>
          </a:p>
        </p:txBody>
      </p:sp>
      <p:cxnSp>
        <p:nvCxnSpPr>
          <p:cNvPr id="10" name="Přímá spojnice se šipkou 9"/>
          <p:cNvCxnSpPr>
            <a:endCxn id="8" idx="0"/>
          </p:cNvCxnSpPr>
          <p:nvPr/>
        </p:nvCxnSpPr>
        <p:spPr>
          <a:xfrm>
            <a:off x="2843293" y="5780213"/>
            <a:ext cx="0" cy="347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aoblený obdélník 10"/>
          <p:cNvSpPr/>
          <p:nvPr/>
        </p:nvSpPr>
        <p:spPr>
          <a:xfrm>
            <a:off x="711200" y="4920343"/>
            <a:ext cx="10827657" cy="1697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cs-CZ" dirty="0" smtClean="0"/>
              <a:t>Etické aspekty</a:t>
            </a:r>
          </a:p>
          <a:p>
            <a:pPr marL="285750" indent="-285750" algn="ctr">
              <a:buFont typeface="Arial" panose="020B0604020202020204" pitchFamily="34" charset="0"/>
              <a:buChar char="•"/>
            </a:pPr>
            <a:r>
              <a:rPr lang="cs-CZ" dirty="0" err="1"/>
              <a:t>Off-target</a:t>
            </a:r>
            <a:r>
              <a:rPr lang="cs-CZ" dirty="0"/>
              <a:t> efekt (</a:t>
            </a:r>
            <a:r>
              <a:rPr lang="cs-CZ" dirty="0" err="1"/>
              <a:t>latentné</a:t>
            </a:r>
            <a:r>
              <a:rPr lang="cs-CZ" dirty="0"/>
              <a:t> problémy</a:t>
            </a:r>
            <a:r>
              <a:rPr lang="cs-CZ" dirty="0" smtClean="0"/>
              <a:t>)</a:t>
            </a:r>
          </a:p>
          <a:p>
            <a:pPr marL="285750" indent="-285750" algn="ctr">
              <a:buFont typeface="Arial" panose="020B0604020202020204" pitchFamily="34" charset="0"/>
              <a:buChar char="•"/>
            </a:pPr>
            <a:r>
              <a:rPr lang="cs-CZ" dirty="0" smtClean="0"/>
              <a:t>„Designer </a:t>
            </a:r>
            <a:r>
              <a:rPr lang="cs-CZ" dirty="0" err="1" smtClean="0"/>
              <a:t>babies</a:t>
            </a:r>
            <a:r>
              <a:rPr lang="cs-CZ" dirty="0" smtClean="0"/>
              <a:t>“</a:t>
            </a:r>
          </a:p>
          <a:p>
            <a:pPr marL="285750" indent="-285750" algn="ctr">
              <a:buFont typeface="Arial" panose="020B0604020202020204" pitchFamily="34" charset="0"/>
              <a:buChar char="•"/>
            </a:pPr>
            <a:r>
              <a:rPr lang="cs-CZ" dirty="0" smtClean="0"/>
              <a:t>Do </a:t>
            </a:r>
            <a:r>
              <a:rPr lang="cs-CZ" dirty="0" err="1" smtClean="0"/>
              <a:t>budúcnosti</a:t>
            </a:r>
            <a:r>
              <a:rPr lang="cs-CZ" dirty="0" smtClean="0"/>
              <a:t> </a:t>
            </a:r>
            <a:r>
              <a:rPr lang="cs-CZ" dirty="0" err="1"/>
              <a:t>z</a:t>
            </a:r>
            <a:r>
              <a:rPr lang="cs-CZ" dirty="0" err="1" smtClean="0"/>
              <a:t>níženie</a:t>
            </a:r>
            <a:r>
              <a:rPr lang="cs-CZ" dirty="0" smtClean="0"/>
              <a:t> genofondu (?)</a:t>
            </a:r>
            <a:endParaRPr lang="cs-CZ" dirty="0"/>
          </a:p>
        </p:txBody>
      </p:sp>
    </p:spTree>
    <p:extLst>
      <p:ext uri="{BB962C8B-B14F-4D97-AF65-F5344CB8AC3E}">
        <p14:creationId xmlns:p14="http://schemas.microsoft.com/office/powerpoint/2010/main" val="6558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a:t>
            </a:r>
            <a:r>
              <a:rPr lang="cs-CZ" dirty="0" err="1" smtClean="0"/>
              <a:t>terapia</a:t>
            </a:r>
            <a:r>
              <a:rPr lang="cs-CZ" dirty="0" smtClean="0"/>
              <a:t> genetických chor</a:t>
            </a:r>
            <a:r>
              <a:rPr lang="sk-SK" dirty="0" err="1" smtClean="0"/>
              <a:t>ôb</a:t>
            </a:r>
            <a:endParaRPr lang="cs-CZ" dirty="0"/>
          </a:p>
        </p:txBody>
      </p:sp>
      <p:pic>
        <p:nvPicPr>
          <p:cNvPr id="12" name="Picture 3" descr="Screenshot 2014-04-23 10.52.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598635"/>
            <a:ext cx="4557485" cy="2518356"/>
          </a:xfrm>
          <a:prstGeom prst="rect">
            <a:avLst/>
          </a:prstGeom>
        </p:spPr>
      </p:pic>
      <p:pic>
        <p:nvPicPr>
          <p:cNvPr id="13" name="Obrázek 12"/>
          <p:cNvPicPr>
            <a:picLocks noChangeAspect="1"/>
          </p:cNvPicPr>
          <p:nvPr/>
        </p:nvPicPr>
        <p:blipFill rotWithShape="1">
          <a:blip r:embed="rId4"/>
          <a:srcRect t="8747" r="1837" b="8241"/>
          <a:stretch/>
        </p:blipFill>
        <p:spPr>
          <a:xfrm>
            <a:off x="5308190" y="2969511"/>
            <a:ext cx="4766213" cy="2519080"/>
          </a:xfrm>
          <a:prstGeom prst="rect">
            <a:avLst/>
          </a:prstGeom>
        </p:spPr>
      </p:pic>
      <p:pic>
        <p:nvPicPr>
          <p:cNvPr id="3" name="Obrázek 2"/>
          <p:cNvPicPr>
            <a:picLocks noChangeAspect="1"/>
          </p:cNvPicPr>
          <p:nvPr/>
        </p:nvPicPr>
        <p:blipFill rotWithShape="1">
          <a:blip r:embed="rId5"/>
          <a:srcRect l="108" t="7456" r="1828" b="5834"/>
          <a:stretch/>
        </p:blipFill>
        <p:spPr>
          <a:xfrm>
            <a:off x="266700" y="4339389"/>
            <a:ext cx="4557485" cy="2518611"/>
          </a:xfrm>
          <a:prstGeom prst="rect">
            <a:avLst/>
          </a:prstGeom>
        </p:spPr>
      </p:pic>
      <p:pic>
        <p:nvPicPr>
          <p:cNvPr id="4" name="Obrázek 3"/>
          <p:cNvPicPr>
            <a:picLocks noChangeAspect="1"/>
          </p:cNvPicPr>
          <p:nvPr/>
        </p:nvPicPr>
        <p:blipFill rotWithShape="1">
          <a:blip r:embed="rId6"/>
          <a:srcRect l="22143" t="9047" r="55476" b="7524"/>
          <a:stretch/>
        </p:blipFill>
        <p:spPr>
          <a:xfrm>
            <a:off x="10303526" y="2295475"/>
            <a:ext cx="1659873" cy="3867151"/>
          </a:xfrm>
          <a:prstGeom prst="rect">
            <a:avLst/>
          </a:prstGeom>
        </p:spPr>
      </p:pic>
    </p:spTree>
    <p:extLst>
      <p:ext uri="{BB962C8B-B14F-4D97-AF65-F5344CB8AC3E}">
        <p14:creationId xmlns:p14="http://schemas.microsoft.com/office/powerpoint/2010/main" val="3465056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(2) </a:t>
            </a:r>
            <a:r>
              <a:rPr lang="cs-CZ" dirty="0" err="1" smtClean="0"/>
              <a:t>úschovňa</a:t>
            </a:r>
            <a:r>
              <a:rPr lang="cs-CZ" dirty="0" smtClean="0"/>
              <a:t> dát</a:t>
            </a:r>
            <a:endParaRPr lang="cs-CZ" dirty="0"/>
          </a:p>
        </p:txBody>
      </p:sp>
      <p:sp>
        <p:nvSpPr>
          <p:cNvPr id="3" name="Zástupný symbol pro obsah 2"/>
          <p:cNvSpPr>
            <a:spLocks noGrp="1"/>
          </p:cNvSpPr>
          <p:nvPr>
            <p:ph idx="1"/>
          </p:nvPr>
        </p:nvSpPr>
        <p:spPr/>
        <p:txBody>
          <a:bodyPr>
            <a:normAutofit/>
          </a:bodyPr>
          <a:lstStyle/>
          <a:p>
            <a:r>
              <a:rPr lang="cs-CZ" sz="1800" dirty="0" smtClean="0"/>
              <a:t>V CRISPR </a:t>
            </a:r>
            <a:r>
              <a:rPr lang="cs-CZ" sz="1800" dirty="0" err="1" smtClean="0"/>
              <a:t>lokuse</a:t>
            </a:r>
            <a:r>
              <a:rPr lang="cs-CZ" sz="1800" dirty="0" smtClean="0"/>
              <a:t> </a:t>
            </a:r>
            <a:r>
              <a:rPr lang="cs-CZ" sz="1800" dirty="0" err="1" smtClean="0"/>
              <a:t>sa</a:t>
            </a:r>
            <a:r>
              <a:rPr lang="cs-CZ" sz="1800" dirty="0" smtClean="0"/>
              <a:t> </a:t>
            </a:r>
            <a:r>
              <a:rPr lang="cs-CZ" sz="1800" dirty="0" err="1" smtClean="0"/>
              <a:t>ukladá</a:t>
            </a:r>
            <a:r>
              <a:rPr lang="cs-CZ" sz="1800" dirty="0" smtClean="0"/>
              <a:t> </a:t>
            </a:r>
            <a:r>
              <a:rPr lang="cs-CZ" sz="1800" dirty="0" err="1" smtClean="0"/>
              <a:t>informácia</a:t>
            </a:r>
            <a:r>
              <a:rPr lang="cs-CZ" sz="1800" dirty="0" smtClean="0"/>
              <a:t> od </a:t>
            </a:r>
            <a:r>
              <a:rPr lang="cs-CZ" sz="1800" dirty="0" err="1" smtClean="0"/>
              <a:t>napadajúcich</a:t>
            </a:r>
            <a:r>
              <a:rPr lang="cs-CZ" sz="1800" dirty="0" smtClean="0"/>
              <a:t> </a:t>
            </a:r>
            <a:r>
              <a:rPr lang="cs-CZ" sz="1800" dirty="0" err="1" smtClean="0"/>
              <a:t>vírusov</a:t>
            </a:r>
            <a:r>
              <a:rPr lang="cs-CZ" sz="1800" dirty="0" smtClean="0"/>
              <a:t> (až </a:t>
            </a:r>
            <a:r>
              <a:rPr lang="cs-CZ" sz="1800" dirty="0" err="1" smtClean="0"/>
              <a:t>niekoľko</a:t>
            </a:r>
            <a:r>
              <a:rPr lang="cs-CZ" sz="1800" dirty="0" smtClean="0"/>
              <a:t> 100 </a:t>
            </a:r>
            <a:r>
              <a:rPr lang="cs-CZ" sz="1800" dirty="0" err="1" smtClean="0"/>
              <a:t>spacerov</a:t>
            </a:r>
            <a:r>
              <a:rPr lang="cs-CZ" sz="1800" dirty="0" smtClean="0"/>
              <a:t>) → potenciál </a:t>
            </a:r>
            <a:r>
              <a:rPr lang="cs-CZ" sz="1800" dirty="0" err="1" smtClean="0"/>
              <a:t>ukladať</a:t>
            </a:r>
            <a:r>
              <a:rPr lang="cs-CZ" sz="1800" dirty="0" smtClean="0"/>
              <a:t> aj </a:t>
            </a:r>
            <a:r>
              <a:rPr lang="cs-CZ" sz="1800" dirty="0" err="1" smtClean="0"/>
              <a:t>akúkoľvek</a:t>
            </a:r>
            <a:r>
              <a:rPr lang="cs-CZ" sz="1800" dirty="0" smtClean="0"/>
              <a:t> </a:t>
            </a:r>
            <a:r>
              <a:rPr lang="cs-CZ" sz="1800" dirty="0" err="1" smtClean="0"/>
              <a:t>inú</a:t>
            </a:r>
            <a:r>
              <a:rPr lang="cs-CZ" sz="1800" dirty="0" smtClean="0"/>
              <a:t> </a:t>
            </a:r>
            <a:r>
              <a:rPr lang="cs-CZ" sz="1800" dirty="0" err="1" smtClean="0"/>
              <a:t>informáciu</a:t>
            </a:r>
            <a:endParaRPr lang="cs-CZ" sz="1800" dirty="0" smtClean="0"/>
          </a:p>
          <a:p>
            <a:r>
              <a:rPr lang="cs-CZ" sz="1800" dirty="0" err="1" smtClean="0"/>
              <a:t>Možnosť</a:t>
            </a:r>
            <a:r>
              <a:rPr lang="cs-CZ" sz="1800" dirty="0" smtClean="0"/>
              <a:t> </a:t>
            </a:r>
            <a:r>
              <a:rPr lang="cs-CZ" sz="1800" dirty="0" err="1" smtClean="0"/>
              <a:t>zakódovať</a:t>
            </a:r>
            <a:r>
              <a:rPr lang="cs-CZ" sz="1800" dirty="0" smtClean="0"/>
              <a:t> </a:t>
            </a:r>
            <a:r>
              <a:rPr lang="cs-CZ" sz="1800" dirty="0" err="1" smtClean="0"/>
              <a:t>informáciu</a:t>
            </a:r>
            <a:r>
              <a:rPr lang="cs-CZ" sz="1800" dirty="0" smtClean="0"/>
              <a:t> do </a:t>
            </a:r>
            <a:r>
              <a:rPr lang="cs-CZ" sz="1800" dirty="0" err="1" smtClean="0"/>
              <a:t>oligonukleotidovej</a:t>
            </a:r>
            <a:r>
              <a:rPr lang="cs-CZ" sz="1800" dirty="0" smtClean="0"/>
              <a:t> </a:t>
            </a:r>
            <a:r>
              <a:rPr lang="cs-CZ" sz="1800" dirty="0" err="1" smtClean="0"/>
              <a:t>sekvencie</a:t>
            </a:r>
            <a:r>
              <a:rPr lang="cs-CZ" sz="1800" dirty="0" smtClean="0"/>
              <a:t> (</a:t>
            </a:r>
            <a:r>
              <a:rPr lang="cs-CZ" sz="1800" dirty="0" err="1" smtClean="0"/>
              <a:t>protospacera</a:t>
            </a:r>
            <a:r>
              <a:rPr lang="cs-CZ" sz="1800" dirty="0" smtClean="0"/>
              <a:t>), a </a:t>
            </a:r>
            <a:r>
              <a:rPr lang="cs-CZ" sz="1800" dirty="0" err="1"/>
              <a:t>z</a:t>
            </a:r>
            <a:r>
              <a:rPr lang="cs-CZ" sz="1800" dirty="0" err="1" smtClean="0"/>
              <a:t>apísať</a:t>
            </a:r>
            <a:r>
              <a:rPr lang="cs-CZ" sz="1800" dirty="0" smtClean="0"/>
              <a:t> </a:t>
            </a:r>
            <a:r>
              <a:rPr lang="cs-CZ" sz="1800" dirty="0" err="1" smtClean="0"/>
              <a:t>ju</a:t>
            </a:r>
            <a:r>
              <a:rPr lang="cs-CZ" sz="1800" dirty="0" smtClean="0"/>
              <a:t> do </a:t>
            </a:r>
            <a:r>
              <a:rPr lang="cs-CZ" sz="1800" dirty="0" err="1" smtClean="0"/>
              <a:t>genómu</a:t>
            </a:r>
            <a:r>
              <a:rPr lang="cs-CZ" sz="1800" dirty="0" smtClean="0"/>
              <a:t> baktérií a </a:t>
            </a:r>
            <a:r>
              <a:rPr lang="cs-CZ" sz="1800" dirty="0" err="1" smtClean="0"/>
              <a:t>vytvoriť</a:t>
            </a:r>
            <a:r>
              <a:rPr lang="cs-CZ" sz="1800" dirty="0" smtClean="0"/>
              <a:t> tak „</a:t>
            </a:r>
            <a:r>
              <a:rPr lang="cs-CZ" sz="1800" dirty="0" err="1" smtClean="0"/>
              <a:t>živú</a:t>
            </a:r>
            <a:r>
              <a:rPr lang="cs-CZ" sz="1800" dirty="0" smtClean="0"/>
              <a:t> </a:t>
            </a:r>
            <a:r>
              <a:rPr lang="cs-CZ" sz="1800" dirty="0" err="1" smtClean="0"/>
              <a:t>úschovňu</a:t>
            </a:r>
            <a:r>
              <a:rPr lang="cs-CZ" sz="1800" dirty="0" smtClean="0"/>
              <a:t>“</a:t>
            </a:r>
            <a:endParaRPr lang="sk-SK" sz="1800" dirty="0" smtClean="0"/>
          </a:p>
        </p:txBody>
      </p:sp>
      <p:pic>
        <p:nvPicPr>
          <p:cNvPr id="9" name="Obrázek 8"/>
          <p:cNvPicPr>
            <a:picLocks noChangeAspect="1"/>
          </p:cNvPicPr>
          <p:nvPr/>
        </p:nvPicPr>
        <p:blipFill rotWithShape="1">
          <a:blip r:embed="rId3"/>
          <a:srcRect l="20596" t="36286" r="43095" b="42761"/>
          <a:stretch/>
        </p:blipFill>
        <p:spPr>
          <a:xfrm>
            <a:off x="152400" y="3714749"/>
            <a:ext cx="5810250" cy="2095501"/>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895725"/>
            <a:ext cx="5429250" cy="2051277"/>
          </a:xfrm>
          <a:prstGeom prst="rect">
            <a:avLst/>
          </a:prstGeom>
        </p:spPr>
      </p:pic>
      <p:sp>
        <p:nvSpPr>
          <p:cNvPr id="4" name="TextovéPole 3"/>
          <p:cNvSpPr txBox="1"/>
          <p:nvPr/>
        </p:nvSpPr>
        <p:spPr>
          <a:xfrm>
            <a:off x="3995073" y="3854222"/>
            <a:ext cx="1104790" cy="230832"/>
          </a:xfrm>
          <a:prstGeom prst="rect">
            <a:avLst/>
          </a:prstGeom>
          <a:noFill/>
        </p:spPr>
        <p:txBody>
          <a:bodyPr wrap="none" rtlCol="0">
            <a:spAutoFit/>
          </a:bodyPr>
          <a:lstStyle/>
          <a:p>
            <a:r>
              <a:rPr lang="en-US" sz="900" dirty="0" err="1" smtClean="0"/>
              <a:t>Pixet</a:t>
            </a:r>
            <a:r>
              <a:rPr lang="en-US" sz="900" dirty="0" smtClean="0"/>
              <a:t>=s</a:t>
            </a:r>
            <a:r>
              <a:rPr lang="cs-CZ" sz="900" dirty="0" smtClean="0"/>
              <a:t>ú</a:t>
            </a:r>
            <a:r>
              <a:rPr lang="en-US" sz="900" dirty="0" err="1" smtClean="0"/>
              <a:t>bor</a:t>
            </a:r>
            <a:r>
              <a:rPr lang="en-US" sz="900" dirty="0" smtClean="0"/>
              <a:t> </a:t>
            </a:r>
            <a:r>
              <a:rPr lang="en-US" sz="900" dirty="0" err="1" smtClean="0"/>
              <a:t>pixelov</a:t>
            </a:r>
            <a:endParaRPr lang="cs-CZ" sz="900" dirty="0"/>
          </a:p>
        </p:txBody>
      </p:sp>
      <p:sp>
        <p:nvSpPr>
          <p:cNvPr id="5" name="TextovéPole 4"/>
          <p:cNvSpPr txBox="1"/>
          <p:nvPr/>
        </p:nvSpPr>
        <p:spPr>
          <a:xfrm>
            <a:off x="528637" y="5965529"/>
            <a:ext cx="12144375" cy="523220"/>
          </a:xfrm>
          <a:prstGeom prst="rect">
            <a:avLst/>
          </a:prstGeom>
          <a:noFill/>
        </p:spPr>
        <p:txBody>
          <a:bodyPr wrap="square" rtlCol="0">
            <a:spAutoFit/>
          </a:bodyPr>
          <a:lstStyle/>
          <a:p>
            <a:r>
              <a:rPr lang="en-US" sz="1000" dirty="0" smtClean="0"/>
              <a:t>Shipman </a:t>
            </a:r>
            <a:r>
              <a:rPr lang="en-US" sz="1000" i="1" dirty="0" smtClean="0"/>
              <a:t>et al</a:t>
            </a:r>
            <a:r>
              <a:rPr lang="en-US" sz="1000" dirty="0" smtClean="0"/>
              <a:t>.: </a:t>
            </a:r>
            <a:r>
              <a:rPr lang="en-US" sz="1000" dirty="0"/>
              <a:t>CRISPR–</a:t>
            </a:r>
            <a:r>
              <a:rPr lang="en-US" sz="1000" dirty="0" err="1"/>
              <a:t>Cas</a:t>
            </a:r>
            <a:r>
              <a:rPr lang="en-US" sz="1000" dirty="0"/>
              <a:t> encoding of a digital movie into </a:t>
            </a:r>
            <a:r>
              <a:rPr lang="en-US" sz="1000" dirty="0" smtClean="0"/>
              <a:t>the genomes </a:t>
            </a:r>
            <a:r>
              <a:rPr lang="en-US" sz="1000" dirty="0"/>
              <a:t>of a population of living </a:t>
            </a:r>
            <a:r>
              <a:rPr lang="en-US" sz="1000" dirty="0" smtClean="0"/>
              <a:t>bacteria, Nature 2017</a:t>
            </a:r>
            <a:endParaRPr lang="en-US" sz="1000" dirty="0"/>
          </a:p>
          <a:p>
            <a:endParaRPr lang="cs-CZ" dirty="0"/>
          </a:p>
        </p:txBody>
      </p:sp>
      <p:sp>
        <p:nvSpPr>
          <p:cNvPr id="13" name="Zaoblený obdélník 12"/>
          <p:cNvSpPr/>
          <p:nvPr/>
        </p:nvSpPr>
        <p:spPr>
          <a:xfrm>
            <a:off x="457200" y="5982132"/>
            <a:ext cx="11277600" cy="7014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Tento systém bude schopný zaznamenávať viacrozmerné biologické </a:t>
            </a:r>
            <a:r>
              <a:rPr lang="sk-SK" dirty="0" smtClean="0"/>
              <a:t>informácie.</a:t>
            </a:r>
            <a:endParaRPr lang="cs-CZ" dirty="0"/>
          </a:p>
        </p:txBody>
      </p:sp>
    </p:spTree>
    <p:extLst>
      <p:ext uri="{BB962C8B-B14F-4D97-AF65-F5344CB8AC3E}">
        <p14:creationId xmlns:p14="http://schemas.microsoft.com/office/powerpoint/2010/main" val="18443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Aplikácie</a:t>
            </a:r>
            <a:r>
              <a:rPr lang="cs-CZ" dirty="0"/>
              <a:t>: (3) kontrola </a:t>
            </a:r>
            <a:r>
              <a:rPr lang="cs-CZ" dirty="0" err="1" smtClean="0"/>
              <a:t>infekčných</a:t>
            </a:r>
            <a:r>
              <a:rPr lang="cs-CZ" dirty="0" smtClean="0"/>
              <a:t> chor</a:t>
            </a:r>
            <a:r>
              <a:rPr lang="sk-SK" dirty="0"/>
              <a:t>ô</a:t>
            </a:r>
            <a:r>
              <a:rPr lang="cs-CZ" dirty="0" smtClean="0"/>
              <a:t>b</a:t>
            </a:r>
            <a:endParaRPr lang="cs-CZ" dirty="0"/>
          </a:p>
        </p:txBody>
      </p:sp>
      <p:sp>
        <p:nvSpPr>
          <p:cNvPr id="3" name="Zástupný symbol pro obsah 2"/>
          <p:cNvSpPr>
            <a:spLocks noGrp="1"/>
          </p:cNvSpPr>
          <p:nvPr>
            <p:ph idx="1"/>
          </p:nvPr>
        </p:nvSpPr>
        <p:spPr>
          <a:xfrm>
            <a:off x="838200" y="1825625"/>
            <a:ext cx="6553200" cy="4351338"/>
          </a:xfrm>
        </p:spPr>
        <p:txBody>
          <a:bodyPr>
            <a:normAutofit/>
          </a:bodyPr>
          <a:lstStyle/>
          <a:p>
            <a:r>
              <a:rPr lang="sk-SK" sz="1800" u="sng" dirty="0" smtClean="0"/>
              <a:t>Malária, </a:t>
            </a:r>
            <a:r>
              <a:rPr lang="sk-SK" sz="1800" u="sng" dirty="0" err="1" smtClean="0"/>
              <a:t>dengue</a:t>
            </a:r>
            <a:r>
              <a:rPr lang="sk-SK" sz="1800" u="sng" dirty="0" smtClean="0"/>
              <a:t> </a:t>
            </a:r>
            <a:r>
              <a:rPr lang="sk-SK" sz="1800" dirty="0" smtClean="0"/>
              <a:t>– kontrola nosičov </a:t>
            </a:r>
            <a:r>
              <a:rPr lang="sk-SK" sz="1800" dirty="0"/>
              <a:t>týchto </a:t>
            </a:r>
            <a:r>
              <a:rPr lang="sk-SK" sz="1800" dirty="0" smtClean="0"/>
              <a:t>chorôb (komáre)</a:t>
            </a:r>
          </a:p>
          <a:p>
            <a:pPr marL="0" indent="0">
              <a:buNone/>
            </a:pPr>
            <a:r>
              <a:rPr lang="sk-SK" sz="1800" dirty="0"/>
              <a:t>	</a:t>
            </a:r>
            <a:r>
              <a:rPr lang="sk-SK" sz="1800" dirty="0" smtClean="0"/>
              <a:t>- kmeň komárov, ktorý je vďaka CRISPR/</a:t>
            </a:r>
            <a:r>
              <a:rPr lang="sk-SK" sz="1800" dirty="0" err="1" smtClean="0"/>
              <a:t>Cas</a:t>
            </a:r>
            <a:r>
              <a:rPr lang="sk-SK" sz="1800" dirty="0" smtClean="0"/>
              <a:t> editácii rezistentný na maláriu, a táto rezistencia sa prenáša na potomstvo</a:t>
            </a:r>
          </a:p>
          <a:p>
            <a:pPr marL="0" indent="0">
              <a:buNone/>
            </a:pPr>
            <a:r>
              <a:rPr lang="sk-SK" sz="1800" dirty="0"/>
              <a:t>	</a:t>
            </a:r>
            <a:r>
              <a:rPr lang="sk-SK" sz="1800" dirty="0" smtClean="0"/>
              <a:t>- Cas9 je </a:t>
            </a:r>
            <a:r>
              <a:rPr lang="sk-SK" sz="1800" dirty="0" err="1" smtClean="0"/>
              <a:t>exprimovaná</a:t>
            </a:r>
            <a:r>
              <a:rPr lang="sk-SK" sz="1800" dirty="0" smtClean="0"/>
              <a:t> iba v zárodočnej línii</a:t>
            </a:r>
            <a:r>
              <a:rPr lang="sk-SK" sz="1800" dirty="0"/>
              <a:t>, kde kopíruje </a:t>
            </a:r>
            <a:r>
              <a:rPr lang="sk-SK" sz="1800" dirty="0" smtClean="0"/>
              <a:t>gén rezistencie z </a:t>
            </a:r>
            <a:r>
              <a:rPr lang="sk-SK" sz="1800" dirty="0"/>
              <a:t>jedného chromozómu na </a:t>
            </a:r>
            <a:r>
              <a:rPr lang="sk-SK" sz="1800" dirty="0" smtClean="0"/>
              <a:t>druhý s </a:t>
            </a:r>
            <a:r>
              <a:rPr lang="sk-SK" sz="1800" dirty="0"/>
              <a:t>≥ 98% účinnosťou, pričom zachováva transkripčnú aktivitu génov</a:t>
            </a:r>
            <a:endParaRPr lang="sk-SK" sz="1800" dirty="0" smtClean="0"/>
          </a:p>
          <a:p>
            <a:pPr marL="0" indent="0">
              <a:buNone/>
            </a:pPr>
            <a:r>
              <a:rPr lang="sk-SK" sz="1800" dirty="0"/>
              <a:t>	</a:t>
            </a:r>
            <a:r>
              <a:rPr lang="sk-SK" sz="1800" dirty="0" smtClean="0"/>
              <a:t>- </a:t>
            </a:r>
            <a:r>
              <a:rPr lang="sk-SK" sz="1800" dirty="0" err="1" smtClean="0"/>
              <a:t>transgén</a:t>
            </a:r>
            <a:r>
              <a:rPr lang="sk-SK" sz="1800" dirty="0" smtClean="0"/>
              <a:t> je takto veľmi rýchlo rozšírený do potomstva</a:t>
            </a:r>
          </a:p>
          <a:p>
            <a:endParaRPr lang="sk-SK" sz="1800" dirty="0" smtClean="0"/>
          </a:p>
          <a:p>
            <a:r>
              <a:rPr lang="sk-SK" sz="1800" u="sng" dirty="0" smtClean="0"/>
              <a:t>HIV</a:t>
            </a:r>
            <a:r>
              <a:rPr lang="sk-SK" sz="1800" dirty="0" smtClean="0"/>
              <a:t> – využitie CRISPR/Cas9 na štiepenie vírového genómu v infikovaných bunkách</a:t>
            </a:r>
          </a:p>
        </p:txBody>
      </p:sp>
      <p:pic>
        <p:nvPicPr>
          <p:cNvPr id="4" name="Obrázek 3"/>
          <p:cNvPicPr>
            <a:picLocks noChangeAspect="1"/>
          </p:cNvPicPr>
          <p:nvPr/>
        </p:nvPicPr>
        <p:blipFill rotWithShape="1">
          <a:blip r:embed="rId3"/>
          <a:srcRect l="49643" t="22190" r="25357" b="32667"/>
          <a:stretch/>
        </p:blipFill>
        <p:spPr>
          <a:xfrm>
            <a:off x="7985577" y="2691911"/>
            <a:ext cx="3368223" cy="3801281"/>
          </a:xfrm>
          <a:prstGeom prst="rect">
            <a:avLst/>
          </a:prstGeom>
        </p:spPr>
      </p:pic>
      <p:pic>
        <p:nvPicPr>
          <p:cNvPr id="5" name="Obrázek 4"/>
          <p:cNvPicPr>
            <a:picLocks noChangeAspect="1"/>
          </p:cNvPicPr>
          <p:nvPr/>
        </p:nvPicPr>
        <p:blipFill rotWithShape="1">
          <a:blip r:embed="rId4"/>
          <a:srcRect l="23810" t="16095" r="23691" b="52857"/>
          <a:stretch/>
        </p:blipFill>
        <p:spPr>
          <a:xfrm>
            <a:off x="3333750" y="4706516"/>
            <a:ext cx="4343400" cy="1605384"/>
          </a:xfrm>
          <a:prstGeom prst="rect">
            <a:avLst/>
          </a:prstGeom>
        </p:spPr>
      </p:pic>
      <p:sp>
        <p:nvSpPr>
          <p:cNvPr id="6" name="TextovéPole 5"/>
          <p:cNvSpPr txBox="1"/>
          <p:nvPr/>
        </p:nvSpPr>
        <p:spPr>
          <a:xfrm>
            <a:off x="7731648" y="6493192"/>
            <a:ext cx="4344237" cy="336912"/>
          </a:xfrm>
          <a:prstGeom prst="rect">
            <a:avLst/>
          </a:prstGeom>
          <a:noFill/>
        </p:spPr>
        <p:txBody>
          <a:bodyPr wrap="square" rtlCol="0">
            <a:spAutoFit/>
          </a:bodyPr>
          <a:lstStyle/>
          <a:p>
            <a:r>
              <a:rPr lang="cs-CZ" sz="800" dirty="0" err="1" smtClean="0"/>
              <a:t>Gantz</a:t>
            </a:r>
            <a:r>
              <a:rPr lang="cs-CZ" sz="800" dirty="0" smtClean="0"/>
              <a:t> </a:t>
            </a:r>
            <a:r>
              <a:rPr lang="cs-CZ" sz="800" i="1" dirty="0" smtClean="0"/>
              <a:t>et al</a:t>
            </a:r>
            <a:r>
              <a:rPr lang="cs-CZ" sz="800" dirty="0" smtClean="0"/>
              <a:t>.: </a:t>
            </a:r>
            <a:r>
              <a:rPr lang="en-US" sz="800" dirty="0"/>
              <a:t>Highly efficient Cas9-mediated gene drive for population modification of the malaria vector mosquito </a:t>
            </a:r>
            <a:r>
              <a:rPr lang="en-US" sz="800" i="1" dirty="0"/>
              <a:t>Anopheles </a:t>
            </a:r>
            <a:r>
              <a:rPr lang="en-US" sz="800" i="1" dirty="0" err="1" smtClean="0"/>
              <a:t>stephensi</a:t>
            </a:r>
            <a:r>
              <a:rPr lang="cs-CZ" sz="800" dirty="0" smtClean="0"/>
              <a:t>, PNAS 2015</a:t>
            </a:r>
            <a:endParaRPr lang="cs-CZ" sz="800" dirty="0"/>
          </a:p>
        </p:txBody>
      </p:sp>
      <p:pic>
        <p:nvPicPr>
          <p:cNvPr id="7" name="Obrázek 6"/>
          <p:cNvPicPr>
            <a:picLocks noChangeAspect="1"/>
          </p:cNvPicPr>
          <p:nvPr/>
        </p:nvPicPr>
        <p:blipFill rotWithShape="1">
          <a:blip r:embed="rId5"/>
          <a:srcRect l="49762" t="35997" r="28571" b="52151"/>
          <a:stretch/>
        </p:blipFill>
        <p:spPr>
          <a:xfrm>
            <a:off x="7677150" y="1337239"/>
            <a:ext cx="3962401" cy="1219201"/>
          </a:xfrm>
          <a:prstGeom prst="rect">
            <a:avLst/>
          </a:prstGeom>
        </p:spPr>
      </p:pic>
      <p:sp>
        <p:nvSpPr>
          <p:cNvPr id="8" name="TextovéPole 7"/>
          <p:cNvSpPr txBox="1"/>
          <p:nvPr/>
        </p:nvSpPr>
        <p:spPr>
          <a:xfrm>
            <a:off x="8308300" y="1739171"/>
            <a:ext cx="1350050" cy="400110"/>
          </a:xfrm>
          <a:prstGeom prst="rect">
            <a:avLst/>
          </a:prstGeom>
          <a:noFill/>
        </p:spPr>
        <p:txBody>
          <a:bodyPr wrap="none" rtlCol="0">
            <a:spAutoFit/>
          </a:bodyPr>
          <a:lstStyle/>
          <a:p>
            <a:pPr algn="ctr"/>
            <a:r>
              <a:rPr lang="cs-CZ" sz="1000" dirty="0" smtClean="0"/>
              <a:t>protilátky proti malárií</a:t>
            </a:r>
          </a:p>
          <a:p>
            <a:pPr algn="ctr"/>
            <a:r>
              <a:rPr lang="cs-CZ" sz="1000" dirty="0" smtClean="0"/>
              <a:t>↓    ↓</a:t>
            </a:r>
            <a:endParaRPr lang="cs-CZ" sz="1000" dirty="0"/>
          </a:p>
        </p:txBody>
      </p:sp>
      <p:sp>
        <p:nvSpPr>
          <p:cNvPr id="11" name="TextovéPole 10"/>
          <p:cNvSpPr txBox="1"/>
          <p:nvPr/>
        </p:nvSpPr>
        <p:spPr>
          <a:xfrm>
            <a:off x="8736271" y="2170740"/>
            <a:ext cx="2218877" cy="400110"/>
          </a:xfrm>
          <a:prstGeom prst="rect">
            <a:avLst/>
          </a:prstGeom>
          <a:noFill/>
        </p:spPr>
        <p:txBody>
          <a:bodyPr wrap="none" rtlCol="0">
            <a:spAutoFit/>
          </a:bodyPr>
          <a:lstStyle/>
          <a:p>
            <a:pPr algn="ctr"/>
            <a:r>
              <a:rPr lang="cs-CZ" sz="1000" dirty="0" smtClean="0"/>
              <a:t>↑</a:t>
            </a:r>
          </a:p>
          <a:p>
            <a:pPr algn="ctr"/>
            <a:r>
              <a:rPr lang="cs-CZ" sz="1000" dirty="0" smtClean="0"/>
              <a:t>Promotor na </a:t>
            </a:r>
            <a:r>
              <a:rPr lang="cs-CZ" sz="1000" dirty="0" err="1" smtClean="0"/>
              <a:t>expresiu</a:t>
            </a:r>
            <a:r>
              <a:rPr lang="cs-CZ" sz="1000" dirty="0" smtClean="0"/>
              <a:t> v </a:t>
            </a:r>
            <a:r>
              <a:rPr lang="cs-CZ" sz="1000" dirty="0" err="1" smtClean="0"/>
              <a:t>zárodočnej</a:t>
            </a:r>
            <a:r>
              <a:rPr lang="cs-CZ" sz="1000" dirty="0" smtClean="0"/>
              <a:t> </a:t>
            </a:r>
            <a:r>
              <a:rPr lang="cs-CZ" sz="1000" dirty="0" err="1" smtClean="0"/>
              <a:t>línii</a:t>
            </a:r>
            <a:endParaRPr lang="cs-CZ" sz="1000" dirty="0"/>
          </a:p>
        </p:txBody>
      </p:sp>
    </p:spTree>
    <p:extLst>
      <p:ext uri="{BB962C8B-B14F-4D97-AF65-F5344CB8AC3E}">
        <p14:creationId xmlns:p14="http://schemas.microsoft.com/office/powerpoint/2010/main" val="2113222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(4) </a:t>
            </a:r>
            <a:r>
              <a:rPr lang="cs-CZ" dirty="0" err="1" smtClean="0"/>
              <a:t>príprava</a:t>
            </a:r>
            <a:r>
              <a:rPr lang="cs-CZ" dirty="0" smtClean="0"/>
              <a:t> </a:t>
            </a:r>
            <a:r>
              <a:rPr lang="cs-CZ" dirty="0" err="1" smtClean="0"/>
              <a:t>modelov</a:t>
            </a:r>
            <a:r>
              <a:rPr lang="cs-CZ" dirty="0" smtClean="0"/>
              <a:t> (</a:t>
            </a:r>
            <a:r>
              <a:rPr lang="cs-CZ" dirty="0" err="1" smtClean="0"/>
              <a:t>línií</a:t>
            </a:r>
            <a:r>
              <a:rPr lang="cs-CZ" dirty="0" smtClean="0"/>
              <a:t>, </a:t>
            </a:r>
            <a:r>
              <a:rPr lang="cs-CZ" dirty="0" err="1" smtClean="0"/>
              <a:t>organizmov</a:t>
            </a:r>
            <a:r>
              <a:rPr lang="cs-CZ" dirty="0"/>
              <a:t>)</a:t>
            </a:r>
          </a:p>
        </p:txBody>
      </p:sp>
      <p:sp>
        <p:nvSpPr>
          <p:cNvPr id="3" name="Zástupný symbol pro obsah 2"/>
          <p:cNvSpPr>
            <a:spLocks noGrp="1"/>
          </p:cNvSpPr>
          <p:nvPr>
            <p:ph idx="1"/>
          </p:nvPr>
        </p:nvSpPr>
        <p:spPr/>
        <p:txBody>
          <a:bodyPr>
            <a:normAutofit/>
          </a:bodyPr>
          <a:lstStyle/>
          <a:p>
            <a:r>
              <a:rPr lang="sk-SK" sz="1800" dirty="0" smtClean="0"/>
              <a:t>Oproti klasickým technikám, kedy príprava </a:t>
            </a:r>
            <a:r>
              <a:rPr lang="sk-SK" sz="1800" dirty="0" err="1" smtClean="0"/>
              <a:t>Knock-out</a:t>
            </a:r>
            <a:r>
              <a:rPr lang="sk-SK" sz="1800" dirty="0" smtClean="0"/>
              <a:t> </a:t>
            </a:r>
            <a:r>
              <a:rPr lang="sk-SK" sz="1800" dirty="0"/>
              <a:t>/ </a:t>
            </a:r>
            <a:r>
              <a:rPr lang="sk-SK" sz="1800" dirty="0" err="1"/>
              <a:t>knock</a:t>
            </a:r>
            <a:r>
              <a:rPr lang="sk-SK" sz="1800" dirty="0"/>
              <a:t>-in </a:t>
            </a:r>
            <a:r>
              <a:rPr lang="sk-SK" sz="1800" dirty="0" smtClean="0"/>
              <a:t>myši trvá najmenej </a:t>
            </a:r>
            <a:r>
              <a:rPr lang="sk-SK" sz="1800" dirty="0"/>
              <a:t>6 ~ 12 </a:t>
            </a:r>
            <a:r>
              <a:rPr lang="sk-SK" sz="1800" dirty="0" smtClean="0"/>
              <a:t>mesiacov, CRISPR/Cas9 </a:t>
            </a:r>
            <a:r>
              <a:rPr lang="sk-SK" sz="1800" dirty="0"/>
              <a:t>je bleskurýchly = už za </a:t>
            </a:r>
            <a:r>
              <a:rPr lang="sk-SK" sz="1800" dirty="0" smtClean="0"/>
              <a:t>2 </a:t>
            </a:r>
            <a:r>
              <a:rPr lang="sk-SK" sz="1800" dirty="0"/>
              <a:t>mesiace </a:t>
            </a:r>
            <a:r>
              <a:rPr lang="sk-SK" sz="1800" dirty="0" smtClean="0"/>
              <a:t>(navyše odpadá nutnosť ESC)</a:t>
            </a:r>
          </a:p>
          <a:p>
            <a:r>
              <a:rPr lang="sk-SK" sz="1800" dirty="0" smtClean="0"/>
              <a:t>Prekvapujúco </a:t>
            </a:r>
            <a:r>
              <a:rPr lang="sk-SK" sz="1800" dirty="0"/>
              <a:t>vysokú účinnosť </a:t>
            </a:r>
            <a:r>
              <a:rPr lang="sk-SK" sz="1800" dirty="0" smtClean="0"/>
              <a:t>pri produkcii jednoduchých </a:t>
            </a:r>
            <a:r>
              <a:rPr lang="sk-SK" sz="1800" dirty="0"/>
              <a:t>(95%) </a:t>
            </a:r>
            <a:r>
              <a:rPr lang="sk-SK" sz="1800" dirty="0" smtClean="0"/>
              <a:t>a </a:t>
            </a:r>
            <a:r>
              <a:rPr lang="sk-SK" sz="1800" dirty="0"/>
              <a:t>dvojitých </a:t>
            </a:r>
            <a:r>
              <a:rPr lang="sk-SK" sz="1800" dirty="0" err="1"/>
              <a:t>mutantov</a:t>
            </a:r>
            <a:r>
              <a:rPr lang="sk-SK" sz="1800" dirty="0"/>
              <a:t> (70-80%) myší priamou injekciou </a:t>
            </a:r>
            <a:r>
              <a:rPr lang="sk-SK" sz="1800" dirty="0" err="1"/>
              <a:t>mRNA</a:t>
            </a:r>
            <a:r>
              <a:rPr lang="sk-SK" sz="1800" dirty="0"/>
              <a:t> Cas9 a </a:t>
            </a:r>
            <a:r>
              <a:rPr lang="sk-SK" sz="1800" dirty="0" err="1"/>
              <a:t>sgRNA</a:t>
            </a:r>
            <a:r>
              <a:rPr lang="sk-SK" sz="1800" dirty="0"/>
              <a:t> do oplodnených </a:t>
            </a:r>
            <a:r>
              <a:rPr lang="sk-SK" sz="1800" dirty="0" err="1" smtClean="0"/>
              <a:t>zygot</a:t>
            </a:r>
            <a:endParaRPr lang="sk-SK" sz="1800" dirty="0" smtClean="0"/>
          </a:p>
          <a:p>
            <a:r>
              <a:rPr lang="sk-SK" sz="1800" dirty="0" smtClean="0"/>
              <a:t>U bunečných línií otázka týždňov – možnosť pripraviť </a:t>
            </a:r>
            <a:r>
              <a:rPr lang="sk-SK" sz="1800" dirty="0" err="1" smtClean="0"/>
              <a:t>izogénne</a:t>
            </a:r>
            <a:r>
              <a:rPr lang="sk-SK" sz="1800" dirty="0" smtClean="0"/>
              <a:t> línie</a:t>
            </a:r>
          </a:p>
          <a:p>
            <a:r>
              <a:rPr lang="sk-SK" sz="1800" dirty="0" smtClean="0"/>
              <a:t>Možnosť študovať vo veľkom </a:t>
            </a:r>
            <a:r>
              <a:rPr lang="sk-SK" sz="1800" dirty="0" err="1" smtClean="0"/>
              <a:t>merítku</a:t>
            </a:r>
            <a:r>
              <a:rPr lang="sk-SK" sz="1800" dirty="0" smtClean="0"/>
              <a:t> kauzálne mutácie, či varianty objavené v GWAS</a:t>
            </a:r>
          </a:p>
        </p:txBody>
      </p:sp>
      <p:pic>
        <p:nvPicPr>
          <p:cNvPr id="8" name="Obrázek 7"/>
          <p:cNvPicPr>
            <a:picLocks noChangeAspect="1"/>
          </p:cNvPicPr>
          <p:nvPr/>
        </p:nvPicPr>
        <p:blipFill rotWithShape="1">
          <a:blip r:embed="rId3"/>
          <a:srcRect t="4638"/>
          <a:stretch/>
        </p:blipFill>
        <p:spPr>
          <a:xfrm>
            <a:off x="2638859" y="3847896"/>
            <a:ext cx="6523703" cy="2993923"/>
          </a:xfrm>
          <a:prstGeom prst="rect">
            <a:avLst/>
          </a:prstGeom>
        </p:spPr>
      </p:pic>
    </p:spTree>
    <p:extLst>
      <p:ext uri="{BB962C8B-B14F-4D97-AF65-F5344CB8AC3E}">
        <p14:creationId xmlns:p14="http://schemas.microsoft.com/office/powerpoint/2010/main" val="174638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(5) </a:t>
            </a:r>
            <a:r>
              <a:rPr lang="cs-CZ" dirty="0" err="1" smtClean="0"/>
              <a:t>celogenómový</a:t>
            </a:r>
            <a:r>
              <a:rPr lang="cs-CZ" dirty="0" smtClean="0"/>
              <a:t> </a:t>
            </a:r>
            <a:r>
              <a:rPr lang="cs-CZ" dirty="0" err="1" smtClean="0"/>
              <a:t>screening</a:t>
            </a:r>
            <a:endParaRPr lang="cs-CZ" dirty="0"/>
          </a:p>
        </p:txBody>
      </p:sp>
      <p:sp>
        <p:nvSpPr>
          <p:cNvPr id="3" name="Zástupný symbol pro obsah 2"/>
          <p:cNvSpPr>
            <a:spLocks noGrp="1"/>
          </p:cNvSpPr>
          <p:nvPr>
            <p:ph idx="1"/>
          </p:nvPr>
        </p:nvSpPr>
        <p:spPr/>
        <p:txBody>
          <a:bodyPr>
            <a:normAutofit/>
          </a:bodyPr>
          <a:lstStyle/>
          <a:p>
            <a:r>
              <a:rPr lang="sk-SK" sz="1800" dirty="0" smtClean="0"/>
              <a:t>študovať </a:t>
            </a:r>
            <a:r>
              <a:rPr lang="sk-SK" sz="1800" dirty="0"/>
              <a:t>funkciu génov na </a:t>
            </a:r>
            <a:r>
              <a:rPr lang="sk-SK" sz="1800" dirty="0" err="1" smtClean="0"/>
              <a:t>celogenómovej</a:t>
            </a:r>
            <a:r>
              <a:rPr lang="sk-SK" sz="1800" dirty="0" smtClean="0"/>
              <a:t> úrovni</a:t>
            </a:r>
          </a:p>
          <a:p>
            <a:r>
              <a:rPr lang="sk-SK" sz="1800" dirty="0" smtClean="0"/>
              <a:t>napr. </a:t>
            </a:r>
            <a:r>
              <a:rPr lang="sk-SK" sz="1800" dirty="0" err="1" smtClean="0"/>
              <a:t>GeCKO</a:t>
            </a:r>
            <a:r>
              <a:rPr lang="sk-SK" sz="1800" dirty="0" smtClean="0"/>
              <a:t> knižnica = </a:t>
            </a:r>
            <a:r>
              <a:rPr lang="sk-SK" sz="1800" dirty="0" err="1" smtClean="0"/>
              <a:t>lentivírusová</a:t>
            </a:r>
            <a:r>
              <a:rPr lang="sk-SK" sz="1800" dirty="0" smtClean="0"/>
              <a:t> knižnice </a:t>
            </a:r>
            <a:r>
              <a:rPr lang="sk-SK" sz="1800" dirty="0"/>
              <a:t>CRISPR-Cas9 </a:t>
            </a:r>
            <a:r>
              <a:rPr lang="sk-SK" sz="1800" dirty="0" smtClean="0"/>
              <a:t>proti </a:t>
            </a:r>
            <a:r>
              <a:rPr lang="sk-SK" sz="1800" dirty="0"/>
              <a:t>18 080 </a:t>
            </a:r>
            <a:r>
              <a:rPr lang="sk-SK" sz="1800" dirty="0" smtClean="0"/>
              <a:t>génom </a:t>
            </a:r>
            <a:r>
              <a:rPr lang="sk-SK" sz="1800" dirty="0"/>
              <a:t>s 64 751 jedinečnými </a:t>
            </a:r>
            <a:r>
              <a:rPr lang="sk-SK" sz="1800" dirty="0" err="1" smtClean="0"/>
              <a:t>sgRNA</a:t>
            </a:r>
            <a:r>
              <a:rPr lang="sk-SK" sz="1800" dirty="0" smtClean="0"/>
              <a:t> (</a:t>
            </a:r>
            <a:r>
              <a:rPr lang="it-IT" sz="1800" dirty="0"/>
              <a:t>3 </a:t>
            </a:r>
            <a:r>
              <a:rPr lang="cs-CZ" sz="1800" dirty="0" smtClean="0"/>
              <a:t>-</a:t>
            </a:r>
            <a:r>
              <a:rPr lang="it-IT" sz="1800" dirty="0" smtClean="0"/>
              <a:t> </a:t>
            </a:r>
            <a:r>
              <a:rPr lang="it-IT" sz="1800" dirty="0"/>
              <a:t>4 sgRNAs </a:t>
            </a:r>
            <a:r>
              <a:rPr lang="cs-CZ" sz="1800" dirty="0" smtClean="0"/>
              <a:t>na </a:t>
            </a:r>
            <a:r>
              <a:rPr lang="cs-CZ" sz="1800" dirty="0" err="1" smtClean="0"/>
              <a:t>gén</a:t>
            </a:r>
            <a:r>
              <a:rPr lang="cs-CZ" sz="1800" dirty="0" smtClean="0"/>
              <a:t>, </a:t>
            </a:r>
            <a:r>
              <a:rPr lang="cs-CZ" sz="1800" dirty="0" err="1" smtClean="0"/>
              <a:t>sústredené</a:t>
            </a:r>
            <a:r>
              <a:rPr lang="cs-CZ" sz="1800" dirty="0" smtClean="0"/>
              <a:t> v 5´ </a:t>
            </a:r>
            <a:r>
              <a:rPr lang="cs-CZ" sz="1800" dirty="0" err="1" smtClean="0"/>
              <a:t>konštitutívnych</a:t>
            </a:r>
            <a:r>
              <a:rPr lang="cs-CZ" sz="1800" dirty="0" smtClean="0"/>
              <a:t> </a:t>
            </a:r>
            <a:r>
              <a:rPr lang="cs-CZ" sz="1800" dirty="0" err="1" smtClean="0"/>
              <a:t>exónoch</a:t>
            </a:r>
            <a:r>
              <a:rPr lang="cs-CZ" sz="1800" dirty="0" smtClean="0"/>
              <a:t>) </a:t>
            </a:r>
            <a:r>
              <a:rPr lang="sk-SK" sz="1800" dirty="0" smtClean="0"/>
              <a:t>umožňuje </a:t>
            </a:r>
            <a:r>
              <a:rPr lang="sk-SK" sz="1800" dirty="0"/>
              <a:t>skríning negatívnych aj pozitívnych selekcií v ľudských bunkách.</a:t>
            </a:r>
            <a:endParaRPr lang="sk-SK" sz="1800" dirty="0" smtClean="0"/>
          </a:p>
        </p:txBody>
      </p:sp>
      <p:pic>
        <p:nvPicPr>
          <p:cNvPr id="4" name="Obrázek 3"/>
          <p:cNvPicPr>
            <a:picLocks noChangeAspect="1"/>
          </p:cNvPicPr>
          <p:nvPr/>
        </p:nvPicPr>
        <p:blipFill rotWithShape="1">
          <a:blip r:embed="rId3"/>
          <a:srcRect l="10725" t="21229" r="12085" b="21011"/>
          <a:stretch/>
        </p:blipFill>
        <p:spPr>
          <a:xfrm>
            <a:off x="4383315" y="2929535"/>
            <a:ext cx="7721600" cy="3611277"/>
          </a:xfrm>
          <a:prstGeom prst="rect">
            <a:avLst/>
          </a:prstGeom>
        </p:spPr>
      </p:pic>
      <p:sp>
        <p:nvSpPr>
          <p:cNvPr id="7" name="TextovéPole 6"/>
          <p:cNvSpPr txBox="1"/>
          <p:nvPr/>
        </p:nvSpPr>
        <p:spPr>
          <a:xfrm>
            <a:off x="184638" y="6540812"/>
            <a:ext cx="4953600" cy="246221"/>
          </a:xfrm>
          <a:prstGeom prst="rect">
            <a:avLst/>
          </a:prstGeom>
          <a:noFill/>
        </p:spPr>
        <p:txBody>
          <a:bodyPr wrap="none" rtlCol="0">
            <a:spAutoFit/>
          </a:bodyPr>
          <a:lstStyle/>
          <a:p>
            <a:r>
              <a:rPr lang="cs-CZ" sz="1000" dirty="0" err="1" smtClean="0"/>
              <a:t>Shalem</a:t>
            </a:r>
            <a:r>
              <a:rPr lang="cs-CZ" sz="1000" dirty="0" smtClean="0"/>
              <a:t> </a:t>
            </a:r>
            <a:r>
              <a:rPr lang="cs-CZ" sz="1000" i="1" dirty="0" smtClean="0"/>
              <a:t>et al</a:t>
            </a:r>
            <a:r>
              <a:rPr lang="cs-CZ" sz="1000" dirty="0" smtClean="0"/>
              <a:t>.: </a:t>
            </a:r>
            <a:r>
              <a:rPr lang="en-US" sz="1000" dirty="0"/>
              <a:t>Genome-Scale CRISPR-Cas9 Knockout Screening in Human </a:t>
            </a:r>
            <a:r>
              <a:rPr lang="en-US" sz="1000" dirty="0" smtClean="0"/>
              <a:t>Cells</a:t>
            </a:r>
            <a:r>
              <a:rPr lang="cs-CZ" sz="1000" dirty="0" smtClean="0"/>
              <a:t>, Science 2014</a:t>
            </a:r>
            <a:endParaRPr lang="cs-CZ" sz="1000" dirty="0"/>
          </a:p>
        </p:txBody>
      </p:sp>
      <p:pic>
        <p:nvPicPr>
          <p:cNvPr id="8" name="Obrázek 7"/>
          <p:cNvPicPr>
            <a:picLocks noChangeAspect="1"/>
          </p:cNvPicPr>
          <p:nvPr/>
        </p:nvPicPr>
        <p:blipFill rotWithShape="1">
          <a:blip r:embed="rId4"/>
          <a:srcRect l="17698" t="41841" r="45635" b="10793"/>
          <a:stretch/>
        </p:blipFill>
        <p:spPr>
          <a:xfrm>
            <a:off x="920875" y="3370830"/>
            <a:ext cx="3379766" cy="2728686"/>
          </a:xfrm>
          <a:prstGeom prst="rect">
            <a:avLst/>
          </a:prstGeom>
        </p:spPr>
      </p:pic>
      <p:sp>
        <p:nvSpPr>
          <p:cNvPr id="5" name="Zaoblený obdélník 4"/>
          <p:cNvSpPr/>
          <p:nvPr/>
        </p:nvSpPr>
        <p:spPr>
          <a:xfrm>
            <a:off x="1349828" y="3812127"/>
            <a:ext cx="9768114" cy="2728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sk-SK" dirty="0"/>
              <a:t>úplne narušuje cieľové </a:t>
            </a:r>
            <a:r>
              <a:rPr lang="sk-SK" dirty="0" smtClean="0"/>
              <a:t>gény </a:t>
            </a:r>
            <a:r>
              <a:rPr lang="sk-SK" dirty="0"/>
              <a:t>čím </a:t>
            </a:r>
            <a:r>
              <a:rPr lang="sk-SK" dirty="0" smtClean="0"/>
              <a:t>sa predchádza </a:t>
            </a:r>
            <a:r>
              <a:rPr lang="sk-SK" dirty="0"/>
              <a:t>slabým </a:t>
            </a:r>
            <a:r>
              <a:rPr lang="sk-SK" dirty="0" smtClean="0"/>
              <a:t>signálom (ako u RNA</a:t>
            </a:r>
            <a:r>
              <a:rPr lang="en-US" dirty="0" err="1" smtClean="0"/>
              <a:t>i</a:t>
            </a:r>
            <a:r>
              <a:rPr lang="sk-SK" dirty="0" smtClean="0"/>
              <a:t>)</a:t>
            </a:r>
          </a:p>
          <a:p>
            <a:pPr marL="285750" indent="-285750" algn="ctr">
              <a:buFont typeface="Arial" panose="020B0604020202020204" pitchFamily="34" charset="0"/>
              <a:buChar char="•"/>
            </a:pPr>
            <a:r>
              <a:rPr lang="sk-SK" dirty="0" smtClean="0"/>
              <a:t>cielenie </a:t>
            </a:r>
            <a:r>
              <a:rPr lang="sk-SK" dirty="0"/>
              <a:t>génov systémom CRISPR presnejšie a </a:t>
            </a:r>
            <a:r>
              <a:rPr lang="sk-SK" dirty="0" smtClean="0"/>
              <a:t>generuje menej </a:t>
            </a:r>
            <a:r>
              <a:rPr lang="sk-SK" dirty="0" err="1" smtClean="0"/>
              <a:t>off-targetov</a:t>
            </a:r>
            <a:endParaRPr lang="sk-SK" dirty="0" smtClean="0"/>
          </a:p>
          <a:p>
            <a:pPr marL="285750" indent="-285750" algn="ctr">
              <a:buFont typeface="Arial" panose="020B0604020202020204" pitchFamily="34" charset="0"/>
              <a:buChar char="•"/>
            </a:pPr>
            <a:r>
              <a:rPr lang="sk-SK" dirty="0"/>
              <a:t>v</a:t>
            </a:r>
            <a:r>
              <a:rPr lang="sk-SK" dirty="0" smtClean="0"/>
              <a:t>ýborné na systematické štúdium gén. </a:t>
            </a:r>
            <a:r>
              <a:rPr lang="sk-SK" dirty="0" err="1" smtClean="0"/>
              <a:t>funkc</a:t>
            </a:r>
            <a:r>
              <a:rPr lang="en-US" dirty="0" err="1" smtClean="0"/>
              <a:t>i</a:t>
            </a:r>
            <a:r>
              <a:rPr lang="sk-SK" dirty="0" smtClean="0"/>
              <a:t>í</a:t>
            </a:r>
          </a:p>
          <a:p>
            <a:pPr marL="285750" indent="-285750" algn="ctr">
              <a:buFont typeface="Arial" panose="020B0604020202020204" pitchFamily="34" charset="0"/>
              <a:buChar char="•"/>
            </a:pPr>
            <a:r>
              <a:rPr lang="sk-SK" dirty="0"/>
              <a:t>v</a:t>
            </a:r>
            <a:r>
              <a:rPr lang="sk-SK" dirty="0" smtClean="0"/>
              <a:t>ýborný spôsob </a:t>
            </a:r>
            <a:r>
              <a:rPr lang="sk-SK" dirty="0"/>
              <a:t>na získanie </a:t>
            </a:r>
            <a:r>
              <a:rPr lang="sk-SK" dirty="0" smtClean="0"/>
              <a:t>informácií </a:t>
            </a:r>
            <a:r>
              <a:rPr lang="sk-SK" dirty="0"/>
              <a:t>o tom, ktoré </a:t>
            </a:r>
            <a:r>
              <a:rPr lang="sk-SK" dirty="0" smtClean="0"/>
              <a:t>gény zohrávajú </a:t>
            </a:r>
            <a:r>
              <a:rPr lang="sk-SK" dirty="0"/>
              <a:t>príčinnú úlohu v danom </a:t>
            </a:r>
            <a:r>
              <a:rPr lang="sk-SK" dirty="0" smtClean="0"/>
              <a:t>fenotype (</a:t>
            </a:r>
            <a:r>
              <a:rPr lang="sk-SK" dirty="0" err="1" smtClean="0"/>
              <a:t>hypothesis-free</a:t>
            </a:r>
            <a:r>
              <a:rPr lang="sk-SK" dirty="0" smtClean="0"/>
              <a:t> prístup)</a:t>
            </a:r>
          </a:p>
          <a:p>
            <a:pPr marL="285750" indent="-285750" algn="ctr">
              <a:buFont typeface="Arial" panose="020B0604020202020204" pitchFamily="34" charset="0"/>
              <a:buChar char="•"/>
            </a:pPr>
            <a:endParaRPr lang="cs-CZ" dirty="0"/>
          </a:p>
        </p:txBody>
      </p:sp>
    </p:spTree>
    <p:extLst>
      <p:ext uri="{BB962C8B-B14F-4D97-AF65-F5344CB8AC3E}">
        <p14:creationId xmlns:p14="http://schemas.microsoft.com/office/powerpoint/2010/main" val="37829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80532" y="2951633"/>
            <a:ext cx="10801185" cy="954107"/>
          </a:xfrm>
          <a:prstGeom prst="rect">
            <a:avLst/>
          </a:prstGeom>
          <a:noFill/>
        </p:spPr>
        <p:txBody>
          <a:bodyPr wrap="square" rtlCol="0">
            <a:spAutoFit/>
          </a:bodyPr>
          <a:lstStyle/>
          <a:p>
            <a:r>
              <a:rPr lang="cs-CZ" sz="2800" dirty="0" err="1" smtClean="0"/>
              <a:t>Kľúč</a:t>
            </a:r>
            <a:r>
              <a:rPr lang="cs-CZ" sz="2800" dirty="0" smtClean="0"/>
              <a:t> k </a:t>
            </a:r>
            <a:r>
              <a:rPr lang="cs-CZ" sz="2800" dirty="0" err="1" smtClean="0"/>
              <a:t>úspechu</a:t>
            </a:r>
            <a:r>
              <a:rPr lang="cs-CZ" sz="2800" dirty="0" smtClean="0"/>
              <a:t> genomového </a:t>
            </a:r>
            <a:r>
              <a:rPr lang="cs-CZ" sz="2800" dirty="0" err="1" smtClean="0"/>
              <a:t>inžinierstva</a:t>
            </a:r>
            <a:r>
              <a:rPr lang="cs-CZ" sz="2800" dirty="0" smtClean="0"/>
              <a:t>: </a:t>
            </a:r>
            <a:r>
              <a:rPr lang="cs-CZ" sz="2800" dirty="0" err="1" smtClean="0"/>
              <a:t>metóda</a:t>
            </a:r>
            <a:r>
              <a:rPr lang="cs-CZ" sz="2800" dirty="0" smtClean="0"/>
              <a:t> na tvorbu </a:t>
            </a:r>
            <a:r>
              <a:rPr lang="cs-CZ" sz="2800" dirty="0" err="1" smtClean="0"/>
              <a:t>dvojreťazcových</a:t>
            </a:r>
            <a:r>
              <a:rPr lang="cs-CZ" sz="2800" dirty="0" smtClean="0"/>
              <a:t> </a:t>
            </a:r>
            <a:r>
              <a:rPr lang="cs-CZ" sz="2800" dirty="0" err="1" smtClean="0"/>
              <a:t>zlomov</a:t>
            </a:r>
            <a:r>
              <a:rPr lang="cs-CZ" sz="2800" dirty="0" smtClean="0"/>
              <a:t>. </a:t>
            </a:r>
            <a:endParaRPr lang="cs-CZ" sz="2800" dirty="0"/>
          </a:p>
        </p:txBody>
      </p:sp>
    </p:spTree>
    <p:extLst>
      <p:ext uri="{BB962C8B-B14F-4D97-AF65-F5344CB8AC3E}">
        <p14:creationId xmlns:p14="http://schemas.microsoft.com/office/powerpoint/2010/main" val="4150730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(5) </a:t>
            </a:r>
            <a:r>
              <a:rPr lang="cs-CZ" dirty="0" err="1" smtClean="0"/>
              <a:t>celogenómový</a:t>
            </a:r>
            <a:r>
              <a:rPr lang="cs-CZ" dirty="0" smtClean="0"/>
              <a:t> </a:t>
            </a:r>
            <a:r>
              <a:rPr lang="cs-CZ" dirty="0" err="1" smtClean="0"/>
              <a:t>screening</a:t>
            </a:r>
            <a:endParaRPr lang="cs-CZ" dirty="0"/>
          </a:p>
        </p:txBody>
      </p:sp>
      <p:sp>
        <p:nvSpPr>
          <p:cNvPr id="3" name="Zástupný symbol pro obsah 2"/>
          <p:cNvSpPr>
            <a:spLocks noGrp="1"/>
          </p:cNvSpPr>
          <p:nvPr>
            <p:ph idx="1"/>
          </p:nvPr>
        </p:nvSpPr>
        <p:spPr/>
        <p:txBody>
          <a:bodyPr>
            <a:normAutofit/>
          </a:bodyPr>
          <a:lstStyle/>
          <a:p>
            <a:r>
              <a:rPr lang="en-US" sz="1800" dirty="0" smtClean="0">
                <a:solidFill>
                  <a:srgbClr val="FF0000"/>
                </a:solidFill>
              </a:rPr>
              <a:t>Drop-out screening </a:t>
            </a:r>
            <a:r>
              <a:rPr lang="en-US" sz="1800" dirty="0" err="1" smtClean="0"/>
              <a:t>na</a:t>
            </a:r>
            <a:r>
              <a:rPr lang="en-US" sz="1800" dirty="0" smtClean="0"/>
              <a:t> </a:t>
            </a:r>
            <a:r>
              <a:rPr lang="cs-CZ" sz="1800" dirty="0" err="1" smtClean="0"/>
              <a:t>odhalenie</a:t>
            </a:r>
            <a:r>
              <a:rPr lang="cs-CZ" sz="1800" dirty="0" smtClean="0"/>
              <a:t> </a:t>
            </a:r>
            <a:r>
              <a:rPr lang="sk-SK" sz="1800" dirty="0" smtClean="0"/>
              <a:t>genetickej zraniteľnosti</a:t>
            </a:r>
          </a:p>
        </p:txBody>
      </p:sp>
      <p:pic>
        <p:nvPicPr>
          <p:cNvPr id="7" name="Obrázek 6"/>
          <p:cNvPicPr>
            <a:picLocks noChangeAspect="1"/>
          </p:cNvPicPr>
          <p:nvPr/>
        </p:nvPicPr>
        <p:blipFill>
          <a:blip r:embed="rId3"/>
          <a:stretch>
            <a:fillRect/>
          </a:stretch>
        </p:blipFill>
        <p:spPr>
          <a:xfrm>
            <a:off x="1214437" y="2605088"/>
            <a:ext cx="3571875" cy="3571875"/>
          </a:xfrm>
          <a:prstGeom prst="rect">
            <a:avLst/>
          </a:prstGeom>
        </p:spPr>
      </p:pic>
      <p:sp>
        <p:nvSpPr>
          <p:cNvPr id="8" name="TextovéPole 7"/>
          <p:cNvSpPr txBox="1"/>
          <p:nvPr/>
        </p:nvSpPr>
        <p:spPr>
          <a:xfrm>
            <a:off x="0" y="6311900"/>
            <a:ext cx="7261924" cy="246221"/>
          </a:xfrm>
          <a:prstGeom prst="rect">
            <a:avLst/>
          </a:prstGeom>
          <a:noFill/>
        </p:spPr>
        <p:txBody>
          <a:bodyPr wrap="none" rtlCol="0">
            <a:spAutoFit/>
          </a:bodyPr>
          <a:lstStyle/>
          <a:p>
            <a:r>
              <a:rPr lang="cs-CZ" sz="1000" dirty="0" err="1"/>
              <a:t>Tzelepis</a:t>
            </a:r>
            <a:r>
              <a:rPr lang="cs-CZ" sz="1000" dirty="0"/>
              <a:t> </a:t>
            </a:r>
            <a:r>
              <a:rPr lang="cs-CZ" sz="1000" i="1" dirty="0"/>
              <a:t>et </a:t>
            </a:r>
            <a:r>
              <a:rPr lang="cs-CZ" sz="1000" i="1" dirty="0" smtClean="0"/>
              <a:t>al</a:t>
            </a:r>
            <a:r>
              <a:rPr lang="cs-CZ" sz="1000" dirty="0"/>
              <a:t>.: A CRISPR </a:t>
            </a:r>
            <a:r>
              <a:rPr lang="cs-CZ" sz="1000" dirty="0" err="1"/>
              <a:t>Dropout</a:t>
            </a:r>
            <a:r>
              <a:rPr lang="cs-CZ" sz="1000" dirty="0"/>
              <a:t> </a:t>
            </a:r>
            <a:r>
              <a:rPr lang="cs-CZ" sz="1000" dirty="0" err="1"/>
              <a:t>Screen</a:t>
            </a:r>
            <a:r>
              <a:rPr lang="cs-CZ" sz="1000" dirty="0"/>
              <a:t> </a:t>
            </a:r>
            <a:r>
              <a:rPr lang="cs-CZ" sz="1000" dirty="0" err="1"/>
              <a:t>Identifies</a:t>
            </a:r>
            <a:r>
              <a:rPr lang="cs-CZ" sz="1000" dirty="0"/>
              <a:t> </a:t>
            </a:r>
            <a:r>
              <a:rPr lang="cs-CZ" sz="1000" dirty="0" err="1"/>
              <a:t>Genetic</a:t>
            </a:r>
            <a:r>
              <a:rPr lang="cs-CZ" sz="1000" dirty="0"/>
              <a:t> </a:t>
            </a:r>
            <a:r>
              <a:rPr lang="cs-CZ" sz="1000" dirty="0" err="1"/>
              <a:t>Vulnerabilities</a:t>
            </a:r>
            <a:r>
              <a:rPr lang="cs-CZ" sz="1000" dirty="0"/>
              <a:t> and </a:t>
            </a:r>
            <a:r>
              <a:rPr lang="cs-CZ" sz="1000" dirty="0" err="1"/>
              <a:t>Therapeutic</a:t>
            </a:r>
            <a:r>
              <a:rPr lang="cs-CZ" sz="1000" dirty="0"/>
              <a:t> </a:t>
            </a:r>
            <a:r>
              <a:rPr lang="cs-CZ" sz="1000" dirty="0" err="1"/>
              <a:t>Targets</a:t>
            </a:r>
            <a:r>
              <a:rPr lang="cs-CZ" sz="1000" dirty="0"/>
              <a:t> in </a:t>
            </a:r>
            <a:r>
              <a:rPr lang="cs-CZ" sz="1000" dirty="0" err="1"/>
              <a:t>Acute</a:t>
            </a:r>
            <a:r>
              <a:rPr lang="cs-CZ" sz="1000" dirty="0"/>
              <a:t> </a:t>
            </a:r>
            <a:r>
              <a:rPr lang="cs-CZ" sz="1000" dirty="0" err="1"/>
              <a:t>Myeloid</a:t>
            </a:r>
            <a:r>
              <a:rPr lang="cs-CZ" sz="1000" dirty="0"/>
              <a:t> </a:t>
            </a:r>
            <a:r>
              <a:rPr lang="cs-CZ" sz="1000" dirty="0" err="1" smtClean="0"/>
              <a:t>Leukemia</a:t>
            </a:r>
            <a:r>
              <a:rPr lang="en-US" sz="1000" dirty="0" smtClean="0"/>
              <a:t>, Cell 2016</a:t>
            </a:r>
            <a:endParaRPr lang="cs-CZ" sz="1000" dirty="0"/>
          </a:p>
        </p:txBody>
      </p:sp>
      <p:sp>
        <p:nvSpPr>
          <p:cNvPr id="9" name="Zaoblený obdélník 8"/>
          <p:cNvSpPr/>
          <p:nvPr/>
        </p:nvSpPr>
        <p:spPr>
          <a:xfrm>
            <a:off x="5238749" y="2470151"/>
            <a:ext cx="6312807" cy="3340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err="1" smtClean="0"/>
              <a:t>Odhali</a:t>
            </a:r>
            <a:r>
              <a:rPr lang="cs-CZ" dirty="0" smtClean="0"/>
              <a:t>ť </a:t>
            </a:r>
            <a:r>
              <a:rPr lang="cs-CZ" dirty="0" err="1" smtClean="0"/>
              <a:t>esenciálne</a:t>
            </a:r>
            <a:r>
              <a:rPr lang="cs-CZ" dirty="0" smtClean="0"/>
              <a:t> </a:t>
            </a:r>
            <a:r>
              <a:rPr lang="cs-CZ" dirty="0" err="1" smtClean="0"/>
              <a:t>gény</a:t>
            </a:r>
            <a:r>
              <a:rPr lang="cs-CZ" dirty="0" smtClean="0"/>
              <a:t> </a:t>
            </a:r>
            <a:r>
              <a:rPr lang="cs-CZ" dirty="0" err="1" smtClean="0"/>
              <a:t>pre</a:t>
            </a:r>
            <a:r>
              <a:rPr lang="cs-CZ" dirty="0" smtClean="0"/>
              <a:t> široké spektrum </a:t>
            </a:r>
            <a:r>
              <a:rPr lang="cs-CZ" dirty="0" err="1" smtClean="0"/>
              <a:t>ľudských</a:t>
            </a:r>
            <a:r>
              <a:rPr lang="cs-CZ" dirty="0" smtClean="0"/>
              <a:t> </a:t>
            </a:r>
            <a:r>
              <a:rPr lang="cs-CZ" dirty="0" err="1" smtClean="0"/>
              <a:t>ochorení</a:t>
            </a:r>
            <a:r>
              <a:rPr lang="cs-CZ" dirty="0" smtClean="0"/>
              <a:t>.</a:t>
            </a:r>
          </a:p>
          <a:p>
            <a:pPr algn="ctr"/>
            <a:endParaRPr lang="sk-SK" dirty="0" smtClean="0"/>
          </a:p>
          <a:p>
            <a:pPr marL="285750" indent="-285750" algn="ctr">
              <a:buFont typeface="Arial" panose="020B0604020202020204" pitchFamily="34" charset="0"/>
              <a:buChar char="•"/>
            </a:pPr>
            <a:r>
              <a:rPr lang="sk-SK" dirty="0" smtClean="0"/>
              <a:t>Mnohé z nich by mohli byť úspešne použité na terapiu.</a:t>
            </a:r>
          </a:p>
          <a:p>
            <a:pPr marL="285750" indent="-285750" algn="ctr">
              <a:buFont typeface="Arial" panose="020B0604020202020204" pitchFamily="34" charset="0"/>
              <a:buChar char="•"/>
            </a:pPr>
            <a:endParaRPr lang="cs-CZ" dirty="0"/>
          </a:p>
        </p:txBody>
      </p:sp>
    </p:spTree>
    <p:extLst>
      <p:ext uri="{BB962C8B-B14F-4D97-AF65-F5344CB8AC3E}">
        <p14:creationId xmlns:p14="http://schemas.microsoft.com/office/powerpoint/2010/main" val="36781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(6) </a:t>
            </a:r>
            <a:r>
              <a:rPr lang="cs-CZ" dirty="0" err="1" smtClean="0"/>
              <a:t>agrikultúra</a:t>
            </a:r>
            <a:r>
              <a:rPr lang="cs-CZ" dirty="0" smtClean="0"/>
              <a:t> – </a:t>
            </a:r>
            <a:r>
              <a:rPr lang="cs-CZ" dirty="0" err="1" smtClean="0"/>
              <a:t>potlačenie</a:t>
            </a:r>
            <a:r>
              <a:rPr lang="cs-CZ" dirty="0" smtClean="0"/>
              <a:t> chorobnosti, a </a:t>
            </a:r>
            <a:r>
              <a:rPr lang="cs-CZ" dirty="0" err="1" smtClean="0"/>
              <a:t>iné</a:t>
            </a:r>
            <a:r>
              <a:rPr lang="cs-CZ" dirty="0" smtClean="0"/>
              <a:t> </a:t>
            </a:r>
            <a:r>
              <a:rPr lang="cs-CZ" dirty="0" err="1" smtClean="0"/>
              <a:t>modifikácie</a:t>
            </a:r>
            <a:endParaRPr lang="cs-CZ" dirty="0"/>
          </a:p>
        </p:txBody>
      </p:sp>
      <p:sp>
        <p:nvSpPr>
          <p:cNvPr id="3" name="Zástupný symbol pro obsah 2"/>
          <p:cNvSpPr>
            <a:spLocks noGrp="1"/>
          </p:cNvSpPr>
          <p:nvPr>
            <p:ph idx="1"/>
          </p:nvPr>
        </p:nvSpPr>
        <p:spPr/>
        <p:txBody>
          <a:bodyPr>
            <a:normAutofit/>
          </a:bodyPr>
          <a:lstStyle/>
          <a:p>
            <a:r>
              <a:rPr lang="sk-SK" sz="1800" dirty="0" smtClean="0"/>
              <a:t>Napr. </a:t>
            </a:r>
            <a:r>
              <a:rPr lang="sk-SK" sz="1800" dirty="0"/>
              <a:t>ošípané, ktoré sú odolné voči vírusovým </a:t>
            </a:r>
            <a:r>
              <a:rPr lang="sk-SK" sz="1800" dirty="0" smtClean="0"/>
              <a:t>ochoreniam, ale aj rastliny (napr. ryža, kukurica...)</a:t>
            </a:r>
          </a:p>
          <a:p>
            <a:endParaRPr lang="sk-SK" sz="1800" dirty="0"/>
          </a:p>
          <a:p>
            <a:endParaRPr lang="sk-SK" sz="1800" dirty="0" smtClean="0"/>
          </a:p>
          <a:p>
            <a:endParaRPr lang="sk-SK" sz="1800" dirty="0"/>
          </a:p>
          <a:p>
            <a:endParaRPr lang="sk-SK" sz="1800" dirty="0" smtClean="0"/>
          </a:p>
          <a:p>
            <a:endParaRPr lang="sk-SK" sz="1800" dirty="0"/>
          </a:p>
          <a:p>
            <a:r>
              <a:rPr lang="sk-SK" sz="1800" dirty="0" smtClean="0"/>
              <a:t>Sterilita</a:t>
            </a:r>
          </a:p>
          <a:p>
            <a:r>
              <a:rPr lang="sk-SK" sz="1800" dirty="0" smtClean="0"/>
              <a:t>Viac svalovej hmoty</a:t>
            </a:r>
          </a:p>
          <a:p>
            <a:r>
              <a:rPr lang="sk-SK" sz="1800" dirty="0" smtClean="0"/>
              <a:t>Zvieratá bez rohov</a:t>
            </a:r>
          </a:p>
        </p:txBody>
      </p:sp>
      <p:pic>
        <p:nvPicPr>
          <p:cNvPr id="7" name="Obrázek 6"/>
          <p:cNvPicPr>
            <a:picLocks noChangeAspect="1"/>
          </p:cNvPicPr>
          <p:nvPr/>
        </p:nvPicPr>
        <p:blipFill rotWithShape="1">
          <a:blip r:embed="rId3"/>
          <a:srcRect l="22619" t="19143" r="23453" b="35142"/>
          <a:stretch/>
        </p:blipFill>
        <p:spPr>
          <a:xfrm>
            <a:off x="624362" y="2381249"/>
            <a:ext cx="2804638" cy="1485901"/>
          </a:xfrm>
          <a:prstGeom prst="rect">
            <a:avLst/>
          </a:prstGeom>
        </p:spPr>
      </p:pic>
      <p:pic>
        <p:nvPicPr>
          <p:cNvPr id="8" name="Obrázek 7"/>
          <p:cNvPicPr>
            <a:picLocks noChangeAspect="1"/>
          </p:cNvPicPr>
          <p:nvPr/>
        </p:nvPicPr>
        <p:blipFill rotWithShape="1">
          <a:blip r:embed="rId4"/>
          <a:srcRect l="23095" t="31905" r="32620" b="57809"/>
          <a:stretch/>
        </p:blipFill>
        <p:spPr>
          <a:xfrm>
            <a:off x="3836431" y="2648123"/>
            <a:ext cx="4133850" cy="600076"/>
          </a:xfrm>
          <a:prstGeom prst="rect">
            <a:avLst/>
          </a:prstGeom>
        </p:spPr>
      </p:pic>
      <p:sp>
        <p:nvSpPr>
          <p:cNvPr id="9" name="Zaoblený obdélník 8"/>
          <p:cNvSpPr/>
          <p:nvPr/>
        </p:nvSpPr>
        <p:spPr>
          <a:xfrm>
            <a:off x="1211943" y="5433672"/>
            <a:ext cx="9768114" cy="1298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Regulácia ohľadom zvierat a rastlín modifikovaných CRISPR... </a:t>
            </a:r>
            <a:r>
              <a:rPr lang="sk-SK" dirty="0"/>
              <a:t>mali </a:t>
            </a:r>
            <a:r>
              <a:rPr lang="sk-SK" dirty="0" smtClean="0"/>
              <a:t>by byť </a:t>
            </a:r>
            <a:r>
              <a:rPr lang="sk-SK" dirty="0"/>
              <a:t>regulované rovnakým spôsobom ako iné geneticky modifikované organizmy, </a:t>
            </a:r>
            <a:r>
              <a:rPr lang="sk-SK" dirty="0" smtClean="0"/>
              <a:t>aj keď </a:t>
            </a:r>
            <a:r>
              <a:rPr lang="sk-SK" dirty="0"/>
              <a:t>neobsahujú DNA z iných </a:t>
            </a:r>
            <a:r>
              <a:rPr lang="sk-SK" dirty="0" smtClean="0"/>
              <a:t>druhov?</a:t>
            </a:r>
            <a:endParaRPr lang="cs-CZ" dirty="0"/>
          </a:p>
        </p:txBody>
      </p:sp>
      <p:pic>
        <p:nvPicPr>
          <p:cNvPr id="10" name="Obrázek 9"/>
          <p:cNvPicPr>
            <a:picLocks noChangeAspect="1"/>
          </p:cNvPicPr>
          <p:nvPr/>
        </p:nvPicPr>
        <p:blipFill rotWithShape="1">
          <a:blip r:embed="rId5"/>
          <a:srcRect l="23691" t="21428" r="24405" b="30571"/>
          <a:stretch/>
        </p:blipFill>
        <p:spPr>
          <a:xfrm>
            <a:off x="8077200" y="2152649"/>
            <a:ext cx="3790950" cy="2191100"/>
          </a:xfrm>
          <a:prstGeom prst="rect">
            <a:avLst/>
          </a:prstGeom>
        </p:spPr>
      </p:pic>
    </p:spTree>
    <p:extLst>
      <p:ext uri="{BB962C8B-B14F-4D97-AF65-F5344CB8AC3E}">
        <p14:creationId xmlns:p14="http://schemas.microsoft.com/office/powerpoint/2010/main" val="15370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a:t>
            </a:r>
            <a:r>
              <a:rPr lang="en-US" dirty="0" smtClean="0"/>
              <a:t>7</a:t>
            </a:r>
            <a:r>
              <a:rPr lang="cs-CZ" dirty="0" smtClean="0"/>
              <a:t>) „de-</a:t>
            </a:r>
            <a:r>
              <a:rPr lang="cs-CZ" dirty="0" err="1" smtClean="0"/>
              <a:t>extinction</a:t>
            </a:r>
            <a:r>
              <a:rPr lang="cs-CZ" dirty="0" smtClean="0"/>
              <a:t>“</a:t>
            </a:r>
            <a:endParaRPr lang="cs-CZ" dirty="0"/>
          </a:p>
        </p:txBody>
      </p:sp>
      <p:sp>
        <p:nvSpPr>
          <p:cNvPr id="3" name="Zástupný symbol pro obsah 2"/>
          <p:cNvSpPr>
            <a:spLocks noGrp="1"/>
          </p:cNvSpPr>
          <p:nvPr>
            <p:ph idx="1"/>
          </p:nvPr>
        </p:nvSpPr>
        <p:spPr>
          <a:xfrm>
            <a:off x="838200" y="1825624"/>
            <a:ext cx="5791200" cy="5165725"/>
          </a:xfrm>
        </p:spPr>
        <p:txBody>
          <a:bodyPr>
            <a:normAutofit/>
          </a:bodyPr>
          <a:lstStyle/>
          <a:p>
            <a:endParaRPr lang="sk-SK" sz="1800" dirty="0" smtClean="0"/>
          </a:p>
          <a:p>
            <a:endParaRPr lang="sk-SK" sz="1800" dirty="0"/>
          </a:p>
          <a:p>
            <a:endParaRPr lang="sk-SK" sz="1800" dirty="0" smtClean="0"/>
          </a:p>
          <a:p>
            <a:r>
              <a:rPr lang="sk-SK" sz="1800" dirty="0" smtClean="0"/>
              <a:t>Pomocou </a:t>
            </a:r>
            <a:r>
              <a:rPr lang="sk-SK" sz="1800" dirty="0"/>
              <a:t>CRISPR transformovať </a:t>
            </a:r>
            <a:r>
              <a:rPr lang="sk-SK" sz="1800" dirty="0" smtClean="0"/>
              <a:t>slony na mamuty</a:t>
            </a:r>
          </a:p>
          <a:p>
            <a:pPr marL="0" indent="0">
              <a:buNone/>
            </a:pPr>
            <a:r>
              <a:rPr lang="sk-SK" sz="1800" dirty="0"/>
              <a:t>(neetické implantovať </a:t>
            </a:r>
            <a:r>
              <a:rPr lang="sk-SK" sz="1800" dirty="0" smtClean="0"/>
              <a:t>editované embryá do </a:t>
            </a:r>
            <a:r>
              <a:rPr lang="sk-SK" sz="1800" dirty="0"/>
              <a:t>ohrozených slonov ako súčasť </a:t>
            </a:r>
            <a:r>
              <a:rPr lang="sk-SK" sz="1800" dirty="0" smtClean="0"/>
              <a:t>experimentu)</a:t>
            </a:r>
          </a:p>
          <a:p>
            <a:pPr marL="0" indent="0">
              <a:buNone/>
            </a:pPr>
            <a:endParaRPr lang="sk-SK" sz="1800" dirty="0" smtClean="0"/>
          </a:p>
          <a:p>
            <a:pPr marL="0" indent="0">
              <a:buNone/>
            </a:pPr>
            <a:endParaRPr lang="sk-SK" sz="1800" dirty="0"/>
          </a:p>
          <a:p>
            <a:pPr marL="0" indent="0">
              <a:buNone/>
            </a:pPr>
            <a:endParaRPr lang="sk-SK" sz="1800" dirty="0" smtClean="0"/>
          </a:p>
          <a:p>
            <a:pPr marL="0" indent="0">
              <a:buNone/>
            </a:pPr>
            <a:endParaRPr lang="sk-SK" sz="1800" dirty="0"/>
          </a:p>
          <a:p>
            <a:endParaRPr lang="cs-CZ" sz="1800" dirty="0" smtClean="0"/>
          </a:p>
          <a:p>
            <a:endParaRPr lang="cs-CZ" sz="1800" dirty="0"/>
          </a:p>
          <a:p>
            <a:r>
              <a:rPr lang="cs-CZ" sz="1800" dirty="0" smtClean="0"/>
              <a:t>Holub </a:t>
            </a:r>
            <a:r>
              <a:rPr lang="cs-CZ" sz="1800" dirty="0" err="1" smtClean="0"/>
              <a:t>sťahovavý</a:t>
            </a:r>
            <a:r>
              <a:rPr lang="cs-CZ" sz="1800" dirty="0" smtClean="0"/>
              <a:t> </a:t>
            </a:r>
            <a:r>
              <a:rPr lang="cs-CZ" sz="1800" i="1" dirty="0" smtClean="0"/>
              <a:t>(</a:t>
            </a:r>
            <a:r>
              <a:rPr lang="cs-CZ" sz="1800" i="1" dirty="0" err="1" smtClean="0"/>
              <a:t>Ectopistes</a:t>
            </a:r>
            <a:r>
              <a:rPr lang="cs-CZ" sz="1800" i="1" dirty="0" smtClean="0"/>
              <a:t> </a:t>
            </a:r>
            <a:r>
              <a:rPr lang="cs-CZ" sz="1800" i="1" dirty="0" err="1" smtClean="0"/>
              <a:t>migratorius</a:t>
            </a:r>
            <a:r>
              <a:rPr lang="cs-CZ" sz="1800" i="1" dirty="0" smtClean="0"/>
              <a:t>) </a:t>
            </a:r>
            <a:r>
              <a:rPr lang="cs-CZ" sz="1800" dirty="0" smtClean="0"/>
              <a:t>z </a:t>
            </a:r>
            <a:r>
              <a:rPr lang="cs-CZ" sz="1800" dirty="0" err="1" smtClean="0"/>
              <a:t>moderných</a:t>
            </a:r>
            <a:r>
              <a:rPr lang="cs-CZ" sz="1800" dirty="0" smtClean="0"/>
              <a:t> </a:t>
            </a:r>
            <a:r>
              <a:rPr lang="cs-CZ" sz="1800" dirty="0" err="1" smtClean="0"/>
              <a:t>holubov</a:t>
            </a:r>
            <a:endParaRPr lang="sk-SK" sz="1800" dirty="0"/>
          </a:p>
          <a:p>
            <a:endParaRPr lang="sk-SK" sz="1800" dirty="0" smtClean="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528762"/>
            <a:ext cx="3810000" cy="3876675"/>
          </a:xfrm>
          <a:prstGeom prst="rect">
            <a:avLst/>
          </a:prstGeom>
        </p:spPr>
      </p:pic>
      <p:sp>
        <p:nvSpPr>
          <p:cNvPr id="6" name="Zaoblený obdélník 5"/>
          <p:cNvSpPr/>
          <p:nvPr/>
        </p:nvSpPr>
        <p:spPr>
          <a:xfrm>
            <a:off x="533400" y="1528762"/>
            <a:ext cx="6553200" cy="1328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Porovnať</a:t>
            </a:r>
            <a:r>
              <a:rPr lang="cs-CZ" dirty="0" smtClean="0"/>
              <a:t> </a:t>
            </a:r>
            <a:r>
              <a:rPr lang="cs-CZ" dirty="0" err="1" smtClean="0"/>
              <a:t>genóm</a:t>
            </a:r>
            <a:r>
              <a:rPr lang="cs-CZ" dirty="0" smtClean="0"/>
              <a:t> vyhynutého druhu a jeho </a:t>
            </a:r>
            <a:r>
              <a:rPr lang="cs-CZ" dirty="0" err="1" smtClean="0"/>
              <a:t>najbližšieho</a:t>
            </a:r>
            <a:r>
              <a:rPr lang="cs-CZ" dirty="0" smtClean="0"/>
              <a:t> </a:t>
            </a:r>
            <a:r>
              <a:rPr lang="cs-CZ" dirty="0" err="1" smtClean="0"/>
              <a:t>príbuzného</a:t>
            </a:r>
            <a:r>
              <a:rPr lang="cs-CZ" dirty="0" smtClean="0"/>
              <a:t> druhu → </a:t>
            </a:r>
            <a:r>
              <a:rPr lang="cs-CZ" dirty="0" err="1" smtClean="0"/>
              <a:t>multiplexný</a:t>
            </a:r>
            <a:r>
              <a:rPr lang="cs-CZ" dirty="0" smtClean="0"/>
              <a:t> CRIPSR/</a:t>
            </a:r>
            <a:r>
              <a:rPr lang="cs-CZ" dirty="0" err="1" smtClean="0"/>
              <a:t>Cas</a:t>
            </a:r>
            <a:r>
              <a:rPr lang="cs-CZ" dirty="0" smtClean="0"/>
              <a:t> systém</a:t>
            </a:r>
            <a:endParaRPr lang="cs-CZ" dirty="0"/>
          </a:p>
        </p:txBody>
      </p:sp>
      <p:pic>
        <p:nvPicPr>
          <p:cNvPr id="7" name="Obrázek 6"/>
          <p:cNvPicPr>
            <a:picLocks noChangeAspect="1"/>
          </p:cNvPicPr>
          <p:nvPr/>
        </p:nvPicPr>
        <p:blipFill rotWithShape="1">
          <a:blip r:embed="rId4"/>
          <a:srcRect l="23572" t="18001" r="25595" b="15904"/>
          <a:stretch/>
        </p:blipFill>
        <p:spPr>
          <a:xfrm>
            <a:off x="2247900" y="3925887"/>
            <a:ext cx="2609850" cy="2120885"/>
          </a:xfrm>
          <a:prstGeom prst="rect">
            <a:avLst/>
          </a:prstGeom>
        </p:spPr>
      </p:pic>
    </p:spTree>
    <p:extLst>
      <p:ext uri="{BB962C8B-B14F-4D97-AF65-F5344CB8AC3E}">
        <p14:creationId xmlns:p14="http://schemas.microsoft.com/office/powerpoint/2010/main" val="3861950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Limitácie</a:t>
            </a:r>
            <a:r>
              <a:rPr lang="cs-CZ" dirty="0" smtClean="0"/>
              <a:t> </a:t>
            </a:r>
            <a:r>
              <a:rPr lang="en-US" dirty="0" smtClean="0"/>
              <a:t>&amp; Bud</a:t>
            </a:r>
            <a:r>
              <a:rPr lang="cs-CZ" dirty="0" err="1" smtClean="0"/>
              <a:t>úcnosť</a:t>
            </a:r>
            <a:endParaRPr lang="cs-CZ" dirty="0"/>
          </a:p>
        </p:txBody>
      </p:sp>
      <p:sp>
        <p:nvSpPr>
          <p:cNvPr id="3" name="Zástupný symbol pro obsah 2"/>
          <p:cNvSpPr>
            <a:spLocks noGrp="1"/>
          </p:cNvSpPr>
          <p:nvPr>
            <p:ph idx="1"/>
          </p:nvPr>
        </p:nvSpPr>
        <p:spPr/>
        <p:txBody>
          <a:bodyPr>
            <a:normAutofit/>
          </a:bodyPr>
          <a:lstStyle/>
          <a:p>
            <a:r>
              <a:rPr lang="sk-SK" sz="1800" u="sng" dirty="0" smtClean="0">
                <a:solidFill>
                  <a:srgbClr val="FF0000"/>
                </a:solidFill>
              </a:rPr>
              <a:t>Nedoriešené otázky regulácie a etiky</a:t>
            </a:r>
          </a:p>
          <a:p>
            <a:endParaRPr lang="sk-SK" sz="1800" u="sng" dirty="0">
              <a:solidFill>
                <a:srgbClr val="FF0000"/>
              </a:solidFill>
            </a:endParaRPr>
          </a:p>
          <a:p>
            <a:endParaRPr lang="sk-SK" sz="1800" u="sng" dirty="0" smtClean="0">
              <a:solidFill>
                <a:srgbClr val="FF0000"/>
              </a:solidFill>
            </a:endParaRPr>
          </a:p>
          <a:p>
            <a:endParaRPr lang="sk-SK" sz="1800" u="sng" dirty="0">
              <a:solidFill>
                <a:srgbClr val="FF0000"/>
              </a:solidFill>
            </a:endParaRPr>
          </a:p>
          <a:p>
            <a:endParaRPr lang="sk-SK" sz="1800" u="sng" dirty="0" smtClean="0">
              <a:solidFill>
                <a:srgbClr val="FF0000"/>
              </a:solidFill>
            </a:endParaRPr>
          </a:p>
          <a:p>
            <a:endParaRPr lang="sk-SK" sz="1800" dirty="0"/>
          </a:p>
          <a:p>
            <a:r>
              <a:rPr lang="sk-SK" sz="1800" dirty="0" smtClean="0"/>
              <a:t>Minimalizácia </a:t>
            </a:r>
            <a:r>
              <a:rPr lang="sk-SK" sz="1800" dirty="0" err="1" smtClean="0"/>
              <a:t>off-target</a:t>
            </a:r>
            <a:r>
              <a:rPr lang="sk-SK" sz="1800" dirty="0" smtClean="0"/>
              <a:t> (napr. dvojica gRNA-dCas9 + </a:t>
            </a:r>
            <a:r>
              <a:rPr lang="sk-SK" sz="1800" dirty="0" err="1" smtClean="0"/>
              <a:t>Fok</a:t>
            </a:r>
            <a:r>
              <a:rPr lang="sk-SK" sz="1800" dirty="0" smtClean="0"/>
              <a:t> I), a stratégie na ich odhalenie </a:t>
            </a:r>
          </a:p>
          <a:p>
            <a:endParaRPr lang="sk-SK" sz="1800" dirty="0" smtClean="0"/>
          </a:p>
          <a:p>
            <a:r>
              <a:rPr lang="cs-CZ" sz="1800" dirty="0" err="1" smtClean="0"/>
              <a:t>Zlepšenie</a:t>
            </a:r>
            <a:r>
              <a:rPr lang="cs-CZ" sz="1800" dirty="0" smtClean="0"/>
              <a:t> </a:t>
            </a:r>
            <a:r>
              <a:rPr lang="cs-CZ" sz="1800" dirty="0" err="1" smtClean="0"/>
              <a:t>expresných</a:t>
            </a:r>
            <a:r>
              <a:rPr lang="cs-CZ" sz="1800" dirty="0" smtClean="0"/>
              <a:t> </a:t>
            </a:r>
            <a:r>
              <a:rPr lang="cs-CZ" sz="1800" dirty="0" err="1" smtClean="0"/>
              <a:t>systémov</a:t>
            </a:r>
            <a:r>
              <a:rPr lang="cs-CZ" sz="1800" dirty="0" smtClean="0"/>
              <a:t> (</a:t>
            </a:r>
            <a:r>
              <a:rPr lang="cs-CZ" sz="1800" dirty="0" err="1" smtClean="0"/>
              <a:t>expresia</a:t>
            </a:r>
            <a:r>
              <a:rPr lang="cs-CZ" sz="1800" dirty="0" smtClean="0"/>
              <a:t> len v </a:t>
            </a:r>
            <a:r>
              <a:rPr lang="cs-CZ" sz="1800" dirty="0" err="1" smtClean="0"/>
              <a:t>istých</a:t>
            </a:r>
            <a:r>
              <a:rPr lang="cs-CZ" sz="1800" dirty="0" smtClean="0"/>
              <a:t> tkáních, vývojových </a:t>
            </a:r>
            <a:r>
              <a:rPr lang="cs-CZ" sz="1800" dirty="0" err="1" smtClean="0"/>
              <a:t>štádiách</a:t>
            </a:r>
            <a:r>
              <a:rPr lang="cs-CZ" sz="1800" dirty="0" smtClean="0"/>
              <a:t>…)</a:t>
            </a:r>
          </a:p>
          <a:p>
            <a:endParaRPr lang="cs-CZ" sz="1800" dirty="0" smtClean="0"/>
          </a:p>
          <a:p>
            <a:r>
              <a:rPr lang="cs-CZ" sz="1800" dirty="0" err="1"/>
              <a:t>Z</a:t>
            </a:r>
            <a:r>
              <a:rPr lang="cs-CZ" sz="1800" dirty="0" err="1" smtClean="0"/>
              <a:t>výšenie</a:t>
            </a:r>
            <a:r>
              <a:rPr lang="cs-CZ" sz="1800" dirty="0" smtClean="0"/>
              <a:t> efektivity HDR oproti NHEJ</a:t>
            </a:r>
          </a:p>
          <a:p>
            <a:endParaRPr lang="cs-CZ" sz="1800" dirty="0"/>
          </a:p>
          <a:p>
            <a:endParaRPr lang="cs-CZ" sz="1800" dirty="0" smtClean="0"/>
          </a:p>
          <a:p>
            <a:endParaRPr lang="sk-SK" sz="1800" dirty="0" smtClean="0"/>
          </a:p>
        </p:txBody>
      </p:sp>
      <p:pic>
        <p:nvPicPr>
          <p:cNvPr id="4" name="Obrázek 3"/>
          <p:cNvPicPr>
            <a:picLocks noChangeAspect="1"/>
          </p:cNvPicPr>
          <p:nvPr/>
        </p:nvPicPr>
        <p:blipFill rotWithShape="1">
          <a:blip r:embed="rId3"/>
          <a:srcRect l="21190" t="12667" r="41310" b="37429"/>
          <a:stretch/>
        </p:blipFill>
        <p:spPr>
          <a:xfrm>
            <a:off x="5295900" y="1273961"/>
            <a:ext cx="3181350" cy="2646076"/>
          </a:xfrm>
          <a:prstGeom prst="rect">
            <a:avLst/>
          </a:prstGeom>
        </p:spPr>
      </p:pic>
    </p:spTree>
    <p:extLst>
      <p:ext uri="{BB962C8B-B14F-4D97-AF65-F5344CB8AC3E}">
        <p14:creationId xmlns:p14="http://schemas.microsoft.com/office/powerpoint/2010/main" val="307926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387" y="2038350"/>
            <a:ext cx="3705225" cy="2781300"/>
          </a:xfrm>
          <a:prstGeom prst="rect">
            <a:avLst/>
          </a:prstGeom>
        </p:spPr>
      </p:pic>
      <p:sp>
        <p:nvSpPr>
          <p:cNvPr id="6" name="TextovéPole 5"/>
          <p:cNvSpPr txBox="1"/>
          <p:nvPr/>
        </p:nvSpPr>
        <p:spPr>
          <a:xfrm>
            <a:off x="4937572" y="4921601"/>
            <a:ext cx="2316853" cy="646331"/>
          </a:xfrm>
          <a:prstGeom prst="rect">
            <a:avLst/>
          </a:prstGeom>
          <a:noFill/>
        </p:spPr>
        <p:txBody>
          <a:bodyPr wrap="none" rtlCol="0">
            <a:spAutoFit/>
          </a:bodyPr>
          <a:lstStyle/>
          <a:p>
            <a:pPr algn="ctr"/>
            <a:r>
              <a:rPr lang="cs-CZ" dirty="0" err="1" smtClean="0"/>
              <a:t>Ďakujem</a:t>
            </a:r>
            <a:r>
              <a:rPr lang="cs-CZ" dirty="0" smtClean="0"/>
              <a:t> za </a:t>
            </a:r>
            <a:r>
              <a:rPr lang="cs-CZ" dirty="0" err="1" smtClean="0"/>
              <a:t>pozornosť</a:t>
            </a:r>
            <a:r>
              <a:rPr lang="cs-CZ" dirty="0" smtClean="0"/>
              <a:t>.</a:t>
            </a:r>
          </a:p>
          <a:p>
            <a:pPr algn="ctr"/>
            <a:r>
              <a:rPr lang="cs-CZ" dirty="0" smtClean="0"/>
              <a:t>Otázky</a:t>
            </a:r>
            <a:r>
              <a:rPr lang="cs-CZ" dirty="0"/>
              <a:t>?</a:t>
            </a:r>
          </a:p>
        </p:txBody>
      </p:sp>
      <p:sp>
        <p:nvSpPr>
          <p:cNvPr id="2" name="TextovéPole 1"/>
          <p:cNvSpPr txBox="1"/>
          <p:nvPr/>
        </p:nvSpPr>
        <p:spPr>
          <a:xfrm>
            <a:off x="190919" y="6360607"/>
            <a:ext cx="11829845" cy="400110"/>
          </a:xfrm>
          <a:prstGeom prst="rect">
            <a:avLst/>
          </a:prstGeom>
          <a:noFill/>
        </p:spPr>
        <p:txBody>
          <a:bodyPr wrap="square" rtlCol="0">
            <a:spAutoFit/>
          </a:bodyPr>
          <a:lstStyle/>
          <a:p>
            <a:r>
              <a:rPr lang="cs-CZ" sz="1000" dirty="0"/>
              <a:t>Tento projekt získal finanční prostředky z programu pro výzkum a inovace Horizont 2020 Evropské unie v rámci akcí Marie </a:t>
            </a:r>
            <a:r>
              <a:rPr lang="cs-CZ" sz="1000" dirty="0" err="1"/>
              <a:t>Skłodowska</a:t>
            </a:r>
            <a:r>
              <a:rPr lang="cs-CZ" sz="1000" dirty="0"/>
              <a:t>-Curie a je spolufinancován Jihomoravským krajem dle GA č. 665860. Tento materiál odráží pouze postoje autora a EU není odpovědná za jakékoli možné použití informací obsažených v takovém materiálu.</a:t>
            </a:r>
          </a:p>
        </p:txBody>
      </p:sp>
      <p:cxnSp>
        <p:nvCxnSpPr>
          <p:cNvPr id="4" name="Přímá spojnice 3"/>
          <p:cNvCxnSpPr/>
          <p:nvPr/>
        </p:nvCxnSpPr>
        <p:spPr>
          <a:xfrm>
            <a:off x="0" y="636060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322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4"/>
          <p:cNvCxnSpPr/>
          <p:nvPr/>
        </p:nvCxnSpPr>
        <p:spPr>
          <a:xfrm>
            <a:off x="2967642" y="4007871"/>
            <a:ext cx="79188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
          <p:cNvCxnSpPr/>
          <p:nvPr/>
        </p:nvCxnSpPr>
        <p:spPr>
          <a:xfrm>
            <a:off x="2967642" y="2542287"/>
            <a:ext cx="505017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6"/>
          <p:cNvSpPr/>
          <p:nvPr/>
        </p:nvSpPr>
        <p:spPr>
          <a:xfrm>
            <a:off x="3333537"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1</a:t>
            </a:r>
          </a:p>
        </p:txBody>
      </p:sp>
      <p:cxnSp>
        <p:nvCxnSpPr>
          <p:cNvPr id="13" name="Straight Connector 7"/>
          <p:cNvCxnSpPr/>
          <p:nvPr/>
        </p:nvCxnSpPr>
        <p:spPr>
          <a:xfrm>
            <a:off x="8061056" y="2542287"/>
            <a:ext cx="317569"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868425" y="1934857"/>
            <a:ext cx="425591" cy="299332"/>
          </a:xfrm>
          <a:prstGeom prst="rect">
            <a:avLst/>
          </a:prstGeom>
        </p:spPr>
      </p:pic>
      <p:sp>
        <p:nvSpPr>
          <p:cNvPr id="15" name="Rectangle 9"/>
          <p:cNvSpPr/>
          <p:nvPr/>
        </p:nvSpPr>
        <p:spPr>
          <a:xfrm>
            <a:off x="5172492"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16" name="Rectangle 10"/>
          <p:cNvSpPr/>
          <p:nvPr/>
        </p:nvSpPr>
        <p:spPr>
          <a:xfrm>
            <a:off x="6927450"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3</a:t>
            </a:r>
          </a:p>
        </p:txBody>
      </p:sp>
      <p:cxnSp>
        <p:nvCxnSpPr>
          <p:cNvPr id="17" name="Straight Connector 11"/>
          <p:cNvCxnSpPr/>
          <p:nvPr/>
        </p:nvCxnSpPr>
        <p:spPr>
          <a:xfrm flipH="1" flipV="1">
            <a:off x="4081221" y="2297318"/>
            <a:ext cx="5681" cy="46910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2"/>
          <p:cNvCxnSpPr/>
          <p:nvPr/>
        </p:nvCxnSpPr>
        <p:spPr>
          <a:xfrm>
            <a:off x="4979776" y="2963499"/>
            <a:ext cx="0" cy="595473"/>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3"/>
          <p:cNvCxnSpPr/>
          <p:nvPr/>
        </p:nvCxnSpPr>
        <p:spPr>
          <a:xfrm>
            <a:off x="4553234" y="4007871"/>
            <a:ext cx="346220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Rectangle 14"/>
          <p:cNvSpPr/>
          <p:nvPr/>
        </p:nvSpPr>
        <p:spPr>
          <a:xfrm>
            <a:off x="3331160" y="3843286"/>
            <a:ext cx="815553"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a:cs typeface="Arial"/>
              </a:rPr>
              <a:t>Exon </a:t>
            </a:r>
          </a:p>
        </p:txBody>
      </p:sp>
      <p:cxnSp>
        <p:nvCxnSpPr>
          <p:cNvPr id="21" name="Straight Connector 15"/>
          <p:cNvCxnSpPr/>
          <p:nvPr/>
        </p:nvCxnSpPr>
        <p:spPr>
          <a:xfrm>
            <a:off x="8058679" y="4007871"/>
            <a:ext cx="317569"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Rectangle 16"/>
          <p:cNvSpPr/>
          <p:nvPr/>
        </p:nvSpPr>
        <p:spPr>
          <a:xfrm>
            <a:off x="5170114" y="384328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23" name="Rectangle 17"/>
          <p:cNvSpPr/>
          <p:nvPr/>
        </p:nvSpPr>
        <p:spPr>
          <a:xfrm>
            <a:off x="6925073" y="384328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3</a:t>
            </a:r>
          </a:p>
        </p:txBody>
      </p:sp>
      <p:sp>
        <p:nvSpPr>
          <p:cNvPr id="24" name="Rectangle 18"/>
          <p:cNvSpPr/>
          <p:nvPr/>
        </p:nvSpPr>
        <p:spPr>
          <a:xfrm>
            <a:off x="4298476" y="3843286"/>
            <a:ext cx="26033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a:cs typeface="Arial"/>
              </a:rPr>
              <a:t>1</a:t>
            </a:r>
          </a:p>
        </p:txBody>
      </p:sp>
      <p:sp>
        <p:nvSpPr>
          <p:cNvPr id="25" name="Rectangle 19"/>
          <p:cNvSpPr/>
          <p:nvPr/>
        </p:nvSpPr>
        <p:spPr>
          <a:xfrm>
            <a:off x="5170114" y="2946236"/>
            <a:ext cx="5171073" cy="400110"/>
          </a:xfrm>
          <a:prstGeom prst="rect">
            <a:avLst/>
          </a:prstGeom>
        </p:spPr>
        <p:txBody>
          <a:bodyPr wrap="square">
            <a:spAutoFit/>
          </a:bodyPr>
          <a:lstStyle/>
          <a:p>
            <a:pPr>
              <a:tabLst>
                <a:tab pos="689586" algn="l"/>
              </a:tabLst>
            </a:pPr>
            <a:r>
              <a:rPr lang="cs-CZ" sz="2000" dirty="0" err="1" smtClean="0">
                <a:solidFill>
                  <a:srgbClr val="002A47"/>
                </a:solidFill>
                <a:ea typeface="Apex New Medium" pitchFamily="50" charset="0"/>
                <a:cs typeface="Arial" panose="020B0604020202020204" pitchFamily="34" charset="0"/>
              </a:rPr>
              <a:t>Cielená</a:t>
            </a:r>
            <a:r>
              <a:rPr lang="cs-CZ" sz="2000" dirty="0" smtClean="0">
                <a:solidFill>
                  <a:srgbClr val="002A47"/>
                </a:solidFill>
                <a:ea typeface="Apex New Medium" pitchFamily="50" charset="0"/>
                <a:cs typeface="Arial" panose="020B0604020202020204" pitchFamily="34" charset="0"/>
              </a:rPr>
              <a:t> tvorba </a:t>
            </a:r>
            <a:r>
              <a:rPr lang="cs-CZ" sz="2000" dirty="0" err="1" smtClean="0">
                <a:solidFill>
                  <a:srgbClr val="002A47"/>
                </a:solidFill>
                <a:ea typeface="Apex New Medium" pitchFamily="50" charset="0"/>
                <a:cs typeface="Arial" panose="020B0604020202020204" pitchFamily="34" charset="0"/>
              </a:rPr>
              <a:t>dvojreťazcového</a:t>
            </a:r>
            <a:r>
              <a:rPr lang="cs-CZ" sz="2000" dirty="0" smtClean="0">
                <a:solidFill>
                  <a:srgbClr val="002A47"/>
                </a:solidFill>
                <a:ea typeface="Apex New Medium" pitchFamily="50" charset="0"/>
                <a:cs typeface="Arial" panose="020B0604020202020204" pitchFamily="34" charset="0"/>
              </a:rPr>
              <a:t> zlomu</a:t>
            </a:r>
            <a:endParaRPr lang="en-US" sz="2000" dirty="0">
              <a:solidFill>
                <a:srgbClr val="002A47"/>
              </a:solidFill>
              <a:ea typeface="Apex New Medium" pitchFamily="50" charset="0"/>
              <a:cs typeface="Arial" panose="020B0604020202020204" pitchFamily="34" charset="0"/>
            </a:endParaRPr>
          </a:p>
        </p:txBody>
      </p:sp>
      <p:sp>
        <p:nvSpPr>
          <p:cNvPr id="26" name="Rounded Rectangle 20"/>
          <p:cNvSpPr/>
          <p:nvPr/>
        </p:nvSpPr>
        <p:spPr>
          <a:xfrm>
            <a:off x="4121870" y="3725942"/>
            <a:ext cx="203485" cy="536605"/>
          </a:xfrm>
          <a:prstGeom prst="roundRect">
            <a:avLst/>
          </a:prstGeom>
          <a:noFill/>
          <a:ln w="25400">
            <a:solidFill>
              <a:srgbClr val="F373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sz="2315"/>
          </a:p>
        </p:txBody>
      </p:sp>
      <p:sp>
        <p:nvSpPr>
          <p:cNvPr id="27" name="Rectangle 21"/>
          <p:cNvSpPr/>
          <p:nvPr/>
        </p:nvSpPr>
        <p:spPr>
          <a:xfrm>
            <a:off x="2389490" y="4456452"/>
            <a:ext cx="2138403" cy="1323439"/>
          </a:xfrm>
          <a:prstGeom prst="rect">
            <a:avLst/>
          </a:prstGeom>
        </p:spPr>
        <p:txBody>
          <a:bodyPr wrap="square">
            <a:spAutoFit/>
          </a:bodyPr>
          <a:lstStyle/>
          <a:p>
            <a:r>
              <a:rPr lang="cs-CZ" sz="2000" dirty="0" err="1" smtClean="0">
                <a:solidFill>
                  <a:srgbClr val="002A47"/>
                </a:solidFill>
                <a:ea typeface="Apex New Medium" pitchFamily="50" charset="0"/>
                <a:cs typeface="Arial" panose="020B0604020202020204" pitchFamily="34" charset="0"/>
              </a:rPr>
              <a:t>Nehomológne</a:t>
            </a:r>
            <a:endParaRPr lang="cs-CZ" sz="2000" dirty="0" smtClean="0">
              <a:solidFill>
                <a:srgbClr val="002A47"/>
              </a:solidFill>
              <a:ea typeface="Apex New Medium" pitchFamily="50" charset="0"/>
              <a:cs typeface="Arial" panose="020B0604020202020204" pitchFamily="34" charset="0"/>
            </a:endParaRPr>
          </a:p>
          <a:p>
            <a:r>
              <a:rPr lang="cs-CZ" sz="2000" dirty="0" err="1" smtClean="0">
                <a:solidFill>
                  <a:srgbClr val="002A47"/>
                </a:solidFill>
                <a:ea typeface="Apex New Medium" pitchFamily="50" charset="0"/>
                <a:cs typeface="Arial" panose="020B0604020202020204" pitchFamily="34" charset="0"/>
              </a:rPr>
              <a:t>spojovanie</a:t>
            </a:r>
            <a:r>
              <a:rPr lang="cs-CZ" sz="2000" dirty="0" smtClean="0">
                <a:solidFill>
                  <a:srgbClr val="002A47"/>
                </a:solidFill>
                <a:ea typeface="Apex New Medium" pitchFamily="50" charset="0"/>
                <a:cs typeface="Arial" panose="020B0604020202020204" pitchFamily="34" charset="0"/>
              </a:rPr>
              <a:t> </a:t>
            </a:r>
            <a:r>
              <a:rPr lang="cs-CZ" sz="2000" dirty="0" err="1" smtClean="0">
                <a:solidFill>
                  <a:srgbClr val="002A47"/>
                </a:solidFill>
                <a:ea typeface="Apex New Medium" pitchFamily="50" charset="0"/>
                <a:cs typeface="Arial" panose="020B0604020202020204" pitchFamily="34" charset="0"/>
              </a:rPr>
              <a:t>voľných</a:t>
            </a:r>
            <a:r>
              <a:rPr lang="cs-CZ" sz="2000" dirty="0" smtClean="0">
                <a:solidFill>
                  <a:srgbClr val="002A47"/>
                </a:solidFill>
                <a:ea typeface="Apex New Medium" pitchFamily="50" charset="0"/>
                <a:cs typeface="Arial" panose="020B0604020202020204" pitchFamily="34" charset="0"/>
              </a:rPr>
              <a:t> </a:t>
            </a:r>
            <a:r>
              <a:rPr lang="cs-CZ" sz="2000" dirty="0" err="1" smtClean="0">
                <a:solidFill>
                  <a:srgbClr val="002A47"/>
                </a:solidFill>
                <a:ea typeface="Apex New Medium" pitchFamily="50" charset="0"/>
                <a:cs typeface="Arial" panose="020B0604020202020204" pitchFamily="34" charset="0"/>
              </a:rPr>
              <a:t>koncov</a:t>
            </a:r>
            <a:r>
              <a:rPr lang="cs-CZ" sz="2000" dirty="0" smtClean="0">
                <a:solidFill>
                  <a:srgbClr val="002A47"/>
                </a:solidFill>
                <a:ea typeface="Apex New Medium" pitchFamily="50" charset="0"/>
                <a:cs typeface="Arial" panose="020B0604020202020204" pitchFamily="34" charset="0"/>
              </a:rPr>
              <a:t> (NHEJ)</a:t>
            </a:r>
            <a:endParaRPr lang="cs-CZ" sz="2000" dirty="0">
              <a:solidFill>
                <a:srgbClr val="002A47"/>
              </a:solidFill>
              <a:ea typeface="Apex New Medium" pitchFamily="50" charset="0"/>
              <a:cs typeface="Arial" panose="020B0604020202020204" pitchFamily="34" charset="0"/>
            </a:endParaRPr>
          </a:p>
        </p:txBody>
      </p:sp>
      <p:cxnSp>
        <p:nvCxnSpPr>
          <p:cNvPr id="28" name="Straight Arrow Connector 22"/>
          <p:cNvCxnSpPr/>
          <p:nvPr/>
        </p:nvCxnSpPr>
        <p:spPr>
          <a:xfrm>
            <a:off x="6430120" y="4621037"/>
            <a:ext cx="598480" cy="1175776"/>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3"/>
          <p:cNvCxnSpPr/>
          <p:nvPr/>
        </p:nvCxnSpPr>
        <p:spPr>
          <a:xfrm>
            <a:off x="6926796" y="6323006"/>
            <a:ext cx="357737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Rectangle 24"/>
          <p:cNvSpPr/>
          <p:nvPr/>
        </p:nvSpPr>
        <p:spPr>
          <a:xfrm>
            <a:off x="7278236" y="6160657"/>
            <a:ext cx="1161555" cy="313242"/>
          </a:xfrm>
          <a:prstGeom prst="rect">
            <a:avLst/>
          </a:prstGeom>
          <a:solidFill>
            <a:srgbClr val="3578C9"/>
          </a:solidFill>
          <a:ln w="25400">
            <a:solidFill>
              <a:srgbClr val="3578C9"/>
            </a:solidFill>
          </a:ln>
          <a:effectLst/>
        </p:spPr>
        <p:style>
          <a:lnRef idx="1">
            <a:schemeClr val="accent1"/>
          </a:lnRef>
          <a:fillRef idx="3">
            <a:schemeClr val="accent1"/>
          </a:fillRef>
          <a:effectRef idx="2">
            <a:schemeClr val="accent1"/>
          </a:effectRef>
          <a:fontRef idx="minor">
            <a:schemeClr val="lt1"/>
          </a:fontRef>
        </p:style>
        <p:txBody>
          <a:bodyPr lIns="104306" tIns="52153" rIns="104306" bIns="52153" rtlCol="0" anchor="ctr"/>
          <a:lstStyle/>
          <a:p>
            <a:pPr algn="ctr"/>
            <a:r>
              <a:rPr lang="de-AT" smtClean="0">
                <a:cs typeface="Arial"/>
              </a:rPr>
              <a:t>Exon 1</a:t>
            </a:r>
            <a:endParaRPr lang="de-AT" dirty="0">
              <a:cs typeface="Arial"/>
            </a:endParaRPr>
          </a:p>
        </p:txBody>
      </p:sp>
      <p:cxnSp>
        <p:nvCxnSpPr>
          <p:cNvPr id="31" name="Straight Arrow Connector 25"/>
          <p:cNvCxnSpPr/>
          <p:nvPr/>
        </p:nvCxnSpPr>
        <p:spPr>
          <a:xfrm flipH="1">
            <a:off x="3931554" y="4621036"/>
            <a:ext cx="611234" cy="1175777"/>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Rectangle 26"/>
          <p:cNvSpPr/>
          <p:nvPr/>
        </p:nvSpPr>
        <p:spPr>
          <a:xfrm>
            <a:off x="6814966" y="4441650"/>
            <a:ext cx="3628549" cy="400110"/>
          </a:xfrm>
          <a:prstGeom prst="rect">
            <a:avLst/>
          </a:prstGeom>
        </p:spPr>
        <p:txBody>
          <a:bodyPr wrap="square">
            <a:spAutoFit/>
          </a:bodyPr>
          <a:lstStyle/>
          <a:p>
            <a:pPr>
              <a:tabLst>
                <a:tab pos="689586" algn="l"/>
              </a:tabLst>
            </a:pPr>
            <a:r>
              <a:rPr lang="en-US" sz="2000" dirty="0" err="1" smtClean="0">
                <a:solidFill>
                  <a:srgbClr val="002A47"/>
                </a:solidFill>
                <a:ea typeface="Apex New Medium" pitchFamily="50" charset="0"/>
                <a:cs typeface="Arial" panose="020B0604020202020204" pitchFamily="34" charset="0"/>
              </a:rPr>
              <a:t>Homol</a:t>
            </a:r>
            <a:r>
              <a:rPr lang="cs-CZ" sz="2000" dirty="0" smtClean="0">
                <a:solidFill>
                  <a:srgbClr val="002A47"/>
                </a:solidFill>
                <a:ea typeface="Apex New Medium" pitchFamily="50" charset="0"/>
                <a:cs typeface="Arial" panose="020B0604020202020204" pitchFamily="34" charset="0"/>
              </a:rPr>
              <a:t>ó</a:t>
            </a:r>
            <a:r>
              <a:rPr lang="en-US" sz="2000" dirty="0" err="1" smtClean="0">
                <a:solidFill>
                  <a:srgbClr val="002A47"/>
                </a:solidFill>
                <a:ea typeface="Apex New Medium" pitchFamily="50" charset="0"/>
                <a:cs typeface="Arial" panose="020B0604020202020204" pitchFamily="34" charset="0"/>
              </a:rPr>
              <a:t>gn</a:t>
            </a:r>
            <a:r>
              <a:rPr lang="cs-CZ" sz="2000" dirty="0" smtClean="0">
                <a:solidFill>
                  <a:srgbClr val="002A47"/>
                </a:solidFill>
                <a:ea typeface="Apex New Medium" pitchFamily="50" charset="0"/>
                <a:cs typeface="Arial" panose="020B0604020202020204" pitchFamily="34" charset="0"/>
              </a:rPr>
              <a:t>a</a:t>
            </a:r>
            <a:r>
              <a:rPr lang="en-US" sz="2000" dirty="0" smtClean="0">
                <a:solidFill>
                  <a:srgbClr val="002A47"/>
                </a:solidFill>
                <a:ea typeface="Apex New Medium" pitchFamily="50" charset="0"/>
                <a:cs typeface="Arial" panose="020B0604020202020204" pitchFamily="34" charset="0"/>
              </a:rPr>
              <a:t> </a:t>
            </a:r>
            <a:r>
              <a:rPr lang="en-US" sz="2000" dirty="0" err="1" smtClean="0">
                <a:solidFill>
                  <a:srgbClr val="002A47"/>
                </a:solidFill>
                <a:ea typeface="Apex New Medium" pitchFamily="50" charset="0"/>
                <a:cs typeface="Arial" panose="020B0604020202020204" pitchFamily="34" charset="0"/>
              </a:rPr>
              <a:t>rekombin</a:t>
            </a:r>
            <a:r>
              <a:rPr lang="cs-CZ" sz="2000" dirty="0" smtClean="0">
                <a:solidFill>
                  <a:srgbClr val="002A47"/>
                </a:solidFill>
                <a:ea typeface="Apex New Medium" pitchFamily="50" charset="0"/>
                <a:cs typeface="Arial" panose="020B0604020202020204" pitchFamily="34" charset="0"/>
              </a:rPr>
              <a:t>á</a:t>
            </a:r>
            <a:r>
              <a:rPr lang="en-US" sz="2000" dirty="0" smtClean="0">
                <a:solidFill>
                  <a:srgbClr val="002A47"/>
                </a:solidFill>
                <a:ea typeface="Apex New Medium" pitchFamily="50" charset="0"/>
                <a:cs typeface="Arial" panose="020B0604020202020204" pitchFamily="34" charset="0"/>
              </a:rPr>
              <a:t>c</a:t>
            </a:r>
            <a:r>
              <a:rPr lang="cs-CZ" sz="2000" dirty="0" err="1" smtClean="0">
                <a:solidFill>
                  <a:srgbClr val="002A47"/>
                </a:solidFill>
                <a:ea typeface="Apex New Medium" pitchFamily="50" charset="0"/>
                <a:cs typeface="Arial" panose="020B0604020202020204" pitchFamily="34" charset="0"/>
              </a:rPr>
              <a:t>ia</a:t>
            </a:r>
            <a:endParaRPr lang="en-US" sz="2000" dirty="0">
              <a:solidFill>
                <a:srgbClr val="002A47"/>
              </a:solidFill>
              <a:ea typeface="Apex New Medium" pitchFamily="50" charset="0"/>
              <a:cs typeface="Arial" panose="020B0604020202020204" pitchFamily="34" charset="0"/>
            </a:endParaRPr>
          </a:p>
        </p:txBody>
      </p:sp>
      <p:sp>
        <p:nvSpPr>
          <p:cNvPr id="33" name="Rectangle 27"/>
          <p:cNvSpPr/>
          <p:nvPr/>
        </p:nvSpPr>
        <p:spPr>
          <a:xfrm>
            <a:off x="5170114" y="386426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34" name="Rectangle 28"/>
          <p:cNvSpPr/>
          <p:nvPr/>
        </p:nvSpPr>
        <p:spPr>
          <a:xfrm>
            <a:off x="8998288" y="6160657"/>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cxnSp>
        <p:nvCxnSpPr>
          <p:cNvPr id="35" name="Straight Connector 29"/>
          <p:cNvCxnSpPr/>
          <p:nvPr/>
        </p:nvCxnSpPr>
        <p:spPr>
          <a:xfrm>
            <a:off x="1035900" y="6337808"/>
            <a:ext cx="357737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30"/>
          <p:cNvSpPr/>
          <p:nvPr/>
        </p:nvSpPr>
        <p:spPr>
          <a:xfrm>
            <a:off x="3107392" y="6175459"/>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37" name="Rectangle 31"/>
          <p:cNvSpPr/>
          <p:nvPr/>
        </p:nvSpPr>
        <p:spPr>
          <a:xfrm>
            <a:off x="1420563" y="6175459"/>
            <a:ext cx="968928" cy="3140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1</a:t>
            </a:r>
          </a:p>
        </p:txBody>
      </p:sp>
      <p:sp>
        <p:nvSpPr>
          <p:cNvPr id="38" name="Rectangle 32"/>
          <p:cNvSpPr/>
          <p:nvPr/>
        </p:nvSpPr>
        <p:spPr>
          <a:xfrm>
            <a:off x="2017276" y="5714925"/>
            <a:ext cx="2838682" cy="400110"/>
          </a:xfrm>
          <a:prstGeom prst="rect">
            <a:avLst/>
          </a:prstGeom>
        </p:spPr>
        <p:txBody>
          <a:bodyPr wrap="square">
            <a:spAutoFit/>
          </a:bodyPr>
          <a:lstStyle/>
          <a:p>
            <a:pPr>
              <a:tabLst>
                <a:tab pos="689586" algn="l"/>
              </a:tabLst>
            </a:pPr>
            <a:r>
              <a:rPr lang="de-AT" sz="2000" dirty="0">
                <a:solidFill>
                  <a:srgbClr val="F37321"/>
                </a:solidFill>
                <a:ea typeface="Apex New Medium" pitchFamily="50" charset="0"/>
                <a:cs typeface="Arial" panose="020B0604020202020204" pitchFamily="34" charset="0"/>
              </a:rPr>
              <a:t>Frameshift mutation</a:t>
            </a:r>
          </a:p>
        </p:txBody>
      </p:sp>
      <p:sp>
        <p:nvSpPr>
          <p:cNvPr id="39" name="5-Point Star 33"/>
          <p:cNvSpPr/>
          <p:nvPr/>
        </p:nvSpPr>
        <p:spPr>
          <a:xfrm>
            <a:off x="1717826" y="5730352"/>
            <a:ext cx="333606" cy="317569"/>
          </a:xfrm>
          <a:prstGeom prst="star5">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315"/>
          </a:p>
        </p:txBody>
      </p:sp>
      <p:cxnSp>
        <p:nvCxnSpPr>
          <p:cNvPr id="40" name="Straight Connector 34"/>
          <p:cNvCxnSpPr/>
          <p:nvPr/>
        </p:nvCxnSpPr>
        <p:spPr>
          <a:xfrm>
            <a:off x="6926796" y="5105192"/>
            <a:ext cx="18823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Rectangle 35"/>
          <p:cNvSpPr/>
          <p:nvPr/>
        </p:nvSpPr>
        <p:spPr>
          <a:xfrm>
            <a:off x="7278236" y="4948571"/>
            <a:ext cx="1161555" cy="313242"/>
          </a:xfrm>
          <a:prstGeom prst="rect">
            <a:avLst/>
          </a:prstGeom>
          <a:solidFill>
            <a:srgbClr val="3578C9"/>
          </a:solidFill>
          <a:ln w="25400">
            <a:solidFill>
              <a:srgbClr val="3578C9"/>
            </a:solidFill>
          </a:ln>
          <a:effectLst/>
        </p:spPr>
        <p:style>
          <a:lnRef idx="1">
            <a:schemeClr val="accent1"/>
          </a:lnRef>
          <a:fillRef idx="3">
            <a:schemeClr val="accent1"/>
          </a:fillRef>
          <a:effectRef idx="2">
            <a:schemeClr val="accent1"/>
          </a:effectRef>
          <a:fontRef idx="minor">
            <a:schemeClr val="lt1"/>
          </a:fontRef>
        </p:style>
        <p:txBody>
          <a:bodyPr lIns="104306" tIns="52153" rIns="104306" bIns="52153" rtlCol="0" anchor="ctr"/>
          <a:lstStyle/>
          <a:p>
            <a:pPr algn="ctr"/>
            <a:r>
              <a:rPr lang="de-AT" dirty="0" err="1" smtClean="0">
                <a:cs typeface="Arial"/>
              </a:rPr>
              <a:t>Exon</a:t>
            </a:r>
            <a:r>
              <a:rPr lang="de-AT" dirty="0" smtClean="0">
                <a:cs typeface="Arial"/>
              </a:rPr>
              <a:t> 1</a:t>
            </a:r>
            <a:endParaRPr lang="de-AT" dirty="0">
              <a:cs typeface="Arial"/>
            </a:endParaRPr>
          </a:p>
        </p:txBody>
      </p:sp>
      <p:sp>
        <p:nvSpPr>
          <p:cNvPr id="42" name="TextovéPole 41"/>
          <p:cNvSpPr txBox="1"/>
          <p:nvPr/>
        </p:nvSpPr>
        <p:spPr>
          <a:xfrm>
            <a:off x="86995" y="4812494"/>
            <a:ext cx="2070439" cy="954107"/>
          </a:xfrm>
          <a:prstGeom prst="rect">
            <a:avLst/>
          </a:prstGeom>
          <a:noFill/>
        </p:spPr>
        <p:txBody>
          <a:bodyPr wrap="none" rtlCol="0">
            <a:spAutoFit/>
          </a:bodyPr>
          <a:lstStyle/>
          <a:p>
            <a:r>
              <a:rPr lang="cs-CZ" sz="2800" dirty="0" err="1" smtClean="0"/>
              <a:t>Frameshift</a:t>
            </a:r>
            <a:r>
              <a:rPr lang="cs-CZ" sz="2800" dirty="0"/>
              <a:t>→</a:t>
            </a:r>
            <a:endParaRPr lang="cs-CZ" sz="2800" dirty="0" smtClean="0"/>
          </a:p>
          <a:p>
            <a:r>
              <a:rPr lang="cs-CZ" sz="2800" dirty="0" err="1" smtClean="0"/>
              <a:t>Knock-out</a:t>
            </a:r>
            <a:endParaRPr lang="cs-CZ" sz="2800" dirty="0"/>
          </a:p>
        </p:txBody>
      </p:sp>
      <p:sp>
        <p:nvSpPr>
          <p:cNvPr id="43" name="TextovéPole 42"/>
          <p:cNvSpPr txBox="1"/>
          <p:nvPr/>
        </p:nvSpPr>
        <p:spPr>
          <a:xfrm>
            <a:off x="8817833" y="4842706"/>
            <a:ext cx="3750635" cy="954107"/>
          </a:xfrm>
          <a:prstGeom prst="rect">
            <a:avLst/>
          </a:prstGeom>
          <a:noFill/>
        </p:spPr>
        <p:txBody>
          <a:bodyPr wrap="square" rtlCol="0">
            <a:spAutoFit/>
          </a:bodyPr>
          <a:lstStyle/>
          <a:p>
            <a:r>
              <a:rPr lang="cs-CZ" sz="2800" dirty="0" err="1" smtClean="0"/>
              <a:t>Templát</a:t>
            </a:r>
            <a:r>
              <a:rPr lang="cs-CZ" sz="2800" dirty="0" smtClean="0"/>
              <a:t> (</a:t>
            </a:r>
            <a:r>
              <a:rPr lang="cs-CZ" sz="2800" dirty="0" err="1" smtClean="0"/>
              <a:t>mutácia</a:t>
            </a:r>
            <a:r>
              <a:rPr lang="cs-CZ" sz="2800" dirty="0" smtClean="0"/>
              <a:t>..)→</a:t>
            </a:r>
            <a:endParaRPr lang="cs-CZ" sz="2800" dirty="0"/>
          </a:p>
          <a:p>
            <a:r>
              <a:rPr lang="cs-CZ" sz="2800" dirty="0" err="1" smtClean="0"/>
              <a:t>Knock</a:t>
            </a:r>
            <a:r>
              <a:rPr lang="cs-CZ" sz="2800" dirty="0" smtClean="0"/>
              <a:t>-in</a:t>
            </a:r>
            <a:endParaRPr lang="cs-CZ" sz="2800" dirty="0"/>
          </a:p>
        </p:txBody>
      </p:sp>
      <p:sp>
        <p:nvSpPr>
          <p:cNvPr id="44" name="Nadpis 1"/>
          <p:cNvSpPr>
            <a:spLocks noGrp="1"/>
          </p:cNvSpPr>
          <p:nvPr>
            <p:ph type="title"/>
          </p:nvPr>
        </p:nvSpPr>
        <p:spPr>
          <a:xfrm>
            <a:off x="838200" y="365125"/>
            <a:ext cx="10515600" cy="1325563"/>
          </a:xfrm>
        </p:spPr>
        <p:txBody>
          <a:bodyPr>
            <a:normAutofit/>
          </a:bodyPr>
          <a:lstStyle/>
          <a:p>
            <a:r>
              <a:rPr lang="cs-CZ" dirty="0"/>
              <a:t/>
            </a:r>
            <a:br>
              <a:rPr lang="cs-CZ" dirty="0"/>
            </a:br>
            <a:r>
              <a:rPr lang="cs-CZ" dirty="0" err="1" smtClean="0"/>
              <a:t>Reparačný</a:t>
            </a:r>
            <a:r>
              <a:rPr lang="cs-CZ" dirty="0" smtClean="0"/>
              <a:t> systém </a:t>
            </a:r>
            <a:r>
              <a:rPr lang="cs-CZ" dirty="0" err="1" smtClean="0"/>
              <a:t>buniek</a:t>
            </a:r>
            <a:r>
              <a:rPr lang="cs-CZ" dirty="0" smtClean="0"/>
              <a:t> </a:t>
            </a:r>
            <a:r>
              <a:rPr lang="cs-CZ" dirty="0"/>
              <a:t>– </a:t>
            </a:r>
            <a:r>
              <a:rPr lang="cs-CZ" dirty="0" err="1" smtClean="0"/>
              <a:t>endogénny</a:t>
            </a:r>
            <a:r>
              <a:rPr lang="cs-CZ" dirty="0" smtClean="0"/>
              <a:t> proces</a:t>
            </a:r>
            <a:endParaRPr lang="cs-CZ" dirty="0"/>
          </a:p>
        </p:txBody>
      </p:sp>
    </p:spTree>
    <p:extLst>
      <p:ext uri="{BB962C8B-B14F-4D97-AF65-F5344CB8AC3E}">
        <p14:creationId xmlns:p14="http://schemas.microsoft.com/office/powerpoint/2010/main" val="41360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000" fill="hold"/>
                                        <p:tgtEl>
                                          <p:spTgt spid="19"/>
                                        </p:tgtEl>
                                        <p:attrNameLst>
                                          <p:attrName>ppt_x</p:attrName>
                                        </p:attrNameLst>
                                      </p:cBhvr>
                                      <p:tavLst>
                                        <p:tav tm="0">
                                          <p:val>
                                            <p:strVal val="#ppt_x"/>
                                          </p:val>
                                        </p:tav>
                                        <p:tav tm="100000">
                                          <p:val>
                                            <p:strVal val="#ppt_x"/>
                                          </p:val>
                                        </p:tav>
                                      </p:tavLst>
                                    </p:anim>
                                    <p:anim calcmode="lin" valueType="num">
                                      <p:cBhvr additive="base">
                                        <p:cTn id="21" dur="10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000" fill="hold"/>
                                        <p:tgtEl>
                                          <p:spTgt spid="20"/>
                                        </p:tgtEl>
                                        <p:attrNameLst>
                                          <p:attrName>ppt_x</p:attrName>
                                        </p:attrNameLst>
                                      </p:cBhvr>
                                      <p:tavLst>
                                        <p:tav tm="0">
                                          <p:val>
                                            <p:strVal val="#ppt_x"/>
                                          </p:val>
                                        </p:tav>
                                        <p:tav tm="100000">
                                          <p:val>
                                            <p:strVal val="#ppt_x"/>
                                          </p:val>
                                        </p:tav>
                                      </p:tavLst>
                                    </p:anim>
                                    <p:anim calcmode="lin" valueType="num">
                                      <p:cBhvr additive="base">
                                        <p:cTn id="25" dur="10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ppt_x"/>
                                          </p:val>
                                        </p:tav>
                                        <p:tav tm="100000">
                                          <p:val>
                                            <p:strVal val="#ppt_x"/>
                                          </p:val>
                                        </p:tav>
                                      </p:tavLst>
                                    </p:anim>
                                    <p:anim calcmode="lin" valueType="num">
                                      <p:cBhvr additive="base">
                                        <p:cTn id="29" dur="10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ppt_x"/>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ppt_x"/>
                                          </p:val>
                                        </p:tav>
                                        <p:tav tm="100000">
                                          <p:val>
                                            <p:strVal val="#ppt_x"/>
                                          </p:val>
                                        </p:tav>
                                      </p:tavLst>
                                    </p:anim>
                                    <p:anim calcmode="lin" valueType="num">
                                      <p:cBhvr additive="base">
                                        <p:cTn id="37" dur="10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50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1000" fill="hold"/>
                                        <p:tgtEl>
                                          <p:spTgt spid="24"/>
                                        </p:tgtEl>
                                        <p:attrNameLst>
                                          <p:attrName>ppt_x</p:attrName>
                                        </p:attrNameLst>
                                      </p:cBhvr>
                                      <p:tavLst>
                                        <p:tav tm="0">
                                          <p:val>
                                            <p:strVal val="#ppt_x"/>
                                          </p:val>
                                        </p:tav>
                                        <p:tav tm="100000">
                                          <p:val>
                                            <p:strVal val="#ppt_x"/>
                                          </p:val>
                                        </p:tav>
                                      </p:tavLst>
                                    </p:anim>
                                    <p:anim calcmode="lin" valueType="num">
                                      <p:cBhvr additive="base">
                                        <p:cTn id="41" dur="10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ppt_x"/>
                                          </p:val>
                                        </p:tav>
                                        <p:tav tm="100000">
                                          <p:val>
                                            <p:strVal val="#ppt_x"/>
                                          </p:val>
                                        </p:tav>
                                      </p:tavLst>
                                    </p:anim>
                                    <p:anim calcmode="lin" valueType="num">
                                      <p:cBhvr additive="base">
                                        <p:cTn id="45" dur="10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5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1000" fill="hold"/>
                                        <p:tgtEl>
                                          <p:spTgt spid="33"/>
                                        </p:tgtEl>
                                        <p:attrNameLst>
                                          <p:attrName>ppt_x</p:attrName>
                                        </p:attrNameLst>
                                      </p:cBhvr>
                                      <p:tavLst>
                                        <p:tav tm="0">
                                          <p:val>
                                            <p:strVal val="#ppt_x"/>
                                          </p:val>
                                        </p:tav>
                                        <p:tav tm="100000">
                                          <p:val>
                                            <p:strVal val="#ppt_x"/>
                                          </p:val>
                                        </p:tav>
                                      </p:tavLst>
                                    </p:anim>
                                    <p:anim calcmode="lin" valueType="num">
                                      <p:cBhvr additive="base">
                                        <p:cTn id="49"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p:bldP spid="26" grpId="0" animBg="1"/>
      <p:bldP spid="27" grpId="0"/>
      <p:bldP spid="30" grpId="0" animBg="1"/>
      <p:bldP spid="32" grpId="0"/>
      <p:bldP spid="33" grpId="0" animBg="1"/>
      <p:bldP spid="34" grpId="0" animBg="1"/>
      <p:bldP spid="36" grpId="0" animBg="1"/>
      <p:bldP spid="37" grpId="0" animBg="1"/>
      <p:bldP spid="38" grpId="0"/>
      <p:bldP spid="39" grpId="0" animBg="1"/>
      <p:bldP spid="41" grpId="0" animBg="1"/>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Ako</a:t>
            </a:r>
            <a:r>
              <a:rPr lang="cs-CZ" dirty="0" smtClean="0"/>
              <a:t> </a:t>
            </a:r>
            <a:r>
              <a:rPr lang="cs-CZ" dirty="0" err="1" smtClean="0"/>
              <a:t>špecificky</a:t>
            </a:r>
            <a:r>
              <a:rPr lang="cs-CZ" dirty="0" smtClean="0"/>
              <a:t> </a:t>
            </a:r>
            <a:r>
              <a:rPr lang="cs-CZ" dirty="0" err="1" smtClean="0"/>
              <a:t>naštiepiť</a:t>
            </a:r>
            <a:r>
              <a:rPr lang="cs-CZ" dirty="0" smtClean="0"/>
              <a:t> </a:t>
            </a:r>
            <a:r>
              <a:rPr lang="cs-CZ" dirty="0" err="1" smtClean="0"/>
              <a:t>genóm</a:t>
            </a:r>
            <a:r>
              <a:rPr lang="cs-CZ" dirty="0"/>
              <a:t>?</a:t>
            </a:r>
          </a:p>
        </p:txBody>
      </p:sp>
      <p:graphicFrame>
        <p:nvGraphicFramePr>
          <p:cNvPr id="6" name="Diagram 5"/>
          <p:cNvGraphicFramePr/>
          <p:nvPr>
            <p:extLst>
              <p:ext uri="{D42A27DB-BD31-4B8C-83A1-F6EECF244321}">
                <p14:modId xmlns:p14="http://schemas.microsoft.com/office/powerpoint/2010/main" val="3590409636"/>
              </p:ext>
            </p:extLst>
          </p:nvPr>
        </p:nvGraphicFramePr>
        <p:xfrm>
          <a:off x="3472673" y="1597999"/>
          <a:ext cx="5302533" cy="476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Obrázek 2"/>
          <p:cNvPicPr>
            <a:picLocks noChangeAspect="1"/>
          </p:cNvPicPr>
          <p:nvPr/>
        </p:nvPicPr>
        <p:blipFill rotWithShape="1">
          <a:blip r:embed="rId8"/>
          <a:srcRect l="11548" t="25369" r="48571" b="10571"/>
          <a:stretch/>
        </p:blipFill>
        <p:spPr>
          <a:xfrm>
            <a:off x="116541" y="1337795"/>
            <a:ext cx="3356132" cy="5492102"/>
          </a:xfrm>
          <a:prstGeom prst="rect">
            <a:avLst/>
          </a:prstGeom>
        </p:spPr>
      </p:pic>
      <p:pic>
        <p:nvPicPr>
          <p:cNvPr id="4" name="Obrázek 3"/>
          <p:cNvPicPr>
            <a:picLocks noChangeAspect="1"/>
          </p:cNvPicPr>
          <p:nvPr/>
        </p:nvPicPr>
        <p:blipFill>
          <a:blip r:embed="rId9"/>
          <a:stretch>
            <a:fillRect/>
          </a:stretch>
        </p:blipFill>
        <p:spPr>
          <a:xfrm>
            <a:off x="8572500" y="2781926"/>
            <a:ext cx="3333750" cy="2486025"/>
          </a:xfrm>
          <a:prstGeom prst="rect">
            <a:avLst/>
          </a:prstGeom>
        </p:spPr>
      </p:pic>
    </p:spTree>
    <p:extLst>
      <p:ext uri="{BB962C8B-B14F-4D97-AF65-F5344CB8AC3E}">
        <p14:creationId xmlns:p14="http://schemas.microsoft.com/office/powerpoint/2010/main" val="2150387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Meganukleázy</a:t>
            </a:r>
            <a:endParaRPr lang="cs-CZ" dirty="0"/>
          </a:p>
        </p:txBody>
      </p:sp>
      <p:sp>
        <p:nvSpPr>
          <p:cNvPr id="3" name="Zástupný symbol pro obsah 2"/>
          <p:cNvSpPr>
            <a:spLocks noGrp="1"/>
          </p:cNvSpPr>
          <p:nvPr>
            <p:ph idx="1"/>
          </p:nvPr>
        </p:nvSpPr>
        <p:spPr/>
        <p:txBody>
          <a:bodyPr/>
          <a:lstStyle/>
          <a:p>
            <a:r>
              <a:rPr lang="cs-CZ" dirty="0" err="1" smtClean="0"/>
              <a:t>Najšpecifickejšie</a:t>
            </a:r>
            <a:r>
              <a:rPr lang="cs-CZ" dirty="0" smtClean="0"/>
              <a:t> </a:t>
            </a:r>
            <a:r>
              <a:rPr lang="cs-CZ" dirty="0" err="1" smtClean="0"/>
              <a:t>restrikčné</a:t>
            </a:r>
            <a:r>
              <a:rPr lang="cs-CZ" dirty="0" smtClean="0"/>
              <a:t> endonukleázy </a:t>
            </a:r>
            <a:r>
              <a:rPr lang="cs-CZ" dirty="0" err="1" smtClean="0"/>
              <a:t>rozpoznávajúce</a:t>
            </a:r>
            <a:r>
              <a:rPr lang="cs-CZ" dirty="0" smtClean="0"/>
              <a:t> </a:t>
            </a:r>
            <a:r>
              <a:rPr lang="cs-CZ" dirty="0" err="1" smtClean="0"/>
              <a:t>veľmi</a:t>
            </a:r>
            <a:r>
              <a:rPr lang="cs-CZ" dirty="0" smtClean="0"/>
              <a:t> </a:t>
            </a:r>
            <a:r>
              <a:rPr lang="cs-CZ" dirty="0" err="1" smtClean="0"/>
              <a:t>dlhé</a:t>
            </a:r>
            <a:r>
              <a:rPr lang="cs-CZ" dirty="0" smtClean="0"/>
              <a:t> </a:t>
            </a:r>
            <a:r>
              <a:rPr lang="cs-CZ" dirty="0" err="1" smtClean="0"/>
              <a:t>sekvencie</a:t>
            </a:r>
            <a:r>
              <a:rPr lang="cs-CZ" dirty="0" smtClean="0"/>
              <a:t> (16-40nt), </a:t>
            </a:r>
            <a:r>
              <a:rPr lang="cs-CZ" dirty="0" err="1" smtClean="0"/>
              <a:t>prirodzene</a:t>
            </a:r>
            <a:r>
              <a:rPr lang="cs-CZ" dirty="0" smtClean="0"/>
              <a:t> </a:t>
            </a:r>
            <a:r>
              <a:rPr lang="cs-CZ" dirty="0" err="1" smtClean="0"/>
              <a:t>sa</a:t>
            </a:r>
            <a:r>
              <a:rPr lang="cs-CZ" dirty="0" smtClean="0"/>
              <a:t> </a:t>
            </a:r>
            <a:r>
              <a:rPr lang="cs-CZ" dirty="0" err="1" smtClean="0"/>
              <a:t>vyskytujú</a:t>
            </a:r>
            <a:r>
              <a:rPr lang="cs-CZ" dirty="0" smtClean="0"/>
              <a:t> málo</a:t>
            </a:r>
          </a:p>
          <a:p>
            <a:r>
              <a:rPr lang="sk-SK" dirty="0" smtClean="0"/>
              <a:t>Sekvencia </a:t>
            </a:r>
            <a:r>
              <a:rPr lang="sk-SK" dirty="0"/>
              <a:t>18 </a:t>
            </a:r>
            <a:r>
              <a:rPr lang="sk-SK" dirty="0" err="1" smtClean="0"/>
              <a:t>bp</a:t>
            </a:r>
            <a:r>
              <a:rPr lang="sk-SK" dirty="0" smtClean="0"/>
              <a:t> rozpoznaná </a:t>
            </a:r>
            <a:r>
              <a:rPr lang="sk-SK" dirty="0" err="1"/>
              <a:t>meganukleázou</a:t>
            </a:r>
            <a:r>
              <a:rPr lang="sk-SK" dirty="0"/>
              <a:t> I-</a:t>
            </a:r>
            <a:r>
              <a:rPr lang="sk-SK" dirty="0" err="1"/>
              <a:t>Scel</a:t>
            </a:r>
            <a:r>
              <a:rPr lang="sk-SK" dirty="0"/>
              <a:t> </a:t>
            </a:r>
            <a:r>
              <a:rPr lang="sk-SK" dirty="0" smtClean="0"/>
              <a:t>sa náhodne bude nachádzať v genóme 20x dlhšom ako ten </a:t>
            </a:r>
            <a:r>
              <a:rPr lang="cs-CZ" dirty="0" err="1" smtClean="0"/>
              <a:t>ľudský</a:t>
            </a:r>
            <a:endParaRPr lang="cs-CZ" dirty="0" smtClean="0"/>
          </a:p>
          <a:p>
            <a:r>
              <a:rPr lang="cs-CZ" dirty="0" err="1" smtClean="0"/>
              <a:t>Umelé</a:t>
            </a:r>
            <a:r>
              <a:rPr lang="cs-CZ" dirty="0" smtClean="0"/>
              <a:t> </a:t>
            </a:r>
            <a:r>
              <a:rPr lang="cs-CZ" dirty="0" err="1" smtClean="0"/>
              <a:t>vytváranie</a:t>
            </a:r>
            <a:r>
              <a:rPr lang="cs-CZ" dirty="0" smtClean="0"/>
              <a:t> variant je </a:t>
            </a:r>
            <a:r>
              <a:rPr lang="cs-CZ" dirty="0" err="1" smtClean="0"/>
              <a:t>náročne</a:t>
            </a:r>
            <a:r>
              <a:rPr lang="cs-CZ" dirty="0" smtClean="0"/>
              <a:t>, </a:t>
            </a:r>
            <a:r>
              <a:rPr lang="cs-CZ" dirty="0" err="1" smtClean="0"/>
              <a:t>nakoľko</a:t>
            </a:r>
            <a:r>
              <a:rPr lang="cs-CZ" dirty="0" smtClean="0"/>
              <a:t> DNA </a:t>
            </a:r>
            <a:r>
              <a:rPr lang="cs-CZ" dirty="0" err="1" smtClean="0"/>
              <a:t>väzobná</a:t>
            </a:r>
            <a:r>
              <a:rPr lang="cs-CZ" dirty="0" smtClean="0"/>
              <a:t> a </a:t>
            </a:r>
            <a:r>
              <a:rPr lang="cs-CZ" dirty="0" err="1" smtClean="0"/>
              <a:t>štiepiaca</a:t>
            </a:r>
            <a:r>
              <a:rPr lang="cs-CZ" dirty="0" smtClean="0"/>
              <a:t> </a:t>
            </a:r>
            <a:r>
              <a:rPr lang="cs-CZ" dirty="0" err="1" smtClean="0"/>
              <a:t>funkcia</a:t>
            </a:r>
            <a:r>
              <a:rPr lang="cs-CZ" dirty="0" smtClean="0"/>
              <a:t> sú </a:t>
            </a:r>
            <a:r>
              <a:rPr lang="cs-CZ" dirty="0" err="1" smtClean="0"/>
              <a:t>súčasťou</a:t>
            </a:r>
            <a:r>
              <a:rPr lang="cs-CZ" dirty="0" smtClean="0"/>
              <a:t> jednej domény</a:t>
            </a:r>
            <a:endParaRPr lang="cs-CZ" dirty="0"/>
          </a:p>
        </p:txBody>
      </p:sp>
      <p:pic>
        <p:nvPicPr>
          <p:cNvPr id="8" name="Obrázek 7"/>
          <p:cNvPicPr>
            <a:picLocks noChangeAspect="1"/>
          </p:cNvPicPr>
          <p:nvPr/>
        </p:nvPicPr>
        <p:blipFill rotWithShape="1">
          <a:blip r:embed="rId2"/>
          <a:srcRect t="19492" b="21992"/>
          <a:stretch/>
        </p:blipFill>
        <p:spPr>
          <a:xfrm>
            <a:off x="4144766" y="4591844"/>
            <a:ext cx="3476518" cy="2034283"/>
          </a:xfrm>
          <a:prstGeom prst="rect">
            <a:avLst/>
          </a:prstGeom>
        </p:spPr>
      </p:pic>
    </p:spTree>
    <p:extLst>
      <p:ext uri="{BB962C8B-B14F-4D97-AF65-F5344CB8AC3E}">
        <p14:creationId xmlns:p14="http://schemas.microsoft.com/office/powerpoint/2010/main" val="4010340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ZFNs</a:t>
            </a:r>
            <a:r>
              <a:rPr lang="cs-CZ" dirty="0" smtClean="0"/>
              <a:t> &amp; </a:t>
            </a:r>
            <a:r>
              <a:rPr lang="cs-CZ" dirty="0" err="1" smtClean="0"/>
              <a:t>TALENs</a:t>
            </a:r>
            <a:endParaRPr lang="cs-CZ" dirty="0"/>
          </a:p>
        </p:txBody>
      </p:sp>
      <p:sp>
        <p:nvSpPr>
          <p:cNvPr id="3" name="Zástupný symbol pro obsah 2"/>
          <p:cNvSpPr>
            <a:spLocks noGrp="1"/>
          </p:cNvSpPr>
          <p:nvPr>
            <p:ph idx="1"/>
          </p:nvPr>
        </p:nvSpPr>
        <p:spPr>
          <a:xfrm>
            <a:off x="838200" y="1825625"/>
            <a:ext cx="10515600" cy="4725300"/>
          </a:xfrm>
        </p:spPr>
        <p:txBody>
          <a:bodyPr>
            <a:normAutofit/>
          </a:bodyPr>
          <a:lstStyle/>
          <a:p>
            <a:r>
              <a:rPr lang="cs-CZ" u="sng" dirty="0" err="1" smtClean="0"/>
              <a:t>Artificiálne</a:t>
            </a:r>
            <a:r>
              <a:rPr lang="cs-CZ" u="sng" dirty="0" smtClean="0"/>
              <a:t> </a:t>
            </a:r>
            <a:r>
              <a:rPr lang="cs-CZ" u="sng" dirty="0" err="1" smtClean="0"/>
              <a:t>restrikčné</a:t>
            </a:r>
            <a:r>
              <a:rPr lang="cs-CZ" u="sng" dirty="0" smtClean="0"/>
              <a:t> enzymy</a:t>
            </a:r>
            <a:r>
              <a:rPr lang="cs-CZ" dirty="0" smtClean="0"/>
              <a:t> (2 domény):</a:t>
            </a:r>
          </a:p>
          <a:p>
            <a:pPr marL="0" indent="0">
              <a:buNone/>
            </a:pPr>
            <a:r>
              <a:rPr lang="cs-CZ" dirty="0"/>
              <a:t>	</a:t>
            </a:r>
            <a:r>
              <a:rPr lang="cs-CZ" dirty="0" smtClean="0"/>
              <a:t>DNA </a:t>
            </a:r>
            <a:r>
              <a:rPr lang="cs-CZ" dirty="0" err="1" smtClean="0"/>
              <a:t>väzba</a:t>
            </a:r>
            <a:r>
              <a:rPr lang="cs-CZ" dirty="0" smtClean="0"/>
              <a:t> </a:t>
            </a:r>
            <a:r>
              <a:rPr lang="cs-CZ" dirty="0"/>
              <a:t>(</a:t>
            </a:r>
            <a:r>
              <a:rPr lang="cs-CZ" dirty="0" err="1"/>
              <a:t>Zinc</a:t>
            </a:r>
            <a:r>
              <a:rPr lang="cs-CZ" dirty="0"/>
              <a:t> Finger </a:t>
            </a:r>
            <a:r>
              <a:rPr lang="cs-CZ" dirty="0" smtClean="0"/>
              <a:t>a </a:t>
            </a:r>
            <a:r>
              <a:rPr lang="cs-CZ" dirty="0"/>
              <a:t>TALE) </a:t>
            </a:r>
          </a:p>
          <a:p>
            <a:pPr marL="0" indent="0">
              <a:buNone/>
            </a:pPr>
            <a:r>
              <a:rPr lang="cs-CZ" dirty="0" smtClean="0"/>
              <a:t>	</a:t>
            </a:r>
            <a:r>
              <a:rPr lang="cs-CZ" dirty="0" err="1" smtClean="0"/>
              <a:t>štiepenie</a:t>
            </a:r>
            <a:r>
              <a:rPr lang="cs-CZ" dirty="0" smtClean="0"/>
              <a:t> </a:t>
            </a:r>
            <a:r>
              <a:rPr lang="cs-CZ" dirty="0"/>
              <a:t>(</a:t>
            </a:r>
            <a:r>
              <a:rPr lang="cs-CZ" dirty="0" err="1" smtClean="0"/>
              <a:t>Fok</a:t>
            </a:r>
            <a:r>
              <a:rPr lang="cs-CZ" dirty="0" smtClean="0"/>
              <a:t> I Nukleáza)</a:t>
            </a:r>
            <a:endParaRPr lang="cs-CZ" dirty="0"/>
          </a:p>
          <a:p>
            <a:endParaRPr lang="cs-CZ" dirty="0" smtClean="0"/>
          </a:p>
          <a:p>
            <a:endParaRPr lang="cs-CZ" dirty="0"/>
          </a:p>
          <a:p>
            <a:r>
              <a:rPr lang="sk-SK" dirty="0" smtClean="0"/>
              <a:t>Proteínové </a:t>
            </a:r>
            <a:r>
              <a:rPr lang="sk-SK" dirty="0"/>
              <a:t>moduly </a:t>
            </a:r>
            <a:r>
              <a:rPr lang="sk-SK" dirty="0" smtClean="0"/>
              <a:t>rozpoznajú </a:t>
            </a:r>
            <a:r>
              <a:rPr lang="sk-SK" dirty="0"/>
              <a:t>DNA </a:t>
            </a:r>
            <a:r>
              <a:rPr lang="cs-CZ" dirty="0" err="1" smtClean="0"/>
              <a:t>sekvenciu</a:t>
            </a:r>
            <a:r>
              <a:rPr lang="cs-CZ" dirty="0" smtClean="0"/>
              <a:t> a </a:t>
            </a:r>
            <a:r>
              <a:rPr lang="cs-CZ" dirty="0" smtClean="0">
                <a:solidFill>
                  <a:srgbClr val="FF0000"/>
                </a:solidFill>
              </a:rPr>
              <a:t>d</a:t>
            </a:r>
            <a:r>
              <a:rPr lang="sk-SK" dirty="0" err="1" smtClean="0">
                <a:solidFill>
                  <a:srgbClr val="FF0000"/>
                </a:solidFill>
              </a:rPr>
              <a:t>imerizácia</a:t>
            </a:r>
            <a:r>
              <a:rPr lang="sk-SK" dirty="0" smtClean="0">
                <a:solidFill>
                  <a:srgbClr val="FF0000"/>
                </a:solidFill>
              </a:rPr>
              <a:t> </a:t>
            </a:r>
            <a:r>
              <a:rPr lang="sk-SK" dirty="0" err="1" smtClean="0">
                <a:solidFill>
                  <a:srgbClr val="FF0000"/>
                </a:solidFill>
              </a:rPr>
              <a:t>Fok</a:t>
            </a:r>
            <a:r>
              <a:rPr lang="sk-SK" dirty="0" smtClean="0">
                <a:solidFill>
                  <a:srgbClr val="FF0000"/>
                </a:solidFill>
              </a:rPr>
              <a:t> l </a:t>
            </a:r>
            <a:r>
              <a:rPr lang="sk-SK" dirty="0"/>
              <a:t>indukuje štiepenie cieľovej DNA</a:t>
            </a:r>
            <a:endParaRPr lang="cs-CZ" dirty="0"/>
          </a:p>
          <a:p>
            <a:r>
              <a:rPr lang="sk-SK" dirty="0" smtClean="0"/>
              <a:t>Rozpoznávajú </a:t>
            </a:r>
            <a:r>
              <a:rPr lang="sk-SK" dirty="0"/>
              <a:t>dlhé úseky báz </a:t>
            </a:r>
            <a:r>
              <a:rPr lang="sk-SK" dirty="0" smtClean="0"/>
              <a:t>vhodné </a:t>
            </a:r>
            <a:r>
              <a:rPr lang="sk-SK" dirty="0"/>
              <a:t>na štiepenie na úrovni </a:t>
            </a:r>
            <a:r>
              <a:rPr lang="sk-SK" dirty="0" smtClean="0"/>
              <a:t>genómu</a:t>
            </a:r>
          </a:p>
          <a:p>
            <a:endParaRPr lang="sk-SK" dirty="0" smtClean="0"/>
          </a:p>
        </p:txBody>
      </p:sp>
    </p:spTree>
    <p:extLst>
      <p:ext uri="{BB962C8B-B14F-4D97-AF65-F5344CB8AC3E}">
        <p14:creationId xmlns:p14="http://schemas.microsoft.com/office/powerpoint/2010/main" val="1985198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7112</TotalTime>
  <Words>3825</Words>
  <Application>Microsoft Office PowerPoint</Application>
  <PresentationFormat>Širokoúhlá obrazovka</PresentationFormat>
  <Paragraphs>559</Paragraphs>
  <Slides>54</Slides>
  <Notes>36</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54</vt:i4>
      </vt:variant>
    </vt:vector>
  </HeadingPairs>
  <TitlesOfParts>
    <vt:vector size="64" baseType="lpstr">
      <vt:lpstr>맑은 고딕</vt:lpstr>
      <vt:lpstr>Apex New Medium</vt:lpstr>
      <vt:lpstr>Arial</vt:lpstr>
      <vt:lpstr>Arial Unicode MS</vt:lpstr>
      <vt:lpstr>Calibri</vt:lpstr>
      <vt:lpstr>Calibri Light</vt:lpstr>
      <vt:lpstr>Comic Sans MS</vt:lpstr>
      <vt:lpstr>Times New Roman</vt:lpstr>
      <vt:lpstr>Wingdings</vt:lpstr>
      <vt:lpstr>Motiv Office</vt:lpstr>
      <vt:lpstr>Moderní metody analýzy genomu  Úvod CRISPR technológia – princípy a využitie</vt:lpstr>
      <vt:lpstr>Moderní metody analýzy genomu - sylabus</vt:lpstr>
      <vt:lpstr>Prezentace aplikace PowerPoint</vt:lpstr>
      <vt:lpstr>Prezentace aplikace PowerPoint</vt:lpstr>
      <vt:lpstr>Prezentace aplikace PowerPoint</vt:lpstr>
      <vt:lpstr> Reparačný systém buniek – endogénny proces</vt:lpstr>
      <vt:lpstr>Ako špecificky naštiepiť genóm?</vt:lpstr>
      <vt:lpstr>Meganukleázy</vt:lpstr>
      <vt:lpstr>ZFNs &amp; TALENs</vt:lpstr>
      <vt:lpstr>ZFNs (1985)</vt:lpstr>
      <vt:lpstr>TALENs (2009)</vt:lpstr>
      <vt:lpstr>Proteínové systémy</vt:lpstr>
      <vt:lpstr>CRISPR/Cas: história</vt:lpstr>
      <vt:lpstr>CRISPR: bakteriálna imunitná pamäť</vt:lpstr>
      <vt:lpstr>CRISPR: bakteriálna imunitná pamäť</vt:lpstr>
      <vt:lpstr>CRISPR: bakteriálna imunitná pamäť</vt:lpstr>
      <vt:lpstr>CRISPR: bakteriálna imunitná pamäť</vt:lpstr>
      <vt:lpstr>CRISPR: bakteriálna imunitná pamäť</vt:lpstr>
      <vt:lpstr>CRISPR: bakteriálna imunitná pamäť</vt:lpstr>
      <vt:lpstr>CRISPR/Cas systémy</vt:lpstr>
      <vt:lpstr>Rekonštitúcia CRISPR/Cas9 in vitro a v nepríbuznom organizme</vt:lpstr>
      <vt:lpstr>„Praktická príručka“</vt:lpstr>
      <vt:lpstr>Cas9</vt:lpstr>
      <vt:lpstr>Modifikácie Cas9</vt:lpstr>
      <vt:lpstr>Výber gRNA</vt:lpstr>
      <vt:lpstr>Prezentace aplikace PowerPoint</vt:lpstr>
      <vt:lpstr>Rekonštitúcia dvojkomponentového CRISPR/Cas9</vt:lpstr>
      <vt:lpstr>CRISPR/Cas9 editovanie: potrebné komponenty</vt:lpstr>
      <vt:lpstr>Prehľad rôznych aplikácií</vt:lpstr>
      <vt:lpstr>CRISPR interference &amp; activation (CRISPRi&amp;a) </vt:lpstr>
      <vt:lpstr>Simultánna transkripčná aktivácia a represia</vt:lpstr>
      <vt:lpstr>CRISPR editácie báz (bez DSB): CRISPRx a iné</vt:lpstr>
      <vt:lpstr>CRISPR editácie báz (bez DSB): CRISPRx a iné</vt:lpstr>
      <vt:lpstr>Aplikácie: výhody a nevýhody CRISPR/Cas</vt:lpstr>
      <vt:lpstr>Prezentace aplikace PowerPoint</vt:lpstr>
      <vt:lpstr>Kľúčové aspekty pri úprave génu CRISPR/Cas</vt:lpstr>
      <vt:lpstr>Validácia</vt:lpstr>
      <vt:lpstr>Experimentálne stratégie na vylúčenie off-target</vt:lpstr>
      <vt:lpstr>Prezentace aplikace PowerPoint</vt:lpstr>
      <vt:lpstr>„CRISPR goes viral“</vt:lpstr>
      <vt:lpstr>CRISPR… proste funguje (lepšie).</vt:lpstr>
      <vt:lpstr>CRISPR</vt:lpstr>
      <vt:lpstr>Aplikácie</vt:lpstr>
      <vt:lpstr>Aplikácie: (1) terapia genetických chorôb</vt:lpstr>
      <vt:lpstr>Aplikácie: (1) terapia genetických chorôb</vt:lpstr>
      <vt:lpstr>Aplikácie: (2) úschovňa dát</vt:lpstr>
      <vt:lpstr>Aplikácie: (3) kontrola infekčných chorôb</vt:lpstr>
      <vt:lpstr>Aplikácie: (4) príprava modelov (línií, organizmov)</vt:lpstr>
      <vt:lpstr>Aplikácie: (5) celogenómový screening</vt:lpstr>
      <vt:lpstr>Aplikácie: (5) celogenómový screening</vt:lpstr>
      <vt:lpstr>Aplikácie: (6) agrikultúra – potlačenie chorobnosti, a iné modifikácie</vt:lpstr>
      <vt:lpstr>Aplikácie: (7) „de-extinction“</vt:lpstr>
      <vt:lpstr>Limitácie &amp; Budúcnosť</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Mancikova</dc:creator>
  <cp:lastModifiedBy>Uživatel systému Windows</cp:lastModifiedBy>
  <cp:revision>246</cp:revision>
  <cp:lastPrinted>2017-08-31T09:24:12Z</cp:lastPrinted>
  <dcterms:created xsi:type="dcterms:W3CDTF">2017-08-24T07:45:28Z</dcterms:created>
  <dcterms:modified xsi:type="dcterms:W3CDTF">2018-09-24T05:10:21Z</dcterms:modified>
</cp:coreProperties>
</file>