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9"/>
  </p:notesMasterIdLst>
  <p:sldIdLst>
    <p:sldId id="256" r:id="rId2"/>
    <p:sldId id="333" r:id="rId3"/>
    <p:sldId id="342" r:id="rId4"/>
    <p:sldId id="343" r:id="rId5"/>
    <p:sldId id="334" r:id="rId6"/>
    <p:sldId id="335" r:id="rId7"/>
    <p:sldId id="340" r:id="rId8"/>
    <p:sldId id="336" r:id="rId9"/>
    <p:sldId id="337" r:id="rId10"/>
    <p:sldId id="338" r:id="rId11"/>
    <p:sldId id="344" r:id="rId12"/>
    <p:sldId id="345" r:id="rId13"/>
    <p:sldId id="257" r:id="rId14"/>
    <p:sldId id="258" r:id="rId15"/>
    <p:sldId id="271" r:id="rId16"/>
    <p:sldId id="261" r:id="rId17"/>
    <p:sldId id="272" r:id="rId18"/>
    <p:sldId id="273" r:id="rId19"/>
    <p:sldId id="262" r:id="rId20"/>
    <p:sldId id="297" r:id="rId21"/>
    <p:sldId id="298" r:id="rId22"/>
    <p:sldId id="274" r:id="rId23"/>
    <p:sldId id="265" r:id="rId24"/>
    <p:sldId id="328" r:id="rId25"/>
    <p:sldId id="263" r:id="rId26"/>
    <p:sldId id="264" r:id="rId27"/>
    <p:sldId id="299" r:id="rId28"/>
    <p:sldId id="275" r:id="rId29"/>
    <p:sldId id="277" r:id="rId30"/>
    <p:sldId id="300" r:id="rId31"/>
    <p:sldId id="290" r:id="rId32"/>
    <p:sldId id="292" r:id="rId33"/>
    <p:sldId id="266" r:id="rId34"/>
    <p:sldId id="294" r:id="rId35"/>
    <p:sldId id="295" r:id="rId36"/>
    <p:sldId id="296" r:id="rId37"/>
    <p:sldId id="329" r:id="rId38"/>
    <p:sldId id="331" r:id="rId39"/>
    <p:sldId id="305" r:id="rId40"/>
    <p:sldId id="306" r:id="rId41"/>
    <p:sldId id="293" r:id="rId42"/>
    <p:sldId id="310" r:id="rId43"/>
    <p:sldId id="326" r:id="rId44"/>
    <p:sldId id="311" r:id="rId45"/>
    <p:sldId id="312" r:id="rId46"/>
    <p:sldId id="313" r:id="rId47"/>
    <p:sldId id="268" r:id="rId48"/>
    <p:sldId id="280" r:id="rId49"/>
    <p:sldId id="283" r:id="rId50"/>
    <p:sldId id="282" r:id="rId51"/>
    <p:sldId id="307" r:id="rId52"/>
    <p:sldId id="276" r:id="rId53"/>
    <p:sldId id="284" r:id="rId54"/>
    <p:sldId id="288" r:id="rId55"/>
    <p:sldId id="322" r:id="rId56"/>
    <p:sldId id="318" r:id="rId57"/>
    <p:sldId id="349" r:id="rId58"/>
    <p:sldId id="319" r:id="rId59"/>
    <p:sldId id="346" r:id="rId60"/>
    <p:sldId id="315" r:id="rId61"/>
    <p:sldId id="347" r:id="rId62"/>
    <p:sldId id="285" r:id="rId63"/>
    <p:sldId id="350" r:id="rId64"/>
    <p:sldId id="351" r:id="rId65"/>
    <p:sldId id="320" r:id="rId66"/>
    <p:sldId id="321" r:id="rId67"/>
    <p:sldId id="286" r:id="rId68"/>
    <p:sldId id="269" r:id="rId69"/>
    <p:sldId id="314" r:id="rId70"/>
    <p:sldId id="324" r:id="rId71"/>
    <p:sldId id="325" r:id="rId72"/>
    <p:sldId id="323" r:id="rId73"/>
    <p:sldId id="327" r:id="rId74"/>
    <p:sldId id="289" r:id="rId75"/>
    <p:sldId id="317" r:id="rId76"/>
    <p:sldId id="348" r:id="rId77"/>
    <p:sldId id="260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07"/>
    <p:restoredTop sz="94643"/>
  </p:normalViewPr>
  <p:slideViewPr>
    <p:cSldViewPr snapToGrid="0" snapToObjects="1">
      <p:cViewPr>
        <p:scale>
          <a:sx n="106" d="100"/>
          <a:sy n="106" d="100"/>
        </p:scale>
        <p:origin x="-51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2D0E2-02B0-5047-AFD8-C34901686285}" type="datetimeFigureOut">
              <a:rPr lang="en-US" smtClean="0"/>
              <a:t>11/25/18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3D7DB-61BA-1448-8A17-B69FEA029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6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3D7DB-61BA-1448-8A17-B69FEA029B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6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D7DB-61BA-1448-8A17-B69FEA029B2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01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3D7DB-61BA-1448-8A17-B69FEA029B2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4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D7DB-61BA-1448-8A17-B69FEA029B2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24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D7DB-61BA-1448-8A17-B69FEA029B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89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D7DB-61BA-1448-8A17-B69FEA029B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79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D7DB-61BA-1448-8A17-B69FEA029B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92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D7DB-61BA-1448-8A17-B69FEA029B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65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D7DB-61BA-1448-8A17-B69FEA029B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44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D7DB-61BA-1448-8A17-B69FEA029B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7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3D7DB-61BA-1448-8A17-B69FEA029B2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8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D7DB-61BA-1448-8A17-B69FEA029B2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98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7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0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8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58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23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7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41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1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92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25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D5188-CFAF-B044-B49C-D352DF7C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extgen.mgh.harvard.edu/CustomPrimer.html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qiagenbioinformatics.com/products/clc-genomics-workbench" TargetMode="External"/><Relationship Id="rId10" Type="http://schemas.openxmlformats.org/officeDocument/2006/relationships/hyperlink" Target="https://www.sophiagenetics.com/hospitals/sophia-ddm/sophia-ddmr-details.html" TargetMode="External"/><Relationship Id="rId4" Type="http://schemas.openxmlformats.org/officeDocument/2006/relationships/hyperlink" Target="https://www.jsi-medisys.de/products/sequence-pilot/seqnext/" TargetMode="Externa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tucf-genomics.tufts.edu/documents/protocols/TUCF_Understanding_Illumina_TruSeq_Adapters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mgood.com/marketing/knowledge_base/next_generation_sequencing_data_analysis.php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seq.com/support/ngs/what-is-mate-pair-sequencing-useful-for" TargetMode="Externa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://www.mrc-lmb.cam.ac.uk/rlw/text/bioinfo_tuto/sequence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doi.org/10.1038/ng1215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ti.admin.ch/kti/en/home/ueber-uns/nsb-news/weitere-news/sophiagenetics.html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bioconductor.org/packages/devel/bioc/vignettes/maftools/inst/doc/maftools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lbournebioinformatics.org.au/tutorials/tutorials/rna_seq_dge_basic/rna_seq_basic_tutorial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usegalaxy.org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Moderní</a:t>
            </a:r>
            <a:r>
              <a:rPr lang="en-US" dirty="0"/>
              <a:t> </a:t>
            </a:r>
            <a:r>
              <a:rPr lang="en-US" dirty="0" err="1"/>
              <a:t>metody</a:t>
            </a:r>
            <a:r>
              <a:rPr lang="en-US" dirty="0"/>
              <a:t> </a:t>
            </a:r>
            <a:r>
              <a:rPr lang="en-US" dirty="0" err="1"/>
              <a:t>analýzy</a:t>
            </a:r>
            <a:r>
              <a:rPr lang="en-US" dirty="0"/>
              <a:t> </a:t>
            </a:r>
            <a:r>
              <a:rPr lang="en-US" dirty="0" err="1"/>
              <a:t>genomu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Bioinformatika</a:t>
            </a:r>
            <a:r>
              <a:rPr lang="en-US" dirty="0"/>
              <a:t> II</a:t>
            </a:r>
          </a:p>
          <a:p>
            <a:r>
              <a:rPr lang="en-US" dirty="0"/>
              <a:t>Karol </a:t>
            </a:r>
            <a:r>
              <a:rPr lang="en-US" dirty="0" err="1"/>
              <a:t>Pál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Šárka</a:t>
            </a:r>
            <a:r>
              <a:rPr lang="en-US" dirty="0"/>
              <a:t> </a:t>
            </a:r>
            <a:r>
              <a:rPr lang="en-US" dirty="0" err="1"/>
              <a:t>Pospíšilová</a:t>
            </a:r>
            <a:r>
              <a:rPr lang="en-US" dirty="0"/>
              <a:t> Research Group - Centre for Molecular Medicine CEITEC)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73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map&#13;&#10;&#13;&#10;Description automatically generated">
            <a:extLst>
              <a:ext uri="{FF2B5EF4-FFF2-40B4-BE49-F238E27FC236}">
                <a16:creationId xmlns:a16="http://schemas.microsoft.com/office/drawing/2014/main" id="{616D6D72-B501-B143-BCE5-1DC5F28B7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1" y="250337"/>
            <a:ext cx="10515599" cy="64711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99923A-2267-664F-9BAD-FD4773C09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5538" y="250337"/>
            <a:ext cx="5085347" cy="1325563"/>
          </a:xfrm>
        </p:spPr>
        <p:txBody>
          <a:bodyPr/>
          <a:lstStyle/>
          <a:p>
            <a:r>
              <a:rPr lang="en-US" dirty="0" err="1"/>
              <a:t>Snakemake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8CB12-9D58-1648-9DB8-8D385BF2B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5C88B-DA8F-D649-8D45-A4989A53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96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9F07B-C80E-9241-BCEB-30885B5EE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note on bash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6C42-1A0F-2643-83C7-B8327448A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command line environment for controlling the computer </a:t>
            </a:r>
          </a:p>
          <a:p>
            <a:r>
              <a:rPr lang="en-US" dirty="0"/>
              <a:t>Scripting language</a:t>
            </a:r>
          </a:p>
          <a:p>
            <a:r>
              <a:rPr lang="en-US" dirty="0"/>
              <a:t>Fast, built in command for text manipulation </a:t>
            </a:r>
          </a:p>
          <a:p>
            <a:r>
              <a:rPr lang="en-US" dirty="0"/>
              <a:t>Working with text files too big for a text editor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4511F-B07C-8D4E-B72B-36B7916C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8C8AE-6651-734C-8CD8-1A7587824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70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9F07B-C80E-9241-BCEB-30885B5EE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note on bash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6C42-1A0F-2643-83C7-B8327448A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command line environment for controlling the computer </a:t>
            </a:r>
          </a:p>
          <a:p>
            <a:r>
              <a:rPr lang="en-US" dirty="0"/>
              <a:t>Scripting language</a:t>
            </a:r>
          </a:p>
          <a:p>
            <a:r>
              <a:rPr lang="en-US" dirty="0"/>
              <a:t>Fast, built in command for text manipulation </a:t>
            </a:r>
          </a:p>
          <a:p>
            <a:r>
              <a:rPr lang="en-US" dirty="0"/>
              <a:t>Working with text files too big for a text editor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4511F-B07C-8D4E-B72B-36B7916C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8C8AE-6651-734C-8CD8-1A7587824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68B91C-FA41-3048-AC29-F8F9A4DCE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327538"/>
            <a:ext cx="9424737" cy="143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77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/>
              <a:t>Sequencing reads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44" y="2686014"/>
            <a:ext cx="8820912" cy="2657856"/>
          </a:xfrm>
        </p:spPr>
      </p:pic>
      <p:sp>
        <p:nvSpPr>
          <p:cNvPr id="5" name="TextBox 4"/>
          <p:cNvSpPr txBox="1"/>
          <p:nvPr/>
        </p:nvSpPr>
        <p:spPr>
          <a:xfrm>
            <a:off x="1685544" y="5969864"/>
            <a:ext cx="515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http://nextgen.mgh.harvard.edu/CustomPrimer.html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19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592237" y="338766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64017" y="3377276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66160" y="3525501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385488" y="3681980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80174" y="3838459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228608" y="3526507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409279" y="3155105"/>
            <a:ext cx="3799360" cy="5870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68949" y="3683500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5513120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663993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02833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150569" y="2816467"/>
            <a:ext cx="1127360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/>
              <a:t>Reference</a:t>
            </a:r>
          </a:p>
        </p:txBody>
      </p:sp>
      <p:sp>
        <p:nvSpPr>
          <p:cNvPr id="16" name="Multiply 15"/>
          <p:cNvSpPr/>
          <p:nvPr/>
        </p:nvSpPr>
        <p:spPr>
          <a:xfrm>
            <a:off x="5398820" y="3638114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5398820" y="3344937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an 62" title="DB"/>
          <p:cNvSpPr/>
          <p:nvPr/>
        </p:nvSpPr>
        <p:spPr>
          <a:xfrm>
            <a:off x="9883221" y="5724561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r-IN" dirty="0"/>
              <a:t>…</a:t>
            </a:r>
            <a:endParaRPr lang="en-US" dirty="0"/>
          </a:p>
        </p:txBody>
      </p:sp>
      <p:sp>
        <p:nvSpPr>
          <p:cNvPr id="62" name="Can 61" title="DB"/>
          <p:cNvSpPr/>
          <p:nvPr/>
        </p:nvSpPr>
        <p:spPr>
          <a:xfrm>
            <a:off x="9883221" y="5350890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Cosmic</a:t>
            </a:r>
          </a:p>
        </p:txBody>
      </p:sp>
      <p:sp>
        <p:nvSpPr>
          <p:cNvPr id="53" name="Can 52" title="DB"/>
          <p:cNvSpPr/>
          <p:nvPr/>
        </p:nvSpPr>
        <p:spPr>
          <a:xfrm>
            <a:off x="9883221" y="4977219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dbSNP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pipeline (</a:t>
            </a:r>
            <a:r>
              <a:rPr lang="en-US" dirty="0" err="1"/>
              <a:t>DNASeq</a:t>
            </a:r>
            <a:r>
              <a:rPr lang="en-US" dirty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849" y="3233283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0849" y="3409409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0849" y="3585535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0849" y="3761661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0849" y="3937785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flipV="1">
            <a:off x="1651836" y="3567966"/>
            <a:ext cx="553676" cy="1033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67790" y="3233283"/>
            <a:ext cx="1108710" cy="72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67790" y="3409409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67790" y="358553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67790" y="3761661"/>
            <a:ext cx="1108710" cy="72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67790" y="393778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flipV="1">
            <a:off x="3822244" y="3558962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flipV="1">
            <a:off x="8290509" y="3558962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nip and Round Single Corner Rectangle 29"/>
          <p:cNvSpPr/>
          <p:nvPr/>
        </p:nvSpPr>
        <p:spPr>
          <a:xfrm>
            <a:off x="9490175" y="2759156"/>
            <a:ext cx="1404820" cy="1259989"/>
          </a:xfrm>
          <a:prstGeom prst="snipRound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9627649" y="3200356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0468375" y="3200356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113897" y="3200356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9630824" y="33178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0471550" y="33178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117072" y="33178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9630824" y="34321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0471550" y="34321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117072" y="34321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624474" y="35464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0465200" y="35464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0110722" y="35464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9624474" y="3670256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0465200" y="3670256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0110722" y="3670256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>
            <a:off x="5510934" y="4426876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6286796" y="4426876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660861" y="4426871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8148878" y="3795616"/>
            <a:ext cx="1100542" cy="852306"/>
          </a:xfrm>
          <a:custGeom>
            <a:avLst/>
            <a:gdLst>
              <a:gd name="connsiteX0" fmla="*/ 0 w 1122218"/>
              <a:gd name="connsiteY0" fmla="*/ 914400 h 914400"/>
              <a:gd name="connsiteX1" fmla="*/ 914400 w 1122218"/>
              <a:gd name="connsiteY1" fmla="*/ 762000 h 914400"/>
              <a:gd name="connsiteX2" fmla="*/ 1122218 w 1122218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2218" h="914400">
                <a:moveTo>
                  <a:pt x="0" y="914400"/>
                </a:moveTo>
                <a:cubicBezTo>
                  <a:pt x="363682" y="914400"/>
                  <a:pt x="727364" y="914400"/>
                  <a:pt x="914400" y="762000"/>
                </a:cubicBezTo>
                <a:cubicBezTo>
                  <a:pt x="1101436" y="609600"/>
                  <a:pt x="1122218" y="0"/>
                  <a:pt x="1122218" y="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9249420" y="3320607"/>
            <a:ext cx="289774" cy="475009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9249420" y="3449396"/>
            <a:ext cx="289774" cy="380350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9249420" y="3204702"/>
            <a:ext cx="289774" cy="530752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834150" y="1930514"/>
            <a:ext cx="211443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/>
              <a:t>Pre alignment </a:t>
            </a:r>
          </a:p>
          <a:p>
            <a:r>
              <a:rPr lang="en-US" sz="2400" dirty="0"/>
              <a:t>Quality Control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312522" y="1930515"/>
            <a:ext cx="157312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/>
              <a:t>Alignment</a:t>
            </a:r>
          </a:p>
          <a:p>
            <a:r>
              <a:rPr lang="en-US" sz="2400" dirty="0"/>
              <a:t>(Mapping)</a:t>
            </a:r>
          </a:p>
          <a:p>
            <a:r>
              <a:rPr lang="en-US" sz="2400" dirty="0"/>
              <a:t>     + QC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10633288" y="3778854"/>
            <a:ext cx="6350" cy="118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727951" y="1935243"/>
            <a:ext cx="193867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/>
              <a:t>Variant calling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632673" y="4210272"/>
            <a:ext cx="1588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Annotation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6810" y="4009231"/>
            <a:ext cx="75274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/>
              <a:t>Reads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687775" y="2750632"/>
            <a:ext cx="94416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Variants</a:t>
            </a:r>
          </a:p>
        </p:txBody>
      </p:sp>
      <p:sp>
        <p:nvSpPr>
          <p:cNvPr id="64" name="Multiply 63"/>
          <p:cNvSpPr/>
          <p:nvPr/>
        </p:nvSpPr>
        <p:spPr>
          <a:xfrm>
            <a:off x="6188533" y="3331133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Multiply 64"/>
          <p:cNvSpPr/>
          <p:nvPr/>
        </p:nvSpPr>
        <p:spPr>
          <a:xfrm>
            <a:off x="6549693" y="3474162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Multiply 65"/>
          <p:cNvSpPr/>
          <p:nvPr/>
        </p:nvSpPr>
        <p:spPr>
          <a:xfrm>
            <a:off x="6549693" y="3325635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Multiply 66"/>
          <p:cNvSpPr/>
          <p:nvPr/>
        </p:nvSpPr>
        <p:spPr>
          <a:xfrm>
            <a:off x="6549693" y="3636818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68" name="Slide Number Placeholder 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3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592237" y="338766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64017" y="3377276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66160" y="3525501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385488" y="3681980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80174" y="3838459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228608" y="3526507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409279" y="3155105"/>
            <a:ext cx="3799360" cy="5870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68949" y="3683500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5513120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663993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02833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150569" y="2816467"/>
            <a:ext cx="1127360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/>
              <a:t>Reference</a:t>
            </a:r>
          </a:p>
        </p:txBody>
      </p:sp>
      <p:sp>
        <p:nvSpPr>
          <p:cNvPr id="16" name="Multiply 15"/>
          <p:cNvSpPr/>
          <p:nvPr/>
        </p:nvSpPr>
        <p:spPr>
          <a:xfrm>
            <a:off x="5398820" y="3638114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5398820" y="3344937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an 62" title="DB"/>
          <p:cNvSpPr/>
          <p:nvPr/>
        </p:nvSpPr>
        <p:spPr>
          <a:xfrm>
            <a:off x="9883221" y="5724561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r-IN" dirty="0"/>
              <a:t>…</a:t>
            </a:r>
            <a:endParaRPr lang="en-US" dirty="0"/>
          </a:p>
        </p:txBody>
      </p:sp>
      <p:sp>
        <p:nvSpPr>
          <p:cNvPr id="62" name="Can 61" title="DB"/>
          <p:cNvSpPr/>
          <p:nvPr/>
        </p:nvSpPr>
        <p:spPr>
          <a:xfrm>
            <a:off x="9883221" y="5350890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Cosmic</a:t>
            </a:r>
          </a:p>
        </p:txBody>
      </p:sp>
      <p:sp>
        <p:nvSpPr>
          <p:cNvPr id="53" name="Can 52" title="DB"/>
          <p:cNvSpPr/>
          <p:nvPr/>
        </p:nvSpPr>
        <p:spPr>
          <a:xfrm>
            <a:off x="9883221" y="4977219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dbSNP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pipeline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849" y="3233283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0849" y="3409409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0849" y="3585535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0849" y="3761661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0849" y="3937785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flipV="1">
            <a:off x="1651836" y="3567966"/>
            <a:ext cx="553676" cy="1033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67790" y="3233283"/>
            <a:ext cx="1108710" cy="72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67790" y="3409409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67790" y="358553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67790" y="3761661"/>
            <a:ext cx="1108710" cy="72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67790" y="393778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flipV="1">
            <a:off x="3822244" y="3558962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flipV="1">
            <a:off x="8290509" y="3558962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nip and Round Single Corner Rectangle 29"/>
          <p:cNvSpPr/>
          <p:nvPr/>
        </p:nvSpPr>
        <p:spPr>
          <a:xfrm>
            <a:off x="9490175" y="2759156"/>
            <a:ext cx="1404820" cy="1259989"/>
          </a:xfrm>
          <a:prstGeom prst="snipRound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9627649" y="3200356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0468375" y="3200356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113897" y="3200356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9630824" y="33178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0471550" y="33178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117072" y="33178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9630824" y="34321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0471550" y="34321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117072" y="34321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624474" y="35464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0465200" y="35464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0110722" y="35464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9624474" y="3670256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0465200" y="3670256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0110722" y="3670256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>
            <a:off x="5510934" y="4426876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6286796" y="4426876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660861" y="4426871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8148878" y="3795616"/>
            <a:ext cx="1100542" cy="852306"/>
          </a:xfrm>
          <a:custGeom>
            <a:avLst/>
            <a:gdLst>
              <a:gd name="connsiteX0" fmla="*/ 0 w 1122218"/>
              <a:gd name="connsiteY0" fmla="*/ 914400 h 914400"/>
              <a:gd name="connsiteX1" fmla="*/ 914400 w 1122218"/>
              <a:gd name="connsiteY1" fmla="*/ 762000 h 914400"/>
              <a:gd name="connsiteX2" fmla="*/ 1122218 w 1122218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2218" h="914400">
                <a:moveTo>
                  <a:pt x="0" y="914400"/>
                </a:moveTo>
                <a:cubicBezTo>
                  <a:pt x="363682" y="914400"/>
                  <a:pt x="727364" y="914400"/>
                  <a:pt x="914400" y="762000"/>
                </a:cubicBezTo>
                <a:cubicBezTo>
                  <a:pt x="1101436" y="609600"/>
                  <a:pt x="1122218" y="0"/>
                  <a:pt x="1122218" y="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9249420" y="3320607"/>
            <a:ext cx="289774" cy="475009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9249420" y="3449396"/>
            <a:ext cx="289774" cy="380350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9249420" y="3204702"/>
            <a:ext cx="289774" cy="530752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834150" y="1930514"/>
            <a:ext cx="211443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/>
              <a:t>Pre alignment </a:t>
            </a:r>
          </a:p>
          <a:p>
            <a:r>
              <a:rPr lang="en-US" sz="2400" dirty="0"/>
              <a:t>Quality Control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312522" y="1930515"/>
            <a:ext cx="157312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/>
              <a:t>Alignment</a:t>
            </a:r>
          </a:p>
          <a:p>
            <a:r>
              <a:rPr lang="en-US" sz="2400" dirty="0"/>
              <a:t>(Mapping)</a:t>
            </a:r>
          </a:p>
          <a:p>
            <a:r>
              <a:rPr lang="en-US" sz="2400" dirty="0"/>
              <a:t>     + QC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10633288" y="3778854"/>
            <a:ext cx="6350" cy="118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727951" y="1935243"/>
            <a:ext cx="193867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/>
              <a:t>Variant calling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632673" y="4210272"/>
            <a:ext cx="1588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Annotation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6810" y="4009231"/>
            <a:ext cx="75274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/>
              <a:t>Reads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687775" y="2750632"/>
            <a:ext cx="94416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Variants</a:t>
            </a:r>
          </a:p>
        </p:txBody>
      </p:sp>
      <p:sp>
        <p:nvSpPr>
          <p:cNvPr id="64" name="Multiply 63"/>
          <p:cNvSpPr/>
          <p:nvPr/>
        </p:nvSpPr>
        <p:spPr>
          <a:xfrm>
            <a:off x="6188533" y="3331133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Multiply 64"/>
          <p:cNvSpPr/>
          <p:nvPr/>
        </p:nvSpPr>
        <p:spPr>
          <a:xfrm>
            <a:off x="6549693" y="3474162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Multiply 65"/>
          <p:cNvSpPr/>
          <p:nvPr/>
        </p:nvSpPr>
        <p:spPr>
          <a:xfrm>
            <a:off x="6549693" y="3325635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Multiply 66"/>
          <p:cNvSpPr/>
          <p:nvPr/>
        </p:nvSpPr>
        <p:spPr>
          <a:xfrm>
            <a:off x="6549693" y="3636818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lded Corner 2"/>
          <p:cNvSpPr/>
          <p:nvPr/>
        </p:nvSpPr>
        <p:spPr>
          <a:xfrm>
            <a:off x="5392318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288983" y="5122103"/>
            <a:ext cx="116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SAM/BAM</a:t>
            </a:r>
          </a:p>
        </p:txBody>
      </p:sp>
      <p:sp>
        <p:nvSpPr>
          <p:cNvPr id="71" name="Folded Corner 70"/>
          <p:cNvSpPr/>
          <p:nvPr/>
        </p:nvSpPr>
        <p:spPr>
          <a:xfrm>
            <a:off x="651758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967442" y="511496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FASTQ</a:t>
            </a:r>
          </a:p>
        </p:txBody>
      </p:sp>
      <p:sp>
        <p:nvSpPr>
          <p:cNvPr id="73" name="Folded Corner 72"/>
          <p:cNvSpPr/>
          <p:nvPr/>
        </p:nvSpPr>
        <p:spPr>
          <a:xfrm>
            <a:off x="7762595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7651678" y="5114966"/>
            <a:ext cx="1062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VCF/MAF</a:t>
            </a:r>
          </a:p>
        </p:txBody>
      </p:sp>
      <p:sp>
        <p:nvSpPr>
          <p:cNvPr id="75" name="Right Arrow 74"/>
          <p:cNvSpPr/>
          <p:nvPr/>
        </p:nvSpPr>
        <p:spPr>
          <a:xfrm flipV="1">
            <a:off x="4390330" y="5928611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Arrow 75"/>
          <p:cNvSpPr/>
          <p:nvPr/>
        </p:nvSpPr>
        <p:spPr>
          <a:xfrm flipV="1">
            <a:off x="6760610" y="5928611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olded Corner 76"/>
          <p:cNvSpPr/>
          <p:nvPr/>
        </p:nvSpPr>
        <p:spPr>
          <a:xfrm>
            <a:off x="3022038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601821" y="512070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BCL</a:t>
            </a:r>
          </a:p>
        </p:txBody>
      </p:sp>
      <p:sp>
        <p:nvSpPr>
          <p:cNvPr id="79" name="Right Arrow 78"/>
          <p:cNvSpPr/>
          <p:nvPr/>
        </p:nvSpPr>
        <p:spPr>
          <a:xfrm flipV="1">
            <a:off x="2020050" y="5928611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ate Placeholder 6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60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Control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steps</a:t>
            </a:r>
          </a:p>
          <a:p>
            <a:pPr lvl="1"/>
            <a:r>
              <a:rPr lang="en-US" dirty="0"/>
              <a:t>Reads summary statistics</a:t>
            </a:r>
          </a:p>
          <a:p>
            <a:pPr lvl="1"/>
            <a:r>
              <a:rPr lang="en-US" dirty="0"/>
              <a:t>Aligners</a:t>
            </a:r>
          </a:p>
          <a:p>
            <a:pPr lvl="1"/>
            <a:r>
              <a:rPr lang="en-US" dirty="0"/>
              <a:t>Post alignment statistics</a:t>
            </a:r>
          </a:p>
          <a:p>
            <a:r>
              <a:rPr lang="en-US" dirty="0"/>
              <a:t>Different tools</a:t>
            </a:r>
          </a:p>
          <a:p>
            <a:pPr lvl="1"/>
            <a:r>
              <a:rPr lang="en-US" dirty="0"/>
              <a:t>Different kinds of outputs</a:t>
            </a:r>
          </a:p>
          <a:p>
            <a:pPr lvl="1"/>
            <a:endParaRPr lang="en-US" dirty="0"/>
          </a:p>
        </p:txBody>
      </p:sp>
      <p:sp>
        <p:nvSpPr>
          <p:cNvPr id="5" name="Folded Corner 4"/>
          <p:cNvSpPr/>
          <p:nvPr/>
        </p:nvSpPr>
        <p:spPr>
          <a:xfrm>
            <a:off x="5392318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88983" y="5122103"/>
            <a:ext cx="116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SAM/BAM</a:t>
            </a:r>
          </a:p>
        </p:txBody>
      </p:sp>
      <p:sp>
        <p:nvSpPr>
          <p:cNvPr id="7" name="Folded Corner 6"/>
          <p:cNvSpPr/>
          <p:nvPr/>
        </p:nvSpPr>
        <p:spPr>
          <a:xfrm>
            <a:off x="651758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67442" y="511496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FASTQ</a:t>
            </a:r>
          </a:p>
        </p:txBody>
      </p:sp>
      <p:sp>
        <p:nvSpPr>
          <p:cNvPr id="10" name="Folded Corner 9"/>
          <p:cNvSpPr/>
          <p:nvPr/>
        </p:nvSpPr>
        <p:spPr>
          <a:xfrm>
            <a:off x="7762595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51678" y="5114966"/>
            <a:ext cx="1062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VCF/MAF</a:t>
            </a:r>
          </a:p>
        </p:txBody>
      </p:sp>
      <p:sp>
        <p:nvSpPr>
          <p:cNvPr id="12" name="Right Arrow 11"/>
          <p:cNvSpPr/>
          <p:nvPr/>
        </p:nvSpPr>
        <p:spPr>
          <a:xfrm flipV="1">
            <a:off x="4390330" y="5928611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flipV="1">
            <a:off x="6760610" y="5928611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lded Corner 13"/>
          <p:cNvSpPr/>
          <p:nvPr/>
        </p:nvSpPr>
        <p:spPr>
          <a:xfrm>
            <a:off x="3022038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1821" y="512070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BCL</a:t>
            </a:r>
          </a:p>
        </p:txBody>
      </p:sp>
      <p:sp>
        <p:nvSpPr>
          <p:cNvPr id="16" name="Right Arrow 15"/>
          <p:cNvSpPr/>
          <p:nvPr/>
        </p:nvSpPr>
        <p:spPr>
          <a:xfrm flipV="1">
            <a:off x="2020050" y="5928611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79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" y="0"/>
            <a:ext cx="11744715" cy="68580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23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" y="0"/>
            <a:ext cx="11744715" cy="6858000"/>
          </a:xfrm>
        </p:spPr>
      </p:pic>
      <p:sp>
        <p:nvSpPr>
          <p:cNvPr id="5" name="Oval 4"/>
          <p:cNvSpPr/>
          <p:nvPr/>
        </p:nvSpPr>
        <p:spPr>
          <a:xfrm>
            <a:off x="7724274" y="2622884"/>
            <a:ext cx="3441031" cy="98659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94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Control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447" y="1393825"/>
            <a:ext cx="8633430" cy="538617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r="-1357"/>
          <a:stretch/>
        </p:blipFill>
        <p:spPr>
          <a:xfrm>
            <a:off x="5905500" y="562332"/>
            <a:ext cx="6286500" cy="58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183793"/>
            <a:ext cx="3022600" cy="4191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76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224A8-6676-3544-AD4E-A3A55E81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Bioinformatics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538D5-9A27-554A-A1A6-9503143B2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37DA07-FF2D-9449-BBAB-860125CB0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2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1BC2FB-EFE9-A649-A2EC-86A228460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5907"/>
          </a:xfrm>
        </p:spPr>
        <p:txBody>
          <a:bodyPr/>
          <a:lstStyle/>
          <a:p>
            <a:r>
              <a:rPr lang="en-US" dirty="0"/>
              <a:t>Use of computer to analyze and catalogue biological data</a:t>
            </a:r>
          </a:p>
          <a:p>
            <a:r>
              <a:rPr lang="en-US" dirty="0"/>
              <a:t>Interdisciplinary field</a:t>
            </a:r>
          </a:p>
          <a:p>
            <a:r>
              <a:rPr lang="en-US" dirty="0"/>
              <a:t>Algorithms for calculating local alignment 1970‘s</a:t>
            </a:r>
          </a:p>
          <a:p>
            <a:r>
              <a:rPr lang="en-US" dirty="0"/>
              <a:t>New applications in NGS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94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Control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1393825"/>
            <a:ext cx="9673124" cy="538617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22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592237" y="338766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64017" y="3377276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66160" y="3525501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385488" y="3681980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80174" y="3838459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228608" y="3526507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409279" y="3155105"/>
            <a:ext cx="3799360" cy="5870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68949" y="3683500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5513120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663993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02833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150569" y="2816467"/>
            <a:ext cx="1127360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/>
              <a:t>Reference</a:t>
            </a:r>
          </a:p>
        </p:txBody>
      </p:sp>
      <p:sp>
        <p:nvSpPr>
          <p:cNvPr id="16" name="Multiply 15"/>
          <p:cNvSpPr/>
          <p:nvPr/>
        </p:nvSpPr>
        <p:spPr>
          <a:xfrm>
            <a:off x="5398820" y="3638114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5398820" y="3344937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an 62" title="DB"/>
          <p:cNvSpPr/>
          <p:nvPr/>
        </p:nvSpPr>
        <p:spPr>
          <a:xfrm>
            <a:off x="9883221" y="5724561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r-IN" dirty="0"/>
              <a:t>…</a:t>
            </a:r>
            <a:endParaRPr lang="en-US" dirty="0"/>
          </a:p>
        </p:txBody>
      </p:sp>
      <p:sp>
        <p:nvSpPr>
          <p:cNvPr id="62" name="Can 61" title="DB"/>
          <p:cNvSpPr/>
          <p:nvPr/>
        </p:nvSpPr>
        <p:spPr>
          <a:xfrm>
            <a:off x="9883221" y="5350890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Cosmic</a:t>
            </a:r>
          </a:p>
        </p:txBody>
      </p:sp>
      <p:sp>
        <p:nvSpPr>
          <p:cNvPr id="53" name="Can 52" title="DB"/>
          <p:cNvSpPr/>
          <p:nvPr/>
        </p:nvSpPr>
        <p:spPr>
          <a:xfrm>
            <a:off x="9883221" y="4977219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dbSNP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pipeline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849" y="3233283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0849" y="3409409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0849" y="3585535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0849" y="3761661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0849" y="3937785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flipV="1">
            <a:off x="1651836" y="3567966"/>
            <a:ext cx="553676" cy="1033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67790" y="3233283"/>
            <a:ext cx="1108710" cy="72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67790" y="3409409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67790" y="358553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67790" y="3761661"/>
            <a:ext cx="1108710" cy="72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67790" y="393778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flipV="1">
            <a:off x="3822244" y="3558962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flipV="1">
            <a:off x="8290509" y="3558962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nip and Round Single Corner Rectangle 29"/>
          <p:cNvSpPr/>
          <p:nvPr/>
        </p:nvSpPr>
        <p:spPr>
          <a:xfrm>
            <a:off x="9490175" y="2759156"/>
            <a:ext cx="1404820" cy="1259989"/>
          </a:xfrm>
          <a:prstGeom prst="snipRound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9627649" y="3200356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0468375" y="3200356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113897" y="3200356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9630824" y="33178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0471550" y="33178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117072" y="33178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9630824" y="34321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0471550" y="34321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117072" y="34321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624474" y="35464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0465200" y="35464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0110722" y="35464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9624474" y="3670256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0465200" y="3670256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0110722" y="3670256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>
            <a:off x="5510934" y="4426876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6286796" y="4426876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660861" y="4426871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8148878" y="3795616"/>
            <a:ext cx="1100542" cy="852306"/>
          </a:xfrm>
          <a:custGeom>
            <a:avLst/>
            <a:gdLst>
              <a:gd name="connsiteX0" fmla="*/ 0 w 1122218"/>
              <a:gd name="connsiteY0" fmla="*/ 914400 h 914400"/>
              <a:gd name="connsiteX1" fmla="*/ 914400 w 1122218"/>
              <a:gd name="connsiteY1" fmla="*/ 762000 h 914400"/>
              <a:gd name="connsiteX2" fmla="*/ 1122218 w 1122218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2218" h="914400">
                <a:moveTo>
                  <a:pt x="0" y="914400"/>
                </a:moveTo>
                <a:cubicBezTo>
                  <a:pt x="363682" y="914400"/>
                  <a:pt x="727364" y="914400"/>
                  <a:pt x="914400" y="762000"/>
                </a:cubicBezTo>
                <a:cubicBezTo>
                  <a:pt x="1101436" y="609600"/>
                  <a:pt x="1122218" y="0"/>
                  <a:pt x="1122218" y="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9249420" y="3320607"/>
            <a:ext cx="289774" cy="475009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9249420" y="3449396"/>
            <a:ext cx="289774" cy="380350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9249420" y="3204702"/>
            <a:ext cx="289774" cy="530752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834150" y="1930514"/>
            <a:ext cx="211443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/>
              <a:t>Pre alignment </a:t>
            </a:r>
          </a:p>
          <a:p>
            <a:r>
              <a:rPr lang="en-US" sz="2400" dirty="0"/>
              <a:t>Quality Control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312522" y="1930515"/>
            <a:ext cx="157312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/>
              <a:t>Alignment</a:t>
            </a:r>
          </a:p>
          <a:p>
            <a:r>
              <a:rPr lang="en-US" sz="2400" dirty="0"/>
              <a:t>(Mapping)</a:t>
            </a:r>
          </a:p>
          <a:p>
            <a:r>
              <a:rPr lang="en-US" sz="2400" dirty="0"/>
              <a:t>     + QC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10633288" y="3778854"/>
            <a:ext cx="6350" cy="118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727951" y="1935243"/>
            <a:ext cx="193867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/>
              <a:t>Variant calling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632673" y="4210272"/>
            <a:ext cx="1588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Annotation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6810" y="4009231"/>
            <a:ext cx="75274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/>
              <a:t>Reads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687775" y="2750632"/>
            <a:ext cx="94416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Variants</a:t>
            </a:r>
          </a:p>
        </p:txBody>
      </p:sp>
      <p:sp>
        <p:nvSpPr>
          <p:cNvPr id="64" name="Multiply 63"/>
          <p:cNvSpPr/>
          <p:nvPr/>
        </p:nvSpPr>
        <p:spPr>
          <a:xfrm>
            <a:off x="6188533" y="3331133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Multiply 64"/>
          <p:cNvSpPr/>
          <p:nvPr/>
        </p:nvSpPr>
        <p:spPr>
          <a:xfrm>
            <a:off x="6549693" y="3474162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Multiply 65"/>
          <p:cNvSpPr/>
          <p:nvPr/>
        </p:nvSpPr>
        <p:spPr>
          <a:xfrm>
            <a:off x="6549693" y="3325635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Multiply 66"/>
          <p:cNvSpPr/>
          <p:nvPr/>
        </p:nvSpPr>
        <p:spPr>
          <a:xfrm>
            <a:off x="6549693" y="3636818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lded Corner 2"/>
          <p:cNvSpPr/>
          <p:nvPr/>
        </p:nvSpPr>
        <p:spPr>
          <a:xfrm>
            <a:off x="5392318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288983" y="5122103"/>
            <a:ext cx="116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SAM/BAM</a:t>
            </a:r>
          </a:p>
        </p:txBody>
      </p:sp>
      <p:sp>
        <p:nvSpPr>
          <p:cNvPr id="71" name="Folded Corner 70"/>
          <p:cNvSpPr/>
          <p:nvPr/>
        </p:nvSpPr>
        <p:spPr>
          <a:xfrm>
            <a:off x="651758" y="5513668"/>
            <a:ext cx="919980" cy="951251"/>
          </a:xfrm>
          <a:prstGeom prst="foldedCorne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967442" y="511496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FASTQ</a:t>
            </a:r>
          </a:p>
        </p:txBody>
      </p:sp>
      <p:sp>
        <p:nvSpPr>
          <p:cNvPr id="73" name="Folded Corner 72"/>
          <p:cNvSpPr/>
          <p:nvPr/>
        </p:nvSpPr>
        <p:spPr>
          <a:xfrm>
            <a:off x="7762595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7651678" y="5114966"/>
            <a:ext cx="1062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VCF/MAF</a:t>
            </a:r>
          </a:p>
        </p:txBody>
      </p:sp>
      <p:sp>
        <p:nvSpPr>
          <p:cNvPr id="75" name="Right Arrow 74"/>
          <p:cNvSpPr/>
          <p:nvPr/>
        </p:nvSpPr>
        <p:spPr>
          <a:xfrm flipV="1">
            <a:off x="4390330" y="5928611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Arrow 75"/>
          <p:cNvSpPr/>
          <p:nvPr/>
        </p:nvSpPr>
        <p:spPr>
          <a:xfrm flipV="1">
            <a:off x="6760610" y="5928611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olded Corner 76"/>
          <p:cNvSpPr/>
          <p:nvPr/>
        </p:nvSpPr>
        <p:spPr>
          <a:xfrm>
            <a:off x="3022038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601821" y="512070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BCL</a:t>
            </a:r>
          </a:p>
        </p:txBody>
      </p:sp>
      <p:sp>
        <p:nvSpPr>
          <p:cNvPr id="79" name="Right Arrow 78"/>
          <p:cNvSpPr/>
          <p:nvPr/>
        </p:nvSpPr>
        <p:spPr>
          <a:xfrm flipV="1">
            <a:off x="2020050" y="5928611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ate Placeholder 6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4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ded Corner 6"/>
          <p:cNvSpPr/>
          <p:nvPr/>
        </p:nvSpPr>
        <p:spPr>
          <a:xfrm>
            <a:off x="3492857" y="3184011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lded Corner 4"/>
          <p:cNvSpPr/>
          <p:nvPr/>
        </p:nvSpPr>
        <p:spPr>
          <a:xfrm>
            <a:off x="3364504" y="3285035"/>
            <a:ext cx="919980" cy="951251"/>
          </a:xfrm>
          <a:prstGeom prst="foldedCorner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BCL to FASTQ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69461"/>
            <a:ext cx="1266825" cy="1266825"/>
          </a:xfrm>
        </p:spPr>
      </p:pic>
      <p:sp>
        <p:nvSpPr>
          <p:cNvPr id="6" name="TextBox 5"/>
          <p:cNvSpPr txBox="1"/>
          <p:nvPr/>
        </p:nvSpPr>
        <p:spPr>
          <a:xfrm>
            <a:off x="3364504" y="275965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BCL</a:t>
            </a:r>
          </a:p>
        </p:txBody>
      </p:sp>
      <p:sp>
        <p:nvSpPr>
          <p:cNvPr id="16" name="Folded Corner 15"/>
          <p:cNvSpPr/>
          <p:nvPr/>
        </p:nvSpPr>
        <p:spPr>
          <a:xfrm>
            <a:off x="4566579" y="5301447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543963" y="2747207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FASTQ</a:t>
            </a:r>
          </a:p>
        </p:txBody>
      </p:sp>
      <p:sp>
        <p:nvSpPr>
          <p:cNvPr id="19" name="Folded Corner 18"/>
          <p:cNvSpPr/>
          <p:nvPr/>
        </p:nvSpPr>
        <p:spPr>
          <a:xfrm>
            <a:off x="5672316" y="3184011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lded Corner 19"/>
          <p:cNvSpPr/>
          <p:nvPr/>
        </p:nvSpPr>
        <p:spPr>
          <a:xfrm>
            <a:off x="5543963" y="3285035"/>
            <a:ext cx="919980" cy="951251"/>
          </a:xfrm>
          <a:prstGeom prst="foldedCorner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425350" y="4883477"/>
            <a:ext cx="146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Sheet</a:t>
            </a:r>
          </a:p>
        </p:txBody>
      </p:sp>
      <p:sp>
        <p:nvSpPr>
          <p:cNvPr id="22" name="Right Arrow 21"/>
          <p:cNvSpPr/>
          <p:nvPr/>
        </p:nvSpPr>
        <p:spPr>
          <a:xfrm flipV="1">
            <a:off x="2457926" y="3525483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flipV="1">
            <a:off x="4701562" y="3525483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-5400000" flipV="1">
            <a:off x="4701074" y="4523401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7251004" y="2586873"/>
            <a:ext cx="4519613" cy="203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BCL - raw sequencing output</a:t>
            </a:r>
          </a:p>
          <a:p>
            <a:r>
              <a:rPr lang="en-US" dirty="0"/>
              <a:t>Convert to FASTQ format</a:t>
            </a:r>
          </a:p>
          <a:p>
            <a:r>
              <a:rPr lang="en-US" dirty="0"/>
              <a:t>Split into sample files</a:t>
            </a:r>
          </a:p>
          <a:p>
            <a:r>
              <a:rPr lang="en-US" dirty="0"/>
              <a:t>May be automated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22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sheet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690688"/>
            <a:ext cx="10934700" cy="4971309"/>
          </a:xfrm>
        </p:spPr>
      </p:pic>
      <p:sp>
        <p:nvSpPr>
          <p:cNvPr id="3" name="Rectangle 2"/>
          <p:cNvSpPr/>
          <p:nvPr/>
        </p:nvSpPr>
        <p:spPr>
          <a:xfrm>
            <a:off x="4200525" y="1943100"/>
            <a:ext cx="1000125" cy="51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3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sheet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690688"/>
            <a:ext cx="10934700" cy="4971309"/>
          </a:xfrm>
        </p:spPr>
      </p:pic>
      <p:sp>
        <p:nvSpPr>
          <p:cNvPr id="3" name="Rectangle 2"/>
          <p:cNvSpPr/>
          <p:nvPr/>
        </p:nvSpPr>
        <p:spPr>
          <a:xfrm>
            <a:off x="4200525" y="1943100"/>
            <a:ext cx="1000125" cy="51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24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9666" y="5681272"/>
            <a:ext cx="2053652" cy="86943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95700" y="5681272"/>
            <a:ext cx="771369" cy="86943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60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reads </a:t>
            </a:r>
            <a:r>
              <a:rPr lang="mr-IN" dirty="0"/>
              <a:t>–</a:t>
            </a:r>
            <a:r>
              <a:rPr lang="en-US" dirty="0"/>
              <a:t> bcl2fastq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825624"/>
            <a:ext cx="10442325" cy="415607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014413" y="4857750"/>
            <a:ext cx="1785937" cy="6572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610600" y="1825623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MultiQC</a:t>
            </a:r>
            <a:r>
              <a:rPr lang="en-US" dirty="0"/>
              <a:t> output</a:t>
            </a:r>
          </a:p>
        </p:txBody>
      </p:sp>
    </p:spTree>
    <p:extLst>
      <p:ext uri="{BB962C8B-B14F-4D97-AF65-F5344CB8AC3E}">
        <p14:creationId xmlns:p14="http://schemas.microsoft.com/office/powerpoint/2010/main" val="1528592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reads </a:t>
            </a:r>
            <a:r>
              <a:rPr lang="mr-IN" dirty="0"/>
              <a:t>–</a:t>
            </a:r>
            <a:r>
              <a:rPr lang="en-US" dirty="0"/>
              <a:t> bcl2fastq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93044"/>
            <a:ext cx="10020300" cy="5016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610600" y="1825623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MultiQC</a:t>
            </a:r>
            <a:r>
              <a:rPr lang="en-US" dirty="0"/>
              <a:t> output</a:t>
            </a:r>
          </a:p>
        </p:txBody>
      </p:sp>
    </p:spTree>
    <p:extLst>
      <p:ext uri="{BB962C8B-B14F-4D97-AF65-F5344CB8AC3E}">
        <p14:creationId xmlns:p14="http://schemas.microsoft.com/office/powerpoint/2010/main" val="1837751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592237" y="338766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64017" y="3377276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66160" y="3525501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385488" y="3681980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80174" y="3838459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228608" y="3526507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409279" y="3155105"/>
            <a:ext cx="3799360" cy="5870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68949" y="3683500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5513120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663993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02833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150569" y="2816467"/>
            <a:ext cx="1127360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/>
              <a:t>Reference</a:t>
            </a:r>
          </a:p>
        </p:txBody>
      </p:sp>
      <p:sp>
        <p:nvSpPr>
          <p:cNvPr id="16" name="Multiply 15"/>
          <p:cNvSpPr/>
          <p:nvPr/>
        </p:nvSpPr>
        <p:spPr>
          <a:xfrm>
            <a:off x="5398820" y="3638114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5398820" y="3344937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an 62" title="DB"/>
          <p:cNvSpPr/>
          <p:nvPr/>
        </p:nvSpPr>
        <p:spPr>
          <a:xfrm>
            <a:off x="9883221" y="5724561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r-IN" dirty="0"/>
              <a:t>…</a:t>
            </a:r>
            <a:endParaRPr lang="en-US" dirty="0"/>
          </a:p>
        </p:txBody>
      </p:sp>
      <p:sp>
        <p:nvSpPr>
          <p:cNvPr id="62" name="Can 61" title="DB"/>
          <p:cNvSpPr/>
          <p:nvPr/>
        </p:nvSpPr>
        <p:spPr>
          <a:xfrm>
            <a:off x="9883221" y="5350890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Cosmic</a:t>
            </a:r>
          </a:p>
        </p:txBody>
      </p:sp>
      <p:sp>
        <p:nvSpPr>
          <p:cNvPr id="53" name="Can 52" title="DB"/>
          <p:cNvSpPr/>
          <p:nvPr/>
        </p:nvSpPr>
        <p:spPr>
          <a:xfrm>
            <a:off x="9883221" y="4977219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dbSNP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pipeline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849" y="3233283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0849" y="3409409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0849" y="3585535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0849" y="3761661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0849" y="3937785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flipV="1">
            <a:off x="1651836" y="3567966"/>
            <a:ext cx="553676" cy="1033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67790" y="3233283"/>
            <a:ext cx="1108710" cy="72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67790" y="3409409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67790" y="358553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67790" y="3761661"/>
            <a:ext cx="1108710" cy="72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67790" y="393778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flipV="1">
            <a:off x="3822244" y="3558962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flipV="1">
            <a:off x="8290509" y="3558962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nip and Round Single Corner Rectangle 29"/>
          <p:cNvSpPr/>
          <p:nvPr/>
        </p:nvSpPr>
        <p:spPr>
          <a:xfrm>
            <a:off x="9490175" y="2759156"/>
            <a:ext cx="1404820" cy="1259989"/>
          </a:xfrm>
          <a:prstGeom prst="snipRound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9627649" y="3200356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0468375" y="3200356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113897" y="3200356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9630824" y="33178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0471550" y="33178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117072" y="33178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9630824" y="34321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0471550" y="34321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117072" y="34321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624474" y="35464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0465200" y="35464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0110722" y="35464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9624474" y="3670256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0465200" y="3670256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0110722" y="3670256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>
            <a:off x="5510934" y="4426876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6286796" y="4426876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660861" y="4426871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8148878" y="3795616"/>
            <a:ext cx="1100542" cy="852306"/>
          </a:xfrm>
          <a:custGeom>
            <a:avLst/>
            <a:gdLst>
              <a:gd name="connsiteX0" fmla="*/ 0 w 1122218"/>
              <a:gd name="connsiteY0" fmla="*/ 914400 h 914400"/>
              <a:gd name="connsiteX1" fmla="*/ 914400 w 1122218"/>
              <a:gd name="connsiteY1" fmla="*/ 762000 h 914400"/>
              <a:gd name="connsiteX2" fmla="*/ 1122218 w 1122218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2218" h="914400">
                <a:moveTo>
                  <a:pt x="0" y="914400"/>
                </a:moveTo>
                <a:cubicBezTo>
                  <a:pt x="363682" y="914400"/>
                  <a:pt x="727364" y="914400"/>
                  <a:pt x="914400" y="762000"/>
                </a:cubicBezTo>
                <a:cubicBezTo>
                  <a:pt x="1101436" y="609600"/>
                  <a:pt x="1122218" y="0"/>
                  <a:pt x="1122218" y="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9249420" y="3320607"/>
            <a:ext cx="289774" cy="475009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9249420" y="3449396"/>
            <a:ext cx="289774" cy="380350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9249420" y="3204702"/>
            <a:ext cx="289774" cy="530752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834150" y="1930514"/>
            <a:ext cx="211443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/>
              <a:t>Pre alignment </a:t>
            </a:r>
          </a:p>
          <a:p>
            <a:r>
              <a:rPr lang="en-US" sz="2400" dirty="0"/>
              <a:t>Quality Control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312522" y="1930515"/>
            <a:ext cx="157312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/>
              <a:t>Alignment</a:t>
            </a:r>
          </a:p>
          <a:p>
            <a:r>
              <a:rPr lang="en-US" sz="2400" dirty="0"/>
              <a:t>(Mapping)</a:t>
            </a:r>
          </a:p>
          <a:p>
            <a:r>
              <a:rPr lang="en-US" sz="2400" dirty="0"/>
              <a:t>     + QC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10633288" y="3778854"/>
            <a:ext cx="6350" cy="118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727951" y="1935243"/>
            <a:ext cx="193867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/>
              <a:t>Variant calling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632673" y="4210272"/>
            <a:ext cx="1588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Annotation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6810" y="4009231"/>
            <a:ext cx="75274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/>
              <a:t>Reads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687775" y="2750632"/>
            <a:ext cx="94416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Variants</a:t>
            </a:r>
          </a:p>
        </p:txBody>
      </p:sp>
      <p:sp>
        <p:nvSpPr>
          <p:cNvPr id="64" name="Multiply 63"/>
          <p:cNvSpPr/>
          <p:nvPr/>
        </p:nvSpPr>
        <p:spPr>
          <a:xfrm>
            <a:off x="6188533" y="3331133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Multiply 64"/>
          <p:cNvSpPr/>
          <p:nvPr/>
        </p:nvSpPr>
        <p:spPr>
          <a:xfrm>
            <a:off x="6549693" y="3474162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Multiply 65"/>
          <p:cNvSpPr/>
          <p:nvPr/>
        </p:nvSpPr>
        <p:spPr>
          <a:xfrm>
            <a:off x="6549693" y="3325635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Multiply 66"/>
          <p:cNvSpPr/>
          <p:nvPr/>
        </p:nvSpPr>
        <p:spPr>
          <a:xfrm>
            <a:off x="6549693" y="3636818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lded Corner 2"/>
          <p:cNvSpPr/>
          <p:nvPr/>
        </p:nvSpPr>
        <p:spPr>
          <a:xfrm>
            <a:off x="5392318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288983" y="5122103"/>
            <a:ext cx="116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SAM/BAM</a:t>
            </a:r>
          </a:p>
        </p:txBody>
      </p:sp>
      <p:sp>
        <p:nvSpPr>
          <p:cNvPr id="71" name="Folded Corner 70"/>
          <p:cNvSpPr/>
          <p:nvPr/>
        </p:nvSpPr>
        <p:spPr>
          <a:xfrm>
            <a:off x="651758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967442" y="511496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FASTQ</a:t>
            </a:r>
          </a:p>
        </p:txBody>
      </p:sp>
      <p:sp>
        <p:nvSpPr>
          <p:cNvPr id="73" name="Folded Corner 72"/>
          <p:cNvSpPr/>
          <p:nvPr/>
        </p:nvSpPr>
        <p:spPr>
          <a:xfrm>
            <a:off x="7762595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7651678" y="5114966"/>
            <a:ext cx="1062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VCF/MAF</a:t>
            </a:r>
          </a:p>
        </p:txBody>
      </p:sp>
      <p:sp>
        <p:nvSpPr>
          <p:cNvPr id="75" name="Right Arrow 74"/>
          <p:cNvSpPr/>
          <p:nvPr/>
        </p:nvSpPr>
        <p:spPr>
          <a:xfrm flipV="1">
            <a:off x="4390330" y="5928611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Arrow 75"/>
          <p:cNvSpPr/>
          <p:nvPr/>
        </p:nvSpPr>
        <p:spPr>
          <a:xfrm flipV="1">
            <a:off x="6760610" y="5928611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olded Corner 76"/>
          <p:cNvSpPr/>
          <p:nvPr/>
        </p:nvSpPr>
        <p:spPr>
          <a:xfrm>
            <a:off x="3022038" y="5513668"/>
            <a:ext cx="919980" cy="951251"/>
          </a:xfrm>
          <a:prstGeom prst="foldedCorne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01821" y="512070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BCL</a:t>
            </a:r>
          </a:p>
        </p:txBody>
      </p:sp>
      <p:sp>
        <p:nvSpPr>
          <p:cNvPr id="79" name="Right Arrow 78"/>
          <p:cNvSpPr/>
          <p:nvPr/>
        </p:nvSpPr>
        <p:spPr>
          <a:xfrm flipV="1">
            <a:off x="2020050" y="5928611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ate Placeholder 6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50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FastQC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 statistics </a:t>
            </a:r>
          </a:p>
          <a:p>
            <a:r>
              <a:rPr lang="en-US" dirty="0"/>
              <a:t>Two modes </a:t>
            </a:r>
          </a:p>
          <a:p>
            <a:pPr lvl="1"/>
            <a:r>
              <a:rPr lang="en-US" dirty="0"/>
              <a:t>Stand alone program</a:t>
            </a:r>
          </a:p>
          <a:p>
            <a:pPr lvl="1"/>
            <a:r>
              <a:rPr lang="en-US" dirty="0"/>
              <a:t>Command line (output can be integrated to </a:t>
            </a:r>
            <a:r>
              <a:rPr lang="en-US" dirty="0" err="1"/>
              <a:t>MultiQC</a:t>
            </a:r>
            <a:r>
              <a:rPr lang="en-US" dirty="0"/>
              <a:t>)</a:t>
            </a:r>
          </a:p>
          <a:p>
            <a:r>
              <a:rPr lang="en-US" dirty="0"/>
              <a:t>Input: </a:t>
            </a:r>
            <a:r>
              <a:rPr lang="en-US" dirty="0" err="1"/>
              <a:t>Fastq</a:t>
            </a:r>
            <a:r>
              <a:rPr lang="en-US" dirty="0"/>
              <a:t> or BAM file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89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Adaptors</a:t>
            </a:r>
          </a:p>
          <a:p>
            <a:r>
              <a:rPr lang="en-US" dirty="0"/>
              <a:t>Low quality ends of reads</a:t>
            </a:r>
          </a:p>
          <a:p>
            <a:r>
              <a:rPr lang="en-US" dirty="0"/>
              <a:t>Tools:</a:t>
            </a:r>
          </a:p>
          <a:p>
            <a:pPr lvl="1"/>
            <a:r>
              <a:rPr lang="en-US" dirty="0" err="1"/>
              <a:t>Cutadapt</a:t>
            </a:r>
            <a:endParaRPr lang="en-US" dirty="0"/>
          </a:p>
          <a:p>
            <a:pPr lvl="1"/>
            <a:r>
              <a:rPr lang="en-US" dirty="0" err="1"/>
              <a:t>Trimmomatic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86" y="4383401"/>
            <a:ext cx="8212721" cy="24745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16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E1B7A-4685-9B46-ABDF-CF1C49351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Commercial solutions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A2381DF-3740-5148-BEA8-B0E628DA7DC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175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- Expensive</a:t>
            </a:r>
          </a:p>
          <a:p>
            <a:r>
              <a:rPr lang="en-US" dirty="0"/>
              <a:t>+ Support</a:t>
            </a:r>
          </a:p>
          <a:p>
            <a:r>
              <a:rPr lang="en-US" dirty="0"/>
              <a:t>Diagnostics</a:t>
            </a:r>
          </a:p>
          <a:p>
            <a:pPr lvl="1"/>
            <a:endParaRPr lang="en-US" dirty="0"/>
          </a:p>
          <a:p>
            <a:pPr marL="457200" lvl="1" indent="0">
              <a:buFont typeface="Arial"/>
              <a:buNone/>
            </a:pPr>
            <a:endParaRPr lang="en-US" dirty="0"/>
          </a:p>
        </p:txBody>
      </p:sp>
      <p:pic>
        <p:nvPicPr>
          <p:cNvPr id="7" name="Content Placeholder 6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FB856E70-A562-9E45-8645-87DA0D2DC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7085" y="3770715"/>
            <a:ext cx="4505364" cy="238283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CC8EE-AA26-B247-9C31-502213F9A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cs-CZ" dirty="0"/>
              <a:t>26.11.18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1C1B4-F38F-9D43-859F-BDD7D4F8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0FD5188-CFAF-B044-B49C-D352DF7C4EBA}" type="slidenum">
              <a:rPr lang="en-US" smtClean="0"/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F457D1-E4E2-9541-858F-4D6649A82585}"/>
              </a:ext>
            </a:extLst>
          </p:cNvPr>
          <p:cNvSpPr txBox="1"/>
          <p:nvPr/>
        </p:nvSpPr>
        <p:spPr>
          <a:xfrm>
            <a:off x="845108" y="6153553"/>
            <a:ext cx="4769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https://www.jsi-medisys.de/products/sequence-pilot/seqnext/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DED3B5-F107-FC4A-BEED-1A2EFC33D2F0}"/>
              </a:ext>
            </a:extLst>
          </p:cNvPr>
          <p:cNvSpPr/>
          <p:nvPr/>
        </p:nvSpPr>
        <p:spPr>
          <a:xfrm>
            <a:off x="6252412" y="5917625"/>
            <a:ext cx="3810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https://www.qiagenbioinformatics.com/products/clc-genomics-workbench</a:t>
            </a:r>
            <a:endParaRPr lang="en-US" sz="1400" dirty="0"/>
          </a:p>
          <a:p>
            <a:endParaRPr lang="en-US" sz="1600" dirty="0"/>
          </a:p>
        </p:txBody>
      </p:sp>
      <p:pic>
        <p:nvPicPr>
          <p:cNvPr id="18" name="Picture 17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22252525-796B-AD4A-B8F2-21545AA01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398" y="3814018"/>
            <a:ext cx="3408651" cy="2180209"/>
          </a:xfrm>
          <a:prstGeom prst="rect">
            <a:avLst/>
          </a:prstGeom>
        </p:spPr>
      </p:pic>
      <p:pic>
        <p:nvPicPr>
          <p:cNvPr id="26" name="Picture 25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F686C78E-5309-DB4B-B306-6AFA433FB0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8288" y="862903"/>
            <a:ext cx="1905000" cy="1168400"/>
          </a:xfrm>
          <a:prstGeom prst="rect">
            <a:avLst/>
          </a:prstGeom>
        </p:spPr>
      </p:pic>
      <p:pic>
        <p:nvPicPr>
          <p:cNvPr id="22" name="Picture 21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8D4D3B20-E4EB-E04D-84E0-21B3E88330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5062" y="1174523"/>
            <a:ext cx="1905000" cy="1168400"/>
          </a:xfrm>
          <a:prstGeom prst="rect">
            <a:avLst/>
          </a:prstGeom>
        </p:spPr>
      </p:pic>
      <p:pic>
        <p:nvPicPr>
          <p:cNvPr id="24" name="Picture 23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64C808D1-2D53-114C-89A7-E1A62EB6E7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288" y="1447103"/>
            <a:ext cx="1905000" cy="1168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835708-862E-C246-9871-3A80E446A6AD}"/>
              </a:ext>
            </a:extLst>
          </p:cNvPr>
          <p:cNvSpPr txBox="1"/>
          <p:nvPr/>
        </p:nvSpPr>
        <p:spPr>
          <a:xfrm>
            <a:off x="2202082" y="3276576"/>
            <a:ext cx="2055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JSI Sequence pilot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994212-28D4-994A-9A33-1D2385F9BE9E}"/>
              </a:ext>
            </a:extLst>
          </p:cNvPr>
          <p:cNvSpPr txBox="1"/>
          <p:nvPr/>
        </p:nvSpPr>
        <p:spPr>
          <a:xfrm>
            <a:off x="7108962" y="2500086"/>
            <a:ext cx="34086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10"/>
              </a:rPr>
              <a:t>https://www.sophiagenetics.com/hospitals/sophia-ddm/sophia-ddmr-details.html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D9F5F6-28F3-5D43-9845-88105554A75F}"/>
              </a:ext>
            </a:extLst>
          </p:cNvPr>
          <p:cNvSpPr txBox="1"/>
          <p:nvPr/>
        </p:nvSpPr>
        <p:spPr>
          <a:xfrm>
            <a:off x="7990855" y="273768"/>
            <a:ext cx="164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Sophia genetics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F04444-67CF-C143-B144-494CA11E9FCD}"/>
              </a:ext>
            </a:extLst>
          </p:cNvPr>
          <p:cNvSpPr txBox="1"/>
          <p:nvPr/>
        </p:nvSpPr>
        <p:spPr>
          <a:xfrm>
            <a:off x="6848018" y="3419329"/>
            <a:ext cx="2571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CLC genomics workbench</a:t>
            </a:r>
          </a:p>
        </p:txBody>
      </p:sp>
    </p:spTree>
    <p:extLst>
      <p:ext uri="{BB962C8B-B14F-4D97-AF65-F5344CB8AC3E}">
        <p14:creationId xmlns:p14="http://schemas.microsoft.com/office/powerpoint/2010/main" val="2482079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Trimming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36" y="1476375"/>
            <a:ext cx="6502400" cy="4826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9183" y="767090"/>
            <a:ext cx="6178755" cy="193535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Andale Mono" charset="0"/>
                <a:ea typeface="Andale Mono" charset="0"/>
                <a:cs typeface="Andale Mono" charset="0"/>
              </a:rPr>
              <a:t>&gt; </a:t>
            </a:r>
            <a:r>
              <a:rPr lang="mr-IN" sz="1800" dirty="0" err="1">
                <a:latin typeface="Andale Mono" charset="0"/>
                <a:ea typeface="Andale Mono" charset="0"/>
                <a:cs typeface="Andale Mono" charset="0"/>
              </a:rPr>
              <a:t>cutadapt</a:t>
            </a:r>
            <a:r>
              <a:rPr lang="mr-IN" sz="1800" dirty="0">
                <a:latin typeface="Andale Mono" charset="0"/>
                <a:ea typeface="Andale Mono" charset="0"/>
                <a:cs typeface="Andale Mono" charset="0"/>
              </a:rPr>
              <a:t> \</a:t>
            </a:r>
            <a:endParaRPr lang="en-US" sz="1800" dirty="0">
              <a:latin typeface="Andale Mono" charset="0"/>
              <a:ea typeface="Andale Mono" charset="0"/>
              <a:cs typeface="Andale Mono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mr-IN" sz="1800" dirty="0"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mr-IN" sz="1800" dirty="0" err="1">
                <a:latin typeface="Andale Mono" charset="0"/>
                <a:ea typeface="Andale Mono" charset="0"/>
                <a:cs typeface="Andale Mono" charset="0"/>
              </a:rPr>
              <a:t>a</a:t>
            </a:r>
            <a:r>
              <a:rPr lang="mr-IN" sz="1800" dirty="0">
                <a:latin typeface="Andale Mono" charset="0"/>
                <a:ea typeface="Andale Mono" charset="0"/>
                <a:cs typeface="Andale Mono" charset="0"/>
              </a:rPr>
              <a:t> AGATCGGAAGAGC</a:t>
            </a:r>
            <a:r>
              <a:rPr lang="en-US" sz="1800" dirty="0">
                <a:latin typeface="Andale Mono" charset="0"/>
                <a:ea typeface="Andale Mono" charset="0"/>
                <a:cs typeface="Andale Mono" charset="0"/>
              </a:rPr>
              <a:t> \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mr-IN" sz="1800" dirty="0"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mr-IN" sz="1800" dirty="0" err="1">
                <a:latin typeface="Andale Mono" charset="0"/>
                <a:ea typeface="Andale Mono" charset="0"/>
                <a:cs typeface="Andale Mono" charset="0"/>
              </a:rPr>
              <a:t>A</a:t>
            </a:r>
            <a:r>
              <a:rPr lang="mr-IN" sz="1800" dirty="0">
                <a:latin typeface="Andale Mono" charset="0"/>
                <a:ea typeface="Andale Mono" charset="0"/>
                <a:cs typeface="Andale Mono" charset="0"/>
              </a:rPr>
              <a:t> AGATCGGAAGAGC \                                   </a:t>
            </a:r>
            <a:endParaRPr lang="en-US" sz="1800" dirty="0">
              <a:latin typeface="Andale Mono" charset="0"/>
              <a:ea typeface="Andale Mono" charset="0"/>
              <a:cs typeface="Andale Mono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mr-IN" sz="1800" dirty="0"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mr-IN" sz="1800" dirty="0" err="1">
                <a:latin typeface="Andale Mono" charset="0"/>
                <a:ea typeface="Andale Mono" charset="0"/>
                <a:cs typeface="Andale Mono" charset="0"/>
              </a:rPr>
              <a:t>o</a:t>
            </a:r>
            <a:r>
              <a:rPr lang="mr-IN" sz="1800" dirty="0">
                <a:latin typeface="Andale Mono" charset="0"/>
                <a:ea typeface="Andale Mono" charset="0"/>
                <a:cs typeface="Andale Mono" charset="0"/>
              </a:rPr>
              <a:t> BR_0296_I.trimmed.1.fastq.gz</a:t>
            </a:r>
            <a:r>
              <a:rPr lang="en-US" sz="1800" dirty="0">
                <a:latin typeface="Andale Mono" charset="0"/>
                <a:ea typeface="Andale Mono" charset="0"/>
                <a:cs typeface="Andale Mono" charset="0"/>
              </a:rPr>
              <a:t> \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mr-IN" sz="1800" dirty="0"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mr-IN" sz="1800" dirty="0" err="1">
                <a:latin typeface="Andale Mono" charset="0"/>
                <a:ea typeface="Andale Mono" charset="0"/>
                <a:cs typeface="Andale Mono" charset="0"/>
              </a:rPr>
              <a:t>p</a:t>
            </a:r>
            <a:r>
              <a:rPr lang="mr-IN" sz="1800" dirty="0">
                <a:latin typeface="Andale Mono" charset="0"/>
                <a:ea typeface="Andale Mono" charset="0"/>
                <a:cs typeface="Andale Mono" charset="0"/>
              </a:rPr>
              <a:t> BR_0296_I.trimmed.2.fastq.gz \                                   </a:t>
            </a:r>
            <a:r>
              <a:rPr lang="en-US" sz="1800" dirty="0"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mr-IN" sz="1800" dirty="0">
                <a:latin typeface="Andale Mono" charset="0"/>
                <a:ea typeface="Andale Mono" charset="0"/>
                <a:cs typeface="Andale Mono" charset="0"/>
              </a:rPr>
              <a:t>BR_0296_I.R1.fq.gz BR_0296_I.R2.fq.gz</a:t>
            </a:r>
            <a:endParaRPr lang="en-US" sz="1800" dirty="0"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6302375"/>
            <a:ext cx="10188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http://tucf-genomics.tufts.edu/documents/protocols/TUCF_Understanding_Illumina_TruSeq_Adapters.pdf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70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592237" y="338766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64017" y="3377276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66160" y="3525501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385488" y="3681980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80174" y="3838459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228608" y="3526507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409279" y="3155105"/>
            <a:ext cx="3799360" cy="5870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68949" y="3683500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5513120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663993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02833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150569" y="2816467"/>
            <a:ext cx="1127360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/>
              <a:t>Reference</a:t>
            </a:r>
          </a:p>
        </p:txBody>
      </p:sp>
      <p:sp>
        <p:nvSpPr>
          <p:cNvPr id="16" name="Multiply 15"/>
          <p:cNvSpPr/>
          <p:nvPr/>
        </p:nvSpPr>
        <p:spPr>
          <a:xfrm>
            <a:off x="5398820" y="3638114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5398820" y="3344937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an 62" title="DB"/>
          <p:cNvSpPr/>
          <p:nvPr/>
        </p:nvSpPr>
        <p:spPr>
          <a:xfrm>
            <a:off x="9883221" y="5724561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r-IN" dirty="0"/>
              <a:t>…</a:t>
            </a:r>
            <a:endParaRPr lang="en-US" dirty="0"/>
          </a:p>
        </p:txBody>
      </p:sp>
      <p:sp>
        <p:nvSpPr>
          <p:cNvPr id="62" name="Can 61" title="DB"/>
          <p:cNvSpPr/>
          <p:nvPr/>
        </p:nvSpPr>
        <p:spPr>
          <a:xfrm>
            <a:off x="9883221" y="5350890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Cosmic</a:t>
            </a:r>
          </a:p>
        </p:txBody>
      </p:sp>
      <p:sp>
        <p:nvSpPr>
          <p:cNvPr id="53" name="Can 52" title="DB"/>
          <p:cNvSpPr/>
          <p:nvPr/>
        </p:nvSpPr>
        <p:spPr>
          <a:xfrm>
            <a:off x="9883221" y="4977219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dbSNP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</a:t>
            </a:r>
            <a:r>
              <a:rPr lang="mr-IN" dirty="0"/>
              <a:t>–</a:t>
            </a:r>
            <a:r>
              <a:rPr lang="en-US" dirty="0"/>
              <a:t> Data analysis pipeline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849" y="3233283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0849" y="3409409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0849" y="3585535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0849" y="3761661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0849" y="3937785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flipV="1">
            <a:off x="1651836" y="3567966"/>
            <a:ext cx="553676" cy="1033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67790" y="3233283"/>
            <a:ext cx="1108710" cy="72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67790" y="3409409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67790" y="358553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67790" y="3761661"/>
            <a:ext cx="1108710" cy="72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67790" y="393778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flipV="1">
            <a:off x="3822244" y="3558962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flipV="1">
            <a:off x="8290509" y="3558962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nip and Round Single Corner Rectangle 29"/>
          <p:cNvSpPr/>
          <p:nvPr/>
        </p:nvSpPr>
        <p:spPr>
          <a:xfrm>
            <a:off x="9490175" y="2759156"/>
            <a:ext cx="1404820" cy="1259989"/>
          </a:xfrm>
          <a:prstGeom prst="snipRound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9627649" y="3200356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0468375" y="3200356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113897" y="3200356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9630824" y="33178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0471550" y="33178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117072" y="33178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9630824" y="34321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0471550" y="34321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117072" y="34321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624474" y="35464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0465200" y="35464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0110722" y="35464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9624474" y="3670256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0465200" y="3670256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0110722" y="3670256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>
            <a:off x="5510934" y="4426876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6286796" y="4426876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660861" y="4426871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8148878" y="3795616"/>
            <a:ext cx="1100542" cy="852306"/>
          </a:xfrm>
          <a:custGeom>
            <a:avLst/>
            <a:gdLst>
              <a:gd name="connsiteX0" fmla="*/ 0 w 1122218"/>
              <a:gd name="connsiteY0" fmla="*/ 914400 h 914400"/>
              <a:gd name="connsiteX1" fmla="*/ 914400 w 1122218"/>
              <a:gd name="connsiteY1" fmla="*/ 762000 h 914400"/>
              <a:gd name="connsiteX2" fmla="*/ 1122218 w 1122218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2218" h="914400">
                <a:moveTo>
                  <a:pt x="0" y="914400"/>
                </a:moveTo>
                <a:cubicBezTo>
                  <a:pt x="363682" y="914400"/>
                  <a:pt x="727364" y="914400"/>
                  <a:pt x="914400" y="762000"/>
                </a:cubicBezTo>
                <a:cubicBezTo>
                  <a:pt x="1101436" y="609600"/>
                  <a:pt x="1122218" y="0"/>
                  <a:pt x="1122218" y="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9249420" y="3320607"/>
            <a:ext cx="289774" cy="475009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9249420" y="3449396"/>
            <a:ext cx="289774" cy="380350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9249420" y="3204702"/>
            <a:ext cx="289774" cy="530752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834150" y="1930514"/>
            <a:ext cx="211443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/>
              <a:t>Pre alignment </a:t>
            </a:r>
          </a:p>
          <a:p>
            <a:r>
              <a:rPr lang="en-US" sz="2400" dirty="0"/>
              <a:t>Quality Control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312522" y="1930515"/>
            <a:ext cx="157312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/>
              <a:t>Alignment</a:t>
            </a:r>
          </a:p>
          <a:p>
            <a:r>
              <a:rPr lang="en-US" sz="2400" dirty="0"/>
              <a:t>(Mapping)</a:t>
            </a:r>
          </a:p>
          <a:p>
            <a:r>
              <a:rPr lang="en-US" sz="2400" dirty="0"/>
              <a:t>     + QC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10633288" y="3778854"/>
            <a:ext cx="6350" cy="118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727951" y="1935243"/>
            <a:ext cx="193867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/>
              <a:t>Variant calling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632673" y="4210272"/>
            <a:ext cx="1588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Annotation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6810" y="4009231"/>
            <a:ext cx="75274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/>
              <a:t>Reads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687775" y="2750632"/>
            <a:ext cx="94416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Variants</a:t>
            </a:r>
          </a:p>
        </p:txBody>
      </p:sp>
      <p:sp>
        <p:nvSpPr>
          <p:cNvPr id="64" name="Multiply 63"/>
          <p:cNvSpPr/>
          <p:nvPr/>
        </p:nvSpPr>
        <p:spPr>
          <a:xfrm>
            <a:off x="6188533" y="3331133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Multiply 64"/>
          <p:cNvSpPr/>
          <p:nvPr/>
        </p:nvSpPr>
        <p:spPr>
          <a:xfrm>
            <a:off x="6549693" y="3474162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Multiply 65"/>
          <p:cNvSpPr/>
          <p:nvPr/>
        </p:nvSpPr>
        <p:spPr>
          <a:xfrm>
            <a:off x="6549693" y="3325635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Multiply 66"/>
          <p:cNvSpPr/>
          <p:nvPr/>
        </p:nvSpPr>
        <p:spPr>
          <a:xfrm>
            <a:off x="6549693" y="3636818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lded Corner 2"/>
          <p:cNvSpPr/>
          <p:nvPr/>
        </p:nvSpPr>
        <p:spPr>
          <a:xfrm>
            <a:off x="5392318" y="5513668"/>
            <a:ext cx="919980" cy="951251"/>
          </a:xfrm>
          <a:prstGeom prst="foldedCorne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288983" y="5122103"/>
            <a:ext cx="116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SAM/BAM</a:t>
            </a:r>
          </a:p>
        </p:txBody>
      </p:sp>
      <p:sp>
        <p:nvSpPr>
          <p:cNvPr id="71" name="Folded Corner 70"/>
          <p:cNvSpPr/>
          <p:nvPr/>
        </p:nvSpPr>
        <p:spPr>
          <a:xfrm>
            <a:off x="651758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967442" y="511496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FASTQ</a:t>
            </a:r>
          </a:p>
        </p:txBody>
      </p:sp>
      <p:sp>
        <p:nvSpPr>
          <p:cNvPr id="73" name="Folded Corner 72"/>
          <p:cNvSpPr/>
          <p:nvPr/>
        </p:nvSpPr>
        <p:spPr>
          <a:xfrm>
            <a:off x="7762595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7651678" y="5114966"/>
            <a:ext cx="1062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VCF/MAF</a:t>
            </a:r>
          </a:p>
        </p:txBody>
      </p:sp>
      <p:sp>
        <p:nvSpPr>
          <p:cNvPr id="75" name="Right Arrow 74"/>
          <p:cNvSpPr/>
          <p:nvPr/>
        </p:nvSpPr>
        <p:spPr>
          <a:xfrm flipV="1">
            <a:off x="4390330" y="5928611"/>
            <a:ext cx="553676" cy="1213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 flipV="1">
            <a:off x="6760610" y="5928611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olded Corner 76"/>
          <p:cNvSpPr/>
          <p:nvPr/>
        </p:nvSpPr>
        <p:spPr>
          <a:xfrm>
            <a:off x="3022038" y="5513668"/>
            <a:ext cx="919980" cy="951251"/>
          </a:xfrm>
          <a:prstGeom prst="foldedCorne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01821" y="512070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BCL</a:t>
            </a:r>
          </a:p>
        </p:txBody>
      </p:sp>
      <p:sp>
        <p:nvSpPr>
          <p:cNvPr id="79" name="Right Arrow 78"/>
          <p:cNvSpPr/>
          <p:nvPr/>
        </p:nvSpPr>
        <p:spPr>
          <a:xfrm flipV="1">
            <a:off x="2020050" y="5928611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ate Placeholder 6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8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 Novo Assembly</a:t>
            </a:r>
          </a:p>
          <a:p>
            <a:pPr lvl="1"/>
            <a:r>
              <a:rPr lang="en-US" dirty="0"/>
              <a:t>Create a new reference</a:t>
            </a:r>
          </a:p>
          <a:p>
            <a:pPr lvl="1"/>
            <a:r>
              <a:rPr lang="en-US" dirty="0"/>
              <a:t>Find structural variants</a:t>
            </a:r>
          </a:p>
          <a:p>
            <a:r>
              <a:rPr lang="en-US" dirty="0"/>
              <a:t>Map to an existing reference</a:t>
            </a:r>
          </a:p>
          <a:p>
            <a:pPr lvl="1"/>
            <a:r>
              <a:rPr lang="en-US" dirty="0"/>
              <a:t>Alignment (BWA)</a:t>
            </a:r>
          </a:p>
          <a:p>
            <a:r>
              <a:rPr lang="en-US" dirty="0"/>
              <a:t>Map against several references</a:t>
            </a:r>
          </a:p>
          <a:p>
            <a:pPr lvl="1"/>
            <a:r>
              <a:rPr lang="en-US" dirty="0"/>
              <a:t>Blast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08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248166"/>
            <a:ext cx="5168900" cy="640980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Novo Assembly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6227" y="6504087"/>
            <a:ext cx="899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3"/>
              </a:rPr>
              <a:t>https://www.abmgood.com/marketing/knowledge_base/next_generation_sequencing_data_analysis.php</a:t>
            </a:r>
            <a:endParaRPr lang="en-US" sz="1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3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6" y="170964"/>
            <a:ext cx="10033000" cy="650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3649" y="6304032"/>
            <a:ext cx="7544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https://www.ecseq.com/support/ngs/what-is-mate-pair-sequencing-useful-for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86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Novo Assembly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0" y="2026587"/>
            <a:ext cx="9969500" cy="4051300"/>
          </a:xfrm>
          <a:prstGeom prst="rect">
            <a:avLst/>
          </a:prstGeom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177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779" b="16779"/>
          <a:stretch/>
        </p:blipFill>
        <p:spPr>
          <a:xfrm>
            <a:off x="1169233" y="2304000"/>
            <a:ext cx="9643568" cy="357511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36</a:t>
            </a:fld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64" b="-82264"/>
          <a:stretch/>
        </p:blipFill>
        <p:spPr>
          <a:xfrm>
            <a:off x="1169233" y="2520000"/>
            <a:ext cx="9643568" cy="35751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553075" y="1993692"/>
            <a:ext cx="449705" cy="4101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64302" y="2520000"/>
            <a:ext cx="209862" cy="3359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8200" y="2833142"/>
            <a:ext cx="10515600" cy="314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55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37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77846" y="2730857"/>
            <a:ext cx="84107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b="1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</a:br>
            <a:r>
              <a:rPr lang="en-US" b="1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GCTGATGTGCCGCCTCACTTCGGTGGTGAGGTG</a:t>
            </a:r>
            <a:r>
              <a:rPr lang="en-US" dirty="0">
                <a:solidFill>
                  <a:srgbClr val="25252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b="0" i="0" dirty="0">
                <a:solidFill>
                  <a:srgbClr val="252525"/>
                </a:solidFill>
                <a:effectLst/>
                <a:ea typeface="Andale Mono" charset="0"/>
                <a:cs typeface="Andale Mono" charset="0"/>
              </a:rPr>
              <a:t>Reference sequence</a:t>
            </a:r>
          </a:p>
          <a:p>
            <a:endParaRPr lang="en-US" b="0" i="0" dirty="0">
              <a:solidFill>
                <a:srgbClr val="252525"/>
              </a:solidFill>
              <a:effectLst/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 CTGATGTGCCGCCTCACTTCGGTGGT        </a:t>
            </a:r>
            <a:r>
              <a:rPr lang="en-US" b="0" i="0" dirty="0">
                <a:solidFill>
                  <a:srgbClr val="252525"/>
                </a:solidFill>
                <a:effectLst/>
                <a:ea typeface="Andale Mono" charset="0"/>
                <a:cs typeface="Andale Mono" charset="0"/>
              </a:rPr>
              <a:t>Short read 1</a:t>
            </a:r>
          </a:p>
          <a:p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  TGATGTG</a:t>
            </a:r>
            <a:r>
              <a:rPr lang="en-US" b="0" i="0" dirty="0">
                <a:solidFill>
                  <a:srgbClr val="FF0000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CGCCTCACT</a:t>
            </a:r>
            <a:r>
              <a:rPr lang="en-US" b="0" i="0" dirty="0">
                <a:solidFill>
                  <a:srgbClr val="FF0000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A</a:t>
            </a:r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CGGTGGTG       </a:t>
            </a:r>
            <a:r>
              <a:rPr lang="en-US" b="0" i="0" dirty="0">
                <a:solidFill>
                  <a:srgbClr val="252525"/>
                </a:solidFill>
                <a:effectLst/>
                <a:ea typeface="Andale Mono" charset="0"/>
                <a:cs typeface="Andale Mono" charset="0"/>
              </a:rPr>
              <a:t>Short read 2</a:t>
            </a:r>
          </a:p>
          <a:p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   GATGTG</a:t>
            </a:r>
            <a:r>
              <a:rPr lang="en-US" b="0" i="0" dirty="0">
                <a:solidFill>
                  <a:srgbClr val="FF0000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CGCCTCACTTCGGTGGTGA      </a:t>
            </a:r>
            <a:r>
              <a:rPr lang="en-US" b="0" i="0" dirty="0">
                <a:solidFill>
                  <a:srgbClr val="252525"/>
                </a:solidFill>
                <a:effectLst/>
                <a:ea typeface="Andale Mono" charset="0"/>
                <a:cs typeface="Andale Mono" charset="0"/>
              </a:rPr>
              <a:t>Short read 3</a:t>
            </a:r>
          </a:p>
          <a:p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GCTGATGTGCCGCCTCACT</a:t>
            </a:r>
            <a:r>
              <a:rPr lang="en-US" b="0" i="0" dirty="0">
                <a:solidFill>
                  <a:srgbClr val="FF0000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A</a:t>
            </a:r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CGGTG          </a:t>
            </a:r>
            <a:r>
              <a:rPr lang="en-US" b="0" i="0" dirty="0">
                <a:solidFill>
                  <a:srgbClr val="252525"/>
                </a:solidFill>
                <a:effectLst/>
                <a:ea typeface="Andale Mono" charset="0"/>
                <a:cs typeface="Andale Mono" charset="0"/>
              </a:rPr>
              <a:t>Short read 4</a:t>
            </a:r>
          </a:p>
          <a:p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GCTGATGTGCCGCCTCACT</a:t>
            </a:r>
            <a:r>
              <a:rPr lang="en-US" b="0" i="0" dirty="0">
                <a:solidFill>
                  <a:srgbClr val="FF0000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A</a:t>
            </a:r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CGGTG          </a:t>
            </a:r>
            <a:r>
              <a:rPr lang="en-US" b="0" i="0" dirty="0">
                <a:solidFill>
                  <a:srgbClr val="252525"/>
                </a:solidFill>
                <a:effectLst/>
                <a:ea typeface="Andale Mono" charset="0"/>
                <a:cs typeface="Andale Mono" charset="0"/>
              </a:rPr>
              <a:t>Short read 5 </a:t>
            </a:r>
          </a:p>
          <a:p>
            <a:br>
              <a:rPr lang="en-US" dirty="0">
                <a:latin typeface="Andale Mono" charset="0"/>
                <a:ea typeface="Andale Mono" charset="0"/>
                <a:cs typeface="Andale Mono" charset="0"/>
              </a:rPr>
            </a:br>
            <a:endParaRPr lang="en-US" dirty="0"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87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38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77846" y="2730857"/>
            <a:ext cx="84107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b="1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</a:br>
            <a:r>
              <a:rPr lang="en-US" b="1" i="0" dirty="0">
                <a:solidFill>
                  <a:schemeClr val="bg1">
                    <a:lumMod val="50000"/>
                  </a:schemeClr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GCTGA</a:t>
            </a:r>
            <a:r>
              <a:rPr lang="en-US" b="1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TGTGCCGCCTCACTTCGGT</a:t>
            </a:r>
            <a:r>
              <a:rPr lang="en-US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GGTGAGGTG</a:t>
            </a:r>
            <a:r>
              <a:rPr lang="en-US" dirty="0">
                <a:solidFill>
                  <a:srgbClr val="25252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b="0" i="0" dirty="0">
                <a:solidFill>
                  <a:srgbClr val="252525"/>
                </a:solidFill>
                <a:effectLst/>
                <a:ea typeface="Andale Mono" charset="0"/>
                <a:cs typeface="Andale Mono" charset="0"/>
              </a:rPr>
              <a:t>Reference sequence</a:t>
            </a:r>
          </a:p>
          <a:p>
            <a:endParaRPr lang="en-US" b="0" i="0" dirty="0">
              <a:solidFill>
                <a:srgbClr val="252525"/>
              </a:solidFill>
              <a:effectLst/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CTGA</a:t>
            </a:r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TGTGCCGCCTCACTTCGGT</a:t>
            </a:r>
            <a:r>
              <a:rPr lang="en-U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GGT</a:t>
            </a:r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        </a:t>
            </a:r>
            <a:r>
              <a:rPr lang="en-US" b="0" i="0" dirty="0">
                <a:solidFill>
                  <a:srgbClr val="252525"/>
                </a:solidFill>
                <a:effectLst/>
                <a:ea typeface="Andale Mono" charset="0"/>
                <a:cs typeface="Andale Mono" charset="0"/>
              </a:rPr>
              <a:t>Short read 1</a:t>
            </a:r>
          </a:p>
          <a:p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TGA</a:t>
            </a:r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TGTG</a:t>
            </a:r>
            <a:r>
              <a:rPr lang="en-US" b="0" i="0" dirty="0">
                <a:solidFill>
                  <a:srgbClr val="FF0000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CGCCTCACT</a:t>
            </a:r>
            <a:r>
              <a:rPr lang="en-US" b="0" i="0" dirty="0">
                <a:solidFill>
                  <a:srgbClr val="FF0000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A</a:t>
            </a:r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CGGT</a:t>
            </a:r>
            <a:r>
              <a:rPr lang="en-U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GGTG</a:t>
            </a:r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       </a:t>
            </a:r>
            <a:r>
              <a:rPr lang="en-US" b="0" i="0" dirty="0">
                <a:solidFill>
                  <a:srgbClr val="252525"/>
                </a:solidFill>
                <a:effectLst/>
                <a:ea typeface="Andale Mono" charset="0"/>
                <a:cs typeface="Andale Mono" charset="0"/>
              </a:rPr>
              <a:t>Short read 2</a:t>
            </a:r>
          </a:p>
          <a:p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   </a:t>
            </a:r>
            <a:r>
              <a:rPr lang="en-U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GA</a:t>
            </a:r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TGTG</a:t>
            </a:r>
            <a:r>
              <a:rPr lang="en-US" b="0" i="0" dirty="0">
                <a:solidFill>
                  <a:srgbClr val="FF0000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CGCCTCACTTCGGT</a:t>
            </a:r>
            <a:r>
              <a:rPr lang="en-U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GGTGA</a:t>
            </a:r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      </a:t>
            </a:r>
            <a:r>
              <a:rPr lang="en-US" b="0" i="0" dirty="0">
                <a:solidFill>
                  <a:srgbClr val="252525"/>
                </a:solidFill>
                <a:effectLst/>
                <a:ea typeface="Andale Mono" charset="0"/>
                <a:cs typeface="Andale Mono" charset="0"/>
              </a:rPr>
              <a:t>Short read 3</a:t>
            </a:r>
          </a:p>
          <a:p>
            <a:r>
              <a:rPr lang="en-U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GCTGA</a:t>
            </a:r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TGTGCCGCCTCACT</a:t>
            </a:r>
            <a:r>
              <a:rPr lang="en-US" b="0" i="0" dirty="0">
                <a:solidFill>
                  <a:srgbClr val="FF0000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A</a:t>
            </a:r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CGGT</a:t>
            </a:r>
            <a:r>
              <a:rPr lang="en-U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G</a:t>
            </a:r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          </a:t>
            </a:r>
            <a:r>
              <a:rPr lang="en-US" b="0" i="0" dirty="0">
                <a:solidFill>
                  <a:srgbClr val="252525"/>
                </a:solidFill>
                <a:effectLst/>
                <a:ea typeface="Andale Mono" charset="0"/>
                <a:cs typeface="Andale Mono" charset="0"/>
              </a:rPr>
              <a:t>Short read 4</a:t>
            </a:r>
          </a:p>
          <a:p>
            <a:r>
              <a:rPr lang="en-U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GCTGA</a:t>
            </a:r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TGTGCCGCCTCACT</a:t>
            </a:r>
            <a:r>
              <a:rPr lang="en-US" b="0" i="0" dirty="0">
                <a:solidFill>
                  <a:srgbClr val="FF0000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A</a:t>
            </a:r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CGGT</a:t>
            </a:r>
            <a:r>
              <a:rPr lang="en-U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G</a:t>
            </a:r>
            <a:r>
              <a:rPr lang="en-US" b="0" i="0" dirty="0">
                <a:solidFill>
                  <a:srgbClr val="252525"/>
                </a:solidFill>
                <a:effectLst/>
                <a:latin typeface="Andale Mono" charset="0"/>
                <a:ea typeface="Andale Mono" charset="0"/>
                <a:cs typeface="Andale Mono" charset="0"/>
              </a:rPr>
              <a:t>          </a:t>
            </a:r>
            <a:r>
              <a:rPr lang="en-US" b="0" i="0" dirty="0">
                <a:solidFill>
                  <a:srgbClr val="252525"/>
                </a:solidFill>
                <a:effectLst/>
                <a:ea typeface="Andale Mono" charset="0"/>
                <a:cs typeface="Andale Mono" charset="0"/>
              </a:rPr>
              <a:t>Short read 5 </a:t>
            </a:r>
          </a:p>
          <a:p>
            <a:br>
              <a:rPr lang="en-US" dirty="0">
                <a:latin typeface="Andale Mono" charset="0"/>
                <a:ea typeface="Andale Mono" charset="0"/>
                <a:cs typeface="Andale Mono" charset="0"/>
              </a:rPr>
            </a:br>
            <a:endParaRPr lang="en-US" dirty="0"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08533" y="2453859"/>
            <a:ext cx="5561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ndale Mono" charset="0"/>
                <a:ea typeface="Andale Mono" charset="0"/>
                <a:cs typeface="Andale Mono" charset="0"/>
              </a:rPr>
              <a:t>Chr7  127471196  127472363  Pos1  0  + </a:t>
            </a:r>
            <a:endParaRPr lang="en-US" dirty="0"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03361" y="2638525"/>
            <a:ext cx="2630149" cy="92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103361" y="2730857"/>
            <a:ext cx="0" cy="23957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33510" y="2730857"/>
            <a:ext cx="0" cy="2245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08533" y="2164606"/>
            <a:ext cx="989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BED file</a:t>
            </a:r>
          </a:p>
        </p:txBody>
      </p:sp>
    </p:spTree>
    <p:extLst>
      <p:ext uri="{BB962C8B-B14F-4D97-AF65-F5344CB8AC3E}">
        <p14:creationId xmlns:p14="http://schemas.microsoft.com/office/powerpoint/2010/main" val="18945019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6488668"/>
            <a:ext cx="672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http://www.mrc-lmb.cam.ac.uk/rlw/text/bioinfo_tuto/sequence.html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9" y="159728"/>
            <a:ext cx="8506899" cy="63289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13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A745D-89FD-1B48-8638-8FE9DDBF1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B3630-971F-5E40-A05B-5B43D59EC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26.11.18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42F50-482E-D64F-96F7-ACBD9FE5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4899C1-7388-A343-AE31-94CAB799A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913035"/>
            <a:ext cx="9589169" cy="23536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F5184-820E-4C47-86D0-E94FB3857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basic steps are the same</a:t>
            </a:r>
          </a:p>
          <a:p>
            <a:r>
              <a:rPr lang="en-US" dirty="0"/>
              <a:t>Community driven development by researchers</a:t>
            </a:r>
          </a:p>
          <a:p>
            <a:r>
              <a:rPr lang="en-US" dirty="0"/>
              <a:t>Solutions from Open Source often implemented in commercial software</a:t>
            </a:r>
          </a:p>
          <a:p>
            <a:r>
              <a:rPr lang="en-US" dirty="0"/>
              <a:t>- Expensive Bioinformatician</a:t>
            </a:r>
          </a:p>
          <a:p>
            <a:r>
              <a:rPr lang="en-US" dirty="0" err="1"/>
              <a:t>Researach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397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alignment?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03558"/>
            <a:ext cx="10519976" cy="3878874"/>
          </a:xfrm>
          <a:effectLst>
            <a:outerShdw blurRad="228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892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to human genome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908224"/>
            <a:ext cx="7346430" cy="2189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GRCh37 vs hg19 released 2009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18149" y="3783057"/>
            <a:ext cx="42721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ndale Mono" charset="0"/>
                <a:ea typeface="Andale Mono" charset="0"/>
                <a:cs typeface="Andale Mono" charset="0"/>
              </a:rPr>
              <a:t>&gt;seq1 </a:t>
            </a:r>
          </a:p>
          <a:p>
            <a:r>
              <a:rPr lang="en-US" sz="2400" dirty="0">
                <a:latin typeface="Andale Mono" charset="0"/>
                <a:ea typeface="Andale Mono" charset="0"/>
                <a:cs typeface="Andale Mono" charset="0"/>
              </a:rPr>
              <a:t>ACGTCGTG</a:t>
            </a:r>
          </a:p>
          <a:p>
            <a:r>
              <a:rPr lang="en-US" sz="2400" dirty="0">
                <a:latin typeface="Andale Mono" charset="0"/>
                <a:ea typeface="Andale Mono" charset="0"/>
                <a:cs typeface="Andale Mono" charset="0"/>
              </a:rPr>
              <a:t>&gt;seq2 additional info</a:t>
            </a:r>
          </a:p>
          <a:p>
            <a:r>
              <a:rPr lang="en-US" sz="2400" dirty="0">
                <a:latin typeface="Andale Mono" charset="0"/>
                <a:ea typeface="Andale Mono" charset="0"/>
                <a:cs typeface="Andale Mono" charset="0"/>
              </a:rPr>
              <a:t>TCGCAGCG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18149" y="3103856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Fasta</a:t>
            </a:r>
            <a:r>
              <a:rPr lang="en-US" sz="2400" dirty="0"/>
              <a:t> format: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18149" y="3783057"/>
            <a:ext cx="4512041" cy="1787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99936" y="4078720"/>
            <a:ext cx="1669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Unique </a:t>
            </a:r>
          </a:p>
          <a:p>
            <a:r>
              <a:rPr lang="en-US" dirty="0"/>
              <a:t>sequence name</a:t>
            </a:r>
          </a:p>
        </p:txBody>
      </p:sp>
      <p:cxnSp>
        <p:nvCxnSpPr>
          <p:cNvPr id="21" name="Straight Arrow Connector 20"/>
          <p:cNvCxnSpPr>
            <a:stCxn id="19" idx="3"/>
          </p:cNvCxnSpPr>
          <p:nvPr/>
        </p:nvCxnSpPr>
        <p:spPr>
          <a:xfrm flipV="1">
            <a:off x="2068983" y="4078720"/>
            <a:ext cx="584276" cy="323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068983" y="4563469"/>
            <a:ext cx="584276" cy="161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484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to human genome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908224"/>
            <a:ext cx="7346430" cy="2189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GRCh37(NCBI) vs hg19(UCSC)  released 2009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69349"/>
            <a:ext cx="7937500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66068"/>
            <a:ext cx="7937500" cy="1689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8180" y="405212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130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to human genome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908224"/>
            <a:ext cx="7346430" cy="2189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GRCh37(NCBI) vs hg19(UCSC)  released 2009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69349"/>
            <a:ext cx="7937500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66068"/>
            <a:ext cx="7937500" cy="1689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8180" y="405212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30" y="2669349"/>
            <a:ext cx="5470769" cy="1422400"/>
          </a:xfrm>
          <a:prstGeom prst="rect">
            <a:avLst/>
          </a:prstGeom>
          <a:effectLst>
            <a:outerShdw blurRad="406400" sx="105000" sy="105000" algn="ctr" rotWithShape="0">
              <a:schemeClr val="bg1"/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30" y="4466067"/>
            <a:ext cx="5470769" cy="1896533"/>
          </a:xfrm>
          <a:prstGeom prst="rect">
            <a:avLst/>
          </a:prstGeom>
          <a:effectLst>
            <a:outerShdw blurRad="406400" sx="105000" sy="105000" algn="ctr" rotWithShape="0">
              <a:schemeClr val="bg1"/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541395" y="405212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66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to human genome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199" y="1908224"/>
            <a:ext cx="9385093" cy="2918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dirty="0"/>
            </a:br>
            <a:r>
              <a:rPr lang="en-US" dirty="0"/>
              <a:t>GRCh37(NCBI) vs hg19(UCSC)  released Feb 2009  					VS	</a:t>
            </a:r>
            <a:br>
              <a:rPr lang="en-US" dirty="0"/>
            </a:br>
            <a:r>
              <a:rPr lang="en-US" dirty="0"/>
              <a:t>GRCh38(NCBI) or hg38(UCSC) released Dec 2013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076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to human genome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199" y="1908224"/>
            <a:ext cx="9385093" cy="2918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dirty="0"/>
            </a:br>
            <a:r>
              <a:rPr lang="en-US" dirty="0"/>
              <a:t>GRCh37(NCBI) vs hg19(UCSC)  released Feb 2009  					VS	</a:t>
            </a:r>
            <a:br>
              <a:rPr lang="en-US" dirty="0"/>
            </a:br>
            <a:r>
              <a:rPr lang="en-US" dirty="0"/>
              <a:t>GRCh38(NCBI) or hg38(UCSC) released Dec 2013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11" y="1690688"/>
            <a:ext cx="9384577" cy="4462596"/>
          </a:xfrm>
          <a:prstGeom prst="rect">
            <a:avLst/>
          </a:prstGeom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028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to genome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199" y="1908224"/>
            <a:ext cx="9385093" cy="2918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199" y="1908224"/>
            <a:ext cx="68807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NCBI/UCSC applies also to the mouse genome</a:t>
            </a:r>
          </a:p>
          <a:p>
            <a:r>
              <a:rPr lang="en-US" sz="2800" dirty="0"/>
              <a:t>	GRCm38/mm10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1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IGV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-56201"/>
            <a:ext cx="10084282" cy="7373626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43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IGV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-56201"/>
            <a:ext cx="10084282" cy="7373626"/>
          </a:xfrm>
        </p:spPr>
      </p:pic>
      <p:sp>
        <p:nvSpPr>
          <p:cNvPr id="3" name="TextBox 2"/>
          <p:cNvSpPr txBox="1"/>
          <p:nvPr/>
        </p:nvSpPr>
        <p:spPr>
          <a:xfrm>
            <a:off x="3414713" y="5900739"/>
            <a:ext cx="2628900" cy="461665"/>
          </a:xfrm>
          <a:prstGeom prst="rect">
            <a:avLst/>
          </a:prstGeom>
          <a:noFill/>
          <a:effectLst>
            <a:glow rad="11430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glow rad="952500">
                    <a:schemeClr val="bg1"/>
                  </a:glow>
                </a:effectLst>
              </a:rPr>
              <a:t>Annotation Track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6155" y="843240"/>
            <a:ext cx="1516377" cy="461665"/>
          </a:xfrm>
          <a:prstGeom prst="rect">
            <a:avLst/>
          </a:prstGeom>
          <a:noFill/>
          <a:effectLst>
            <a:glow rad="1143000">
              <a:schemeClr val="bg1"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glow rad="952500">
                    <a:schemeClr val="bg1"/>
                  </a:glow>
                </a:effectLst>
              </a:rPr>
              <a:t>Navigation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86275" y="2427328"/>
            <a:ext cx="1557338" cy="461665"/>
          </a:xfrm>
          <a:prstGeom prst="rect">
            <a:avLst/>
          </a:prstGeom>
          <a:noFill/>
          <a:effectLst>
            <a:glow rad="11430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glow rad="952500">
                    <a:schemeClr val="bg1"/>
                  </a:glow>
                </a:effectLst>
              </a:rPr>
              <a:t>Data track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548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IGV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1" y="-56201"/>
            <a:ext cx="10084280" cy="7373625"/>
          </a:xfrm>
        </p:spPr>
      </p:pic>
      <p:sp>
        <p:nvSpPr>
          <p:cNvPr id="3" name="TextBox 2"/>
          <p:cNvSpPr txBox="1"/>
          <p:nvPr/>
        </p:nvSpPr>
        <p:spPr>
          <a:xfrm>
            <a:off x="3414713" y="5900739"/>
            <a:ext cx="2628900" cy="461665"/>
          </a:xfrm>
          <a:prstGeom prst="rect">
            <a:avLst/>
          </a:prstGeom>
          <a:noFill/>
          <a:effectLst>
            <a:glow rad="11430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glow rad="952500">
                    <a:schemeClr val="bg1"/>
                  </a:glow>
                </a:effectLst>
              </a:rPr>
              <a:t>Annotation Track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6155" y="843240"/>
            <a:ext cx="1516377" cy="461665"/>
          </a:xfrm>
          <a:prstGeom prst="rect">
            <a:avLst/>
          </a:prstGeom>
          <a:noFill/>
          <a:effectLst>
            <a:glow rad="1143000">
              <a:schemeClr val="bg1"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glow rad="952500">
                    <a:schemeClr val="bg1"/>
                  </a:glow>
                </a:effectLst>
              </a:rPr>
              <a:t>Navigation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86275" y="2427328"/>
            <a:ext cx="1557338" cy="461665"/>
          </a:xfrm>
          <a:prstGeom prst="rect">
            <a:avLst/>
          </a:prstGeom>
          <a:noFill/>
          <a:effectLst>
            <a:glow rad="11430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glow rad="952500">
                    <a:schemeClr val="bg1"/>
                  </a:glow>
                </a:effectLst>
              </a:rPr>
              <a:t>Data track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75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A23D-A154-B846-AC1A-F64D1B96F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Pipelines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7683BA-1CFB-AC4E-828A-307737D35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0626" r="6634"/>
          <a:stretch/>
        </p:blipFill>
        <p:spPr>
          <a:xfrm>
            <a:off x="2730000" y="2145449"/>
            <a:ext cx="6732000" cy="328079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51A93-5C09-E34A-896E-EAEB78D2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E24AB4-918E-9A4E-BB70-2C5070072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EAB885-763B-AA4F-8F18-B001503A64DC}"/>
              </a:ext>
            </a:extLst>
          </p:cNvPr>
          <p:cNvSpPr txBox="1"/>
          <p:nvPr/>
        </p:nvSpPr>
        <p:spPr>
          <a:xfrm>
            <a:off x="5584537" y="2701786"/>
            <a:ext cx="732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8313295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IGV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1" y="-56201"/>
            <a:ext cx="10084280" cy="7373626"/>
          </a:xfrm>
        </p:spPr>
      </p:pic>
      <p:sp>
        <p:nvSpPr>
          <p:cNvPr id="3" name="TextBox 2"/>
          <p:cNvSpPr txBox="1"/>
          <p:nvPr/>
        </p:nvSpPr>
        <p:spPr>
          <a:xfrm>
            <a:off x="3414713" y="5900739"/>
            <a:ext cx="2628900" cy="461665"/>
          </a:xfrm>
          <a:prstGeom prst="rect">
            <a:avLst/>
          </a:prstGeom>
          <a:noFill/>
          <a:effectLst>
            <a:glow rad="11430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glow rad="952500">
                    <a:schemeClr val="bg1"/>
                  </a:glow>
                </a:effectLst>
              </a:rPr>
              <a:t>Annotation Track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6155" y="843240"/>
            <a:ext cx="1516377" cy="461665"/>
          </a:xfrm>
          <a:prstGeom prst="rect">
            <a:avLst/>
          </a:prstGeom>
          <a:noFill/>
          <a:effectLst>
            <a:glow rad="1143000">
              <a:schemeClr val="bg1"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glow rad="952500">
                    <a:schemeClr val="bg1"/>
                  </a:glow>
                </a:effectLst>
              </a:rPr>
              <a:t>Navigation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86275" y="2427328"/>
            <a:ext cx="1557338" cy="461665"/>
          </a:xfrm>
          <a:prstGeom prst="rect">
            <a:avLst/>
          </a:prstGeom>
          <a:noFill/>
          <a:effectLst>
            <a:glow rad="11430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glow rad="952500">
                    <a:schemeClr val="bg1"/>
                  </a:glow>
                </a:effectLst>
              </a:rPr>
              <a:t>Data track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899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IGV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1" y="-56201"/>
            <a:ext cx="10084280" cy="7373625"/>
          </a:xfrm>
        </p:spPr>
      </p:pic>
      <p:sp>
        <p:nvSpPr>
          <p:cNvPr id="3" name="TextBox 2"/>
          <p:cNvSpPr txBox="1"/>
          <p:nvPr/>
        </p:nvSpPr>
        <p:spPr>
          <a:xfrm>
            <a:off x="3414713" y="5900739"/>
            <a:ext cx="2628900" cy="461665"/>
          </a:xfrm>
          <a:prstGeom prst="rect">
            <a:avLst/>
          </a:prstGeom>
          <a:noFill/>
          <a:effectLst>
            <a:glow rad="11430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glow rad="952500">
                    <a:schemeClr val="bg1"/>
                  </a:glow>
                </a:effectLst>
              </a:rPr>
              <a:t>Annotation Track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6155" y="843240"/>
            <a:ext cx="1516377" cy="461665"/>
          </a:xfrm>
          <a:prstGeom prst="rect">
            <a:avLst/>
          </a:prstGeom>
          <a:noFill/>
          <a:effectLst>
            <a:glow rad="1143000">
              <a:schemeClr val="bg1"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glow rad="952500">
                    <a:schemeClr val="bg1"/>
                  </a:glow>
                </a:effectLst>
              </a:rPr>
              <a:t>Navigation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86275" y="2427328"/>
            <a:ext cx="1557338" cy="461665"/>
          </a:xfrm>
          <a:prstGeom prst="rect">
            <a:avLst/>
          </a:prstGeom>
          <a:noFill/>
          <a:effectLst>
            <a:glow rad="11430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glow rad="952500">
                    <a:schemeClr val="bg1"/>
                  </a:glow>
                </a:effectLst>
              </a:rPr>
              <a:t>Data track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9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QC - Coverage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reads are aligned?</a:t>
            </a:r>
          </a:p>
          <a:p>
            <a:r>
              <a:rPr lang="en-US" dirty="0"/>
              <a:t>How even is the overall coverage</a:t>
            </a:r>
          </a:p>
          <a:p>
            <a:r>
              <a:rPr lang="en-US" dirty="0"/>
              <a:t>Average insert size</a:t>
            </a:r>
          </a:p>
          <a:p>
            <a:r>
              <a:rPr lang="en-US" dirty="0"/>
              <a:t>How many reads come from the region of interest</a:t>
            </a:r>
          </a:p>
          <a:p>
            <a:pPr lvl="1"/>
            <a:r>
              <a:rPr lang="en-US" dirty="0"/>
              <a:t>On/Off target reads</a:t>
            </a:r>
          </a:p>
          <a:p>
            <a:pPr lvl="1"/>
            <a:r>
              <a:rPr lang="en-US" dirty="0"/>
              <a:t>Bed file </a:t>
            </a:r>
            <a:r>
              <a:rPr lang="mr-IN" dirty="0"/>
              <a:t>–</a:t>
            </a:r>
            <a:r>
              <a:rPr lang="en-US" dirty="0"/>
              <a:t> defines region of interest</a:t>
            </a:r>
          </a:p>
          <a:p>
            <a:r>
              <a:rPr lang="en-US" dirty="0"/>
              <a:t>What is the average coverage </a:t>
            </a:r>
          </a:p>
          <a:p>
            <a:r>
              <a:rPr lang="en-US" dirty="0"/>
              <a:t>How many % of target bases have at least X coverage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79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22319"/>
            <a:ext cx="10515600" cy="2849556"/>
          </a:xfrm>
        </p:spPr>
        <p:txBody>
          <a:bodyPr>
            <a:normAutofit/>
          </a:bodyPr>
          <a:lstStyle/>
          <a:p>
            <a:r>
              <a:rPr lang="en-US" dirty="0"/>
              <a:t>Alignment </a:t>
            </a:r>
            <a:r>
              <a:rPr lang="mr-IN" dirty="0"/>
              <a:t>–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Coverage </a:t>
            </a:r>
            <a:br>
              <a:rPr lang="en-US" dirty="0"/>
            </a:br>
            <a:r>
              <a:rPr lang="en-US" dirty="0"/>
              <a:t>statistics</a:t>
            </a:r>
            <a:br>
              <a:rPr lang="en-US" dirty="0"/>
            </a:br>
            <a:r>
              <a:rPr lang="en-US" dirty="0"/>
              <a:t>Picard-Tools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51" y="0"/>
            <a:ext cx="7850738" cy="68580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62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PCR library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412" y="1108193"/>
            <a:ext cx="9404417" cy="597747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950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592237" y="338766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64017" y="3377276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66160" y="3525501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385488" y="3681980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80174" y="3838459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228608" y="3526507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409279" y="3155105"/>
            <a:ext cx="3799360" cy="5870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68949" y="3683500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5513120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663993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02833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150569" y="2816467"/>
            <a:ext cx="1127360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/>
              <a:t>Reference</a:t>
            </a:r>
          </a:p>
        </p:txBody>
      </p:sp>
      <p:sp>
        <p:nvSpPr>
          <p:cNvPr id="16" name="Multiply 15"/>
          <p:cNvSpPr/>
          <p:nvPr/>
        </p:nvSpPr>
        <p:spPr>
          <a:xfrm>
            <a:off x="5398820" y="3638114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5398820" y="3344937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an 62" title="DB"/>
          <p:cNvSpPr/>
          <p:nvPr/>
        </p:nvSpPr>
        <p:spPr>
          <a:xfrm>
            <a:off x="9883221" y="5724561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r-IN" dirty="0"/>
              <a:t>…</a:t>
            </a:r>
            <a:endParaRPr lang="en-US" dirty="0"/>
          </a:p>
        </p:txBody>
      </p:sp>
      <p:sp>
        <p:nvSpPr>
          <p:cNvPr id="62" name="Can 61" title="DB"/>
          <p:cNvSpPr/>
          <p:nvPr/>
        </p:nvSpPr>
        <p:spPr>
          <a:xfrm>
            <a:off x="9883221" y="5350890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Cosmic</a:t>
            </a:r>
          </a:p>
        </p:txBody>
      </p:sp>
      <p:sp>
        <p:nvSpPr>
          <p:cNvPr id="53" name="Can 52" title="DB"/>
          <p:cNvSpPr/>
          <p:nvPr/>
        </p:nvSpPr>
        <p:spPr>
          <a:xfrm>
            <a:off x="9883221" y="4977219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dbSNP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</a:t>
            </a:r>
            <a:r>
              <a:rPr lang="mr-IN" dirty="0"/>
              <a:t>–</a:t>
            </a:r>
            <a:r>
              <a:rPr lang="en-US" dirty="0"/>
              <a:t> Data analysis pipeline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849" y="3233283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0849" y="3409409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0849" y="3585535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0849" y="3761661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0849" y="3937785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flipV="1">
            <a:off x="1651836" y="3567966"/>
            <a:ext cx="553676" cy="1033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67790" y="3233283"/>
            <a:ext cx="1108710" cy="72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67790" y="3409409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67790" y="358553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67790" y="3761661"/>
            <a:ext cx="1108710" cy="72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67790" y="393778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flipV="1">
            <a:off x="3822244" y="3558962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flipV="1">
            <a:off x="8290509" y="3558962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nip and Round Single Corner Rectangle 29"/>
          <p:cNvSpPr/>
          <p:nvPr/>
        </p:nvSpPr>
        <p:spPr>
          <a:xfrm>
            <a:off x="9490175" y="2759156"/>
            <a:ext cx="1404820" cy="1259989"/>
          </a:xfrm>
          <a:prstGeom prst="snipRound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9627649" y="3200356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0468375" y="3200356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113897" y="3200356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9630824" y="33178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0471550" y="33178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117072" y="33178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9630824" y="34321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0471550" y="34321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117072" y="34321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624474" y="35464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0465200" y="35464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0110722" y="35464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9624474" y="3670256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0465200" y="3670256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0110722" y="3670256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>
            <a:off x="5510934" y="4426876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6286796" y="4426876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660861" y="4426871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8148878" y="3795616"/>
            <a:ext cx="1100542" cy="852306"/>
          </a:xfrm>
          <a:custGeom>
            <a:avLst/>
            <a:gdLst>
              <a:gd name="connsiteX0" fmla="*/ 0 w 1122218"/>
              <a:gd name="connsiteY0" fmla="*/ 914400 h 914400"/>
              <a:gd name="connsiteX1" fmla="*/ 914400 w 1122218"/>
              <a:gd name="connsiteY1" fmla="*/ 762000 h 914400"/>
              <a:gd name="connsiteX2" fmla="*/ 1122218 w 1122218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2218" h="914400">
                <a:moveTo>
                  <a:pt x="0" y="914400"/>
                </a:moveTo>
                <a:cubicBezTo>
                  <a:pt x="363682" y="914400"/>
                  <a:pt x="727364" y="914400"/>
                  <a:pt x="914400" y="762000"/>
                </a:cubicBezTo>
                <a:cubicBezTo>
                  <a:pt x="1101436" y="609600"/>
                  <a:pt x="1122218" y="0"/>
                  <a:pt x="1122218" y="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9249420" y="3320607"/>
            <a:ext cx="289774" cy="475009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9249420" y="3449396"/>
            <a:ext cx="289774" cy="380350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9249420" y="3204702"/>
            <a:ext cx="289774" cy="530752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834150" y="1930514"/>
            <a:ext cx="211443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/>
              <a:t>Pre alignment </a:t>
            </a:r>
          </a:p>
          <a:p>
            <a:r>
              <a:rPr lang="en-US" sz="2400" dirty="0"/>
              <a:t>Quality Control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312522" y="1930515"/>
            <a:ext cx="157312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/>
              <a:t>Alignment</a:t>
            </a:r>
          </a:p>
          <a:p>
            <a:r>
              <a:rPr lang="en-US" sz="2400" dirty="0"/>
              <a:t>(Mapping)</a:t>
            </a:r>
          </a:p>
          <a:p>
            <a:r>
              <a:rPr lang="en-US" sz="2400" dirty="0"/>
              <a:t>     + QC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10633288" y="3778854"/>
            <a:ext cx="6350" cy="118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727951" y="1935243"/>
            <a:ext cx="193867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/>
              <a:t>Variant calling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632673" y="4210272"/>
            <a:ext cx="1588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Annotation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6810" y="4009231"/>
            <a:ext cx="75274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/>
              <a:t>Reads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687775" y="2750632"/>
            <a:ext cx="94416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Variants</a:t>
            </a:r>
          </a:p>
        </p:txBody>
      </p:sp>
      <p:sp>
        <p:nvSpPr>
          <p:cNvPr id="64" name="Multiply 63"/>
          <p:cNvSpPr/>
          <p:nvPr/>
        </p:nvSpPr>
        <p:spPr>
          <a:xfrm>
            <a:off x="6188533" y="3331133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Multiply 64"/>
          <p:cNvSpPr/>
          <p:nvPr/>
        </p:nvSpPr>
        <p:spPr>
          <a:xfrm>
            <a:off x="6549693" y="3474162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Multiply 65"/>
          <p:cNvSpPr/>
          <p:nvPr/>
        </p:nvSpPr>
        <p:spPr>
          <a:xfrm>
            <a:off x="6549693" y="3325635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Multiply 66"/>
          <p:cNvSpPr/>
          <p:nvPr/>
        </p:nvSpPr>
        <p:spPr>
          <a:xfrm>
            <a:off x="6549693" y="3636818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lded Corner 2"/>
          <p:cNvSpPr/>
          <p:nvPr/>
        </p:nvSpPr>
        <p:spPr>
          <a:xfrm>
            <a:off x="5392318" y="5513668"/>
            <a:ext cx="919980" cy="951251"/>
          </a:xfrm>
          <a:prstGeom prst="foldedCorne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288983" y="5122103"/>
            <a:ext cx="116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SAM/BAM</a:t>
            </a:r>
          </a:p>
        </p:txBody>
      </p:sp>
      <p:sp>
        <p:nvSpPr>
          <p:cNvPr id="71" name="Folded Corner 70"/>
          <p:cNvSpPr/>
          <p:nvPr/>
        </p:nvSpPr>
        <p:spPr>
          <a:xfrm>
            <a:off x="651758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967442" y="511496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FASTQ</a:t>
            </a:r>
          </a:p>
        </p:txBody>
      </p:sp>
      <p:sp>
        <p:nvSpPr>
          <p:cNvPr id="73" name="Folded Corner 72"/>
          <p:cNvSpPr/>
          <p:nvPr/>
        </p:nvSpPr>
        <p:spPr>
          <a:xfrm>
            <a:off x="7762595" y="5513668"/>
            <a:ext cx="919980" cy="951251"/>
          </a:xfrm>
          <a:prstGeom prst="foldedCorne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7651678" y="5114966"/>
            <a:ext cx="1062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VCF/MAF</a:t>
            </a:r>
          </a:p>
        </p:txBody>
      </p:sp>
      <p:sp>
        <p:nvSpPr>
          <p:cNvPr id="75" name="Right Arrow 74"/>
          <p:cNvSpPr/>
          <p:nvPr/>
        </p:nvSpPr>
        <p:spPr>
          <a:xfrm flipV="1">
            <a:off x="4390330" y="5928611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Arrow 75"/>
          <p:cNvSpPr/>
          <p:nvPr/>
        </p:nvSpPr>
        <p:spPr>
          <a:xfrm flipV="1">
            <a:off x="6760610" y="5928611"/>
            <a:ext cx="553676" cy="1213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olded Corner 76"/>
          <p:cNvSpPr/>
          <p:nvPr/>
        </p:nvSpPr>
        <p:spPr>
          <a:xfrm>
            <a:off x="3022038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601821" y="512070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BCL</a:t>
            </a:r>
          </a:p>
        </p:txBody>
      </p:sp>
      <p:sp>
        <p:nvSpPr>
          <p:cNvPr id="79" name="Right Arrow 78"/>
          <p:cNvSpPr/>
          <p:nvPr/>
        </p:nvSpPr>
        <p:spPr>
          <a:xfrm flipV="1">
            <a:off x="2020050" y="5928611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ate Placeholder 6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630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Variant calling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Nucleotide Variants (SNV’s) + short </a:t>
            </a:r>
            <a:r>
              <a:rPr lang="en-US" dirty="0" err="1"/>
              <a:t>indels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Somatic/</a:t>
            </a:r>
            <a:r>
              <a:rPr lang="en-US" dirty="0" err="1"/>
              <a:t>Germline</a:t>
            </a:r>
            <a:endParaRPr lang="en-US" dirty="0"/>
          </a:p>
          <a:p>
            <a:r>
              <a:rPr lang="en-US" dirty="0"/>
              <a:t>Copy Number variants (CNV)</a:t>
            </a:r>
          </a:p>
          <a:p>
            <a:r>
              <a:rPr lang="en-US" dirty="0"/>
              <a:t>Structural Variants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872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Variant calling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Nucleotide Variants (SNV’s) + short </a:t>
            </a:r>
            <a:r>
              <a:rPr lang="en-US" dirty="0" err="1"/>
              <a:t>indels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Somatic/</a:t>
            </a:r>
            <a:r>
              <a:rPr lang="en-US" dirty="0" err="1"/>
              <a:t>Germline</a:t>
            </a:r>
            <a:endParaRPr lang="en-US" dirty="0"/>
          </a:p>
          <a:p>
            <a:r>
              <a:rPr lang="en-US" dirty="0"/>
              <a:t>Copy Number variants (CNV)</a:t>
            </a:r>
          </a:p>
          <a:p>
            <a:r>
              <a:rPr lang="en-US" dirty="0"/>
              <a:t>Structural Variants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7BF3D8-A286-154F-8075-E3842E378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7" name="Picture 3" descr="page36image7649088">
            <a:extLst>
              <a:ext uri="{FF2B5EF4-FFF2-40B4-BE49-F238E27FC236}">
                <a16:creationId xmlns:a16="http://schemas.microsoft.com/office/drawing/2014/main" id="{929576F1-E0A0-6B45-B6EA-53F48B151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456000"/>
            <a:ext cx="12071016" cy="368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7741A7-1898-D941-99D2-FC3A96D3B2CF}"/>
              </a:ext>
            </a:extLst>
          </p:cNvPr>
          <p:cNvSpPr/>
          <p:nvPr/>
        </p:nvSpPr>
        <p:spPr>
          <a:xfrm>
            <a:off x="38100" y="5227591"/>
            <a:ext cx="3216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u="sng" dirty="0">
                <a:solidFill>
                  <a:srgbClr val="006699"/>
                </a:solidFill>
                <a:latin typeface="Lora"/>
                <a:hlinkClick r:id="rId6"/>
              </a:rPr>
              <a:t>https://doi.org/10.1038/ng1215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3109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IGV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1" y="-56201"/>
            <a:ext cx="10084280" cy="7373625"/>
          </a:xfrm>
        </p:spPr>
      </p:pic>
      <p:sp>
        <p:nvSpPr>
          <p:cNvPr id="3" name="TextBox 2"/>
          <p:cNvSpPr txBox="1"/>
          <p:nvPr/>
        </p:nvSpPr>
        <p:spPr>
          <a:xfrm>
            <a:off x="3414713" y="5900739"/>
            <a:ext cx="2628900" cy="461665"/>
          </a:xfrm>
          <a:prstGeom prst="rect">
            <a:avLst/>
          </a:prstGeom>
          <a:noFill/>
          <a:effectLst>
            <a:glow rad="11430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glow rad="952500">
                    <a:schemeClr val="bg1"/>
                  </a:glow>
                </a:effectLst>
              </a:rPr>
              <a:t>Annotation Track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6155" y="843240"/>
            <a:ext cx="1516377" cy="461665"/>
          </a:xfrm>
          <a:prstGeom prst="rect">
            <a:avLst/>
          </a:prstGeom>
          <a:noFill/>
          <a:effectLst>
            <a:glow rad="1143000">
              <a:schemeClr val="bg1"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glow rad="952500">
                    <a:schemeClr val="bg1"/>
                  </a:glow>
                </a:effectLst>
              </a:rPr>
              <a:t>Navigation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86275" y="2427328"/>
            <a:ext cx="1557338" cy="461665"/>
          </a:xfrm>
          <a:prstGeom prst="rect">
            <a:avLst/>
          </a:prstGeom>
          <a:noFill/>
          <a:effectLst>
            <a:glow rad="11430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glow rad="952500">
                    <a:schemeClr val="bg1"/>
                  </a:glow>
                </a:effectLst>
              </a:rPr>
              <a:t>Data track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221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F8BE6-0303-914A-98A4-3072C05F6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Disease causing germline mutations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0E9175-5DE0-D046-8ED0-94FB87E0D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95" t="2834" r="795" b="68743"/>
          <a:stretch/>
        </p:blipFill>
        <p:spPr>
          <a:xfrm>
            <a:off x="920416" y="1895225"/>
            <a:ext cx="10351168" cy="3492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C237F-FF50-2D40-ADB3-E0342927D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8E45F5-4279-7447-9289-5180F09C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41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9EEF4-77AA-D04A-95AD-840B53B74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E9C59-62D6-BC43-8E0E-642FFF90A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850"/>
            <a:ext cx="11205411" cy="4351338"/>
          </a:xfrm>
        </p:spPr>
        <p:txBody>
          <a:bodyPr/>
          <a:lstStyle/>
          <a:p>
            <a:r>
              <a:rPr lang="en-US" dirty="0"/>
              <a:t>Workflow consisting of several steps </a:t>
            </a:r>
          </a:p>
          <a:p>
            <a:pPr lvl="1"/>
            <a:r>
              <a:rPr lang="en-US" dirty="0"/>
              <a:t>Data preprocessing</a:t>
            </a:r>
          </a:p>
          <a:p>
            <a:pPr lvl="1"/>
            <a:r>
              <a:rPr lang="en-US" dirty="0"/>
              <a:t>Quality Control</a:t>
            </a:r>
          </a:p>
          <a:p>
            <a:pPr lvl="1"/>
            <a:r>
              <a:rPr lang="en-US" dirty="0"/>
              <a:t>Detect Variation</a:t>
            </a:r>
          </a:p>
          <a:p>
            <a:pPr lvl="1"/>
            <a:r>
              <a:rPr lang="en-US" dirty="0"/>
              <a:t>Compare with known data sources</a:t>
            </a:r>
          </a:p>
          <a:p>
            <a:pPr lvl="1"/>
            <a:r>
              <a:rPr lang="en-US" dirty="0"/>
              <a:t>Present/Visualize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84B91-C866-6545-8E21-BAA6161B6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83D8A-D4E8-F147-8FFF-60E0CA78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119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77" y="0"/>
            <a:ext cx="11242623" cy="691159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/>
              <a:t>Compound Heterozygote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839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51C7C-E0D2-CE42-ACFA-3DCD9626A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Somatic Variants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74AE1-F245-8A43-BB58-ADB9D32F2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Paired analysis</a:t>
            </a:r>
          </a:p>
          <a:p>
            <a:r>
              <a:rPr lang="en-US" dirty="0"/>
              <a:t>Look for differences from the reference genome that do not occur in the control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71126-2698-1B47-8E04-88F0EA8B8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EAA10A-AB4F-2B48-85EB-F9416A5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499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77878"/>
          </a:xfrm>
        </p:spPr>
        <p:txBody>
          <a:bodyPr>
            <a:normAutofit fontScale="90000"/>
          </a:bodyPr>
          <a:lstStyle/>
          <a:p>
            <a:r>
              <a:rPr lang="en-US" dirty="0"/>
              <a:t>IGV </a:t>
            </a:r>
            <a:br>
              <a:rPr lang="en-US" dirty="0"/>
            </a:br>
            <a:r>
              <a:rPr lang="en-US" dirty="0"/>
              <a:t>inspect </a:t>
            </a:r>
            <a:br>
              <a:rPr lang="en-US" dirty="0"/>
            </a:br>
            <a:r>
              <a:rPr lang="en-US" dirty="0"/>
              <a:t>variants</a:t>
            </a:r>
            <a:br>
              <a:rPr lang="en-US" dirty="0"/>
            </a:br>
            <a:br>
              <a:rPr lang="en-US"/>
            </a:br>
            <a:r>
              <a:rPr lang="en-US"/>
              <a:t>Somatic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05" y="-209862"/>
            <a:ext cx="10407790" cy="761017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838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77878"/>
          </a:xfrm>
        </p:spPr>
        <p:txBody>
          <a:bodyPr>
            <a:normAutofit fontScale="90000"/>
          </a:bodyPr>
          <a:lstStyle/>
          <a:p>
            <a:r>
              <a:rPr lang="en-US" dirty="0"/>
              <a:t>IGV </a:t>
            </a:r>
            <a:br>
              <a:rPr lang="en-US" dirty="0"/>
            </a:br>
            <a:r>
              <a:rPr lang="en-US" dirty="0"/>
              <a:t>inspect </a:t>
            </a:r>
            <a:br>
              <a:rPr lang="en-US" dirty="0"/>
            </a:br>
            <a:r>
              <a:rPr lang="en-US" dirty="0"/>
              <a:t>variants</a:t>
            </a:r>
            <a:br>
              <a:rPr lang="en-US" dirty="0"/>
            </a:br>
            <a:br>
              <a:rPr lang="en-US"/>
            </a:br>
            <a:r>
              <a:rPr lang="en-US"/>
              <a:t>Somatic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105" y="-165433"/>
            <a:ext cx="10407790" cy="752131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128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2C696-1A55-DF4F-A23F-DE55EA2F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Phased het. SNPs germline vs tumor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33287-8C78-1647-8C28-03FF67595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83E618-4C0B-1F4B-921A-38747B19D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64</a:t>
            </a:fld>
            <a:endParaRPr lang="en-US"/>
          </a:p>
        </p:txBody>
      </p:sp>
      <p:pic>
        <p:nvPicPr>
          <p:cNvPr id="2049" name="Picture 1" descr="page40image24498000">
            <a:extLst>
              <a:ext uri="{FF2B5EF4-FFF2-40B4-BE49-F238E27FC236}">
                <a16:creationId xmlns:a16="http://schemas.microsoft.com/office/drawing/2014/main" id="{BAC8C3C0-D803-CC42-A8E0-63916BD8A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19685" b="52756"/>
          <a:stretch/>
        </p:blipFill>
        <p:spPr bwMode="auto">
          <a:xfrm>
            <a:off x="1882579" y="1545222"/>
            <a:ext cx="7343999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ge40image24498000">
            <a:extLst>
              <a:ext uri="{FF2B5EF4-FFF2-40B4-BE49-F238E27FC236}">
                <a16:creationId xmlns:a16="http://schemas.microsoft.com/office/drawing/2014/main" id="{81ABECA4-6F4B-8943-8BA4-A6599C369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t="70350" r="19804" b="3403"/>
          <a:stretch/>
        </p:blipFill>
        <p:spPr bwMode="auto">
          <a:xfrm>
            <a:off x="1842474" y="4738912"/>
            <a:ext cx="734399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252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63" y="0"/>
            <a:ext cx="113818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CNV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57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CNV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526" y="1176600"/>
            <a:ext cx="11794958" cy="4867761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099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78013"/>
          </a:xfrm>
        </p:spPr>
        <p:txBody>
          <a:bodyPr>
            <a:normAutofit fontScale="90000"/>
          </a:bodyPr>
          <a:lstStyle/>
          <a:p>
            <a:r>
              <a:rPr lang="en-US"/>
              <a:t>IGV </a:t>
            </a:r>
            <a:br>
              <a:rPr lang="en-US"/>
            </a:br>
            <a:r>
              <a:rPr lang="en-US"/>
              <a:t>soft </a:t>
            </a:r>
            <a:br>
              <a:rPr lang="en-US"/>
            </a:br>
            <a:r>
              <a:rPr lang="en-US"/>
              <a:t>clips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35" y="-143867"/>
            <a:ext cx="10523615" cy="741268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000407" y="2128603"/>
            <a:ext cx="1888760" cy="50966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2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78013"/>
          </a:xfrm>
        </p:spPr>
        <p:txBody>
          <a:bodyPr>
            <a:normAutofit fontScale="90000"/>
          </a:bodyPr>
          <a:lstStyle/>
          <a:p>
            <a:r>
              <a:rPr lang="en-US"/>
              <a:t>IGV </a:t>
            </a:r>
            <a:br>
              <a:rPr lang="en-US"/>
            </a:br>
            <a:r>
              <a:rPr lang="en-US"/>
              <a:t>soft </a:t>
            </a:r>
            <a:br>
              <a:rPr lang="en-US"/>
            </a:br>
            <a:r>
              <a:rPr lang="en-US"/>
              <a:t>clips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35" y="-284957"/>
            <a:ext cx="10523614" cy="769486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946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70" y="215224"/>
            <a:ext cx="11955630" cy="6492875"/>
          </a:xfrm>
        </p:spPr>
      </p:pic>
      <p:sp>
        <p:nvSpPr>
          <p:cNvPr id="5" name="Rectangle 4"/>
          <p:cNvSpPr/>
          <p:nvPr/>
        </p:nvSpPr>
        <p:spPr>
          <a:xfrm>
            <a:off x="5801193" y="6445770"/>
            <a:ext cx="989351" cy="412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12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9EEF4-77AA-D04A-95AD-840B53B74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E9C59-62D6-BC43-8E0E-642FFF90A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850"/>
            <a:ext cx="11205411" cy="4351338"/>
          </a:xfrm>
        </p:spPr>
        <p:txBody>
          <a:bodyPr/>
          <a:lstStyle/>
          <a:p>
            <a:r>
              <a:rPr lang="en-US" dirty="0"/>
              <a:t>Workflow consisting of several steps </a:t>
            </a:r>
          </a:p>
          <a:p>
            <a:r>
              <a:rPr lang="en-US" dirty="0"/>
              <a:t>Each step can be a separate program in a different programming language</a:t>
            </a:r>
          </a:p>
          <a:p>
            <a:pPr lvl="1"/>
            <a:r>
              <a:rPr lang="en-US" dirty="0"/>
              <a:t>Perl – Old schoolers</a:t>
            </a:r>
          </a:p>
          <a:p>
            <a:pPr lvl="1"/>
            <a:r>
              <a:rPr lang="en-US" dirty="0"/>
              <a:t>R –  Statisticians </a:t>
            </a:r>
          </a:p>
          <a:p>
            <a:pPr lvl="1"/>
            <a:r>
              <a:rPr lang="en-US" dirty="0"/>
              <a:t>C/C++ – Programmers</a:t>
            </a:r>
          </a:p>
          <a:p>
            <a:pPr lvl="1"/>
            <a:r>
              <a:rPr lang="en-US" dirty="0"/>
              <a:t>Python – Human beings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84B91-C866-6545-8E21-BAA6161B6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83D8A-D4E8-F147-8FFF-60E0CA78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884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592237" y="338766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64017" y="3377276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66160" y="3525501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385488" y="3681980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80174" y="3838459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228608" y="3526507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409279" y="3155105"/>
            <a:ext cx="3799360" cy="5870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68949" y="3683500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5513120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663993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02833" y="2978854"/>
            <a:ext cx="0" cy="13581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150569" y="2816467"/>
            <a:ext cx="1127360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/>
              <a:t>Reference</a:t>
            </a:r>
          </a:p>
        </p:txBody>
      </p:sp>
      <p:sp>
        <p:nvSpPr>
          <p:cNvPr id="16" name="Multiply 15"/>
          <p:cNvSpPr/>
          <p:nvPr/>
        </p:nvSpPr>
        <p:spPr>
          <a:xfrm>
            <a:off x="5398820" y="3638114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5398820" y="3344937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an 62" title="DB"/>
          <p:cNvSpPr/>
          <p:nvPr/>
        </p:nvSpPr>
        <p:spPr>
          <a:xfrm>
            <a:off x="9883221" y="5724561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r-IN" dirty="0"/>
              <a:t>…</a:t>
            </a:r>
            <a:endParaRPr lang="en-US" dirty="0"/>
          </a:p>
        </p:txBody>
      </p:sp>
      <p:sp>
        <p:nvSpPr>
          <p:cNvPr id="62" name="Can 61" title="DB"/>
          <p:cNvSpPr/>
          <p:nvPr/>
        </p:nvSpPr>
        <p:spPr>
          <a:xfrm>
            <a:off x="9883221" y="5350890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Cosmic</a:t>
            </a:r>
          </a:p>
        </p:txBody>
      </p:sp>
      <p:sp>
        <p:nvSpPr>
          <p:cNvPr id="53" name="Can 52" title="DB"/>
          <p:cNvSpPr/>
          <p:nvPr/>
        </p:nvSpPr>
        <p:spPr>
          <a:xfrm>
            <a:off x="9883221" y="4977219"/>
            <a:ext cx="1590167" cy="394134"/>
          </a:xfrm>
          <a:prstGeom prst="can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dbSNP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</a:t>
            </a:r>
            <a:r>
              <a:rPr lang="mr-IN" dirty="0"/>
              <a:t>–</a:t>
            </a:r>
            <a:r>
              <a:rPr lang="en-US" dirty="0"/>
              <a:t> Data analysis pipeline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849" y="3233283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0849" y="3409409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0849" y="3585535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0849" y="3761661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0849" y="3937785"/>
            <a:ext cx="1108710" cy="7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flipV="1">
            <a:off x="1651836" y="3567966"/>
            <a:ext cx="553676" cy="1033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67790" y="3233283"/>
            <a:ext cx="1108710" cy="72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67790" y="3409409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67790" y="358553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67790" y="3761661"/>
            <a:ext cx="1108710" cy="72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67790" y="3937785"/>
            <a:ext cx="1108710" cy="72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flipV="1">
            <a:off x="3822244" y="3558962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flipV="1">
            <a:off x="8290509" y="3558962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nip and Round Single Corner Rectangle 29"/>
          <p:cNvSpPr/>
          <p:nvPr/>
        </p:nvSpPr>
        <p:spPr>
          <a:xfrm>
            <a:off x="9490175" y="2759156"/>
            <a:ext cx="1404820" cy="1259989"/>
          </a:xfrm>
          <a:prstGeom prst="snipRoundRect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9627649" y="3200356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0468375" y="3200356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113897" y="3200356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9630824" y="33178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0471550" y="33178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117072" y="33178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9630824" y="34321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0471550" y="34321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117072" y="34321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624474" y="3546431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0465200" y="3546431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0110722" y="3546431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9624474" y="3670256"/>
            <a:ext cx="389965" cy="1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0465200" y="3670256"/>
            <a:ext cx="33617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0110722" y="3670256"/>
            <a:ext cx="262029" cy="0"/>
          </a:xfrm>
          <a:prstGeom prst="line">
            <a:avLst/>
          </a:prstGeom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>
            <a:off x="5510934" y="4426876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6286796" y="4426876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660861" y="4426871"/>
            <a:ext cx="1596050" cy="222699"/>
          </a:xfrm>
          <a:custGeom>
            <a:avLst/>
            <a:gdLst>
              <a:gd name="connsiteX0" fmla="*/ 2777 w 1596050"/>
              <a:gd name="connsiteY0" fmla="*/ 0 h 222699"/>
              <a:gd name="connsiteX1" fmla="*/ 252159 w 1596050"/>
              <a:gd name="connsiteY1" fmla="*/ 193964 h 222699"/>
              <a:gd name="connsiteX2" fmla="*/ 1596050 w 1596050"/>
              <a:gd name="connsiteY2" fmla="*/ 221673 h 22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050" h="222699">
                <a:moveTo>
                  <a:pt x="2777" y="0"/>
                </a:moveTo>
                <a:cubicBezTo>
                  <a:pt x="-5305" y="78509"/>
                  <a:pt x="-13387" y="157018"/>
                  <a:pt x="252159" y="193964"/>
                </a:cubicBezTo>
                <a:cubicBezTo>
                  <a:pt x="517705" y="230910"/>
                  <a:pt x="1596050" y="221673"/>
                  <a:pt x="1596050" y="221673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8148878" y="3795616"/>
            <a:ext cx="1100542" cy="852306"/>
          </a:xfrm>
          <a:custGeom>
            <a:avLst/>
            <a:gdLst>
              <a:gd name="connsiteX0" fmla="*/ 0 w 1122218"/>
              <a:gd name="connsiteY0" fmla="*/ 914400 h 914400"/>
              <a:gd name="connsiteX1" fmla="*/ 914400 w 1122218"/>
              <a:gd name="connsiteY1" fmla="*/ 762000 h 914400"/>
              <a:gd name="connsiteX2" fmla="*/ 1122218 w 1122218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2218" h="914400">
                <a:moveTo>
                  <a:pt x="0" y="914400"/>
                </a:moveTo>
                <a:cubicBezTo>
                  <a:pt x="363682" y="914400"/>
                  <a:pt x="727364" y="914400"/>
                  <a:pt x="914400" y="762000"/>
                </a:cubicBezTo>
                <a:cubicBezTo>
                  <a:pt x="1101436" y="609600"/>
                  <a:pt x="1122218" y="0"/>
                  <a:pt x="1122218" y="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9249420" y="3320607"/>
            <a:ext cx="289774" cy="475009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9249420" y="3449396"/>
            <a:ext cx="289774" cy="380350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9249420" y="3204702"/>
            <a:ext cx="289774" cy="530752"/>
          </a:xfrm>
          <a:custGeom>
            <a:avLst/>
            <a:gdLst>
              <a:gd name="connsiteX0" fmla="*/ 0 w 289774"/>
              <a:gd name="connsiteY0" fmla="*/ 475009 h 475009"/>
              <a:gd name="connsiteX1" fmla="*/ 64394 w 289774"/>
              <a:gd name="connsiteY1" fmla="*/ 75763 h 475009"/>
              <a:gd name="connsiteX2" fmla="*/ 289774 w 289774"/>
              <a:gd name="connsiteY2" fmla="*/ 4930 h 4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774" h="475009">
                <a:moveTo>
                  <a:pt x="0" y="475009"/>
                </a:moveTo>
                <a:cubicBezTo>
                  <a:pt x="8049" y="314559"/>
                  <a:pt x="16098" y="154109"/>
                  <a:pt x="64394" y="75763"/>
                </a:cubicBezTo>
                <a:cubicBezTo>
                  <a:pt x="112690" y="-2584"/>
                  <a:pt x="239332" y="-6876"/>
                  <a:pt x="289774" y="4930"/>
                </a:cubicBezTo>
              </a:path>
            </a:pathLst>
          </a:custGeom>
          <a:noFill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834150" y="1930514"/>
            <a:ext cx="211443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/>
              <a:t>Pre alignment </a:t>
            </a:r>
          </a:p>
          <a:p>
            <a:r>
              <a:rPr lang="en-US" sz="2400" dirty="0"/>
              <a:t>Quality Control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312522" y="1930515"/>
            <a:ext cx="157312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/>
              <a:t>Alignment</a:t>
            </a:r>
          </a:p>
          <a:p>
            <a:r>
              <a:rPr lang="en-US" sz="2400" dirty="0"/>
              <a:t>(Mapping)</a:t>
            </a:r>
          </a:p>
          <a:p>
            <a:r>
              <a:rPr lang="en-US" sz="2400" dirty="0"/>
              <a:t>     + QC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10633288" y="3778854"/>
            <a:ext cx="6350" cy="11808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727951" y="1935243"/>
            <a:ext cx="1938672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400"/>
              <a:t>Variant calling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632673" y="4210272"/>
            <a:ext cx="1588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Annotation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6810" y="4009231"/>
            <a:ext cx="75274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/>
              <a:t>Reads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687775" y="2750632"/>
            <a:ext cx="94416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Variants</a:t>
            </a:r>
          </a:p>
        </p:txBody>
      </p:sp>
      <p:sp>
        <p:nvSpPr>
          <p:cNvPr id="64" name="Multiply 63"/>
          <p:cNvSpPr/>
          <p:nvPr/>
        </p:nvSpPr>
        <p:spPr>
          <a:xfrm>
            <a:off x="6188533" y="3331133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Multiply 64"/>
          <p:cNvSpPr/>
          <p:nvPr/>
        </p:nvSpPr>
        <p:spPr>
          <a:xfrm>
            <a:off x="6549693" y="3474162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Multiply 65"/>
          <p:cNvSpPr/>
          <p:nvPr/>
        </p:nvSpPr>
        <p:spPr>
          <a:xfrm>
            <a:off x="6549693" y="3325635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Multiply 66"/>
          <p:cNvSpPr/>
          <p:nvPr/>
        </p:nvSpPr>
        <p:spPr>
          <a:xfrm>
            <a:off x="6549693" y="3636818"/>
            <a:ext cx="228600" cy="16729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lded Corner 2"/>
          <p:cNvSpPr/>
          <p:nvPr/>
        </p:nvSpPr>
        <p:spPr>
          <a:xfrm>
            <a:off x="5392318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288983" y="5122103"/>
            <a:ext cx="116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SAM/BAM</a:t>
            </a:r>
          </a:p>
        </p:txBody>
      </p:sp>
      <p:sp>
        <p:nvSpPr>
          <p:cNvPr id="71" name="Folded Corner 70"/>
          <p:cNvSpPr/>
          <p:nvPr/>
        </p:nvSpPr>
        <p:spPr>
          <a:xfrm>
            <a:off x="651758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967442" y="511496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FASTQ</a:t>
            </a:r>
          </a:p>
        </p:txBody>
      </p:sp>
      <p:sp>
        <p:nvSpPr>
          <p:cNvPr id="73" name="Folded Corner 72"/>
          <p:cNvSpPr/>
          <p:nvPr/>
        </p:nvSpPr>
        <p:spPr>
          <a:xfrm>
            <a:off x="7762595" y="5513668"/>
            <a:ext cx="919980" cy="951251"/>
          </a:xfrm>
          <a:prstGeom prst="foldedCorne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651678" y="5114966"/>
            <a:ext cx="1062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VCF/MAF</a:t>
            </a:r>
          </a:p>
        </p:txBody>
      </p:sp>
      <p:sp>
        <p:nvSpPr>
          <p:cNvPr id="75" name="Right Arrow 74"/>
          <p:cNvSpPr/>
          <p:nvPr/>
        </p:nvSpPr>
        <p:spPr>
          <a:xfrm flipV="1">
            <a:off x="4390330" y="5928611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Arrow 75"/>
          <p:cNvSpPr/>
          <p:nvPr/>
        </p:nvSpPr>
        <p:spPr>
          <a:xfrm flipV="1">
            <a:off x="6760610" y="5928611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olded Corner 76"/>
          <p:cNvSpPr/>
          <p:nvPr/>
        </p:nvSpPr>
        <p:spPr>
          <a:xfrm>
            <a:off x="3022038" y="5513668"/>
            <a:ext cx="919980" cy="951251"/>
          </a:xfrm>
          <a:prstGeom prst="foldedCorne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601821" y="512070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BCL</a:t>
            </a:r>
          </a:p>
        </p:txBody>
      </p:sp>
      <p:sp>
        <p:nvSpPr>
          <p:cNvPr id="79" name="Right Arrow 78"/>
          <p:cNvSpPr/>
          <p:nvPr/>
        </p:nvSpPr>
        <p:spPr>
          <a:xfrm flipV="1">
            <a:off x="2020050" y="5928611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ate Placeholder 6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830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annotation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69" y="1652835"/>
            <a:ext cx="9007047" cy="4867886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71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408587" y="1283503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MultiQC</a:t>
            </a:r>
            <a:r>
              <a:rPr lang="en-US" dirty="0"/>
              <a:t> output</a:t>
            </a:r>
          </a:p>
        </p:txBody>
      </p:sp>
    </p:spTree>
    <p:extLst>
      <p:ext uri="{BB962C8B-B14F-4D97-AF65-F5344CB8AC3E}">
        <p14:creationId xmlns:p14="http://schemas.microsoft.com/office/powerpoint/2010/main" val="11861332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annotation + report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70" y="1338561"/>
            <a:ext cx="8157980" cy="5037553"/>
          </a:xfrm>
        </p:spPr>
      </p:pic>
      <p:sp>
        <p:nvSpPr>
          <p:cNvPr id="5" name="TextBox 4"/>
          <p:cNvSpPr txBox="1"/>
          <p:nvPr/>
        </p:nvSpPr>
        <p:spPr>
          <a:xfrm>
            <a:off x="1060970" y="6376114"/>
            <a:ext cx="9246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https://www.kti.admin.ch/kti/en/home/ueber-uns/nsb-news/weitere-news/sophiagenetics.html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140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annotation + report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43" y="1663505"/>
            <a:ext cx="9425217" cy="4712609"/>
          </a:xfrm>
        </p:spPr>
      </p:pic>
      <p:sp>
        <p:nvSpPr>
          <p:cNvPr id="5" name="TextBox 4"/>
          <p:cNvSpPr txBox="1"/>
          <p:nvPr/>
        </p:nvSpPr>
        <p:spPr>
          <a:xfrm>
            <a:off x="1060970" y="6376114"/>
            <a:ext cx="8664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https://bioconductor.org/packages/devel/bioc/vignettes/maftools/inst/doc/maftools.html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390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14089" cy="1325563"/>
          </a:xfrm>
        </p:spPr>
        <p:txBody>
          <a:bodyPr/>
          <a:lstStyle/>
          <a:p>
            <a:r>
              <a:rPr lang="en-US" dirty="0" err="1"/>
              <a:t>RNASeq</a:t>
            </a:r>
            <a:r>
              <a:rPr lang="en-US" dirty="0"/>
              <a:t> reads aligned to the reference genome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07" y="1278614"/>
            <a:ext cx="8485683" cy="5210054"/>
          </a:xfrm>
        </p:spPr>
      </p:pic>
      <p:sp>
        <p:nvSpPr>
          <p:cNvPr id="5" name="TextBox 4"/>
          <p:cNvSpPr txBox="1"/>
          <p:nvPr/>
        </p:nvSpPr>
        <p:spPr>
          <a:xfrm>
            <a:off x="224852" y="6488668"/>
            <a:ext cx="10453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https://www.melbournebioinformatics.org.au/tutorials/tutorials/rna_seq_dge_basic/rna_seq_basic_tutorial/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7264" y="5561351"/>
            <a:ext cx="1588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Annotation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21437" y="0"/>
            <a:ext cx="2264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*</a:t>
            </a:r>
            <a:r>
              <a:rPr lang="en-US" sz="3200" dirty="0" err="1">
                <a:solidFill>
                  <a:srgbClr val="FF0000"/>
                </a:solidFill>
              </a:rPr>
              <a:t>RNASeq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760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RNAseq</a:t>
            </a:r>
            <a:r>
              <a:rPr lang="en-US" dirty="0"/>
              <a:t> pipeline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2" y="2130404"/>
            <a:ext cx="3991146" cy="2999023"/>
          </a:xfrm>
        </p:spPr>
      </p:pic>
      <p:sp>
        <p:nvSpPr>
          <p:cNvPr id="4" name="TextBox 3"/>
          <p:cNvSpPr txBox="1"/>
          <p:nvPr/>
        </p:nvSpPr>
        <p:spPr>
          <a:xfrm>
            <a:off x="10221437" y="0"/>
            <a:ext cx="2264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*</a:t>
            </a:r>
            <a:r>
              <a:rPr lang="en-US" sz="3200" dirty="0" err="1">
                <a:solidFill>
                  <a:srgbClr val="FF0000"/>
                </a:solidFill>
              </a:rPr>
              <a:t>RNASeq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051" y="1951363"/>
            <a:ext cx="3105046" cy="33571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331" y="1690688"/>
            <a:ext cx="1958469" cy="34387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5338310"/>
            <a:ext cx="22480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Feature counts</a:t>
            </a:r>
          </a:p>
          <a:p>
            <a:r>
              <a:rPr lang="en-US" sz="2400" dirty="0"/>
              <a:t>(+normalization)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41051" y="5338310"/>
            <a:ext cx="1740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Volcano Plot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48537" y="5338309"/>
            <a:ext cx="1401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Heat map</a:t>
            </a:r>
          </a:p>
        </p:txBody>
      </p:sp>
      <p:sp>
        <p:nvSpPr>
          <p:cNvPr id="14" name="Right Arrow 13"/>
          <p:cNvSpPr/>
          <p:nvPr/>
        </p:nvSpPr>
        <p:spPr>
          <a:xfrm flipV="1">
            <a:off x="3986813" y="5508459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flipV="1">
            <a:off x="8087412" y="5508459"/>
            <a:ext cx="553676" cy="1213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060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958C6-D33C-4446-96BA-2328EBAB8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approach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FC6B232-0AF4-8E43-A43B-4A32D302D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823989"/>
            <a:ext cx="12133337" cy="269775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BB7AB-8E6C-9647-BA27-842E1F3E0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CEBD81-29D9-0349-AF74-346910C82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037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Taka away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  <a:p>
            <a:r>
              <a:rPr lang="en-US" dirty="0"/>
              <a:t>Interpreting Different QC metrics</a:t>
            </a:r>
          </a:p>
          <a:p>
            <a:r>
              <a:rPr lang="en-US" dirty="0"/>
              <a:t>Interpreting NGS </a:t>
            </a:r>
            <a:r>
              <a:rPr lang="en-US"/>
              <a:t>data visually</a:t>
            </a:r>
          </a:p>
          <a:p>
            <a:r>
              <a:rPr lang="en-US"/>
              <a:t>Basic intuition (reads, alignments, references, variants)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4841824"/>
            <a:ext cx="879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Thank you for your attention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42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B8FBF-8870-604C-8780-4BC235A16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5FBC3-D343-C949-B652-346A37874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Combine individual steps into one ”package”</a:t>
            </a:r>
          </a:p>
          <a:p>
            <a:r>
              <a:rPr lang="en-US" dirty="0"/>
              <a:t>Manage reusability</a:t>
            </a:r>
          </a:p>
          <a:p>
            <a:r>
              <a:rPr lang="en-US" dirty="0"/>
              <a:t>Project organization</a:t>
            </a:r>
          </a:p>
          <a:p>
            <a:r>
              <a:rPr lang="en-US" dirty="0"/>
              <a:t>Logs</a:t>
            </a:r>
          </a:p>
          <a:p>
            <a:r>
              <a:rPr lang="en-US" dirty="0"/>
              <a:t>Examples</a:t>
            </a:r>
          </a:p>
          <a:p>
            <a:pPr lvl="1"/>
            <a:r>
              <a:rPr lang="en-US" dirty="0" err="1"/>
              <a:t>Snakemake</a:t>
            </a:r>
            <a:endParaRPr lang="en-US" dirty="0"/>
          </a:p>
          <a:p>
            <a:pPr lvl="1"/>
            <a:r>
              <a:rPr lang="en-US" dirty="0" err="1"/>
              <a:t>Bcbio</a:t>
            </a:r>
            <a:endParaRPr lang="en-US" dirty="0"/>
          </a:p>
          <a:p>
            <a:pPr lvl="1"/>
            <a:r>
              <a:rPr lang="en-US" dirty="0"/>
              <a:t>Galaxy (graphical interface) </a:t>
            </a:r>
            <a:r>
              <a:rPr lang="en-US" dirty="0">
                <a:hlinkClick r:id="rId2"/>
              </a:rPr>
              <a:t>https://usegalaxy.org/</a:t>
            </a:r>
            <a:endParaRPr lang="en-US" dirty="0"/>
          </a:p>
          <a:p>
            <a:pPr lvl="1"/>
            <a:r>
              <a:rPr lang="en-US" dirty="0"/>
              <a:t>Bash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1D21B-966E-2542-9F4E-D3516228C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A1398D-7D1C-D24C-9027-BC23DFE21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D5188-CFAF-B044-B49C-D352DF7C4E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4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2A0A52FA-9147-A047-8EED-94EE07676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506" y="-179223"/>
            <a:ext cx="11806989" cy="746201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9999C-EA05-B143-8515-1021FBB12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cs-CZ"/>
              <a:t>26.11.18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601DF8-9A59-1546-BBD0-9D206198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0FD5188-CFAF-B044-B49C-D352DF7C4E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41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7972</TotalTime>
  <Words>1319</Words>
  <Application>Microsoft Macintosh PowerPoint</Application>
  <PresentationFormat>Widescreen</PresentationFormat>
  <Paragraphs>536</Paragraphs>
  <Slides>77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3" baseType="lpstr">
      <vt:lpstr>Andale Mono</vt:lpstr>
      <vt:lpstr>Arial</vt:lpstr>
      <vt:lpstr>Calibri</vt:lpstr>
      <vt:lpstr>Calibri Light</vt:lpstr>
      <vt:lpstr>Lora</vt:lpstr>
      <vt:lpstr>Office Theme</vt:lpstr>
      <vt:lpstr>Moderní metody analýzy genomu</vt:lpstr>
      <vt:lpstr>Bioinformatics</vt:lpstr>
      <vt:lpstr>Commercial solutions</vt:lpstr>
      <vt:lpstr>Open Source</vt:lpstr>
      <vt:lpstr>Pipelines</vt:lpstr>
      <vt:lpstr>Pipelines</vt:lpstr>
      <vt:lpstr>Pipelines</vt:lpstr>
      <vt:lpstr>Pipeline manager</vt:lpstr>
      <vt:lpstr>PowerPoint Presentation</vt:lpstr>
      <vt:lpstr>Snakemake</vt:lpstr>
      <vt:lpstr>A note on bash</vt:lpstr>
      <vt:lpstr>A note on bash</vt:lpstr>
      <vt:lpstr>Recap – Sequencing reads</vt:lpstr>
      <vt:lpstr>Data analysis pipeline (DNASeq)</vt:lpstr>
      <vt:lpstr>Data analysis pipeline</vt:lpstr>
      <vt:lpstr>Quality Control</vt:lpstr>
      <vt:lpstr>PowerPoint Presentation</vt:lpstr>
      <vt:lpstr>PowerPoint Presentation</vt:lpstr>
      <vt:lpstr>Quality Control</vt:lpstr>
      <vt:lpstr>Quality Control</vt:lpstr>
      <vt:lpstr>Data analysis pipeline</vt:lpstr>
      <vt:lpstr>BCL to FASTQ</vt:lpstr>
      <vt:lpstr>Sample sheet</vt:lpstr>
      <vt:lpstr>Sample sheet</vt:lpstr>
      <vt:lpstr>Raw reads – bcl2fastq</vt:lpstr>
      <vt:lpstr>Raw reads – bcl2fastq</vt:lpstr>
      <vt:lpstr>Data analysis pipeline</vt:lpstr>
      <vt:lpstr>FastQC</vt:lpstr>
      <vt:lpstr>Trimming</vt:lpstr>
      <vt:lpstr>Trimming</vt:lpstr>
      <vt:lpstr>Recap – Data analysis pipeline</vt:lpstr>
      <vt:lpstr>DNA</vt:lpstr>
      <vt:lpstr>De Novo Assembly</vt:lpstr>
      <vt:lpstr>PowerPoint Presentation</vt:lpstr>
      <vt:lpstr>De Novo Assembly </vt:lpstr>
      <vt:lpstr>Alignment </vt:lpstr>
      <vt:lpstr>Alignment </vt:lpstr>
      <vt:lpstr>Alignment </vt:lpstr>
      <vt:lpstr>Blast</vt:lpstr>
      <vt:lpstr>No alignment?</vt:lpstr>
      <vt:lpstr>Alignment to human genome</vt:lpstr>
      <vt:lpstr>Alignment to human genome</vt:lpstr>
      <vt:lpstr>Alignment to human genome</vt:lpstr>
      <vt:lpstr>Alignment to human genome</vt:lpstr>
      <vt:lpstr>Alignment to human genome</vt:lpstr>
      <vt:lpstr>Alignment to genome</vt:lpstr>
      <vt:lpstr>IGV</vt:lpstr>
      <vt:lpstr>IGV</vt:lpstr>
      <vt:lpstr>IGV</vt:lpstr>
      <vt:lpstr>IGV</vt:lpstr>
      <vt:lpstr>IGV</vt:lpstr>
      <vt:lpstr>Alignment QC - Coverage statistics</vt:lpstr>
      <vt:lpstr>Alignment –  Coverage  statistics Picard-Tools</vt:lpstr>
      <vt:lpstr>Alignment PCR library</vt:lpstr>
      <vt:lpstr>Recap – Data analysis pipeline</vt:lpstr>
      <vt:lpstr>DNA Variant calling</vt:lpstr>
      <vt:lpstr>DNA Variant calling</vt:lpstr>
      <vt:lpstr>IGV</vt:lpstr>
      <vt:lpstr>Disease causing germline mutations</vt:lpstr>
      <vt:lpstr>Compound Heterozygote</vt:lpstr>
      <vt:lpstr>Somatic Variants</vt:lpstr>
      <vt:lpstr>IGV  inspect  variants  Somatic</vt:lpstr>
      <vt:lpstr>IGV  inspect  variants  Somatic</vt:lpstr>
      <vt:lpstr>Phased het. SNPs germline vs tumor</vt:lpstr>
      <vt:lpstr>CNV</vt:lpstr>
      <vt:lpstr>CNV</vt:lpstr>
      <vt:lpstr>IGV  soft  clips</vt:lpstr>
      <vt:lpstr>IGV  soft  clips</vt:lpstr>
      <vt:lpstr>PowerPoint Presentation</vt:lpstr>
      <vt:lpstr>Recap – Data analysis pipeline</vt:lpstr>
      <vt:lpstr>Variant annotation</vt:lpstr>
      <vt:lpstr>Variant annotation + report</vt:lpstr>
      <vt:lpstr>Variant annotation + report</vt:lpstr>
      <vt:lpstr>RNASeq reads aligned to the reference genome</vt:lpstr>
      <vt:lpstr>RNAseq pipeline</vt:lpstr>
      <vt:lpstr>Combined approach</vt:lpstr>
      <vt:lpstr>Taka away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metody analýzy genomu</dc:title>
  <dc:creator>Karol Pal</dc:creator>
  <cp:lastModifiedBy>Karol Pál</cp:lastModifiedBy>
  <cp:revision>101</cp:revision>
  <cp:lastPrinted>2017-11-27T09:09:38Z</cp:lastPrinted>
  <dcterms:created xsi:type="dcterms:W3CDTF">2017-11-19T12:04:02Z</dcterms:created>
  <dcterms:modified xsi:type="dcterms:W3CDTF">2018-11-26T09:38:29Z</dcterms:modified>
</cp:coreProperties>
</file>