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2" r:id="rId3"/>
    <p:sldMasterId id="2147483674" r:id="rId4"/>
    <p:sldMasterId id="2147483676" r:id="rId5"/>
    <p:sldMasterId id="2147483678" r:id="rId6"/>
    <p:sldMasterId id="2147483682" r:id="rId7"/>
    <p:sldMasterId id="2147483696" r:id="rId8"/>
    <p:sldMasterId id="2147483702" r:id="rId9"/>
    <p:sldMasterId id="2147483704" r:id="rId10"/>
    <p:sldMasterId id="2147483706" r:id="rId11"/>
  </p:sldMasterIdLst>
  <p:notesMasterIdLst>
    <p:notesMasterId r:id="rId55"/>
  </p:notesMasterIdLst>
  <p:sldIdLst>
    <p:sldId id="256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305" r:id="rId25"/>
    <p:sldId id="307" r:id="rId26"/>
    <p:sldId id="315" r:id="rId27"/>
    <p:sldId id="316" r:id="rId28"/>
    <p:sldId id="317" r:id="rId29"/>
    <p:sldId id="318" r:id="rId30"/>
    <p:sldId id="308" r:id="rId31"/>
    <p:sldId id="309" r:id="rId32"/>
    <p:sldId id="320" r:id="rId33"/>
    <p:sldId id="319" r:id="rId34"/>
    <p:sldId id="310" r:id="rId35"/>
    <p:sldId id="312" r:id="rId36"/>
    <p:sldId id="313" r:id="rId37"/>
    <p:sldId id="321" r:id="rId38"/>
    <p:sldId id="322" r:id="rId39"/>
    <p:sldId id="314" r:id="rId40"/>
    <p:sldId id="323" r:id="rId41"/>
    <p:sldId id="324" r:id="rId42"/>
    <p:sldId id="325" r:id="rId43"/>
    <p:sldId id="326" r:id="rId44"/>
    <p:sldId id="292" r:id="rId45"/>
    <p:sldId id="275" r:id="rId46"/>
    <p:sldId id="276" r:id="rId47"/>
    <p:sldId id="277" r:id="rId48"/>
    <p:sldId id="279" r:id="rId49"/>
    <p:sldId id="286" r:id="rId50"/>
    <p:sldId id="289" r:id="rId51"/>
    <p:sldId id="290" r:id="rId52"/>
    <p:sldId id="291" r:id="rId53"/>
    <p:sldId id="267" r:id="rId54"/>
  </p:sldIdLst>
  <p:sldSz cx="9144000" cy="6858000" type="screen4x3"/>
  <p:notesSz cx="6858000" cy="9144000"/>
  <p:custDataLst>
    <p:tags r:id="rId5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9450"/>
            <a:ext cx="4627563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76738"/>
            <a:ext cx="5016500" cy="4073525"/>
          </a:xfrm>
        </p:spPr>
        <p:txBody>
          <a:bodyPr/>
          <a:lstStyle/>
          <a:p>
            <a:r>
              <a:rPr lang="cs-CZ"/>
              <a:t>40</a:t>
            </a:r>
          </a:p>
          <a:p>
            <a:r>
              <a:rPr lang="cs-CZ"/>
              <a:t>Zadání – u bodu 1 znamená odvozeného že vycházet nejen z analyzovaných dat, ale také z charakteristik jednotlivých veličin</a:t>
            </a:r>
          </a:p>
          <a:p>
            <a:r>
              <a:rPr lang="cs-CZ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001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04DF-672C-49FC-8943-D1A18FAA8F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3E9C-7620-4181-9BF5-809E21BBF41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HORMONÁLNÍ</a:t>
            </a:r>
            <a:r>
              <a:rPr lang="cs-CZ" dirty="0" smtClean="0"/>
              <a:t> – působením hormonů ovlivňujících tonus hladkého svalstva cév:</a:t>
            </a:r>
          </a:p>
          <a:p>
            <a:pPr lvl="1"/>
            <a:r>
              <a:rPr lang="cs-CZ" dirty="0" smtClean="0"/>
              <a:t>Katecholaminy </a:t>
            </a:r>
            <a:r>
              <a:rPr lang="cs-CZ" sz="1900" dirty="0" smtClean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 smtClean="0"/>
              <a:t>Systém renin – </a:t>
            </a:r>
            <a:r>
              <a:rPr lang="cs-CZ" dirty="0" err="1" smtClean="0"/>
              <a:t>angiotenzin</a:t>
            </a:r>
            <a:r>
              <a:rPr lang="cs-CZ" dirty="0" smtClean="0"/>
              <a:t> </a:t>
            </a:r>
            <a:r>
              <a:rPr lang="cs-CZ" sz="1900" dirty="0" smtClean="0"/>
              <a:t>(uplatňuje se hlavně při stresu)</a:t>
            </a:r>
          </a:p>
          <a:p>
            <a:pPr lvl="1"/>
            <a:r>
              <a:rPr lang="cs-CZ" dirty="0" smtClean="0"/>
              <a:t>Antidiuretický hormon </a:t>
            </a:r>
            <a:r>
              <a:rPr lang="cs-CZ" sz="1900" dirty="0" smtClean="0"/>
              <a:t>(mimo účinek na ledvinné tubuly vyvolává </a:t>
            </a:r>
            <a:r>
              <a:rPr lang="cs-CZ" sz="1900" dirty="0" err="1" smtClean="0"/>
              <a:t>generalizovaně</a:t>
            </a:r>
            <a:r>
              <a:rPr lang="cs-CZ" sz="1900" dirty="0" smtClean="0"/>
              <a:t> vazokonstrikci, nejvýrazněji v GIT a kožním řečišti)</a:t>
            </a:r>
          </a:p>
          <a:p>
            <a:pPr lvl="1"/>
            <a:r>
              <a:rPr lang="cs-CZ" dirty="0" smtClean="0"/>
              <a:t>Atriální </a:t>
            </a:r>
            <a:r>
              <a:rPr lang="cs-CZ" dirty="0" err="1" smtClean="0"/>
              <a:t>natriuretický</a:t>
            </a:r>
            <a:r>
              <a:rPr lang="cs-CZ" dirty="0" smtClean="0"/>
              <a:t> peptid </a:t>
            </a:r>
            <a:r>
              <a:rPr lang="cs-CZ" sz="1900" dirty="0" smtClean="0"/>
              <a:t>(syntéza v srdečních síních jako odpověď na roztažení – působí přímo na hladké svalstvo arteriálního a venózního řečiště </a:t>
            </a:r>
            <a:r>
              <a:rPr lang="cs-CZ" sz="1900" dirty="0" err="1" smtClean="0"/>
              <a:t>vazodilatačně</a:t>
            </a:r>
            <a:r>
              <a:rPr lang="cs-CZ" sz="1900" dirty="0" smtClean="0"/>
              <a:t> (sníží tlak krve)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 smtClean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 smtClean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 smtClean="0"/>
              <a:t>(</a:t>
            </a:r>
            <a:r>
              <a:rPr lang="cs-CZ" sz="3000" dirty="0" err="1" smtClean="0"/>
              <a:t>postgangliová</a:t>
            </a:r>
            <a:r>
              <a:rPr lang="cs-CZ" sz="3000" dirty="0" smtClean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 smtClean="0"/>
              <a:t>Pouze sakrální parasympatická </a:t>
            </a:r>
            <a:r>
              <a:rPr lang="cs-CZ" dirty="0" err="1" smtClean="0"/>
              <a:t>cholinergní</a:t>
            </a:r>
            <a:r>
              <a:rPr lang="cs-CZ" dirty="0" smtClean="0"/>
              <a:t> vlákna (Ach) </a:t>
            </a:r>
            <a:r>
              <a:rPr lang="cs-CZ" dirty="0" err="1" smtClean="0"/>
              <a:t>inervující</a:t>
            </a:r>
            <a:r>
              <a:rPr lang="cs-CZ" dirty="0" smtClean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Kardioinhibiční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prodloužená mícha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parasympatická vlákna </a:t>
            </a:r>
            <a:r>
              <a:rPr lang="cs-CZ" dirty="0" err="1" smtClean="0"/>
              <a:t>X.hlavového</a:t>
            </a:r>
            <a:r>
              <a:rPr lang="cs-CZ" dirty="0" smtClean="0"/>
              <a:t> nervu</a:t>
            </a:r>
          </a:p>
          <a:p>
            <a:pPr marL="0" indent="0">
              <a:buNone/>
            </a:pPr>
            <a:r>
              <a:rPr lang="cs-CZ" dirty="0" smtClean="0"/>
              <a:t>	: je stále aktivní – tzv. vagový tonus</a:t>
            </a:r>
          </a:p>
          <a:p>
            <a:pPr marL="0" indent="0">
              <a:buNone/>
            </a:pPr>
            <a:r>
              <a:rPr lang="cs-CZ" dirty="0" smtClean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Kardioexcitační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není přesná lokalizace, předpoklad: retikulární formace laterální části prodloužené míchy – spinální centra sympatiku v segmentech Th1-Th3;  </a:t>
            </a:r>
            <a:r>
              <a:rPr lang="cs-CZ" dirty="0" err="1" smtClean="0"/>
              <a:t>nn.cardiaci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Centrum vazomotorické </a:t>
            </a:r>
            <a:r>
              <a:rPr lang="cs-CZ" dirty="0" smtClean="0"/>
              <a:t>(pro regulaci činnosti cév)</a:t>
            </a:r>
          </a:p>
          <a:p>
            <a:pPr marL="0" indent="0">
              <a:buNone/>
            </a:pPr>
            <a:r>
              <a:rPr lang="cs-CZ" dirty="0" smtClean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/>
              <a:t>Presorická</a:t>
            </a:r>
            <a:r>
              <a:rPr lang="cs-CZ" dirty="0" smtClean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 smtClean="0"/>
              <a:t>Depresorická</a:t>
            </a:r>
            <a:r>
              <a:rPr lang="cs-CZ" dirty="0" smtClean="0"/>
              <a:t> oblast (aktivace </a:t>
            </a:r>
            <a:r>
              <a:rPr lang="cs-CZ" dirty="0" err="1" smtClean="0"/>
              <a:t>mediokaudální</a:t>
            </a:r>
            <a:r>
              <a:rPr lang="cs-CZ" dirty="0" smtClean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 smtClean="0"/>
              <a:t>Kardiovaskulární centra jsou ovlivněna informacemi z periferie a jiných oblastí CNS:</a:t>
            </a:r>
          </a:p>
          <a:p>
            <a:pPr lvl="1"/>
            <a:r>
              <a:rPr lang="cs-CZ" dirty="0" smtClean="0"/>
              <a:t> z retikulární formace mostu, </a:t>
            </a:r>
            <a:r>
              <a:rPr lang="cs-CZ" dirty="0" err="1" smtClean="0"/>
              <a:t>mezencefala</a:t>
            </a:r>
            <a:r>
              <a:rPr lang="cs-CZ" dirty="0" smtClean="0"/>
              <a:t> a </a:t>
            </a:r>
            <a:r>
              <a:rPr lang="cs-CZ" dirty="0" err="1" smtClean="0"/>
              <a:t>diencefala</a:t>
            </a:r>
            <a:endParaRPr lang="cs-CZ" dirty="0" smtClean="0"/>
          </a:p>
          <a:p>
            <a:pPr lvl="1"/>
            <a:r>
              <a:rPr lang="cs-CZ" dirty="0" smtClean="0"/>
              <a:t>z </a:t>
            </a:r>
            <a:r>
              <a:rPr lang="cs-CZ" dirty="0" err="1" smtClean="0"/>
              <a:t>hypothalamu</a:t>
            </a:r>
            <a:r>
              <a:rPr lang="cs-CZ" dirty="0" smtClean="0"/>
              <a:t> (zadní </a:t>
            </a:r>
            <a:r>
              <a:rPr lang="cs-CZ" dirty="0" err="1" smtClean="0"/>
              <a:t>hypothalamus</a:t>
            </a:r>
            <a:r>
              <a:rPr lang="cs-CZ" dirty="0" smtClean="0"/>
              <a:t> má vztah k sympatickému NS)</a:t>
            </a:r>
          </a:p>
          <a:p>
            <a:pPr lvl="1"/>
            <a:r>
              <a:rPr lang="cs-CZ" dirty="0" smtClean="0"/>
              <a:t>z mozkové kůry – motorická oblast - regulace průtoku kosterními svaly; v souvislosti s emocemi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ChangeArrowheads="1"/>
          </p:cNvSpPr>
          <p:nvPr/>
        </p:nvSpPr>
        <p:spPr bwMode="auto">
          <a:xfrm>
            <a:off x="179388" y="765175"/>
            <a:ext cx="896461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Krevní tlak – </a:t>
            </a:r>
            <a:r>
              <a:rPr lang="cs-CZ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tlak krve na stěnu cévy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sz="2400" smtClean="0">
                <a:solidFill>
                  <a:srgbClr val="FF0000"/>
                </a:solidFill>
              </a:rPr>
              <a:t>    (laterální tlak krevního sloupce na tepennou stěnu)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 systolický  - diastolický -  střední - pulzový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cs-CZ" sz="3200" smtClean="0">
              <a:solidFill>
                <a:srgbClr val="FF0000"/>
              </a:solidFill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TK </a:t>
            </a:r>
            <a:r>
              <a:rPr lang="cs-CZ" sz="2400" smtClean="0">
                <a:solidFill>
                  <a:srgbClr val="FF0000"/>
                </a:solidFill>
              </a:rPr>
              <a:t>je určen náplní krevního řečiště, která je závislá na</a:t>
            </a:r>
            <a:r>
              <a:rPr lang="cs-CZ" sz="3200" smtClean="0">
                <a:solidFill>
                  <a:srgbClr val="FF0000"/>
                </a:solidFill>
              </a:rPr>
              <a:t> srdečním výdeji (SV) a periferním odporu (PO)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</a:t>
            </a:r>
            <a:r>
              <a:rPr lang="cs-CZ" sz="3200" b="1" smtClean="0">
                <a:solidFill>
                  <a:srgbClr val="FF0000"/>
                </a:solidFill>
              </a:rPr>
              <a:t>TK  =  SV  x  PO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SV= systolický objem x tepová frekvence</a:t>
            </a:r>
          </a:p>
        </p:txBody>
      </p:sp>
    </p:spTree>
    <p:extLst>
      <p:ext uri="{BB962C8B-B14F-4D97-AF65-F5344CB8AC3E}">
        <p14:creationId xmlns:p14="http://schemas.microsoft.com/office/powerpoint/2010/main" val="3548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Klasifikace hodnot Tk</a:t>
            </a: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457200" y="1052513"/>
          <a:ext cx="8229600" cy="5233988"/>
        </p:xfrm>
        <a:graphic>
          <a:graphicData uri="http://schemas.openxmlformats.org/drawingml/2006/table">
            <a:tbl>
              <a:tblPr/>
              <a:tblGrid>
                <a:gridCol w="31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kategorie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Systolický tlak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Diastolický tlak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optimální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normální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120 –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80 –  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vysoký normální tlak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130 –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85 –  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hypertenze 1. stupně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140 –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90 – 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hypertenze 2. stupně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160 – 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100 –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hypertenze 3. stupně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≥ 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≥ 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izolovaná systolická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≥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1619672" y="6309320"/>
            <a:ext cx="7303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ESH/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ESC,  2018;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Journal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(2018) 39, 3021–3104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rafy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924800" cy="5624513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0803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19250" y="6308725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Zdravotní a očkovací průkaz dítěte a mladistvého,  2011</a:t>
            </a:r>
          </a:p>
        </p:txBody>
      </p:sp>
    </p:spTree>
    <p:extLst>
      <p:ext uri="{BB962C8B-B14F-4D97-AF65-F5344CB8AC3E}">
        <p14:creationId xmlns:p14="http://schemas.microsoft.com/office/powerpoint/2010/main" val="22508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3300"/>
                </a:solidFill>
              </a:rPr>
              <a:t>Krevní tlak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250825" y="1484313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2"/>
                </a:solidFill>
              </a:rPr>
              <a:t>bezprostředně po narození je vysoký: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poporodní stres – vyplavení katecholaminů a kortizolu</a:t>
            </a:r>
          </a:p>
          <a:p>
            <a:pPr>
              <a:lnSpc>
                <a:spcPct val="90000"/>
              </a:lnSpc>
            </a:pPr>
            <a:r>
              <a:rPr lang="cs-CZ" smtClean="0"/>
              <a:t>po 1.dnu se ustálí 70/50 mmHg: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otevření pulmonálního a intestinálního řečiště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2"/>
                </a:solidFill>
              </a:rPr>
              <a:t>další mírný vzestup až k hodnotám pro dospělé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cs-CZ" smtClean="0">
                <a:solidFill>
                  <a:schemeClr val="accent2"/>
                </a:solidFill>
              </a:rPr>
              <a:t>	v období puberty: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postupné dozrávání regulačních mechanismů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stimulace z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283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Rozdíl mezi pojmy: řízení    x   regulace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humorální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smtClean="0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Systém </a:t>
            </a:r>
            <a:r>
              <a:rPr lang="cs-CZ" sz="2800" b="1" smtClean="0">
                <a:solidFill>
                  <a:srgbClr val="FF0000"/>
                </a:solidFill>
              </a:rPr>
              <a:t>krátkodobé</a:t>
            </a:r>
            <a:r>
              <a:rPr lang="cs-CZ" sz="2800" smtClean="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Systém </a:t>
            </a:r>
            <a:r>
              <a:rPr lang="cs-CZ" sz="2800" b="1" smtClean="0">
                <a:solidFill>
                  <a:srgbClr val="FF0000"/>
                </a:solidFill>
              </a:rPr>
              <a:t>střednědobé</a:t>
            </a:r>
            <a:r>
              <a:rPr lang="cs-CZ" sz="2800" smtClean="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smtClean="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smtClean="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smtClean="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Systém </a:t>
            </a:r>
            <a:r>
              <a:rPr lang="cs-CZ" sz="2800" b="1" smtClean="0">
                <a:solidFill>
                  <a:srgbClr val="FF0000"/>
                </a:solidFill>
              </a:rPr>
              <a:t>dlouhodobé</a:t>
            </a:r>
            <a:r>
              <a:rPr lang="cs-CZ" sz="2800" smtClean="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smtClean="0">
                <a:solidFill>
                  <a:srgbClr val="FF0000"/>
                </a:solidFill>
              </a:rPr>
              <a:t>  -  regulační systém ledviny</a:t>
            </a:r>
            <a:r>
              <a:rPr lang="cs-CZ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" descr="msoDBE0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16138" r="17712" b="22639"/>
          <a:stretch>
            <a:fillRect/>
          </a:stretch>
        </p:blipFill>
        <p:spPr bwMode="auto">
          <a:xfrm>
            <a:off x="323850" y="1700213"/>
            <a:ext cx="85550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967038" y="1503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7350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620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    Valsalvův manévr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588125" y="58769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FF0000"/>
                </a:solidFill>
              </a:rPr>
              <a:t>Ganong WF, 2005</a:t>
            </a:r>
          </a:p>
        </p:txBody>
      </p:sp>
    </p:spTree>
    <p:extLst>
      <p:ext uri="{BB962C8B-B14F-4D97-AF65-F5344CB8AC3E}">
        <p14:creationId xmlns:p14="http://schemas.microsoft.com/office/powerpoint/2010/main" val="35874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a</a:t>
            </a:r>
            <a:r>
              <a:rPr lang="cs-CZ" sz="4400" smtClean="0">
                <a:solidFill>
                  <a:prstClr val="black"/>
                </a:solidFill>
              </a:rPr>
              <a:t> </a:t>
            </a:r>
            <a:br>
              <a:rPr lang="cs-CZ" sz="4400" smtClean="0">
                <a:solidFill>
                  <a:prstClr val="black"/>
                </a:solidFill>
              </a:rPr>
            </a:b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vln v oběhových parametrech </a:t>
            </a:r>
            <a:b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(Peňázův plethysmomanometr) </a:t>
            </a:r>
            <a:b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28700" y="188913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Finapres (Ohmeda, USA)</a:t>
            </a:r>
          </a:p>
        </p:txBody>
      </p:sp>
      <p:pic>
        <p:nvPicPr>
          <p:cNvPr id="75779" name="Picture 3" descr="IMG_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313613" cy="54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229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127625" y="42386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0000"/>
                </a:solidFill>
              </a:rPr>
              <a:t>Finometr (FMS, Nizozemí)</a:t>
            </a:r>
          </a:p>
        </p:txBody>
      </p:sp>
    </p:spTree>
    <p:extLst>
      <p:ext uri="{BB962C8B-B14F-4D97-AF65-F5344CB8AC3E}">
        <p14:creationId xmlns:p14="http://schemas.microsoft.com/office/powerpoint/2010/main" val="4211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60483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800" dirty="0" smtClean="0"/>
              <a:t>Snažíme se o to, aby tlak v manžetě sledoval tlak krve v prstové arterii</a:t>
            </a:r>
          </a:p>
          <a:p>
            <a:pPr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Fotoelektrický </a:t>
            </a:r>
            <a:r>
              <a:rPr lang="cs-CZ" sz="2800" dirty="0" err="1" smtClean="0">
                <a:solidFill>
                  <a:srgbClr val="FF0000"/>
                </a:solidFill>
              </a:rPr>
              <a:t>pletysmogram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b="1" dirty="0" err="1" smtClean="0">
                <a:solidFill>
                  <a:srgbClr val="FF0000"/>
                </a:solidFill>
              </a:rPr>
              <a:t>Transmurální</a:t>
            </a:r>
            <a:r>
              <a:rPr lang="cs-CZ" sz="2800" b="1" dirty="0" smtClean="0">
                <a:solidFill>
                  <a:srgbClr val="FF0000"/>
                </a:solidFill>
              </a:rPr>
              <a:t> tlak </a:t>
            </a:r>
            <a:r>
              <a:rPr lang="cs-CZ" sz="2800" dirty="0" smtClean="0"/>
              <a:t>(</a:t>
            </a:r>
            <a:r>
              <a:rPr lang="cs-CZ" sz="2800" dirty="0" err="1" smtClean="0"/>
              <a:t>Tt</a:t>
            </a:r>
            <a:r>
              <a:rPr lang="cs-CZ" sz="2800" dirty="0" smtClean="0"/>
              <a:t>)-tlak napříč stěnou cévy</a:t>
            </a:r>
          </a:p>
          <a:p>
            <a:pPr marL="0" indent="0">
              <a:buFontTx/>
              <a:buNone/>
              <a:defRPr/>
            </a:pPr>
            <a:r>
              <a:rPr lang="cs-CZ" sz="2800" dirty="0" err="1" smtClean="0"/>
              <a:t>Tk</a:t>
            </a:r>
            <a:r>
              <a:rPr lang="cs-CZ" sz="2800" dirty="0" smtClean="0"/>
              <a:t>-krevní tlak; </a:t>
            </a:r>
            <a:r>
              <a:rPr lang="cs-CZ" sz="2800" dirty="0" err="1" smtClean="0"/>
              <a:t>Tm</a:t>
            </a:r>
            <a:r>
              <a:rPr lang="cs-CZ" sz="2800" dirty="0" smtClean="0"/>
              <a:t>-tlak v manžetě</a:t>
            </a:r>
          </a:p>
          <a:p>
            <a:pPr marL="0" indent="0">
              <a:buFontTx/>
              <a:buNone/>
              <a:defRPr/>
            </a:pPr>
            <a:r>
              <a:rPr lang="cs-CZ" sz="2800" dirty="0" smtClean="0"/>
              <a:t>Když nastavíme </a:t>
            </a:r>
            <a:r>
              <a:rPr lang="cs-CZ" sz="2800" dirty="0" err="1" smtClean="0"/>
              <a:t>Tk</a:t>
            </a:r>
            <a:r>
              <a:rPr lang="cs-CZ" sz="2800" dirty="0" smtClean="0"/>
              <a:t>=</a:t>
            </a:r>
            <a:r>
              <a:rPr lang="cs-CZ" sz="2800" dirty="0" err="1" smtClean="0"/>
              <a:t>Tm</a:t>
            </a:r>
            <a:r>
              <a:rPr lang="cs-CZ" sz="2800" dirty="0" smtClean="0"/>
              <a:t>………</a:t>
            </a:r>
            <a:r>
              <a:rPr lang="cs-CZ" sz="2800" dirty="0" err="1" smtClean="0"/>
              <a:t>Tt</a:t>
            </a:r>
            <a:r>
              <a:rPr lang="cs-CZ" sz="2800" dirty="0" smtClean="0"/>
              <a:t>=0 …..</a:t>
            </a:r>
            <a:r>
              <a:rPr lang="cs-CZ" sz="2800" dirty="0" err="1" smtClean="0"/>
              <a:t>fotopletysmograf</a:t>
            </a:r>
            <a:r>
              <a:rPr lang="cs-CZ" sz="2800" dirty="0" smtClean="0"/>
              <a:t> zaznamená </a:t>
            </a:r>
            <a:r>
              <a:rPr lang="cs-CZ" sz="2800" dirty="0" smtClean="0">
                <a:solidFill>
                  <a:srgbClr val="FF0000"/>
                </a:solidFill>
              </a:rPr>
              <a:t>největší výchylky</a:t>
            </a:r>
          </a:p>
          <a:p>
            <a:pPr marL="0" indent="0">
              <a:buFontTx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skokové nastavení </a:t>
            </a:r>
            <a:r>
              <a:rPr lang="cs-CZ" sz="2800" dirty="0" smtClean="0"/>
              <a:t>přítlaku po 5 </a:t>
            </a:r>
            <a:r>
              <a:rPr lang="cs-CZ" sz="2800" dirty="0" err="1" smtClean="0"/>
              <a:t>mmHg</a:t>
            </a:r>
            <a:r>
              <a:rPr lang="cs-CZ" sz="2800" dirty="0" smtClean="0"/>
              <a:t>, při nejvyšší amplitudě </a:t>
            </a:r>
            <a:r>
              <a:rPr lang="cs-CZ" sz="2800" dirty="0" smtClean="0">
                <a:solidFill>
                  <a:srgbClr val="FF0000"/>
                </a:solidFill>
              </a:rPr>
              <a:t>se uzavře rychlá zpětná vazba</a:t>
            </a:r>
            <a:r>
              <a:rPr lang="cs-CZ" sz="2800" dirty="0" smtClean="0"/>
              <a:t> s úkolem udržet konstantní objem cévy-tlak sleduje tlak v manžetě </a:t>
            </a:r>
            <a:r>
              <a:rPr lang="cs-CZ" dirty="0" smtClean="0"/>
              <a:t>uvnitř cévy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01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0000"/>
                </a:solidFill>
              </a:rPr>
              <a:t>Peňázův patent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b="1" smtClean="0">
                <a:solidFill>
                  <a:srgbClr val="7030A0"/>
                </a:solidFill>
              </a:rPr>
              <a:t>Použil signál z fotobuňky k regulaci přítlaku zevní manžety tak, aby se objem prstu neměnil. Tím dosáhl, že tlak v manžetě sleduje tlak krve v tepně. </a:t>
            </a:r>
          </a:p>
        </p:txBody>
      </p:sp>
    </p:spTree>
    <p:extLst>
      <p:ext uri="{BB962C8B-B14F-4D97-AF65-F5344CB8AC3E}">
        <p14:creationId xmlns:p14="http://schemas.microsoft.com/office/powerpoint/2010/main" val="303109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89108" name="Graf 19"/>
          <p:cNvGraphicFramePr>
            <a:graphicFrameLocks/>
          </p:cNvGraphicFramePr>
          <p:nvPr/>
        </p:nvGraphicFramePr>
        <p:xfrm>
          <a:off x="128588" y="3208338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r:id="rId3" imgW="8888738" imgH="3346994" progId="Excel.Chart.8">
                  <p:embed/>
                </p:oleObj>
              </mc:Choice>
              <mc:Fallback>
                <p:oleObj r:id="rId3" imgW="8888738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208338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83918" y="-46124"/>
            <a:ext cx="717619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</a:t>
            </a:r>
          </a:p>
        </p:txBody>
      </p:sp>
      <p:graphicFrame>
        <p:nvGraphicFramePr>
          <p:cNvPr id="89111" name="Graf 25"/>
          <p:cNvGraphicFramePr>
            <a:graphicFrameLocks/>
          </p:cNvGraphicFramePr>
          <p:nvPr/>
        </p:nvGraphicFramePr>
        <p:xfrm>
          <a:off x="128588" y="438150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5" imgW="8888738" imgH="3346994" progId="Excel.Chart.8">
                  <p:embed/>
                </p:oleObj>
              </mc:Choice>
              <mc:Fallback>
                <p:oleObj r:id="rId5" imgW="8888738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8150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Šipka doleva 16"/>
          <p:cNvSpPr/>
          <p:nvPr/>
        </p:nvSpPr>
        <p:spPr>
          <a:xfrm>
            <a:off x="1331913" y="404813"/>
            <a:ext cx="7200900" cy="431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parasympathicus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274622" y="818780"/>
            <a:ext cx="2448272" cy="4320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sympathicus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Šipka doleva 21"/>
          <p:cNvSpPr/>
          <p:nvPr/>
        </p:nvSpPr>
        <p:spPr>
          <a:xfrm rot="20294897">
            <a:off x="3144428" y="1859603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24" name="Šipka doleva 23"/>
          <p:cNvSpPr/>
          <p:nvPr/>
        </p:nvSpPr>
        <p:spPr>
          <a:xfrm rot="20294897">
            <a:off x="2784389" y="3772160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</p:spTree>
    <p:extLst>
      <p:ext uri="{BB962C8B-B14F-4D97-AF65-F5344CB8AC3E}">
        <p14:creationId xmlns:p14="http://schemas.microsoft.com/office/powerpoint/2010/main" val="84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Úkolem těchto regulací – jak srdeční, tak cévní soustavy - je v souladu s měnícími se metabolickými požadavky organismu:</a:t>
            </a:r>
          </a:p>
          <a:p>
            <a:endParaRPr lang="cs-CZ" dirty="0" smtClean="0"/>
          </a:p>
          <a:p>
            <a:r>
              <a:rPr lang="cs-CZ" dirty="0" smtClean="0"/>
              <a:t> udržovat relativně konstantní arteriální tlak </a:t>
            </a:r>
          </a:p>
          <a:p>
            <a:r>
              <a:rPr lang="cs-CZ" dirty="0" smtClean="0"/>
              <a:t>zabezpečit dostatečné prokrvení tkání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60566"/>
            <a:ext cx="4588885" cy="7481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  <a:defRPr/>
            </a:pP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CITLIVOST BAROREFLEXU</a:t>
            </a:r>
          </a:p>
          <a:p>
            <a:pPr algn="ctr">
              <a:lnSpc>
                <a:spcPts val="2500"/>
              </a:lnSpc>
              <a:defRPr/>
            </a:pPr>
            <a:r>
              <a:rPr lang="cs-CZ" sz="28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Vzájemná spektrální analýza</a:t>
            </a:r>
          </a:p>
        </p:txBody>
      </p:sp>
      <p:graphicFrame>
        <p:nvGraphicFramePr>
          <p:cNvPr id="69636" name="Graf 3"/>
          <p:cNvGraphicFramePr>
            <a:graphicFrameLocks/>
          </p:cNvGraphicFramePr>
          <p:nvPr/>
        </p:nvGraphicFramePr>
        <p:xfrm>
          <a:off x="-50800" y="714375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r:id="rId3" imgW="4566300" imgH="2969009" progId="Excel.Chart.8">
                  <p:embed/>
                </p:oleObj>
              </mc:Choice>
              <mc:Fallback>
                <p:oleObj r:id="rId3" imgW="4566300" imgH="29690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714375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Graf 4"/>
          <p:cNvGraphicFramePr>
            <a:graphicFrameLocks/>
          </p:cNvGraphicFramePr>
          <p:nvPr/>
        </p:nvGraphicFramePr>
        <p:xfrm>
          <a:off x="4629150" y="714375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r:id="rId5" imgW="4566300" imgH="2969009" progId="Excel.Chart.8">
                  <p:embed/>
                </p:oleObj>
              </mc:Choice>
              <mc:Fallback>
                <p:oleObj r:id="rId5" imgW="4566300" imgH="29690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714375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Graf 5"/>
          <p:cNvGraphicFramePr>
            <a:graphicFrameLocks/>
          </p:cNvGraphicFramePr>
          <p:nvPr/>
        </p:nvGraphicFramePr>
        <p:xfrm>
          <a:off x="4629150" y="3090863"/>
          <a:ext cx="45656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r:id="rId7" imgW="4566300" imgH="2969009" progId="Excel.Chart.8">
                  <p:embed/>
                </p:oleObj>
              </mc:Choice>
              <mc:Fallback>
                <p:oleObj r:id="rId7" imgW="4566300" imgH="29690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090863"/>
                        <a:ext cx="4565650" cy="296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Graf 6"/>
          <p:cNvGraphicFramePr>
            <a:graphicFrameLocks/>
          </p:cNvGraphicFramePr>
          <p:nvPr/>
        </p:nvGraphicFramePr>
        <p:xfrm>
          <a:off x="-50800" y="3017838"/>
          <a:ext cx="4565650" cy="297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r:id="rId9" imgW="4566300" imgH="2969009" progId="Excel.Chart.8">
                  <p:embed/>
                </p:oleObj>
              </mc:Choice>
              <mc:Fallback>
                <p:oleObj r:id="rId9" imgW="4566300" imgH="29690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017838"/>
                        <a:ext cx="4565650" cy="297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84888" y="188913"/>
          <a:ext cx="2476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Rovnice" r:id="rId11" imgW="1130300" imgH="419100" progId="Equation.3">
                  <p:embed/>
                </p:oleObj>
              </mc:Choice>
              <mc:Fallback>
                <p:oleObj name="Rovnice" r:id="rId11" imgW="1130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8913"/>
                        <a:ext cx="2476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8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468313" y="2349500"/>
            <a:ext cx="8351837" cy="350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délky tepového intervalu vyvolaná</a:t>
            </a:r>
            <a:endParaRPr lang="cs-CZ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změnou krevního tlaku o 1 mmHg</a:t>
            </a:r>
            <a:endParaRPr lang="cs-CZ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fyziologické rozmezí hodnot: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6 – 16 ms/mmHg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63575" y="463550"/>
            <a:ext cx="5589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smtClean="0">
                <a:solidFill>
                  <a:srgbClr val="FF0000"/>
                </a:solidFill>
              </a:rPr>
              <a:t>Citlivost baroreflexu</a:t>
            </a:r>
          </a:p>
        </p:txBody>
      </p:sp>
    </p:spTree>
    <p:extLst>
      <p:ext uri="{BB962C8B-B14F-4D97-AF65-F5344CB8AC3E}">
        <p14:creationId xmlns:p14="http://schemas.microsoft.com/office/powerpoint/2010/main" val="27066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2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914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7213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E7C22FD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3926" b="16032"/>
          <a:stretch>
            <a:fillRect/>
          </a:stretch>
        </p:blipFill>
        <p:spPr bwMode="auto">
          <a:xfrm>
            <a:off x="1187450" y="1628775"/>
            <a:ext cx="6343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2023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          Invazivní metoda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373688"/>
            <a:ext cx="175260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6985000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3476625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smtClean="0">
                <a:solidFill>
                  <a:srgbClr val="000000"/>
                </a:solidFill>
                <a:ea typeface="msgothic"/>
                <a:cs typeface="msgothic"/>
              </a:rPr>
              <a:t>Furlan R et al. Circulation 2003;108:717-723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55738" y="179388"/>
            <a:ext cx="62023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smtClean="0">
                <a:solidFill>
                  <a:srgbClr val="FF0000"/>
                </a:solidFill>
              </a:rPr>
              <a:t>      neinvazivně – neck suction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Kontinuální neinvazivní měření</a:t>
            </a:r>
            <a:b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 po tepu - Peňázova metoda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3850" y="2441575"/>
            <a:ext cx="8229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Profesor MUDr. Jan Peňáz, CSc.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Fyziologický ústav LF MU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3200" smtClean="0">
                <a:solidFill>
                  <a:srgbClr val="FF0000"/>
                </a:solidFill>
              </a:rPr>
              <a:t>Čs. patent z roku 1969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229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První spektrální analýza krevního tlaku u člověka</a:t>
            </a:r>
            <a:endParaRPr lang="en-GB" sz="44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8851" name="Picture 3" descr="msoD4C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412875"/>
            <a:ext cx="6380162" cy="4259263"/>
          </a:xfrm>
          <a:prstGeom prst="rect">
            <a:avLst/>
          </a:prstGeom>
          <a:noFill/>
        </p:spPr>
      </p:pic>
      <p:pic>
        <p:nvPicPr>
          <p:cNvPr id="78852" name="Picture 4" descr="mso2BF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6183312" cy="65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Cévní tonus = základní klidové napětí hladké svaloviny cév</a:t>
            </a:r>
          </a:p>
          <a:p>
            <a:r>
              <a:rPr lang="cs-CZ" dirty="0" err="1" smtClean="0"/>
              <a:t>Vazomotorika</a:t>
            </a:r>
            <a:r>
              <a:rPr lang="cs-CZ" dirty="0" smtClean="0"/>
              <a:t> = možnost cév se v případě potřeby stahovat či roztahovat</a:t>
            </a:r>
          </a:p>
          <a:p>
            <a:endParaRPr lang="cs-CZ" dirty="0" smtClean="0"/>
          </a:p>
          <a:p>
            <a:r>
              <a:rPr lang="cs-CZ" dirty="0" smtClean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 systémová regulace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160338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Variabilita v krevním oběhu a </a:t>
            </a: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BRS – </a:t>
            </a: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ukazatelé rizika srdeční smrti </a:t>
            </a:r>
          </a:p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 infarktu myokardu</a:t>
            </a:r>
            <a:endParaRPr lang="en-US" sz="40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 flipH="1">
            <a:off x="-107950" y="2328863"/>
            <a:ext cx="10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1000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0900" name="Picture 4" descr="mso40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6121400" cy="2911475"/>
          </a:xfrm>
          <a:prstGeom prst="rect">
            <a:avLst/>
          </a:prstGeom>
          <a:noFill/>
        </p:spPr>
      </p:pic>
      <p:pic>
        <p:nvPicPr>
          <p:cNvPr id="80901" name="Picture 5" descr="mso25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229225"/>
            <a:ext cx="6618287" cy="1538288"/>
          </a:xfrm>
          <a:prstGeom prst="rect">
            <a:avLst/>
          </a:prstGeom>
          <a:noFill/>
        </p:spPr>
      </p:pic>
      <p:pic>
        <p:nvPicPr>
          <p:cNvPr id="80902" name="Picture 6" descr="mso7AE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652963"/>
            <a:ext cx="6624637" cy="588962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885113" y="4797425"/>
            <a:ext cx="1841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body" idx="1"/>
          </p:nvPr>
        </p:nvSpPr>
        <p:spPr>
          <a:xfrm>
            <a:off x="0" y="419100"/>
            <a:ext cx="9144000" cy="6019800"/>
          </a:xfrm>
        </p:spPr>
        <p:txBody>
          <a:bodyPr/>
          <a:lstStyle/>
          <a:p>
            <a:endParaRPr lang="cs-CZ" sz="2800" smtClean="0"/>
          </a:p>
          <a:p>
            <a:r>
              <a:rPr lang="cs-CZ" sz="2800" smtClean="0">
                <a:solidFill>
                  <a:srgbClr val="CC0000"/>
                </a:solidFill>
              </a:rPr>
              <a:t>zavedení stanovení BRS u </a:t>
            </a:r>
            <a:r>
              <a:rPr lang="cs-CZ" sz="2800" b="1" i="1" smtClean="0">
                <a:solidFill>
                  <a:srgbClr val="CC0000"/>
                </a:solidFill>
              </a:rPr>
              <a:t>hypertenzních</a:t>
            </a:r>
            <a:r>
              <a:rPr lang="cs-CZ" sz="2800" smtClean="0">
                <a:solidFill>
                  <a:srgbClr val="CC0000"/>
                </a:solidFill>
              </a:rPr>
              <a:t> pacientů (BRS nižší než 5 ms/mmHg)</a:t>
            </a:r>
          </a:p>
          <a:p>
            <a:endParaRPr lang="cs-CZ" sz="2800" smtClean="0">
              <a:solidFill>
                <a:srgbClr val="CC0000"/>
              </a:solidFill>
            </a:endParaRPr>
          </a:p>
          <a:p>
            <a:r>
              <a:rPr lang="cs-CZ" sz="2800" smtClean="0">
                <a:solidFill>
                  <a:srgbClr val="CC0000"/>
                </a:solidFill>
              </a:rPr>
              <a:t>využití pro studium časných či pozdních změn účinků léčby kardiotoxicky a neurotoxicky  působícími </a:t>
            </a:r>
            <a:r>
              <a:rPr lang="cs-CZ" sz="2800" b="1" i="1" smtClean="0">
                <a:solidFill>
                  <a:srgbClr val="CC0000"/>
                </a:solidFill>
              </a:rPr>
              <a:t>antracykliny</a:t>
            </a:r>
            <a:r>
              <a:rPr lang="cs-CZ" sz="2800" smtClean="0">
                <a:solidFill>
                  <a:srgbClr val="CC0000"/>
                </a:solidFill>
              </a:rPr>
              <a:t> u </a:t>
            </a:r>
            <a:r>
              <a:rPr lang="cs-CZ" sz="2800" b="1" i="1" smtClean="0">
                <a:solidFill>
                  <a:srgbClr val="CC0000"/>
                </a:solidFill>
              </a:rPr>
              <a:t>onkologicky</a:t>
            </a:r>
            <a:r>
              <a:rPr lang="cs-CZ" sz="2800" smtClean="0">
                <a:solidFill>
                  <a:srgbClr val="CC0000"/>
                </a:solidFill>
              </a:rPr>
              <a:t> nemocných</a:t>
            </a:r>
          </a:p>
          <a:p>
            <a:endParaRPr lang="cs-CZ" sz="2800" smtClean="0">
              <a:solidFill>
                <a:srgbClr val="CC0000"/>
              </a:solidFill>
            </a:endParaRPr>
          </a:p>
          <a:p>
            <a:r>
              <a:rPr lang="cs-CZ" sz="2800" smtClean="0">
                <a:solidFill>
                  <a:srgbClr val="CC0000"/>
                </a:solidFill>
              </a:rPr>
              <a:t>předurčení rizika změn autonomního nervstva s dopadem na hladiny krevního tlaku u nemocných</a:t>
            </a:r>
            <a:endParaRPr lang="cs-CZ" sz="2800" smtClean="0">
              <a:solidFill>
                <a:srgbClr val="CC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s-CZ" sz="2800" smtClean="0">
                <a:solidFill>
                  <a:srgbClr val="CC0000"/>
                </a:solidFill>
                <a:latin typeface="Arial" pitchFamily="34" charset="0"/>
              </a:rPr>
              <a:t>  </a:t>
            </a:r>
            <a:r>
              <a:rPr lang="cs-CZ" sz="2800" smtClean="0">
                <a:solidFill>
                  <a:srgbClr val="CC0000"/>
                </a:solidFill>
              </a:rPr>
              <a:t> s </a:t>
            </a:r>
            <a:r>
              <a:rPr lang="cs-CZ" sz="2800" b="1" i="1" smtClean="0">
                <a:solidFill>
                  <a:srgbClr val="CC0000"/>
                </a:solidFill>
              </a:rPr>
              <a:t>diabetes mellitus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íteček a Růže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01538.jpg"/>
          <p:cNvPicPr>
            <a:picLocks noChangeAspect="1"/>
          </p:cNvPicPr>
          <p:nvPr/>
        </p:nvPicPr>
        <p:blipFill>
          <a:blip r:embed="rId2" cstate="print"/>
          <a:srcRect t="3632" b="3504"/>
          <a:stretch>
            <a:fillRect/>
          </a:stretch>
        </p:blipFill>
        <p:spPr>
          <a:xfrm>
            <a:off x="-21272" y="-243408"/>
            <a:ext cx="9165272" cy="76328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9592" y="910461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Děkujeme  za  pozornost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Obrázek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0"/>
            <a:ext cx="46799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Autoregulace = céva ovlivňuje sama sebe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Myogenní</a:t>
            </a:r>
            <a:r>
              <a:rPr lang="cs-CZ" dirty="0" smtClean="0"/>
              <a:t> – </a:t>
            </a:r>
            <a:r>
              <a:rPr lang="cs-CZ" dirty="0" err="1" smtClean="0"/>
              <a:t>Baylissův</a:t>
            </a:r>
            <a:r>
              <a:rPr lang="cs-CZ" dirty="0" smtClean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 smtClean="0"/>
              <a:t>Při větší náplni cév se zvyšuje tlak uvnitř cévy (intravaskulární) - napíná se cévní stěna, s ní i buňky hladké svaloviny - jejich membrána se depolarizuje, což vyvolá vazokonstrikci (tímto se udrží relativně stálý průtok krve i při změnách tlaku krve – uplatňuje se hlavně v ledvinách)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Metabolická </a:t>
            </a:r>
            <a:r>
              <a:rPr lang="cs-CZ" dirty="0" smtClean="0"/>
              <a:t>– průměr cév (platí hlavně pro arterioly, </a:t>
            </a:r>
            <a:r>
              <a:rPr lang="cs-CZ" dirty="0" err="1" smtClean="0"/>
              <a:t>metarterioly</a:t>
            </a:r>
            <a:r>
              <a:rPr lang="cs-CZ" dirty="0" smtClean="0"/>
              <a:t>, malé arterie) se mění podle požadavků tkání</a:t>
            </a:r>
          </a:p>
          <a:p>
            <a:r>
              <a:rPr lang="cs-CZ" dirty="0" smtClean="0"/>
              <a:t>Je zprostředkovávána různými látkami:</a:t>
            </a:r>
          </a:p>
          <a:p>
            <a:pPr lvl="1"/>
            <a:r>
              <a:rPr lang="cs-CZ" dirty="0" smtClean="0"/>
              <a:t>Metabolity – konečné produkty energetického metabolismu = CO</a:t>
            </a:r>
            <a:r>
              <a:rPr lang="cs-CZ" baseline="-25000" dirty="0" smtClean="0"/>
              <a:t>2</a:t>
            </a:r>
            <a:r>
              <a:rPr lang="cs-CZ" dirty="0" smtClean="0"/>
              <a:t>, kyselina mléčná, K</a:t>
            </a:r>
            <a:r>
              <a:rPr lang="cs-CZ" baseline="30000" dirty="0" smtClean="0"/>
              <a:t>+ </a:t>
            </a:r>
          </a:p>
          <a:p>
            <a:pPr lvl="1"/>
            <a:r>
              <a:rPr lang="cs-CZ" dirty="0" smtClean="0"/>
              <a:t>Hypoxie </a:t>
            </a:r>
            <a:r>
              <a:rPr lang="cs-CZ" sz="2000" dirty="0" smtClean="0"/>
              <a:t>(systémová cirkulace: vazodilatace  x plicní oběh: vazokonstrikce)</a:t>
            </a:r>
          </a:p>
          <a:p>
            <a:pPr lvl="1"/>
            <a:r>
              <a:rPr lang="cs-CZ" sz="2000" dirty="0" smtClean="0"/>
              <a:t>Adenosin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Humorální </a:t>
            </a:r>
            <a:r>
              <a:rPr lang="cs-CZ" dirty="0" smtClean="0"/>
              <a:t>– </a:t>
            </a:r>
            <a:r>
              <a:rPr lang="cs-CZ" b="1" dirty="0" smtClean="0"/>
              <a:t>působení látek </a:t>
            </a:r>
            <a:r>
              <a:rPr lang="cs-CZ" sz="1800" b="1" dirty="0" smtClean="0"/>
              <a:t>(podobných hormonům)</a:t>
            </a:r>
            <a:r>
              <a:rPr lang="cs-CZ" b="1" dirty="0" smtClean="0"/>
              <a:t> </a:t>
            </a:r>
            <a:r>
              <a:rPr lang="cs-CZ" dirty="0" smtClean="0"/>
              <a:t>vznikajících</a:t>
            </a:r>
          </a:p>
          <a:p>
            <a:pPr lvl="1"/>
            <a:r>
              <a:rPr lang="cs-CZ" dirty="0" smtClean="0"/>
              <a:t> v endotelu</a:t>
            </a:r>
          </a:p>
          <a:p>
            <a:pPr lvl="1"/>
            <a:r>
              <a:rPr lang="cs-CZ" dirty="0" smtClean="0"/>
              <a:t> ve tkáních orgánů</a:t>
            </a:r>
          </a:p>
          <a:p>
            <a:pPr lvl="1"/>
            <a:r>
              <a:rPr lang="cs-CZ" dirty="0" smtClean="0"/>
              <a:t> nebo produkovaných krvinkami</a:t>
            </a:r>
          </a:p>
          <a:p>
            <a:pPr marL="3657600" lvl="8" indent="0">
              <a:buNone/>
            </a:pPr>
            <a:r>
              <a:rPr lang="cs-CZ" dirty="0" smtClean="0"/>
              <a:t>  </a:t>
            </a:r>
            <a:r>
              <a:rPr lang="cs-CZ" sz="3600" b="1" dirty="0" smtClean="0"/>
              <a:t>na stěnu cév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 smtClean="0"/>
              <a:t>Vazodilatační</a:t>
            </a:r>
            <a:r>
              <a:rPr lang="cs-CZ" b="1" i="1" dirty="0" smtClean="0"/>
              <a:t> </a:t>
            </a:r>
            <a:r>
              <a:rPr lang="cs-CZ" b="1" i="1" dirty="0" err="1" smtClean="0"/>
              <a:t>působky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Oxid dusnatý (NO)</a:t>
            </a:r>
          </a:p>
          <a:p>
            <a:pPr marL="0" indent="0">
              <a:buNone/>
            </a:pPr>
            <a:r>
              <a:rPr lang="cs-CZ" dirty="0" smtClean="0"/>
              <a:t>	Prostaglandiny (PGE</a:t>
            </a:r>
            <a:r>
              <a:rPr lang="cs-CZ" baseline="-25000" dirty="0" smtClean="0"/>
              <a:t>2</a:t>
            </a:r>
            <a:r>
              <a:rPr lang="cs-CZ" dirty="0" smtClean="0"/>
              <a:t>, PGD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 err="1" smtClean="0"/>
              <a:t>Vazokonstrikční</a:t>
            </a:r>
            <a:r>
              <a:rPr lang="cs-CZ" b="1" i="1" dirty="0" smtClean="0"/>
              <a:t> </a:t>
            </a:r>
            <a:r>
              <a:rPr lang="cs-CZ" b="1" i="1" dirty="0" err="1" smtClean="0"/>
              <a:t>působky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Endoteliny</a:t>
            </a:r>
            <a:r>
              <a:rPr lang="cs-CZ" dirty="0" smtClean="0"/>
              <a:t> (peptidy – 21AK)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endotelin</a:t>
            </a:r>
            <a:r>
              <a:rPr lang="cs-CZ" dirty="0" smtClean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Působky</a:t>
            </a:r>
            <a:r>
              <a:rPr lang="cs-CZ" b="1" dirty="0" smtClean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 smtClean="0"/>
              <a:t>Histamin </a:t>
            </a:r>
            <a:r>
              <a:rPr lang="cs-CZ" sz="2000" dirty="0" smtClean="0"/>
              <a:t>–</a:t>
            </a:r>
            <a:r>
              <a:rPr lang="cs-CZ" b="1" dirty="0" smtClean="0"/>
              <a:t> </a:t>
            </a:r>
            <a:r>
              <a:rPr lang="cs-CZ" sz="2000" dirty="0" smtClean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 smtClean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 smtClean="0"/>
              <a:t>Bradykinin </a:t>
            </a:r>
            <a:r>
              <a:rPr lang="cs-CZ" sz="2000" dirty="0" smtClean="0"/>
              <a:t>–  zástupce plazmatických kininů (</a:t>
            </a:r>
            <a:r>
              <a:rPr lang="cs-CZ" sz="2000" dirty="0" err="1" smtClean="0"/>
              <a:t>lyzylbradykinin</a:t>
            </a:r>
            <a:r>
              <a:rPr lang="cs-CZ" sz="2000" dirty="0" smtClean="0"/>
              <a:t>=</a:t>
            </a:r>
            <a:r>
              <a:rPr lang="cs-CZ" sz="2000" dirty="0" err="1" smtClean="0"/>
              <a:t>kalidin</a:t>
            </a:r>
            <a:r>
              <a:rPr lang="cs-CZ" sz="2000" dirty="0" smtClean="0"/>
              <a:t>). Tvorba z </a:t>
            </a:r>
            <a:r>
              <a:rPr lang="cs-CZ" sz="2000" dirty="0" err="1" smtClean="0"/>
              <a:t>kininogenů</a:t>
            </a:r>
            <a:r>
              <a:rPr lang="cs-CZ" sz="2000" dirty="0" smtClean="0"/>
              <a:t> prostřednictvím proteáz=</a:t>
            </a:r>
            <a:r>
              <a:rPr lang="cs-CZ" sz="2000" dirty="0" err="1" smtClean="0"/>
              <a:t>kalikreinů</a:t>
            </a:r>
            <a:r>
              <a:rPr lang="cs-CZ" sz="2000" dirty="0" smtClean="0"/>
              <a:t> (plazmatický + tkáňový). Působení: ve tkáních, které při zvýšené aktivitě uvolňují </a:t>
            </a:r>
            <a:r>
              <a:rPr lang="cs-CZ" sz="2000" dirty="0" err="1" smtClean="0"/>
              <a:t>kalikrein</a:t>
            </a:r>
            <a:r>
              <a:rPr lang="cs-CZ" sz="2000" dirty="0" smtClean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 smtClean="0"/>
              <a:t>10x silnější než histamin</a:t>
            </a:r>
          </a:p>
          <a:p>
            <a:pPr marL="0" indent="0">
              <a:buNone/>
            </a:pPr>
            <a:r>
              <a:rPr lang="cs-CZ" sz="2000" dirty="0" smtClean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 smtClean="0"/>
              <a:t>Serotonin </a:t>
            </a:r>
            <a:r>
              <a:rPr lang="cs-CZ" sz="2000" dirty="0" smtClean="0"/>
              <a:t>– výskyt: </a:t>
            </a:r>
            <a:r>
              <a:rPr lang="cs-CZ" sz="2000" dirty="0" err="1" smtClean="0"/>
              <a:t>chromafinní</a:t>
            </a:r>
            <a:r>
              <a:rPr lang="cs-CZ" sz="2000" dirty="0" smtClean="0"/>
              <a:t> buňky GIT, CNS, trombocyty</a:t>
            </a:r>
          </a:p>
          <a:p>
            <a:pPr marL="0" indent="0">
              <a:buNone/>
            </a:pPr>
            <a:r>
              <a:rPr lang="cs-CZ" sz="2000" dirty="0" smtClean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 smtClean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: vazokonstrikce cév – ledviny, mozek, plíce, </a:t>
            </a:r>
            <a:r>
              <a:rPr lang="cs-CZ" sz="2000" dirty="0" err="1" smtClean="0"/>
              <a:t>splanchnické</a:t>
            </a:r>
            <a:r>
              <a:rPr lang="cs-CZ" sz="2000" dirty="0" smtClean="0"/>
              <a:t> řečiště</a:t>
            </a:r>
          </a:p>
          <a:p>
            <a:pPr marL="0" indent="0">
              <a:buNone/>
            </a:pPr>
            <a:r>
              <a:rPr lang="cs-CZ" sz="1700" dirty="0" smtClean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5d7454a-48ba-46d4-b681-611de0fc6b19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1313</Words>
  <Application>Microsoft Office PowerPoint</Application>
  <PresentationFormat>Předvádění na obrazovce (4:3)</PresentationFormat>
  <Paragraphs>209</Paragraphs>
  <Slides>43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62" baseType="lpstr">
      <vt:lpstr>Arial</vt:lpstr>
      <vt:lpstr>Calibri</vt:lpstr>
      <vt:lpstr>Monotype Corsiva</vt:lpstr>
      <vt:lpstr>msgothic</vt:lpstr>
      <vt:lpstr>Times New Roman</vt:lpstr>
      <vt:lpstr>Wingdings</vt:lpstr>
      <vt:lpstr>Motiv sady Office</vt:lpstr>
      <vt:lpstr>2_Motiv sady Office</vt:lpstr>
      <vt:lpstr>7_Motiv sady Office</vt:lpstr>
      <vt:lpstr>8_Motiv sady Office</vt:lpstr>
      <vt:lpstr>9_Motiv sady Office</vt:lpstr>
      <vt:lpstr>10_Motiv sady Office</vt:lpstr>
      <vt:lpstr>12_Motiv sady Office</vt:lpstr>
      <vt:lpstr>19_Motiv sady Office</vt:lpstr>
      <vt:lpstr>22_Motiv sady Office</vt:lpstr>
      <vt:lpstr>23_Motiv sady Office</vt:lpstr>
      <vt:lpstr>24_Motiv sady Office</vt:lpstr>
      <vt:lpstr>Graf aplikace Microsoft Excel</vt:lpstr>
      <vt:lpstr>Rovnice</vt:lpstr>
      <vt:lpstr>Prezentace aplikace PowerPoint</vt:lpstr>
      <vt:lpstr>TYPY REGULACÍ z obecného pohledu</vt:lpstr>
      <vt:lpstr>REGULACE  V KARDIOVASKULÁRNÍM SYSTÉMU</vt:lpstr>
      <vt:lpstr>Regulace cévního tonu</vt:lpstr>
      <vt:lpstr>Autoregulace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INTEGRACE REGULACÍ  V KARDIOVASKULÁRNÍM SYSTÉMU</vt:lpstr>
      <vt:lpstr>INTEGRACE REGULACÍ  V KARDIOVASKULÁRNÍM SYSTÉMU</vt:lpstr>
      <vt:lpstr>INTEGRACE REGULACÍ  V KARDIOVASKULÁRNÍM SYSTÉMU</vt:lpstr>
      <vt:lpstr>INTEGRACE REGULACÍ  V KARDIOVASKULÁRNÍM SYSTÉMU</vt:lpstr>
      <vt:lpstr>Prezentace aplikace PowerPoint</vt:lpstr>
      <vt:lpstr>Prezentace aplikace PowerPoint</vt:lpstr>
      <vt:lpstr>Prezentace aplikace PowerPoint</vt:lpstr>
      <vt:lpstr>Krevní tlak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Peňázův patent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ucitel</cp:lastModifiedBy>
  <cp:revision>78</cp:revision>
  <dcterms:created xsi:type="dcterms:W3CDTF">2013-09-24T08:41:02Z</dcterms:created>
  <dcterms:modified xsi:type="dcterms:W3CDTF">2018-10-25T08:08:31Z</dcterms:modified>
</cp:coreProperties>
</file>