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  <p:sldMasterId id="2147483820" r:id="rId2"/>
    <p:sldMasterId id="2147483835" r:id="rId3"/>
    <p:sldMasterId id="2147483849" r:id="rId4"/>
    <p:sldMasterId id="2147483861" r:id="rId5"/>
    <p:sldMasterId id="2147483873" r:id="rId6"/>
  </p:sldMasterIdLst>
  <p:notesMasterIdLst>
    <p:notesMasterId r:id="rId73"/>
  </p:notesMasterIdLst>
  <p:handoutMasterIdLst>
    <p:handoutMasterId r:id="rId74"/>
  </p:handoutMasterIdLst>
  <p:sldIdLst>
    <p:sldId id="443" r:id="rId7"/>
    <p:sldId id="491" r:id="rId8"/>
    <p:sldId id="492" r:id="rId9"/>
    <p:sldId id="486" r:id="rId10"/>
    <p:sldId id="487" r:id="rId11"/>
    <p:sldId id="494" r:id="rId12"/>
    <p:sldId id="447" r:id="rId13"/>
    <p:sldId id="527" r:id="rId14"/>
    <p:sldId id="408" r:id="rId15"/>
    <p:sldId id="393" r:id="rId16"/>
    <p:sldId id="409" r:id="rId17"/>
    <p:sldId id="410" r:id="rId18"/>
    <p:sldId id="395" r:id="rId19"/>
    <p:sldId id="412" r:id="rId20"/>
    <p:sldId id="411" r:id="rId21"/>
    <p:sldId id="403" r:id="rId22"/>
    <p:sldId id="404" r:id="rId23"/>
    <p:sldId id="405" r:id="rId24"/>
    <p:sldId id="424" r:id="rId25"/>
    <p:sldId id="369" r:id="rId26"/>
    <p:sldId id="370" r:id="rId27"/>
    <p:sldId id="374" r:id="rId28"/>
    <p:sldId id="422" r:id="rId29"/>
    <p:sldId id="280" r:id="rId30"/>
    <p:sldId id="317" r:id="rId31"/>
    <p:sldId id="505" r:id="rId32"/>
    <p:sldId id="506" r:id="rId33"/>
    <p:sldId id="507" r:id="rId34"/>
    <p:sldId id="281" r:id="rId35"/>
    <p:sldId id="481" r:id="rId36"/>
    <p:sldId id="283" r:id="rId37"/>
    <p:sldId id="375" r:id="rId38"/>
    <p:sldId id="376" r:id="rId39"/>
    <p:sldId id="479" r:id="rId40"/>
    <p:sldId id="282" r:id="rId41"/>
    <p:sldId id="329" r:id="rId42"/>
    <p:sldId id="284" r:id="rId43"/>
    <p:sldId id="285" r:id="rId44"/>
    <p:sldId id="290" r:id="rId45"/>
    <p:sldId id="328" r:id="rId46"/>
    <p:sldId id="482" r:id="rId47"/>
    <p:sldId id="293" r:id="rId48"/>
    <p:sldId id="367" r:id="rId49"/>
    <p:sldId id="327" r:id="rId50"/>
    <p:sldId id="483" r:id="rId51"/>
    <p:sldId id="484" r:id="rId52"/>
    <p:sldId id="295" r:id="rId53"/>
    <p:sldId id="326" r:id="rId54"/>
    <p:sldId id="299" r:id="rId55"/>
    <p:sldId id="296" r:id="rId56"/>
    <p:sldId id="297" r:id="rId57"/>
    <p:sldId id="325" r:id="rId58"/>
    <p:sldId id="318" r:id="rId59"/>
    <p:sldId id="302" r:id="rId60"/>
    <p:sldId id="303" r:id="rId61"/>
    <p:sldId id="304" r:id="rId62"/>
    <p:sldId id="331" r:id="rId63"/>
    <p:sldId id="322" r:id="rId64"/>
    <p:sldId id="305" r:id="rId65"/>
    <p:sldId id="321" r:id="rId66"/>
    <p:sldId id="306" r:id="rId67"/>
    <p:sldId id="320" r:id="rId68"/>
    <p:sldId id="307" r:id="rId69"/>
    <p:sldId id="319" r:id="rId70"/>
    <p:sldId id="495" r:id="rId71"/>
    <p:sldId id="274" r:id="rId72"/>
  </p:sldIdLst>
  <p:sldSz cx="9144000" cy="6858000" type="screen4x3"/>
  <p:notesSz cx="6797675" cy="9926638"/>
  <p:custDataLst>
    <p:tags r:id="rId75"/>
  </p:custDataLst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00CC"/>
    <a:srgbClr val="FF9900"/>
    <a:srgbClr val="000066"/>
    <a:srgbClr val="FEE3CA"/>
    <a:srgbClr val="333399"/>
    <a:srgbClr val="FF3300"/>
    <a:srgbClr val="CC0000"/>
    <a:srgbClr val="E3BCBB"/>
    <a:srgbClr val="FDAE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09" autoAdjust="0"/>
    <p:restoredTop sz="93917" autoAdjust="0"/>
  </p:normalViewPr>
  <p:slideViewPr>
    <p:cSldViewPr>
      <p:cViewPr varScale="1">
        <p:scale>
          <a:sx n="106" d="100"/>
          <a:sy n="106" d="100"/>
        </p:scale>
        <p:origin x="43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6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76" Type="http://schemas.openxmlformats.org/officeDocument/2006/relationships/presProps" Target="presProps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74" Type="http://schemas.openxmlformats.org/officeDocument/2006/relationships/handoutMaster" Target="handoutMasters/handoutMaster1.xml"/><Relationship Id="rId79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notesMaster" Target="notesMasters/notesMaster1.xml"/><Relationship Id="rId78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viewProps" Target="view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249671916010545E-2"/>
          <c:y val="9.050319881889772E-2"/>
          <c:w val="0.52932906824146986"/>
          <c:h val="0.79399360236220473"/>
        </c:manualLayout>
      </c:layout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822D-442C-9DA2-70A03EB8B6A4}"/>
              </c:ext>
            </c:extLst>
          </c:dPt>
          <c:dPt>
            <c:idx val="1"/>
            <c:bubble3D val="0"/>
            <c:spPr>
              <a:solidFill>
                <a:srgbClr val="FF3300"/>
              </a:solidFill>
            </c:spPr>
            <c:extLst>
              <c:ext xmlns:c16="http://schemas.microsoft.com/office/drawing/2014/chart" uri="{C3380CC4-5D6E-409C-BE32-E72D297353CC}">
                <c16:uniqueId val="{00000003-822D-442C-9DA2-70A03EB8B6A4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5-822D-442C-9DA2-70A03EB8B6A4}"/>
              </c:ext>
            </c:extLst>
          </c:dPt>
          <c:dPt>
            <c:idx val="3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822D-442C-9DA2-70A03EB8B6A4}"/>
              </c:ext>
            </c:extLst>
          </c:dPt>
          <c:dLbls>
            <c:dLbl>
              <c:idx val="0"/>
              <c:layout>
                <c:manualLayout>
                  <c:x val="-6.3987511294694724E-2"/>
                  <c:y val="0.14739557326675626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cs-CZ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22D-442C-9DA2-70A03EB8B6A4}"/>
                </c:ext>
              </c:extLst>
            </c:dLbl>
            <c:dLbl>
              <c:idx val="1"/>
              <c:layout>
                <c:manualLayout>
                  <c:x val="-0.15081586286089252"/>
                  <c:y val="-7.410728346456695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cs-CZ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2D-442C-9DA2-70A03EB8B6A4}"/>
                </c:ext>
              </c:extLst>
            </c:dLbl>
            <c:dLbl>
              <c:idx val="2"/>
              <c:layout>
                <c:manualLayout>
                  <c:x val="0.18104363517060382"/>
                  <c:y val="-8.26646161417324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cs-CZ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22D-442C-9DA2-70A03EB8B6A4}"/>
                </c:ext>
              </c:extLst>
            </c:dLbl>
            <c:dLbl>
              <c:idx val="3"/>
              <c:layout>
                <c:manualLayout>
                  <c:x val="7.8927165354330794E-2"/>
                  <c:y val="0.1588439960629924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cs-CZ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22D-442C-9DA2-70A03EB8B6A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List1!$A$2:$A$5</c:f>
              <c:strCache>
                <c:ptCount val="4"/>
                <c:pt idx="0">
                  <c:v>Genetický základ</c:v>
                </c:pt>
                <c:pt idx="1">
                  <c:v>Životní styl</c:v>
                </c:pt>
                <c:pt idx="2">
                  <c:v>Životní prostředí</c:v>
                </c:pt>
                <c:pt idx="3">
                  <c:v>Zdravotnictví</c:v>
                </c:pt>
              </c:strCache>
            </c:strRef>
          </c:cat>
          <c:val>
            <c:numRef>
              <c:f>List1!$B$2:$B$5</c:f>
              <c:numCache>
                <c:formatCode>0%</c:formatCode>
                <c:ptCount val="4"/>
                <c:pt idx="0">
                  <c:v>0.1</c:v>
                </c:pt>
                <c:pt idx="1">
                  <c:v>0.4</c:v>
                </c:pt>
                <c:pt idx="2">
                  <c:v>0.35000000000000003</c:v>
                </c:pt>
                <c:pt idx="3">
                  <c:v>0.15000000000000002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22D-442C-9DA2-70A03EB8B6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10">
          <a:noFill/>
        </a:ln>
      </c:spPr>
    </c:plotArea>
    <c:legend>
      <c:legendPos val="r"/>
      <c:layout>
        <c:manualLayout>
          <c:xMode val="edge"/>
          <c:yMode val="edge"/>
          <c:x val="0.65746095262682325"/>
          <c:y val="0.22006769733051662"/>
          <c:w val="0.3425390473731767"/>
          <c:h val="0.43791338582677169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Muži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1437779836343987E-2"/>
                  <c:y val="7.7809981897436348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1A3-43B6-8D1A-BAC757E6016A}"/>
                </c:ext>
              </c:extLst>
            </c:dLbl>
            <c:dLbl>
              <c:idx val="1"/>
              <c:layout>
                <c:manualLayout>
                  <c:x val="6.5359477124183078E-3"/>
                  <c:y val="7.5216315834188419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1A3-43B6-8D1A-BAC757E6016A}"/>
                </c:ext>
              </c:extLst>
            </c:dLbl>
            <c:dLbl>
              <c:idx val="2"/>
              <c:layout>
                <c:manualLayout>
                  <c:x val="8.1699346405228763E-3"/>
                  <c:y val="7.2622649770940489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1A3-43B6-8D1A-BAC757E6016A}"/>
                </c:ext>
              </c:extLst>
            </c:dLbl>
            <c:dLbl>
              <c:idx val="3"/>
              <c:layout>
                <c:manualLayout>
                  <c:x val="8.1699346405228763E-3"/>
                  <c:y val="7.7809981897436348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1A3-43B6-8D1A-BAC757E6016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List1!$A$2:$A$5</c:f>
              <c:strCache>
                <c:ptCount val="4"/>
                <c:pt idx="0">
                  <c:v>základní</c:v>
                </c:pt>
                <c:pt idx="1">
                  <c:v>SŠ bez M</c:v>
                </c:pt>
                <c:pt idx="2">
                  <c:v>SŠ  s M</c:v>
                </c:pt>
                <c:pt idx="3">
                  <c:v>vysokoškolské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63.8</c:v>
                </c:pt>
                <c:pt idx="1">
                  <c:v>72.7</c:v>
                </c:pt>
                <c:pt idx="2">
                  <c:v>76.2</c:v>
                </c:pt>
                <c:pt idx="3">
                  <c:v>79.599999999999994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1A3-43B6-8D1A-BAC757E6016A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Ženy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List1!$A$2:$A$5</c:f>
              <c:strCache>
                <c:ptCount val="4"/>
                <c:pt idx="0">
                  <c:v>základní</c:v>
                </c:pt>
                <c:pt idx="1">
                  <c:v>SŠ bez M</c:v>
                </c:pt>
                <c:pt idx="2">
                  <c:v>SŠ  s M</c:v>
                </c:pt>
                <c:pt idx="3">
                  <c:v>vysokoškolské</c:v>
                </c:pt>
              </c:strCache>
            </c:strRef>
          </c:cat>
          <c:val>
            <c:numRef>
              <c:f>List1!$C$2:$C$5</c:f>
              <c:numCache>
                <c:formatCode>General</c:formatCode>
                <c:ptCount val="4"/>
                <c:pt idx="0">
                  <c:v>77.2</c:v>
                </c:pt>
                <c:pt idx="1">
                  <c:v>78.400000000000006</c:v>
                </c:pt>
                <c:pt idx="2">
                  <c:v>81.099999999999994</c:v>
                </c:pt>
                <c:pt idx="3">
                  <c:v>82.9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1A3-43B6-8D1A-BAC757E601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shape val="box"/>
        <c:axId val="170768704"/>
        <c:axId val="170769096"/>
        <c:axId val="172655128"/>
      </c:bar3DChart>
      <c:catAx>
        <c:axId val="1707687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cs-CZ"/>
                  <a:t>Nejvyšší dosažené vzdělání</a:t>
                </a:r>
              </a:p>
            </c:rich>
          </c:tx>
          <c:layout>
            <c:manualLayout>
              <c:xMode val="edge"/>
              <c:yMode val="edge"/>
              <c:x val="0.14018973454511574"/>
              <c:y val="0.88494111051652535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170769096"/>
        <c:crosses val="autoZero"/>
        <c:auto val="1"/>
        <c:lblAlgn val="ctr"/>
        <c:lblOffset val="100"/>
        <c:noMultiLvlLbl val="0"/>
      </c:catAx>
      <c:valAx>
        <c:axId val="170769096"/>
        <c:scaling>
          <c:orientation val="minMax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cs-CZ"/>
                  <a:t>Střední délka života</a:t>
                </a:r>
              </a:p>
            </c:rich>
          </c:tx>
          <c:layout>
            <c:manualLayout>
              <c:xMode val="edge"/>
              <c:yMode val="edge"/>
              <c:x val="2.1670602068254337E-2"/>
              <c:y val="0.1012110185255969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70768704"/>
        <c:crosses val="autoZero"/>
        <c:crossBetween val="between"/>
      </c:valAx>
      <c:serAx>
        <c:axId val="172655128"/>
        <c:scaling>
          <c:orientation val="minMax"/>
        </c:scaling>
        <c:delete val="1"/>
        <c:axPos val="b"/>
        <c:majorTickMark val="out"/>
        <c:minorTickMark val="none"/>
        <c:tickLblPos val="none"/>
        <c:crossAx val="170769096"/>
        <c:crosses val="autoZero"/>
      </c:serAx>
      <c:spPr>
        <a:noFill/>
        <a:ln w="25399">
          <a:noFill/>
        </a:ln>
      </c:spPr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187FFC-C0AC-44D0-A41D-9C92A4C668B8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A34ECF5-EB82-4D72-AF12-AC5A916F72EE}">
      <dgm:prSet phldrT="[Text]" phldr="1"/>
      <dgm:spPr>
        <a:solidFill>
          <a:srgbClr val="FFCC00"/>
        </a:solidFill>
      </dgm:spPr>
      <dgm:t>
        <a:bodyPr/>
        <a:lstStyle/>
        <a:p>
          <a:endParaRPr lang="cs-CZ" dirty="0"/>
        </a:p>
      </dgm:t>
    </dgm:pt>
    <dgm:pt modelId="{E169D9C5-05CE-43D3-9387-AA61B4094FF1}" type="parTrans" cxnId="{F11DF450-0A33-4C66-9ED2-F4C396C34DBB}">
      <dgm:prSet/>
      <dgm:spPr/>
      <dgm:t>
        <a:bodyPr/>
        <a:lstStyle/>
        <a:p>
          <a:endParaRPr lang="cs-CZ"/>
        </a:p>
      </dgm:t>
    </dgm:pt>
    <dgm:pt modelId="{1C287407-6093-40F2-834F-5907CFB4F5A9}" type="sibTrans" cxnId="{F11DF450-0A33-4C66-9ED2-F4C396C34DBB}">
      <dgm:prSet/>
      <dgm:spPr/>
      <dgm:t>
        <a:bodyPr/>
        <a:lstStyle/>
        <a:p>
          <a:endParaRPr lang="cs-CZ"/>
        </a:p>
      </dgm:t>
    </dgm:pt>
    <dgm:pt modelId="{68766482-9786-4122-8844-8AD69FAD86F2}">
      <dgm:prSet phldrT="[Text]" phldr="1"/>
      <dgm:spPr>
        <a:solidFill>
          <a:srgbClr val="92D050"/>
        </a:solidFill>
      </dgm:spPr>
      <dgm:t>
        <a:bodyPr/>
        <a:lstStyle/>
        <a:p>
          <a:endParaRPr lang="cs-CZ" dirty="0"/>
        </a:p>
      </dgm:t>
    </dgm:pt>
    <dgm:pt modelId="{02B64B4A-592A-48F8-9030-29E922E6EA7F}" type="parTrans" cxnId="{F79ADEA2-3141-431A-9237-116A141E4168}">
      <dgm:prSet/>
      <dgm:spPr/>
      <dgm:t>
        <a:bodyPr/>
        <a:lstStyle/>
        <a:p>
          <a:endParaRPr lang="cs-CZ"/>
        </a:p>
      </dgm:t>
    </dgm:pt>
    <dgm:pt modelId="{776599F6-2952-4786-A248-ABDDB272CE36}" type="sibTrans" cxnId="{F79ADEA2-3141-431A-9237-116A141E4168}">
      <dgm:prSet/>
      <dgm:spPr/>
      <dgm:t>
        <a:bodyPr/>
        <a:lstStyle/>
        <a:p>
          <a:endParaRPr lang="cs-CZ"/>
        </a:p>
      </dgm:t>
    </dgm:pt>
    <dgm:pt modelId="{2205E441-73C7-436B-ADF2-B6C8F7373AD2}">
      <dgm:prSet phldrT="[Text]" phldr="1"/>
      <dgm:spPr>
        <a:solidFill>
          <a:srgbClr val="FDAE67"/>
        </a:solidFill>
        <a:effectLst/>
      </dgm:spPr>
      <dgm:t>
        <a:bodyPr/>
        <a:lstStyle/>
        <a:p>
          <a:endParaRPr lang="cs-CZ"/>
        </a:p>
      </dgm:t>
    </dgm:pt>
    <dgm:pt modelId="{B7B6DB79-4452-45ED-B859-5943D5146518}" type="parTrans" cxnId="{A610CDB8-308E-4819-9AE7-431949C1EBB2}">
      <dgm:prSet/>
      <dgm:spPr/>
      <dgm:t>
        <a:bodyPr/>
        <a:lstStyle/>
        <a:p>
          <a:endParaRPr lang="cs-CZ"/>
        </a:p>
      </dgm:t>
    </dgm:pt>
    <dgm:pt modelId="{303D8AAD-82E3-4BB6-94A8-1DEB28674123}" type="sibTrans" cxnId="{A610CDB8-308E-4819-9AE7-431949C1EBB2}">
      <dgm:prSet/>
      <dgm:spPr/>
      <dgm:t>
        <a:bodyPr/>
        <a:lstStyle/>
        <a:p>
          <a:endParaRPr lang="cs-CZ"/>
        </a:p>
      </dgm:t>
    </dgm:pt>
    <dgm:pt modelId="{DB5DE27F-DFDD-4F4D-AE31-9DB8AE785D80}">
      <dgm:prSet phldrT="[Text]" phldr="1"/>
      <dgm:spPr>
        <a:solidFill>
          <a:schemeClr val="bg1"/>
        </a:solidFill>
      </dgm:spPr>
      <dgm:t>
        <a:bodyPr/>
        <a:lstStyle/>
        <a:p>
          <a:endParaRPr lang="cs-CZ" dirty="0"/>
        </a:p>
      </dgm:t>
    </dgm:pt>
    <dgm:pt modelId="{FEDC9389-5C48-448B-931D-1C4D62D883EB}" type="parTrans" cxnId="{12C307BE-B94D-4253-8CF0-E4EE40489DB5}">
      <dgm:prSet/>
      <dgm:spPr/>
      <dgm:t>
        <a:bodyPr/>
        <a:lstStyle/>
        <a:p>
          <a:endParaRPr lang="cs-CZ"/>
        </a:p>
      </dgm:t>
    </dgm:pt>
    <dgm:pt modelId="{E46DD851-3A1C-40CF-A598-66AFD544B82B}" type="sibTrans" cxnId="{12C307BE-B94D-4253-8CF0-E4EE40489DB5}">
      <dgm:prSet/>
      <dgm:spPr/>
      <dgm:t>
        <a:bodyPr/>
        <a:lstStyle/>
        <a:p>
          <a:endParaRPr lang="cs-CZ"/>
        </a:p>
      </dgm:t>
    </dgm:pt>
    <dgm:pt modelId="{8672EAD3-05E1-4187-87D3-1DA2A01F5703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cs-CZ" dirty="0"/>
        </a:p>
      </dgm:t>
    </dgm:pt>
    <dgm:pt modelId="{96A27389-7AEB-4DBB-A339-6B5B22D28DE0}" type="parTrans" cxnId="{43503406-A794-4E65-BCB8-5A4B83D2B08B}">
      <dgm:prSet/>
      <dgm:spPr/>
      <dgm:t>
        <a:bodyPr/>
        <a:lstStyle/>
        <a:p>
          <a:endParaRPr lang="cs-CZ"/>
        </a:p>
      </dgm:t>
    </dgm:pt>
    <dgm:pt modelId="{1E95DCE6-4908-4BAA-8111-7610B492D9FF}" type="sibTrans" cxnId="{43503406-A794-4E65-BCB8-5A4B83D2B08B}">
      <dgm:prSet/>
      <dgm:spPr/>
      <dgm:t>
        <a:bodyPr/>
        <a:lstStyle/>
        <a:p>
          <a:endParaRPr lang="cs-CZ"/>
        </a:p>
      </dgm:t>
    </dgm:pt>
    <dgm:pt modelId="{E10BBC79-2B8A-46EA-966A-F29603F5E1CA}" type="pres">
      <dgm:prSet presAssocID="{5B187FFC-C0AC-44D0-A41D-9C92A4C668B8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DAE43905-106D-4FFF-BE14-9628E244AD69}" type="pres">
      <dgm:prSet presAssocID="{5B187FFC-C0AC-44D0-A41D-9C92A4C668B8}" presName="comp1" presStyleCnt="0"/>
      <dgm:spPr/>
    </dgm:pt>
    <dgm:pt modelId="{130A90EC-A2BD-4DED-9E3B-A9C24221AEA1}" type="pres">
      <dgm:prSet presAssocID="{5B187FFC-C0AC-44D0-A41D-9C92A4C668B8}" presName="circle1" presStyleLbl="node1" presStyleIdx="0" presStyleCnt="5" custAng="6740144" custLinFactNeighborX="134" custLinFactNeighborY="-6436"/>
      <dgm:spPr>
        <a:prstGeom prst="chord">
          <a:avLst/>
        </a:prstGeom>
      </dgm:spPr>
      <dgm:t>
        <a:bodyPr/>
        <a:lstStyle/>
        <a:p>
          <a:endParaRPr lang="cs-CZ"/>
        </a:p>
      </dgm:t>
    </dgm:pt>
    <dgm:pt modelId="{29E20F03-3ED2-4C54-ABF3-329390FCF587}" type="pres">
      <dgm:prSet presAssocID="{5B187FFC-C0AC-44D0-A41D-9C92A4C668B8}" presName="c1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A20623A-2599-46DD-AF52-98BB236527A1}" type="pres">
      <dgm:prSet presAssocID="{5B187FFC-C0AC-44D0-A41D-9C92A4C668B8}" presName="comp2" presStyleCnt="0"/>
      <dgm:spPr/>
    </dgm:pt>
    <dgm:pt modelId="{A3FFB657-D5B8-4493-9346-5AB0AE30D83E}" type="pres">
      <dgm:prSet presAssocID="{5B187FFC-C0AC-44D0-A41D-9C92A4C668B8}" presName="circle2" presStyleLbl="node1" presStyleIdx="1" presStyleCnt="5" custAng="6745332" custLinFactNeighborX="-619" custLinFactNeighborY="-13695"/>
      <dgm:spPr>
        <a:prstGeom prst="chord">
          <a:avLst/>
        </a:prstGeom>
      </dgm:spPr>
      <dgm:t>
        <a:bodyPr/>
        <a:lstStyle/>
        <a:p>
          <a:endParaRPr lang="cs-CZ"/>
        </a:p>
      </dgm:t>
    </dgm:pt>
    <dgm:pt modelId="{C3217CA4-34A7-4824-8986-FC3594A3EB5E}" type="pres">
      <dgm:prSet presAssocID="{5B187FFC-C0AC-44D0-A41D-9C92A4C668B8}" presName="c2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D91E894-A25F-43DC-A187-43F456061CFA}" type="pres">
      <dgm:prSet presAssocID="{5B187FFC-C0AC-44D0-A41D-9C92A4C668B8}" presName="comp3" presStyleCnt="0"/>
      <dgm:spPr/>
    </dgm:pt>
    <dgm:pt modelId="{73B2018F-7E12-4C6A-83A2-D2BAD44F3A10}" type="pres">
      <dgm:prSet presAssocID="{5B187FFC-C0AC-44D0-A41D-9C92A4C668B8}" presName="circle3" presStyleLbl="node1" presStyleIdx="2" presStyleCnt="5" custAng="6768801" custLinFactNeighborX="192" custLinFactNeighborY="-23076"/>
      <dgm:spPr>
        <a:prstGeom prst="chord">
          <a:avLst/>
        </a:prstGeom>
      </dgm:spPr>
      <dgm:t>
        <a:bodyPr/>
        <a:lstStyle/>
        <a:p>
          <a:endParaRPr lang="cs-CZ"/>
        </a:p>
      </dgm:t>
    </dgm:pt>
    <dgm:pt modelId="{FA4A2432-EB46-4D17-ACE5-40EE00381623}" type="pres">
      <dgm:prSet presAssocID="{5B187FFC-C0AC-44D0-A41D-9C92A4C668B8}" presName="c3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6BFBECF-4E6D-47DB-8B56-D73BA487E2BF}" type="pres">
      <dgm:prSet presAssocID="{5B187FFC-C0AC-44D0-A41D-9C92A4C668B8}" presName="comp4" presStyleCnt="0"/>
      <dgm:spPr/>
    </dgm:pt>
    <dgm:pt modelId="{84859408-E004-4C50-B85F-DABB585ED53C}" type="pres">
      <dgm:prSet presAssocID="{5B187FFC-C0AC-44D0-A41D-9C92A4C668B8}" presName="circle4" presStyleLbl="node1" presStyleIdx="3" presStyleCnt="5" custAng="6754071" custLinFactNeighborX="244" custLinFactNeighborY="-37980"/>
      <dgm:spPr>
        <a:prstGeom prst="chord">
          <a:avLst/>
        </a:prstGeom>
      </dgm:spPr>
      <dgm:t>
        <a:bodyPr/>
        <a:lstStyle/>
        <a:p>
          <a:endParaRPr lang="cs-CZ"/>
        </a:p>
      </dgm:t>
    </dgm:pt>
    <dgm:pt modelId="{34402812-8825-44D2-A9AF-BC59BFC15CBC}" type="pres">
      <dgm:prSet presAssocID="{5B187FFC-C0AC-44D0-A41D-9C92A4C668B8}" presName="c4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B539633-1F53-473B-A7DD-0D44649630C9}" type="pres">
      <dgm:prSet presAssocID="{5B187FFC-C0AC-44D0-A41D-9C92A4C668B8}" presName="comp5" presStyleCnt="0"/>
      <dgm:spPr/>
    </dgm:pt>
    <dgm:pt modelId="{BF01E83B-CEA7-4F86-8AAA-E2C885218F42}" type="pres">
      <dgm:prSet presAssocID="{5B187FFC-C0AC-44D0-A41D-9C92A4C668B8}" presName="circle5" presStyleLbl="node1" presStyleIdx="4" presStyleCnt="5" custAng="6780000" custLinFactNeighborX="335" custLinFactNeighborY="-62149"/>
      <dgm:spPr>
        <a:prstGeom prst="chord">
          <a:avLst/>
        </a:prstGeom>
      </dgm:spPr>
      <dgm:t>
        <a:bodyPr/>
        <a:lstStyle/>
        <a:p>
          <a:endParaRPr lang="cs-CZ"/>
        </a:p>
      </dgm:t>
    </dgm:pt>
    <dgm:pt modelId="{66EC075F-725B-48D3-93AC-880E8E47F8F0}" type="pres">
      <dgm:prSet presAssocID="{5B187FFC-C0AC-44D0-A41D-9C92A4C668B8}" presName="c5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F8F39699-1313-4729-8B15-9EC3D57C6CA8}" type="presOf" srcId="{5B187FFC-C0AC-44D0-A41D-9C92A4C668B8}" destId="{E10BBC79-2B8A-46EA-966A-F29603F5E1CA}" srcOrd="0" destOrd="0" presId="urn:microsoft.com/office/officeart/2005/8/layout/venn2"/>
    <dgm:cxn modelId="{2EA2C5D4-9255-4659-85D2-8FB81E6536BA}" type="presOf" srcId="{8672EAD3-05E1-4187-87D3-1DA2A01F5703}" destId="{A3FFB657-D5B8-4493-9346-5AB0AE30D83E}" srcOrd="0" destOrd="0" presId="urn:microsoft.com/office/officeart/2005/8/layout/venn2"/>
    <dgm:cxn modelId="{9F16ADA8-4A9E-446B-9C1F-1A990230B645}" type="presOf" srcId="{DB5DE27F-DFDD-4F4D-AE31-9DB8AE785D80}" destId="{66EC075F-725B-48D3-93AC-880E8E47F8F0}" srcOrd="1" destOrd="0" presId="urn:microsoft.com/office/officeart/2005/8/layout/venn2"/>
    <dgm:cxn modelId="{A610CDB8-308E-4819-9AE7-431949C1EBB2}" srcId="{5B187FFC-C0AC-44D0-A41D-9C92A4C668B8}" destId="{2205E441-73C7-436B-ADF2-B6C8F7373AD2}" srcOrd="3" destOrd="0" parTransId="{B7B6DB79-4452-45ED-B859-5943D5146518}" sibTransId="{303D8AAD-82E3-4BB6-94A8-1DEB28674123}"/>
    <dgm:cxn modelId="{F11DF450-0A33-4C66-9ED2-F4C396C34DBB}" srcId="{5B187FFC-C0AC-44D0-A41D-9C92A4C668B8}" destId="{DA34ECF5-EB82-4D72-AF12-AC5A916F72EE}" srcOrd="0" destOrd="0" parTransId="{E169D9C5-05CE-43D3-9387-AA61B4094FF1}" sibTransId="{1C287407-6093-40F2-834F-5907CFB4F5A9}"/>
    <dgm:cxn modelId="{56DDE317-10E6-4A69-8EAD-A68FDB2654AF}" type="presOf" srcId="{2205E441-73C7-436B-ADF2-B6C8F7373AD2}" destId="{34402812-8825-44D2-A9AF-BC59BFC15CBC}" srcOrd="1" destOrd="0" presId="urn:microsoft.com/office/officeart/2005/8/layout/venn2"/>
    <dgm:cxn modelId="{BA70529B-228B-4569-A26D-C4B45AB0760D}" type="presOf" srcId="{68766482-9786-4122-8844-8AD69FAD86F2}" destId="{73B2018F-7E12-4C6A-83A2-D2BAD44F3A10}" srcOrd="0" destOrd="0" presId="urn:microsoft.com/office/officeart/2005/8/layout/venn2"/>
    <dgm:cxn modelId="{F0C61274-74E6-45E8-B8D3-28E30C5835C1}" type="presOf" srcId="{8672EAD3-05E1-4187-87D3-1DA2A01F5703}" destId="{C3217CA4-34A7-4824-8986-FC3594A3EB5E}" srcOrd="1" destOrd="0" presId="urn:microsoft.com/office/officeart/2005/8/layout/venn2"/>
    <dgm:cxn modelId="{FFC7EDF1-BA5D-4619-BB2A-F0182D0AAD5B}" type="presOf" srcId="{68766482-9786-4122-8844-8AD69FAD86F2}" destId="{FA4A2432-EB46-4D17-ACE5-40EE00381623}" srcOrd="1" destOrd="0" presId="urn:microsoft.com/office/officeart/2005/8/layout/venn2"/>
    <dgm:cxn modelId="{43503406-A794-4E65-BCB8-5A4B83D2B08B}" srcId="{5B187FFC-C0AC-44D0-A41D-9C92A4C668B8}" destId="{8672EAD3-05E1-4187-87D3-1DA2A01F5703}" srcOrd="1" destOrd="0" parTransId="{96A27389-7AEB-4DBB-A339-6B5B22D28DE0}" sibTransId="{1E95DCE6-4908-4BAA-8111-7610B492D9FF}"/>
    <dgm:cxn modelId="{EA0252A8-448A-4BEE-8C67-16583F2536C8}" type="presOf" srcId="{DB5DE27F-DFDD-4F4D-AE31-9DB8AE785D80}" destId="{BF01E83B-CEA7-4F86-8AAA-E2C885218F42}" srcOrd="0" destOrd="0" presId="urn:microsoft.com/office/officeart/2005/8/layout/venn2"/>
    <dgm:cxn modelId="{F79ADEA2-3141-431A-9237-116A141E4168}" srcId="{5B187FFC-C0AC-44D0-A41D-9C92A4C668B8}" destId="{68766482-9786-4122-8844-8AD69FAD86F2}" srcOrd="2" destOrd="0" parTransId="{02B64B4A-592A-48F8-9030-29E922E6EA7F}" sibTransId="{776599F6-2952-4786-A248-ABDDB272CE36}"/>
    <dgm:cxn modelId="{F5B46CF5-AA81-43D9-8263-6C8EED428D7A}" type="presOf" srcId="{DA34ECF5-EB82-4D72-AF12-AC5A916F72EE}" destId="{29E20F03-3ED2-4C54-ABF3-329390FCF587}" srcOrd="1" destOrd="0" presId="urn:microsoft.com/office/officeart/2005/8/layout/venn2"/>
    <dgm:cxn modelId="{88F03CF2-3845-4268-8BD7-832FC1793374}" type="presOf" srcId="{DA34ECF5-EB82-4D72-AF12-AC5A916F72EE}" destId="{130A90EC-A2BD-4DED-9E3B-A9C24221AEA1}" srcOrd="0" destOrd="0" presId="urn:microsoft.com/office/officeart/2005/8/layout/venn2"/>
    <dgm:cxn modelId="{12C307BE-B94D-4253-8CF0-E4EE40489DB5}" srcId="{5B187FFC-C0AC-44D0-A41D-9C92A4C668B8}" destId="{DB5DE27F-DFDD-4F4D-AE31-9DB8AE785D80}" srcOrd="4" destOrd="0" parTransId="{FEDC9389-5C48-448B-931D-1C4D62D883EB}" sibTransId="{E46DD851-3A1C-40CF-A598-66AFD544B82B}"/>
    <dgm:cxn modelId="{2FDF842D-AF5D-4142-BF10-CDFDDB66771D}" type="presOf" srcId="{2205E441-73C7-436B-ADF2-B6C8F7373AD2}" destId="{84859408-E004-4C50-B85F-DABB585ED53C}" srcOrd="0" destOrd="0" presId="urn:microsoft.com/office/officeart/2005/8/layout/venn2"/>
    <dgm:cxn modelId="{ADCF5A8D-B18F-4F54-B759-31E72FD85990}" type="presParOf" srcId="{E10BBC79-2B8A-46EA-966A-F29603F5E1CA}" destId="{DAE43905-106D-4FFF-BE14-9628E244AD69}" srcOrd="0" destOrd="0" presId="urn:microsoft.com/office/officeart/2005/8/layout/venn2"/>
    <dgm:cxn modelId="{3FFD9459-7D61-4287-B2ED-F4C2D0392A89}" type="presParOf" srcId="{DAE43905-106D-4FFF-BE14-9628E244AD69}" destId="{130A90EC-A2BD-4DED-9E3B-A9C24221AEA1}" srcOrd="0" destOrd="0" presId="urn:microsoft.com/office/officeart/2005/8/layout/venn2"/>
    <dgm:cxn modelId="{632546E9-074D-4209-8C3F-B67E9F82FE78}" type="presParOf" srcId="{DAE43905-106D-4FFF-BE14-9628E244AD69}" destId="{29E20F03-3ED2-4C54-ABF3-329390FCF587}" srcOrd="1" destOrd="0" presId="urn:microsoft.com/office/officeart/2005/8/layout/venn2"/>
    <dgm:cxn modelId="{88A99CD4-47D7-492C-B288-658B269A1FDC}" type="presParOf" srcId="{E10BBC79-2B8A-46EA-966A-F29603F5E1CA}" destId="{6A20623A-2599-46DD-AF52-98BB236527A1}" srcOrd="1" destOrd="0" presId="urn:microsoft.com/office/officeart/2005/8/layout/venn2"/>
    <dgm:cxn modelId="{E75AD201-9BAF-45C0-BF56-ED0AB6CF72B0}" type="presParOf" srcId="{6A20623A-2599-46DD-AF52-98BB236527A1}" destId="{A3FFB657-D5B8-4493-9346-5AB0AE30D83E}" srcOrd="0" destOrd="0" presId="urn:microsoft.com/office/officeart/2005/8/layout/venn2"/>
    <dgm:cxn modelId="{4F27873F-19A6-4F18-8D4C-3679FEA7B370}" type="presParOf" srcId="{6A20623A-2599-46DD-AF52-98BB236527A1}" destId="{C3217CA4-34A7-4824-8986-FC3594A3EB5E}" srcOrd="1" destOrd="0" presId="urn:microsoft.com/office/officeart/2005/8/layout/venn2"/>
    <dgm:cxn modelId="{1AACCE27-0E6A-4491-AE29-45533C2667D3}" type="presParOf" srcId="{E10BBC79-2B8A-46EA-966A-F29603F5E1CA}" destId="{1D91E894-A25F-43DC-A187-43F456061CFA}" srcOrd="2" destOrd="0" presId="urn:microsoft.com/office/officeart/2005/8/layout/venn2"/>
    <dgm:cxn modelId="{13B516BA-E2C9-4558-9D5A-C95B62439E8B}" type="presParOf" srcId="{1D91E894-A25F-43DC-A187-43F456061CFA}" destId="{73B2018F-7E12-4C6A-83A2-D2BAD44F3A10}" srcOrd="0" destOrd="0" presId="urn:microsoft.com/office/officeart/2005/8/layout/venn2"/>
    <dgm:cxn modelId="{F3CC2B2A-2A48-4F3B-80AD-2D16069A8E31}" type="presParOf" srcId="{1D91E894-A25F-43DC-A187-43F456061CFA}" destId="{FA4A2432-EB46-4D17-ACE5-40EE00381623}" srcOrd="1" destOrd="0" presId="urn:microsoft.com/office/officeart/2005/8/layout/venn2"/>
    <dgm:cxn modelId="{BA8D77E7-F8B7-4D6C-98DE-5E1EACA81BE9}" type="presParOf" srcId="{E10BBC79-2B8A-46EA-966A-F29603F5E1CA}" destId="{06BFBECF-4E6D-47DB-8B56-D73BA487E2BF}" srcOrd="3" destOrd="0" presId="urn:microsoft.com/office/officeart/2005/8/layout/venn2"/>
    <dgm:cxn modelId="{21701159-0FA5-45A8-BE56-34981A3E34BF}" type="presParOf" srcId="{06BFBECF-4E6D-47DB-8B56-D73BA487E2BF}" destId="{84859408-E004-4C50-B85F-DABB585ED53C}" srcOrd="0" destOrd="0" presId="urn:microsoft.com/office/officeart/2005/8/layout/venn2"/>
    <dgm:cxn modelId="{EB8B5931-6C01-44FE-94B5-E5A3B4D02AC5}" type="presParOf" srcId="{06BFBECF-4E6D-47DB-8B56-D73BA487E2BF}" destId="{34402812-8825-44D2-A9AF-BC59BFC15CBC}" srcOrd="1" destOrd="0" presId="urn:microsoft.com/office/officeart/2005/8/layout/venn2"/>
    <dgm:cxn modelId="{CAC7C2B2-7F6D-447E-A1AB-C76CAD165999}" type="presParOf" srcId="{E10BBC79-2B8A-46EA-966A-F29603F5E1CA}" destId="{4B539633-1F53-473B-A7DD-0D44649630C9}" srcOrd="4" destOrd="0" presId="urn:microsoft.com/office/officeart/2005/8/layout/venn2"/>
    <dgm:cxn modelId="{6AE9B1B7-B16E-4B15-B806-AAE351BF1B62}" type="presParOf" srcId="{4B539633-1F53-473B-A7DD-0D44649630C9}" destId="{BF01E83B-CEA7-4F86-8AAA-E2C885218F42}" srcOrd="0" destOrd="0" presId="urn:microsoft.com/office/officeart/2005/8/layout/venn2"/>
    <dgm:cxn modelId="{247C3042-849A-4D40-9677-8B5606AF8157}" type="presParOf" srcId="{4B539633-1F53-473B-A7DD-0D44649630C9}" destId="{66EC075F-725B-48D3-93AC-880E8E47F8F0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A19954-74F1-4D4E-BCC5-1AD81651A5E3}" type="doc">
      <dgm:prSet loTypeId="urn:microsoft.com/office/officeart/2005/8/layout/cycle1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5AF200A8-9E06-42F9-9478-822C4D704E73}">
      <dgm:prSet phldrT="[Text]" phldr="1"/>
      <dgm:spPr/>
      <dgm:t>
        <a:bodyPr/>
        <a:lstStyle/>
        <a:p>
          <a:endParaRPr lang="cs-CZ"/>
        </a:p>
      </dgm:t>
    </dgm:pt>
    <dgm:pt modelId="{E54C8DFA-7E6E-447A-BFF5-1DF19F292514}" type="parTrans" cxnId="{052682B7-B976-42E0-B5F8-814F2B7A0BC0}">
      <dgm:prSet/>
      <dgm:spPr/>
      <dgm:t>
        <a:bodyPr/>
        <a:lstStyle/>
        <a:p>
          <a:endParaRPr lang="cs-CZ"/>
        </a:p>
      </dgm:t>
    </dgm:pt>
    <dgm:pt modelId="{A160638B-EDC7-45E3-9B60-2218B8D54C36}" type="sibTrans" cxnId="{052682B7-B976-42E0-B5F8-814F2B7A0BC0}">
      <dgm:prSet/>
      <dgm:spPr>
        <a:solidFill>
          <a:srgbClr val="FF0000"/>
        </a:solidFill>
      </dgm:spPr>
      <dgm:t>
        <a:bodyPr/>
        <a:lstStyle/>
        <a:p>
          <a:endParaRPr lang="cs-CZ"/>
        </a:p>
      </dgm:t>
    </dgm:pt>
    <dgm:pt modelId="{5F8A5C88-928A-4CC2-9EDC-ACE269B7CEFA}">
      <dgm:prSet phldrT="[Text]" phldr="1"/>
      <dgm:spPr/>
      <dgm:t>
        <a:bodyPr/>
        <a:lstStyle/>
        <a:p>
          <a:endParaRPr lang="cs-CZ"/>
        </a:p>
      </dgm:t>
    </dgm:pt>
    <dgm:pt modelId="{80680A9D-45F6-422B-A136-DD57A6A9E213}" type="parTrans" cxnId="{CCFA5A2C-E55A-4592-A650-C89D5758B71A}">
      <dgm:prSet/>
      <dgm:spPr/>
      <dgm:t>
        <a:bodyPr/>
        <a:lstStyle/>
        <a:p>
          <a:endParaRPr lang="cs-CZ"/>
        </a:p>
      </dgm:t>
    </dgm:pt>
    <dgm:pt modelId="{7689CCD2-C20D-4BB1-B4EA-0A9142D30E67}" type="sibTrans" cxnId="{CCFA5A2C-E55A-4592-A650-C89D5758B71A}">
      <dgm:prSet/>
      <dgm:spPr>
        <a:solidFill>
          <a:srgbClr val="FF0000"/>
        </a:solidFill>
      </dgm:spPr>
      <dgm:t>
        <a:bodyPr/>
        <a:lstStyle/>
        <a:p>
          <a:endParaRPr lang="cs-CZ"/>
        </a:p>
      </dgm:t>
    </dgm:pt>
    <dgm:pt modelId="{82760DC4-9183-4E5C-AA54-265735F0D05E}">
      <dgm:prSet phldrT="[Text]" phldr="1"/>
      <dgm:spPr/>
      <dgm:t>
        <a:bodyPr/>
        <a:lstStyle/>
        <a:p>
          <a:endParaRPr lang="cs-CZ" dirty="0"/>
        </a:p>
      </dgm:t>
    </dgm:pt>
    <dgm:pt modelId="{1445F3AC-55A8-4503-9BE9-87767029B998}" type="parTrans" cxnId="{F3367F04-FF45-42C1-8FCB-CB09A3083140}">
      <dgm:prSet/>
      <dgm:spPr/>
      <dgm:t>
        <a:bodyPr/>
        <a:lstStyle/>
        <a:p>
          <a:endParaRPr lang="cs-CZ"/>
        </a:p>
      </dgm:t>
    </dgm:pt>
    <dgm:pt modelId="{A63753C1-6D9B-413F-A185-8AE91E040D3C}" type="sibTrans" cxnId="{F3367F04-FF45-42C1-8FCB-CB09A3083140}">
      <dgm:prSet/>
      <dgm:spPr>
        <a:solidFill>
          <a:srgbClr val="FF0000"/>
        </a:solidFill>
      </dgm:spPr>
      <dgm:t>
        <a:bodyPr/>
        <a:lstStyle/>
        <a:p>
          <a:endParaRPr lang="cs-CZ"/>
        </a:p>
      </dgm:t>
    </dgm:pt>
    <dgm:pt modelId="{2121EC1E-D81E-4B19-9D21-81C950E232F7}">
      <dgm:prSet phldrT="[Text]" phldr="1"/>
      <dgm:spPr/>
      <dgm:t>
        <a:bodyPr/>
        <a:lstStyle/>
        <a:p>
          <a:endParaRPr lang="cs-CZ"/>
        </a:p>
      </dgm:t>
    </dgm:pt>
    <dgm:pt modelId="{3787BD39-F0BD-4BEE-BC9D-EA96C41866EB}" type="parTrans" cxnId="{BC8C7743-692D-46C6-B499-D29D134BD7AF}">
      <dgm:prSet/>
      <dgm:spPr/>
      <dgm:t>
        <a:bodyPr/>
        <a:lstStyle/>
        <a:p>
          <a:endParaRPr lang="cs-CZ"/>
        </a:p>
      </dgm:t>
    </dgm:pt>
    <dgm:pt modelId="{F2FAF36D-2ED5-4B58-BD8F-A03F7FB47F72}" type="sibTrans" cxnId="{BC8C7743-692D-46C6-B499-D29D134BD7AF}">
      <dgm:prSet/>
      <dgm:spPr>
        <a:solidFill>
          <a:srgbClr val="FF0000"/>
        </a:solidFill>
      </dgm:spPr>
      <dgm:t>
        <a:bodyPr/>
        <a:lstStyle/>
        <a:p>
          <a:endParaRPr lang="cs-CZ"/>
        </a:p>
      </dgm:t>
    </dgm:pt>
    <dgm:pt modelId="{DDF84963-7ACE-477E-AED1-9DD1FF3AF6D4}">
      <dgm:prSet phldrT="[Text]" phldr="1"/>
      <dgm:spPr/>
      <dgm:t>
        <a:bodyPr/>
        <a:lstStyle/>
        <a:p>
          <a:endParaRPr lang="cs-CZ"/>
        </a:p>
      </dgm:t>
    </dgm:pt>
    <dgm:pt modelId="{959580EC-575E-4FE4-94ED-ECCF6F79C661}" type="parTrans" cxnId="{463BA9D9-DBDD-4E60-9041-50B2993E474F}">
      <dgm:prSet/>
      <dgm:spPr/>
      <dgm:t>
        <a:bodyPr/>
        <a:lstStyle/>
        <a:p>
          <a:endParaRPr lang="cs-CZ"/>
        </a:p>
      </dgm:t>
    </dgm:pt>
    <dgm:pt modelId="{4DBDC599-D5B3-4EB7-A7E7-984F43C8A42E}" type="sibTrans" cxnId="{463BA9D9-DBDD-4E60-9041-50B2993E474F}">
      <dgm:prSet/>
      <dgm:spPr>
        <a:solidFill>
          <a:srgbClr val="FF0000"/>
        </a:solidFill>
      </dgm:spPr>
      <dgm:t>
        <a:bodyPr/>
        <a:lstStyle/>
        <a:p>
          <a:endParaRPr lang="cs-CZ"/>
        </a:p>
      </dgm:t>
    </dgm:pt>
    <dgm:pt modelId="{FC85C2EB-18D5-4F0E-8210-91E5E4EEF471}" type="pres">
      <dgm:prSet presAssocID="{F7A19954-74F1-4D4E-BCC5-1AD81651A5E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E6FF1822-FD60-41F1-A7CD-698FEBB20883}" type="pres">
      <dgm:prSet presAssocID="{5AF200A8-9E06-42F9-9478-822C4D704E73}" presName="dummy" presStyleCnt="0"/>
      <dgm:spPr/>
    </dgm:pt>
    <dgm:pt modelId="{B3FB4AAB-A6FA-4E54-9DA3-1FF9F4A96E65}" type="pres">
      <dgm:prSet presAssocID="{5AF200A8-9E06-42F9-9478-822C4D704E73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E91AB13-5127-433E-AF8B-DCB05D1CECC7}" type="pres">
      <dgm:prSet presAssocID="{A160638B-EDC7-45E3-9B60-2218B8D54C36}" presName="sibTrans" presStyleLbl="node1" presStyleIdx="0" presStyleCnt="5"/>
      <dgm:spPr/>
      <dgm:t>
        <a:bodyPr/>
        <a:lstStyle/>
        <a:p>
          <a:endParaRPr lang="cs-CZ"/>
        </a:p>
      </dgm:t>
    </dgm:pt>
    <dgm:pt modelId="{27A442A0-420C-487B-A22E-D356D0A189E1}" type="pres">
      <dgm:prSet presAssocID="{5F8A5C88-928A-4CC2-9EDC-ACE269B7CEFA}" presName="dummy" presStyleCnt="0"/>
      <dgm:spPr/>
    </dgm:pt>
    <dgm:pt modelId="{845D28AA-DF72-4EC7-8497-986974A14A05}" type="pres">
      <dgm:prSet presAssocID="{5F8A5C88-928A-4CC2-9EDC-ACE269B7CEFA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0B898B2-B022-429F-968C-D0C0026923CF}" type="pres">
      <dgm:prSet presAssocID="{7689CCD2-C20D-4BB1-B4EA-0A9142D30E67}" presName="sibTrans" presStyleLbl="node1" presStyleIdx="1" presStyleCnt="5"/>
      <dgm:spPr/>
      <dgm:t>
        <a:bodyPr/>
        <a:lstStyle/>
        <a:p>
          <a:endParaRPr lang="cs-CZ"/>
        </a:p>
      </dgm:t>
    </dgm:pt>
    <dgm:pt modelId="{45137D9B-DC89-407F-8D10-CCF8E067E440}" type="pres">
      <dgm:prSet presAssocID="{82760DC4-9183-4E5C-AA54-265735F0D05E}" presName="dummy" presStyleCnt="0"/>
      <dgm:spPr/>
    </dgm:pt>
    <dgm:pt modelId="{44234778-97C6-4001-AF95-5AEBEEA64433}" type="pres">
      <dgm:prSet presAssocID="{82760DC4-9183-4E5C-AA54-265735F0D05E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3A3B5ED-61BF-4F66-B30A-837BF397C287}" type="pres">
      <dgm:prSet presAssocID="{A63753C1-6D9B-413F-A185-8AE91E040D3C}" presName="sibTrans" presStyleLbl="node1" presStyleIdx="2" presStyleCnt="5"/>
      <dgm:spPr/>
      <dgm:t>
        <a:bodyPr/>
        <a:lstStyle/>
        <a:p>
          <a:endParaRPr lang="cs-CZ"/>
        </a:p>
      </dgm:t>
    </dgm:pt>
    <dgm:pt modelId="{9298156D-EDE9-46F4-9FEF-D889445C412B}" type="pres">
      <dgm:prSet presAssocID="{2121EC1E-D81E-4B19-9D21-81C950E232F7}" presName="dummy" presStyleCnt="0"/>
      <dgm:spPr/>
    </dgm:pt>
    <dgm:pt modelId="{D62E6711-B5CE-4513-8BDF-2BA8981D75ED}" type="pres">
      <dgm:prSet presAssocID="{2121EC1E-D81E-4B19-9D21-81C950E232F7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F80BAB0-4900-4BDD-B60D-E4E437666A34}" type="pres">
      <dgm:prSet presAssocID="{F2FAF36D-2ED5-4B58-BD8F-A03F7FB47F72}" presName="sibTrans" presStyleLbl="node1" presStyleIdx="3" presStyleCnt="5"/>
      <dgm:spPr/>
      <dgm:t>
        <a:bodyPr/>
        <a:lstStyle/>
        <a:p>
          <a:endParaRPr lang="cs-CZ"/>
        </a:p>
      </dgm:t>
    </dgm:pt>
    <dgm:pt modelId="{20C4C0F3-1A60-4042-9029-B9190A6175AF}" type="pres">
      <dgm:prSet presAssocID="{DDF84963-7ACE-477E-AED1-9DD1FF3AF6D4}" presName="dummy" presStyleCnt="0"/>
      <dgm:spPr/>
    </dgm:pt>
    <dgm:pt modelId="{91B6A1C9-6E8B-4485-B3C7-3EF9AA03193D}" type="pres">
      <dgm:prSet presAssocID="{DDF84963-7ACE-477E-AED1-9DD1FF3AF6D4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1FCDCA3-BECE-42FE-9F17-D24C36F40C00}" type="pres">
      <dgm:prSet presAssocID="{4DBDC599-D5B3-4EB7-A7E7-984F43C8A42E}" presName="sibTrans" presStyleLbl="node1" presStyleIdx="4" presStyleCnt="5"/>
      <dgm:spPr/>
      <dgm:t>
        <a:bodyPr/>
        <a:lstStyle/>
        <a:p>
          <a:endParaRPr lang="cs-CZ"/>
        </a:p>
      </dgm:t>
    </dgm:pt>
  </dgm:ptLst>
  <dgm:cxnLst>
    <dgm:cxn modelId="{F3367F04-FF45-42C1-8FCB-CB09A3083140}" srcId="{F7A19954-74F1-4D4E-BCC5-1AD81651A5E3}" destId="{82760DC4-9183-4E5C-AA54-265735F0D05E}" srcOrd="2" destOrd="0" parTransId="{1445F3AC-55A8-4503-9BE9-87767029B998}" sibTransId="{A63753C1-6D9B-413F-A185-8AE91E040D3C}"/>
    <dgm:cxn modelId="{CA30A4A2-C861-4CA5-9A24-13DFBB4D3B92}" type="presOf" srcId="{2121EC1E-D81E-4B19-9D21-81C950E232F7}" destId="{D62E6711-B5CE-4513-8BDF-2BA8981D75ED}" srcOrd="0" destOrd="0" presId="urn:microsoft.com/office/officeart/2005/8/layout/cycle1"/>
    <dgm:cxn modelId="{89D82532-9168-4353-AE71-C34E1E53EE83}" type="presOf" srcId="{7689CCD2-C20D-4BB1-B4EA-0A9142D30E67}" destId="{90B898B2-B022-429F-968C-D0C0026923CF}" srcOrd="0" destOrd="0" presId="urn:microsoft.com/office/officeart/2005/8/layout/cycle1"/>
    <dgm:cxn modelId="{BC8C7743-692D-46C6-B499-D29D134BD7AF}" srcId="{F7A19954-74F1-4D4E-BCC5-1AD81651A5E3}" destId="{2121EC1E-D81E-4B19-9D21-81C950E232F7}" srcOrd="3" destOrd="0" parTransId="{3787BD39-F0BD-4BEE-BC9D-EA96C41866EB}" sibTransId="{F2FAF36D-2ED5-4B58-BD8F-A03F7FB47F72}"/>
    <dgm:cxn modelId="{B610719F-0791-495D-8952-8A5D987B7A4F}" type="presOf" srcId="{DDF84963-7ACE-477E-AED1-9DD1FF3AF6D4}" destId="{91B6A1C9-6E8B-4485-B3C7-3EF9AA03193D}" srcOrd="0" destOrd="0" presId="urn:microsoft.com/office/officeart/2005/8/layout/cycle1"/>
    <dgm:cxn modelId="{06FB6ED8-1D5A-4B0B-A92C-F73A158A0AED}" type="presOf" srcId="{A160638B-EDC7-45E3-9B60-2218B8D54C36}" destId="{CE91AB13-5127-433E-AF8B-DCB05D1CECC7}" srcOrd="0" destOrd="0" presId="urn:microsoft.com/office/officeart/2005/8/layout/cycle1"/>
    <dgm:cxn modelId="{CCFA5A2C-E55A-4592-A650-C89D5758B71A}" srcId="{F7A19954-74F1-4D4E-BCC5-1AD81651A5E3}" destId="{5F8A5C88-928A-4CC2-9EDC-ACE269B7CEFA}" srcOrd="1" destOrd="0" parTransId="{80680A9D-45F6-422B-A136-DD57A6A9E213}" sibTransId="{7689CCD2-C20D-4BB1-B4EA-0A9142D30E67}"/>
    <dgm:cxn modelId="{D9C6DE94-46F1-4485-B1C1-ED01F163BDC7}" type="presOf" srcId="{F7A19954-74F1-4D4E-BCC5-1AD81651A5E3}" destId="{FC85C2EB-18D5-4F0E-8210-91E5E4EEF471}" srcOrd="0" destOrd="0" presId="urn:microsoft.com/office/officeart/2005/8/layout/cycle1"/>
    <dgm:cxn modelId="{5C8871AF-C32F-46FA-B681-78A4FC93757A}" type="presOf" srcId="{82760DC4-9183-4E5C-AA54-265735F0D05E}" destId="{44234778-97C6-4001-AF95-5AEBEEA64433}" srcOrd="0" destOrd="0" presId="urn:microsoft.com/office/officeart/2005/8/layout/cycle1"/>
    <dgm:cxn modelId="{84288EA3-028D-4F86-B18F-586A2D2980BA}" type="presOf" srcId="{5F8A5C88-928A-4CC2-9EDC-ACE269B7CEFA}" destId="{845D28AA-DF72-4EC7-8497-986974A14A05}" srcOrd="0" destOrd="0" presId="urn:microsoft.com/office/officeart/2005/8/layout/cycle1"/>
    <dgm:cxn modelId="{E1520323-9033-4EA3-8548-B1B899CAE31D}" type="presOf" srcId="{5AF200A8-9E06-42F9-9478-822C4D704E73}" destId="{B3FB4AAB-A6FA-4E54-9DA3-1FF9F4A96E65}" srcOrd="0" destOrd="0" presId="urn:microsoft.com/office/officeart/2005/8/layout/cycle1"/>
    <dgm:cxn modelId="{463BA9D9-DBDD-4E60-9041-50B2993E474F}" srcId="{F7A19954-74F1-4D4E-BCC5-1AD81651A5E3}" destId="{DDF84963-7ACE-477E-AED1-9DD1FF3AF6D4}" srcOrd="4" destOrd="0" parTransId="{959580EC-575E-4FE4-94ED-ECCF6F79C661}" sibTransId="{4DBDC599-D5B3-4EB7-A7E7-984F43C8A42E}"/>
    <dgm:cxn modelId="{B2894B98-CA37-4A15-9697-31ECBB12E193}" type="presOf" srcId="{F2FAF36D-2ED5-4B58-BD8F-A03F7FB47F72}" destId="{FF80BAB0-4900-4BDD-B60D-E4E437666A34}" srcOrd="0" destOrd="0" presId="urn:microsoft.com/office/officeart/2005/8/layout/cycle1"/>
    <dgm:cxn modelId="{51036359-2328-4C48-8D27-E4786876C843}" type="presOf" srcId="{4DBDC599-D5B3-4EB7-A7E7-984F43C8A42E}" destId="{01FCDCA3-BECE-42FE-9F17-D24C36F40C00}" srcOrd="0" destOrd="0" presId="urn:microsoft.com/office/officeart/2005/8/layout/cycle1"/>
    <dgm:cxn modelId="{052682B7-B976-42E0-B5F8-814F2B7A0BC0}" srcId="{F7A19954-74F1-4D4E-BCC5-1AD81651A5E3}" destId="{5AF200A8-9E06-42F9-9478-822C4D704E73}" srcOrd="0" destOrd="0" parTransId="{E54C8DFA-7E6E-447A-BFF5-1DF19F292514}" sibTransId="{A160638B-EDC7-45E3-9B60-2218B8D54C36}"/>
    <dgm:cxn modelId="{0FC1F487-3D80-46DC-837C-3ABADFCE9508}" type="presOf" srcId="{A63753C1-6D9B-413F-A185-8AE91E040D3C}" destId="{B3A3B5ED-61BF-4F66-B30A-837BF397C287}" srcOrd="0" destOrd="0" presId="urn:microsoft.com/office/officeart/2005/8/layout/cycle1"/>
    <dgm:cxn modelId="{4A2EBF9D-9956-4D4D-B01B-D6BD8D25D7C1}" type="presParOf" srcId="{FC85C2EB-18D5-4F0E-8210-91E5E4EEF471}" destId="{E6FF1822-FD60-41F1-A7CD-698FEBB20883}" srcOrd="0" destOrd="0" presId="urn:microsoft.com/office/officeart/2005/8/layout/cycle1"/>
    <dgm:cxn modelId="{484424E7-F55F-40F2-9D33-69C90B622C12}" type="presParOf" srcId="{FC85C2EB-18D5-4F0E-8210-91E5E4EEF471}" destId="{B3FB4AAB-A6FA-4E54-9DA3-1FF9F4A96E65}" srcOrd="1" destOrd="0" presId="urn:microsoft.com/office/officeart/2005/8/layout/cycle1"/>
    <dgm:cxn modelId="{14363783-67BF-4E47-B6A5-840D7F90DA19}" type="presParOf" srcId="{FC85C2EB-18D5-4F0E-8210-91E5E4EEF471}" destId="{CE91AB13-5127-433E-AF8B-DCB05D1CECC7}" srcOrd="2" destOrd="0" presId="urn:microsoft.com/office/officeart/2005/8/layout/cycle1"/>
    <dgm:cxn modelId="{87A582E2-057A-4127-8C1C-699A730B8B74}" type="presParOf" srcId="{FC85C2EB-18D5-4F0E-8210-91E5E4EEF471}" destId="{27A442A0-420C-487B-A22E-D356D0A189E1}" srcOrd="3" destOrd="0" presId="urn:microsoft.com/office/officeart/2005/8/layout/cycle1"/>
    <dgm:cxn modelId="{3E63B55C-F283-41FE-B127-41C69B977EC5}" type="presParOf" srcId="{FC85C2EB-18D5-4F0E-8210-91E5E4EEF471}" destId="{845D28AA-DF72-4EC7-8497-986974A14A05}" srcOrd="4" destOrd="0" presId="urn:microsoft.com/office/officeart/2005/8/layout/cycle1"/>
    <dgm:cxn modelId="{644C6557-80F9-4DDE-8684-95F02E7AE707}" type="presParOf" srcId="{FC85C2EB-18D5-4F0E-8210-91E5E4EEF471}" destId="{90B898B2-B022-429F-968C-D0C0026923CF}" srcOrd="5" destOrd="0" presId="urn:microsoft.com/office/officeart/2005/8/layout/cycle1"/>
    <dgm:cxn modelId="{7CC40476-EA77-4A34-A74F-19C56E73C392}" type="presParOf" srcId="{FC85C2EB-18D5-4F0E-8210-91E5E4EEF471}" destId="{45137D9B-DC89-407F-8D10-CCF8E067E440}" srcOrd="6" destOrd="0" presId="urn:microsoft.com/office/officeart/2005/8/layout/cycle1"/>
    <dgm:cxn modelId="{A0D6AE00-9485-4565-8FE4-9E8F3984E8F6}" type="presParOf" srcId="{FC85C2EB-18D5-4F0E-8210-91E5E4EEF471}" destId="{44234778-97C6-4001-AF95-5AEBEEA64433}" srcOrd="7" destOrd="0" presId="urn:microsoft.com/office/officeart/2005/8/layout/cycle1"/>
    <dgm:cxn modelId="{A4807224-A3FB-4299-B1FD-35E1C9F1EBD3}" type="presParOf" srcId="{FC85C2EB-18D5-4F0E-8210-91E5E4EEF471}" destId="{B3A3B5ED-61BF-4F66-B30A-837BF397C287}" srcOrd="8" destOrd="0" presId="urn:microsoft.com/office/officeart/2005/8/layout/cycle1"/>
    <dgm:cxn modelId="{4DD3C6C7-A4E5-4F18-9420-ABAE178B08EB}" type="presParOf" srcId="{FC85C2EB-18D5-4F0E-8210-91E5E4EEF471}" destId="{9298156D-EDE9-46F4-9FEF-D889445C412B}" srcOrd="9" destOrd="0" presId="urn:microsoft.com/office/officeart/2005/8/layout/cycle1"/>
    <dgm:cxn modelId="{8D7A1CE4-9F6B-49DE-B6F6-8B198262841C}" type="presParOf" srcId="{FC85C2EB-18D5-4F0E-8210-91E5E4EEF471}" destId="{D62E6711-B5CE-4513-8BDF-2BA8981D75ED}" srcOrd="10" destOrd="0" presId="urn:microsoft.com/office/officeart/2005/8/layout/cycle1"/>
    <dgm:cxn modelId="{773CA9AB-B36C-4E85-B49A-86B057BEB340}" type="presParOf" srcId="{FC85C2EB-18D5-4F0E-8210-91E5E4EEF471}" destId="{FF80BAB0-4900-4BDD-B60D-E4E437666A34}" srcOrd="11" destOrd="0" presId="urn:microsoft.com/office/officeart/2005/8/layout/cycle1"/>
    <dgm:cxn modelId="{0B8BF056-5FDE-45D6-B2AB-844A33C1A6A3}" type="presParOf" srcId="{FC85C2EB-18D5-4F0E-8210-91E5E4EEF471}" destId="{20C4C0F3-1A60-4042-9029-B9190A6175AF}" srcOrd="12" destOrd="0" presId="urn:microsoft.com/office/officeart/2005/8/layout/cycle1"/>
    <dgm:cxn modelId="{1584E93F-6FFE-4DE9-A527-88360896569F}" type="presParOf" srcId="{FC85C2EB-18D5-4F0E-8210-91E5E4EEF471}" destId="{91B6A1C9-6E8B-4485-B3C7-3EF9AA03193D}" srcOrd="13" destOrd="0" presId="urn:microsoft.com/office/officeart/2005/8/layout/cycle1"/>
    <dgm:cxn modelId="{CCB8B234-3AEC-47BE-914B-7C7FBC5DC63F}" type="presParOf" srcId="{FC85C2EB-18D5-4F0E-8210-91E5E4EEF471}" destId="{01FCDCA3-BECE-42FE-9F17-D24C36F40C00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0A90EC-A2BD-4DED-9E3B-A9C24221AEA1}">
      <dsp:nvSpPr>
        <dsp:cNvPr id="0" name=""/>
        <dsp:cNvSpPr/>
      </dsp:nvSpPr>
      <dsp:spPr>
        <a:xfrm rot="6740144">
          <a:off x="2600296" y="-384658"/>
          <a:ext cx="5976664" cy="5976664"/>
        </a:xfrm>
        <a:prstGeom prst="chord">
          <a:avLst/>
        </a:prstGeom>
        <a:solidFill>
          <a:srgbClr val="FFC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100" kern="1200" dirty="0"/>
        </a:p>
      </dsp:txBody>
      <dsp:txXfrm>
        <a:off x="6679304" y="3213373"/>
        <a:ext cx="2241249" cy="597666"/>
      </dsp:txXfrm>
    </dsp:sp>
    <dsp:sp modelId="{A3FFB657-D5B8-4493-9346-5AB0AE30D83E}">
      <dsp:nvSpPr>
        <dsp:cNvPr id="0" name=""/>
        <dsp:cNvSpPr/>
      </dsp:nvSpPr>
      <dsp:spPr>
        <a:xfrm rot="6745332">
          <a:off x="3009091" y="200771"/>
          <a:ext cx="5080164" cy="5080164"/>
        </a:xfrm>
        <a:prstGeom prst="chord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kern="1200" dirty="0"/>
        </a:p>
      </dsp:txBody>
      <dsp:txXfrm>
        <a:off x="6261760" y="3194766"/>
        <a:ext cx="2190820" cy="584218"/>
      </dsp:txXfrm>
    </dsp:sp>
    <dsp:sp modelId="{73B2018F-7E12-4C6A-83A2-D2BAD44F3A10}">
      <dsp:nvSpPr>
        <dsp:cNvPr id="0" name=""/>
        <dsp:cNvSpPr/>
      </dsp:nvSpPr>
      <dsp:spPr>
        <a:xfrm rot="6768801">
          <a:off x="3496820" y="827576"/>
          <a:ext cx="4183664" cy="4183664"/>
        </a:xfrm>
        <a:prstGeom prst="chord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kern="1200" dirty="0"/>
        </a:p>
      </dsp:txBody>
      <dsp:txXfrm>
        <a:off x="5902142" y="3217949"/>
        <a:ext cx="2165046" cy="577345"/>
      </dsp:txXfrm>
    </dsp:sp>
    <dsp:sp modelId="{84859408-E004-4C50-B85F-DABB585ED53C}">
      <dsp:nvSpPr>
        <dsp:cNvPr id="0" name=""/>
        <dsp:cNvSpPr/>
      </dsp:nvSpPr>
      <dsp:spPr>
        <a:xfrm rot="6754071">
          <a:off x="3945058" y="1441033"/>
          <a:ext cx="3287165" cy="3287165"/>
        </a:xfrm>
        <a:prstGeom prst="chord">
          <a:avLst/>
        </a:prstGeom>
        <a:solidFill>
          <a:srgbClr val="FDAE6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100" kern="1200"/>
        </a:p>
      </dsp:txBody>
      <dsp:txXfrm>
        <a:off x="5672451" y="3192464"/>
        <a:ext cx="1775069" cy="591689"/>
      </dsp:txXfrm>
    </dsp:sp>
    <dsp:sp modelId="{BF01E83B-CEA7-4F86-8AAA-E2C885218F42}">
      <dsp:nvSpPr>
        <dsp:cNvPr id="0" name=""/>
        <dsp:cNvSpPr/>
      </dsp:nvSpPr>
      <dsp:spPr>
        <a:xfrm rot="6780000">
          <a:off x="4393295" y="2100223"/>
          <a:ext cx="2390665" cy="2390665"/>
        </a:xfrm>
        <a:prstGeom prst="chord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3500" kern="1200" dirty="0"/>
        </a:p>
      </dsp:txBody>
      <dsp:txXfrm>
        <a:off x="4743399" y="2697889"/>
        <a:ext cx="1690455" cy="11953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FB4AAB-A6FA-4E54-9DA3-1FF9F4A96E65}">
      <dsp:nvSpPr>
        <dsp:cNvPr id="0" name=""/>
        <dsp:cNvSpPr/>
      </dsp:nvSpPr>
      <dsp:spPr>
        <a:xfrm>
          <a:off x="3528499" y="29355"/>
          <a:ext cx="1006078" cy="1006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800" kern="1200"/>
        </a:p>
      </dsp:txBody>
      <dsp:txXfrm>
        <a:off x="3528499" y="29355"/>
        <a:ext cx="1006078" cy="1006078"/>
      </dsp:txXfrm>
    </dsp:sp>
    <dsp:sp modelId="{CE91AB13-5127-433E-AF8B-DCB05D1CECC7}">
      <dsp:nvSpPr>
        <dsp:cNvPr id="0" name=""/>
        <dsp:cNvSpPr/>
      </dsp:nvSpPr>
      <dsp:spPr>
        <a:xfrm>
          <a:off x="1162170" y="289"/>
          <a:ext cx="3771658" cy="3771658"/>
        </a:xfrm>
        <a:prstGeom prst="circularArrow">
          <a:avLst>
            <a:gd name="adj1" fmla="val 5202"/>
            <a:gd name="adj2" fmla="val 336015"/>
            <a:gd name="adj3" fmla="val 21292825"/>
            <a:gd name="adj4" fmla="val 19766604"/>
            <a:gd name="adj5" fmla="val 6068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45D28AA-DF72-4EC7-8497-986974A14A05}">
      <dsp:nvSpPr>
        <dsp:cNvPr id="0" name=""/>
        <dsp:cNvSpPr/>
      </dsp:nvSpPr>
      <dsp:spPr>
        <a:xfrm>
          <a:off x="4136359" y="1900156"/>
          <a:ext cx="1006078" cy="1006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800" kern="1200"/>
        </a:p>
      </dsp:txBody>
      <dsp:txXfrm>
        <a:off x="4136359" y="1900156"/>
        <a:ext cx="1006078" cy="1006078"/>
      </dsp:txXfrm>
    </dsp:sp>
    <dsp:sp modelId="{90B898B2-B022-429F-968C-D0C0026923CF}">
      <dsp:nvSpPr>
        <dsp:cNvPr id="0" name=""/>
        <dsp:cNvSpPr/>
      </dsp:nvSpPr>
      <dsp:spPr>
        <a:xfrm>
          <a:off x="1162170" y="289"/>
          <a:ext cx="3771658" cy="3771658"/>
        </a:xfrm>
        <a:prstGeom prst="circularArrow">
          <a:avLst>
            <a:gd name="adj1" fmla="val 5202"/>
            <a:gd name="adj2" fmla="val 336015"/>
            <a:gd name="adj3" fmla="val 4014266"/>
            <a:gd name="adj4" fmla="val 2253829"/>
            <a:gd name="adj5" fmla="val 6068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4234778-97C6-4001-AF95-5AEBEEA64433}">
      <dsp:nvSpPr>
        <dsp:cNvPr id="0" name=""/>
        <dsp:cNvSpPr/>
      </dsp:nvSpPr>
      <dsp:spPr>
        <a:xfrm>
          <a:off x="2544960" y="3056374"/>
          <a:ext cx="1006078" cy="1006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800" kern="1200" dirty="0"/>
        </a:p>
      </dsp:txBody>
      <dsp:txXfrm>
        <a:off x="2544960" y="3056374"/>
        <a:ext cx="1006078" cy="1006078"/>
      </dsp:txXfrm>
    </dsp:sp>
    <dsp:sp modelId="{B3A3B5ED-61BF-4F66-B30A-837BF397C287}">
      <dsp:nvSpPr>
        <dsp:cNvPr id="0" name=""/>
        <dsp:cNvSpPr/>
      </dsp:nvSpPr>
      <dsp:spPr>
        <a:xfrm>
          <a:off x="1162170" y="289"/>
          <a:ext cx="3771658" cy="3771658"/>
        </a:xfrm>
        <a:prstGeom prst="circularArrow">
          <a:avLst>
            <a:gd name="adj1" fmla="val 5202"/>
            <a:gd name="adj2" fmla="val 336015"/>
            <a:gd name="adj3" fmla="val 8210155"/>
            <a:gd name="adj4" fmla="val 6449719"/>
            <a:gd name="adj5" fmla="val 6068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62E6711-B5CE-4513-8BDF-2BA8981D75ED}">
      <dsp:nvSpPr>
        <dsp:cNvPr id="0" name=""/>
        <dsp:cNvSpPr/>
      </dsp:nvSpPr>
      <dsp:spPr>
        <a:xfrm>
          <a:off x="953562" y="1900156"/>
          <a:ext cx="1006078" cy="1006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800" kern="1200"/>
        </a:p>
      </dsp:txBody>
      <dsp:txXfrm>
        <a:off x="953562" y="1900156"/>
        <a:ext cx="1006078" cy="1006078"/>
      </dsp:txXfrm>
    </dsp:sp>
    <dsp:sp modelId="{FF80BAB0-4900-4BDD-B60D-E4E437666A34}">
      <dsp:nvSpPr>
        <dsp:cNvPr id="0" name=""/>
        <dsp:cNvSpPr/>
      </dsp:nvSpPr>
      <dsp:spPr>
        <a:xfrm>
          <a:off x="1162170" y="289"/>
          <a:ext cx="3771658" cy="3771658"/>
        </a:xfrm>
        <a:prstGeom prst="circularArrow">
          <a:avLst>
            <a:gd name="adj1" fmla="val 5202"/>
            <a:gd name="adj2" fmla="val 336015"/>
            <a:gd name="adj3" fmla="val 12297380"/>
            <a:gd name="adj4" fmla="val 10771160"/>
            <a:gd name="adj5" fmla="val 6068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1B6A1C9-6E8B-4485-B3C7-3EF9AA03193D}">
      <dsp:nvSpPr>
        <dsp:cNvPr id="0" name=""/>
        <dsp:cNvSpPr/>
      </dsp:nvSpPr>
      <dsp:spPr>
        <a:xfrm>
          <a:off x="1561422" y="29355"/>
          <a:ext cx="1006078" cy="1006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800" kern="1200"/>
        </a:p>
      </dsp:txBody>
      <dsp:txXfrm>
        <a:off x="1561422" y="29355"/>
        <a:ext cx="1006078" cy="1006078"/>
      </dsp:txXfrm>
    </dsp:sp>
    <dsp:sp modelId="{01FCDCA3-BECE-42FE-9F17-D24C36F40C00}">
      <dsp:nvSpPr>
        <dsp:cNvPr id="0" name=""/>
        <dsp:cNvSpPr/>
      </dsp:nvSpPr>
      <dsp:spPr>
        <a:xfrm>
          <a:off x="1162170" y="289"/>
          <a:ext cx="3771658" cy="3771658"/>
        </a:xfrm>
        <a:prstGeom prst="circularArrow">
          <a:avLst>
            <a:gd name="adj1" fmla="val 5202"/>
            <a:gd name="adj2" fmla="val 336015"/>
            <a:gd name="adj3" fmla="val 16865256"/>
            <a:gd name="adj4" fmla="val 15198729"/>
            <a:gd name="adj5" fmla="val 6068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35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35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363A8EB-DDCD-40D3-81F5-EC10682DB0B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4809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01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71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3471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471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72C761C-EB0A-43A3-8438-38D5FAEA302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58928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584994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2438402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/>
                </a:pPr>
                <a:endParaRPr lang="cs-CZ" sz="3200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/>
                </a:pPr>
                <a:endParaRPr lang="cs-CZ" sz="3200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/>
                </a:pPr>
                <a:endParaRPr lang="cs-CZ" sz="3200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/>
                </a:pPr>
                <a:endParaRPr lang="cs-CZ" sz="3200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/>
              </a:pPr>
              <a:endParaRPr lang="cs-CZ" sz="3200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/>
              </a:pPr>
              <a:endParaRPr lang="cs-CZ" sz="3200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/>
              </a:pPr>
              <a:endParaRPr lang="cs-CZ" sz="3200"/>
            </a:p>
          </p:txBody>
        </p:sp>
      </p:grpSp>
      <p:sp>
        <p:nvSpPr>
          <p:cNvPr id="29185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29185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cs-CZ" noProof="0" smtClean="0"/>
              <a:t>Klepnutím lze upravit styl předlohy podnadpisů.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F3503567-19BC-456D-AC1D-247C10BBE5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7272628"/>
      </p:ext>
    </p:extLst>
  </p:cSld>
  <p:clrMapOvr>
    <a:masterClrMapping/>
  </p:clrMapOvr>
  <p:transition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4710F-4650-4E35-82EB-23A6B28CA71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9284713"/>
      </p:ext>
    </p:extLst>
  </p:cSld>
  <p:clrMapOvr>
    <a:masterClrMapping/>
  </p:clrMapOvr>
  <p:transition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97F5C-EA93-4E0A-9F5D-CEFA863B068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4779702"/>
      </p:ext>
    </p:extLst>
  </p:cSld>
  <p:clrMapOvr>
    <a:masterClrMapping/>
  </p:clrMapOvr>
  <p:transition>
    <p:blinds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9" y="214314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0EB9C-AECE-4C88-8CA7-1E7E623F320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6647018"/>
      </p:ext>
    </p:extLst>
  </p:cSld>
  <p:clrMapOvr>
    <a:masterClrMapping/>
  </p:clrMapOvr>
  <p:transition>
    <p:blinds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Nadpis a obsah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9" y="214314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2D9B7-E46B-4B16-BB88-8F69CF6F741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6100944"/>
      </p:ext>
    </p:extLst>
  </p:cSld>
  <p:clrMapOvr>
    <a:masterClrMapping/>
  </p:clrMapOvr>
  <p:transition>
    <p:blinds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F71A9F-BC8E-4F5C-93D4-8B0298EAA8A5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190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3D0F08-7304-4CC6-BA61-C63EFF2F134C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3140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7BF77-9855-48A2-814A-647E1A204873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4917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E3D5DA-F13F-42C0-ACAB-D8DC37D14227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6556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243FA3-42C1-4DEC-8BA7-E96F4ED5941A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2562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77A8FF-E799-4F64-8BC1-6ED04B4B84CE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030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5EF11-A9F8-4CC6-A867-265F6CA93B1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7114194"/>
      </p:ext>
    </p:extLst>
  </p:cSld>
  <p:clrMapOvr>
    <a:masterClrMapping/>
  </p:clrMapOvr>
  <p:transition>
    <p:blinds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4CD9F-39AF-4140-B7AA-585E1AA95BC8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4434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CCE17-A377-4C11-BAC0-1FF120188B68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612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DC7685-2FF5-4DBA-BD41-FC7B0F4B6F31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2699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2DEA96-4D87-4881-B19C-6902490E007B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1192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4382B3-7989-451D-A887-FCF7141B6BCE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6315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55A2E96-9F9C-4229-860A-12CC033C4596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515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A695AFC-AD12-449B-910A-0E8119D56B52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750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A1C7AEB-80B1-48BF-89B7-7405C2795CFC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311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0EB9C-AECE-4C88-8CA7-1E7E623F320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3338459"/>
      </p:ext>
    </p:extLst>
  </p:cSld>
  <p:clrMapOvr>
    <a:masterClrMapping/>
  </p:clrMapOvr>
  <p:transition>
    <p:blinds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2438402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rgbClr val="3333CC"/>
                  </a:buClr>
                  <a:buSzPct val="60000"/>
                  <a:buFont typeface="Wingdings" pitchFamily="2" charset="2"/>
                  <a:buChar char="n"/>
                  <a:defRPr/>
                </a:pPr>
                <a:endParaRPr lang="cs-CZ" sz="32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rgbClr val="3333CC"/>
                  </a:buClr>
                  <a:buSzPct val="60000"/>
                  <a:buFont typeface="Wingdings" pitchFamily="2" charset="2"/>
                  <a:buChar char="n"/>
                  <a:defRPr/>
                </a:pPr>
                <a:endParaRPr lang="cs-CZ" sz="32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rgbClr val="3333CC"/>
                  </a:buClr>
                  <a:buSzPct val="60000"/>
                  <a:buFont typeface="Wingdings" pitchFamily="2" charset="2"/>
                  <a:buChar char="n"/>
                  <a:defRPr/>
                </a:pPr>
                <a:endParaRPr lang="cs-CZ" sz="32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rgbClr val="3333CC"/>
                  </a:buClr>
                  <a:buSzPct val="60000"/>
                  <a:buFont typeface="Wingdings" pitchFamily="2" charset="2"/>
                  <a:buChar char="n"/>
                  <a:defRPr/>
                </a:pPr>
                <a:endParaRPr lang="cs-CZ" sz="32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33CC"/>
                </a:buClr>
                <a:buSzPct val="60000"/>
                <a:buFont typeface="Wingdings" pitchFamily="2" charset="2"/>
                <a:buChar char="n"/>
                <a:defRPr/>
              </a:pPr>
              <a:endParaRPr lang="cs-CZ" sz="3200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33CC"/>
                </a:buClr>
                <a:buSzPct val="60000"/>
                <a:buFont typeface="Wingdings" pitchFamily="2" charset="2"/>
                <a:buChar char="n"/>
                <a:defRPr/>
              </a:pPr>
              <a:endParaRPr lang="cs-CZ" sz="3200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33CC"/>
                </a:buClr>
                <a:buSzPct val="60000"/>
                <a:buFont typeface="Wingdings" pitchFamily="2" charset="2"/>
                <a:buChar char="n"/>
                <a:defRPr/>
              </a:pPr>
              <a:endParaRPr lang="cs-CZ" sz="3200">
                <a:solidFill>
                  <a:srgbClr val="000000"/>
                </a:solidFill>
              </a:endParaRPr>
            </a:p>
          </p:txBody>
        </p:sp>
      </p:grpSp>
      <p:sp>
        <p:nvSpPr>
          <p:cNvPr id="29185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29185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cs-CZ" noProof="0" smtClean="0"/>
              <a:t>Klepnutím lze upravit styl předlohy podnadpisů.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cs-CZ">
              <a:solidFill>
                <a:srgbClr val="1C1C1C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cs-CZ">
              <a:solidFill>
                <a:srgbClr val="1C1C1C"/>
              </a:solidFill>
            </a:endParaRP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F3503567-19BC-456D-AC1D-247C10BBE56C}" type="slidenum">
              <a:rPr lang="cs-CZ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509241"/>
      </p:ext>
    </p:extLst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0D1AD-31C3-4518-B413-1CD0324B879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2884065"/>
      </p:ext>
    </p:extLst>
  </p:cSld>
  <p:clrMapOvr>
    <a:masterClrMapping/>
  </p:clrMapOvr>
  <p:transition>
    <p:blinds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5EF11-A9F8-4CC6-A867-265F6CA93B16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502349"/>
      </p:ext>
    </p:extLst>
  </p:cSld>
  <p:clrMapOvr>
    <a:masterClrMapping/>
  </p:clrMapOvr>
  <p:transition>
    <p:blinds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0D1AD-31C3-4518-B413-1CD0324B8795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056759"/>
      </p:ext>
    </p:extLst>
  </p:cSld>
  <p:clrMapOvr>
    <a:masterClrMapping/>
  </p:clrMapOvr>
  <p:transition>
    <p:blinds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E6DDC-E45D-46C2-8401-891C1784FAC1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924488"/>
      </p:ext>
    </p:extLst>
  </p:cSld>
  <p:clrMapOvr>
    <a:masterClrMapping/>
  </p:clrMapOvr>
  <p:transition>
    <p:blinds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C498C-FF4F-41F6-86C3-DDC9646F3FDC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620897"/>
      </p:ext>
    </p:extLst>
  </p:cSld>
  <p:clrMapOvr>
    <a:masterClrMapping/>
  </p:clrMapOvr>
  <p:transition>
    <p:blinds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D6CA8-49E7-4932-8E4E-D114B1C0B8F7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997926"/>
      </p:ext>
    </p:extLst>
  </p:cSld>
  <p:clrMapOvr>
    <a:masterClrMapping/>
  </p:clrMapOvr>
  <p:transition>
    <p:blinds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B05C0-C25C-4359-BB61-44C46E921CBC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655907"/>
      </p:ext>
    </p:extLst>
  </p:cSld>
  <p:clrMapOvr>
    <a:masterClrMapping/>
  </p:clrMapOvr>
  <p:transition>
    <p:blinds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5E377-7972-4B0A-BE78-0D7052ECFE68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959813"/>
      </p:ext>
    </p:extLst>
  </p:cSld>
  <p:clrMapOvr>
    <a:masterClrMapping/>
  </p:clrMapOvr>
  <p:transition>
    <p:blinds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CE6E5-9B01-425B-9E7D-D2434322A8A6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761255"/>
      </p:ext>
    </p:extLst>
  </p:cSld>
  <p:clrMapOvr>
    <a:masterClrMapping/>
  </p:clrMapOvr>
  <p:transition>
    <p:blinds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4710F-4650-4E35-82EB-23A6B28CA71D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881812"/>
      </p:ext>
    </p:extLst>
  </p:cSld>
  <p:clrMapOvr>
    <a:masterClrMapping/>
  </p:clrMapOvr>
  <p:transition>
    <p:blinds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97F5C-EA93-4E0A-9F5D-CEFA863B0683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331845"/>
      </p:ext>
    </p:extLst>
  </p:cSld>
  <p:clrMapOvr>
    <a:masterClrMapping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E6DDC-E45D-46C2-8401-891C1784FAC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9807353"/>
      </p:ext>
    </p:extLst>
  </p:cSld>
  <p:clrMapOvr>
    <a:masterClrMapping/>
  </p:clrMapOvr>
  <p:transition>
    <p:blinds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9" y="214314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0EB9C-AECE-4C88-8CA7-1E7E623F3209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226055"/>
      </p:ext>
    </p:extLst>
  </p:cSld>
  <p:clrMapOvr>
    <a:masterClrMapping/>
  </p:clrMapOvr>
  <p:transition>
    <p:blinds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Nadpis a obsah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9" y="214314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2D9B7-E46B-4B16-BB88-8F69CF6F741B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633072"/>
      </p:ext>
    </p:extLst>
  </p:cSld>
  <p:clrMapOvr>
    <a:masterClrMapping/>
  </p:clrMapOvr>
  <p:transition>
    <p:blinds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EC844-8ABD-4FD5-BFAC-7342EB21D8D2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08.11.2018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07F30-285D-48D5-B0BB-818C16D365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57686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A377F-8288-4E6D-8E8A-45CD04D5E094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08.11.2018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D9AD4-42F2-4910-A14F-7D9DFF716C4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27074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DA929-480D-4806-9D1F-23607918BF92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08.11.2018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B2FFF-30CD-464B-8B96-C98508BCD80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42265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E3F9B-5886-410A-AD38-DA32518364CA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08.11.2018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F1FE6-96BB-449E-BE2A-3C896685B3F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4270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146F0-8E6D-4363-B8DD-721E658238FD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08.11.2018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29348-E8B0-4E48-B927-A9FFCA0EB02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1626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E15E5-BDE6-499F-A6D6-674F171BD34A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08.11.2018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6959D-28C1-4C8D-BD53-94629279130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00434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8B9A1-2B3C-4CD6-A445-A561AEBEAC2E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08.11.2018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B7F80-FF69-48E4-BE73-4367463596D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81627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88940-4EA0-4AD6-980D-D71E9C4ECDA4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08.11.2018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E77AC-0032-4C59-B565-556BB20F5FB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793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C498C-FF4F-41F6-86C3-DDC9646F3FD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5975224"/>
      </p:ext>
    </p:extLst>
  </p:cSld>
  <p:clrMapOvr>
    <a:masterClrMapping/>
  </p:clrMapOvr>
  <p:transition>
    <p:blinds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8D4FB-951A-4560-B82B-B9A6E303D7B6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08.11.2018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32BA4-CB3F-4FBF-BC28-AC0F8A9CDA2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82019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09305-3FFE-4D1D-BA3E-0EA74E902CC6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08.11.2018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EBBAE-9D59-40D5-848F-325F0D6C38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55352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6BAD3-FC82-4F26-900B-EE5CFB2B0AC4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08.11.2018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FFFA7-927C-46F0-9ACD-21A3CE8F09A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64758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EC844-8ABD-4FD5-BFAC-7342EB21D8D2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08.11.2018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07F30-285D-48D5-B0BB-818C16D365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44271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A377F-8288-4E6D-8E8A-45CD04D5E094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08.11.2018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D9AD4-42F2-4910-A14F-7D9DFF716C4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31357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DA929-480D-4806-9D1F-23607918BF92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08.11.2018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B2FFF-30CD-464B-8B96-C98508BCD80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5699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E3F9B-5886-410A-AD38-DA32518364CA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08.11.2018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F1FE6-96BB-449E-BE2A-3C896685B3F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17058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146F0-8E6D-4363-B8DD-721E658238FD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08.11.2018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29348-E8B0-4E48-B927-A9FFCA0EB02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171848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E15E5-BDE6-499F-A6D6-674F171BD34A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08.11.2018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6959D-28C1-4C8D-BD53-94629279130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07947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8B9A1-2B3C-4CD6-A445-A561AEBEAC2E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08.11.2018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B7F80-FF69-48E4-BE73-4367463596D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844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D6CA8-49E7-4932-8E4E-D114B1C0B8F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233144"/>
      </p:ext>
    </p:extLst>
  </p:cSld>
  <p:clrMapOvr>
    <a:masterClrMapping/>
  </p:clrMapOvr>
  <p:transition>
    <p:blinds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88940-4EA0-4AD6-980D-D71E9C4ECDA4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08.11.2018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E77AC-0032-4C59-B565-556BB20F5FB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61835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8D4FB-951A-4560-B82B-B9A6E303D7B6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08.11.2018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32BA4-CB3F-4FBF-BC28-AC0F8A9CDA2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01819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09305-3FFE-4D1D-BA3E-0EA74E902CC6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08.11.2018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EBBAE-9D59-40D5-848F-325F0D6C38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54350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6BAD3-FC82-4F26-900B-EE5CFB2B0AC4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08.11.2018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FFFA7-927C-46F0-9ACD-21A3CE8F09A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536872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EC844-8ABD-4FD5-BFAC-7342EB21D8D2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08.11.2018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07F30-285D-48D5-B0BB-818C16D365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81941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A377F-8288-4E6D-8E8A-45CD04D5E094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08.11.2018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D9AD4-42F2-4910-A14F-7D9DFF716C4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56133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DA929-480D-4806-9D1F-23607918BF92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08.11.2018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B2FFF-30CD-464B-8B96-C98508BCD80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69131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E3F9B-5886-410A-AD38-DA32518364CA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08.11.2018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F1FE6-96BB-449E-BE2A-3C896685B3F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17181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146F0-8E6D-4363-B8DD-721E658238FD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08.11.2018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29348-E8B0-4E48-B927-A9FFCA0EB02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15087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E15E5-BDE6-499F-A6D6-674F171BD34A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08.11.2018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6959D-28C1-4C8D-BD53-94629279130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3579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B05C0-C25C-4359-BB61-44C46E921CB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2914"/>
      </p:ext>
    </p:extLst>
  </p:cSld>
  <p:clrMapOvr>
    <a:masterClrMapping/>
  </p:clrMapOvr>
  <p:transition>
    <p:blinds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8B9A1-2B3C-4CD6-A445-A561AEBEAC2E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08.11.2018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B7F80-FF69-48E4-BE73-4367463596D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644986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88940-4EA0-4AD6-980D-D71E9C4ECDA4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08.11.2018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E77AC-0032-4C59-B565-556BB20F5FB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160182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8D4FB-951A-4560-B82B-B9A6E303D7B6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08.11.2018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32BA4-CB3F-4FBF-BC28-AC0F8A9CDA2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520205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09305-3FFE-4D1D-BA3E-0EA74E902CC6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08.11.2018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EBBAE-9D59-40D5-848F-325F0D6C38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074440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6BAD3-FC82-4F26-900B-EE5CFB2B0AC4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08.11.2018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FFFA7-927C-46F0-9ACD-21A3CE8F09A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219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5E377-7972-4B0A-BE78-0D7052ECFE6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4642572"/>
      </p:ext>
    </p:extLst>
  </p:cSld>
  <p:clrMapOvr>
    <a:masterClrMapping/>
  </p:clrMapOvr>
  <p:transition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CE6E5-9B01-425B-9E7D-D2434322A8A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218624"/>
      </p:ext>
    </p:extLst>
  </p:cSld>
  <p:clrMapOvr>
    <a:masterClrMapping/>
  </p:clrMapOvr>
  <p:transition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2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cs-CZ" sz="240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1" y="1098552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cs-CZ" sz="240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9" y="1520827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cs-CZ" sz="240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6" y="1520827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cs-CZ" sz="240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2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cs-CZ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2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cs-CZ" sz="240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4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cs-CZ" sz="240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9" y="214314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9082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9082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4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9082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>
                <a:cs typeface="+mn-cs"/>
              </a:defRPr>
            </a:lvl1pPr>
          </a:lstStyle>
          <a:p>
            <a:pPr>
              <a:defRPr/>
            </a:pPr>
            <a:fld id="{6DFE9FA2-1FE9-48F1-A7A7-E958689E2C3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</p:sldLayoutIdLst>
  <p:transition>
    <p:blinds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Klepnutím lze upravit styly předlohy textu.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</a:t>
            </a:r>
          </a:p>
          <a:p>
            <a:pPr lvl="4"/>
            <a:r>
              <a:rPr lang="en-GB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3D6EACF-015B-46AB-A3F6-AC034F0A983F}" type="slidenum">
              <a:rPr lang="en-GB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GB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2892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  <p:sldLayoutId id="2147483834" r:id="rId14"/>
    <p:sldLayoutId id="2147483885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2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cs-CZ" sz="240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1" y="1098552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cs-CZ" sz="2400">
              <a:solidFill>
                <a:srgbClr val="000000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9" y="1520827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cs-CZ" sz="240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6" y="1520827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cs-CZ" sz="240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2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cs-CZ" sz="240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2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cs-CZ" sz="2400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4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cs-CZ" sz="240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9" y="214314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9082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>
                <a:cs typeface="+mn-cs"/>
              </a:defRPr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9082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400">
                <a:cs typeface="+mn-cs"/>
              </a:defRPr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9082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>
                <a:cs typeface="+mn-cs"/>
              </a:defRPr>
            </a:lvl1pPr>
          </a:lstStyle>
          <a:p>
            <a:pPr>
              <a:defRPr/>
            </a:pPr>
            <a:fld id="{6DFE9FA2-1FE9-48F1-A7A7-E958689E2C31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817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  <p:sldLayoutId id="2147483848" r:id="rId13"/>
  </p:sldLayoutIdLst>
  <p:transition>
    <p:blinds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BEF6EA-431A-41C0-8591-5817B0184DDD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08.11.2018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5AB800E-179C-4443-AE44-F8A395A63E02}" type="slidenum">
              <a:rPr lang="cs-CZ">
                <a:latin typeface="Calibri" pitchFamily="34" charset="0"/>
              </a:rPr>
              <a:pPr>
                <a:defRPr/>
              </a:pPr>
              <a:t>‹#›</a:t>
            </a:fld>
            <a:endParaRPr lang="cs-CZ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383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BEF6EA-431A-41C0-8591-5817B0184DDD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08.11.2018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5AB800E-179C-4443-AE44-F8A395A63E02}" type="slidenum">
              <a:rPr lang="cs-CZ">
                <a:latin typeface="Calibri" pitchFamily="34" charset="0"/>
              </a:rPr>
              <a:pPr>
                <a:defRPr/>
              </a:pPr>
              <a:t>‹#›</a:t>
            </a:fld>
            <a:endParaRPr lang="cs-CZ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854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BEF6EA-431A-41C0-8591-5817B0184DDD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08.11.2018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5AB800E-179C-4443-AE44-F8A395A63E02}" type="slidenum">
              <a:rPr lang="cs-CZ">
                <a:latin typeface="Calibri" pitchFamily="34" charset="0"/>
              </a:rPr>
              <a:pPr>
                <a:defRPr/>
              </a:pPr>
              <a:t>‹#›</a:t>
            </a:fld>
            <a:endParaRPr lang="cs-CZ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667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apminder.org/world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apminder.org/world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apminder.org/world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8.xml"/><Relationship Id="rId4" Type="http://schemas.openxmlformats.org/officeDocument/2006/relationships/image" Target="file:///C:\WINWORD\CLIPART\CROWD.WMF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lifeexpectancy.com/world-life-expectancy-map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3209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sz="6000" b="1" dirty="0">
                <a:solidFill>
                  <a:schemeClr val="accent2"/>
                </a:solidFill>
              </a:rPr>
              <a:t>HLAVNÍ DETERMINANTY ZDRAVÍ</a:t>
            </a:r>
          </a:p>
          <a:p>
            <a:endParaRPr lang="cs-CZ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cs-CZ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7442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7"/>
            <a:ext cx="7848600" cy="1008063"/>
          </a:xfrm>
        </p:spPr>
        <p:txBody>
          <a:bodyPr/>
          <a:lstStyle/>
          <a:p>
            <a:pPr eaLnBrk="1" hangingPunct="1"/>
            <a:r>
              <a:rPr lang="cs-CZ" sz="3600" b="1"/>
              <a:t>Rozdíly ve zdraví mezi zeměmi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060577"/>
            <a:ext cx="8062912" cy="4392613"/>
          </a:xfrm>
        </p:spPr>
        <p:txBody>
          <a:bodyPr/>
          <a:lstStyle/>
          <a:p>
            <a:pPr eaLnBrk="1" hangingPunct="1"/>
            <a:r>
              <a:rPr lang="cs-CZ" dirty="0" smtClean="0"/>
              <a:t>Životní úroveň a zdraví</a:t>
            </a:r>
          </a:p>
          <a:p>
            <a:pPr lvl="1" eaLnBrk="1" hangingPunct="1"/>
            <a:r>
              <a:rPr lang="cs-CZ" dirty="0" smtClean="0">
                <a:hlinkClick r:id="rId2"/>
              </a:rPr>
              <a:t>Materiální vysvětlení nerovností</a:t>
            </a:r>
            <a:endParaRPr lang="cs-CZ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7"/>
            <a:ext cx="7848600" cy="1008063"/>
          </a:xfrm>
        </p:spPr>
        <p:txBody>
          <a:bodyPr/>
          <a:lstStyle/>
          <a:p>
            <a:pPr eaLnBrk="1" hangingPunct="1"/>
            <a:r>
              <a:rPr lang="cs-CZ" sz="3600" b="1"/>
              <a:t>Chudé vs bohaté země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060577"/>
            <a:ext cx="8062912" cy="4392613"/>
          </a:xfrm>
        </p:spPr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773240"/>
            <a:ext cx="7488238" cy="471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7"/>
            <a:ext cx="7848600" cy="1008063"/>
          </a:xfrm>
        </p:spPr>
        <p:txBody>
          <a:bodyPr/>
          <a:lstStyle/>
          <a:p>
            <a:pPr eaLnBrk="1" hangingPunct="1"/>
            <a:r>
              <a:rPr lang="cs-CZ" sz="3600" b="1" dirty="0"/>
              <a:t>Chudé </a:t>
            </a:r>
            <a:r>
              <a:rPr lang="cs-CZ" sz="3600" b="1" dirty="0" err="1"/>
              <a:t>vs</a:t>
            </a:r>
            <a:r>
              <a:rPr lang="cs-CZ" sz="3600" b="1" dirty="0"/>
              <a:t> bohaté země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060577"/>
            <a:ext cx="8062912" cy="4392613"/>
          </a:xfrm>
        </p:spPr>
        <p:txBody>
          <a:bodyPr/>
          <a:lstStyle/>
          <a:p>
            <a:pPr eaLnBrk="1" hangingPunct="1"/>
            <a:endParaRPr lang="cs-CZ" dirty="0" smtClean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773240"/>
            <a:ext cx="7488238" cy="471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703388"/>
            <a:ext cx="6032500" cy="1689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65177"/>
            <a:ext cx="7848600" cy="1008063"/>
          </a:xfrm>
        </p:spPr>
        <p:txBody>
          <a:bodyPr/>
          <a:lstStyle/>
          <a:p>
            <a:pPr eaLnBrk="1" hangingPunct="1"/>
            <a:r>
              <a:rPr lang="cs-CZ" sz="2800" b="1"/>
              <a:t>Kolikrát bohatší je 20% nejbohatší populace ve srovnání s 20% nejchudší populace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052515"/>
            <a:ext cx="8062912" cy="5400675"/>
          </a:xfrm>
        </p:spPr>
        <p:txBody>
          <a:bodyPr/>
          <a:lstStyle/>
          <a:p>
            <a:pPr eaLnBrk="1" hangingPunct="1">
              <a:defRPr/>
            </a:pPr>
            <a:endParaRPr lang="cs-CZ" dirty="0" smtClean="0"/>
          </a:p>
          <a:p>
            <a:pPr eaLnBrk="1" hangingPunct="1">
              <a:defRPr/>
            </a:pPr>
            <a:endParaRPr lang="cs-CZ" dirty="0"/>
          </a:p>
          <a:p>
            <a:pPr eaLnBrk="1" hangingPunct="1">
              <a:defRPr/>
            </a:pPr>
            <a:endParaRPr lang="cs-CZ" dirty="0" smtClean="0"/>
          </a:p>
          <a:p>
            <a:pPr eaLnBrk="1" hangingPunct="1">
              <a:defRPr/>
            </a:pPr>
            <a:endParaRPr lang="cs-CZ" dirty="0"/>
          </a:p>
          <a:p>
            <a:pPr eaLnBrk="1" hangingPunct="1">
              <a:defRPr/>
            </a:pPr>
            <a:endParaRPr lang="cs-CZ" dirty="0" smtClean="0"/>
          </a:p>
          <a:p>
            <a:pPr eaLnBrk="1" hangingPunct="1">
              <a:defRPr/>
            </a:pPr>
            <a:endParaRPr lang="cs-CZ" dirty="0"/>
          </a:p>
          <a:p>
            <a:pPr eaLnBrk="1" hangingPunct="1">
              <a:defRPr/>
            </a:pPr>
            <a:endParaRPr lang="cs-CZ" dirty="0" smtClean="0"/>
          </a:p>
          <a:p>
            <a:pPr eaLnBrk="1" hangingPunct="1">
              <a:defRPr/>
            </a:pPr>
            <a:endParaRPr lang="cs-CZ" dirty="0"/>
          </a:p>
          <a:p>
            <a:pPr marL="0" indent="0" eaLnBrk="1" hangingPunct="1">
              <a:buNone/>
              <a:defRPr/>
            </a:pPr>
            <a:endParaRPr lang="cs-CZ" sz="2000" dirty="0"/>
          </a:p>
          <a:p>
            <a:pPr marL="0" indent="0" eaLnBrk="1" hangingPunct="1">
              <a:buNone/>
              <a:defRPr/>
            </a:pPr>
            <a:endParaRPr lang="cs-CZ" dirty="0" smtClean="0"/>
          </a:p>
        </p:txBody>
      </p:sp>
      <p:sp>
        <p:nvSpPr>
          <p:cNvPr id="11268" name="TextovéPole 1"/>
          <p:cNvSpPr txBox="1">
            <a:spLocks noChangeArrowheads="1"/>
          </p:cNvSpPr>
          <p:nvPr/>
        </p:nvSpPr>
        <p:spPr bwMode="auto">
          <a:xfrm>
            <a:off x="3419477" y="1628775"/>
            <a:ext cx="720725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cs-CZ"/>
          </a:p>
        </p:txBody>
      </p:sp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2349500"/>
            <a:ext cx="7932738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7"/>
            <a:ext cx="7848600" cy="792163"/>
          </a:xfrm>
        </p:spPr>
        <p:txBody>
          <a:bodyPr/>
          <a:lstStyle/>
          <a:p>
            <a:pPr eaLnBrk="1" hangingPunct="1"/>
            <a:r>
              <a:rPr lang="cs-CZ" sz="3600" b="1"/>
              <a:t>Bohaté země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062912" cy="5111750"/>
          </a:xfrm>
        </p:spPr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1229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341438"/>
            <a:ext cx="667385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ovéPole 2"/>
          <p:cNvSpPr txBox="1">
            <a:spLocks noChangeArrowheads="1"/>
          </p:cNvSpPr>
          <p:nvPr/>
        </p:nvSpPr>
        <p:spPr bwMode="auto">
          <a:xfrm>
            <a:off x="4284663" y="5894388"/>
            <a:ext cx="1511300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cs-CZ"/>
          </a:p>
        </p:txBody>
      </p:sp>
      <p:sp>
        <p:nvSpPr>
          <p:cNvPr id="12294" name="Obdélník 3"/>
          <p:cNvSpPr>
            <a:spLocks noChangeArrowheads="1"/>
          </p:cNvSpPr>
          <p:nvPr/>
        </p:nvSpPr>
        <p:spPr bwMode="auto">
          <a:xfrm>
            <a:off x="2124075" y="5013327"/>
            <a:ext cx="2592388" cy="360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7"/>
            <a:ext cx="7848600" cy="1008063"/>
          </a:xfrm>
        </p:spPr>
        <p:txBody>
          <a:bodyPr/>
          <a:lstStyle/>
          <a:p>
            <a:pPr eaLnBrk="1" hangingPunct="1"/>
            <a:r>
              <a:rPr lang="cs-CZ" sz="3600" b="1"/>
              <a:t>Bohaté země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7"/>
            <a:ext cx="8062912" cy="5040313"/>
          </a:xfrm>
        </p:spPr>
        <p:txBody>
          <a:bodyPr/>
          <a:lstStyle/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Není důležité, jak velký je koláč, ale jak je rozdělen.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7"/>
            <a:ext cx="7848600" cy="1008063"/>
          </a:xfrm>
        </p:spPr>
        <p:txBody>
          <a:bodyPr/>
          <a:lstStyle/>
          <a:p>
            <a:pPr eaLnBrk="1" hangingPunct="1"/>
            <a:endParaRPr lang="cs-CZ" sz="3600" b="1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060577"/>
            <a:ext cx="8278812" cy="439261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cs-CZ" sz="4000" b="1">
                <a:solidFill>
                  <a:schemeClr val="tx2"/>
                </a:solidFill>
              </a:rPr>
              <a:t>Proč jsou lidé (a jejich zdraví) tak citliví na nerovnost ve společnosti?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7"/>
            <a:ext cx="7848600" cy="1008063"/>
          </a:xfrm>
        </p:spPr>
        <p:txBody>
          <a:bodyPr/>
          <a:lstStyle/>
          <a:p>
            <a:pPr eaLnBrk="1" hangingPunct="1"/>
            <a:r>
              <a:rPr lang="cs-CZ" sz="3600" b="1"/>
              <a:t>Rozdíly ve zdraví mezi zeměmi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060577"/>
            <a:ext cx="8062912" cy="4392613"/>
          </a:xfrm>
        </p:spPr>
        <p:txBody>
          <a:bodyPr/>
          <a:lstStyle/>
          <a:p>
            <a:pPr eaLnBrk="1" hangingPunct="1"/>
            <a:r>
              <a:rPr lang="cs-CZ" smtClean="0"/>
              <a:t>Bohatství a zdraví</a:t>
            </a:r>
          </a:p>
          <a:p>
            <a:pPr lvl="1" eaLnBrk="1" hangingPunct="1"/>
            <a:r>
              <a:rPr lang="cs-CZ" smtClean="0">
                <a:hlinkClick r:id="rId2"/>
              </a:rPr>
              <a:t>Materiální vysvětlení nerovností</a:t>
            </a:r>
            <a:endParaRPr lang="cs-CZ" smtClean="0"/>
          </a:p>
          <a:p>
            <a:pPr eaLnBrk="1" hangingPunct="1"/>
            <a:r>
              <a:rPr lang="cs-CZ" smtClean="0"/>
              <a:t>Sociální soudržnost a zdraví</a:t>
            </a:r>
          </a:p>
          <a:p>
            <a:pPr lvl="1" eaLnBrk="1" hangingPunct="1"/>
            <a:r>
              <a:rPr lang="cs-CZ" smtClean="0"/>
              <a:t>Psychosociální vysvětlení nerovností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7"/>
            <a:ext cx="7848600" cy="1008063"/>
          </a:xfrm>
        </p:spPr>
        <p:txBody>
          <a:bodyPr/>
          <a:lstStyle/>
          <a:p>
            <a:pPr eaLnBrk="1" hangingPunct="1"/>
            <a:r>
              <a:rPr lang="cs-CZ" sz="3600" b="1"/>
              <a:t>Rozdíly ve zdraví mezi zeměmi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060577"/>
            <a:ext cx="8062912" cy="4392613"/>
          </a:xfrm>
        </p:spPr>
        <p:txBody>
          <a:bodyPr/>
          <a:lstStyle/>
          <a:p>
            <a:pPr eaLnBrk="1" hangingPunct="1"/>
            <a:r>
              <a:rPr lang="cs-CZ" smtClean="0"/>
              <a:t>Bohatství a zdraví</a:t>
            </a:r>
          </a:p>
          <a:p>
            <a:pPr lvl="1" eaLnBrk="1" hangingPunct="1"/>
            <a:r>
              <a:rPr lang="cs-CZ" smtClean="0">
                <a:hlinkClick r:id="rId2"/>
              </a:rPr>
              <a:t>Materiální vysvětlení nerovností</a:t>
            </a:r>
            <a:endParaRPr lang="cs-CZ" smtClean="0"/>
          </a:p>
          <a:p>
            <a:pPr eaLnBrk="1" hangingPunct="1"/>
            <a:r>
              <a:rPr lang="cs-CZ" smtClean="0"/>
              <a:t>Sociální kapitál a zdraví</a:t>
            </a:r>
          </a:p>
          <a:p>
            <a:pPr lvl="1" eaLnBrk="1" hangingPunct="1"/>
            <a:r>
              <a:rPr lang="cs-CZ" smtClean="0"/>
              <a:t>Psychosociální vysvětlení nerovností </a:t>
            </a:r>
          </a:p>
          <a:p>
            <a:pPr eaLnBrk="1" hangingPunct="1"/>
            <a:r>
              <a:rPr lang="cs-CZ" smtClean="0"/>
              <a:t>Přerozdělování příjmů</a:t>
            </a:r>
          </a:p>
          <a:p>
            <a:pPr lvl="1" eaLnBrk="1" hangingPunct="1"/>
            <a:r>
              <a:rPr lang="cs-CZ" smtClean="0"/>
              <a:t>Neo-materiální vysvětlení nerovností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8" y="2636914"/>
            <a:ext cx="7793037" cy="1462087"/>
          </a:xfrm>
        </p:spPr>
        <p:txBody>
          <a:bodyPr/>
          <a:lstStyle/>
          <a:p>
            <a:pPr algn="ctr"/>
            <a:r>
              <a:rPr lang="cs-CZ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b="1" dirty="0" smtClean="0">
                <a:latin typeface="Arial" pitchFamily="34" charset="0"/>
                <a:cs typeface="Arial" pitchFamily="34" charset="0"/>
              </a:rPr>
            </a:br>
            <a:r>
              <a:rPr lang="cs-CZ" b="1" dirty="0" smtClean="0">
                <a:latin typeface="Arial" pitchFamily="34" charset="0"/>
                <a:cs typeface="Arial" pitchFamily="34" charset="0"/>
              </a:rPr>
              <a:t>NEROVNOSTI VE ZDRAVÍ MEZI POPULAČNÍMI SKUPINAMI UVNITŘ ZEMÍ</a:t>
            </a:r>
            <a:endParaRPr lang="cs-CZ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06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chemeClr val="accent2"/>
                </a:solidFill>
              </a:rPr>
              <a:t>Determinanty zdraví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/>
          <a:lstStyle/>
          <a:p>
            <a:pPr>
              <a:defRPr/>
            </a:pPr>
            <a:r>
              <a:rPr lang="cs-CZ" sz="2400" dirty="0"/>
              <a:t>Jedním z předpokladů pro formování zdravotní politiky a určování priorit systému péče o zdraví je </a:t>
            </a:r>
            <a:r>
              <a:rPr lang="cs-CZ" sz="2400" b="1" dirty="0"/>
              <a:t>znalost determinant zdraví.</a:t>
            </a:r>
          </a:p>
          <a:p>
            <a:pPr>
              <a:defRPr/>
            </a:pPr>
            <a:r>
              <a:rPr lang="cs-CZ" sz="2400" dirty="0"/>
              <a:t>Pojem </a:t>
            </a:r>
            <a:r>
              <a:rPr lang="cs-CZ" sz="2400" b="1" dirty="0" smtClean="0"/>
              <a:t>determinanty zdraví</a:t>
            </a:r>
            <a:r>
              <a:rPr lang="cs-CZ" sz="2400" dirty="0" smtClean="0"/>
              <a:t> </a:t>
            </a:r>
            <a:r>
              <a:rPr lang="cs-CZ" sz="2400" dirty="0"/>
              <a:t>označuje všechny okolnosti a faktory, které určitým způsobem posilují a upevňují nebo naopak ohrožují a oslabují zdraví.</a:t>
            </a:r>
          </a:p>
          <a:p>
            <a:pPr>
              <a:defRPr/>
            </a:pPr>
            <a:r>
              <a:rPr lang="cs-CZ" sz="2400" dirty="0"/>
              <a:t>Zdravotní stav  populace je výsledkem působení celé řady determinant různé povahy a různého původu</a:t>
            </a:r>
            <a:r>
              <a:rPr lang="cs-CZ" sz="2400" dirty="0" smtClean="0"/>
              <a:t>.</a:t>
            </a:r>
          </a:p>
          <a:p>
            <a:pPr>
              <a:defRPr/>
            </a:pPr>
            <a:r>
              <a:rPr lang="cs-CZ" sz="2400" dirty="0" smtClean="0"/>
              <a:t>Spolu s </a:t>
            </a:r>
            <a:r>
              <a:rPr lang="cs-CZ" sz="2400" dirty="0" err="1" smtClean="0"/>
              <a:t>epid</a:t>
            </a:r>
            <a:r>
              <a:rPr lang="cs-CZ" sz="2400" dirty="0" smtClean="0"/>
              <a:t>. </a:t>
            </a:r>
            <a:r>
              <a:rPr lang="cs-CZ" sz="2400" dirty="0"/>
              <a:t>t</a:t>
            </a:r>
            <a:r>
              <a:rPr lang="cs-CZ" sz="2400" dirty="0" smtClean="0"/>
              <a:t>ransformací dochází také k proměně hlavních determinant zdraví.</a:t>
            </a:r>
            <a:endParaRPr lang="cs-CZ" sz="2400" dirty="0"/>
          </a:p>
          <a:p>
            <a:pPr>
              <a:defRPr/>
            </a:pPr>
            <a:r>
              <a:rPr lang="cs-CZ" sz="2400" dirty="0"/>
              <a:t>V 70. letech minulého století převládalo přesvědčení, že zdravotní stav populace je z naprosto největší části odrazem úrovně zdravotní péče.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38468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7"/>
            <a:ext cx="7848600" cy="1006475"/>
          </a:xfrm>
        </p:spPr>
        <p:txBody>
          <a:bodyPr/>
          <a:lstStyle/>
          <a:p>
            <a:pPr eaLnBrk="1" hangingPunct="1"/>
            <a:r>
              <a:rPr lang="cs-CZ" sz="4000" b="1"/>
              <a:t>Sociální determinanty zdraví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700215"/>
            <a:ext cx="7772400" cy="4764087"/>
          </a:xfrm>
        </p:spPr>
        <p:txBody>
          <a:bodyPr/>
          <a:lstStyle/>
          <a:p>
            <a:pPr eaLnBrk="1" hangingPunct="1"/>
            <a:r>
              <a:rPr lang="cs-CZ" b="1" dirty="0" smtClean="0"/>
              <a:t>Podmínky</a:t>
            </a:r>
            <a:r>
              <a:rPr lang="cs-CZ" dirty="0" smtClean="0"/>
              <a:t>, do kterých se lidé narodí a ve kterých vyrůstají, žijí, pracují a stárnou.</a:t>
            </a:r>
          </a:p>
          <a:p>
            <a:pPr eaLnBrk="1" hangingPunct="1"/>
            <a:endParaRPr lang="cs-CZ" dirty="0" smtClean="0"/>
          </a:p>
          <a:p>
            <a:pPr eaLnBrk="1" hangingPunct="1"/>
            <a:r>
              <a:rPr lang="cs-CZ" dirty="0" smtClean="0"/>
              <a:t>Tyto podmínky jsou utvářeny způsobem distribuce peněz, zdrojů a moci na globální, národní i lokální úrovni.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549275"/>
            <a:ext cx="7848600" cy="1462088"/>
          </a:xfrm>
        </p:spPr>
        <p:txBody>
          <a:bodyPr/>
          <a:lstStyle/>
          <a:p>
            <a:pPr eaLnBrk="1" hangingPunct="1"/>
            <a:r>
              <a:rPr lang="cs-CZ" sz="4000" b="1"/>
              <a:t>Sociální determinanty zdraví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2349500"/>
            <a:ext cx="8064500" cy="4114800"/>
          </a:xfrm>
        </p:spPr>
        <p:txBody>
          <a:bodyPr/>
          <a:lstStyle/>
          <a:p>
            <a:pPr eaLnBrk="1" hangingPunct="1"/>
            <a:r>
              <a:rPr lang="cs-CZ" smtClean="0"/>
              <a:t>Jsou zodpovědné za </a:t>
            </a:r>
            <a:r>
              <a:rPr lang="cs-CZ" b="1" smtClean="0"/>
              <a:t>existenci inekvity ve zdraví</a:t>
            </a:r>
            <a:r>
              <a:rPr lang="cs-CZ" smtClean="0"/>
              <a:t>, </a:t>
            </a:r>
          </a:p>
          <a:p>
            <a:pPr lvl="1" eaLnBrk="1" hangingPunct="1"/>
            <a:r>
              <a:rPr lang="cs-CZ" smtClean="0"/>
              <a:t>tj. za existenci nespravedlivých a odstranitelných rozdílů ve zdraví, které nacházíme jak </a:t>
            </a:r>
            <a:r>
              <a:rPr lang="cs-CZ" b="1" smtClean="0"/>
              <a:t>mezi zeměmi</a:t>
            </a:r>
            <a:r>
              <a:rPr lang="cs-CZ" smtClean="0"/>
              <a:t>, tak </a:t>
            </a:r>
            <a:r>
              <a:rPr lang="cs-CZ" b="1" smtClean="0"/>
              <a:t>uvnitř</a:t>
            </a:r>
            <a:r>
              <a:rPr lang="cs-CZ" smtClean="0"/>
              <a:t> jednotlivých </a:t>
            </a:r>
            <a:r>
              <a:rPr lang="cs-CZ" b="1" smtClean="0"/>
              <a:t>zemí</a:t>
            </a:r>
            <a:r>
              <a:rPr lang="cs-CZ" smtClean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/>
          </p:cNvSpPr>
          <p:nvPr>
            <p:ph type="title"/>
          </p:nvPr>
        </p:nvSpPr>
        <p:spPr>
          <a:xfrm>
            <a:off x="539750" y="20638"/>
            <a:ext cx="7793038" cy="1198562"/>
          </a:xfrm>
        </p:spPr>
        <p:txBody>
          <a:bodyPr/>
          <a:lstStyle/>
          <a:p>
            <a:r>
              <a:rPr lang="cs-CZ" sz="2800" b="1"/>
              <a:t>Schematické znázornění vlivu sociálních determinant na zdraví 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-756250" y="1736812"/>
          <a:ext cx="11161240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Obrázek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052" y="4221163"/>
            <a:ext cx="1731963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>
            <a:spLocks noChangeArrowheads="1"/>
          </p:cNvSpPr>
          <p:nvPr/>
        </p:nvSpPr>
        <p:spPr bwMode="auto">
          <a:xfrm>
            <a:off x="4116388" y="3940175"/>
            <a:ext cx="16240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cs-CZ" sz="1600"/>
              <a:t>Pohlaví, věk, dědičné faktory</a:t>
            </a:r>
          </a:p>
        </p:txBody>
      </p:sp>
      <p:sp>
        <p:nvSpPr>
          <p:cNvPr id="11" name="TextovéPole 10"/>
          <p:cNvSpPr txBox="1">
            <a:spLocks noChangeArrowheads="1"/>
          </p:cNvSpPr>
          <p:nvPr/>
        </p:nvSpPr>
        <p:spPr bwMode="auto">
          <a:xfrm>
            <a:off x="4246563" y="3486152"/>
            <a:ext cx="1625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cs-CZ" sz="1600"/>
              <a:t>Životní styl</a:t>
            </a:r>
          </a:p>
        </p:txBody>
      </p:sp>
      <p:sp>
        <p:nvSpPr>
          <p:cNvPr id="12" name="TextovéPole 11"/>
          <p:cNvSpPr txBox="1">
            <a:spLocks noChangeArrowheads="1"/>
          </p:cNvSpPr>
          <p:nvPr/>
        </p:nvSpPr>
        <p:spPr bwMode="auto">
          <a:xfrm>
            <a:off x="3960813" y="2828925"/>
            <a:ext cx="1727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cs-CZ" sz="1600"/>
              <a:t>Sociální prostředí</a:t>
            </a:r>
          </a:p>
        </p:txBody>
      </p:sp>
      <p:sp>
        <p:nvSpPr>
          <p:cNvPr id="13" name="TextovéPole 12"/>
          <p:cNvSpPr txBox="1">
            <a:spLocks noChangeArrowheads="1"/>
          </p:cNvSpPr>
          <p:nvPr/>
        </p:nvSpPr>
        <p:spPr bwMode="auto">
          <a:xfrm>
            <a:off x="3563938" y="2228852"/>
            <a:ext cx="29908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cs-CZ" sz="1600"/>
              <a:t>Životní a pracovní podmínky</a:t>
            </a:r>
          </a:p>
        </p:txBody>
      </p:sp>
      <p:sp>
        <p:nvSpPr>
          <p:cNvPr id="14" name="TextovéPole 13"/>
          <p:cNvSpPr txBox="1">
            <a:spLocks noChangeArrowheads="1"/>
          </p:cNvSpPr>
          <p:nvPr/>
        </p:nvSpPr>
        <p:spPr bwMode="auto">
          <a:xfrm>
            <a:off x="3622675" y="1412875"/>
            <a:ext cx="2990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cs-CZ" sz="1600">
                <a:solidFill>
                  <a:srgbClr val="000000"/>
                </a:solidFill>
                <a:latin typeface="Arial" charset="0"/>
              </a:rPr>
              <a:t>Celkové sociální, kulturní </a:t>
            </a:r>
            <a:br>
              <a:rPr lang="cs-CZ" sz="1600">
                <a:solidFill>
                  <a:srgbClr val="000000"/>
                </a:solidFill>
                <a:latin typeface="Arial" charset="0"/>
              </a:rPr>
            </a:br>
            <a:r>
              <a:rPr lang="cs-CZ" sz="1600">
                <a:solidFill>
                  <a:srgbClr val="000000"/>
                </a:solidFill>
                <a:latin typeface="Arial" charset="0"/>
              </a:rPr>
              <a:t>a ekonomické prostředí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350"/>
            <a:ext cx="8131944" cy="936402"/>
          </a:xfrm>
        </p:spPr>
        <p:txBody>
          <a:bodyPr/>
          <a:lstStyle/>
          <a:p>
            <a:pPr eaLnBrk="1" hangingPunct="1"/>
            <a:r>
              <a:rPr lang="cs-CZ" sz="3200" b="1" dirty="0"/>
              <a:t>Význam sociálních determinant zdraví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989138"/>
            <a:ext cx="7772400" cy="44640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800" dirty="0">
                <a:cs typeface="Times New Roman" pitchFamily="18" charset="0"/>
              </a:rPr>
              <a:t>Mají přímý vliv na zdraví.</a:t>
            </a:r>
          </a:p>
          <a:p>
            <a:pPr>
              <a:lnSpc>
                <a:spcPct val="90000"/>
              </a:lnSpc>
            </a:pPr>
            <a:endParaRPr lang="en-CA" sz="2800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cs-CZ" sz="2800" dirty="0">
                <a:cs typeface="Times New Roman" pitchFamily="18" charset="0"/>
              </a:rPr>
              <a:t>Vysvětlují největší část rozdílů ve zdraví mezi populačními skupinami.</a:t>
            </a:r>
          </a:p>
          <a:p>
            <a:pPr>
              <a:lnSpc>
                <a:spcPct val="90000"/>
              </a:lnSpc>
            </a:pPr>
            <a:endParaRPr lang="en-US" sz="2800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cs-CZ" sz="2800" dirty="0">
                <a:cs typeface="Times New Roman" pitchFamily="18" charset="0"/>
              </a:rPr>
              <a:t>Strukturují chování vzhledem ke zdraví.</a:t>
            </a:r>
          </a:p>
          <a:p>
            <a:pPr>
              <a:lnSpc>
                <a:spcPct val="90000"/>
              </a:lnSpc>
            </a:pPr>
            <a:endParaRPr lang="en-US" sz="2800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cs-CZ" sz="2800" dirty="0">
                <a:cs typeface="Times New Roman" pitchFamily="18" charset="0"/>
              </a:rPr>
              <a:t>Navzájem se ovlivňují při působení na zdraví.</a:t>
            </a:r>
            <a:endParaRPr lang="en-US" sz="2800" dirty="0">
              <a:cs typeface="Times New Roman" pitchFamily="18" charset="0"/>
            </a:endParaRPr>
          </a:p>
          <a:p>
            <a:pPr eaLnBrk="1" hangingPunct="1"/>
            <a:endParaRPr lang="cs-CZ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5" y="333375"/>
            <a:ext cx="7793037" cy="1462088"/>
          </a:xfrm>
        </p:spPr>
        <p:txBody>
          <a:bodyPr/>
          <a:lstStyle/>
          <a:p>
            <a:pPr eaLnBrk="1" hangingPunct="1"/>
            <a:r>
              <a:rPr lang="cs-CZ" sz="4000" b="1"/>
              <a:t>10 nejvýznamnějších sociálních determinant zdraví</a:t>
            </a:r>
            <a:r>
              <a:rPr lang="cs-CZ" b="1" smtClean="0"/>
              <a:t> 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2" y="2060577"/>
            <a:ext cx="7693025" cy="4321175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None/>
            </a:pPr>
            <a:r>
              <a:rPr lang="cs-CZ" sz="2800" dirty="0"/>
              <a:t>1.  </a:t>
            </a:r>
            <a:r>
              <a:rPr lang="cs-CZ" sz="2400" dirty="0"/>
              <a:t>SOCIÁLNÍ GRADIENT </a:t>
            </a:r>
          </a:p>
          <a:p>
            <a:pPr marL="457200" indent="-457200" eaLnBrk="1" hangingPunct="1">
              <a:lnSpc>
                <a:spcPct val="90000"/>
              </a:lnSpc>
              <a:buNone/>
            </a:pPr>
            <a:r>
              <a:rPr lang="cs-CZ" sz="2400" dirty="0"/>
              <a:t>2.   STRES</a:t>
            </a:r>
          </a:p>
          <a:p>
            <a:pPr marL="457200" indent="-457200" eaLnBrk="1" hangingPunct="1">
              <a:lnSpc>
                <a:spcPct val="90000"/>
              </a:lnSpc>
              <a:buNone/>
            </a:pPr>
            <a:r>
              <a:rPr lang="cs-CZ" sz="2400" dirty="0"/>
              <a:t>3.   ČASNÉ OBDOBÍ ŽIVOTA</a:t>
            </a:r>
          </a:p>
          <a:p>
            <a:pPr marL="457200" indent="-457200" eaLnBrk="1" hangingPunct="1">
              <a:lnSpc>
                <a:spcPct val="90000"/>
              </a:lnSpc>
              <a:buNone/>
            </a:pPr>
            <a:r>
              <a:rPr lang="cs-CZ" sz="2400" dirty="0"/>
              <a:t>4.   SOCIÁLNÍ EXKLUZE</a:t>
            </a:r>
          </a:p>
          <a:p>
            <a:pPr marL="457200" indent="-457200" eaLnBrk="1" hangingPunct="1">
              <a:lnSpc>
                <a:spcPct val="90000"/>
              </a:lnSpc>
              <a:buNone/>
            </a:pPr>
            <a:r>
              <a:rPr lang="cs-CZ" sz="2400" dirty="0"/>
              <a:t>5.   PRÁCE</a:t>
            </a:r>
          </a:p>
          <a:p>
            <a:pPr marL="457200" indent="-457200" eaLnBrk="1" hangingPunct="1">
              <a:lnSpc>
                <a:spcPct val="90000"/>
              </a:lnSpc>
              <a:buNone/>
            </a:pPr>
            <a:r>
              <a:rPr lang="cs-CZ" sz="2400" dirty="0"/>
              <a:t>6.   NEZAMĚSTNANOST</a:t>
            </a:r>
          </a:p>
          <a:p>
            <a:pPr marL="457200" indent="-457200" eaLnBrk="1" hangingPunct="1">
              <a:lnSpc>
                <a:spcPct val="90000"/>
              </a:lnSpc>
              <a:buNone/>
            </a:pPr>
            <a:r>
              <a:rPr lang="cs-CZ" sz="2400" dirty="0"/>
              <a:t>7.   SOCIÁLNÍ OPORA</a:t>
            </a:r>
          </a:p>
          <a:p>
            <a:pPr marL="457200" indent="-457200" eaLnBrk="1" hangingPunct="1">
              <a:lnSpc>
                <a:spcPct val="90000"/>
              </a:lnSpc>
              <a:buNone/>
            </a:pPr>
            <a:r>
              <a:rPr lang="cs-CZ" sz="2400" dirty="0"/>
              <a:t>8.   DROGOVÁ ZÁVISLOST</a:t>
            </a:r>
          </a:p>
          <a:p>
            <a:pPr marL="457200" indent="-457200" eaLnBrk="1" hangingPunct="1">
              <a:lnSpc>
                <a:spcPct val="90000"/>
              </a:lnSpc>
              <a:buNone/>
            </a:pPr>
            <a:r>
              <a:rPr lang="cs-CZ" sz="2400" dirty="0"/>
              <a:t>9.   VÝŽIVA</a:t>
            </a:r>
          </a:p>
          <a:p>
            <a:pPr marL="457200" indent="-457200" eaLnBrk="1" hangingPunct="1">
              <a:lnSpc>
                <a:spcPct val="90000"/>
              </a:lnSpc>
              <a:buNone/>
            </a:pPr>
            <a:r>
              <a:rPr lang="cs-CZ" sz="2400" dirty="0"/>
              <a:t>10. DOPRAVA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b="1" smtClean="0"/>
              <a:t>SOCIÁLNÍ GRADIENT</a:t>
            </a:r>
          </a:p>
        </p:txBody>
      </p:sp>
      <p:sp>
        <p:nvSpPr>
          <p:cNvPr id="4096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5721350" cy="1752600"/>
          </a:xfrm>
        </p:spPr>
        <p:txBody>
          <a:bodyPr/>
          <a:lstStyle/>
          <a:p>
            <a:pPr eaLnBrk="1" hangingPunct="1"/>
            <a:r>
              <a:rPr lang="cs-CZ" sz="2800"/>
              <a:t>Nejde o rozdíly ve zdraví mezi chudými a bohatými nebo mezi chudými a zbytkem společnosti.</a:t>
            </a:r>
          </a:p>
          <a:p>
            <a:pPr algn="l" eaLnBrk="1" hangingPunct="1"/>
            <a:endParaRPr lang="cs-CZ" sz="280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90" y="692150"/>
            <a:ext cx="7793037" cy="1462088"/>
          </a:xfrm>
        </p:spPr>
        <p:txBody>
          <a:bodyPr/>
          <a:lstStyle/>
          <a:p>
            <a:pPr eaLnBrk="1" hangingPunct="1"/>
            <a:r>
              <a:rPr lang="cs-CZ" b="1" smtClean="0"/>
              <a:t>Absolutní chudoba</a:t>
            </a:r>
            <a:br>
              <a:rPr lang="cs-CZ" b="1" smtClean="0"/>
            </a:br>
            <a:endParaRPr lang="cs-CZ" b="1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205662" cy="4114800"/>
          </a:xfrm>
        </p:spPr>
        <p:txBody>
          <a:bodyPr/>
          <a:lstStyle/>
          <a:p>
            <a:pPr eaLnBrk="1" hangingPunct="1"/>
            <a:r>
              <a:rPr lang="cs-CZ" dirty="0" smtClean="0"/>
              <a:t>nedostatek prostředků k uspokojení základních potřeb</a:t>
            </a:r>
          </a:p>
          <a:p>
            <a:pPr lvl="1" eaLnBrk="1" hangingPunct="1"/>
            <a:r>
              <a:rPr lang="cs-CZ" dirty="0" smtClean="0"/>
              <a:t>fyzické strádání a přímé ohrožení zdraví a života</a:t>
            </a:r>
          </a:p>
          <a:p>
            <a:pPr eaLnBrk="1" hangingPunct="1"/>
            <a:r>
              <a:rPr lang="cs-CZ" dirty="0" smtClean="0"/>
              <a:t>její hranice se nemění se změnou standardu života ve společnosti </a:t>
            </a:r>
          </a:p>
          <a:p>
            <a:pPr eaLnBrk="1" hangingPunct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1358915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90" y="692150"/>
            <a:ext cx="7793037" cy="1174750"/>
          </a:xfrm>
        </p:spPr>
        <p:txBody>
          <a:bodyPr/>
          <a:lstStyle/>
          <a:p>
            <a:pPr eaLnBrk="1" hangingPunct="1"/>
            <a:r>
              <a:rPr lang="cs-CZ" b="1" smtClean="0"/>
              <a:t>Relativní chudoba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16015" y="1484315"/>
            <a:ext cx="7170737" cy="46815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cs-CZ" dirty="0" smtClean="0"/>
          </a:p>
          <a:p>
            <a:pPr eaLnBrk="1" hangingPunct="1"/>
            <a:r>
              <a:rPr lang="cs-CZ" dirty="0"/>
              <a:t>s</a:t>
            </a:r>
            <a:r>
              <a:rPr lang="cs-CZ" dirty="0" smtClean="0"/>
              <a:t>ociální potřeby</a:t>
            </a:r>
          </a:p>
          <a:p>
            <a:pPr eaLnBrk="1" hangingPunct="1"/>
            <a:r>
              <a:rPr lang="cs-CZ" dirty="0" smtClean="0"/>
              <a:t>relativní deprivace a vliv psychosociálních determinant zdraví</a:t>
            </a:r>
          </a:p>
        </p:txBody>
      </p:sp>
    </p:spTree>
    <p:extLst>
      <p:ext uri="{BB962C8B-B14F-4D97-AF65-F5344CB8AC3E}">
        <p14:creationId xmlns:p14="http://schemas.microsoft.com/office/powerpoint/2010/main" val="28361513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90" y="692150"/>
            <a:ext cx="7793037" cy="1174750"/>
          </a:xfrm>
        </p:spPr>
        <p:txBody>
          <a:bodyPr/>
          <a:lstStyle/>
          <a:p>
            <a:pPr eaLnBrk="1" hangingPunct="1"/>
            <a:r>
              <a:rPr lang="cs-CZ" b="1" smtClean="0"/>
              <a:t>Relativní chudoba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16015" y="1484315"/>
            <a:ext cx="7170737" cy="46815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cs-CZ" smtClean="0"/>
          </a:p>
          <a:p>
            <a:pPr eaLnBrk="1" hangingPunct="1">
              <a:buFont typeface="Wingdings" pitchFamily="2" charset="2"/>
              <a:buNone/>
            </a:pPr>
            <a:r>
              <a:rPr lang="cs-CZ" smtClean="0"/>
              <a:t>   </a:t>
            </a:r>
            <a:r>
              <a:rPr lang="cs-CZ" sz="2800">
                <a:latin typeface="Arial" charset="0"/>
              </a:rPr>
              <a:t>„Chudými nejsou jen ti, kdo jsou na úplném dně celé společnosti, ale chudobu lze nalézt  v každé sociální vrstvě.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800">
                <a:latin typeface="Arial" charset="0"/>
              </a:rPr>
              <a:t>	Jestliže totiž část příslušníků určité sociální vrstvy má méně, než její ostatní příslušníci, je pravděpodobné, že se ve srovnání s nimi budou cítit chudými.“          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cs-CZ" sz="2800" i="1">
                <a:latin typeface="Arial" charset="0"/>
              </a:rPr>
              <a:t>George Simmel</a:t>
            </a:r>
          </a:p>
        </p:txBody>
      </p:sp>
    </p:spTree>
    <p:extLst>
      <p:ext uri="{BB962C8B-B14F-4D97-AF65-F5344CB8AC3E}">
        <p14:creationId xmlns:p14="http://schemas.microsoft.com/office/powerpoint/2010/main" val="29831075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5" y="260350"/>
            <a:ext cx="7793037" cy="1462088"/>
          </a:xfrm>
        </p:spPr>
        <p:txBody>
          <a:bodyPr/>
          <a:lstStyle/>
          <a:p>
            <a:pPr eaLnBrk="1" hangingPunct="1"/>
            <a:r>
              <a:rPr lang="cs-CZ" sz="3600" b="1" dirty="0"/>
              <a:t>SOCIOEKONOMICKÝ STATUS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916113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dirty="0" smtClean="0"/>
              <a:t>Strukturální determinanty zdraví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 smtClean="0"/>
              <a:t>SES, gender, etnická příslušnost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 smtClean="0"/>
              <a:t>SES (vzdělání, příjem, sociální třída)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 smtClean="0"/>
              <a:t>Sociální determinanty zdraví nejsou v populaci distribuovány náhodně, ale kopírují existující sociální nerovnosti.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cs-CZ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714375" y="549275"/>
            <a:ext cx="7931150" cy="5856288"/>
          </a:xfrm>
        </p:spPr>
        <p:txBody>
          <a:bodyPr rtlCol="0"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cs-CZ" b="1" dirty="0" smtClean="0">
                <a:solidFill>
                  <a:srgbClr val="1B06BA"/>
                </a:solidFill>
              </a:rPr>
              <a:t>ZDRAVOTNICTVÍ JAKO DETRMINANTA ZDRAVÍ</a:t>
            </a:r>
          </a:p>
          <a:p>
            <a:pPr>
              <a:defRPr/>
            </a:pPr>
            <a:endParaRPr lang="cs-CZ" sz="2800" dirty="0"/>
          </a:p>
          <a:p>
            <a:pPr>
              <a:defRPr/>
            </a:pPr>
            <a:r>
              <a:rPr lang="cs-CZ" sz="2800" dirty="0"/>
              <a:t>Úspěchy medicíny v potlačování infekčních nemocí (hygienická opatření, očkování, ATB).</a:t>
            </a:r>
          </a:p>
          <a:p>
            <a:pPr>
              <a:defRPr/>
            </a:pPr>
            <a:r>
              <a:rPr lang="cs-CZ" sz="2800" dirty="0"/>
              <a:t>Rozdíly ve zdraví lidí jako odraz rozdílů v dostupnosti zdravotnických služeb.</a:t>
            </a:r>
          </a:p>
          <a:p>
            <a:pPr>
              <a:defRPr/>
            </a:pPr>
            <a:r>
              <a:rPr lang="cs-CZ" sz="2800" dirty="0"/>
              <a:t>Poválečný rozvoj zdravotnických systémů a veřejného zdravotního pojištění v Evropě. </a:t>
            </a:r>
          </a:p>
          <a:p>
            <a:pPr>
              <a:defRPr/>
            </a:pPr>
            <a:r>
              <a:rPr lang="cs-CZ" sz="2800" dirty="0"/>
              <a:t>70. léta 20. století – 3 základní zdravotní problémy: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cs-CZ" sz="2400" dirty="0"/>
              <a:t>Růst výdajů na zdravotní péči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cs-CZ" sz="2400" dirty="0"/>
              <a:t>Stagnace zdravotního stavu obyvatelstva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cs-CZ" sz="2400" dirty="0"/>
              <a:t>Otázka ovlivnitelnosti známých rizikových faktorů na individuální úrovni</a:t>
            </a:r>
          </a:p>
        </p:txBody>
      </p:sp>
    </p:spTree>
    <p:extLst>
      <p:ext uri="{BB962C8B-B14F-4D97-AF65-F5344CB8AC3E}">
        <p14:creationId xmlns:p14="http://schemas.microsoft.com/office/powerpoint/2010/main" val="66792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5" y="260350"/>
            <a:ext cx="7793037" cy="1462088"/>
          </a:xfrm>
        </p:spPr>
        <p:txBody>
          <a:bodyPr/>
          <a:lstStyle/>
          <a:p>
            <a:pPr eaLnBrk="1" hangingPunct="1"/>
            <a:r>
              <a:rPr lang="cs-CZ" sz="3600" b="1" dirty="0"/>
              <a:t>SOCIÁLNÍ GRADIENT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916113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dirty="0" smtClean="0"/>
              <a:t>Čím nižší SE pozice, tím: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cs-CZ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 smtClean="0"/>
              <a:t>vyšší riziko předčasného úmrtí (kratší SDŽ)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 smtClean="0"/>
              <a:t>vyšší riziko vážného onemocnění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 smtClean="0"/>
              <a:t>menší naděje na uzdravení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cs-CZ" dirty="0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4869160"/>
            <a:ext cx="247650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6995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04815"/>
            <a:ext cx="7793038" cy="1462087"/>
          </a:xfrm>
        </p:spPr>
        <p:txBody>
          <a:bodyPr/>
          <a:lstStyle/>
          <a:p>
            <a:pPr eaLnBrk="1" hangingPunct="1"/>
            <a:r>
              <a:rPr lang="cs-CZ" sz="3600" b="1"/>
              <a:t>SOCIÁLNÍ GRADIENT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060575"/>
            <a:ext cx="77724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cs-CZ" smtClean="0"/>
          </a:p>
          <a:p>
            <a:pPr eaLnBrk="1" hangingPunct="1"/>
            <a:r>
              <a:rPr lang="cs-CZ" smtClean="0"/>
              <a:t>Sociální gradient je všudypřítomný: </a:t>
            </a:r>
          </a:p>
          <a:p>
            <a:pPr lvl="1" eaLnBrk="1" hangingPunct="1"/>
            <a:r>
              <a:rPr lang="cs-CZ" smtClean="0"/>
              <a:t>ve všech společnostech, </a:t>
            </a:r>
          </a:p>
          <a:p>
            <a:pPr lvl="1" eaLnBrk="1" hangingPunct="1"/>
            <a:r>
              <a:rPr lang="cs-CZ" smtClean="0"/>
              <a:t>ve všech věkových skupinách, </a:t>
            </a:r>
          </a:p>
          <a:p>
            <a:pPr lvl="1" eaLnBrk="1" hangingPunct="1"/>
            <a:r>
              <a:rPr lang="cs-CZ" smtClean="0"/>
              <a:t>u většiny nemocí.</a:t>
            </a:r>
          </a:p>
          <a:p>
            <a:pPr eaLnBrk="1" hangingPunct="1"/>
            <a:endParaRPr lang="cs-CZ" smtClean="0"/>
          </a:p>
          <a:p>
            <a:pPr eaLnBrk="1" hangingPunct="1">
              <a:buFont typeface="Wingdings" pitchFamily="2" charset="2"/>
              <a:buNone/>
            </a:pPr>
            <a:endParaRPr lang="cs-CZ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2" y="2420940"/>
            <a:ext cx="8810625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Obdélník 1"/>
          <p:cNvSpPr>
            <a:spLocks noChangeArrowheads="1"/>
          </p:cNvSpPr>
          <p:nvPr/>
        </p:nvSpPr>
        <p:spPr bwMode="auto">
          <a:xfrm>
            <a:off x="4211638" y="5589588"/>
            <a:ext cx="4572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cs-CZ"/>
          </a:p>
        </p:txBody>
      </p:sp>
      <p:sp>
        <p:nvSpPr>
          <p:cNvPr id="45060" name="Obdélník 2"/>
          <p:cNvSpPr>
            <a:spLocks noChangeArrowheads="1"/>
          </p:cNvSpPr>
          <p:nvPr/>
        </p:nvSpPr>
        <p:spPr bwMode="auto">
          <a:xfrm>
            <a:off x="4211640" y="5589590"/>
            <a:ext cx="30162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cs-CZ"/>
          </a:p>
        </p:txBody>
      </p:sp>
      <p:sp>
        <p:nvSpPr>
          <p:cNvPr id="45061" name="Obdélník 5"/>
          <p:cNvSpPr>
            <a:spLocks noChangeArrowheads="1"/>
          </p:cNvSpPr>
          <p:nvPr/>
        </p:nvSpPr>
        <p:spPr bwMode="auto">
          <a:xfrm>
            <a:off x="7380288" y="5572125"/>
            <a:ext cx="4572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cs-CZ"/>
          </a:p>
        </p:txBody>
      </p:sp>
      <p:sp>
        <p:nvSpPr>
          <p:cNvPr id="45062" name="Nadpis 3"/>
          <p:cNvSpPr>
            <a:spLocks noGrp="1"/>
          </p:cNvSpPr>
          <p:nvPr>
            <p:ph type="title"/>
          </p:nvPr>
        </p:nvSpPr>
        <p:spPr>
          <a:xfrm>
            <a:off x="179388" y="260350"/>
            <a:ext cx="8667750" cy="1081088"/>
          </a:xfrm>
        </p:spPr>
        <p:txBody>
          <a:bodyPr/>
          <a:lstStyle/>
          <a:p>
            <a:r>
              <a:rPr lang="cs-CZ" sz="4000" b="1"/>
              <a:t>Subjektivní zdraví podle vzdělání a  věku</a:t>
            </a:r>
          </a:p>
        </p:txBody>
      </p:sp>
      <p:sp>
        <p:nvSpPr>
          <p:cNvPr id="45063" name="Zástupný symbol pro obsah 4"/>
          <p:cNvSpPr>
            <a:spLocks noGrp="1"/>
          </p:cNvSpPr>
          <p:nvPr>
            <p:ph idx="1"/>
          </p:nvPr>
        </p:nvSpPr>
        <p:spPr>
          <a:xfrm>
            <a:off x="0" y="1628775"/>
            <a:ext cx="9144000" cy="4503738"/>
          </a:xfrm>
        </p:spPr>
        <p:txBody>
          <a:bodyPr/>
          <a:lstStyle/>
          <a:p>
            <a:pPr marL="0" indent="0">
              <a:buNone/>
            </a:pPr>
            <a:endParaRPr lang="cs-CZ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420940"/>
            <a:ext cx="9142413" cy="358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Obdélník 1"/>
          <p:cNvSpPr>
            <a:spLocks noChangeArrowheads="1"/>
          </p:cNvSpPr>
          <p:nvPr/>
        </p:nvSpPr>
        <p:spPr bwMode="auto">
          <a:xfrm>
            <a:off x="1042988" y="1700213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cs-CZ"/>
          </a:p>
        </p:txBody>
      </p:sp>
      <p:sp>
        <p:nvSpPr>
          <p:cNvPr id="46084" name="Obdélník 3"/>
          <p:cNvSpPr>
            <a:spLocks noChangeArrowheads="1"/>
          </p:cNvSpPr>
          <p:nvPr/>
        </p:nvSpPr>
        <p:spPr bwMode="auto">
          <a:xfrm>
            <a:off x="900113" y="1628775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cs-CZ"/>
          </a:p>
        </p:txBody>
      </p:sp>
      <p:sp>
        <p:nvSpPr>
          <p:cNvPr id="46085" name="Obdélník 5"/>
          <p:cNvSpPr>
            <a:spLocks noChangeArrowheads="1"/>
          </p:cNvSpPr>
          <p:nvPr/>
        </p:nvSpPr>
        <p:spPr bwMode="auto">
          <a:xfrm>
            <a:off x="2109788" y="1598613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cs-CZ"/>
          </a:p>
        </p:txBody>
      </p:sp>
      <p:sp>
        <p:nvSpPr>
          <p:cNvPr id="46086" name="Obdélník 6"/>
          <p:cNvSpPr>
            <a:spLocks noChangeArrowheads="1"/>
          </p:cNvSpPr>
          <p:nvPr/>
        </p:nvSpPr>
        <p:spPr bwMode="auto">
          <a:xfrm>
            <a:off x="3216275" y="1643063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cs-CZ"/>
          </a:p>
        </p:txBody>
      </p:sp>
      <p:sp>
        <p:nvSpPr>
          <p:cNvPr id="46087" name="Obdélník 7"/>
          <p:cNvSpPr>
            <a:spLocks noChangeArrowheads="1"/>
          </p:cNvSpPr>
          <p:nvPr/>
        </p:nvSpPr>
        <p:spPr bwMode="auto">
          <a:xfrm>
            <a:off x="4932363" y="1703388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cs-CZ"/>
          </a:p>
        </p:txBody>
      </p:sp>
      <p:sp>
        <p:nvSpPr>
          <p:cNvPr id="46088" name="Nadpis 4"/>
          <p:cNvSpPr>
            <a:spLocks noGrp="1"/>
          </p:cNvSpPr>
          <p:nvPr>
            <p:ph type="title"/>
          </p:nvPr>
        </p:nvSpPr>
        <p:spPr>
          <a:xfrm>
            <a:off x="1076325" y="241300"/>
            <a:ext cx="7793038" cy="1462088"/>
          </a:xfrm>
        </p:spPr>
        <p:txBody>
          <a:bodyPr/>
          <a:lstStyle/>
          <a:p>
            <a:r>
              <a:rPr lang="cs-CZ" sz="3600" b="1"/>
              <a:t>Subjektivní zdraví podle věku a příjmu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0" y="1989138"/>
            <a:ext cx="9467850" cy="4392612"/>
          </a:xfrm>
        </p:spPr>
        <p:txBody>
          <a:bodyPr/>
          <a:lstStyle/>
          <a:p>
            <a:pPr>
              <a:defRPr/>
            </a:pPr>
            <a:endParaRPr lang="cs-CZ" dirty="0" smtClean="0"/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 smtClean="0"/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 smtClean="0"/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 smtClean="0"/>
          </a:p>
          <a:p>
            <a:pPr marL="0" indent="0">
              <a:buNone/>
              <a:defRPr/>
            </a:pPr>
            <a:endParaRPr lang="cs-CZ" sz="1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3"/>
          <p:cNvSpPr>
            <a:spLocks noGrp="1"/>
          </p:cNvSpPr>
          <p:nvPr>
            <p:ph type="title"/>
          </p:nvPr>
        </p:nvSpPr>
        <p:spPr>
          <a:xfrm>
            <a:off x="755650" y="260352"/>
            <a:ext cx="7793038" cy="911225"/>
          </a:xfrm>
        </p:spPr>
        <p:txBody>
          <a:bodyPr/>
          <a:lstStyle/>
          <a:p>
            <a:r>
              <a:rPr lang="cs-CZ" dirty="0" smtClean="0"/>
              <a:t>Nerovnost ve zdraví v ČR</a:t>
            </a:r>
          </a:p>
        </p:txBody>
      </p:sp>
      <p:graphicFrame>
        <p:nvGraphicFramePr>
          <p:cNvPr id="2" name="Zástupný symbol pro obsah 1"/>
          <p:cNvGraphicFramePr>
            <a:graphicFrameLocks noGrp="1"/>
          </p:cNvGraphicFramePr>
          <p:nvPr>
            <p:ph idx="1"/>
          </p:nvPr>
        </p:nvGraphicFramePr>
        <p:xfrm>
          <a:off x="704850" y="1217615"/>
          <a:ext cx="7874000" cy="4999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0722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b="1" smtClean="0"/>
              <a:t>Stres</a:t>
            </a:r>
          </a:p>
        </p:txBody>
      </p:sp>
      <p:sp>
        <p:nvSpPr>
          <p:cNvPr id="47107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153150" cy="1752600"/>
          </a:xfrm>
        </p:spPr>
        <p:txBody>
          <a:bodyPr/>
          <a:lstStyle/>
          <a:p>
            <a:pPr algn="l" eaLnBrk="1" hangingPunct="1"/>
            <a:r>
              <a:rPr lang="cs-CZ" smtClean="0"/>
              <a:t>Stres v důsledku negativních životních událostí a zejména </a:t>
            </a:r>
            <a:r>
              <a:rPr lang="cs-CZ" b="1" smtClean="0"/>
              <a:t>chronických obtíží </a:t>
            </a:r>
            <a:r>
              <a:rPr lang="cs-CZ" smtClean="0"/>
              <a:t>ohrožuje zdraví.</a:t>
            </a:r>
          </a:p>
        </p:txBody>
      </p:sp>
      <p:pic>
        <p:nvPicPr>
          <p:cNvPr id="4710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04815"/>
            <a:ext cx="342900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Stres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je považován za hlavní „převodní“ mechanismus, jehož prostřednictvím </a:t>
            </a:r>
            <a:br>
              <a:rPr lang="cs-CZ" smtClean="0"/>
            </a:br>
            <a:r>
              <a:rPr lang="cs-CZ" smtClean="0"/>
              <a:t>se psychosociální podmínky odrážejí </a:t>
            </a:r>
            <a:br>
              <a:rPr lang="cs-CZ" smtClean="0"/>
            </a:br>
            <a:r>
              <a:rPr lang="cs-CZ" smtClean="0"/>
              <a:t>ve fyzickém a psychickém zdraví.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90" y="188915"/>
            <a:ext cx="7793037" cy="1462087"/>
          </a:xfrm>
        </p:spPr>
        <p:txBody>
          <a:bodyPr/>
          <a:lstStyle/>
          <a:p>
            <a:pPr eaLnBrk="1" hangingPunct="1"/>
            <a:r>
              <a:rPr lang="cs-CZ" sz="3600" b="1"/>
              <a:t>Přímý a nepřímý vliv stresu </a:t>
            </a:r>
            <a:br>
              <a:rPr lang="cs-CZ" sz="3600" b="1"/>
            </a:br>
            <a:r>
              <a:rPr lang="cs-CZ" sz="3600" b="1"/>
              <a:t>na zdraví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90" y="1916113"/>
            <a:ext cx="7921625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 dirty="0"/>
              <a:t>přímý vliv stresu na duševní zdraví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dirty="0"/>
              <a:t>úzkost, neurózy, deprese</a:t>
            </a:r>
            <a:r>
              <a:rPr lang="cs-CZ" dirty="0" smtClean="0"/>
              <a:t> </a:t>
            </a:r>
          </a:p>
          <a:p>
            <a:pPr lvl="1" eaLnBrk="1" hangingPunct="1">
              <a:lnSpc>
                <a:spcPct val="90000"/>
              </a:lnSpc>
            </a:pPr>
            <a:endParaRPr lang="cs-CZ" dirty="0" smtClean="0"/>
          </a:p>
          <a:p>
            <a:pPr eaLnBrk="1" hangingPunct="1">
              <a:lnSpc>
                <a:spcPct val="90000"/>
              </a:lnSpc>
            </a:pPr>
            <a:r>
              <a:rPr lang="cs-CZ" sz="2800" dirty="0"/>
              <a:t>přímý vliv na fyzické zdraví 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dirty="0"/>
              <a:t>obranyschopnost organismu, vnímavosti vůči infekčním nemocem, riziko cukrovky, hladina lipidů v krvi, krevní tlak, riziko infarktu a mozkové mrtvice</a:t>
            </a:r>
          </a:p>
          <a:p>
            <a:pPr lvl="1" eaLnBrk="1" hangingPunct="1">
              <a:lnSpc>
                <a:spcPct val="90000"/>
              </a:lnSpc>
            </a:pPr>
            <a:endParaRPr lang="cs-CZ" sz="2400" dirty="0"/>
          </a:p>
          <a:p>
            <a:pPr eaLnBrk="1" hangingPunct="1">
              <a:lnSpc>
                <a:spcPct val="90000"/>
              </a:lnSpc>
            </a:pPr>
            <a:r>
              <a:rPr lang="cs-CZ" sz="2800" dirty="0"/>
              <a:t>nepřímý vliv na zdraví 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dirty="0"/>
              <a:t>kouření, alkohol, sladkosti</a:t>
            </a:r>
            <a:r>
              <a:rPr lang="cs-CZ" dirty="0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b="1"/>
              <a:t>Výzkumy stresu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b="1" dirty="0" smtClean="0"/>
              <a:t>stresory	</a:t>
            </a:r>
          </a:p>
          <a:p>
            <a:pPr lvl="1" eaLnBrk="1" hangingPunct="1"/>
            <a:r>
              <a:rPr lang="cs-CZ" dirty="0" smtClean="0"/>
              <a:t> </a:t>
            </a:r>
            <a:r>
              <a:rPr lang="cs-CZ" sz="3200" dirty="0"/>
              <a:t>negativní životní události</a:t>
            </a:r>
          </a:p>
          <a:p>
            <a:pPr lvl="1" eaLnBrk="1" hangingPunct="1"/>
            <a:r>
              <a:rPr lang="cs-CZ" sz="3200" dirty="0"/>
              <a:t> chronické životní obtíže</a:t>
            </a:r>
          </a:p>
          <a:p>
            <a:pPr eaLnBrk="1" hangingPunct="1"/>
            <a:r>
              <a:rPr lang="cs-CZ" b="1" dirty="0" smtClean="0"/>
              <a:t>ochranné faktory</a:t>
            </a:r>
          </a:p>
          <a:p>
            <a:pPr lvl="1" eaLnBrk="1" hangingPunct="1"/>
            <a:r>
              <a:rPr lang="cs-CZ" sz="3200" dirty="0"/>
              <a:t>kontrola nad životem </a:t>
            </a:r>
          </a:p>
          <a:p>
            <a:pPr lvl="1" eaLnBrk="1" hangingPunct="1"/>
            <a:r>
              <a:rPr lang="cs-CZ" sz="3200" dirty="0"/>
              <a:t>sociální opora a jiné zdroje ze sociálních sítí</a:t>
            </a:r>
            <a:r>
              <a:rPr lang="cs-CZ" dirty="0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b="1" dirty="0" smtClean="0"/>
              <a:t>Časné období </a:t>
            </a:r>
            <a:br>
              <a:rPr lang="cs-CZ" b="1" dirty="0" smtClean="0"/>
            </a:br>
            <a:r>
              <a:rPr lang="cs-CZ" b="1" dirty="0" smtClean="0"/>
              <a:t>života</a:t>
            </a:r>
          </a:p>
        </p:txBody>
      </p:sp>
      <p:sp>
        <p:nvSpPr>
          <p:cNvPr id="1474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3573463"/>
            <a:ext cx="6769100" cy="2303462"/>
          </a:xfrm>
        </p:spPr>
        <p:txBody>
          <a:bodyPr/>
          <a:lstStyle/>
          <a:p>
            <a:pPr algn="l" eaLnBrk="1" hangingPunct="1"/>
            <a:r>
              <a:rPr lang="cs-CZ" dirty="0" smtClean="0"/>
              <a:t>Je důležité, aby rodiče byli oporou svým dětem: zdravotní důsledky raného vývoje a výchovy trvají po celý život. </a:t>
            </a:r>
          </a:p>
        </p:txBody>
      </p:sp>
      <p:pic>
        <p:nvPicPr>
          <p:cNvPr id="5120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765177"/>
            <a:ext cx="31813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90" y="115890"/>
            <a:ext cx="7793037" cy="1081087"/>
          </a:xfrm>
        </p:spPr>
        <p:txBody>
          <a:bodyPr/>
          <a:lstStyle/>
          <a:p>
            <a:pPr eaLnBrk="1" hangingPunct="1"/>
            <a:r>
              <a:rPr lang="cs-CZ" sz="4000" b="1" dirty="0">
                <a:solidFill>
                  <a:schemeClr val="accent2"/>
                </a:solidFill>
              </a:rPr>
              <a:t>Základní determinanty zdraví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196975"/>
            <a:ext cx="7772400" cy="9350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cs-CZ" sz="2800" dirty="0"/>
          </a:p>
          <a:p>
            <a:pPr eaLnBrk="1" hangingPunct="1">
              <a:lnSpc>
                <a:spcPct val="90000"/>
              </a:lnSpc>
            </a:pPr>
            <a:r>
              <a:rPr lang="cs-CZ" sz="2800" dirty="0" err="1"/>
              <a:t>Lalonde</a:t>
            </a:r>
            <a:r>
              <a:rPr lang="cs-CZ" sz="2800" dirty="0"/>
              <a:t>: Nový pohled na zdraví Kanaďanů</a:t>
            </a:r>
          </a:p>
          <a:p>
            <a:pPr eaLnBrk="1" hangingPunct="1">
              <a:lnSpc>
                <a:spcPct val="90000"/>
              </a:lnSpc>
            </a:pPr>
            <a:endParaRPr lang="cs-CZ" sz="1400" dirty="0"/>
          </a:p>
          <a:p>
            <a:pPr eaLnBrk="1" hangingPunct="1">
              <a:lnSpc>
                <a:spcPct val="90000"/>
              </a:lnSpc>
            </a:pPr>
            <a:endParaRPr lang="cs-CZ" sz="2800" dirty="0"/>
          </a:p>
        </p:txBody>
      </p:sp>
      <p:sp>
        <p:nvSpPr>
          <p:cNvPr id="25604" name="Rectangle 6"/>
          <p:cNvSpPr>
            <a:spLocks noChangeArrowheads="1"/>
          </p:cNvSpPr>
          <p:nvPr/>
        </p:nvSpPr>
        <p:spPr bwMode="auto">
          <a:xfrm>
            <a:off x="0" y="-292387"/>
            <a:ext cx="3690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cs-CZ"/>
          </a:p>
        </p:txBody>
      </p:sp>
      <p:sp>
        <p:nvSpPr>
          <p:cNvPr id="25605" name="Rectangle 10"/>
          <p:cNvSpPr>
            <a:spLocks noChangeArrowheads="1"/>
          </p:cNvSpPr>
          <p:nvPr/>
        </p:nvSpPr>
        <p:spPr bwMode="auto">
          <a:xfrm>
            <a:off x="0" y="-292387"/>
            <a:ext cx="3690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cs-CZ"/>
          </a:p>
        </p:txBody>
      </p:sp>
      <p:graphicFrame>
        <p:nvGraphicFramePr>
          <p:cNvPr id="6" name="Graf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3282975"/>
              </p:ext>
            </p:extLst>
          </p:nvPr>
        </p:nvGraphicFramePr>
        <p:xfrm>
          <a:off x="992188" y="2441575"/>
          <a:ext cx="6197600" cy="416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223" name="Picture 11" descr="C:\WINWORD\CLIPART\CROWD.WMF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8538" y="4005263"/>
            <a:ext cx="1511300" cy="792162"/>
          </a:xfrm>
          <a:noFill/>
        </p:spPr>
      </p:pic>
    </p:spTree>
    <p:extLst>
      <p:ext uri="{BB962C8B-B14F-4D97-AF65-F5344CB8AC3E}">
        <p14:creationId xmlns:p14="http://schemas.microsoft.com/office/powerpoint/2010/main" val="28800246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b="1"/>
              <a:t>Časné období života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90" y="1773240"/>
            <a:ext cx="7693025" cy="4090987"/>
          </a:xfrm>
        </p:spPr>
        <p:txBody>
          <a:bodyPr/>
          <a:lstStyle/>
          <a:p>
            <a:pPr eaLnBrk="1" hangingPunct="1"/>
            <a:endParaRPr lang="cs-CZ" dirty="0" smtClean="0"/>
          </a:p>
          <a:p>
            <a:pPr eaLnBrk="1" hangingPunct="1"/>
            <a:r>
              <a:rPr lang="cs-CZ" dirty="0" smtClean="0"/>
              <a:t>počáteční stadia života předznamenávají další zdravotní osudy jedince v dospělosti</a:t>
            </a:r>
          </a:p>
          <a:p>
            <a:pPr eaLnBrk="1" hangingPunct="1"/>
            <a:endParaRPr lang="cs-CZ" dirty="0" smtClean="0"/>
          </a:p>
          <a:p>
            <a:pPr eaLnBrk="1" hangingPunct="1"/>
            <a:r>
              <a:rPr lang="cs-CZ" dirty="0" smtClean="0"/>
              <a:t>důležitá je péče o těhotné a matky s malými dětmi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cs-CZ" altLang="cs-CZ" sz="4000" b="1">
                <a:solidFill>
                  <a:srgbClr val="1B06BA"/>
                </a:solidFill>
                <a:latin typeface="Arial" charset="0"/>
              </a:rPr>
              <a:t>Časné období života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90" y="1125538"/>
            <a:ext cx="7693025" cy="5472112"/>
          </a:xfrm>
        </p:spPr>
        <p:txBody>
          <a:bodyPr/>
          <a:lstStyle/>
          <a:p>
            <a:pPr eaLnBrk="1" hangingPunct="1"/>
            <a:r>
              <a:rPr lang="cs-CZ" altLang="cs-CZ" sz="2400" dirty="0">
                <a:latin typeface="Arial" charset="0"/>
              </a:rPr>
              <a:t>počáteční stadia života předznamenávají další zdravotní osudy jedince v dospělosti</a:t>
            </a:r>
          </a:p>
          <a:p>
            <a:pPr eaLnBrk="1" hangingPunct="1"/>
            <a:r>
              <a:rPr lang="cs-CZ" altLang="cs-CZ" sz="2400" dirty="0">
                <a:latin typeface="Arial" charset="0"/>
              </a:rPr>
              <a:t>důležitá je péče o těhotné a rodiny s malými dětmi 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 b="1" dirty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400" b="1" dirty="0">
                <a:latin typeface="Arial" charset="0"/>
              </a:rPr>
              <a:t>špatné socioekonomické podmínky</a:t>
            </a:r>
            <a:r>
              <a:rPr lang="cs-CZ" altLang="cs-CZ" sz="2400" dirty="0">
                <a:latin typeface="Arial" charset="0"/>
              </a:rPr>
              <a:t> </a:t>
            </a:r>
            <a:br>
              <a:rPr lang="cs-CZ" altLang="cs-CZ" sz="2400" dirty="0">
                <a:latin typeface="Arial" charset="0"/>
              </a:rPr>
            </a:br>
            <a:r>
              <a:rPr lang="cs-CZ" altLang="cs-CZ" sz="2400" dirty="0">
                <a:latin typeface="Arial" charset="0"/>
              </a:rPr>
              <a:t>v dětství vedou: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>
                <a:latin typeface="Arial" charset="0"/>
              </a:rPr>
              <a:t>ke zpomalení růstu,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>
                <a:latin typeface="Arial" charset="0"/>
              </a:rPr>
              <a:t>k vyššímu riziku emočních, výchovných </a:t>
            </a:r>
            <a:br>
              <a:rPr lang="cs-CZ" altLang="cs-CZ" sz="2400" dirty="0">
                <a:latin typeface="Arial" charset="0"/>
              </a:rPr>
            </a:br>
            <a:r>
              <a:rPr lang="cs-CZ" altLang="cs-CZ" sz="2400" dirty="0">
                <a:latin typeface="Arial" charset="0"/>
              </a:rPr>
              <a:t>a zdravotních problémů</a:t>
            </a:r>
          </a:p>
          <a:p>
            <a:pPr eaLnBrk="1" hangingPunct="1"/>
            <a:endParaRPr lang="cs-CZ" altLang="cs-CZ" sz="2400" b="1" dirty="0">
              <a:latin typeface="Arial" charset="0"/>
            </a:endParaRPr>
          </a:p>
          <a:p>
            <a:pPr eaLnBrk="1" hangingPunct="1"/>
            <a:r>
              <a:rPr lang="cs-CZ" altLang="cs-CZ" sz="2400" b="1" dirty="0">
                <a:latin typeface="Arial" charset="0"/>
              </a:rPr>
              <a:t>kumulace nevýhod: chudoba rodičů</a:t>
            </a:r>
            <a:r>
              <a:rPr lang="cs-CZ" altLang="cs-CZ" sz="2400" dirty="0">
                <a:latin typeface="Arial" charset="0"/>
              </a:rPr>
              <a:t> ovlivňuje vztah dítěte ke škole </a:t>
            </a:r>
            <a:r>
              <a:rPr lang="cs-CZ" altLang="cs-CZ" sz="2400" dirty="0">
                <a:latin typeface="Arial" charset="0"/>
                <a:sym typeface="Wingdings" pitchFamily="2" charset="2"/>
              </a:rPr>
              <a:t></a:t>
            </a:r>
            <a:r>
              <a:rPr lang="cs-CZ" altLang="cs-CZ" sz="2400" dirty="0">
                <a:latin typeface="Arial" charset="0"/>
              </a:rPr>
              <a:t>následně nízké dosažené vzdělání </a:t>
            </a:r>
            <a:r>
              <a:rPr lang="cs-CZ" altLang="cs-CZ" sz="2400" dirty="0">
                <a:latin typeface="Arial" charset="0"/>
                <a:sym typeface="Wingdings" pitchFamily="2" charset="2"/>
              </a:rPr>
              <a:t></a:t>
            </a:r>
            <a:r>
              <a:rPr lang="cs-CZ" altLang="cs-CZ" sz="2400" dirty="0">
                <a:latin typeface="Arial" charset="0"/>
              </a:rPr>
              <a:t> riziko nejisté práce a nezaměstnanosti </a:t>
            </a:r>
            <a:r>
              <a:rPr lang="cs-CZ" altLang="cs-CZ" sz="2400" dirty="0">
                <a:latin typeface="Arial" charset="0"/>
                <a:sym typeface="Wingdings" pitchFamily="2" charset="2"/>
              </a:rPr>
              <a:t> </a:t>
            </a:r>
            <a:r>
              <a:rPr lang="cs-CZ" altLang="cs-CZ" sz="2400" dirty="0">
                <a:latin typeface="Arial" charset="0"/>
              </a:rPr>
              <a:t>a vyvolává pocit, že člověk sám nemůže příliš ovlivnit svůj život </a:t>
            </a:r>
          </a:p>
          <a:p>
            <a:pPr eaLnBrk="1" hangingPunct="1"/>
            <a:endParaRPr lang="cs-CZ" altLang="cs-CZ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4782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1003300"/>
            <a:ext cx="7772400" cy="1462088"/>
          </a:xfrm>
        </p:spPr>
        <p:txBody>
          <a:bodyPr/>
          <a:lstStyle/>
          <a:p>
            <a:pPr eaLnBrk="1" hangingPunct="1"/>
            <a:r>
              <a:rPr lang="cs-CZ" b="1" smtClean="0"/>
              <a:t>Sociální vyloučení</a:t>
            </a:r>
          </a:p>
        </p:txBody>
      </p:sp>
      <p:sp>
        <p:nvSpPr>
          <p:cNvPr id="56323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55650" y="3573463"/>
            <a:ext cx="6400800" cy="1752600"/>
          </a:xfrm>
        </p:spPr>
        <p:txBody>
          <a:bodyPr/>
          <a:lstStyle/>
          <a:p>
            <a:pPr eaLnBrk="1" hangingPunct="1"/>
            <a:r>
              <a:rPr lang="cs-CZ" smtClean="0"/>
              <a:t>Chudoba, rasismus, diskriminace, stigmatizace či nezaměstnanost vedou k sociální izolaci a zvyšují riziko onemocnění a předčasného úmrtí.</a:t>
            </a:r>
          </a:p>
        </p:txBody>
      </p:sp>
      <p:pic>
        <p:nvPicPr>
          <p:cNvPr id="5632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052513"/>
            <a:ext cx="230505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90" y="404815"/>
            <a:ext cx="7793037" cy="1462087"/>
          </a:xfrm>
        </p:spPr>
        <p:txBody>
          <a:bodyPr/>
          <a:lstStyle/>
          <a:p>
            <a:pPr eaLnBrk="1" hangingPunct="1"/>
            <a:r>
              <a:rPr lang="cs-CZ" sz="3200" b="1"/>
              <a:t/>
            </a:r>
            <a:br>
              <a:rPr lang="cs-CZ" sz="3200" b="1"/>
            </a:br>
            <a:r>
              <a:rPr lang="cs-CZ" sz="4000" b="1"/>
              <a:t>Sociální vyloučení</a:t>
            </a:r>
            <a:br>
              <a:rPr lang="cs-CZ" sz="4000" b="1"/>
            </a:br>
            <a:endParaRPr lang="cs-CZ" sz="400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7772400" cy="41148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cs-CZ" b="1" dirty="0"/>
              <a:t>Nerovnost a chudoba</a:t>
            </a:r>
            <a:r>
              <a:rPr lang="cs-CZ" dirty="0" smtClean="0"/>
              <a:t> </a:t>
            </a:r>
          </a:p>
          <a:p>
            <a:pPr marL="0" indent="0" eaLnBrk="1" hangingPunct="1">
              <a:buNone/>
              <a:defRPr/>
            </a:pPr>
            <a:endParaRPr lang="cs-CZ" dirty="0" smtClean="0"/>
          </a:p>
          <a:p>
            <a:pPr eaLnBrk="1" hangingPunct="1">
              <a:defRPr/>
            </a:pPr>
            <a:r>
              <a:rPr lang="cs-CZ" dirty="0" smtClean="0"/>
              <a:t>Chudoba neznamená jen pozici na nejnižší příčce společenského žebříčku.</a:t>
            </a:r>
          </a:p>
          <a:p>
            <a:pPr eaLnBrk="1" hangingPunct="1">
              <a:defRPr/>
            </a:pPr>
            <a:endParaRPr lang="cs-CZ" dirty="0" smtClean="0"/>
          </a:p>
          <a:p>
            <a:pPr eaLnBrk="1" hangingPunct="1">
              <a:defRPr/>
            </a:pPr>
            <a:r>
              <a:rPr lang="cs-CZ" dirty="0" smtClean="0"/>
              <a:t>Chudoba je stav odlišující chudé od zbytku společnosti.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90" y="260350"/>
            <a:ext cx="7793037" cy="1462088"/>
          </a:xfrm>
        </p:spPr>
        <p:txBody>
          <a:bodyPr/>
          <a:lstStyle/>
          <a:p>
            <a:pPr eaLnBrk="1" hangingPunct="1"/>
            <a:r>
              <a:rPr lang="cs-CZ" b="1" smtClean="0"/>
              <a:t>Sociální vyloučení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700213"/>
            <a:ext cx="7772400" cy="4114800"/>
          </a:xfrm>
        </p:spPr>
        <p:txBody>
          <a:bodyPr/>
          <a:lstStyle/>
          <a:p>
            <a:pPr eaLnBrk="1" hangingPunct="1"/>
            <a:endParaRPr lang="cs-CZ" dirty="0" smtClean="0"/>
          </a:p>
          <a:p>
            <a:pPr eaLnBrk="1" hangingPunct="1"/>
            <a:r>
              <a:rPr lang="cs-CZ" dirty="0" smtClean="0"/>
              <a:t>nový pojem pro chudobu</a:t>
            </a:r>
          </a:p>
          <a:p>
            <a:pPr eaLnBrk="1" hangingPunct="1"/>
            <a:endParaRPr lang="cs-CZ" dirty="0" smtClean="0"/>
          </a:p>
          <a:p>
            <a:pPr eaLnBrk="1" hangingPunct="1"/>
            <a:r>
              <a:rPr lang="cs-CZ" dirty="0" smtClean="0"/>
              <a:t>chudoba ve vyspělých zemích nemá podobu fyzického strádání, ale </a:t>
            </a:r>
            <a:r>
              <a:rPr lang="cs-CZ" b="1" dirty="0" smtClean="0"/>
              <a:t>vyloučení člověka ze základních aktivit společnosti</a:t>
            </a:r>
            <a:r>
              <a:rPr lang="cs-CZ" dirty="0" smtClean="0"/>
              <a:t> (trh práce,  občanství, konzum)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115888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b="1" smtClean="0">
                <a:solidFill>
                  <a:srgbClr val="1B06BA"/>
                </a:solidFill>
                <a:latin typeface="Arial" charset="0"/>
              </a:rPr>
              <a:t>Sociální vyloučení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125538"/>
            <a:ext cx="8589714" cy="554355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cs-CZ" altLang="cs-CZ" sz="2400" b="1" dirty="0">
                <a:latin typeface="Arial" charset="0"/>
              </a:rPr>
              <a:t>má mnoho dimenzí, které mají tendenci se kumulovat</a:t>
            </a:r>
          </a:p>
          <a:p>
            <a:pPr lvl="1" eaLnBrk="1" hangingPunct="1"/>
            <a:r>
              <a:rPr lang="cs-CZ" altLang="cs-CZ" sz="2400" b="1" dirty="0">
                <a:latin typeface="Arial" charset="0"/>
              </a:rPr>
              <a:t>ekonomická</a:t>
            </a:r>
            <a:r>
              <a:rPr lang="cs-CZ" altLang="cs-CZ" sz="2400" dirty="0">
                <a:latin typeface="Arial" charset="0"/>
              </a:rPr>
              <a:t> (nezaměstnanost, nízký příjem, chudoba)</a:t>
            </a:r>
          </a:p>
          <a:p>
            <a:pPr lvl="1" eaLnBrk="1" hangingPunct="1"/>
            <a:r>
              <a:rPr lang="cs-CZ" altLang="cs-CZ" sz="2400" b="1" dirty="0">
                <a:latin typeface="Arial" charset="0"/>
              </a:rPr>
              <a:t>sociální</a:t>
            </a:r>
            <a:r>
              <a:rPr lang="cs-CZ" altLang="cs-CZ" sz="2400" dirty="0">
                <a:latin typeface="Arial" charset="0"/>
              </a:rPr>
              <a:t> (rozpad manželství, sociální izolace, patologické jevy) </a:t>
            </a:r>
          </a:p>
          <a:p>
            <a:pPr lvl="1" eaLnBrk="1" hangingPunct="1"/>
            <a:r>
              <a:rPr lang="cs-CZ" altLang="cs-CZ" sz="2400" b="1" dirty="0">
                <a:latin typeface="Arial" charset="0"/>
              </a:rPr>
              <a:t>politická</a:t>
            </a:r>
            <a:r>
              <a:rPr lang="cs-CZ" altLang="cs-CZ" sz="2400" dirty="0">
                <a:latin typeface="Arial" charset="0"/>
              </a:rPr>
              <a:t> (neschopnost participace, nízká účast ve volbách)</a:t>
            </a:r>
          </a:p>
          <a:p>
            <a:pPr lvl="1" eaLnBrk="1" hangingPunct="1"/>
            <a:r>
              <a:rPr lang="cs-CZ" altLang="cs-CZ" sz="2400" b="1" dirty="0">
                <a:latin typeface="Arial" charset="0"/>
              </a:rPr>
              <a:t>komunitní</a:t>
            </a:r>
            <a:r>
              <a:rPr lang="cs-CZ" altLang="cs-CZ" sz="2400" dirty="0">
                <a:latin typeface="Arial" charset="0"/>
              </a:rPr>
              <a:t> (devastované prostředí a obydlí, absence služeb)</a:t>
            </a:r>
          </a:p>
          <a:p>
            <a:pPr lvl="1" eaLnBrk="1" hangingPunct="1"/>
            <a:r>
              <a:rPr lang="cs-CZ" altLang="cs-CZ" sz="2400" b="1" dirty="0">
                <a:latin typeface="Arial" charset="0"/>
              </a:rPr>
              <a:t>individuální</a:t>
            </a:r>
            <a:r>
              <a:rPr lang="cs-CZ" altLang="cs-CZ" sz="2400" dirty="0">
                <a:latin typeface="Arial" charset="0"/>
              </a:rPr>
              <a:t> (fyzický nebo mentální handicap, nízké vzdělání, ztráta sebeúcty)</a:t>
            </a:r>
          </a:p>
          <a:p>
            <a:pPr lvl="1" eaLnBrk="1" hangingPunct="1"/>
            <a:r>
              <a:rPr lang="cs-CZ" altLang="cs-CZ" sz="2400" b="1" dirty="0">
                <a:latin typeface="Arial" charset="0"/>
              </a:rPr>
              <a:t>skupinová </a:t>
            </a:r>
            <a:r>
              <a:rPr lang="cs-CZ" altLang="cs-CZ" sz="2400" dirty="0">
                <a:latin typeface="Arial" charset="0"/>
              </a:rPr>
              <a:t>(koncentrace do určitých skupin – etnikum, profese)</a:t>
            </a:r>
          </a:p>
          <a:p>
            <a:pPr lvl="1" eaLnBrk="1" hangingPunct="1"/>
            <a:r>
              <a:rPr lang="cs-CZ" altLang="cs-CZ" sz="2400" b="1" dirty="0">
                <a:latin typeface="Arial" charset="0"/>
              </a:rPr>
              <a:t>prostorová</a:t>
            </a:r>
            <a:r>
              <a:rPr lang="cs-CZ" altLang="cs-CZ" sz="2400" dirty="0">
                <a:latin typeface="Arial" charset="0"/>
              </a:rPr>
              <a:t> (koncentrace v jistém území)</a:t>
            </a:r>
          </a:p>
        </p:txBody>
      </p:sp>
    </p:spTree>
    <p:extLst>
      <p:ext uri="{BB962C8B-B14F-4D97-AF65-F5344CB8AC3E}">
        <p14:creationId xmlns:p14="http://schemas.microsoft.com/office/powerpoint/2010/main" val="19769557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115888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b="1" smtClean="0">
                <a:solidFill>
                  <a:srgbClr val="1B06BA"/>
                </a:solidFill>
                <a:latin typeface="Arial" charset="0"/>
              </a:rPr>
              <a:t>Sociální vyloučení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268414"/>
            <a:ext cx="7772400" cy="5400947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týká se zejména: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cs-CZ" sz="2400" dirty="0"/>
              <a:t>přistěhovalců, 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cs-CZ" sz="2400" dirty="0"/>
              <a:t>uprchlíků, 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cs-CZ" sz="2400" dirty="0"/>
              <a:t>etnických menšin, 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cs-CZ" sz="2400" dirty="0"/>
              <a:t>ale i lidí nemocných, postižených a emočně zranitelných (dětské domovy, věznice, psychiatrické léčebny)</a:t>
            </a:r>
          </a:p>
          <a:p>
            <a:pPr marL="457200" lvl="1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cs-CZ" sz="24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pojí se obvykle s diskriminací, rasismem </a:t>
            </a:r>
            <a:br>
              <a:rPr lang="cs-CZ" sz="2400" dirty="0"/>
            </a:br>
            <a:r>
              <a:rPr lang="cs-CZ" sz="2400" dirty="0"/>
              <a:t>a nepřátelstvím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cs-CZ" sz="24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Opatření:</a:t>
            </a:r>
          </a:p>
          <a:p>
            <a:pPr lvl="1" eaLnBrk="1" hangingPunct="1">
              <a:defRPr/>
            </a:pPr>
            <a:r>
              <a:rPr lang="cs-CZ" sz="2400" dirty="0"/>
              <a:t>ochrana proti diskriminaci</a:t>
            </a:r>
          </a:p>
          <a:p>
            <a:pPr lvl="1" eaLnBrk="1" hangingPunct="1">
              <a:defRPr/>
            </a:pPr>
            <a:r>
              <a:rPr lang="cs-CZ" sz="2400" dirty="0"/>
              <a:t>dodržování práv přistěhovalců a menšin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3392428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2" y="549277"/>
            <a:ext cx="6461125" cy="2589213"/>
          </a:xfrm>
        </p:spPr>
        <p:txBody>
          <a:bodyPr/>
          <a:lstStyle/>
          <a:p>
            <a:pPr eaLnBrk="1" hangingPunct="1"/>
            <a:r>
              <a:rPr lang="cs-CZ" b="1" smtClean="0"/>
              <a:t>Povaha práce </a:t>
            </a:r>
            <a:br>
              <a:rPr lang="cs-CZ" b="1" smtClean="0"/>
            </a:br>
            <a:r>
              <a:rPr lang="cs-CZ" b="1" smtClean="0"/>
              <a:t>a pracovní prostředí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Clr>
                <a:srgbClr val="000000"/>
              </a:buClr>
            </a:pPr>
            <a:r>
              <a:rPr lang="cs-CZ" smtClean="0">
                <a:solidFill>
                  <a:srgbClr val="000000"/>
                </a:solidFill>
              </a:rPr>
              <a:t>Stres na pracovišti a nedostatek kontroly nad vlastní prací zhoršují zdraví.</a:t>
            </a:r>
          </a:p>
        </p:txBody>
      </p:sp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88913"/>
            <a:ext cx="29718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b="1"/>
              <a:t>Povaha práce a pracovní prostředí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rgbClr val="000000"/>
              </a:buClr>
            </a:pPr>
            <a:r>
              <a:rPr lang="cs-CZ" dirty="0" smtClean="0">
                <a:solidFill>
                  <a:srgbClr val="000000"/>
                </a:solidFill>
              </a:rPr>
              <a:t>centrální postavení práce v životě člověka</a:t>
            </a:r>
          </a:p>
          <a:p>
            <a:pPr eaLnBrk="1" hangingPunct="1">
              <a:buClr>
                <a:srgbClr val="000000"/>
              </a:buClr>
            </a:pPr>
            <a:r>
              <a:rPr lang="cs-CZ" dirty="0" smtClean="0">
                <a:solidFill>
                  <a:srgbClr val="000000"/>
                </a:solidFill>
              </a:rPr>
              <a:t>změny zaměstnanosti v jednotlivých ekonomických sektorech</a:t>
            </a:r>
          </a:p>
          <a:p>
            <a:pPr eaLnBrk="1" hangingPunct="1">
              <a:buClr>
                <a:srgbClr val="000000"/>
              </a:buClr>
            </a:pPr>
            <a:r>
              <a:rPr lang="cs-CZ" dirty="0" smtClean="0">
                <a:solidFill>
                  <a:srgbClr val="000000"/>
                </a:solidFill>
              </a:rPr>
              <a:t>mění se forma pracovní zátěže</a:t>
            </a:r>
          </a:p>
          <a:p>
            <a:pPr lvl="1" eaLnBrk="1" hangingPunct="1">
              <a:buClr>
                <a:srgbClr val="000000"/>
              </a:buClr>
            </a:pPr>
            <a:r>
              <a:rPr lang="cs-CZ" dirty="0" smtClean="0">
                <a:solidFill>
                  <a:srgbClr val="000000"/>
                </a:solidFill>
              </a:rPr>
              <a:t>model pracovního napětí</a:t>
            </a:r>
          </a:p>
          <a:p>
            <a:pPr lvl="1" eaLnBrk="1" hangingPunct="1">
              <a:buClr>
                <a:srgbClr val="000000"/>
              </a:buClr>
            </a:pPr>
            <a:r>
              <a:rPr lang="cs-CZ" dirty="0" smtClean="0">
                <a:solidFill>
                  <a:srgbClr val="000000"/>
                </a:solidFill>
              </a:rPr>
              <a:t>model nerovnováhy mezi úsilím a odměnou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8" y="188642"/>
            <a:ext cx="7793037" cy="1462087"/>
          </a:xfrm>
        </p:spPr>
        <p:txBody>
          <a:bodyPr/>
          <a:lstStyle/>
          <a:p>
            <a:pPr eaLnBrk="1" hangingPunct="1"/>
            <a:r>
              <a:rPr lang="cs-CZ" sz="3600" b="1" dirty="0"/>
              <a:t>Povaha práce a pracovní prostředí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988840"/>
            <a:ext cx="7772400" cy="4114800"/>
          </a:xfrm>
        </p:spPr>
        <p:txBody>
          <a:bodyPr/>
          <a:lstStyle/>
          <a:p>
            <a:pPr eaLnBrk="1" hangingPunct="1">
              <a:buClr>
                <a:srgbClr val="000000"/>
              </a:buClr>
            </a:pPr>
            <a:r>
              <a:rPr lang="cs-CZ" dirty="0" smtClean="0">
                <a:solidFill>
                  <a:srgbClr val="000000"/>
                </a:solidFill>
              </a:rPr>
              <a:t>pracovní stres je významnou příčinou rozdílů ve zdraví</a:t>
            </a:r>
          </a:p>
          <a:p>
            <a:pPr eaLnBrk="1" hangingPunct="1">
              <a:buClr>
                <a:srgbClr val="000000"/>
              </a:buClr>
            </a:pPr>
            <a:r>
              <a:rPr lang="cs-CZ" dirty="0" smtClean="0">
                <a:solidFill>
                  <a:srgbClr val="000000"/>
                </a:solidFill>
              </a:rPr>
              <a:t>uplatnění kvalifikace, možnost rozhodování, míra kontroly nad vlastní prací</a:t>
            </a:r>
          </a:p>
          <a:p>
            <a:pPr eaLnBrk="1" hangingPunct="1">
              <a:buClr>
                <a:srgbClr val="000000"/>
              </a:buClr>
            </a:pPr>
            <a:r>
              <a:rPr lang="cs-CZ" dirty="0" smtClean="0">
                <a:solidFill>
                  <a:srgbClr val="000000"/>
                </a:solidFill>
              </a:rPr>
              <a:t>ocenění práce </a:t>
            </a:r>
          </a:p>
          <a:p>
            <a:pPr eaLnBrk="1" hangingPunct="1">
              <a:buClr>
                <a:srgbClr val="000000"/>
              </a:buClr>
            </a:pPr>
            <a:r>
              <a:rPr lang="cs-CZ" dirty="0" smtClean="0">
                <a:solidFill>
                  <a:srgbClr val="000000"/>
                </a:solidFill>
              </a:rPr>
              <a:t>celková pracovní neschopnost a</a:t>
            </a:r>
            <a:r>
              <a:rPr lang="cs-CZ" dirty="0" smtClean="0">
                <a:solidFill>
                  <a:srgbClr val="000000"/>
                </a:solidFill>
                <a:latin typeface="Arial" charset="0"/>
              </a:rPr>
              <a:t> </a:t>
            </a:r>
            <a:r>
              <a:rPr lang="cs-CZ" dirty="0" smtClean="0">
                <a:solidFill>
                  <a:srgbClr val="000000"/>
                </a:solidFill>
              </a:rPr>
              <a:t>předčasná úmrtí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549275"/>
            <a:ext cx="7848600" cy="1462088"/>
          </a:xfrm>
        </p:spPr>
        <p:txBody>
          <a:bodyPr/>
          <a:lstStyle/>
          <a:p>
            <a:pPr eaLnBrk="1" hangingPunct="1"/>
            <a:r>
              <a:rPr lang="cs-CZ" sz="4000" b="1" dirty="0">
                <a:solidFill>
                  <a:schemeClr val="accent2"/>
                </a:solidFill>
              </a:rPr>
              <a:t>Determinanty zdraví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349500"/>
            <a:ext cx="7772400" cy="4114800"/>
          </a:xfrm>
        </p:spPr>
        <p:txBody>
          <a:bodyPr/>
          <a:lstStyle/>
          <a:p>
            <a:pPr eaLnBrk="1" hangingPunct="1"/>
            <a:r>
              <a:rPr lang="cs-CZ" dirty="0" smtClean="0"/>
              <a:t>Nejvýznamnější determinanty zdraví nyní leží mimo tradičně chápaný sektor zdravotnictví</a:t>
            </a:r>
          </a:p>
        </p:txBody>
      </p:sp>
    </p:spTree>
    <p:extLst>
      <p:ext uri="{BB962C8B-B14F-4D97-AF65-F5344CB8AC3E}">
        <p14:creationId xmlns:p14="http://schemas.microsoft.com/office/powerpoint/2010/main" val="11834685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b="1" smtClean="0"/>
              <a:t>Nezaměstnanost </a:t>
            </a:r>
            <a:br>
              <a:rPr lang="cs-CZ" b="1" smtClean="0"/>
            </a:br>
            <a:r>
              <a:rPr lang="cs-CZ" b="1" smtClean="0"/>
              <a:t>a nejistota zaměstnání</a:t>
            </a:r>
          </a:p>
        </p:txBody>
      </p:sp>
      <p:sp>
        <p:nvSpPr>
          <p:cNvPr id="15360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352800" y="3886200"/>
            <a:ext cx="4419600" cy="1752600"/>
          </a:xfrm>
        </p:spPr>
        <p:txBody>
          <a:bodyPr/>
          <a:lstStyle/>
          <a:p>
            <a:pPr eaLnBrk="1" hangingPunct="1"/>
            <a:r>
              <a:rPr lang="cs-CZ" smtClean="0"/>
              <a:t>Nezaměstnanost snižuje životní úroveň, stigmatizuje a vede k</a:t>
            </a:r>
            <a:r>
              <a:rPr lang="cs-CZ" smtClean="0">
                <a:latin typeface="Arial" charset="0"/>
              </a:rPr>
              <a:t> </a:t>
            </a:r>
            <a:r>
              <a:rPr lang="cs-CZ" smtClean="0"/>
              <a:t>sociální izolaci.</a:t>
            </a:r>
          </a:p>
        </p:txBody>
      </p:sp>
      <p:pic>
        <p:nvPicPr>
          <p:cNvPr id="6758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2" y="3500438"/>
            <a:ext cx="2879725" cy="21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6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70" y="404666"/>
            <a:ext cx="7793037" cy="1462087"/>
          </a:xfrm>
        </p:spPr>
        <p:txBody>
          <a:bodyPr/>
          <a:lstStyle/>
          <a:p>
            <a:pPr eaLnBrk="1" hangingPunct="1"/>
            <a:r>
              <a:rPr lang="cs-CZ" sz="4000" dirty="0"/>
              <a:t>Nezaměstnanost a nejistota zaměstnání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988840"/>
            <a:ext cx="7772400" cy="4114800"/>
          </a:xfrm>
        </p:spPr>
        <p:txBody>
          <a:bodyPr/>
          <a:lstStyle/>
          <a:p>
            <a:pPr eaLnBrk="1" hangingPunct="1"/>
            <a:endParaRPr lang="cs-CZ" dirty="0" smtClean="0"/>
          </a:p>
          <a:p>
            <a:pPr eaLnBrk="1" hangingPunct="1"/>
            <a:r>
              <a:rPr lang="cs-CZ" dirty="0" smtClean="0"/>
              <a:t>snížení životní úrovně, </a:t>
            </a:r>
          </a:p>
          <a:p>
            <a:pPr eaLnBrk="1" hangingPunct="1"/>
            <a:r>
              <a:rPr lang="cs-CZ" dirty="0" smtClean="0"/>
              <a:t>omezení sociálních kontaktů, stigmatizace, </a:t>
            </a:r>
          </a:p>
          <a:p>
            <a:pPr eaLnBrk="1" hangingPunct="1"/>
            <a:r>
              <a:rPr lang="cs-CZ" dirty="0" smtClean="0"/>
              <a:t>pocit méněcennosti, </a:t>
            </a:r>
          </a:p>
          <a:p>
            <a:pPr eaLnBrk="1" hangingPunct="1"/>
            <a:r>
              <a:rPr lang="cs-CZ" dirty="0" smtClean="0"/>
              <a:t>sociální exkluze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2" y="260650"/>
            <a:ext cx="7793037" cy="1462087"/>
          </a:xfrm>
        </p:spPr>
        <p:txBody>
          <a:bodyPr/>
          <a:lstStyle/>
          <a:p>
            <a:pPr eaLnBrk="1" hangingPunct="1"/>
            <a:r>
              <a:rPr lang="cs-CZ" sz="4000" dirty="0"/>
              <a:t>Nezaměstnanost a nejistota zaměstnání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412776"/>
            <a:ext cx="7772400" cy="4968552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cs-CZ" dirty="0" smtClean="0"/>
          </a:p>
          <a:p>
            <a:pPr eaLnBrk="1" hangingPunct="1">
              <a:lnSpc>
                <a:spcPct val="90000"/>
              </a:lnSpc>
            </a:pPr>
            <a:r>
              <a:rPr lang="cs-CZ" dirty="0" smtClean="0"/>
              <a:t>povaha nezaměstnanosti</a:t>
            </a:r>
          </a:p>
          <a:p>
            <a:pPr eaLnBrk="1" hangingPunct="1">
              <a:lnSpc>
                <a:spcPct val="90000"/>
              </a:lnSpc>
            </a:pPr>
            <a:endParaRPr lang="cs-CZ" dirty="0" smtClean="0"/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cs-CZ" dirty="0" smtClean="0"/>
              <a:t>koncentrace nezaměstnanosti do: 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</a:pPr>
            <a:r>
              <a:rPr lang="cs-CZ" dirty="0" smtClean="0"/>
              <a:t>určitých SE skupin (osoby s nízkou kvalifikací, mladí lidé, ženy, členové etnických menšin, imigranti) 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</a:pPr>
            <a:r>
              <a:rPr lang="cs-CZ" dirty="0" smtClean="0"/>
              <a:t>a do stejných rodin (tzv. </a:t>
            </a:r>
            <a:r>
              <a:rPr lang="cs-CZ" dirty="0" err="1" smtClean="0"/>
              <a:t>jobless</a:t>
            </a:r>
            <a:r>
              <a:rPr lang="cs-CZ" dirty="0" smtClean="0"/>
              <a:t> </a:t>
            </a:r>
            <a:r>
              <a:rPr lang="cs-CZ" dirty="0" err="1" smtClean="0"/>
              <a:t>family</a:t>
            </a:r>
            <a:r>
              <a:rPr lang="cs-CZ" dirty="0" smtClean="0"/>
              <a:t>) – nebezpečí polarizace společnosti.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16013" y="1557340"/>
            <a:ext cx="7772400" cy="1462087"/>
          </a:xfrm>
        </p:spPr>
        <p:txBody>
          <a:bodyPr/>
          <a:lstStyle/>
          <a:p>
            <a:pPr eaLnBrk="1" hangingPunct="1"/>
            <a:r>
              <a:rPr lang="cs-CZ" b="1" smtClean="0"/>
              <a:t>Sociální opora</a:t>
            </a:r>
          </a:p>
        </p:txBody>
      </p:sp>
      <p:sp>
        <p:nvSpPr>
          <p:cNvPr id="7168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Přátelství, dobré mezilidské vztahy a pevné sociální sítě zlepšují zdraví.</a:t>
            </a:r>
          </a:p>
        </p:txBody>
      </p:sp>
      <p:pic>
        <p:nvPicPr>
          <p:cNvPr id="7168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5" y="1052515"/>
            <a:ext cx="229552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b="1" dirty="0"/>
              <a:t>Sociální opora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cs-CZ" dirty="0" smtClean="0"/>
          </a:p>
          <a:p>
            <a:pPr eaLnBrk="1" hangingPunct="1">
              <a:lnSpc>
                <a:spcPct val="90000"/>
              </a:lnSpc>
            </a:pPr>
            <a:r>
              <a:rPr lang="cs-CZ" dirty="0" smtClean="0"/>
              <a:t>Zdroj získávaný ze sociálních sítí</a:t>
            </a:r>
          </a:p>
          <a:p>
            <a:pPr eaLnBrk="1" hangingPunct="1">
              <a:lnSpc>
                <a:spcPct val="90000"/>
              </a:lnSpc>
            </a:pPr>
            <a:endParaRPr lang="cs-CZ" dirty="0" smtClean="0"/>
          </a:p>
          <a:p>
            <a:pPr eaLnBrk="1" hangingPunct="1">
              <a:lnSpc>
                <a:spcPct val="90000"/>
              </a:lnSpc>
            </a:pPr>
            <a:r>
              <a:rPr lang="cs-CZ" dirty="0" smtClean="0"/>
              <a:t>Sociální síť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3200" dirty="0"/>
              <a:t>systém formálních a neformálních vztahů, prostřednictvím kterých získává člověk zdroje ke zvládnutí obtížných životních situací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549275"/>
            <a:ext cx="7793038" cy="1462088"/>
          </a:xfrm>
        </p:spPr>
        <p:txBody>
          <a:bodyPr/>
          <a:lstStyle/>
          <a:p>
            <a:pPr eaLnBrk="1" hangingPunct="1"/>
            <a:r>
              <a:rPr lang="cs-CZ" b="1" dirty="0" smtClean="0"/>
              <a:t>Typy sociální opory</a:t>
            </a:r>
            <a:br>
              <a:rPr lang="cs-CZ" b="1" dirty="0" smtClean="0"/>
            </a:br>
            <a:endParaRPr lang="cs-CZ" b="1" dirty="0" smtClean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412776"/>
            <a:ext cx="7837488" cy="4968552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endParaRPr lang="cs-CZ" dirty="0" smtClean="0"/>
          </a:p>
          <a:p>
            <a:pPr eaLnBrk="1" hangingPunct="1">
              <a:defRPr/>
            </a:pPr>
            <a:r>
              <a:rPr lang="cs-CZ" b="1" dirty="0" smtClean="0"/>
              <a:t>silná pouta</a:t>
            </a:r>
          </a:p>
          <a:p>
            <a:pPr lvl="1" eaLnBrk="1" hangingPunct="1">
              <a:defRPr/>
            </a:pPr>
            <a:r>
              <a:rPr lang="cs-CZ" dirty="0" smtClean="0"/>
              <a:t>instrumentální </a:t>
            </a:r>
          </a:p>
          <a:p>
            <a:pPr lvl="1" eaLnBrk="1" hangingPunct="1">
              <a:defRPr/>
            </a:pPr>
            <a:r>
              <a:rPr lang="cs-CZ" dirty="0"/>
              <a:t>e</a:t>
            </a:r>
            <a:r>
              <a:rPr lang="cs-CZ" dirty="0" smtClean="0"/>
              <a:t>mociální</a:t>
            </a:r>
          </a:p>
          <a:p>
            <a:pPr marL="457200" lvl="1" indent="0" eaLnBrk="1" hangingPunct="1">
              <a:buNone/>
              <a:defRPr/>
            </a:pPr>
            <a:endParaRPr lang="cs-CZ" dirty="0" smtClean="0"/>
          </a:p>
          <a:p>
            <a:pPr eaLnBrk="1" hangingPunct="1">
              <a:defRPr/>
            </a:pPr>
            <a:r>
              <a:rPr lang="cs-CZ" b="1" dirty="0" smtClean="0"/>
              <a:t>slabá pouta</a:t>
            </a:r>
          </a:p>
          <a:p>
            <a:pPr lvl="1" eaLnBrk="1" hangingPunct="1">
              <a:defRPr/>
            </a:pPr>
            <a:r>
              <a:rPr lang="cs-CZ" dirty="0" smtClean="0"/>
              <a:t>informační</a:t>
            </a:r>
          </a:p>
          <a:p>
            <a:pPr lvl="1" eaLnBrk="1" hangingPunct="1">
              <a:defRPr/>
            </a:pPr>
            <a:r>
              <a:rPr lang="cs-CZ" dirty="0" smtClean="0"/>
              <a:t>poradní		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70" y="116634"/>
            <a:ext cx="7793037" cy="1462087"/>
          </a:xfrm>
        </p:spPr>
        <p:txBody>
          <a:bodyPr/>
          <a:lstStyle/>
          <a:p>
            <a:pPr eaLnBrk="1" hangingPunct="1"/>
            <a:r>
              <a:rPr lang="cs-CZ" sz="3200" b="1" dirty="0"/>
              <a:t>Sociální opora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916832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dirty="0" smtClean="0"/>
              <a:t>přátelství, dobré sociální vztahy a podpůrné sociální sítě</a:t>
            </a:r>
          </a:p>
          <a:p>
            <a:pPr eaLnBrk="1" hangingPunct="1">
              <a:lnSpc>
                <a:spcPct val="90000"/>
              </a:lnSpc>
            </a:pPr>
            <a:r>
              <a:rPr lang="cs-CZ" dirty="0" smtClean="0"/>
              <a:t>přispívá k řešení citových i materiálních problémů </a:t>
            </a:r>
          </a:p>
          <a:p>
            <a:pPr eaLnBrk="1" hangingPunct="1">
              <a:lnSpc>
                <a:spcPct val="90000"/>
              </a:lnSpc>
            </a:pPr>
            <a:r>
              <a:rPr lang="cs-CZ" dirty="0" smtClean="0"/>
              <a:t>deprese, komplikace v těhotenství, častější a závažnější tělesné postižení</a:t>
            </a:r>
          </a:p>
          <a:p>
            <a:pPr eaLnBrk="1" hangingPunct="1">
              <a:lnSpc>
                <a:spcPct val="90000"/>
              </a:lnSpc>
            </a:pPr>
            <a:r>
              <a:rPr lang="cs-CZ" dirty="0" smtClean="0"/>
              <a:t>sociální izolace</a:t>
            </a:r>
          </a:p>
          <a:p>
            <a:pPr eaLnBrk="1" hangingPunct="1">
              <a:lnSpc>
                <a:spcPct val="90000"/>
              </a:lnSpc>
            </a:pPr>
            <a:r>
              <a:rPr lang="cs-CZ" dirty="0" smtClean="0"/>
              <a:t>sociální koheze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5" y="692150"/>
            <a:ext cx="7793037" cy="1462088"/>
          </a:xfrm>
        </p:spPr>
        <p:txBody>
          <a:bodyPr/>
          <a:lstStyle/>
          <a:p>
            <a:pPr eaLnBrk="1" hangingPunct="1"/>
            <a:r>
              <a:rPr lang="cs-CZ" b="1" smtClean="0"/>
              <a:t>Sociální opora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060575"/>
            <a:ext cx="77724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cs-CZ" i="1" smtClean="0"/>
          </a:p>
          <a:p>
            <a:pPr eaLnBrk="1" hangingPunct="1"/>
            <a:r>
              <a:rPr lang="cs-CZ" i="1" smtClean="0"/>
              <a:t>Ženatí muži nežijí déle než svobodní, to se jim jen zdá.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cs-CZ" smtClean="0"/>
              <a:t>Franklin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608138"/>
          </a:xfrm>
        </p:spPr>
        <p:txBody>
          <a:bodyPr/>
          <a:lstStyle/>
          <a:p>
            <a:pPr eaLnBrk="1" hangingPunct="1"/>
            <a:r>
              <a:rPr lang="cs-CZ" smtClean="0">
                <a:solidFill>
                  <a:schemeClr val="tx1"/>
                </a:solidFill>
              </a:rPr>
              <a:t>  </a:t>
            </a:r>
            <a:r>
              <a:rPr lang="cs-CZ" b="1" smtClean="0"/>
              <a:t>Drogy</a:t>
            </a:r>
          </a:p>
        </p:txBody>
      </p:sp>
      <p:sp>
        <p:nvSpPr>
          <p:cNvPr id="19661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Zneužívání drog není jen otázkou individuální volby, ale je do značné míry ovlivněno širším sociálním prostředím.</a:t>
            </a:r>
          </a:p>
        </p:txBody>
      </p:sp>
      <p:pic>
        <p:nvPicPr>
          <p:cNvPr id="7680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2" y="1125538"/>
            <a:ext cx="30003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solidFill>
                  <a:schemeClr val="tx1"/>
                </a:solidFill>
              </a:rPr>
              <a:t> </a:t>
            </a:r>
            <a:r>
              <a:rPr lang="cs-CZ" sz="3600" b="1"/>
              <a:t>Drogy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kouření, alkoholismus či jiná  drogová závislost  vedou k zdravotním potížím</a:t>
            </a:r>
          </a:p>
          <a:p>
            <a:pPr eaLnBrk="1" hangingPunct="1"/>
            <a:r>
              <a:rPr lang="cs-CZ" dirty="0" smtClean="0"/>
              <a:t>často jde o reakci na neutěšené sociální </a:t>
            </a:r>
            <a:br>
              <a:rPr lang="cs-CZ" dirty="0" smtClean="0"/>
            </a:br>
            <a:r>
              <a:rPr lang="cs-CZ" dirty="0" smtClean="0"/>
              <a:t>a ekonomické podmínky, které se v důsledku užívání drog ještě zhoršují</a:t>
            </a:r>
          </a:p>
          <a:p>
            <a:pPr eaLnBrk="1" hangingPunct="1"/>
            <a:r>
              <a:rPr lang="cs-CZ" dirty="0" smtClean="0"/>
              <a:t>pojí se s násilím, nehodami, otravami, poraněními a sebevraždami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80571" y="116632"/>
            <a:ext cx="7848600" cy="1462088"/>
          </a:xfrm>
        </p:spPr>
        <p:txBody>
          <a:bodyPr/>
          <a:lstStyle/>
          <a:p>
            <a:pPr eaLnBrk="1" hangingPunct="1"/>
            <a:r>
              <a:rPr lang="cs-CZ" sz="4000" b="1" dirty="0">
                <a:solidFill>
                  <a:schemeClr val="accent2"/>
                </a:solidFill>
              </a:rPr>
              <a:t>Sociální determinanty zdraví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0571" y="1484784"/>
            <a:ext cx="7916863" cy="5123534"/>
          </a:xfrm>
        </p:spPr>
        <p:txBody>
          <a:bodyPr/>
          <a:lstStyle/>
          <a:p>
            <a:pPr eaLnBrk="1" hangingPunct="1"/>
            <a:r>
              <a:rPr lang="cs-CZ" dirty="0" smtClean="0"/>
              <a:t>Zdraví každého člověka je významně ovlivňováno socioekonomickými podmínkami, které jsou označovány jako </a:t>
            </a:r>
            <a:r>
              <a:rPr lang="cs-CZ" b="1" dirty="0" smtClean="0">
                <a:solidFill>
                  <a:srgbClr val="0070C0"/>
                </a:solidFill>
              </a:rPr>
              <a:t>sociální determinanty zdraví.</a:t>
            </a:r>
            <a:r>
              <a:rPr lang="cs-CZ" dirty="0" smtClean="0"/>
              <a:t> </a:t>
            </a:r>
          </a:p>
          <a:p>
            <a:pPr eaLnBrk="1" hangingPunct="1"/>
            <a:endParaRPr lang="cs-CZ" dirty="0" smtClean="0"/>
          </a:p>
          <a:p>
            <a:pPr eaLnBrk="1" hangingPunct="1"/>
            <a:r>
              <a:rPr lang="cs-CZ" dirty="0" smtClean="0"/>
              <a:t>Tyto faktory významně ovlivňují</a:t>
            </a:r>
          </a:p>
          <a:p>
            <a:pPr lvl="1"/>
            <a:r>
              <a:rPr lang="cs-CZ" dirty="0" smtClean="0"/>
              <a:t>celkovou úroveň </a:t>
            </a:r>
            <a:r>
              <a:rPr lang="cs-CZ" dirty="0" err="1" smtClean="0"/>
              <a:t>zdr</a:t>
            </a:r>
            <a:r>
              <a:rPr lang="cs-CZ" dirty="0" smtClean="0"/>
              <a:t>. stavu populace </a:t>
            </a:r>
            <a:endParaRPr lang="cs-CZ" dirty="0"/>
          </a:p>
          <a:p>
            <a:pPr lvl="1"/>
            <a:r>
              <a:rPr lang="cs-CZ" dirty="0" smtClean="0"/>
              <a:t>vznik a reprodukci </a:t>
            </a:r>
            <a:r>
              <a:rPr lang="cs-CZ" b="1" dirty="0" smtClean="0">
                <a:solidFill>
                  <a:srgbClr val="0070C0"/>
                </a:solidFill>
              </a:rPr>
              <a:t>SE nerovností ve zdraví</a:t>
            </a:r>
            <a:r>
              <a:rPr lang="cs-CZ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53754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 </a:t>
            </a:r>
            <a:r>
              <a:rPr lang="cs-CZ" b="1" smtClean="0"/>
              <a:t>Výživa</a:t>
            </a:r>
          </a:p>
        </p:txBody>
      </p:sp>
      <p:sp>
        <p:nvSpPr>
          <p:cNvPr id="19456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Dostupnost a cena zdravé stravy je politickým problémem.</a:t>
            </a:r>
          </a:p>
        </p:txBody>
      </p:sp>
      <p:pic>
        <p:nvPicPr>
          <p:cNvPr id="78852" name="Picture 6" descr="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196975"/>
            <a:ext cx="2520950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 </a:t>
            </a:r>
            <a:r>
              <a:rPr lang="cs-CZ" sz="3600" b="1"/>
              <a:t>Výživa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773238"/>
            <a:ext cx="7772400" cy="4114800"/>
          </a:xfrm>
        </p:spPr>
        <p:txBody>
          <a:bodyPr/>
          <a:lstStyle/>
          <a:p>
            <a:pPr eaLnBrk="1" hangingPunct="1"/>
            <a:endParaRPr lang="cs-CZ" dirty="0" smtClean="0"/>
          </a:p>
          <a:p>
            <a:pPr eaLnBrk="1" hangingPunct="1"/>
            <a:r>
              <a:rPr lang="cs-CZ" dirty="0" smtClean="0"/>
              <a:t>zejména problém složení a pestrosti stravy</a:t>
            </a:r>
          </a:p>
          <a:p>
            <a:pPr lvl="1" eaLnBrk="1" hangingPunct="1"/>
            <a:r>
              <a:rPr lang="cs-CZ" dirty="0" smtClean="0"/>
              <a:t>obezita jako nemoc chudých</a:t>
            </a:r>
          </a:p>
          <a:p>
            <a:pPr lvl="1" eaLnBrk="1" hangingPunct="1"/>
            <a:r>
              <a:rPr lang="cs-CZ" dirty="0" smtClean="0"/>
              <a:t>dostupnost a cenová přijatelnost výživného a kvalitního jídla má větší vliv než zdravotní výchova</a:t>
            </a:r>
          </a:p>
          <a:p>
            <a:pPr eaLnBrk="1" hangingPunct="1"/>
            <a:r>
              <a:rPr lang="cs-CZ" dirty="0" smtClean="0"/>
              <a:t>vztah výživy a pohybu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b="1" smtClean="0"/>
              <a:t>Doprava</a:t>
            </a:r>
          </a:p>
        </p:txBody>
      </p:sp>
      <p:sp>
        <p:nvSpPr>
          <p:cNvPr id="19251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Chůze, jízda na kole a využívání veřejné dopravy znamená lepší zdraví.</a:t>
            </a:r>
          </a:p>
        </p:txBody>
      </p:sp>
      <p:pic>
        <p:nvPicPr>
          <p:cNvPr id="8090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76252"/>
            <a:ext cx="2100262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b="1"/>
              <a:t>Doprava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cs-CZ" dirty="0" smtClean="0"/>
              <a:t>omezení pohybu</a:t>
            </a:r>
          </a:p>
          <a:p>
            <a:pPr eaLnBrk="1" hangingPunct="1"/>
            <a:r>
              <a:rPr lang="cs-CZ" dirty="0" smtClean="0"/>
              <a:t>dopravní nehody</a:t>
            </a:r>
          </a:p>
          <a:p>
            <a:pPr eaLnBrk="1" hangingPunct="1"/>
            <a:r>
              <a:rPr lang="cs-CZ" dirty="0" smtClean="0"/>
              <a:t>omezení sociálních kontaktů</a:t>
            </a:r>
          </a:p>
          <a:p>
            <a:pPr eaLnBrk="1" hangingPunct="1"/>
            <a:r>
              <a:rPr lang="cs-CZ" dirty="0" smtClean="0"/>
              <a:t>znečištění ovzduší, hluk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171450"/>
            <a:ext cx="7793037" cy="1343025"/>
          </a:xfrm>
        </p:spPr>
        <p:txBody>
          <a:bodyPr/>
          <a:lstStyle/>
          <a:p>
            <a:pPr eaLnBrk="1" hangingPunct="1"/>
            <a:r>
              <a:rPr lang="cs-CZ" sz="3600" b="1"/>
              <a:t>ZJIŠTĚNÍ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40"/>
            <a:ext cx="7772400" cy="4579937"/>
          </a:xfrm>
        </p:spPr>
        <p:txBody>
          <a:bodyPr/>
          <a:lstStyle/>
          <a:p>
            <a:pPr eaLnBrk="1" hangingPunct="1"/>
            <a:r>
              <a:rPr lang="cs-CZ" sz="2200" dirty="0"/>
              <a:t>Špatné sociální a ekonomické podmínky výrazně ovlivňují zdraví lidí. </a:t>
            </a:r>
          </a:p>
          <a:p>
            <a:pPr eaLnBrk="1" hangingPunct="1"/>
            <a:r>
              <a:rPr lang="cs-CZ" sz="2200" dirty="0"/>
              <a:t>Sociální podmínky působí na zdraví lidí 3 základními cestami:</a:t>
            </a:r>
          </a:p>
          <a:p>
            <a:pPr lvl="1" eaLnBrk="1" hangingPunct="1"/>
            <a:r>
              <a:rPr lang="cs-CZ" sz="2200" dirty="0"/>
              <a:t>Materiální podmínky - přímo</a:t>
            </a:r>
          </a:p>
          <a:p>
            <a:pPr lvl="1" eaLnBrk="1" hangingPunct="1"/>
            <a:r>
              <a:rPr lang="cs-CZ" sz="2200" dirty="0"/>
              <a:t>Pracovní prostředí – skrze stres a chování</a:t>
            </a:r>
          </a:p>
          <a:p>
            <a:pPr lvl="1" eaLnBrk="1" hangingPunct="1"/>
            <a:r>
              <a:rPr lang="cs-CZ" sz="2200" dirty="0"/>
              <a:t>Sociální prostředí – skrze stres a chování</a:t>
            </a:r>
          </a:p>
          <a:p>
            <a:pPr eaLnBrk="1" hangingPunct="1"/>
            <a:r>
              <a:rPr lang="cs-CZ" sz="2200" dirty="0"/>
              <a:t>Nerovnosti ve zdraví se netýkají rozdílu mezi chudými a bohatými/chudými a zbytkem společnosti</a:t>
            </a:r>
          </a:p>
          <a:p>
            <a:pPr eaLnBrk="1" hangingPunct="1"/>
            <a:r>
              <a:rPr lang="cs-CZ" sz="2200" dirty="0"/>
              <a:t>V evropských zemích narůstá význam relativní chudoby</a:t>
            </a:r>
          </a:p>
          <a:p>
            <a:pPr eaLnBrk="1" hangingPunct="1"/>
            <a:r>
              <a:rPr lang="cs-CZ" sz="2200" dirty="0"/>
              <a:t>Zdraví lidí jako veřejný zájem je předmětem veřejné politiky, nejen politiky zdravotní nebo zdravotnictví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cs-CZ" sz="3600" b="1" dirty="0">
                <a:solidFill>
                  <a:schemeClr val="accent2"/>
                </a:solidFill>
              </a:rPr>
              <a:t>Možná politická opatření</a:t>
            </a:r>
            <a:endParaRPr lang="cs-CZ" sz="3600" dirty="0"/>
          </a:p>
        </p:txBody>
      </p:sp>
      <p:sp>
        <p:nvSpPr>
          <p:cNvPr id="132098" name="Rectangle 2"/>
          <p:cNvSpPr>
            <a:spLocks noGrp="1" noChangeArrowheads="1"/>
          </p:cNvSpPr>
          <p:nvPr>
            <p:ph idx="1"/>
          </p:nvPr>
        </p:nvSpPr>
        <p:spPr>
          <a:xfrm>
            <a:off x="467544" y="1700810"/>
            <a:ext cx="8229600" cy="4525963"/>
          </a:xfrm>
        </p:spPr>
        <p:txBody>
          <a:bodyPr/>
          <a:lstStyle/>
          <a:p>
            <a:r>
              <a:rPr lang="cs-CZ" sz="2800" dirty="0"/>
              <a:t>Zmenšování sociálních nerovností</a:t>
            </a:r>
          </a:p>
          <a:p>
            <a:r>
              <a:rPr lang="cs-CZ" sz="2800" dirty="0"/>
              <a:t>Zaměření na specifické faktory, které zhoršují zdraví v nejvíce znevýhodněných sociálních skupinách</a:t>
            </a:r>
          </a:p>
          <a:p>
            <a:endParaRPr lang="cs-CZ" sz="2800" dirty="0"/>
          </a:p>
          <a:p>
            <a:pPr marL="0" indent="0">
              <a:buNone/>
            </a:pPr>
            <a:endParaRPr lang="cs-CZ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4124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15890"/>
            <a:ext cx="7793038" cy="1462087"/>
          </a:xfrm>
        </p:spPr>
        <p:txBody>
          <a:bodyPr/>
          <a:lstStyle/>
          <a:p>
            <a:pPr eaLnBrk="1" hangingPunct="1"/>
            <a:r>
              <a:rPr lang="cs-CZ" sz="4000" b="1" i="1"/>
              <a:t/>
            </a:r>
            <a:br>
              <a:rPr lang="cs-CZ" sz="4000" b="1" i="1"/>
            </a:br>
            <a:r>
              <a:rPr lang="cs-CZ" sz="4000" b="1"/>
              <a:t>DOPORUČENÍ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916113"/>
            <a:ext cx="777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800"/>
              <a:t>Při snaze o dosažení co nejlepšího zdraví hrají největší roli všechna opatření týkající se:</a:t>
            </a:r>
          </a:p>
          <a:p>
            <a:pPr lvl="1" eaLnBrk="1" hangingPunct="1">
              <a:lnSpc>
                <a:spcPct val="80000"/>
              </a:lnSpc>
            </a:pPr>
            <a:r>
              <a:rPr lang="cs-CZ" b="1" smtClean="0"/>
              <a:t>vzdělání, </a:t>
            </a:r>
          </a:p>
          <a:p>
            <a:pPr lvl="1" eaLnBrk="1" hangingPunct="1">
              <a:lnSpc>
                <a:spcPct val="80000"/>
              </a:lnSpc>
            </a:pPr>
            <a:r>
              <a:rPr lang="cs-CZ" b="1" smtClean="0"/>
              <a:t>pracovních podmínek a zaměstnanosti,  </a:t>
            </a:r>
          </a:p>
          <a:p>
            <a:pPr lvl="1" eaLnBrk="1" hangingPunct="1">
              <a:lnSpc>
                <a:spcPct val="80000"/>
              </a:lnSpc>
            </a:pPr>
            <a:r>
              <a:rPr lang="cs-CZ" b="1" smtClean="0"/>
              <a:t>sociálního zabezpečení a pomoci,</a:t>
            </a:r>
          </a:p>
          <a:p>
            <a:pPr lvl="1" eaLnBrk="1" hangingPunct="1">
              <a:lnSpc>
                <a:spcPct val="80000"/>
              </a:lnSpc>
            </a:pPr>
            <a:r>
              <a:rPr lang="cs-CZ" b="1" smtClean="0"/>
              <a:t>péče o rodiny s dětmi,</a:t>
            </a:r>
          </a:p>
          <a:p>
            <a:pPr lvl="1" eaLnBrk="1" hangingPunct="1">
              <a:lnSpc>
                <a:spcPct val="80000"/>
              </a:lnSpc>
            </a:pPr>
            <a:r>
              <a:rPr lang="cs-CZ" b="1" smtClean="0"/>
              <a:t>bydlení,</a:t>
            </a:r>
          </a:p>
          <a:p>
            <a:pPr lvl="1" eaLnBrk="1" hangingPunct="1">
              <a:lnSpc>
                <a:spcPct val="80000"/>
              </a:lnSpc>
            </a:pPr>
            <a:r>
              <a:rPr lang="cs-CZ" b="1" smtClean="0"/>
              <a:t>dodržování lidských práv.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2800"/>
              <a:t>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cs-CZ" sz="3600" b="1" dirty="0">
                <a:solidFill>
                  <a:schemeClr val="accent2"/>
                </a:solidFill>
              </a:rPr>
              <a:t>Proč je třeba zabývat se </a:t>
            </a:r>
            <a:r>
              <a:rPr lang="cs-CZ" sz="3600" b="1" dirty="0" smtClean="0">
                <a:solidFill>
                  <a:schemeClr val="accent2"/>
                </a:solidFill>
              </a:rPr>
              <a:t>také nerovnostmi </a:t>
            </a:r>
            <a:r>
              <a:rPr lang="cs-CZ" sz="3600" b="1" dirty="0">
                <a:solidFill>
                  <a:schemeClr val="accent2"/>
                </a:solidFill>
              </a:rPr>
              <a:t>ve zdraví</a:t>
            </a:r>
            <a:endParaRPr lang="cs-CZ" sz="3600" dirty="0"/>
          </a:p>
        </p:txBody>
      </p:sp>
      <p:sp>
        <p:nvSpPr>
          <p:cNvPr id="132098" name="Rectangle 2"/>
          <p:cNvSpPr>
            <a:spLocks noGrp="1" noChangeArrowheads="1"/>
          </p:cNvSpPr>
          <p:nvPr>
            <p:ph idx="1"/>
          </p:nvPr>
        </p:nvSpPr>
        <p:spPr>
          <a:xfrm>
            <a:off x="251520" y="1556792"/>
            <a:ext cx="8496944" cy="4669981"/>
          </a:xfrm>
        </p:spPr>
        <p:txBody>
          <a:bodyPr/>
          <a:lstStyle/>
          <a:p>
            <a:r>
              <a:rPr lang="cs-CZ" sz="2400" dirty="0"/>
              <a:t>Existence nerovností ve zdraví je </a:t>
            </a:r>
            <a:r>
              <a:rPr lang="cs-CZ" sz="2400" b="1" dirty="0">
                <a:solidFill>
                  <a:srgbClr val="00B0F0"/>
                </a:solidFill>
              </a:rPr>
              <a:t>důkazem</a:t>
            </a:r>
            <a:r>
              <a:rPr lang="cs-CZ" sz="2400" dirty="0"/>
              <a:t> vlivu sociálních podmínek na </a:t>
            </a:r>
            <a:r>
              <a:rPr lang="cs-CZ" sz="2400" dirty="0" smtClean="0"/>
              <a:t>zdraví. </a:t>
            </a:r>
            <a:endParaRPr lang="cs-CZ" sz="2400" dirty="0"/>
          </a:p>
          <a:p>
            <a:r>
              <a:rPr lang="cs-CZ" sz="2400" dirty="0"/>
              <a:t>Otázka </a:t>
            </a:r>
            <a:r>
              <a:rPr lang="cs-CZ" sz="2400" b="1" dirty="0">
                <a:solidFill>
                  <a:srgbClr val="00B0F0"/>
                </a:solidFill>
              </a:rPr>
              <a:t>spravedlnosti</a:t>
            </a:r>
            <a:r>
              <a:rPr lang="cs-CZ" sz="2400" b="1" dirty="0">
                <a:solidFill>
                  <a:srgbClr val="0000CC"/>
                </a:solidFill>
              </a:rPr>
              <a:t> </a:t>
            </a:r>
            <a:r>
              <a:rPr lang="cs-CZ" sz="2400" dirty="0"/>
              <a:t>(ekvity) ve </a:t>
            </a:r>
            <a:r>
              <a:rPr lang="cs-CZ" sz="2400" dirty="0" smtClean="0"/>
              <a:t>zdraví.</a:t>
            </a:r>
            <a:endParaRPr lang="cs-CZ" sz="2400" dirty="0"/>
          </a:p>
          <a:p>
            <a:r>
              <a:rPr lang="cs-CZ" sz="2400" dirty="0"/>
              <a:t>Ukazují, že jsou </a:t>
            </a:r>
            <a:r>
              <a:rPr lang="cs-CZ" sz="2400" b="1" dirty="0">
                <a:solidFill>
                  <a:srgbClr val="00B0F0"/>
                </a:solidFill>
              </a:rPr>
              <a:t>rezervy</a:t>
            </a:r>
            <a:r>
              <a:rPr lang="cs-CZ" sz="2400" dirty="0">
                <a:solidFill>
                  <a:srgbClr val="0000CC"/>
                </a:solidFill>
              </a:rPr>
              <a:t> </a:t>
            </a:r>
            <a:r>
              <a:rPr lang="cs-CZ" sz="2400" dirty="0"/>
              <a:t>ve zdraví, je stále co </a:t>
            </a:r>
            <a:r>
              <a:rPr lang="cs-CZ" sz="2400" dirty="0" smtClean="0"/>
              <a:t>zlepšovat.</a:t>
            </a:r>
            <a:endParaRPr lang="cs-CZ" sz="2400" dirty="0"/>
          </a:p>
          <a:p>
            <a:r>
              <a:rPr lang="cs-CZ" sz="2400" dirty="0"/>
              <a:t>Šíření infekčních nemocí, alkoholismus, drogové závislosti, násilí a kriminalita – to jsou jevy související s nerovností, které ve svých důsledcích </a:t>
            </a:r>
            <a:r>
              <a:rPr lang="cs-CZ" sz="2400" b="1" dirty="0">
                <a:solidFill>
                  <a:srgbClr val="00B0F0"/>
                </a:solidFill>
              </a:rPr>
              <a:t>ovlivňují celou společnost</a:t>
            </a:r>
            <a:r>
              <a:rPr lang="cs-CZ" sz="2400" dirty="0"/>
              <a:t>.</a:t>
            </a:r>
          </a:p>
          <a:p>
            <a:r>
              <a:rPr lang="cs-CZ" sz="2400" b="1" dirty="0">
                <a:solidFill>
                  <a:srgbClr val="00B0F0"/>
                </a:solidFill>
              </a:rPr>
              <a:t>Identifikace </a:t>
            </a:r>
            <a:r>
              <a:rPr lang="cs-CZ" sz="2400" b="1" dirty="0" err="1">
                <a:solidFill>
                  <a:srgbClr val="00B0F0"/>
                </a:solidFill>
              </a:rPr>
              <a:t>nejvýzn</a:t>
            </a:r>
            <a:r>
              <a:rPr lang="cs-CZ" sz="2400" b="1" dirty="0">
                <a:solidFill>
                  <a:srgbClr val="00B0F0"/>
                </a:solidFill>
              </a:rPr>
              <a:t>. SDZ </a:t>
            </a:r>
            <a:r>
              <a:rPr lang="cs-CZ" sz="2400" dirty="0">
                <a:solidFill>
                  <a:srgbClr val="00B0F0"/>
                </a:solidFill>
              </a:rPr>
              <a:t>– </a:t>
            </a:r>
            <a:r>
              <a:rPr lang="cs-CZ" sz="2400" b="1" dirty="0">
                <a:solidFill>
                  <a:srgbClr val="00B0F0"/>
                </a:solidFill>
              </a:rPr>
              <a:t>účinná opatření </a:t>
            </a:r>
            <a:r>
              <a:rPr lang="cs-CZ" sz="2400" dirty="0">
                <a:solidFill>
                  <a:srgbClr val="00B0F0"/>
                </a:solidFill>
              </a:rPr>
              <a:t>v</a:t>
            </a:r>
            <a:r>
              <a:rPr lang="cs-CZ" sz="2400" dirty="0"/>
              <a:t> oblasti podpory zdraví a prevence nemocí </a:t>
            </a:r>
            <a:r>
              <a:rPr lang="cs-CZ" sz="2400" dirty="0" smtClean="0"/>
              <a:t>- redukce </a:t>
            </a:r>
            <a:r>
              <a:rPr lang="cs-CZ" sz="2400" dirty="0"/>
              <a:t>nákladů na symptomatickou léčbu.</a:t>
            </a:r>
          </a:p>
          <a:p>
            <a:endParaRPr lang="cs-CZ" sz="2400" dirty="0"/>
          </a:p>
          <a:p>
            <a:pPr marL="0" indent="0">
              <a:buNone/>
            </a:pPr>
            <a:endParaRPr lang="cs-CZ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4763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3209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sz="6000" b="1" dirty="0" smtClean="0">
                <a:solidFill>
                  <a:schemeClr val="accent2"/>
                </a:solidFill>
              </a:rPr>
              <a:t>ROZDÍLY VE ZDRAVÍ MEZI ZEMĚMI</a:t>
            </a:r>
            <a:endParaRPr lang="cs-CZ" sz="6000" b="1" dirty="0">
              <a:solidFill>
                <a:schemeClr val="accent2"/>
              </a:solidFill>
            </a:endParaRPr>
          </a:p>
          <a:p>
            <a:endParaRPr lang="cs-CZ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cs-CZ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6901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16040" y="333375"/>
            <a:ext cx="7793037" cy="622300"/>
          </a:xfrm>
        </p:spPr>
        <p:txBody>
          <a:bodyPr/>
          <a:lstStyle/>
          <a:p>
            <a:pPr eaLnBrk="1" hangingPunct="1"/>
            <a:r>
              <a:rPr lang="cs-CZ" sz="4000" b="1"/>
              <a:t>Střední délka života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6148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914400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115616" y="6132513"/>
            <a:ext cx="6912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hlinkClick r:id="rId3"/>
              </a:rPr>
              <a:t>http://www.worldlifeexpectancy.com/world-life-expectancy-map</a:t>
            </a:r>
            <a:endParaRPr lang="cs-CZ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2b9818c4-0e63-4265-bf53-6fb2b37d596c.mdb"/>
</p:tagLst>
</file>

<file path=ppt/theme/theme1.xml><?xml version="1.0" encoding="utf-8"?>
<a:theme xmlns:a="http://schemas.openxmlformats.org/drawingml/2006/main" name="Směsice">
  <a:themeElements>
    <a:clrScheme name="Směsice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Směs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0000"/>
          <a:buFont typeface="Wingdings" pitchFamily="2" charset="2"/>
          <a:buChar char="n"/>
          <a:tabLst/>
          <a:defRPr kumimoji="0" lang="cs-CZ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0000"/>
          <a:buFont typeface="Wingdings" pitchFamily="2" charset="2"/>
          <a:buChar char="n"/>
          <a:tabLst/>
          <a:defRPr kumimoji="0" lang="cs-CZ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c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Směsice">
  <a:themeElements>
    <a:clrScheme name="Směsice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Směs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0000"/>
          <a:buFont typeface="Wingdings" pitchFamily="2" charset="2"/>
          <a:buChar char="n"/>
          <a:tabLst/>
          <a:defRPr kumimoji="0" lang="cs-CZ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0000"/>
          <a:buFont typeface="Wingdings" pitchFamily="2" charset="2"/>
          <a:buChar char="n"/>
          <a:tabLst/>
          <a:defRPr kumimoji="0" lang="cs-CZ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c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TC101859861[[fn=Veletrh]]</Template>
  <TotalTime>7430</TotalTime>
  <Words>1284</Words>
  <Application>Microsoft Office PowerPoint</Application>
  <PresentationFormat>Předvádění na obrazovce (4:3)</PresentationFormat>
  <Paragraphs>313</Paragraphs>
  <Slides>66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6</vt:i4>
      </vt:variant>
      <vt:variant>
        <vt:lpstr>Nadpisy snímků</vt:lpstr>
      </vt:variant>
      <vt:variant>
        <vt:i4>66</vt:i4>
      </vt:variant>
    </vt:vector>
  </HeadingPairs>
  <TitlesOfParts>
    <vt:vector size="77" baseType="lpstr">
      <vt:lpstr>Arial</vt:lpstr>
      <vt:lpstr>Calibri</vt:lpstr>
      <vt:lpstr>Tahoma</vt:lpstr>
      <vt:lpstr>Times New Roman</vt:lpstr>
      <vt:lpstr>Wingdings</vt:lpstr>
      <vt:lpstr>Směsice</vt:lpstr>
      <vt:lpstr>Výchozí návrh</vt:lpstr>
      <vt:lpstr>1_Směsice</vt:lpstr>
      <vt:lpstr>1_Motiv systému Office</vt:lpstr>
      <vt:lpstr>2_Motiv systému Office</vt:lpstr>
      <vt:lpstr>3_Motiv systému Office</vt:lpstr>
      <vt:lpstr>Prezentace aplikace PowerPoint</vt:lpstr>
      <vt:lpstr>Determinanty zdraví</vt:lpstr>
      <vt:lpstr>Prezentace aplikace PowerPoint</vt:lpstr>
      <vt:lpstr>Základní determinanty zdraví</vt:lpstr>
      <vt:lpstr>Determinanty zdraví</vt:lpstr>
      <vt:lpstr>Sociální determinanty zdraví</vt:lpstr>
      <vt:lpstr>Proč je třeba zabývat se také nerovnostmi ve zdraví</vt:lpstr>
      <vt:lpstr>Prezentace aplikace PowerPoint</vt:lpstr>
      <vt:lpstr>Střední délka života</vt:lpstr>
      <vt:lpstr>Rozdíly ve zdraví mezi zeměmi</vt:lpstr>
      <vt:lpstr>Chudé vs bohaté země</vt:lpstr>
      <vt:lpstr>Chudé vs bohaté země</vt:lpstr>
      <vt:lpstr>Kolikrát bohatší je 20% nejbohatší populace ve srovnání s 20% nejchudší populace</vt:lpstr>
      <vt:lpstr>Bohaté země</vt:lpstr>
      <vt:lpstr>Bohaté země</vt:lpstr>
      <vt:lpstr>Prezentace aplikace PowerPoint</vt:lpstr>
      <vt:lpstr>Rozdíly ve zdraví mezi zeměmi</vt:lpstr>
      <vt:lpstr>Rozdíly ve zdraví mezi zeměmi</vt:lpstr>
      <vt:lpstr> NEROVNOSTI VE ZDRAVÍ MEZI POPULAČNÍMI SKUPINAMI UVNITŘ ZEMÍ</vt:lpstr>
      <vt:lpstr>Sociální determinanty zdraví</vt:lpstr>
      <vt:lpstr>Sociální determinanty zdraví</vt:lpstr>
      <vt:lpstr>Schematické znázornění vlivu sociálních determinant na zdraví </vt:lpstr>
      <vt:lpstr>Význam sociálních determinant zdraví</vt:lpstr>
      <vt:lpstr>10 nejvýznamnějších sociálních determinant zdraví </vt:lpstr>
      <vt:lpstr>SOCIÁLNÍ GRADIENT</vt:lpstr>
      <vt:lpstr>Absolutní chudoba </vt:lpstr>
      <vt:lpstr>Relativní chudoba</vt:lpstr>
      <vt:lpstr>Relativní chudoba</vt:lpstr>
      <vt:lpstr>SOCIOEKONOMICKÝ STATUS</vt:lpstr>
      <vt:lpstr>SOCIÁLNÍ GRADIENT</vt:lpstr>
      <vt:lpstr>SOCIÁLNÍ GRADIENT</vt:lpstr>
      <vt:lpstr>Subjektivní zdraví podle vzdělání a  věku</vt:lpstr>
      <vt:lpstr>Subjektivní zdraví podle věku a příjmu</vt:lpstr>
      <vt:lpstr>Nerovnost ve zdraví v ČR</vt:lpstr>
      <vt:lpstr>Stres</vt:lpstr>
      <vt:lpstr>Stres</vt:lpstr>
      <vt:lpstr>Přímý a nepřímý vliv stresu  na zdraví</vt:lpstr>
      <vt:lpstr>Výzkumy stresu</vt:lpstr>
      <vt:lpstr>Časné období  života</vt:lpstr>
      <vt:lpstr>Časné období života</vt:lpstr>
      <vt:lpstr>Časné období života</vt:lpstr>
      <vt:lpstr>Sociální vyloučení</vt:lpstr>
      <vt:lpstr> Sociální vyloučení </vt:lpstr>
      <vt:lpstr>Sociální vyloučení</vt:lpstr>
      <vt:lpstr>Sociální vyloučení</vt:lpstr>
      <vt:lpstr>Sociální vyloučení</vt:lpstr>
      <vt:lpstr>Povaha práce  a pracovní prostředí</vt:lpstr>
      <vt:lpstr>Povaha práce a pracovní prostředí</vt:lpstr>
      <vt:lpstr>Povaha práce a pracovní prostředí</vt:lpstr>
      <vt:lpstr>Nezaměstnanost  a nejistota zaměstnání</vt:lpstr>
      <vt:lpstr>Nezaměstnanost a nejistota zaměstnání</vt:lpstr>
      <vt:lpstr>Nezaměstnanost a nejistota zaměstnání</vt:lpstr>
      <vt:lpstr>Sociální opora</vt:lpstr>
      <vt:lpstr>Sociální opora</vt:lpstr>
      <vt:lpstr>Typy sociální opory </vt:lpstr>
      <vt:lpstr>Sociální opora</vt:lpstr>
      <vt:lpstr>Sociální opora</vt:lpstr>
      <vt:lpstr>  Drogy</vt:lpstr>
      <vt:lpstr> Drogy</vt:lpstr>
      <vt:lpstr> Výživa</vt:lpstr>
      <vt:lpstr> Výživa</vt:lpstr>
      <vt:lpstr>Doprava</vt:lpstr>
      <vt:lpstr>Doprava</vt:lpstr>
      <vt:lpstr>ZJIŠTĚNÍ</vt:lpstr>
      <vt:lpstr>Možná politická opatření</vt:lpstr>
      <vt:lpstr> DOPORUČENÍ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Sociální determinanty zdraví</dc:title>
  <dc:creator>Pavlína Kaňová</dc:creator>
  <cp:lastModifiedBy>Pavlína Kaňová</cp:lastModifiedBy>
  <cp:revision>256</cp:revision>
  <cp:lastPrinted>2012-04-27T05:33:23Z</cp:lastPrinted>
  <dcterms:created xsi:type="dcterms:W3CDTF">2005-10-12T05:20:06Z</dcterms:created>
  <dcterms:modified xsi:type="dcterms:W3CDTF">2018-11-08T12:10:40Z</dcterms:modified>
</cp:coreProperties>
</file>