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sldIdLst>
    <p:sldId id="256" r:id="rId2"/>
    <p:sldId id="273" r:id="rId3"/>
    <p:sldId id="274" r:id="rId4"/>
    <p:sldId id="272" r:id="rId5"/>
    <p:sldId id="275" r:id="rId6"/>
    <p:sldId id="266" r:id="rId7"/>
    <p:sldId id="264" r:id="rId8"/>
    <p:sldId id="265" r:id="rId9"/>
    <p:sldId id="262" r:id="rId10"/>
    <p:sldId id="263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FB6A3"/>
    <a:srgbClr val="60BA8E"/>
    <a:srgbClr val="E0371B"/>
    <a:srgbClr val="FAF39C"/>
    <a:srgbClr val="E6AB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5" d="100"/>
          <a:sy n="105" d="100"/>
        </p:scale>
        <p:origin x="118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518A3D-EEBA-9F47-8943-6643BE437533}" type="datetimeFigureOut">
              <a:rPr lang="en-US" smtClean="0"/>
              <a:t>11/28/2018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CB31A8-ECCF-8C40-BF5E-75046187B4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4977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Os frontale, </a:t>
            </a:r>
            <a:r>
              <a:rPr lang="cs-CZ" dirty="0" err="1" smtClean="0"/>
              <a:t>sphenoidale</a:t>
            </a:r>
            <a:r>
              <a:rPr lang="cs-CZ" dirty="0" smtClean="0"/>
              <a:t>,</a:t>
            </a:r>
            <a:r>
              <a:rPr lang="cs-CZ" baseline="0" dirty="0" smtClean="0"/>
              <a:t> </a:t>
            </a:r>
            <a:r>
              <a:rPr lang="cs-CZ" dirty="0" err="1" smtClean="0"/>
              <a:t>ethmoidale</a:t>
            </a:r>
            <a:r>
              <a:rPr lang="cs-CZ" dirty="0" smtClean="0"/>
              <a:t>, </a:t>
            </a:r>
            <a:r>
              <a:rPr lang="cs-CZ" dirty="0" err="1" smtClean="0"/>
              <a:t>nasale</a:t>
            </a:r>
            <a:r>
              <a:rPr lang="cs-CZ" dirty="0" smtClean="0"/>
              <a:t>, </a:t>
            </a:r>
            <a:r>
              <a:rPr lang="cs-CZ" dirty="0" err="1" smtClean="0"/>
              <a:t>lacrimale</a:t>
            </a:r>
            <a:r>
              <a:rPr lang="cs-CZ" dirty="0" smtClean="0"/>
              <a:t>,</a:t>
            </a:r>
            <a:r>
              <a:rPr lang="cs-CZ" baseline="0" dirty="0" smtClean="0"/>
              <a:t> </a:t>
            </a:r>
            <a:r>
              <a:rPr lang="cs-CZ" baseline="0" dirty="0" err="1" smtClean="0"/>
              <a:t>temporale</a:t>
            </a:r>
            <a:r>
              <a:rPr lang="cs-CZ" baseline="0" dirty="0" smtClean="0"/>
              <a:t>, </a:t>
            </a:r>
            <a:r>
              <a:rPr lang="cs-CZ" baseline="0" dirty="0" err="1" smtClean="0"/>
              <a:t>parietale</a:t>
            </a:r>
            <a:r>
              <a:rPr lang="cs-CZ" baseline="0" dirty="0" smtClean="0"/>
              <a:t>, </a:t>
            </a:r>
            <a:r>
              <a:rPr lang="cs-CZ" baseline="0" dirty="0" err="1" smtClean="0"/>
              <a:t>zygomaticum</a:t>
            </a:r>
            <a:r>
              <a:rPr lang="cs-CZ" baseline="0" dirty="0" smtClean="0"/>
              <a:t>, </a:t>
            </a:r>
            <a:r>
              <a:rPr lang="cs-CZ" baseline="0" dirty="0" err="1" smtClean="0"/>
              <a:t>occipitale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CB31A8-ECCF-8C40-BF5E-75046187B42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4104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Abdominalis</a:t>
            </a:r>
            <a:r>
              <a:rPr lang="en-US" dirty="0" smtClean="0"/>
              <a:t>//</a:t>
            </a:r>
            <a:r>
              <a:rPr lang="en-US" dirty="0" err="1" smtClean="0"/>
              <a:t>vertebralis</a:t>
            </a:r>
            <a:r>
              <a:rPr lang="en-US" dirty="0" smtClean="0"/>
              <a:t>//</a:t>
            </a:r>
            <a:r>
              <a:rPr lang="en-US" dirty="0" err="1" smtClean="0"/>
              <a:t>vestibulocochlearis</a:t>
            </a:r>
            <a:r>
              <a:rPr lang="en-US" dirty="0" smtClean="0"/>
              <a:t>//</a:t>
            </a:r>
            <a:r>
              <a:rPr lang="en-US" dirty="0" err="1" smtClean="0"/>
              <a:t>immobilis</a:t>
            </a:r>
            <a:r>
              <a:rPr lang="en-US" dirty="0" smtClean="0"/>
              <a:t>//</a:t>
            </a:r>
            <a:r>
              <a:rPr lang="en-US" dirty="0" err="1" smtClean="0"/>
              <a:t>progrediens</a:t>
            </a:r>
            <a:r>
              <a:rPr lang="en-US" dirty="0" smtClean="0"/>
              <a:t>/</a:t>
            </a:r>
            <a:r>
              <a:rPr lang="en-US" dirty="0" err="1" smtClean="0"/>
              <a:t>pectoralis</a:t>
            </a:r>
            <a:r>
              <a:rPr lang="en-US" dirty="0" smtClean="0"/>
              <a:t>// </a:t>
            </a:r>
            <a:r>
              <a:rPr lang="en-US" dirty="0" err="1" smtClean="0"/>
              <a:t>suprarenalis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CB31A8-ECCF-8C40-BF5E-75046187B42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3434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Dentes</a:t>
            </a:r>
            <a:r>
              <a:rPr lang="cs-CZ" dirty="0" smtClean="0"/>
              <a:t> </a:t>
            </a:r>
            <a:r>
              <a:rPr lang="cs-CZ" dirty="0" err="1" smtClean="0"/>
              <a:t>permanentes</a:t>
            </a:r>
            <a:r>
              <a:rPr lang="cs-CZ" dirty="0" smtClean="0"/>
              <a:t>, </a:t>
            </a:r>
            <a:r>
              <a:rPr lang="cs-CZ" dirty="0" err="1" smtClean="0"/>
              <a:t>arcus</a:t>
            </a:r>
            <a:r>
              <a:rPr lang="cs-CZ" dirty="0" smtClean="0"/>
              <a:t> </a:t>
            </a:r>
            <a:r>
              <a:rPr lang="cs-CZ" dirty="0" err="1" smtClean="0"/>
              <a:t>dentalis</a:t>
            </a:r>
            <a:r>
              <a:rPr lang="cs-CZ" dirty="0" smtClean="0"/>
              <a:t> </a:t>
            </a:r>
            <a:r>
              <a:rPr lang="cs-CZ" dirty="0" err="1" smtClean="0"/>
              <a:t>mandibularis</a:t>
            </a:r>
            <a:r>
              <a:rPr lang="cs-CZ" dirty="0" smtClean="0"/>
              <a:t>, facies </a:t>
            </a:r>
            <a:r>
              <a:rPr lang="cs-CZ" dirty="0" err="1" smtClean="0"/>
              <a:t>digitalis</a:t>
            </a:r>
            <a:r>
              <a:rPr lang="cs-CZ" dirty="0" smtClean="0"/>
              <a:t> </a:t>
            </a:r>
            <a:r>
              <a:rPr lang="cs-CZ" dirty="0" err="1" smtClean="0"/>
              <a:t>palmaris</a:t>
            </a:r>
            <a:r>
              <a:rPr lang="cs-CZ" dirty="0" smtClean="0"/>
              <a:t>, </a:t>
            </a:r>
            <a:r>
              <a:rPr lang="cs-CZ" dirty="0" err="1" smtClean="0"/>
              <a:t>ligamentum</a:t>
            </a:r>
            <a:r>
              <a:rPr lang="cs-CZ" dirty="0" smtClean="0"/>
              <a:t> </a:t>
            </a:r>
            <a:r>
              <a:rPr lang="cs-CZ" dirty="0" err="1" smtClean="0"/>
              <a:t>palpebrale</a:t>
            </a:r>
            <a:r>
              <a:rPr lang="cs-CZ" baseline="0" dirty="0" smtClean="0"/>
              <a:t> </a:t>
            </a:r>
            <a:r>
              <a:rPr lang="cs-CZ" baseline="0" dirty="0" err="1" smtClean="0"/>
              <a:t>mediale</a:t>
            </a:r>
            <a:r>
              <a:rPr lang="cs-CZ" baseline="0" dirty="0" smtClean="0"/>
              <a:t>, fraktura </a:t>
            </a:r>
            <a:r>
              <a:rPr lang="cs-CZ" baseline="0" dirty="0" err="1" smtClean="0"/>
              <a:t>malleoli</a:t>
            </a:r>
            <a:r>
              <a:rPr lang="cs-CZ" baseline="0" dirty="0" smtClean="0"/>
              <a:t> </a:t>
            </a:r>
            <a:r>
              <a:rPr lang="cs-CZ" baseline="0" dirty="0" err="1" smtClean="0"/>
              <a:t>lateralis</a:t>
            </a:r>
            <a:r>
              <a:rPr lang="cs-CZ" baseline="0" dirty="0" smtClean="0"/>
              <a:t>, </a:t>
            </a:r>
            <a:r>
              <a:rPr lang="cs-CZ" baseline="0" dirty="0" err="1" smtClean="0"/>
              <a:t>caries</a:t>
            </a:r>
            <a:r>
              <a:rPr lang="cs-CZ" baseline="0" dirty="0" smtClean="0"/>
              <a:t> </a:t>
            </a:r>
            <a:r>
              <a:rPr lang="cs-CZ" baseline="0" dirty="0" err="1" smtClean="0"/>
              <a:t>superficialis</a:t>
            </a:r>
            <a:r>
              <a:rPr lang="cs-CZ" baseline="0" dirty="0" smtClean="0"/>
              <a:t>, os breve, </a:t>
            </a:r>
            <a:r>
              <a:rPr lang="cs-CZ" baseline="0" dirty="0" err="1" smtClean="0"/>
              <a:t>ulcus</a:t>
            </a:r>
            <a:r>
              <a:rPr lang="cs-CZ" baseline="0" dirty="0" smtClean="0"/>
              <a:t> </a:t>
            </a:r>
            <a:r>
              <a:rPr lang="cs-CZ" baseline="0" dirty="0" err="1" smtClean="0"/>
              <a:t>molle</a:t>
            </a:r>
            <a:r>
              <a:rPr lang="cs-CZ" baseline="0" dirty="0" smtClean="0"/>
              <a:t>, </a:t>
            </a:r>
            <a:r>
              <a:rPr lang="cs-CZ" baseline="0" dirty="0" err="1" smtClean="0"/>
              <a:t>fractura</a:t>
            </a:r>
            <a:r>
              <a:rPr lang="cs-CZ" baseline="0" dirty="0" smtClean="0"/>
              <a:t> multiplex, </a:t>
            </a:r>
            <a:r>
              <a:rPr lang="cs-CZ" baseline="0" dirty="0" err="1" smtClean="0"/>
              <a:t>pars</a:t>
            </a:r>
            <a:r>
              <a:rPr lang="cs-CZ" baseline="0" dirty="0" smtClean="0"/>
              <a:t> </a:t>
            </a:r>
            <a:r>
              <a:rPr lang="cs-CZ" baseline="0" dirty="0" err="1" smtClean="0"/>
              <a:t>medialis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CB31A8-ECCF-8C40-BF5E-75046187B42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824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Caries</a:t>
            </a:r>
            <a:r>
              <a:rPr lang="cs-CZ" dirty="0" smtClean="0"/>
              <a:t> </a:t>
            </a:r>
            <a:r>
              <a:rPr lang="cs-CZ" dirty="0" err="1" smtClean="0"/>
              <a:t>dentium</a:t>
            </a:r>
            <a:r>
              <a:rPr lang="cs-CZ" dirty="0" smtClean="0"/>
              <a:t> </a:t>
            </a:r>
            <a:r>
              <a:rPr lang="cs-CZ" dirty="0" err="1" smtClean="0"/>
              <a:t>permanentium</a:t>
            </a:r>
            <a:r>
              <a:rPr lang="cs-CZ" dirty="0" smtClean="0"/>
              <a:t>, rete </a:t>
            </a:r>
            <a:r>
              <a:rPr lang="cs-CZ" dirty="0" err="1" smtClean="0"/>
              <a:t>articulare</a:t>
            </a:r>
            <a:r>
              <a:rPr lang="cs-CZ" dirty="0" smtClean="0"/>
              <a:t> </a:t>
            </a:r>
            <a:r>
              <a:rPr lang="cs-CZ" dirty="0" err="1" smtClean="0"/>
              <a:t>cubiti</a:t>
            </a:r>
            <a:r>
              <a:rPr lang="cs-CZ" dirty="0" smtClean="0"/>
              <a:t>, in </a:t>
            </a:r>
            <a:r>
              <a:rPr lang="cs-CZ" dirty="0" err="1" smtClean="0"/>
              <a:t>canale</a:t>
            </a:r>
            <a:r>
              <a:rPr lang="cs-CZ" dirty="0" smtClean="0"/>
              <a:t> </a:t>
            </a:r>
            <a:r>
              <a:rPr lang="cs-CZ" dirty="0" err="1" smtClean="0"/>
              <a:t>centrali</a:t>
            </a:r>
            <a:r>
              <a:rPr lang="cs-CZ" dirty="0" smtClean="0"/>
              <a:t> </a:t>
            </a:r>
            <a:r>
              <a:rPr lang="cs-CZ" dirty="0" err="1" smtClean="0"/>
              <a:t>medullae</a:t>
            </a:r>
            <a:r>
              <a:rPr lang="cs-CZ" dirty="0" smtClean="0"/>
              <a:t> </a:t>
            </a:r>
            <a:r>
              <a:rPr lang="cs-CZ" dirty="0" err="1" smtClean="0"/>
              <a:t>spinalis</a:t>
            </a:r>
            <a:r>
              <a:rPr lang="cs-CZ" dirty="0" smtClean="0"/>
              <a:t>, tuber frontale </a:t>
            </a:r>
            <a:r>
              <a:rPr lang="cs-CZ" dirty="0" err="1" smtClean="0"/>
              <a:t>ossis</a:t>
            </a:r>
            <a:r>
              <a:rPr lang="cs-CZ" dirty="0" smtClean="0"/>
              <a:t> </a:t>
            </a:r>
            <a:r>
              <a:rPr lang="cs-CZ" dirty="0" err="1" smtClean="0"/>
              <a:t>frontalis</a:t>
            </a:r>
            <a:r>
              <a:rPr lang="cs-CZ" dirty="0" smtClean="0"/>
              <a:t>, </a:t>
            </a:r>
            <a:r>
              <a:rPr lang="cs-CZ" dirty="0" err="1" smtClean="0"/>
              <a:t>operatio</a:t>
            </a:r>
            <a:r>
              <a:rPr lang="cs-CZ" dirty="0" smtClean="0"/>
              <a:t> </a:t>
            </a:r>
            <a:r>
              <a:rPr lang="cs-CZ" dirty="0" err="1" smtClean="0"/>
              <a:t>partis</a:t>
            </a:r>
            <a:r>
              <a:rPr lang="cs-CZ" baseline="0" dirty="0" smtClean="0"/>
              <a:t> </a:t>
            </a:r>
            <a:r>
              <a:rPr lang="cs-CZ" baseline="0" dirty="0" err="1" smtClean="0"/>
              <a:t>descendentis</a:t>
            </a:r>
            <a:r>
              <a:rPr lang="cs-CZ" baseline="0" dirty="0" smtClean="0"/>
              <a:t> et </a:t>
            </a:r>
            <a:r>
              <a:rPr lang="cs-CZ" baseline="0" dirty="0" err="1" smtClean="0"/>
              <a:t>ascendentis</a:t>
            </a:r>
            <a:r>
              <a:rPr lang="cs-CZ" baseline="0" dirty="0" smtClean="0"/>
              <a:t> </a:t>
            </a:r>
            <a:r>
              <a:rPr lang="cs-CZ" baseline="0" dirty="0" err="1" smtClean="0"/>
              <a:t>duodeni</a:t>
            </a:r>
            <a:r>
              <a:rPr lang="cs-CZ" baseline="0" dirty="0" smtClean="0"/>
              <a:t>, </a:t>
            </a:r>
            <a:r>
              <a:rPr lang="cs-CZ" baseline="0" dirty="0" err="1" smtClean="0"/>
              <a:t>capsula</a:t>
            </a:r>
            <a:r>
              <a:rPr lang="cs-CZ" baseline="0" dirty="0" smtClean="0"/>
              <a:t> </a:t>
            </a:r>
            <a:r>
              <a:rPr lang="cs-CZ" baseline="0" dirty="0" err="1" smtClean="0"/>
              <a:t>articularis</a:t>
            </a:r>
            <a:r>
              <a:rPr lang="cs-CZ" baseline="0" dirty="0" smtClean="0"/>
              <a:t> </a:t>
            </a:r>
            <a:r>
              <a:rPr lang="cs-CZ" baseline="0" dirty="0" err="1" smtClean="0"/>
              <a:t>humeri</a:t>
            </a:r>
            <a:r>
              <a:rPr lang="cs-CZ" baseline="0" dirty="0" smtClean="0"/>
              <a:t>, </a:t>
            </a:r>
            <a:r>
              <a:rPr lang="cs-CZ" baseline="0" dirty="0" err="1" smtClean="0"/>
              <a:t>processus</a:t>
            </a:r>
            <a:r>
              <a:rPr lang="cs-CZ" baseline="0" dirty="0" smtClean="0"/>
              <a:t> </a:t>
            </a:r>
            <a:r>
              <a:rPr lang="cs-CZ" baseline="0" dirty="0" err="1" smtClean="0"/>
              <a:t>vertebrarum</a:t>
            </a:r>
            <a:r>
              <a:rPr lang="cs-CZ" baseline="0" dirty="0" smtClean="0"/>
              <a:t> </a:t>
            </a:r>
            <a:r>
              <a:rPr lang="cs-CZ" baseline="0" dirty="0" err="1" smtClean="0"/>
              <a:t>columnae</a:t>
            </a:r>
            <a:r>
              <a:rPr lang="cs-CZ" baseline="0" dirty="0" smtClean="0"/>
              <a:t> </a:t>
            </a:r>
            <a:r>
              <a:rPr lang="cs-CZ" baseline="0" dirty="0" err="1" smtClean="0"/>
              <a:t>vertebralis</a:t>
            </a:r>
            <a:r>
              <a:rPr lang="cs-CZ" baseline="0" dirty="0" smtClean="0"/>
              <a:t>, ruptura </a:t>
            </a:r>
            <a:r>
              <a:rPr lang="cs-CZ" baseline="0" dirty="0" err="1" smtClean="0"/>
              <a:t>musculi</a:t>
            </a:r>
            <a:r>
              <a:rPr lang="cs-CZ" baseline="0" dirty="0" smtClean="0"/>
              <a:t> </a:t>
            </a:r>
            <a:r>
              <a:rPr lang="cs-CZ" baseline="0" dirty="0" err="1" smtClean="0"/>
              <a:t>bicipitis</a:t>
            </a:r>
            <a:r>
              <a:rPr lang="cs-CZ" baseline="0" dirty="0" smtClean="0"/>
              <a:t> </a:t>
            </a:r>
            <a:r>
              <a:rPr lang="cs-CZ" baseline="0" dirty="0" err="1" smtClean="0"/>
              <a:t>brachii</a:t>
            </a:r>
            <a:r>
              <a:rPr lang="cs-CZ" baseline="0" dirty="0" smtClean="0"/>
              <a:t>, septem </a:t>
            </a:r>
            <a:r>
              <a:rPr lang="cs-CZ" baseline="0" dirty="0" err="1" smtClean="0"/>
              <a:t>ligamenta</a:t>
            </a:r>
            <a:r>
              <a:rPr lang="cs-CZ" baseline="0" dirty="0" smtClean="0"/>
              <a:t> </a:t>
            </a:r>
            <a:r>
              <a:rPr lang="cs-CZ" baseline="0" dirty="0" err="1" smtClean="0"/>
              <a:t>teretia</a:t>
            </a:r>
            <a:r>
              <a:rPr lang="cs-CZ" baseline="0" dirty="0" smtClean="0"/>
              <a:t> </a:t>
            </a:r>
            <a:r>
              <a:rPr lang="cs-CZ" baseline="0" dirty="0" err="1" smtClean="0"/>
              <a:t>corporis</a:t>
            </a:r>
            <a:r>
              <a:rPr lang="cs-CZ" baseline="0" dirty="0" smtClean="0"/>
              <a:t> </a:t>
            </a:r>
            <a:r>
              <a:rPr lang="cs-CZ" baseline="0" dirty="0" err="1" smtClean="0"/>
              <a:t>humani</a:t>
            </a:r>
            <a:r>
              <a:rPr lang="cs-CZ" baseline="0" dirty="0" smtClean="0"/>
              <a:t>, tunica </a:t>
            </a:r>
            <a:r>
              <a:rPr lang="cs-CZ" baseline="0" dirty="0" err="1" smtClean="0"/>
              <a:t>mucosa</a:t>
            </a:r>
            <a:r>
              <a:rPr lang="cs-CZ" baseline="0" dirty="0" smtClean="0"/>
              <a:t> </a:t>
            </a:r>
            <a:r>
              <a:rPr lang="cs-CZ" baseline="0" dirty="0" err="1" smtClean="0"/>
              <a:t>intestini</a:t>
            </a:r>
            <a:r>
              <a:rPr lang="cs-CZ" baseline="0" dirty="0" smtClean="0"/>
              <a:t> </a:t>
            </a:r>
            <a:r>
              <a:rPr lang="cs-CZ" baseline="0" dirty="0" err="1" smtClean="0"/>
              <a:t>tenuis</a:t>
            </a:r>
            <a:r>
              <a:rPr lang="cs-CZ" baseline="0" dirty="0" smtClean="0"/>
              <a:t>, </a:t>
            </a:r>
            <a:r>
              <a:rPr lang="cs-CZ" baseline="0" dirty="0" err="1" smtClean="0"/>
              <a:t>vena</a:t>
            </a:r>
            <a:r>
              <a:rPr lang="cs-CZ" baseline="0" dirty="0" smtClean="0"/>
              <a:t> </a:t>
            </a:r>
            <a:r>
              <a:rPr lang="cs-CZ" baseline="0" dirty="0" err="1" smtClean="0"/>
              <a:t>comitans</a:t>
            </a:r>
            <a:r>
              <a:rPr lang="cs-CZ" baseline="0" dirty="0" smtClean="0"/>
              <a:t> nervi </a:t>
            </a:r>
            <a:r>
              <a:rPr lang="cs-CZ" baseline="0" dirty="0" err="1" smtClean="0"/>
              <a:t>hypoglossi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CB31A8-ECCF-8C40-BF5E-75046187B42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8502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5C2C0-E743-B343-8C21-A69BFDA5F34B}" type="datetimeFigureOut">
              <a:rPr lang="en-US" smtClean="0"/>
              <a:t>11/28/2018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40D66-7A1C-714A-8E21-DF36B326ED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3135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5C2C0-E743-B343-8C21-A69BFDA5F34B}" type="datetimeFigureOut">
              <a:rPr lang="en-US" smtClean="0"/>
              <a:t>11/28/2018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40D66-7A1C-714A-8E21-DF36B326ED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73496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5C2C0-E743-B343-8C21-A69BFDA5F34B}" type="datetimeFigureOut">
              <a:rPr lang="en-US" smtClean="0"/>
              <a:t>11/28/2018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40D66-7A1C-714A-8E21-DF36B326ED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8919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5C2C0-E743-B343-8C21-A69BFDA5F34B}" type="datetimeFigureOut">
              <a:rPr lang="en-US" smtClean="0"/>
              <a:t>11/28/2018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40D66-7A1C-714A-8E21-DF36B326ED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175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5C2C0-E743-B343-8C21-A69BFDA5F34B}" type="datetimeFigureOut">
              <a:rPr lang="en-US" smtClean="0"/>
              <a:t>11/28/2018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40D66-7A1C-714A-8E21-DF36B326ED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6268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5C2C0-E743-B343-8C21-A69BFDA5F34B}" type="datetimeFigureOut">
              <a:rPr lang="en-US" smtClean="0"/>
              <a:t>11/28/2018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40D66-7A1C-714A-8E21-DF36B326ED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0077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5C2C0-E743-B343-8C21-A69BFDA5F34B}" type="datetimeFigureOut">
              <a:rPr lang="en-US" smtClean="0"/>
              <a:t>11/28/2018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40D66-7A1C-714A-8E21-DF36B326ED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7538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5C2C0-E743-B343-8C21-A69BFDA5F34B}" type="datetimeFigureOut">
              <a:rPr lang="en-US" smtClean="0"/>
              <a:t>11/28/2018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40D66-7A1C-714A-8E21-DF36B326ED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42152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5C2C0-E743-B343-8C21-A69BFDA5F34B}" type="datetimeFigureOut">
              <a:rPr lang="en-US" smtClean="0"/>
              <a:t>11/28/2018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40D66-7A1C-714A-8E21-DF36B326ED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733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5C2C0-E743-B343-8C21-A69BFDA5F34B}" type="datetimeFigureOut">
              <a:rPr lang="en-US" smtClean="0"/>
              <a:t>11/28/2018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40D66-7A1C-714A-8E21-DF36B326ED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6612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5C2C0-E743-B343-8C21-A69BFDA5F34B}" type="datetimeFigureOut">
              <a:rPr lang="en-US" smtClean="0"/>
              <a:t>11/28/2018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40D66-7A1C-714A-8E21-DF36B326ED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620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A5C2C0-E743-B343-8C21-A69BFDA5F34B}" type="datetimeFigureOut">
              <a:rPr lang="en-US" smtClean="0"/>
              <a:t>11/28/2018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D40D66-7A1C-714A-8E21-DF36B326ED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792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Cambria"/>
                <a:cs typeface="Cambria"/>
              </a:rPr>
              <a:t>Adjectives of the 3</a:t>
            </a:r>
            <a:r>
              <a:rPr lang="en-US" baseline="30000" dirty="0" smtClean="0">
                <a:latin typeface="Cambria"/>
                <a:cs typeface="Cambria"/>
              </a:rPr>
              <a:t>rd</a:t>
            </a:r>
            <a:r>
              <a:rPr lang="en-US" dirty="0" smtClean="0">
                <a:latin typeface="Cambria"/>
                <a:cs typeface="Cambria"/>
              </a:rPr>
              <a:t> declension</a:t>
            </a:r>
            <a:endParaRPr lang="en-US" dirty="0">
              <a:latin typeface="Cambria"/>
              <a:cs typeface="Cambria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>
              <a:latin typeface="Cambria"/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1573340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mbria"/>
                <a:cs typeface="Cambria"/>
              </a:rPr>
              <a:t>Find mistake</a:t>
            </a:r>
            <a:endParaRPr lang="en-US" dirty="0">
              <a:latin typeface="Cambria"/>
              <a:cs typeface="Cambri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072" y="1600200"/>
            <a:ext cx="8229600" cy="4525963"/>
          </a:xfrm>
        </p:spPr>
        <p:txBody>
          <a:bodyPr/>
          <a:lstStyle/>
          <a:p>
            <a:r>
              <a:rPr lang="en-US" dirty="0" err="1" smtClean="0">
                <a:latin typeface="Cambria"/>
                <a:cs typeface="Cambria"/>
              </a:rPr>
              <a:t>Musculi</a:t>
            </a:r>
            <a:r>
              <a:rPr lang="en-US" dirty="0" smtClean="0">
                <a:latin typeface="Cambria"/>
                <a:cs typeface="Cambria"/>
              </a:rPr>
              <a:t> </a:t>
            </a:r>
            <a:r>
              <a:rPr lang="en-US" dirty="0" err="1" smtClean="0">
                <a:latin typeface="Cambria"/>
                <a:cs typeface="Cambria"/>
              </a:rPr>
              <a:t>levatores</a:t>
            </a:r>
            <a:r>
              <a:rPr lang="en-US" dirty="0" smtClean="0">
                <a:latin typeface="Cambria"/>
                <a:cs typeface="Cambria"/>
              </a:rPr>
              <a:t> </a:t>
            </a:r>
            <a:r>
              <a:rPr lang="en-US" dirty="0" err="1" smtClean="0">
                <a:latin typeface="Cambria"/>
                <a:cs typeface="Cambria"/>
              </a:rPr>
              <a:t>costarum</a:t>
            </a:r>
            <a:r>
              <a:rPr lang="en-US" dirty="0" smtClean="0">
                <a:latin typeface="Cambria"/>
                <a:cs typeface="Cambria"/>
              </a:rPr>
              <a:t> </a:t>
            </a:r>
            <a:r>
              <a:rPr lang="en-US" dirty="0" err="1" smtClean="0">
                <a:latin typeface="Cambria"/>
                <a:cs typeface="Cambria"/>
              </a:rPr>
              <a:t>brevium</a:t>
            </a:r>
            <a:endParaRPr lang="en-US" dirty="0" smtClean="0">
              <a:latin typeface="Cambria"/>
              <a:cs typeface="Cambria"/>
            </a:endParaRPr>
          </a:p>
          <a:p>
            <a:r>
              <a:rPr lang="en-US" dirty="0" err="1" smtClean="0">
                <a:latin typeface="Cambria"/>
                <a:cs typeface="Cambria"/>
              </a:rPr>
              <a:t>Glandulae</a:t>
            </a:r>
            <a:r>
              <a:rPr lang="en-US" dirty="0" smtClean="0">
                <a:latin typeface="Cambria"/>
                <a:cs typeface="Cambria"/>
              </a:rPr>
              <a:t> </a:t>
            </a:r>
            <a:r>
              <a:rPr lang="en-US" dirty="0" err="1" smtClean="0">
                <a:latin typeface="Cambria"/>
                <a:cs typeface="Cambria"/>
              </a:rPr>
              <a:t>suprarenale</a:t>
            </a:r>
            <a:endParaRPr lang="en-US" dirty="0" smtClean="0">
              <a:latin typeface="Cambria"/>
              <a:cs typeface="Cambria"/>
            </a:endParaRPr>
          </a:p>
          <a:p>
            <a:r>
              <a:rPr lang="en-US" dirty="0" smtClean="0">
                <a:latin typeface="Cambria"/>
                <a:cs typeface="Cambria"/>
              </a:rPr>
              <a:t>Vena </a:t>
            </a:r>
            <a:r>
              <a:rPr lang="en-US" dirty="0" err="1" smtClean="0">
                <a:latin typeface="Cambria"/>
                <a:cs typeface="Cambria"/>
              </a:rPr>
              <a:t>iliaca</a:t>
            </a:r>
            <a:r>
              <a:rPr lang="en-US" dirty="0" smtClean="0">
                <a:latin typeface="Cambria"/>
                <a:cs typeface="Cambria"/>
              </a:rPr>
              <a:t> </a:t>
            </a:r>
            <a:r>
              <a:rPr lang="en-US" dirty="0" err="1" smtClean="0">
                <a:latin typeface="Cambria"/>
                <a:cs typeface="Cambria"/>
              </a:rPr>
              <a:t>communa</a:t>
            </a:r>
            <a:endParaRPr lang="en-US" dirty="0" smtClean="0">
              <a:latin typeface="Cambria"/>
              <a:cs typeface="Cambria"/>
            </a:endParaRPr>
          </a:p>
          <a:p>
            <a:r>
              <a:rPr lang="en-US" dirty="0" err="1" smtClean="0">
                <a:latin typeface="Cambria"/>
                <a:cs typeface="Cambria"/>
              </a:rPr>
              <a:t>Organum</a:t>
            </a:r>
            <a:r>
              <a:rPr lang="en-US" dirty="0" smtClean="0">
                <a:latin typeface="Cambria"/>
                <a:cs typeface="Cambria"/>
              </a:rPr>
              <a:t> </a:t>
            </a:r>
            <a:r>
              <a:rPr lang="en-US" dirty="0" err="1" smtClean="0">
                <a:latin typeface="Cambria"/>
                <a:cs typeface="Cambria"/>
              </a:rPr>
              <a:t>vestibulocochlearis</a:t>
            </a:r>
            <a:endParaRPr lang="en-US" dirty="0" smtClean="0">
              <a:latin typeface="Cambria"/>
              <a:cs typeface="Cambria"/>
            </a:endParaRPr>
          </a:p>
          <a:p>
            <a:r>
              <a:rPr lang="en-US" dirty="0" smtClean="0">
                <a:latin typeface="Cambria"/>
                <a:cs typeface="Cambria"/>
              </a:rPr>
              <a:t>Trauma gravis </a:t>
            </a:r>
            <a:r>
              <a:rPr lang="en-US" dirty="0" err="1" smtClean="0">
                <a:latin typeface="Cambria"/>
                <a:cs typeface="Cambria"/>
              </a:rPr>
              <a:t>articulationis</a:t>
            </a:r>
            <a:r>
              <a:rPr lang="en-US" dirty="0" smtClean="0">
                <a:latin typeface="Cambria"/>
                <a:cs typeface="Cambria"/>
              </a:rPr>
              <a:t> genus </a:t>
            </a:r>
            <a:r>
              <a:rPr lang="en-US" dirty="0" err="1" smtClean="0">
                <a:latin typeface="Cambria"/>
                <a:cs typeface="Cambria"/>
              </a:rPr>
              <a:t>sinistri</a:t>
            </a:r>
            <a:endParaRPr lang="en-US" dirty="0" smtClean="0">
              <a:latin typeface="Cambria"/>
              <a:cs typeface="Cambria"/>
            </a:endParaRPr>
          </a:p>
          <a:p>
            <a:r>
              <a:rPr lang="en-US" dirty="0" err="1" smtClean="0">
                <a:latin typeface="Cambria"/>
                <a:cs typeface="Cambria"/>
              </a:rPr>
              <a:t>Therapia</a:t>
            </a:r>
            <a:r>
              <a:rPr lang="en-US" dirty="0" smtClean="0">
                <a:latin typeface="Cambria"/>
                <a:cs typeface="Cambria"/>
              </a:rPr>
              <a:t> </a:t>
            </a:r>
            <a:r>
              <a:rPr lang="en-US" dirty="0" err="1" smtClean="0">
                <a:latin typeface="Cambria"/>
                <a:cs typeface="Cambria"/>
              </a:rPr>
              <a:t>urocystitidis</a:t>
            </a:r>
            <a:r>
              <a:rPr lang="en-US" dirty="0" smtClean="0">
                <a:latin typeface="Cambria"/>
                <a:cs typeface="Cambria"/>
              </a:rPr>
              <a:t> </a:t>
            </a:r>
            <a:r>
              <a:rPr lang="en-US" dirty="0" err="1" smtClean="0">
                <a:latin typeface="Cambria"/>
                <a:cs typeface="Cambria"/>
              </a:rPr>
              <a:t>gravidis</a:t>
            </a:r>
            <a:endParaRPr lang="en-US" dirty="0" smtClean="0">
              <a:latin typeface="Cambria"/>
              <a:cs typeface="Cambria"/>
            </a:endParaRPr>
          </a:p>
          <a:p>
            <a:r>
              <a:rPr lang="en-US" dirty="0" smtClean="0">
                <a:latin typeface="Cambria"/>
                <a:cs typeface="Cambria"/>
              </a:rPr>
              <a:t>Ramus communicant cum </a:t>
            </a:r>
            <a:r>
              <a:rPr lang="en-US" dirty="0" err="1" smtClean="0">
                <a:latin typeface="Cambria"/>
                <a:cs typeface="Cambria"/>
              </a:rPr>
              <a:t>nervi</a:t>
            </a:r>
            <a:r>
              <a:rPr lang="en-US" dirty="0" smtClean="0">
                <a:latin typeface="Cambria"/>
                <a:cs typeface="Cambria"/>
              </a:rPr>
              <a:t> </a:t>
            </a:r>
            <a:r>
              <a:rPr lang="en-US" dirty="0" err="1" smtClean="0">
                <a:latin typeface="Cambria"/>
                <a:cs typeface="Cambria"/>
              </a:rPr>
              <a:t>ulnari</a:t>
            </a:r>
            <a:endParaRPr lang="en-US" dirty="0" smtClean="0">
              <a:latin typeface="Cambria"/>
              <a:cs typeface="Cambria"/>
            </a:endParaRPr>
          </a:p>
          <a:p>
            <a:endParaRPr lang="en-US" dirty="0">
              <a:latin typeface="Cambria"/>
              <a:cs typeface="Cambria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5375268" y="2156896"/>
            <a:ext cx="1434138" cy="0"/>
          </a:xfrm>
          <a:prstGeom prst="line">
            <a:avLst/>
          </a:prstGeom>
          <a:ln w="381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298120" y="2736296"/>
            <a:ext cx="2179443" cy="0"/>
          </a:xfrm>
          <a:prstGeom prst="line">
            <a:avLst/>
          </a:prstGeom>
          <a:ln w="381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484229" y="3305629"/>
            <a:ext cx="1686801" cy="0"/>
          </a:xfrm>
          <a:prstGeom prst="line">
            <a:avLst/>
          </a:prstGeom>
          <a:ln w="381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1767160" y="5637704"/>
            <a:ext cx="2403870" cy="0"/>
          </a:xfrm>
          <a:prstGeom prst="line">
            <a:avLst/>
          </a:prstGeom>
          <a:ln w="381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2215147" y="3874077"/>
            <a:ext cx="3411917" cy="0"/>
          </a:xfrm>
          <a:prstGeom prst="line">
            <a:avLst/>
          </a:prstGeom>
          <a:ln w="381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5063782" y="5637704"/>
            <a:ext cx="953310" cy="0"/>
          </a:xfrm>
          <a:prstGeom prst="line">
            <a:avLst/>
          </a:prstGeom>
          <a:ln w="381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2007574" y="4476257"/>
            <a:ext cx="953310" cy="0"/>
          </a:xfrm>
          <a:prstGeom prst="line">
            <a:avLst/>
          </a:prstGeom>
          <a:ln w="381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4477563" y="5012745"/>
            <a:ext cx="1347424" cy="0"/>
          </a:xfrm>
          <a:prstGeom prst="line">
            <a:avLst/>
          </a:prstGeom>
          <a:ln w="381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7324328" y="1604966"/>
            <a:ext cx="1362472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>
                <a:solidFill>
                  <a:srgbClr val="FF0000"/>
                </a:solidFill>
                <a:latin typeface="Cambria"/>
                <a:cs typeface="Cambria"/>
              </a:rPr>
              <a:t>b</a:t>
            </a:r>
            <a:r>
              <a:rPr lang="en-US" sz="3200" dirty="0" err="1" smtClean="0">
                <a:solidFill>
                  <a:srgbClr val="FF0000"/>
                </a:solidFill>
                <a:latin typeface="Cambria"/>
                <a:cs typeface="Cambria"/>
              </a:rPr>
              <a:t>reves</a:t>
            </a:r>
            <a:endParaRPr lang="en-US" sz="3200" dirty="0">
              <a:solidFill>
                <a:srgbClr val="FF0000"/>
              </a:solidFill>
              <a:latin typeface="Cambria"/>
              <a:cs typeface="Cambria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910510" y="2195314"/>
            <a:ext cx="247315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 smtClean="0">
                <a:solidFill>
                  <a:srgbClr val="FF0000"/>
                </a:solidFill>
                <a:latin typeface="Cambria"/>
                <a:cs typeface="Cambria"/>
              </a:rPr>
              <a:t>suprarenales</a:t>
            </a:r>
            <a:endParaRPr lang="en-US" sz="3200" dirty="0">
              <a:solidFill>
                <a:srgbClr val="FF0000"/>
              </a:solidFill>
              <a:latin typeface="Cambria"/>
              <a:cs typeface="Cambria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871691" y="2774714"/>
            <a:ext cx="201229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 smtClean="0">
                <a:solidFill>
                  <a:srgbClr val="FF0000"/>
                </a:solidFill>
                <a:latin typeface="Cambria"/>
                <a:cs typeface="Cambria"/>
              </a:rPr>
              <a:t>communis</a:t>
            </a:r>
            <a:endParaRPr lang="en-US" sz="3200" dirty="0">
              <a:solidFill>
                <a:srgbClr val="FF0000"/>
              </a:solidFill>
              <a:latin typeface="Cambria"/>
              <a:cs typeface="Cambria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663449" y="3348541"/>
            <a:ext cx="3489256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 smtClean="0">
                <a:solidFill>
                  <a:srgbClr val="FF0000"/>
                </a:solidFill>
                <a:latin typeface="Cambria"/>
                <a:cs typeface="Cambria"/>
              </a:rPr>
              <a:t>vestibulocochleare</a:t>
            </a:r>
            <a:endParaRPr lang="en-US" sz="3200" dirty="0">
              <a:solidFill>
                <a:srgbClr val="FF0000"/>
              </a:solidFill>
              <a:latin typeface="Cambria"/>
              <a:cs typeface="Cambria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881789" y="3895092"/>
            <a:ext cx="1164501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Cambria"/>
                <a:cs typeface="Cambria"/>
              </a:rPr>
              <a:t>grave</a:t>
            </a:r>
            <a:endParaRPr lang="en-US" sz="3200" dirty="0">
              <a:solidFill>
                <a:srgbClr val="FF0000"/>
              </a:solidFill>
              <a:latin typeface="Cambria"/>
              <a:cs typeface="Cambria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961856" y="4485440"/>
            <a:ext cx="125467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Cambria"/>
                <a:cs typeface="Cambria"/>
              </a:rPr>
              <a:t>gravis</a:t>
            </a:r>
            <a:endParaRPr lang="en-US" sz="3200" dirty="0">
              <a:solidFill>
                <a:srgbClr val="FF0000"/>
              </a:solidFill>
              <a:latin typeface="Cambria"/>
              <a:cs typeface="Cambria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653105" y="5735234"/>
            <a:ext cx="2933949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FF0000"/>
                </a:solidFill>
                <a:latin typeface="Cambria"/>
                <a:cs typeface="Cambria"/>
              </a:rPr>
              <a:t>communicans</a:t>
            </a:r>
            <a:endParaRPr lang="en-US" sz="3200" dirty="0">
              <a:solidFill>
                <a:srgbClr val="FF0000"/>
              </a:solidFill>
              <a:latin typeface="Cambria"/>
              <a:cs typeface="Cambria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959275" y="5703398"/>
            <a:ext cx="120818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 smtClean="0">
                <a:solidFill>
                  <a:srgbClr val="FF0000"/>
                </a:solidFill>
                <a:latin typeface="Cambria"/>
                <a:cs typeface="Cambria"/>
              </a:rPr>
              <a:t>nervo</a:t>
            </a:r>
            <a:endParaRPr lang="en-US" sz="3200" dirty="0">
              <a:solidFill>
                <a:srgbClr val="FF0000"/>
              </a:solidFill>
              <a:latin typeface="Cambria"/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699525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  <p:bldP spid="24" grpId="0"/>
      <p:bldP spid="26" grpId="0"/>
      <p:bldP spid="27" grpId="0"/>
      <p:bldP spid="28" grpId="0"/>
      <p:bldP spid="29" grpId="0"/>
      <p:bldP spid="3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6243641" y="1333982"/>
            <a:ext cx="2689568" cy="512249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Cambria"/>
                <a:cs typeface="Cambria"/>
              </a:rPr>
              <a:t>Connect adjective with different nouns</a:t>
            </a:r>
            <a:endParaRPr lang="en-US" dirty="0">
              <a:latin typeface="Cambria"/>
              <a:cs typeface="Cambria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13457" y="1600200"/>
            <a:ext cx="8773117" cy="4525963"/>
          </a:xfrm>
        </p:spPr>
        <p:txBody>
          <a:bodyPr>
            <a:normAutofit/>
          </a:bodyPr>
          <a:lstStyle/>
          <a:p>
            <a:r>
              <a:rPr lang="cs-CZ" sz="2400" dirty="0" err="1">
                <a:latin typeface="Cambria"/>
                <a:cs typeface="Cambria"/>
              </a:rPr>
              <a:t>pars</a:t>
            </a:r>
            <a:r>
              <a:rPr lang="cs-CZ" sz="2400" dirty="0">
                <a:latin typeface="Cambria"/>
                <a:cs typeface="Cambria"/>
              </a:rPr>
              <a:t>, ostium, </a:t>
            </a:r>
            <a:r>
              <a:rPr lang="cs-CZ" sz="2400" dirty="0" err="1">
                <a:latin typeface="Cambria"/>
                <a:cs typeface="Cambria"/>
              </a:rPr>
              <a:t>regiones</a:t>
            </a:r>
            <a:r>
              <a:rPr lang="cs-CZ" sz="2400" dirty="0">
                <a:latin typeface="Cambria"/>
                <a:cs typeface="Cambria"/>
              </a:rPr>
              <a:t>, </a:t>
            </a:r>
            <a:r>
              <a:rPr lang="cs-CZ" sz="2400" dirty="0" err="1">
                <a:latin typeface="Cambria"/>
                <a:cs typeface="Cambria"/>
              </a:rPr>
              <a:t>ramus</a:t>
            </a:r>
            <a:r>
              <a:rPr lang="cs-CZ" sz="2400" dirty="0">
                <a:latin typeface="Cambria"/>
                <a:cs typeface="Cambria"/>
              </a:rPr>
              <a:t>, aorta 	</a:t>
            </a:r>
            <a:r>
              <a:rPr lang="cs-CZ" sz="2400" dirty="0" smtClean="0">
                <a:latin typeface="Cambria"/>
                <a:cs typeface="Cambria"/>
              </a:rPr>
              <a:t>	</a:t>
            </a:r>
            <a:r>
              <a:rPr lang="cs-CZ" sz="2400" b="1" dirty="0" smtClean="0">
                <a:latin typeface="Cambria"/>
                <a:cs typeface="Cambria"/>
              </a:rPr>
              <a:t>+ </a:t>
            </a:r>
            <a:r>
              <a:rPr lang="cs-CZ" sz="2400" b="1" dirty="0" err="1" smtClean="0">
                <a:latin typeface="Cambria"/>
                <a:cs typeface="Cambria"/>
              </a:rPr>
              <a:t>abdominalis</a:t>
            </a:r>
            <a:r>
              <a:rPr lang="cs-CZ" sz="2400" b="1" dirty="0">
                <a:latin typeface="Cambria"/>
                <a:cs typeface="Cambria"/>
              </a:rPr>
              <a:t>, e </a:t>
            </a:r>
            <a:endParaRPr lang="cs-CZ" sz="2400" b="1" dirty="0" smtClean="0">
              <a:latin typeface="Cambria"/>
              <a:cs typeface="Cambria"/>
            </a:endParaRPr>
          </a:p>
          <a:p>
            <a:pPr marL="0" indent="0">
              <a:buNone/>
            </a:pPr>
            <a:endParaRPr lang="cs-CZ" sz="2400" b="1" dirty="0" smtClean="0">
              <a:latin typeface="Cambria"/>
              <a:cs typeface="Cambria"/>
            </a:endParaRPr>
          </a:p>
          <a:p>
            <a:r>
              <a:rPr lang="cs-CZ" sz="2400" dirty="0" err="1">
                <a:latin typeface="Cambria"/>
                <a:cs typeface="Cambria"/>
              </a:rPr>
              <a:t>regio</a:t>
            </a:r>
            <a:r>
              <a:rPr lang="cs-CZ" sz="2400" dirty="0">
                <a:latin typeface="Cambria"/>
                <a:cs typeface="Cambria"/>
              </a:rPr>
              <a:t>, nervi, </a:t>
            </a:r>
            <a:r>
              <a:rPr lang="cs-CZ" sz="2400" dirty="0" err="1">
                <a:latin typeface="Cambria"/>
                <a:cs typeface="Cambria"/>
              </a:rPr>
              <a:t>arteria</a:t>
            </a:r>
            <a:r>
              <a:rPr lang="cs-CZ" sz="2400" dirty="0">
                <a:latin typeface="Cambria"/>
                <a:cs typeface="Cambria"/>
              </a:rPr>
              <a:t>, corpus, </a:t>
            </a:r>
            <a:r>
              <a:rPr lang="cs-CZ" sz="2400" dirty="0" err="1">
                <a:latin typeface="Cambria"/>
                <a:cs typeface="Cambria"/>
              </a:rPr>
              <a:t>rami</a:t>
            </a:r>
            <a:r>
              <a:rPr lang="cs-CZ" sz="2400" dirty="0">
                <a:latin typeface="Cambria"/>
                <a:cs typeface="Cambria"/>
              </a:rPr>
              <a:t>	</a:t>
            </a:r>
            <a:r>
              <a:rPr lang="cs-CZ" sz="2400" dirty="0" smtClean="0">
                <a:latin typeface="Cambria"/>
                <a:cs typeface="Cambria"/>
              </a:rPr>
              <a:t>       	</a:t>
            </a:r>
            <a:r>
              <a:rPr lang="cs-CZ" sz="2400" b="1" dirty="0" smtClean="0">
                <a:latin typeface="Cambria"/>
                <a:cs typeface="Cambria"/>
              </a:rPr>
              <a:t>+ </a:t>
            </a:r>
            <a:r>
              <a:rPr lang="cs-CZ" sz="2400" b="1" dirty="0" err="1" smtClean="0">
                <a:latin typeface="Cambria"/>
                <a:cs typeface="Cambria"/>
              </a:rPr>
              <a:t>perinealis</a:t>
            </a:r>
            <a:r>
              <a:rPr lang="cs-CZ" sz="2400" b="1" dirty="0">
                <a:latin typeface="Cambria"/>
                <a:cs typeface="Cambria"/>
              </a:rPr>
              <a:t>, </a:t>
            </a:r>
            <a:r>
              <a:rPr lang="cs-CZ" sz="2400" b="1" dirty="0" smtClean="0">
                <a:latin typeface="Cambria"/>
                <a:cs typeface="Cambria"/>
              </a:rPr>
              <a:t>e</a:t>
            </a:r>
          </a:p>
          <a:p>
            <a:pPr marL="0" indent="0">
              <a:buNone/>
            </a:pPr>
            <a:endParaRPr lang="cs-CZ" sz="2400" b="1" dirty="0" smtClean="0">
              <a:latin typeface="Cambria"/>
              <a:cs typeface="Cambria"/>
            </a:endParaRPr>
          </a:p>
          <a:p>
            <a:r>
              <a:rPr lang="cs-CZ" sz="2400" dirty="0" err="1">
                <a:latin typeface="Cambria"/>
                <a:cs typeface="Cambria"/>
              </a:rPr>
              <a:t>crista</a:t>
            </a:r>
            <a:r>
              <a:rPr lang="cs-CZ" sz="2400" dirty="0">
                <a:latin typeface="Cambria"/>
                <a:cs typeface="Cambria"/>
              </a:rPr>
              <a:t>,  </a:t>
            </a:r>
            <a:r>
              <a:rPr lang="cs-CZ" sz="2400" dirty="0" err="1">
                <a:latin typeface="Cambria"/>
                <a:cs typeface="Cambria"/>
              </a:rPr>
              <a:t>glandulae</a:t>
            </a:r>
            <a:r>
              <a:rPr lang="cs-CZ" sz="2400" dirty="0">
                <a:latin typeface="Cambria"/>
                <a:cs typeface="Cambria"/>
              </a:rPr>
              <a:t>, </a:t>
            </a:r>
            <a:r>
              <a:rPr lang="cs-CZ" sz="2400" dirty="0" err="1">
                <a:latin typeface="Cambria"/>
                <a:cs typeface="Cambria"/>
              </a:rPr>
              <a:t>musculi</a:t>
            </a:r>
            <a:r>
              <a:rPr lang="cs-CZ" sz="2400" dirty="0">
                <a:latin typeface="Cambria"/>
                <a:cs typeface="Cambria"/>
              </a:rPr>
              <a:t>	</a:t>
            </a:r>
            <a:r>
              <a:rPr lang="cs-CZ" sz="2400" dirty="0" smtClean="0">
                <a:latin typeface="Cambria"/>
                <a:cs typeface="Cambria"/>
              </a:rPr>
              <a:t>				</a:t>
            </a:r>
            <a:r>
              <a:rPr lang="cs-CZ" sz="2400" b="1" dirty="0" smtClean="0">
                <a:latin typeface="Cambria"/>
                <a:cs typeface="Cambria"/>
              </a:rPr>
              <a:t>+ </a:t>
            </a:r>
            <a:r>
              <a:rPr lang="cs-CZ" sz="2400" b="1" dirty="0" err="1">
                <a:latin typeface="Cambria"/>
                <a:cs typeface="Cambria"/>
              </a:rPr>
              <a:t>urethralis</a:t>
            </a:r>
            <a:r>
              <a:rPr lang="cs-CZ" sz="2400" b="1" dirty="0">
                <a:latin typeface="Cambria"/>
                <a:cs typeface="Cambria"/>
              </a:rPr>
              <a:t>, </a:t>
            </a:r>
            <a:r>
              <a:rPr lang="cs-CZ" sz="2400" b="1" dirty="0" smtClean="0">
                <a:latin typeface="Cambria"/>
                <a:cs typeface="Cambria"/>
              </a:rPr>
              <a:t>e</a:t>
            </a:r>
          </a:p>
          <a:p>
            <a:pPr marL="0" indent="0">
              <a:buNone/>
            </a:pPr>
            <a:endParaRPr lang="cs-CZ" sz="2400" b="1" dirty="0" smtClean="0">
              <a:latin typeface="Cambria"/>
              <a:cs typeface="Cambria"/>
            </a:endParaRPr>
          </a:p>
          <a:p>
            <a:r>
              <a:rPr lang="cs-CZ" sz="2400" dirty="0">
                <a:latin typeface="Cambria"/>
                <a:cs typeface="Cambria"/>
              </a:rPr>
              <a:t> </a:t>
            </a:r>
            <a:r>
              <a:rPr lang="cs-CZ" sz="2400" dirty="0" err="1">
                <a:latin typeface="Cambria"/>
                <a:cs typeface="Cambria"/>
              </a:rPr>
              <a:t>segmenta</a:t>
            </a:r>
            <a:r>
              <a:rPr lang="cs-CZ" sz="2400" dirty="0">
                <a:latin typeface="Cambria"/>
                <a:cs typeface="Cambria"/>
              </a:rPr>
              <a:t>, </a:t>
            </a:r>
            <a:r>
              <a:rPr lang="cs-CZ" sz="2400" dirty="0" err="1">
                <a:latin typeface="Cambria"/>
                <a:cs typeface="Cambria"/>
              </a:rPr>
              <a:t>canalis</a:t>
            </a:r>
            <a:r>
              <a:rPr lang="cs-CZ" sz="2400" dirty="0">
                <a:latin typeface="Cambria"/>
                <a:cs typeface="Cambria"/>
              </a:rPr>
              <a:t>, </a:t>
            </a:r>
            <a:r>
              <a:rPr lang="cs-CZ" sz="2400" dirty="0" err="1">
                <a:latin typeface="Cambria"/>
                <a:cs typeface="Cambria"/>
              </a:rPr>
              <a:t>venae</a:t>
            </a:r>
            <a:r>
              <a:rPr lang="cs-CZ" sz="2400" dirty="0">
                <a:latin typeface="Cambria"/>
                <a:cs typeface="Cambria"/>
              </a:rPr>
              <a:t>, </a:t>
            </a:r>
            <a:r>
              <a:rPr lang="cs-CZ" sz="2400" dirty="0" err="1">
                <a:latin typeface="Cambria"/>
                <a:cs typeface="Cambria"/>
              </a:rPr>
              <a:t>foramina</a:t>
            </a:r>
            <a:r>
              <a:rPr lang="cs-CZ" sz="2400" dirty="0">
                <a:latin typeface="Cambria"/>
                <a:cs typeface="Cambria"/>
              </a:rPr>
              <a:t>, </a:t>
            </a:r>
            <a:r>
              <a:rPr lang="cs-CZ" sz="2400" dirty="0" err="1">
                <a:latin typeface="Cambria"/>
                <a:cs typeface="Cambria"/>
              </a:rPr>
              <a:t>nuclei</a:t>
            </a:r>
            <a:r>
              <a:rPr lang="cs-CZ" sz="2400" dirty="0">
                <a:latin typeface="Cambria"/>
                <a:cs typeface="Cambria"/>
              </a:rPr>
              <a:t>	</a:t>
            </a:r>
            <a:r>
              <a:rPr lang="cs-CZ" sz="2400" b="1" dirty="0">
                <a:latin typeface="Cambria"/>
                <a:cs typeface="Cambria"/>
              </a:rPr>
              <a:t>+ </a:t>
            </a:r>
            <a:r>
              <a:rPr lang="cs-CZ" sz="2400" b="1" dirty="0" err="1">
                <a:latin typeface="Cambria"/>
                <a:cs typeface="Cambria"/>
              </a:rPr>
              <a:t>sacralis</a:t>
            </a:r>
            <a:r>
              <a:rPr lang="cs-CZ" sz="2400" b="1" dirty="0">
                <a:latin typeface="Cambria"/>
                <a:cs typeface="Cambria"/>
              </a:rPr>
              <a:t>, </a:t>
            </a:r>
            <a:r>
              <a:rPr lang="cs-CZ" sz="2400" b="1" dirty="0" smtClean="0">
                <a:latin typeface="Cambria"/>
                <a:cs typeface="Cambria"/>
              </a:rPr>
              <a:t>e</a:t>
            </a:r>
          </a:p>
          <a:p>
            <a:endParaRPr lang="cs-CZ" sz="2400" b="1" dirty="0">
              <a:latin typeface="Cambria"/>
              <a:cs typeface="Cambria"/>
            </a:endParaRPr>
          </a:p>
          <a:p>
            <a:endParaRPr lang="cs-CZ" sz="2400" b="1" dirty="0">
              <a:latin typeface="Cambria"/>
              <a:cs typeface="Cambria"/>
            </a:endParaRPr>
          </a:p>
          <a:p>
            <a:endParaRPr lang="cs-CZ" sz="2400" dirty="0">
              <a:latin typeface="Cambria"/>
              <a:cs typeface="Cambria"/>
            </a:endParaRPr>
          </a:p>
          <a:p>
            <a:endParaRPr lang="cs-CZ" sz="2400" dirty="0">
              <a:latin typeface="Cambria"/>
              <a:cs typeface="Cambria"/>
            </a:endParaRPr>
          </a:p>
          <a:p>
            <a:endParaRPr lang="en-US" sz="2400" dirty="0">
              <a:latin typeface="Cambria"/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42048209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Connect noun with different type of adjectives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83895614"/>
              </p:ext>
            </p:extLst>
          </p:nvPr>
        </p:nvGraphicFramePr>
        <p:xfrm>
          <a:off x="457200" y="1600200"/>
          <a:ext cx="8229600" cy="5029200"/>
        </p:xfrm>
        <a:graphic>
          <a:graphicData uri="http://schemas.openxmlformats.org/drawingml/2006/table">
            <a:tbl>
              <a:tblPr bandRow="1">
                <a:tableStyleId>{9DCAF9ED-07DC-4A11-8D7F-57B35C25682E}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latin typeface="Cambria"/>
                          <a:cs typeface="Cambria"/>
                        </a:rPr>
                        <a:t>ischiadicus</a:t>
                      </a:r>
                      <a:r>
                        <a:rPr lang="en-US" sz="2400" dirty="0" smtClean="0">
                          <a:latin typeface="Cambria"/>
                          <a:cs typeface="Cambria"/>
                        </a:rPr>
                        <a:t>, a, um</a:t>
                      </a:r>
                      <a:endParaRPr lang="en-US" sz="2400" dirty="0">
                        <a:latin typeface="Cambria"/>
                        <a:cs typeface="Cambria"/>
                      </a:endParaRPr>
                    </a:p>
                  </a:txBody>
                  <a:tcPr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Cambria"/>
                          <a:cs typeface="Cambria"/>
                        </a:rPr>
                        <a:t>tuber</a:t>
                      </a:r>
                      <a:endParaRPr lang="en-US" sz="2400" b="1" dirty="0">
                        <a:latin typeface="Cambria"/>
                        <a:cs typeface="Cambria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latin typeface="Cambria"/>
                          <a:cs typeface="Cambria"/>
                        </a:rPr>
                        <a:t>parietalis</a:t>
                      </a:r>
                      <a:r>
                        <a:rPr lang="en-US" sz="2400" dirty="0" smtClean="0">
                          <a:latin typeface="Cambria"/>
                          <a:cs typeface="Cambria"/>
                        </a:rPr>
                        <a:t>,</a:t>
                      </a:r>
                      <a:r>
                        <a:rPr lang="en-US" sz="2400" baseline="0" dirty="0" smtClean="0">
                          <a:latin typeface="Cambria"/>
                          <a:cs typeface="Cambria"/>
                        </a:rPr>
                        <a:t> e</a:t>
                      </a:r>
                      <a:endParaRPr lang="en-US" sz="2400" dirty="0">
                        <a:latin typeface="Cambria"/>
                        <a:cs typeface="Cambria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latin typeface="Cambria"/>
                          <a:cs typeface="Cambria"/>
                        </a:rPr>
                        <a:t>longus</a:t>
                      </a:r>
                      <a:r>
                        <a:rPr lang="en-US" sz="2400" dirty="0" smtClean="0">
                          <a:latin typeface="Cambria"/>
                          <a:cs typeface="Cambria"/>
                        </a:rPr>
                        <a:t>, a, um</a:t>
                      </a:r>
                      <a:endParaRPr lang="en-US" sz="2400" dirty="0">
                        <a:latin typeface="Cambria"/>
                        <a:cs typeface="Cambria"/>
                      </a:endParaRPr>
                    </a:p>
                  </a:txBody>
                  <a:tcPr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Cambria"/>
                          <a:cs typeface="Cambria"/>
                        </a:rPr>
                        <a:t>caput</a:t>
                      </a:r>
                      <a:endParaRPr lang="en-US" sz="2400" b="1" dirty="0">
                        <a:latin typeface="Cambria"/>
                        <a:cs typeface="Cambria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latin typeface="Cambria"/>
                          <a:cs typeface="Cambria"/>
                        </a:rPr>
                        <a:t>brevis</a:t>
                      </a:r>
                      <a:r>
                        <a:rPr lang="en-US" sz="2400" dirty="0" smtClean="0">
                          <a:latin typeface="Cambria"/>
                          <a:cs typeface="Cambria"/>
                        </a:rPr>
                        <a:t>, e</a:t>
                      </a:r>
                      <a:endParaRPr lang="en-US" sz="2400" dirty="0">
                        <a:latin typeface="Cambria"/>
                        <a:cs typeface="Cambria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latin typeface="Cambria"/>
                          <a:cs typeface="Cambria"/>
                        </a:rPr>
                        <a:t>lentus</a:t>
                      </a:r>
                      <a:r>
                        <a:rPr lang="en-US" sz="2400" dirty="0" smtClean="0">
                          <a:latin typeface="Cambria"/>
                          <a:cs typeface="Cambria"/>
                        </a:rPr>
                        <a:t>, a, um</a:t>
                      </a:r>
                      <a:endParaRPr lang="en-US" sz="2400" dirty="0">
                        <a:latin typeface="Cambria"/>
                        <a:cs typeface="Cambria"/>
                      </a:endParaRPr>
                    </a:p>
                  </a:txBody>
                  <a:tcPr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Cambria"/>
                          <a:cs typeface="Cambria"/>
                        </a:rPr>
                        <a:t>sepsis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latin typeface="Cambria"/>
                          <a:cs typeface="Cambria"/>
                        </a:rPr>
                        <a:t>puerperalis</a:t>
                      </a:r>
                      <a:r>
                        <a:rPr lang="en-US" sz="2400" dirty="0" smtClean="0">
                          <a:latin typeface="Cambria"/>
                          <a:cs typeface="Cambria"/>
                        </a:rPr>
                        <a:t>, e</a:t>
                      </a:r>
                      <a:endParaRPr lang="en-US" sz="2400" dirty="0">
                        <a:latin typeface="Cambria"/>
                        <a:cs typeface="Cambria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latin typeface="Cambria"/>
                          <a:cs typeface="Cambria"/>
                        </a:rPr>
                        <a:t>induratus</a:t>
                      </a:r>
                      <a:r>
                        <a:rPr lang="en-US" sz="2400" dirty="0" smtClean="0">
                          <a:latin typeface="Cambria"/>
                          <a:cs typeface="Cambria"/>
                        </a:rPr>
                        <a:t>, a, um</a:t>
                      </a:r>
                      <a:endParaRPr lang="en-US" sz="2400" dirty="0">
                        <a:latin typeface="Cambria"/>
                        <a:cs typeface="Cambria"/>
                      </a:endParaRPr>
                    </a:p>
                  </a:txBody>
                  <a:tcPr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 smtClean="0">
                          <a:latin typeface="Cambria"/>
                          <a:cs typeface="Cambria"/>
                        </a:rPr>
                        <a:t>hepar</a:t>
                      </a:r>
                      <a:endParaRPr lang="en-US" sz="2400" b="1" dirty="0">
                        <a:latin typeface="Cambria"/>
                        <a:cs typeface="Cambria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latin typeface="Cambria"/>
                          <a:cs typeface="Cambria"/>
                        </a:rPr>
                        <a:t>mobilis</a:t>
                      </a:r>
                      <a:r>
                        <a:rPr lang="en-US" sz="2400" dirty="0" smtClean="0">
                          <a:latin typeface="Cambria"/>
                          <a:cs typeface="Cambria"/>
                        </a:rPr>
                        <a:t>, e</a:t>
                      </a:r>
                      <a:endParaRPr lang="en-US" sz="2400" dirty="0">
                        <a:latin typeface="Cambria"/>
                        <a:cs typeface="Cambria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latin typeface="Cambria"/>
                          <a:cs typeface="Cambria"/>
                        </a:rPr>
                        <a:t>crassus</a:t>
                      </a:r>
                      <a:r>
                        <a:rPr lang="en-US" sz="2400" dirty="0" smtClean="0">
                          <a:latin typeface="Cambria"/>
                          <a:cs typeface="Cambria"/>
                        </a:rPr>
                        <a:t>, a, um</a:t>
                      </a:r>
                    </a:p>
                  </a:txBody>
                  <a:tcPr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 smtClean="0">
                          <a:latin typeface="Cambria"/>
                          <a:cs typeface="Cambria"/>
                        </a:rPr>
                        <a:t>intestinum</a:t>
                      </a:r>
                      <a:endParaRPr lang="en-US" sz="2400" b="1" dirty="0">
                        <a:latin typeface="Cambria"/>
                        <a:cs typeface="Cambria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latin typeface="Cambria"/>
                          <a:cs typeface="Cambria"/>
                        </a:rPr>
                        <a:t>tenuis</a:t>
                      </a:r>
                      <a:r>
                        <a:rPr lang="en-US" sz="2400" dirty="0" smtClean="0">
                          <a:latin typeface="Cambria"/>
                          <a:cs typeface="Cambria"/>
                        </a:rPr>
                        <a:t>, e</a:t>
                      </a:r>
                      <a:endParaRPr lang="en-US" sz="2400" dirty="0">
                        <a:latin typeface="Cambria"/>
                        <a:cs typeface="Cambria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latin typeface="Cambria"/>
                          <a:cs typeface="Cambria"/>
                        </a:rPr>
                        <a:t>cysticus</a:t>
                      </a:r>
                      <a:r>
                        <a:rPr lang="en-US" sz="2400" dirty="0" smtClean="0">
                          <a:latin typeface="Cambria"/>
                          <a:cs typeface="Cambria"/>
                        </a:rPr>
                        <a:t>, a, um</a:t>
                      </a:r>
                      <a:endParaRPr lang="en-US" sz="2400" dirty="0">
                        <a:latin typeface="Cambria"/>
                        <a:cs typeface="Cambria"/>
                      </a:endParaRPr>
                    </a:p>
                  </a:txBody>
                  <a:tcPr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 smtClean="0">
                          <a:latin typeface="Cambria"/>
                          <a:cs typeface="Cambria"/>
                        </a:rPr>
                        <a:t>ren</a:t>
                      </a:r>
                      <a:endParaRPr lang="en-US" sz="2400" b="1" dirty="0">
                        <a:latin typeface="Cambria"/>
                        <a:cs typeface="Cambria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latin typeface="Cambria"/>
                          <a:cs typeface="Cambria"/>
                        </a:rPr>
                        <a:t>migrans</a:t>
                      </a:r>
                      <a:r>
                        <a:rPr lang="en-US" sz="2400" dirty="0" smtClean="0">
                          <a:latin typeface="Cambria"/>
                          <a:cs typeface="Cambria"/>
                        </a:rPr>
                        <a:t>, antis</a:t>
                      </a:r>
                      <a:endParaRPr lang="en-US" sz="2400" dirty="0">
                        <a:latin typeface="Cambria"/>
                        <a:cs typeface="Cambria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latin typeface="Cambria"/>
                          <a:cs typeface="Cambria"/>
                        </a:rPr>
                        <a:t>complicatus</a:t>
                      </a:r>
                      <a:r>
                        <a:rPr lang="en-US" sz="2400" dirty="0" smtClean="0">
                          <a:latin typeface="Cambria"/>
                          <a:cs typeface="Cambria"/>
                        </a:rPr>
                        <a:t>, a, um</a:t>
                      </a:r>
                      <a:endParaRPr lang="en-US" sz="2400" dirty="0">
                        <a:latin typeface="Cambria"/>
                        <a:cs typeface="Cambria"/>
                      </a:endParaRPr>
                    </a:p>
                  </a:txBody>
                  <a:tcPr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 smtClean="0">
                          <a:latin typeface="Cambria"/>
                          <a:cs typeface="Cambria"/>
                        </a:rPr>
                        <a:t>fractura</a:t>
                      </a:r>
                      <a:endParaRPr lang="en-US" sz="2400" b="1" dirty="0">
                        <a:latin typeface="Cambria"/>
                        <a:cs typeface="Cambria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ambria"/>
                          <a:cs typeface="Cambria"/>
                        </a:rPr>
                        <a:t>simplex, </a:t>
                      </a:r>
                      <a:r>
                        <a:rPr lang="en-US" sz="2400" dirty="0" err="1" smtClean="0">
                          <a:latin typeface="Cambria"/>
                          <a:cs typeface="Cambria"/>
                        </a:rPr>
                        <a:t>cis</a:t>
                      </a:r>
                      <a:endParaRPr lang="en-US" sz="2400" dirty="0">
                        <a:latin typeface="Cambria"/>
                        <a:cs typeface="Cambria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latin typeface="Cambria"/>
                          <a:cs typeface="Cambria"/>
                        </a:rPr>
                        <a:t>acutus</a:t>
                      </a:r>
                      <a:r>
                        <a:rPr lang="en-US" sz="2400" dirty="0" smtClean="0">
                          <a:latin typeface="Cambria"/>
                          <a:cs typeface="Cambria"/>
                        </a:rPr>
                        <a:t>, a, um</a:t>
                      </a:r>
                      <a:endParaRPr lang="en-US" sz="2400" dirty="0">
                        <a:latin typeface="Cambria"/>
                        <a:cs typeface="Cambria"/>
                      </a:endParaRPr>
                    </a:p>
                  </a:txBody>
                  <a:tcPr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 smtClean="0">
                          <a:latin typeface="Cambria"/>
                          <a:cs typeface="Cambria"/>
                        </a:rPr>
                        <a:t>urocystitis</a:t>
                      </a:r>
                      <a:endParaRPr lang="en-US" sz="2400" b="1" dirty="0">
                        <a:latin typeface="Cambria"/>
                        <a:cs typeface="Cambria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latin typeface="Cambria"/>
                          <a:cs typeface="Cambria"/>
                        </a:rPr>
                        <a:t>catarrhalis</a:t>
                      </a:r>
                      <a:r>
                        <a:rPr lang="en-US" sz="2400" dirty="0" smtClean="0">
                          <a:latin typeface="Cambria"/>
                          <a:cs typeface="Cambria"/>
                        </a:rPr>
                        <a:t>, e</a:t>
                      </a:r>
                      <a:endParaRPr lang="en-US" sz="2400" dirty="0">
                        <a:latin typeface="Cambria"/>
                        <a:cs typeface="Cambria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latin typeface="Cambria"/>
                          <a:cs typeface="Cambria"/>
                        </a:rPr>
                        <a:t>magnus</a:t>
                      </a:r>
                      <a:r>
                        <a:rPr lang="en-US" sz="2400" dirty="0" smtClean="0">
                          <a:latin typeface="Cambria"/>
                          <a:cs typeface="Cambria"/>
                        </a:rPr>
                        <a:t>,</a:t>
                      </a:r>
                      <a:r>
                        <a:rPr lang="en-US" sz="2400" baseline="0" dirty="0" smtClean="0">
                          <a:latin typeface="Cambria"/>
                          <a:cs typeface="Cambria"/>
                        </a:rPr>
                        <a:t> a, um</a:t>
                      </a:r>
                      <a:endParaRPr lang="en-US" sz="2400" dirty="0">
                        <a:latin typeface="Cambria"/>
                        <a:cs typeface="Cambria"/>
                      </a:endParaRPr>
                    </a:p>
                  </a:txBody>
                  <a:tcPr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 smtClean="0">
                          <a:latin typeface="Cambria"/>
                          <a:cs typeface="Cambria"/>
                        </a:rPr>
                        <a:t>musculus</a:t>
                      </a:r>
                      <a:endParaRPr lang="en-US" sz="2400" b="1" dirty="0">
                        <a:latin typeface="Cambria"/>
                        <a:cs typeface="Cambria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ambria"/>
                          <a:cs typeface="Cambria"/>
                        </a:rPr>
                        <a:t>biceps, </a:t>
                      </a:r>
                      <a:r>
                        <a:rPr lang="en-US" sz="2400" dirty="0" err="1" smtClean="0">
                          <a:latin typeface="Cambria"/>
                          <a:cs typeface="Cambria"/>
                        </a:rPr>
                        <a:t>pitis</a:t>
                      </a:r>
                      <a:endParaRPr lang="en-US" sz="2400" dirty="0">
                        <a:latin typeface="Cambria"/>
                        <a:cs typeface="Cambria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latin typeface="Cambria"/>
                          <a:cs typeface="Cambria"/>
                        </a:rPr>
                        <a:t>transversus</a:t>
                      </a:r>
                      <a:r>
                        <a:rPr lang="en-US" sz="2400" dirty="0" smtClean="0">
                          <a:latin typeface="Cambria"/>
                          <a:cs typeface="Cambria"/>
                        </a:rPr>
                        <a:t>, a, um</a:t>
                      </a:r>
                      <a:endParaRPr lang="en-US" sz="2400" dirty="0">
                        <a:latin typeface="Cambria"/>
                        <a:cs typeface="Cambria"/>
                      </a:endParaRPr>
                    </a:p>
                  </a:txBody>
                  <a:tcPr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Cambria"/>
                          <a:cs typeface="Cambria"/>
                        </a:rPr>
                        <a:t>colon</a:t>
                      </a:r>
                      <a:endParaRPr lang="en-US" sz="2400" b="1" dirty="0">
                        <a:latin typeface="Cambria"/>
                        <a:cs typeface="Cambria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latin typeface="Cambria"/>
                          <a:cs typeface="Cambria"/>
                        </a:rPr>
                        <a:t>ascendens</a:t>
                      </a:r>
                      <a:r>
                        <a:rPr lang="en-US" sz="2400" dirty="0" smtClean="0">
                          <a:latin typeface="Cambria"/>
                          <a:cs typeface="Cambria"/>
                        </a:rPr>
                        <a:t>, </a:t>
                      </a:r>
                      <a:r>
                        <a:rPr lang="en-US" sz="2400" dirty="0" err="1" smtClean="0">
                          <a:latin typeface="Cambria"/>
                          <a:cs typeface="Cambria"/>
                        </a:rPr>
                        <a:t>entis</a:t>
                      </a:r>
                      <a:endParaRPr lang="en-US" sz="2400" dirty="0">
                        <a:latin typeface="Cambria"/>
                        <a:cs typeface="Cambria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latin typeface="Cambria"/>
                          <a:cs typeface="Cambria"/>
                        </a:rPr>
                        <a:t>medius</a:t>
                      </a:r>
                      <a:r>
                        <a:rPr lang="en-US" sz="2400" dirty="0" smtClean="0">
                          <a:latin typeface="Cambria"/>
                          <a:cs typeface="Cambria"/>
                        </a:rPr>
                        <a:t>, a, um</a:t>
                      </a:r>
                      <a:endParaRPr lang="en-US" sz="2400" dirty="0">
                        <a:latin typeface="Cambria"/>
                        <a:cs typeface="Cambria"/>
                      </a:endParaRPr>
                    </a:p>
                  </a:txBody>
                  <a:tcPr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Cambria"/>
                          <a:cs typeface="Cambria"/>
                        </a:rPr>
                        <a:t>pars</a:t>
                      </a:r>
                      <a:endParaRPr lang="en-US" sz="2400" b="1" dirty="0">
                        <a:latin typeface="Cambria"/>
                        <a:cs typeface="Cambria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latin typeface="Cambria"/>
                          <a:cs typeface="Cambria"/>
                        </a:rPr>
                        <a:t>cranialis</a:t>
                      </a:r>
                      <a:r>
                        <a:rPr lang="en-US" sz="2400" dirty="0" smtClean="0">
                          <a:latin typeface="Cambria"/>
                          <a:cs typeface="Cambria"/>
                        </a:rPr>
                        <a:t>, e</a:t>
                      </a:r>
                      <a:endParaRPr lang="en-US" sz="2400" dirty="0">
                        <a:latin typeface="Cambria"/>
                        <a:cs typeface="Cambria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8" name="Oval 7"/>
          <p:cNvSpPr/>
          <p:nvPr/>
        </p:nvSpPr>
        <p:spPr>
          <a:xfrm>
            <a:off x="2572167" y="1675481"/>
            <a:ext cx="384225" cy="393140"/>
          </a:xfrm>
          <a:prstGeom prst="ellipse">
            <a:avLst/>
          </a:prstGeom>
          <a:noFill/>
          <a:ln w="3810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7868900" y="1675481"/>
            <a:ext cx="384225" cy="393140"/>
          </a:xfrm>
          <a:prstGeom prst="ellipse">
            <a:avLst/>
          </a:prstGeom>
          <a:noFill/>
          <a:ln w="3810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2187942" y="2068621"/>
            <a:ext cx="384225" cy="393140"/>
          </a:xfrm>
          <a:prstGeom prst="ellipse">
            <a:avLst/>
          </a:prstGeom>
          <a:noFill/>
          <a:ln w="3810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7676787" y="2068621"/>
            <a:ext cx="384225" cy="393140"/>
          </a:xfrm>
          <a:prstGeom prst="ellipse">
            <a:avLst/>
          </a:prstGeom>
          <a:noFill/>
          <a:ln w="3810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1803717" y="2564239"/>
            <a:ext cx="384225" cy="393140"/>
          </a:xfrm>
          <a:prstGeom prst="ellipse">
            <a:avLst/>
          </a:prstGeom>
          <a:noFill/>
          <a:ln w="3810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7637075" y="2564239"/>
            <a:ext cx="384225" cy="393140"/>
          </a:xfrm>
          <a:prstGeom prst="ellipse">
            <a:avLst/>
          </a:prstGeom>
          <a:noFill/>
          <a:ln w="3810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2511109" y="3044473"/>
            <a:ext cx="384225" cy="393140"/>
          </a:xfrm>
          <a:prstGeom prst="ellipse">
            <a:avLst/>
          </a:prstGeom>
          <a:noFill/>
          <a:ln w="3810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7751499" y="3044473"/>
            <a:ext cx="384225" cy="393140"/>
          </a:xfrm>
          <a:prstGeom prst="ellipse">
            <a:avLst/>
          </a:prstGeom>
          <a:noFill/>
          <a:ln w="3810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2340342" y="3567393"/>
            <a:ext cx="384225" cy="393140"/>
          </a:xfrm>
          <a:prstGeom prst="ellipse">
            <a:avLst/>
          </a:prstGeom>
          <a:noFill/>
          <a:ln w="3810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7637075" y="3437613"/>
            <a:ext cx="384225" cy="393140"/>
          </a:xfrm>
          <a:prstGeom prst="ellipse">
            <a:avLst/>
          </a:prstGeom>
          <a:noFill/>
          <a:ln w="3810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1611604" y="3960533"/>
            <a:ext cx="384225" cy="393140"/>
          </a:xfrm>
          <a:prstGeom prst="ellipse">
            <a:avLst/>
          </a:prstGeom>
          <a:noFill/>
          <a:ln w="3810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7100453" y="3960533"/>
            <a:ext cx="384225" cy="393140"/>
          </a:xfrm>
          <a:prstGeom prst="ellipse">
            <a:avLst/>
          </a:prstGeom>
          <a:noFill/>
          <a:ln w="3810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2187942" y="4431814"/>
            <a:ext cx="384225" cy="393140"/>
          </a:xfrm>
          <a:prstGeom prst="ellipse">
            <a:avLst/>
          </a:prstGeom>
          <a:noFill/>
          <a:ln w="3810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7252850" y="4431814"/>
            <a:ext cx="384225" cy="393140"/>
          </a:xfrm>
          <a:prstGeom prst="ellipse">
            <a:avLst/>
          </a:prstGeom>
          <a:noFill/>
          <a:ln w="3810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1803716" y="4922719"/>
            <a:ext cx="384225" cy="393140"/>
          </a:xfrm>
          <a:prstGeom prst="ellipse">
            <a:avLst/>
          </a:prstGeom>
          <a:noFill/>
          <a:ln w="3810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7559386" y="4922719"/>
            <a:ext cx="384225" cy="393140"/>
          </a:xfrm>
          <a:prstGeom prst="ellipse">
            <a:avLst/>
          </a:prstGeom>
          <a:noFill/>
          <a:ln w="3810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1550546" y="5315859"/>
            <a:ext cx="384225" cy="393140"/>
          </a:xfrm>
          <a:prstGeom prst="ellipse">
            <a:avLst/>
          </a:prstGeom>
          <a:noFill/>
          <a:ln w="3810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7050068" y="5315859"/>
            <a:ext cx="384225" cy="393140"/>
          </a:xfrm>
          <a:prstGeom prst="ellipse">
            <a:avLst/>
          </a:prstGeom>
          <a:noFill/>
          <a:ln w="3810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2572167" y="5787139"/>
            <a:ext cx="384225" cy="393140"/>
          </a:xfrm>
          <a:prstGeom prst="ellipse">
            <a:avLst/>
          </a:prstGeom>
          <a:noFill/>
          <a:ln w="3810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7252850" y="5787139"/>
            <a:ext cx="384225" cy="393140"/>
          </a:xfrm>
          <a:prstGeom prst="ellipse">
            <a:avLst/>
          </a:prstGeom>
          <a:noFill/>
          <a:ln w="3810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1916405" y="6236260"/>
            <a:ext cx="384225" cy="393140"/>
          </a:xfrm>
          <a:prstGeom prst="ellipse">
            <a:avLst/>
          </a:prstGeom>
          <a:noFill/>
          <a:ln w="3810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7444962" y="6236260"/>
            <a:ext cx="384225" cy="393140"/>
          </a:xfrm>
          <a:prstGeom prst="ellipse">
            <a:avLst/>
          </a:prstGeom>
          <a:noFill/>
          <a:ln w="3810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568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Cambria"/>
                <a:cs typeface="Cambria"/>
              </a:rPr>
              <a:t>Join the same noun with two different adjectives</a:t>
            </a:r>
            <a:endParaRPr lang="en-US" dirty="0">
              <a:latin typeface="Cambria"/>
              <a:cs typeface="Cambria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52897388"/>
              </p:ext>
            </p:extLst>
          </p:nvPr>
        </p:nvGraphicFramePr>
        <p:xfrm>
          <a:off x="457200" y="1600200"/>
          <a:ext cx="8229600" cy="41148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latin typeface="Cambria"/>
                          <a:cs typeface="Cambria"/>
                        </a:rPr>
                        <a:t>centralis</a:t>
                      </a:r>
                      <a:r>
                        <a:rPr lang="en-US" sz="2400" dirty="0" smtClean="0">
                          <a:latin typeface="Cambria"/>
                          <a:cs typeface="Cambria"/>
                        </a:rPr>
                        <a:t>, e</a:t>
                      </a:r>
                      <a:endParaRPr lang="en-US" sz="2400" dirty="0">
                        <a:latin typeface="Cambria"/>
                        <a:cs typeface="Cambri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i="1" dirty="0" err="1" smtClean="0">
                          <a:latin typeface="Cambria"/>
                          <a:cs typeface="Cambria"/>
                        </a:rPr>
                        <a:t>canalis</a:t>
                      </a:r>
                      <a:endParaRPr lang="en-US" sz="2400" i="1" dirty="0">
                        <a:latin typeface="Cambria"/>
                        <a:cs typeface="Cambri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latin typeface="Cambria"/>
                          <a:cs typeface="Cambria"/>
                        </a:rPr>
                        <a:t>opticus</a:t>
                      </a:r>
                      <a:r>
                        <a:rPr lang="en-US" sz="2400" dirty="0" smtClean="0">
                          <a:latin typeface="Cambria"/>
                          <a:cs typeface="Cambria"/>
                        </a:rPr>
                        <a:t>, a, um</a:t>
                      </a:r>
                      <a:endParaRPr lang="en-US" sz="2400" dirty="0">
                        <a:latin typeface="Cambria"/>
                        <a:cs typeface="Cambri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latin typeface="Cambria"/>
                          <a:cs typeface="Cambria"/>
                        </a:rPr>
                        <a:t>ischiadicus</a:t>
                      </a:r>
                      <a:r>
                        <a:rPr lang="en-US" sz="2400" dirty="0" smtClean="0">
                          <a:latin typeface="Cambria"/>
                          <a:cs typeface="Cambria"/>
                        </a:rPr>
                        <a:t>, a, um</a:t>
                      </a:r>
                      <a:endParaRPr lang="en-US" sz="2400" dirty="0">
                        <a:latin typeface="Cambria"/>
                        <a:cs typeface="Cambri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i="1" dirty="0" smtClean="0">
                          <a:latin typeface="Cambria"/>
                          <a:cs typeface="Cambria"/>
                        </a:rPr>
                        <a:t>tuber</a:t>
                      </a:r>
                      <a:endParaRPr lang="en-US" sz="2400" i="1" dirty="0">
                        <a:latin typeface="Cambria"/>
                        <a:cs typeface="Cambri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latin typeface="Cambria"/>
                          <a:cs typeface="Cambria"/>
                        </a:rPr>
                        <a:t>frontalis</a:t>
                      </a:r>
                      <a:r>
                        <a:rPr lang="en-US" sz="2400" dirty="0" smtClean="0">
                          <a:latin typeface="Cambria"/>
                          <a:cs typeface="Cambria"/>
                        </a:rPr>
                        <a:t>, e</a:t>
                      </a:r>
                      <a:endParaRPr lang="en-US" sz="2400" dirty="0">
                        <a:latin typeface="Cambria"/>
                        <a:cs typeface="Cambri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latin typeface="Cambria"/>
                          <a:cs typeface="Cambria"/>
                        </a:rPr>
                        <a:t>tenuis</a:t>
                      </a:r>
                      <a:r>
                        <a:rPr lang="en-US" sz="2400" dirty="0" smtClean="0">
                          <a:latin typeface="Cambria"/>
                          <a:cs typeface="Cambria"/>
                        </a:rPr>
                        <a:t>, e</a:t>
                      </a:r>
                      <a:endParaRPr lang="en-US" sz="2400" dirty="0">
                        <a:latin typeface="Cambria"/>
                        <a:cs typeface="Cambri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i="1" dirty="0" err="1" smtClean="0">
                          <a:latin typeface="Cambria"/>
                          <a:cs typeface="Cambria"/>
                        </a:rPr>
                        <a:t>intestinum</a:t>
                      </a:r>
                      <a:endParaRPr lang="en-US" sz="2400" i="1" dirty="0">
                        <a:latin typeface="Cambria"/>
                        <a:cs typeface="Cambri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latin typeface="Cambria"/>
                          <a:cs typeface="Cambria"/>
                        </a:rPr>
                        <a:t>crassus</a:t>
                      </a:r>
                      <a:r>
                        <a:rPr lang="en-US" sz="2400" dirty="0" smtClean="0">
                          <a:latin typeface="Cambria"/>
                          <a:cs typeface="Cambria"/>
                        </a:rPr>
                        <a:t>, a, um</a:t>
                      </a:r>
                      <a:endParaRPr lang="en-US" sz="2400" dirty="0">
                        <a:latin typeface="Cambria"/>
                        <a:cs typeface="Cambri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ambria"/>
                          <a:cs typeface="Cambria"/>
                        </a:rPr>
                        <a:t>rectus, a, um</a:t>
                      </a:r>
                      <a:endParaRPr lang="en-US" sz="2400" dirty="0">
                        <a:latin typeface="Cambria"/>
                        <a:cs typeface="Cambri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i="1" dirty="0" err="1" smtClean="0">
                          <a:latin typeface="Cambria"/>
                          <a:cs typeface="Cambria"/>
                        </a:rPr>
                        <a:t>musculus</a:t>
                      </a:r>
                      <a:endParaRPr lang="en-US" sz="2400" i="1" dirty="0">
                        <a:latin typeface="Cambria"/>
                        <a:cs typeface="Cambri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ambria"/>
                          <a:cs typeface="Cambria"/>
                        </a:rPr>
                        <a:t>biceps, </a:t>
                      </a:r>
                      <a:r>
                        <a:rPr lang="en-US" sz="2400" dirty="0" err="1" smtClean="0">
                          <a:latin typeface="Cambria"/>
                          <a:cs typeface="Cambria"/>
                        </a:rPr>
                        <a:t>pitis</a:t>
                      </a:r>
                      <a:endParaRPr lang="en-US" sz="2400" dirty="0">
                        <a:latin typeface="Cambria"/>
                        <a:cs typeface="Cambri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latin typeface="Cambria"/>
                          <a:cs typeface="Cambria"/>
                        </a:rPr>
                        <a:t>ascendens</a:t>
                      </a:r>
                      <a:r>
                        <a:rPr lang="en-US" sz="2400" dirty="0" smtClean="0">
                          <a:latin typeface="Cambria"/>
                          <a:cs typeface="Cambria"/>
                        </a:rPr>
                        <a:t>, tis</a:t>
                      </a:r>
                      <a:endParaRPr lang="en-US" sz="2400" dirty="0">
                        <a:latin typeface="Cambria"/>
                        <a:cs typeface="Cambri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i="1" dirty="0" smtClean="0">
                          <a:latin typeface="Cambria"/>
                          <a:cs typeface="Cambria"/>
                        </a:rPr>
                        <a:t>colon</a:t>
                      </a:r>
                      <a:endParaRPr lang="en-US" sz="2400" i="1" dirty="0">
                        <a:latin typeface="Cambria"/>
                        <a:cs typeface="Cambri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latin typeface="Cambria"/>
                          <a:cs typeface="Cambria"/>
                        </a:rPr>
                        <a:t>transversus</a:t>
                      </a:r>
                      <a:r>
                        <a:rPr lang="en-US" sz="2400" dirty="0" smtClean="0">
                          <a:latin typeface="Cambria"/>
                          <a:cs typeface="Cambria"/>
                        </a:rPr>
                        <a:t>, a, um</a:t>
                      </a:r>
                      <a:endParaRPr lang="en-US" sz="2400" dirty="0">
                        <a:latin typeface="Cambria"/>
                        <a:cs typeface="Cambri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latin typeface="Cambria"/>
                          <a:cs typeface="Cambria"/>
                        </a:rPr>
                        <a:t>thyroideus</a:t>
                      </a:r>
                      <a:r>
                        <a:rPr lang="en-US" sz="2400" dirty="0" smtClean="0">
                          <a:latin typeface="Cambria"/>
                          <a:cs typeface="Cambria"/>
                        </a:rPr>
                        <a:t>, a, um</a:t>
                      </a:r>
                      <a:endParaRPr lang="en-US" sz="2400" dirty="0">
                        <a:latin typeface="Cambria"/>
                        <a:cs typeface="Cambri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i="1" dirty="0" err="1" smtClean="0">
                          <a:latin typeface="Cambria"/>
                          <a:cs typeface="Cambria"/>
                        </a:rPr>
                        <a:t>glandula</a:t>
                      </a:r>
                      <a:endParaRPr lang="en-US" sz="2400" i="1" dirty="0">
                        <a:latin typeface="Cambria"/>
                        <a:cs typeface="Cambri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latin typeface="Cambria"/>
                          <a:cs typeface="Cambria"/>
                        </a:rPr>
                        <a:t>suprarenalis</a:t>
                      </a:r>
                      <a:r>
                        <a:rPr lang="en-US" sz="2400" dirty="0" smtClean="0">
                          <a:latin typeface="Cambria"/>
                          <a:cs typeface="Cambria"/>
                        </a:rPr>
                        <a:t>, e</a:t>
                      </a:r>
                      <a:endParaRPr lang="en-US" sz="2400" dirty="0">
                        <a:latin typeface="Cambria"/>
                        <a:cs typeface="Cambri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latin typeface="Cambria"/>
                          <a:cs typeface="Cambria"/>
                        </a:rPr>
                        <a:t>biliaris</a:t>
                      </a:r>
                      <a:r>
                        <a:rPr lang="en-US" sz="2400" dirty="0" smtClean="0">
                          <a:latin typeface="Cambria"/>
                          <a:cs typeface="Cambria"/>
                        </a:rPr>
                        <a:t>, e</a:t>
                      </a:r>
                      <a:endParaRPr lang="en-US" sz="2400" dirty="0">
                        <a:latin typeface="Cambria"/>
                        <a:cs typeface="Cambri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i="1" dirty="0" err="1" smtClean="0">
                          <a:latin typeface="Cambria"/>
                          <a:cs typeface="Cambria"/>
                        </a:rPr>
                        <a:t>vesica</a:t>
                      </a:r>
                      <a:endParaRPr lang="en-US" sz="2400" i="1" dirty="0">
                        <a:latin typeface="Cambria"/>
                        <a:cs typeface="Cambri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latin typeface="Cambria"/>
                          <a:cs typeface="Cambria"/>
                        </a:rPr>
                        <a:t>felleus</a:t>
                      </a:r>
                      <a:r>
                        <a:rPr lang="en-US" sz="2400" dirty="0" smtClean="0">
                          <a:latin typeface="Cambria"/>
                          <a:cs typeface="Cambria"/>
                        </a:rPr>
                        <a:t>, a, um</a:t>
                      </a:r>
                      <a:endParaRPr lang="en-US" sz="2400" dirty="0">
                        <a:latin typeface="Cambria"/>
                        <a:cs typeface="Cambri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latin typeface="Cambria"/>
                          <a:cs typeface="Cambria"/>
                        </a:rPr>
                        <a:t>longus</a:t>
                      </a:r>
                      <a:r>
                        <a:rPr lang="en-US" sz="2400" dirty="0" smtClean="0">
                          <a:latin typeface="Cambria"/>
                          <a:cs typeface="Cambria"/>
                        </a:rPr>
                        <a:t>, a, um</a:t>
                      </a:r>
                      <a:endParaRPr lang="en-US" sz="2400" dirty="0">
                        <a:latin typeface="Cambria"/>
                        <a:cs typeface="Cambri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i="1" dirty="0" smtClean="0">
                          <a:latin typeface="Cambria"/>
                          <a:cs typeface="Cambria"/>
                        </a:rPr>
                        <a:t>caput</a:t>
                      </a:r>
                      <a:endParaRPr lang="en-US" sz="2400" i="1" dirty="0">
                        <a:latin typeface="Cambria"/>
                        <a:cs typeface="Cambri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latin typeface="Cambria"/>
                          <a:cs typeface="Cambria"/>
                        </a:rPr>
                        <a:t>brevis</a:t>
                      </a:r>
                      <a:r>
                        <a:rPr lang="en-US" sz="2400" dirty="0" smtClean="0">
                          <a:latin typeface="Cambria"/>
                          <a:cs typeface="Cambria"/>
                        </a:rPr>
                        <a:t>, e</a:t>
                      </a:r>
                      <a:endParaRPr lang="en-US" sz="2400" dirty="0">
                        <a:latin typeface="Cambria"/>
                        <a:cs typeface="Cambri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latin typeface="Cambria"/>
                          <a:cs typeface="Cambria"/>
                        </a:rPr>
                        <a:t>solaris</a:t>
                      </a:r>
                      <a:r>
                        <a:rPr lang="en-US" sz="2400" dirty="0" smtClean="0">
                          <a:latin typeface="Cambria"/>
                          <a:cs typeface="Cambria"/>
                        </a:rPr>
                        <a:t>, e</a:t>
                      </a:r>
                      <a:endParaRPr lang="en-US" sz="2400" dirty="0">
                        <a:latin typeface="Cambria"/>
                        <a:cs typeface="Cambri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i="1" dirty="0" smtClean="0">
                          <a:latin typeface="Cambria"/>
                          <a:cs typeface="Cambria"/>
                        </a:rPr>
                        <a:t>eczema</a:t>
                      </a:r>
                      <a:endParaRPr lang="en-US" sz="2400" i="1" dirty="0">
                        <a:latin typeface="Cambria"/>
                        <a:cs typeface="Cambri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latin typeface="Cambria"/>
                          <a:cs typeface="Cambria"/>
                        </a:rPr>
                        <a:t>ruber</a:t>
                      </a:r>
                      <a:r>
                        <a:rPr lang="en-US" sz="2400" dirty="0" smtClean="0">
                          <a:latin typeface="Cambria"/>
                          <a:cs typeface="Cambria"/>
                        </a:rPr>
                        <a:t>, a, um</a:t>
                      </a:r>
                      <a:endParaRPr lang="en-US" sz="2400" dirty="0">
                        <a:latin typeface="Cambria"/>
                        <a:cs typeface="Cambri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7" name="Oval 6"/>
          <p:cNvSpPr/>
          <p:nvPr/>
        </p:nvSpPr>
        <p:spPr>
          <a:xfrm>
            <a:off x="1997324" y="1600200"/>
            <a:ext cx="347361" cy="416944"/>
          </a:xfrm>
          <a:prstGeom prst="ellipse">
            <a:avLst/>
          </a:prstGeom>
          <a:noFill/>
          <a:ln w="28575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7067049" y="1600200"/>
            <a:ext cx="347361" cy="416944"/>
          </a:xfrm>
          <a:prstGeom prst="ellipse">
            <a:avLst/>
          </a:prstGeom>
          <a:noFill/>
          <a:ln w="28575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2507939" y="2099992"/>
            <a:ext cx="347361" cy="416944"/>
          </a:xfrm>
          <a:prstGeom prst="ellipse">
            <a:avLst/>
          </a:prstGeom>
          <a:noFill/>
          <a:ln w="28575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7794336" y="2099992"/>
            <a:ext cx="347361" cy="416944"/>
          </a:xfrm>
          <a:prstGeom prst="ellipse">
            <a:avLst/>
          </a:prstGeom>
          <a:noFill/>
          <a:ln w="28575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2160578" y="2516936"/>
            <a:ext cx="347361" cy="416944"/>
          </a:xfrm>
          <a:prstGeom prst="ellipse">
            <a:avLst/>
          </a:prstGeom>
          <a:noFill/>
          <a:ln w="28575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7794336" y="2599334"/>
            <a:ext cx="347361" cy="416944"/>
          </a:xfrm>
          <a:prstGeom prst="ellipse">
            <a:avLst/>
          </a:prstGeom>
          <a:noFill/>
          <a:ln w="28575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7067049" y="3016278"/>
            <a:ext cx="347361" cy="416944"/>
          </a:xfrm>
          <a:prstGeom prst="ellipse">
            <a:avLst/>
          </a:prstGeom>
          <a:noFill/>
          <a:ln w="28575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1509707" y="3016278"/>
            <a:ext cx="347361" cy="416944"/>
          </a:xfrm>
          <a:prstGeom prst="ellipse">
            <a:avLst/>
          </a:prstGeom>
          <a:noFill/>
          <a:ln w="28575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1986897" y="3433222"/>
            <a:ext cx="347361" cy="416944"/>
          </a:xfrm>
          <a:prstGeom prst="ellipse">
            <a:avLst/>
          </a:prstGeom>
          <a:noFill/>
          <a:ln w="28575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8120846" y="3433222"/>
            <a:ext cx="347361" cy="416944"/>
          </a:xfrm>
          <a:prstGeom prst="ellipse">
            <a:avLst/>
          </a:prstGeom>
          <a:noFill/>
          <a:ln w="28575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2160578" y="3928568"/>
            <a:ext cx="347361" cy="416944"/>
          </a:xfrm>
          <a:prstGeom prst="ellipse">
            <a:avLst/>
          </a:prstGeom>
          <a:noFill/>
          <a:ln w="28575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7674930" y="3928568"/>
            <a:ext cx="347361" cy="416944"/>
          </a:xfrm>
          <a:prstGeom prst="ellipse">
            <a:avLst/>
          </a:prstGeom>
          <a:noFill/>
          <a:ln w="28575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1813216" y="4345512"/>
            <a:ext cx="347361" cy="416944"/>
          </a:xfrm>
          <a:prstGeom prst="ellipse">
            <a:avLst/>
          </a:prstGeom>
          <a:noFill/>
          <a:ln w="28575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7382704" y="4345512"/>
            <a:ext cx="347361" cy="416944"/>
          </a:xfrm>
          <a:prstGeom prst="ellipse">
            <a:avLst/>
          </a:prstGeom>
          <a:noFill/>
          <a:ln w="28575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2248277" y="4805880"/>
            <a:ext cx="347361" cy="416944"/>
          </a:xfrm>
          <a:prstGeom prst="ellipse">
            <a:avLst/>
          </a:prstGeom>
          <a:noFill/>
          <a:ln w="28575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7631940" y="4816736"/>
            <a:ext cx="347361" cy="416944"/>
          </a:xfrm>
          <a:prstGeom prst="ellipse">
            <a:avLst/>
          </a:prstGeom>
          <a:noFill/>
          <a:ln w="28575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2160578" y="5298056"/>
            <a:ext cx="347361" cy="416944"/>
          </a:xfrm>
          <a:prstGeom prst="ellipse">
            <a:avLst/>
          </a:prstGeom>
          <a:noFill/>
          <a:ln w="28575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7674930" y="5298056"/>
            <a:ext cx="347361" cy="416944"/>
          </a:xfrm>
          <a:prstGeom prst="ellipse">
            <a:avLst/>
          </a:prstGeom>
          <a:noFill/>
          <a:ln w="28575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784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6300" y="0"/>
            <a:ext cx="483978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91892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Cambria"/>
                <a:cs typeface="Cambria"/>
              </a:rPr>
              <a:t>Name bones of skull, use nouns as hints</a:t>
            </a:r>
            <a:endParaRPr lang="en-US" dirty="0">
              <a:latin typeface="Cambria"/>
              <a:cs typeface="Cambria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11300" y="1611796"/>
            <a:ext cx="5969000" cy="464820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6294783" y="2131393"/>
            <a:ext cx="2153478" cy="353391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>
                <a:solidFill>
                  <a:schemeClr val="tx1"/>
                </a:solidFill>
                <a:latin typeface="Cambria"/>
                <a:cs typeface="Cambria"/>
              </a:rPr>
              <a:t>Paries</a:t>
            </a:r>
            <a:r>
              <a:rPr lang="en-US" sz="2000" dirty="0" smtClean="0">
                <a:solidFill>
                  <a:schemeClr val="tx1"/>
                </a:solidFill>
                <a:latin typeface="Cambria"/>
                <a:cs typeface="Cambria"/>
              </a:rPr>
              <a:t>, </a:t>
            </a:r>
            <a:r>
              <a:rPr lang="en-US" sz="2000" dirty="0" err="1" smtClean="0">
                <a:solidFill>
                  <a:schemeClr val="tx1"/>
                </a:solidFill>
                <a:latin typeface="Cambria"/>
                <a:cs typeface="Cambria"/>
              </a:rPr>
              <a:t>etis</a:t>
            </a:r>
            <a:r>
              <a:rPr lang="en-US" sz="2000" dirty="0" smtClean="0">
                <a:solidFill>
                  <a:schemeClr val="tx1"/>
                </a:solidFill>
                <a:latin typeface="Cambria"/>
                <a:cs typeface="Cambria"/>
              </a:rPr>
              <a:t>, m.</a:t>
            </a:r>
            <a:endParaRPr lang="en-US" sz="2000" dirty="0">
              <a:solidFill>
                <a:schemeClr val="tx1"/>
              </a:solidFill>
              <a:latin typeface="Cambria"/>
              <a:cs typeface="Cambria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612835" y="4492489"/>
            <a:ext cx="2153478" cy="353391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Cambria"/>
                <a:cs typeface="Cambria"/>
              </a:rPr>
              <a:t>Occiput, </a:t>
            </a:r>
            <a:r>
              <a:rPr lang="en-US" sz="2000" dirty="0" err="1" smtClean="0">
                <a:solidFill>
                  <a:schemeClr val="tx1"/>
                </a:solidFill>
                <a:latin typeface="Cambria"/>
                <a:cs typeface="Cambria"/>
              </a:rPr>
              <a:t>itis</a:t>
            </a:r>
            <a:r>
              <a:rPr lang="en-US" sz="2000" dirty="0" smtClean="0">
                <a:solidFill>
                  <a:schemeClr val="tx1"/>
                </a:solidFill>
                <a:latin typeface="Cambria"/>
                <a:cs typeface="Cambria"/>
              </a:rPr>
              <a:t>, n.</a:t>
            </a:r>
            <a:endParaRPr lang="en-US" sz="2000" dirty="0">
              <a:solidFill>
                <a:schemeClr val="tx1"/>
              </a:solidFill>
              <a:latin typeface="Cambria"/>
              <a:cs typeface="Cambria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269409" y="3529498"/>
            <a:ext cx="2153478" cy="353391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Cambria"/>
                <a:cs typeface="Cambria"/>
              </a:rPr>
              <a:t>Tempus, </a:t>
            </a:r>
            <a:r>
              <a:rPr lang="en-US" sz="2000" dirty="0" err="1" smtClean="0">
                <a:solidFill>
                  <a:schemeClr val="tx1"/>
                </a:solidFill>
                <a:latin typeface="Cambria"/>
                <a:cs typeface="Cambria"/>
              </a:rPr>
              <a:t>oris</a:t>
            </a:r>
            <a:r>
              <a:rPr lang="en-US" sz="2000" dirty="0" smtClean="0">
                <a:solidFill>
                  <a:schemeClr val="tx1"/>
                </a:solidFill>
                <a:latin typeface="Cambria"/>
                <a:cs typeface="Cambria"/>
              </a:rPr>
              <a:t>, n.</a:t>
            </a:r>
            <a:endParaRPr lang="en-US" sz="2000" dirty="0">
              <a:solidFill>
                <a:schemeClr val="tx1"/>
              </a:solidFill>
              <a:latin typeface="Cambria"/>
              <a:cs typeface="Cambria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967409" y="2484784"/>
            <a:ext cx="2153478" cy="353391"/>
          </a:xfrm>
          <a:prstGeom prst="rect">
            <a:avLst/>
          </a:prstGeom>
          <a:solidFill>
            <a:srgbClr val="FAF39C"/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Cambria"/>
                <a:cs typeface="Cambria"/>
              </a:rPr>
              <a:t>Frons, </a:t>
            </a:r>
            <a:r>
              <a:rPr lang="en-US" sz="2000" dirty="0" err="1" smtClean="0">
                <a:solidFill>
                  <a:schemeClr val="tx1"/>
                </a:solidFill>
                <a:latin typeface="Cambria"/>
                <a:cs typeface="Cambria"/>
              </a:rPr>
              <a:t>frontis</a:t>
            </a:r>
            <a:r>
              <a:rPr lang="en-US" sz="2000" dirty="0" smtClean="0">
                <a:solidFill>
                  <a:schemeClr val="tx1"/>
                </a:solidFill>
                <a:latin typeface="Cambria"/>
                <a:cs typeface="Cambria"/>
              </a:rPr>
              <a:t>, f.</a:t>
            </a:r>
            <a:endParaRPr lang="en-US" sz="2000" dirty="0">
              <a:solidFill>
                <a:schemeClr val="tx1"/>
              </a:solidFill>
              <a:latin typeface="Cambria"/>
              <a:cs typeface="Cambria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00766" y="2910514"/>
            <a:ext cx="2153478" cy="353391"/>
          </a:xfrm>
          <a:prstGeom prst="rect">
            <a:avLst/>
          </a:prstGeom>
          <a:solidFill>
            <a:srgbClr val="E6ABCC"/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>
                <a:solidFill>
                  <a:schemeClr val="tx1"/>
                </a:solidFill>
                <a:latin typeface="Cambria"/>
                <a:cs typeface="Cambria"/>
              </a:rPr>
              <a:t>Sphen</a:t>
            </a:r>
            <a:endParaRPr lang="en-US" sz="2000" dirty="0">
              <a:solidFill>
                <a:schemeClr val="tx1"/>
              </a:solidFill>
              <a:latin typeface="Cambria"/>
              <a:cs typeface="Cambria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45547" y="3319673"/>
            <a:ext cx="2153478" cy="353391"/>
          </a:xfrm>
          <a:prstGeom prst="rect">
            <a:avLst/>
          </a:prstGeom>
          <a:solidFill>
            <a:srgbClr val="E0371B"/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>
                <a:solidFill>
                  <a:schemeClr val="tx1"/>
                </a:solidFill>
                <a:latin typeface="Cambria"/>
                <a:cs typeface="Cambria"/>
              </a:rPr>
              <a:t>Ethmos</a:t>
            </a:r>
            <a:endParaRPr lang="en-US" sz="2000" dirty="0">
              <a:solidFill>
                <a:schemeClr val="tx1"/>
              </a:solidFill>
              <a:latin typeface="Cambria"/>
              <a:cs typeface="Cambria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39530" y="3706193"/>
            <a:ext cx="2153478" cy="353391"/>
          </a:xfrm>
          <a:prstGeom prst="rect">
            <a:avLst/>
          </a:prstGeom>
          <a:solidFill>
            <a:srgbClr val="60BA8E"/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>
                <a:solidFill>
                  <a:schemeClr val="tx1"/>
                </a:solidFill>
                <a:latin typeface="Cambria"/>
                <a:cs typeface="Cambria"/>
              </a:rPr>
              <a:t>Nasus</a:t>
            </a:r>
            <a:r>
              <a:rPr lang="en-US" sz="2000" dirty="0" smtClean="0">
                <a:solidFill>
                  <a:schemeClr val="tx1"/>
                </a:solidFill>
                <a:latin typeface="Cambria"/>
                <a:cs typeface="Cambria"/>
              </a:rPr>
              <a:t>, </a:t>
            </a:r>
            <a:r>
              <a:rPr lang="en-US" sz="2000" dirty="0" err="1" smtClean="0">
                <a:solidFill>
                  <a:schemeClr val="tx1"/>
                </a:solidFill>
                <a:latin typeface="Cambria"/>
                <a:cs typeface="Cambria"/>
              </a:rPr>
              <a:t>i</a:t>
            </a:r>
            <a:r>
              <a:rPr lang="en-US" sz="2000" dirty="0" smtClean="0">
                <a:solidFill>
                  <a:schemeClr val="tx1"/>
                </a:solidFill>
                <a:latin typeface="Cambria"/>
                <a:cs typeface="Cambria"/>
              </a:rPr>
              <a:t>, m.</a:t>
            </a:r>
            <a:endParaRPr lang="en-US" sz="2000" dirty="0">
              <a:solidFill>
                <a:schemeClr val="tx1"/>
              </a:solidFill>
              <a:latin typeface="Cambria"/>
              <a:cs typeface="Cambria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13634" y="4194313"/>
            <a:ext cx="2153478" cy="353391"/>
          </a:xfrm>
          <a:prstGeom prst="rect">
            <a:avLst/>
          </a:prstGeom>
          <a:solidFill>
            <a:srgbClr val="CFB6A3"/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>
                <a:solidFill>
                  <a:schemeClr val="tx1"/>
                </a:solidFill>
                <a:latin typeface="Cambria"/>
                <a:cs typeface="Cambria"/>
              </a:rPr>
              <a:t>Lacrima</a:t>
            </a:r>
            <a:r>
              <a:rPr lang="en-US" sz="2000" dirty="0" smtClean="0">
                <a:solidFill>
                  <a:schemeClr val="tx1"/>
                </a:solidFill>
                <a:latin typeface="Cambria"/>
                <a:cs typeface="Cambria"/>
              </a:rPr>
              <a:t>, </a:t>
            </a:r>
            <a:r>
              <a:rPr lang="en-US" sz="2000" dirty="0" err="1" smtClean="0">
                <a:solidFill>
                  <a:schemeClr val="tx1"/>
                </a:solidFill>
                <a:latin typeface="Cambria"/>
                <a:cs typeface="Cambria"/>
              </a:rPr>
              <a:t>ae</a:t>
            </a:r>
            <a:r>
              <a:rPr lang="en-US" sz="2000" dirty="0" smtClean="0">
                <a:solidFill>
                  <a:schemeClr val="tx1"/>
                </a:solidFill>
                <a:latin typeface="Cambria"/>
                <a:cs typeface="Cambria"/>
              </a:rPr>
              <a:t>, f.</a:t>
            </a:r>
            <a:endParaRPr lang="en-US" sz="2000" dirty="0">
              <a:solidFill>
                <a:schemeClr val="tx1"/>
              </a:solidFill>
              <a:latin typeface="Cambria"/>
              <a:cs typeface="Cambria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620591" y="5227989"/>
            <a:ext cx="2153478" cy="353391"/>
          </a:xfrm>
          <a:prstGeom prst="rect">
            <a:avLst/>
          </a:prstGeom>
          <a:solidFill>
            <a:srgbClr val="FFFFFF"/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>
                <a:solidFill>
                  <a:schemeClr val="tx1"/>
                </a:solidFill>
                <a:latin typeface="Cambria"/>
                <a:cs typeface="Cambria"/>
              </a:rPr>
              <a:t>Zygon</a:t>
            </a:r>
            <a:endParaRPr lang="en-US" sz="2000" dirty="0">
              <a:solidFill>
                <a:schemeClr val="tx1"/>
              </a:solidFill>
              <a:latin typeface="Cambria"/>
              <a:cs typeface="Cambria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545547" y="5493032"/>
            <a:ext cx="2153478" cy="35339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0340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97628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Cambria"/>
                <a:cs typeface="Cambria"/>
              </a:rPr>
              <a:t>Fill in the missing term</a:t>
            </a:r>
            <a:endParaRPr lang="en-US" dirty="0">
              <a:latin typeface="Cambria"/>
              <a:cs typeface="Cambri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65158"/>
            <a:ext cx="8229600" cy="4525963"/>
          </a:xfrm>
        </p:spPr>
        <p:txBody>
          <a:bodyPr>
            <a:normAutofit/>
          </a:bodyPr>
          <a:lstStyle/>
          <a:p>
            <a:pPr marL="273050" indent="-273050">
              <a:buFont typeface="+mj-lt"/>
              <a:buAutoNum type="arabicPeriod"/>
            </a:pPr>
            <a:r>
              <a:rPr lang="en-US" sz="2200" dirty="0" smtClean="0">
                <a:latin typeface="Cambria"/>
                <a:cs typeface="Cambria"/>
              </a:rPr>
              <a:t>The space in the body below the chest is </a:t>
            </a:r>
            <a:r>
              <a:rPr lang="en-US" sz="2200" i="1" dirty="0" err="1" smtClean="0">
                <a:solidFill>
                  <a:srgbClr val="FF0000"/>
                </a:solidFill>
                <a:latin typeface="Cambria"/>
                <a:cs typeface="Cambria"/>
              </a:rPr>
              <a:t>cavitas</a:t>
            </a:r>
            <a:r>
              <a:rPr lang="en-US" sz="2200" i="1" dirty="0" smtClean="0">
                <a:solidFill>
                  <a:srgbClr val="FF0000"/>
                </a:solidFill>
                <a:latin typeface="Cambria"/>
                <a:cs typeface="Cambria"/>
              </a:rPr>
              <a:t> </a:t>
            </a:r>
            <a:r>
              <a:rPr lang="en-US" sz="2200" i="1" dirty="0" smtClean="0">
                <a:latin typeface="Cambria"/>
                <a:cs typeface="Cambria"/>
              </a:rPr>
              <a:t>______________.</a:t>
            </a:r>
          </a:p>
          <a:p>
            <a:pPr marL="273050" indent="-273050">
              <a:buFont typeface="+mj-lt"/>
              <a:buAutoNum type="arabicPeriod"/>
            </a:pPr>
            <a:r>
              <a:rPr lang="en-US" sz="2200" dirty="0" smtClean="0">
                <a:latin typeface="Cambria"/>
                <a:cs typeface="Cambria"/>
              </a:rPr>
              <a:t>Channel formed of the holes in the </a:t>
            </a:r>
            <a:r>
              <a:rPr lang="en-US" sz="2200" dirty="0" err="1" smtClean="0">
                <a:latin typeface="Cambria"/>
                <a:cs typeface="Cambria"/>
              </a:rPr>
              <a:t>centre</a:t>
            </a:r>
            <a:r>
              <a:rPr lang="en-US" sz="2200" dirty="0" smtClean="0">
                <a:latin typeface="Cambria"/>
                <a:cs typeface="Cambria"/>
              </a:rPr>
              <a:t> of each vertebra, through which the spinal cord passes is </a:t>
            </a:r>
            <a:r>
              <a:rPr lang="en-US" sz="2200" i="1" dirty="0" err="1" smtClean="0">
                <a:solidFill>
                  <a:srgbClr val="FF0000"/>
                </a:solidFill>
                <a:latin typeface="Cambria"/>
                <a:cs typeface="Cambria"/>
              </a:rPr>
              <a:t>canalis</a:t>
            </a:r>
            <a:r>
              <a:rPr lang="en-US" sz="2200" dirty="0">
                <a:solidFill>
                  <a:srgbClr val="FF0000"/>
                </a:solidFill>
                <a:latin typeface="Cambria"/>
                <a:cs typeface="Cambria"/>
              </a:rPr>
              <a:t> </a:t>
            </a:r>
            <a:r>
              <a:rPr lang="en-US" sz="2200" dirty="0" smtClean="0">
                <a:latin typeface="Cambria"/>
                <a:cs typeface="Cambria"/>
              </a:rPr>
              <a:t>_________________.</a:t>
            </a:r>
          </a:p>
          <a:p>
            <a:pPr marL="273050" indent="-273050">
              <a:buFont typeface="+mj-lt"/>
              <a:buAutoNum type="arabicPeriod"/>
            </a:pPr>
            <a:r>
              <a:rPr lang="en-US" sz="2200" dirty="0" smtClean="0">
                <a:latin typeface="Cambria"/>
                <a:cs typeface="Cambria"/>
              </a:rPr>
              <a:t>The eight cranial nerve which governs hearing and balance is </a:t>
            </a:r>
            <a:r>
              <a:rPr lang="en-US" sz="2200" i="1" dirty="0" err="1" smtClean="0">
                <a:solidFill>
                  <a:srgbClr val="FF0000"/>
                </a:solidFill>
                <a:latin typeface="Cambria"/>
                <a:cs typeface="Cambria"/>
              </a:rPr>
              <a:t>nervus</a:t>
            </a:r>
            <a:r>
              <a:rPr lang="en-US" sz="2200" dirty="0" smtClean="0">
                <a:solidFill>
                  <a:srgbClr val="FF0000"/>
                </a:solidFill>
                <a:latin typeface="Cambria"/>
                <a:cs typeface="Cambria"/>
              </a:rPr>
              <a:t> </a:t>
            </a:r>
            <a:r>
              <a:rPr lang="en-US" sz="2200" dirty="0" smtClean="0">
                <a:latin typeface="Cambria"/>
                <a:cs typeface="Cambria"/>
              </a:rPr>
              <a:t>____________________.</a:t>
            </a:r>
          </a:p>
          <a:p>
            <a:pPr marL="273050" indent="-273050">
              <a:buFont typeface="+mj-lt"/>
              <a:buAutoNum type="arabicPeriod"/>
            </a:pPr>
            <a:r>
              <a:rPr lang="en-US" sz="2200" dirty="0" smtClean="0">
                <a:latin typeface="Cambria"/>
                <a:cs typeface="Cambria"/>
              </a:rPr>
              <a:t>Patient that is unable to move/walk is </a:t>
            </a:r>
            <a:r>
              <a:rPr lang="en-US" sz="2200" i="1" dirty="0" err="1" smtClean="0">
                <a:solidFill>
                  <a:srgbClr val="FF0000"/>
                </a:solidFill>
                <a:latin typeface="Cambria"/>
                <a:cs typeface="Cambria"/>
              </a:rPr>
              <a:t>patiens</a:t>
            </a:r>
            <a:r>
              <a:rPr lang="en-US" sz="2200" dirty="0" smtClean="0">
                <a:solidFill>
                  <a:srgbClr val="FF0000"/>
                </a:solidFill>
                <a:latin typeface="Cambria"/>
                <a:cs typeface="Cambria"/>
              </a:rPr>
              <a:t> </a:t>
            </a:r>
            <a:r>
              <a:rPr lang="en-US" sz="2200" dirty="0" smtClean="0">
                <a:latin typeface="Cambria"/>
                <a:cs typeface="Cambria"/>
              </a:rPr>
              <a:t>___________________.</a:t>
            </a:r>
          </a:p>
          <a:p>
            <a:pPr marL="273050" indent="-273050">
              <a:buFont typeface="+mj-lt"/>
              <a:buAutoNum type="arabicPeriod"/>
            </a:pPr>
            <a:r>
              <a:rPr lang="en-US" sz="2200" dirty="0" smtClean="0">
                <a:latin typeface="Cambria"/>
                <a:cs typeface="Cambria"/>
              </a:rPr>
              <a:t>Disease which develops all the time is </a:t>
            </a:r>
            <a:r>
              <a:rPr lang="en-US" sz="2200" i="1" dirty="0" err="1" smtClean="0">
                <a:solidFill>
                  <a:srgbClr val="FF0000"/>
                </a:solidFill>
                <a:latin typeface="Cambria"/>
                <a:cs typeface="Cambria"/>
              </a:rPr>
              <a:t>morbus</a:t>
            </a:r>
            <a:r>
              <a:rPr lang="en-US" sz="2200" i="1" dirty="0" smtClean="0">
                <a:solidFill>
                  <a:srgbClr val="FF0000"/>
                </a:solidFill>
                <a:latin typeface="Cambria"/>
                <a:cs typeface="Cambria"/>
              </a:rPr>
              <a:t> </a:t>
            </a:r>
            <a:r>
              <a:rPr lang="en-US" sz="2200" i="1" dirty="0" smtClean="0">
                <a:latin typeface="Cambria"/>
                <a:cs typeface="Cambria"/>
              </a:rPr>
              <a:t>____________________.</a:t>
            </a:r>
          </a:p>
          <a:p>
            <a:pPr marL="273050" indent="-273050">
              <a:buFont typeface="+mj-lt"/>
              <a:buAutoNum type="arabicPeriod"/>
            </a:pPr>
            <a:r>
              <a:rPr lang="en-US" sz="2200" dirty="0" smtClean="0">
                <a:latin typeface="Cambria"/>
                <a:cs typeface="Cambria"/>
              </a:rPr>
              <a:t>One of the two muscles which lie across the chest is </a:t>
            </a:r>
            <a:r>
              <a:rPr lang="en-US" sz="2200" i="1" dirty="0" err="1" smtClean="0">
                <a:solidFill>
                  <a:srgbClr val="FF0000"/>
                </a:solidFill>
                <a:latin typeface="Cambria"/>
                <a:cs typeface="Cambria"/>
              </a:rPr>
              <a:t>musculus</a:t>
            </a:r>
            <a:r>
              <a:rPr lang="en-US" sz="2200" i="1" dirty="0" smtClean="0">
                <a:solidFill>
                  <a:srgbClr val="FF0000"/>
                </a:solidFill>
                <a:latin typeface="Cambria"/>
                <a:cs typeface="Cambria"/>
              </a:rPr>
              <a:t> </a:t>
            </a:r>
            <a:r>
              <a:rPr lang="en-US" sz="2200" i="1" dirty="0" smtClean="0">
                <a:latin typeface="Cambria"/>
                <a:cs typeface="Cambria"/>
              </a:rPr>
              <a:t>________________________.</a:t>
            </a:r>
            <a:endParaRPr lang="en-US" sz="2200" dirty="0" smtClean="0">
              <a:latin typeface="Cambria"/>
              <a:cs typeface="Cambria"/>
            </a:endParaRPr>
          </a:p>
          <a:p>
            <a:pPr marL="273050" indent="-273050">
              <a:buFont typeface="+mj-lt"/>
              <a:buAutoNum type="arabicPeriod"/>
            </a:pPr>
            <a:r>
              <a:rPr lang="en-US" sz="2200" dirty="0" smtClean="0">
                <a:latin typeface="Cambria"/>
                <a:cs typeface="Cambria"/>
              </a:rPr>
              <a:t>One of the two endocrine glands at the top of the kidneys is </a:t>
            </a:r>
            <a:r>
              <a:rPr lang="en-US" sz="2200" i="1" dirty="0" err="1" smtClean="0">
                <a:solidFill>
                  <a:srgbClr val="FF0000"/>
                </a:solidFill>
                <a:latin typeface="Cambria"/>
                <a:cs typeface="Cambria"/>
              </a:rPr>
              <a:t>glandula</a:t>
            </a:r>
            <a:r>
              <a:rPr lang="en-US" sz="2200" dirty="0" smtClean="0">
                <a:solidFill>
                  <a:srgbClr val="FF0000"/>
                </a:solidFill>
                <a:latin typeface="Cambria"/>
                <a:cs typeface="Cambria"/>
              </a:rPr>
              <a:t> </a:t>
            </a:r>
            <a:r>
              <a:rPr lang="en-US" sz="2200" dirty="0" smtClean="0">
                <a:latin typeface="Cambria"/>
                <a:cs typeface="Cambria"/>
              </a:rPr>
              <a:t>_______________________ .</a:t>
            </a:r>
            <a:endParaRPr lang="en-US" sz="2200" i="1" dirty="0" smtClean="0">
              <a:latin typeface="Cambria"/>
              <a:cs typeface="Cambria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39376" y="5469223"/>
            <a:ext cx="1893939" cy="48687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>
                <a:solidFill>
                  <a:srgbClr val="000000"/>
                </a:solidFill>
                <a:latin typeface="Cambria"/>
                <a:cs typeface="Cambria"/>
              </a:rPr>
              <a:t>Pectoralis</a:t>
            </a:r>
            <a:r>
              <a:rPr lang="en-US" sz="2000" dirty="0" smtClean="0">
                <a:solidFill>
                  <a:srgbClr val="000000"/>
                </a:solidFill>
                <a:latin typeface="Cambria"/>
                <a:cs typeface="Cambria"/>
              </a:rPr>
              <a:t>, e</a:t>
            </a:r>
            <a:endParaRPr lang="en-US" sz="2000" dirty="0">
              <a:solidFill>
                <a:srgbClr val="000000"/>
              </a:solidFill>
              <a:latin typeface="Cambria"/>
              <a:cs typeface="Cambria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502965" y="6222722"/>
            <a:ext cx="1893939" cy="486876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>
                <a:solidFill>
                  <a:srgbClr val="000000"/>
                </a:solidFill>
                <a:latin typeface="Cambria"/>
                <a:cs typeface="Cambria"/>
              </a:rPr>
              <a:t>Immobilis</a:t>
            </a:r>
            <a:r>
              <a:rPr lang="en-US" sz="2000" dirty="0" smtClean="0">
                <a:solidFill>
                  <a:srgbClr val="000000"/>
                </a:solidFill>
                <a:latin typeface="Cambria"/>
                <a:cs typeface="Cambria"/>
              </a:rPr>
              <a:t>, e</a:t>
            </a:r>
            <a:endParaRPr lang="en-US" sz="2000" dirty="0">
              <a:solidFill>
                <a:srgbClr val="000000"/>
              </a:solidFill>
              <a:latin typeface="Cambria"/>
              <a:cs typeface="Cambria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48472" y="6222722"/>
            <a:ext cx="2551389" cy="486876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>
                <a:solidFill>
                  <a:srgbClr val="FFFFFF"/>
                </a:solidFill>
                <a:latin typeface="Cambria"/>
                <a:cs typeface="Cambria"/>
              </a:rPr>
              <a:t>Progrediens</a:t>
            </a:r>
            <a:r>
              <a:rPr lang="en-US" sz="2000" dirty="0" smtClean="0">
                <a:solidFill>
                  <a:srgbClr val="FFFFFF"/>
                </a:solidFill>
                <a:latin typeface="Cambria"/>
                <a:cs typeface="Cambria"/>
              </a:rPr>
              <a:t>, </a:t>
            </a:r>
            <a:r>
              <a:rPr lang="en-US" sz="2000" dirty="0" err="1" smtClean="0">
                <a:solidFill>
                  <a:srgbClr val="FFFFFF"/>
                </a:solidFill>
                <a:latin typeface="Cambria"/>
                <a:cs typeface="Cambria"/>
              </a:rPr>
              <a:t>entis</a:t>
            </a:r>
            <a:endParaRPr lang="en-US" sz="2000" dirty="0">
              <a:solidFill>
                <a:srgbClr val="FFFFFF"/>
              </a:solidFill>
              <a:latin typeface="Cambria"/>
              <a:cs typeface="Cambria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564835" y="5469223"/>
            <a:ext cx="1893939" cy="486876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>
                <a:solidFill>
                  <a:srgbClr val="000000"/>
                </a:solidFill>
                <a:latin typeface="Cambria"/>
                <a:cs typeface="Cambria"/>
              </a:rPr>
              <a:t>Vertebralis</a:t>
            </a:r>
            <a:r>
              <a:rPr lang="en-US" sz="2000" dirty="0" smtClean="0">
                <a:solidFill>
                  <a:srgbClr val="000000"/>
                </a:solidFill>
                <a:latin typeface="Cambria"/>
                <a:cs typeface="Cambria"/>
              </a:rPr>
              <a:t>, e</a:t>
            </a:r>
            <a:endParaRPr lang="en-US" sz="2000" dirty="0">
              <a:solidFill>
                <a:srgbClr val="000000"/>
              </a:solidFill>
              <a:latin typeface="Cambria"/>
              <a:cs typeface="Cambria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717846" y="5469223"/>
            <a:ext cx="1893939" cy="486876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>
                <a:solidFill>
                  <a:schemeClr val="tx1"/>
                </a:solidFill>
                <a:latin typeface="Cambria"/>
                <a:cs typeface="Cambria"/>
              </a:rPr>
              <a:t>Abdominalis</a:t>
            </a:r>
            <a:r>
              <a:rPr lang="en-US" sz="2000" dirty="0" smtClean="0">
                <a:solidFill>
                  <a:schemeClr val="tx1"/>
                </a:solidFill>
                <a:latin typeface="Cambria"/>
                <a:cs typeface="Cambria"/>
              </a:rPr>
              <a:t>, e</a:t>
            </a:r>
            <a:endParaRPr lang="en-US" sz="2000" dirty="0">
              <a:solidFill>
                <a:schemeClr val="tx1"/>
              </a:solidFill>
              <a:latin typeface="Cambria"/>
              <a:cs typeface="Cambria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774011" y="6222722"/>
            <a:ext cx="2607989" cy="486876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>
                <a:solidFill>
                  <a:srgbClr val="000000"/>
                </a:solidFill>
                <a:latin typeface="Cambria"/>
                <a:cs typeface="Cambria"/>
              </a:rPr>
              <a:t>Vestibulocochlearis</a:t>
            </a:r>
            <a:r>
              <a:rPr lang="en-US" sz="2000" dirty="0" smtClean="0">
                <a:solidFill>
                  <a:srgbClr val="000000"/>
                </a:solidFill>
                <a:latin typeface="Cambria"/>
                <a:cs typeface="Cambria"/>
              </a:rPr>
              <a:t>, e</a:t>
            </a:r>
            <a:endParaRPr lang="en-US" sz="2000" dirty="0">
              <a:solidFill>
                <a:srgbClr val="000000"/>
              </a:solidFill>
              <a:latin typeface="Cambria"/>
              <a:cs typeface="Cambria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907082" y="5469223"/>
            <a:ext cx="1893939" cy="486876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>
                <a:solidFill>
                  <a:srgbClr val="000000"/>
                </a:solidFill>
                <a:latin typeface="Cambria"/>
                <a:cs typeface="Cambria"/>
              </a:rPr>
              <a:t>Suprarenalis</a:t>
            </a:r>
            <a:r>
              <a:rPr lang="en-US" sz="2000" dirty="0" smtClean="0">
                <a:solidFill>
                  <a:srgbClr val="000000"/>
                </a:solidFill>
                <a:latin typeface="Cambria"/>
                <a:cs typeface="Cambria"/>
              </a:rPr>
              <a:t>, e</a:t>
            </a:r>
            <a:endParaRPr lang="en-US" sz="2000" dirty="0">
              <a:solidFill>
                <a:srgbClr val="000000"/>
              </a:solidFill>
              <a:latin typeface="Cambria"/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807260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3.7037E-7 L 0.19688 -0.67778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844" y="-338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22 -0.03727 L 0.45416 -0.54954 " pathEditMode="relative" ptsTypes="AA">
                                      <p:cBhvr>
                                        <p:cTn id="1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4.07407E-6 L -0.39115 -0.54606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566" y="-2731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4.07407E-6 L 0.32986 -0.52291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493" y="-2615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4.07407E-6 L 0.63889 -0.44861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944" y="-224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52 -0.03704 L 0.08282 -0.20972 " pathEditMode="relative" ptsTypes="AA">
                                      <p:cBhvr>
                                        <p:cTn id="2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7 -0.03704 L -0.51822 -0.10347 " pathEditMode="relative" ptsTypes="AA">
                                      <p:cBhvr>
                                        <p:cTn id="3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mbria"/>
                <a:cs typeface="Cambria"/>
              </a:rPr>
              <a:t>Fill in the logical opposite</a:t>
            </a:r>
            <a:endParaRPr lang="en-US" dirty="0">
              <a:latin typeface="Cambria"/>
              <a:cs typeface="Cambri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err="1" smtClean="0">
                <a:latin typeface="Cambria"/>
                <a:cs typeface="Cambria"/>
              </a:rPr>
              <a:t>Dentes</a:t>
            </a:r>
            <a:r>
              <a:rPr lang="en-US" sz="2400" dirty="0" smtClean="0">
                <a:latin typeface="Cambria"/>
                <a:cs typeface="Cambria"/>
              </a:rPr>
              <a:t> </a:t>
            </a:r>
            <a:r>
              <a:rPr lang="en-US" sz="2400" dirty="0" err="1" smtClean="0">
                <a:latin typeface="Cambria"/>
                <a:cs typeface="Cambria"/>
              </a:rPr>
              <a:t>lactei</a:t>
            </a:r>
            <a:r>
              <a:rPr lang="en-US" sz="2400" dirty="0" smtClean="0">
                <a:latin typeface="Cambria"/>
                <a:cs typeface="Cambria"/>
              </a:rPr>
              <a:t> 						&lt;&gt;  _______________</a:t>
            </a:r>
          </a:p>
          <a:p>
            <a:r>
              <a:rPr lang="en-US" sz="2400" dirty="0" err="1" smtClean="0">
                <a:latin typeface="Cambria"/>
                <a:cs typeface="Cambria"/>
              </a:rPr>
              <a:t>Arcus</a:t>
            </a:r>
            <a:r>
              <a:rPr lang="en-US" sz="2400" dirty="0" smtClean="0">
                <a:latin typeface="Cambria"/>
                <a:cs typeface="Cambria"/>
              </a:rPr>
              <a:t> </a:t>
            </a:r>
            <a:r>
              <a:rPr lang="en-US" sz="2400" dirty="0" err="1" smtClean="0">
                <a:latin typeface="Cambria"/>
                <a:cs typeface="Cambria"/>
              </a:rPr>
              <a:t>dentalis</a:t>
            </a:r>
            <a:r>
              <a:rPr lang="en-US" sz="2400" dirty="0" smtClean="0">
                <a:latin typeface="Cambria"/>
                <a:cs typeface="Cambria"/>
              </a:rPr>
              <a:t> </a:t>
            </a:r>
            <a:r>
              <a:rPr lang="en-US" sz="2400" dirty="0" err="1" smtClean="0">
                <a:latin typeface="Cambria"/>
                <a:cs typeface="Cambria"/>
              </a:rPr>
              <a:t>maxillaris</a:t>
            </a:r>
            <a:r>
              <a:rPr lang="en-US" sz="2400" dirty="0" smtClean="0">
                <a:latin typeface="Cambria"/>
                <a:cs typeface="Cambria"/>
              </a:rPr>
              <a:t> 			&lt;&gt;  _______________</a:t>
            </a:r>
          </a:p>
          <a:p>
            <a:r>
              <a:rPr lang="en-US" sz="2400" dirty="0" err="1" smtClean="0">
                <a:latin typeface="Cambria"/>
                <a:cs typeface="Cambria"/>
              </a:rPr>
              <a:t>Facies</a:t>
            </a:r>
            <a:r>
              <a:rPr lang="en-US" sz="2400" dirty="0" smtClean="0">
                <a:latin typeface="Cambria"/>
                <a:cs typeface="Cambria"/>
              </a:rPr>
              <a:t> digitalis </a:t>
            </a:r>
            <a:r>
              <a:rPr lang="en-US" sz="2400" dirty="0" err="1" smtClean="0">
                <a:latin typeface="Cambria"/>
                <a:cs typeface="Cambria"/>
              </a:rPr>
              <a:t>dorsalis</a:t>
            </a:r>
            <a:r>
              <a:rPr lang="en-US" sz="2400" dirty="0" smtClean="0">
                <a:latin typeface="Cambria"/>
                <a:cs typeface="Cambria"/>
              </a:rPr>
              <a:t> 			&lt;&gt;  _______________</a:t>
            </a:r>
          </a:p>
          <a:p>
            <a:r>
              <a:rPr lang="en-US" sz="2400" dirty="0" err="1" smtClean="0">
                <a:latin typeface="Cambria"/>
                <a:cs typeface="Cambria"/>
              </a:rPr>
              <a:t>Ligamentum</a:t>
            </a:r>
            <a:r>
              <a:rPr lang="en-US" sz="2400" dirty="0" smtClean="0">
                <a:latin typeface="Cambria"/>
                <a:cs typeface="Cambria"/>
              </a:rPr>
              <a:t> </a:t>
            </a:r>
            <a:r>
              <a:rPr lang="en-US" sz="2400" dirty="0" err="1" smtClean="0">
                <a:latin typeface="Cambria"/>
                <a:cs typeface="Cambria"/>
              </a:rPr>
              <a:t>palpebrale</a:t>
            </a:r>
            <a:r>
              <a:rPr lang="en-US" sz="2400" dirty="0" smtClean="0">
                <a:latin typeface="Cambria"/>
                <a:cs typeface="Cambria"/>
              </a:rPr>
              <a:t> </a:t>
            </a:r>
            <a:r>
              <a:rPr lang="en-US" sz="2400" dirty="0" err="1" smtClean="0">
                <a:latin typeface="Cambria"/>
                <a:cs typeface="Cambria"/>
              </a:rPr>
              <a:t>laterale</a:t>
            </a:r>
            <a:r>
              <a:rPr lang="en-US" sz="2400" dirty="0" smtClean="0">
                <a:latin typeface="Cambria"/>
                <a:cs typeface="Cambria"/>
              </a:rPr>
              <a:t> &lt;&gt;  _______________</a:t>
            </a:r>
          </a:p>
          <a:p>
            <a:r>
              <a:rPr lang="en-US" sz="2400" dirty="0" err="1" smtClean="0">
                <a:latin typeface="Cambria"/>
                <a:cs typeface="Cambria"/>
              </a:rPr>
              <a:t>Fractura</a:t>
            </a:r>
            <a:r>
              <a:rPr lang="en-US" sz="2400" dirty="0" smtClean="0">
                <a:latin typeface="Cambria"/>
                <a:cs typeface="Cambria"/>
              </a:rPr>
              <a:t> malleoli </a:t>
            </a:r>
            <a:r>
              <a:rPr lang="en-US" sz="2400" dirty="0" err="1" smtClean="0">
                <a:latin typeface="Cambria"/>
                <a:cs typeface="Cambria"/>
              </a:rPr>
              <a:t>medialis</a:t>
            </a:r>
            <a:r>
              <a:rPr lang="en-US" sz="2400" dirty="0" smtClean="0">
                <a:latin typeface="Cambria"/>
                <a:cs typeface="Cambria"/>
              </a:rPr>
              <a:t> 		&lt;&gt;  _______________</a:t>
            </a:r>
          </a:p>
          <a:p>
            <a:r>
              <a:rPr lang="en-US" sz="2400" dirty="0" smtClean="0">
                <a:latin typeface="Cambria"/>
                <a:cs typeface="Cambria"/>
              </a:rPr>
              <a:t>Caries </a:t>
            </a:r>
            <a:r>
              <a:rPr lang="en-US" sz="2400" dirty="0" err="1" smtClean="0">
                <a:latin typeface="Cambria"/>
                <a:cs typeface="Cambria"/>
              </a:rPr>
              <a:t>profunda</a:t>
            </a:r>
            <a:r>
              <a:rPr lang="en-US" sz="2400" dirty="0" smtClean="0">
                <a:latin typeface="Cambria"/>
                <a:cs typeface="Cambria"/>
              </a:rPr>
              <a:t> 					&lt;&gt;  _______________</a:t>
            </a:r>
          </a:p>
          <a:p>
            <a:r>
              <a:rPr lang="en-US" sz="2400" dirty="0" err="1" smtClean="0">
                <a:latin typeface="Cambria"/>
                <a:cs typeface="Cambria"/>
              </a:rPr>
              <a:t>Os</a:t>
            </a:r>
            <a:r>
              <a:rPr lang="en-US" sz="2400" dirty="0" smtClean="0">
                <a:latin typeface="Cambria"/>
                <a:cs typeface="Cambria"/>
              </a:rPr>
              <a:t> </a:t>
            </a:r>
            <a:r>
              <a:rPr lang="en-US" sz="2400" dirty="0" err="1" smtClean="0">
                <a:latin typeface="Cambria"/>
                <a:cs typeface="Cambria"/>
              </a:rPr>
              <a:t>longum</a:t>
            </a:r>
            <a:r>
              <a:rPr lang="en-US" sz="2400" dirty="0" smtClean="0">
                <a:latin typeface="Cambria"/>
                <a:cs typeface="Cambria"/>
              </a:rPr>
              <a:t> 							&lt;&gt;  _______________</a:t>
            </a:r>
          </a:p>
          <a:p>
            <a:r>
              <a:rPr lang="en-US" sz="2400" dirty="0" err="1" smtClean="0">
                <a:latin typeface="Cambria"/>
                <a:cs typeface="Cambria"/>
              </a:rPr>
              <a:t>Ulcus</a:t>
            </a:r>
            <a:r>
              <a:rPr lang="en-US" sz="2400" dirty="0" smtClean="0">
                <a:latin typeface="Cambria"/>
                <a:cs typeface="Cambria"/>
              </a:rPr>
              <a:t> durum 						&lt;&gt;  _______________</a:t>
            </a:r>
          </a:p>
          <a:p>
            <a:r>
              <a:rPr lang="en-US" sz="2400" dirty="0" err="1" smtClean="0">
                <a:latin typeface="Cambria"/>
                <a:cs typeface="Cambria"/>
              </a:rPr>
              <a:t>Fractura</a:t>
            </a:r>
            <a:r>
              <a:rPr lang="en-US" sz="2400" dirty="0" smtClean="0">
                <a:latin typeface="Cambria"/>
                <a:cs typeface="Cambria"/>
              </a:rPr>
              <a:t> simplex 					&lt;&gt;  _______________</a:t>
            </a:r>
          </a:p>
          <a:p>
            <a:r>
              <a:rPr lang="en-US" sz="2400" dirty="0" smtClean="0">
                <a:latin typeface="Cambria"/>
                <a:cs typeface="Cambria"/>
              </a:rPr>
              <a:t>Pars </a:t>
            </a:r>
            <a:r>
              <a:rPr lang="en-US" sz="2400" dirty="0" err="1" smtClean="0">
                <a:latin typeface="Cambria"/>
                <a:cs typeface="Cambria"/>
              </a:rPr>
              <a:t>lateralis</a:t>
            </a:r>
            <a:r>
              <a:rPr lang="en-US" sz="2400" dirty="0" smtClean="0">
                <a:latin typeface="Cambria"/>
                <a:cs typeface="Cambria"/>
              </a:rPr>
              <a:t> 						&lt;&gt;  _______________</a:t>
            </a:r>
          </a:p>
          <a:p>
            <a:endParaRPr lang="en-US" sz="2400" dirty="0">
              <a:latin typeface="Cambria"/>
              <a:cs typeface="Cambria"/>
            </a:endParaRPr>
          </a:p>
          <a:p>
            <a:pPr marL="0" indent="0">
              <a:buNone/>
            </a:pPr>
            <a:endParaRPr lang="en-US" sz="2400" dirty="0">
              <a:latin typeface="Cambria"/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637808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mbria"/>
                <a:cs typeface="Cambria"/>
              </a:rPr>
              <a:t>Form anatomical terms</a:t>
            </a:r>
            <a:endParaRPr lang="en-US" dirty="0">
              <a:latin typeface="Cambria"/>
              <a:cs typeface="Cambri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84063"/>
            <a:ext cx="9144000" cy="4525963"/>
          </a:xfrm>
        </p:spPr>
        <p:txBody>
          <a:bodyPr>
            <a:normAutofit/>
          </a:bodyPr>
          <a:lstStyle/>
          <a:p>
            <a:r>
              <a:rPr lang="en-US" sz="2200" dirty="0" smtClean="0">
                <a:latin typeface="Cambria"/>
                <a:cs typeface="Cambria"/>
              </a:rPr>
              <a:t>Caries + dens (pl.) + </a:t>
            </a:r>
            <a:r>
              <a:rPr lang="en-US" sz="2200" dirty="0" err="1" smtClean="0">
                <a:latin typeface="Cambria"/>
                <a:cs typeface="Cambria"/>
              </a:rPr>
              <a:t>permanens</a:t>
            </a:r>
            <a:r>
              <a:rPr lang="en-US" sz="2200" dirty="0" smtClean="0">
                <a:latin typeface="Cambria"/>
                <a:cs typeface="Cambria"/>
              </a:rPr>
              <a:t>, </a:t>
            </a:r>
            <a:r>
              <a:rPr lang="en-US" sz="2200" dirty="0" err="1" smtClean="0">
                <a:latin typeface="Cambria"/>
                <a:cs typeface="Cambria"/>
              </a:rPr>
              <a:t>entis</a:t>
            </a:r>
            <a:endParaRPr lang="en-US" sz="2200" dirty="0" smtClean="0">
              <a:latin typeface="Cambria"/>
              <a:cs typeface="Cambria"/>
            </a:endParaRPr>
          </a:p>
          <a:p>
            <a:r>
              <a:rPr lang="en-US" sz="2200" dirty="0" smtClean="0">
                <a:solidFill>
                  <a:srgbClr val="0000FF"/>
                </a:solidFill>
                <a:latin typeface="Cambria"/>
                <a:cs typeface="Cambria"/>
              </a:rPr>
              <a:t>Rete + </a:t>
            </a:r>
            <a:r>
              <a:rPr lang="en-US" sz="2200" dirty="0" err="1" smtClean="0">
                <a:solidFill>
                  <a:srgbClr val="0000FF"/>
                </a:solidFill>
                <a:latin typeface="Cambria"/>
                <a:cs typeface="Cambria"/>
              </a:rPr>
              <a:t>articularis</a:t>
            </a:r>
            <a:r>
              <a:rPr lang="en-US" sz="2200" dirty="0" smtClean="0">
                <a:solidFill>
                  <a:srgbClr val="0000FF"/>
                </a:solidFill>
                <a:latin typeface="Cambria"/>
                <a:cs typeface="Cambria"/>
              </a:rPr>
              <a:t>, e + </a:t>
            </a:r>
            <a:r>
              <a:rPr lang="en-US" sz="2200" dirty="0" err="1" smtClean="0">
                <a:solidFill>
                  <a:srgbClr val="0000FF"/>
                </a:solidFill>
                <a:latin typeface="Cambria"/>
                <a:cs typeface="Cambria"/>
              </a:rPr>
              <a:t>cubitus</a:t>
            </a:r>
            <a:endParaRPr lang="en-US" sz="2200" dirty="0" smtClean="0">
              <a:solidFill>
                <a:srgbClr val="0000FF"/>
              </a:solidFill>
              <a:latin typeface="Cambria"/>
              <a:cs typeface="Cambria"/>
            </a:endParaRPr>
          </a:p>
          <a:p>
            <a:r>
              <a:rPr lang="en-US" sz="2200" dirty="0" smtClean="0">
                <a:latin typeface="Cambria"/>
                <a:cs typeface="Cambria"/>
              </a:rPr>
              <a:t>In + </a:t>
            </a:r>
            <a:r>
              <a:rPr lang="en-US" sz="2200" dirty="0" err="1" smtClean="0">
                <a:latin typeface="Cambria"/>
                <a:cs typeface="Cambria"/>
              </a:rPr>
              <a:t>canalis</a:t>
            </a:r>
            <a:r>
              <a:rPr lang="en-US" sz="2200" dirty="0" smtClean="0">
                <a:latin typeface="Cambria"/>
                <a:cs typeface="Cambria"/>
              </a:rPr>
              <a:t> + </a:t>
            </a:r>
            <a:r>
              <a:rPr lang="en-US" sz="2200" dirty="0" err="1" smtClean="0">
                <a:latin typeface="Cambria"/>
                <a:cs typeface="Cambria"/>
              </a:rPr>
              <a:t>centralis</a:t>
            </a:r>
            <a:r>
              <a:rPr lang="en-US" sz="2200" dirty="0" smtClean="0">
                <a:latin typeface="Cambria"/>
                <a:cs typeface="Cambria"/>
              </a:rPr>
              <a:t>, e + medulla + </a:t>
            </a:r>
            <a:r>
              <a:rPr lang="en-US" sz="2200" dirty="0" err="1" smtClean="0">
                <a:latin typeface="Cambria"/>
                <a:cs typeface="Cambria"/>
              </a:rPr>
              <a:t>spinalis</a:t>
            </a:r>
            <a:r>
              <a:rPr lang="en-US" sz="2200" dirty="0" smtClean="0">
                <a:latin typeface="Cambria"/>
                <a:cs typeface="Cambria"/>
              </a:rPr>
              <a:t>, e</a:t>
            </a:r>
          </a:p>
          <a:p>
            <a:r>
              <a:rPr lang="en-US" sz="2200" dirty="0" smtClean="0">
                <a:solidFill>
                  <a:srgbClr val="0000FF"/>
                </a:solidFill>
                <a:latin typeface="Cambria"/>
                <a:cs typeface="Cambria"/>
              </a:rPr>
              <a:t>Tuber + </a:t>
            </a:r>
            <a:r>
              <a:rPr lang="en-US" sz="2200" dirty="0" err="1" smtClean="0">
                <a:solidFill>
                  <a:srgbClr val="0000FF"/>
                </a:solidFill>
                <a:latin typeface="Cambria"/>
                <a:cs typeface="Cambria"/>
              </a:rPr>
              <a:t>frontalis</a:t>
            </a:r>
            <a:r>
              <a:rPr lang="en-US" sz="2200" dirty="0" smtClean="0">
                <a:solidFill>
                  <a:srgbClr val="0000FF"/>
                </a:solidFill>
                <a:latin typeface="Cambria"/>
                <a:cs typeface="Cambria"/>
              </a:rPr>
              <a:t>, e + </a:t>
            </a:r>
            <a:r>
              <a:rPr lang="en-US" sz="2200" dirty="0" err="1" smtClean="0">
                <a:solidFill>
                  <a:srgbClr val="0000FF"/>
                </a:solidFill>
                <a:latin typeface="Cambria"/>
                <a:cs typeface="Cambria"/>
              </a:rPr>
              <a:t>os</a:t>
            </a:r>
            <a:r>
              <a:rPr lang="en-US" sz="2200" dirty="0" smtClean="0">
                <a:solidFill>
                  <a:srgbClr val="0000FF"/>
                </a:solidFill>
                <a:latin typeface="Cambria"/>
                <a:cs typeface="Cambria"/>
              </a:rPr>
              <a:t> + </a:t>
            </a:r>
            <a:r>
              <a:rPr lang="en-US" sz="2200" dirty="0" err="1" smtClean="0">
                <a:solidFill>
                  <a:srgbClr val="0000FF"/>
                </a:solidFill>
                <a:latin typeface="Cambria"/>
                <a:cs typeface="Cambria"/>
              </a:rPr>
              <a:t>frontalis</a:t>
            </a:r>
            <a:r>
              <a:rPr lang="en-US" sz="2200" dirty="0" smtClean="0">
                <a:solidFill>
                  <a:srgbClr val="0000FF"/>
                </a:solidFill>
                <a:latin typeface="Cambria"/>
                <a:cs typeface="Cambria"/>
              </a:rPr>
              <a:t>, e</a:t>
            </a:r>
          </a:p>
          <a:p>
            <a:r>
              <a:rPr lang="en-US" sz="2200" dirty="0" err="1" smtClean="0">
                <a:latin typeface="Cambria"/>
                <a:cs typeface="Cambria"/>
              </a:rPr>
              <a:t>Operatio</a:t>
            </a:r>
            <a:r>
              <a:rPr lang="en-US" sz="2200" dirty="0" smtClean="0">
                <a:latin typeface="Cambria"/>
                <a:cs typeface="Cambria"/>
              </a:rPr>
              <a:t> + pars + </a:t>
            </a:r>
            <a:r>
              <a:rPr lang="en-US" sz="2200" dirty="0" err="1" smtClean="0">
                <a:latin typeface="Cambria"/>
                <a:cs typeface="Cambria"/>
              </a:rPr>
              <a:t>descendens</a:t>
            </a:r>
            <a:r>
              <a:rPr lang="en-US" sz="2200" dirty="0" smtClean="0">
                <a:latin typeface="Cambria"/>
                <a:cs typeface="Cambria"/>
              </a:rPr>
              <a:t>, </a:t>
            </a:r>
            <a:r>
              <a:rPr lang="en-US" sz="2200" dirty="0" err="1" smtClean="0">
                <a:latin typeface="Cambria"/>
                <a:cs typeface="Cambria"/>
              </a:rPr>
              <a:t>entis</a:t>
            </a:r>
            <a:r>
              <a:rPr lang="en-US" sz="2200" dirty="0" smtClean="0">
                <a:latin typeface="Cambria"/>
                <a:cs typeface="Cambria"/>
              </a:rPr>
              <a:t> + et + </a:t>
            </a:r>
            <a:r>
              <a:rPr lang="en-US" sz="2200" dirty="0" err="1" smtClean="0">
                <a:latin typeface="Cambria"/>
                <a:cs typeface="Cambria"/>
              </a:rPr>
              <a:t>ascendens</a:t>
            </a:r>
            <a:r>
              <a:rPr lang="en-US" sz="2200" dirty="0" smtClean="0">
                <a:latin typeface="Cambria"/>
                <a:cs typeface="Cambria"/>
              </a:rPr>
              <a:t>, </a:t>
            </a:r>
            <a:r>
              <a:rPr lang="en-US" sz="2200" dirty="0" err="1" smtClean="0">
                <a:latin typeface="Cambria"/>
                <a:cs typeface="Cambria"/>
              </a:rPr>
              <a:t>entis</a:t>
            </a:r>
            <a:r>
              <a:rPr lang="en-US" sz="2200" dirty="0" smtClean="0">
                <a:latin typeface="Cambria"/>
                <a:cs typeface="Cambria"/>
              </a:rPr>
              <a:t> + duodenum</a:t>
            </a:r>
          </a:p>
          <a:p>
            <a:r>
              <a:rPr lang="en-US" sz="2200" dirty="0" err="1" smtClean="0">
                <a:solidFill>
                  <a:srgbClr val="0000FF"/>
                </a:solidFill>
                <a:latin typeface="Cambria"/>
                <a:cs typeface="Cambria"/>
              </a:rPr>
              <a:t>Capsula</a:t>
            </a:r>
            <a:r>
              <a:rPr lang="en-US" sz="2200" dirty="0" smtClean="0">
                <a:solidFill>
                  <a:srgbClr val="0000FF"/>
                </a:solidFill>
                <a:latin typeface="Cambria"/>
                <a:cs typeface="Cambria"/>
              </a:rPr>
              <a:t> + </a:t>
            </a:r>
            <a:r>
              <a:rPr lang="en-US" sz="2200" dirty="0" err="1" smtClean="0">
                <a:solidFill>
                  <a:srgbClr val="0000FF"/>
                </a:solidFill>
                <a:latin typeface="Cambria"/>
                <a:cs typeface="Cambria"/>
              </a:rPr>
              <a:t>articularis</a:t>
            </a:r>
            <a:r>
              <a:rPr lang="en-US" sz="2200" dirty="0" smtClean="0">
                <a:solidFill>
                  <a:srgbClr val="0000FF"/>
                </a:solidFill>
                <a:latin typeface="Cambria"/>
                <a:cs typeface="Cambria"/>
              </a:rPr>
              <a:t>, e + </a:t>
            </a:r>
            <a:r>
              <a:rPr lang="en-US" sz="2200" dirty="0" err="1" smtClean="0">
                <a:solidFill>
                  <a:srgbClr val="0000FF"/>
                </a:solidFill>
                <a:latin typeface="Cambria"/>
                <a:cs typeface="Cambria"/>
              </a:rPr>
              <a:t>humerus</a:t>
            </a:r>
            <a:endParaRPr lang="en-US" sz="2200" dirty="0" smtClean="0">
              <a:solidFill>
                <a:srgbClr val="0000FF"/>
              </a:solidFill>
              <a:latin typeface="Cambria"/>
              <a:cs typeface="Cambria"/>
            </a:endParaRPr>
          </a:p>
          <a:p>
            <a:r>
              <a:rPr lang="en-US" sz="2200" dirty="0" err="1" smtClean="0">
                <a:latin typeface="Cambria"/>
                <a:cs typeface="Cambria"/>
              </a:rPr>
              <a:t>Processus</a:t>
            </a:r>
            <a:r>
              <a:rPr lang="en-US" sz="2200" dirty="0" smtClean="0">
                <a:latin typeface="Cambria"/>
                <a:cs typeface="Cambria"/>
              </a:rPr>
              <a:t> (pl.) + vertebra (pl.) + </a:t>
            </a:r>
            <a:r>
              <a:rPr lang="en-US" sz="2200" dirty="0" err="1" smtClean="0">
                <a:latin typeface="Cambria"/>
                <a:cs typeface="Cambria"/>
              </a:rPr>
              <a:t>columna</a:t>
            </a:r>
            <a:r>
              <a:rPr lang="en-US" sz="2200" dirty="0" smtClean="0">
                <a:latin typeface="Cambria"/>
                <a:cs typeface="Cambria"/>
              </a:rPr>
              <a:t> + </a:t>
            </a:r>
            <a:r>
              <a:rPr lang="en-US" sz="2200" dirty="0" err="1" smtClean="0">
                <a:latin typeface="Cambria"/>
                <a:cs typeface="Cambria"/>
              </a:rPr>
              <a:t>vertebralis</a:t>
            </a:r>
            <a:r>
              <a:rPr lang="en-US" sz="2200" dirty="0" smtClean="0">
                <a:latin typeface="Cambria"/>
                <a:cs typeface="Cambria"/>
              </a:rPr>
              <a:t>, e</a:t>
            </a:r>
          </a:p>
          <a:p>
            <a:r>
              <a:rPr lang="en-US" sz="2200" dirty="0" err="1" smtClean="0">
                <a:solidFill>
                  <a:srgbClr val="0000FF"/>
                </a:solidFill>
                <a:latin typeface="Cambria"/>
                <a:cs typeface="Cambria"/>
              </a:rPr>
              <a:t>Ruptura</a:t>
            </a:r>
            <a:r>
              <a:rPr lang="en-US" sz="2200" dirty="0" smtClean="0">
                <a:solidFill>
                  <a:srgbClr val="0000FF"/>
                </a:solidFill>
                <a:latin typeface="Cambria"/>
                <a:cs typeface="Cambria"/>
              </a:rPr>
              <a:t> + </a:t>
            </a:r>
            <a:r>
              <a:rPr lang="en-US" sz="2200" dirty="0" err="1" smtClean="0">
                <a:solidFill>
                  <a:srgbClr val="0000FF"/>
                </a:solidFill>
                <a:latin typeface="Cambria"/>
                <a:cs typeface="Cambria"/>
              </a:rPr>
              <a:t>musculus</a:t>
            </a:r>
            <a:r>
              <a:rPr lang="en-US" sz="2200" dirty="0" smtClean="0">
                <a:solidFill>
                  <a:srgbClr val="0000FF"/>
                </a:solidFill>
                <a:latin typeface="Cambria"/>
                <a:cs typeface="Cambria"/>
              </a:rPr>
              <a:t> + biceps, </a:t>
            </a:r>
            <a:r>
              <a:rPr lang="en-US" sz="2200" dirty="0" err="1" smtClean="0">
                <a:solidFill>
                  <a:srgbClr val="0000FF"/>
                </a:solidFill>
                <a:latin typeface="Cambria"/>
                <a:cs typeface="Cambria"/>
              </a:rPr>
              <a:t>pitis</a:t>
            </a:r>
            <a:r>
              <a:rPr lang="en-US" sz="2200" dirty="0" smtClean="0">
                <a:solidFill>
                  <a:srgbClr val="0000FF"/>
                </a:solidFill>
                <a:latin typeface="Cambria"/>
                <a:cs typeface="Cambria"/>
              </a:rPr>
              <a:t> + brachium</a:t>
            </a:r>
          </a:p>
          <a:p>
            <a:r>
              <a:rPr lang="en-US" sz="2200" dirty="0" err="1" smtClean="0">
                <a:latin typeface="Cambria"/>
                <a:cs typeface="Cambria"/>
              </a:rPr>
              <a:t>Septem</a:t>
            </a:r>
            <a:r>
              <a:rPr lang="en-US" sz="2200" dirty="0" smtClean="0">
                <a:latin typeface="Cambria"/>
                <a:cs typeface="Cambria"/>
              </a:rPr>
              <a:t> (7) + </a:t>
            </a:r>
            <a:r>
              <a:rPr lang="en-US" sz="2200" dirty="0" err="1" smtClean="0">
                <a:latin typeface="Cambria"/>
                <a:cs typeface="Cambria"/>
              </a:rPr>
              <a:t>ligamentum</a:t>
            </a:r>
            <a:r>
              <a:rPr lang="en-US" sz="2200" dirty="0" smtClean="0">
                <a:latin typeface="Cambria"/>
                <a:cs typeface="Cambria"/>
              </a:rPr>
              <a:t> (pl.) + </a:t>
            </a:r>
            <a:r>
              <a:rPr lang="en-US" sz="2200" dirty="0" err="1" smtClean="0">
                <a:latin typeface="Cambria"/>
                <a:cs typeface="Cambria"/>
              </a:rPr>
              <a:t>teres</a:t>
            </a:r>
            <a:r>
              <a:rPr lang="en-US" sz="2200" dirty="0" smtClean="0">
                <a:latin typeface="Cambria"/>
                <a:cs typeface="Cambria"/>
              </a:rPr>
              <a:t> (pl.) + corpus + </a:t>
            </a:r>
            <a:r>
              <a:rPr lang="en-US" sz="2200" dirty="0" err="1" smtClean="0">
                <a:latin typeface="Cambria"/>
                <a:cs typeface="Cambria"/>
              </a:rPr>
              <a:t>humanus</a:t>
            </a:r>
            <a:r>
              <a:rPr lang="en-US" sz="2200" dirty="0" smtClean="0">
                <a:latin typeface="Cambria"/>
                <a:cs typeface="Cambria"/>
              </a:rPr>
              <a:t>, a, um</a:t>
            </a:r>
          </a:p>
          <a:p>
            <a:r>
              <a:rPr lang="en-US" sz="2200" dirty="0" smtClean="0">
                <a:solidFill>
                  <a:srgbClr val="0000FF"/>
                </a:solidFill>
                <a:latin typeface="Cambria"/>
                <a:cs typeface="Cambria"/>
              </a:rPr>
              <a:t>Tunica + </a:t>
            </a:r>
            <a:r>
              <a:rPr lang="en-US" sz="2200" dirty="0" err="1" smtClean="0">
                <a:solidFill>
                  <a:srgbClr val="0000FF"/>
                </a:solidFill>
                <a:latin typeface="Cambria"/>
                <a:cs typeface="Cambria"/>
              </a:rPr>
              <a:t>mucosus</a:t>
            </a:r>
            <a:r>
              <a:rPr lang="en-US" sz="2200" dirty="0" smtClean="0">
                <a:solidFill>
                  <a:srgbClr val="0000FF"/>
                </a:solidFill>
                <a:latin typeface="Cambria"/>
                <a:cs typeface="Cambria"/>
              </a:rPr>
              <a:t>, a, um + </a:t>
            </a:r>
            <a:r>
              <a:rPr lang="en-US" sz="2200" dirty="0" err="1" smtClean="0">
                <a:solidFill>
                  <a:srgbClr val="0000FF"/>
                </a:solidFill>
                <a:latin typeface="Cambria"/>
                <a:cs typeface="Cambria"/>
              </a:rPr>
              <a:t>intestinum</a:t>
            </a:r>
            <a:r>
              <a:rPr lang="en-US" sz="2200" dirty="0" smtClean="0">
                <a:solidFill>
                  <a:srgbClr val="0000FF"/>
                </a:solidFill>
                <a:latin typeface="Cambria"/>
                <a:cs typeface="Cambria"/>
              </a:rPr>
              <a:t> + </a:t>
            </a:r>
            <a:r>
              <a:rPr lang="en-US" sz="2200" dirty="0" err="1" smtClean="0">
                <a:solidFill>
                  <a:srgbClr val="0000FF"/>
                </a:solidFill>
                <a:latin typeface="Cambria"/>
                <a:cs typeface="Cambria"/>
              </a:rPr>
              <a:t>tenuis</a:t>
            </a:r>
            <a:r>
              <a:rPr lang="en-US" sz="2200" dirty="0" smtClean="0">
                <a:solidFill>
                  <a:srgbClr val="0000FF"/>
                </a:solidFill>
                <a:latin typeface="Cambria"/>
                <a:cs typeface="Cambria"/>
              </a:rPr>
              <a:t>, e</a:t>
            </a:r>
          </a:p>
          <a:p>
            <a:r>
              <a:rPr lang="en-US" sz="2200" dirty="0" smtClean="0">
                <a:latin typeface="Cambria"/>
                <a:cs typeface="Cambria"/>
              </a:rPr>
              <a:t>Vena + </a:t>
            </a:r>
            <a:r>
              <a:rPr lang="en-US" sz="2200" dirty="0" err="1" smtClean="0">
                <a:latin typeface="Cambria"/>
                <a:cs typeface="Cambria"/>
              </a:rPr>
              <a:t>comitans</a:t>
            </a:r>
            <a:r>
              <a:rPr lang="en-US" sz="2200" dirty="0" smtClean="0">
                <a:latin typeface="Cambria"/>
                <a:cs typeface="Cambria"/>
              </a:rPr>
              <a:t>, antis + </a:t>
            </a:r>
            <a:r>
              <a:rPr lang="en-US" sz="2200" dirty="0" err="1" smtClean="0">
                <a:latin typeface="Cambria"/>
                <a:cs typeface="Cambria"/>
              </a:rPr>
              <a:t>nervus</a:t>
            </a:r>
            <a:r>
              <a:rPr lang="en-US" sz="2200" dirty="0" smtClean="0">
                <a:latin typeface="Cambria"/>
                <a:cs typeface="Cambria"/>
              </a:rPr>
              <a:t> + </a:t>
            </a:r>
            <a:r>
              <a:rPr lang="en-US" sz="2200" dirty="0" err="1" smtClean="0">
                <a:latin typeface="Cambria"/>
                <a:cs typeface="Cambria"/>
              </a:rPr>
              <a:t>hypoglossus</a:t>
            </a:r>
            <a:r>
              <a:rPr lang="en-US" sz="2200" dirty="0" smtClean="0">
                <a:latin typeface="Cambria"/>
                <a:cs typeface="Cambria"/>
              </a:rPr>
              <a:t>, a, um</a:t>
            </a:r>
            <a:endParaRPr lang="en-US" sz="2200" dirty="0">
              <a:latin typeface="Cambria"/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1852021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3070</TotalTime>
  <Words>679</Words>
  <Application>Microsoft Office PowerPoint</Application>
  <PresentationFormat>Předvádění na obrazovce (4:3)</PresentationFormat>
  <Paragraphs>146</Paragraphs>
  <Slides>10</Slides>
  <Notes>4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4" baseType="lpstr">
      <vt:lpstr>Arial</vt:lpstr>
      <vt:lpstr>Calibri</vt:lpstr>
      <vt:lpstr>Cambria</vt:lpstr>
      <vt:lpstr>Office Theme</vt:lpstr>
      <vt:lpstr>Adjectives of the 3rd declension</vt:lpstr>
      <vt:lpstr>Connect adjective with different nouns</vt:lpstr>
      <vt:lpstr>Connect noun with different type of adjectives</vt:lpstr>
      <vt:lpstr>Join the same noun with two different adjectives</vt:lpstr>
      <vt:lpstr>Prezentace aplikace PowerPoint</vt:lpstr>
      <vt:lpstr>Name bones of skull, use nouns as hints</vt:lpstr>
      <vt:lpstr>Fill in the missing term</vt:lpstr>
      <vt:lpstr>Fill in the logical opposite</vt:lpstr>
      <vt:lpstr>Form anatomical terms</vt:lpstr>
      <vt:lpstr>Find mistake</vt:lpstr>
    </vt:vector>
  </TitlesOfParts>
  <Company>Hokkaido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Pepina Artimová</dc:creator>
  <cp:lastModifiedBy>Natália Gachallová</cp:lastModifiedBy>
  <cp:revision>38</cp:revision>
  <dcterms:created xsi:type="dcterms:W3CDTF">2014-02-24T08:26:07Z</dcterms:created>
  <dcterms:modified xsi:type="dcterms:W3CDTF">2018-11-28T09:03:30Z</dcterms:modified>
</cp:coreProperties>
</file>