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73" r:id="rId3"/>
    <p:sldId id="274" r:id="rId4"/>
    <p:sldId id="272" r:id="rId5"/>
    <p:sldId id="275" r:id="rId6"/>
    <p:sldId id="266" r:id="rId7"/>
    <p:sldId id="264" r:id="rId8"/>
    <p:sldId id="265" r:id="rId9"/>
    <p:sldId id="262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B6A3"/>
    <a:srgbClr val="60BA8E"/>
    <a:srgbClr val="E0371B"/>
    <a:srgbClr val="FAF39C"/>
    <a:srgbClr val="E6AB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5" d="100"/>
          <a:sy n="105" d="100"/>
        </p:scale>
        <p:origin x="1188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18A3D-EEBA-9F47-8943-6643BE437533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CB31A8-ECCF-8C40-BF5E-75046187B4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97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Os frontale, </a:t>
            </a:r>
            <a:r>
              <a:rPr lang="cs-CZ" dirty="0" err="1" smtClean="0"/>
              <a:t>sphenoidale</a:t>
            </a:r>
            <a:r>
              <a:rPr lang="cs-CZ" dirty="0" smtClean="0"/>
              <a:t>,</a:t>
            </a:r>
            <a:r>
              <a:rPr lang="cs-CZ" baseline="0" dirty="0" smtClean="0"/>
              <a:t> </a:t>
            </a:r>
            <a:r>
              <a:rPr lang="cs-CZ" dirty="0" err="1" smtClean="0"/>
              <a:t>ethmoidale</a:t>
            </a:r>
            <a:r>
              <a:rPr lang="cs-CZ" dirty="0" smtClean="0"/>
              <a:t>, </a:t>
            </a:r>
            <a:r>
              <a:rPr lang="cs-CZ" dirty="0" err="1" smtClean="0"/>
              <a:t>nasale</a:t>
            </a:r>
            <a:r>
              <a:rPr lang="cs-CZ" dirty="0" smtClean="0"/>
              <a:t>, </a:t>
            </a:r>
            <a:r>
              <a:rPr lang="cs-CZ" dirty="0" err="1" smtClean="0"/>
              <a:t>lacrimale</a:t>
            </a:r>
            <a:r>
              <a:rPr lang="cs-CZ" dirty="0" smtClean="0"/>
              <a:t>,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temporale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parietale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zygomaticum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occipitale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B31A8-ECCF-8C40-BF5E-75046187B42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4104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Abdominalis</a:t>
            </a:r>
            <a:r>
              <a:rPr lang="en-US" dirty="0" smtClean="0"/>
              <a:t>//</a:t>
            </a:r>
            <a:r>
              <a:rPr lang="en-US" dirty="0" err="1" smtClean="0"/>
              <a:t>vertebralis</a:t>
            </a:r>
            <a:r>
              <a:rPr lang="en-US" dirty="0" smtClean="0"/>
              <a:t>//</a:t>
            </a:r>
            <a:r>
              <a:rPr lang="en-US" dirty="0" err="1" smtClean="0"/>
              <a:t>vestibulocochlearis</a:t>
            </a:r>
            <a:r>
              <a:rPr lang="en-US" dirty="0" smtClean="0"/>
              <a:t>//</a:t>
            </a:r>
            <a:r>
              <a:rPr lang="en-US" dirty="0" err="1" smtClean="0"/>
              <a:t>immobilis</a:t>
            </a:r>
            <a:r>
              <a:rPr lang="en-US" dirty="0" smtClean="0"/>
              <a:t>//</a:t>
            </a:r>
            <a:r>
              <a:rPr lang="en-US" dirty="0" err="1" smtClean="0"/>
              <a:t>progrediens</a:t>
            </a:r>
            <a:r>
              <a:rPr lang="en-US" dirty="0" smtClean="0"/>
              <a:t>/</a:t>
            </a:r>
            <a:r>
              <a:rPr lang="en-US" dirty="0" err="1" smtClean="0"/>
              <a:t>pectoralis</a:t>
            </a:r>
            <a:r>
              <a:rPr lang="en-US" dirty="0" smtClean="0"/>
              <a:t>// </a:t>
            </a:r>
            <a:r>
              <a:rPr lang="en-US" dirty="0" err="1" smtClean="0"/>
              <a:t>suprarenalis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B31A8-ECCF-8C40-BF5E-75046187B42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3434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Dentes</a:t>
            </a:r>
            <a:r>
              <a:rPr lang="cs-CZ" dirty="0" smtClean="0"/>
              <a:t> </a:t>
            </a:r>
            <a:r>
              <a:rPr lang="cs-CZ" dirty="0" err="1" smtClean="0"/>
              <a:t>permanentes</a:t>
            </a:r>
            <a:r>
              <a:rPr lang="cs-CZ" dirty="0" smtClean="0"/>
              <a:t>, </a:t>
            </a:r>
            <a:r>
              <a:rPr lang="cs-CZ" dirty="0" err="1" smtClean="0"/>
              <a:t>arcus</a:t>
            </a:r>
            <a:r>
              <a:rPr lang="cs-CZ" dirty="0" smtClean="0"/>
              <a:t> </a:t>
            </a:r>
            <a:r>
              <a:rPr lang="cs-CZ" dirty="0" err="1" smtClean="0"/>
              <a:t>dentalis</a:t>
            </a:r>
            <a:r>
              <a:rPr lang="cs-CZ" dirty="0" smtClean="0"/>
              <a:t> </a:t>
            </a:r>
            <a:r>
              <a:rPr lang="cs-CZ" dirty="0" err="1" smtClean="0"/>
              <a:t>mandibularis</a:t>
            </a:r>
            <a:r>
              <a:rPr lang="cs-CZ" dirty="0" smtClean="0"/>
              <a:t>, facies </a:t>
            </a:r>
            <a:r>
              <a:rPr lang="cs-CZ" dirty="0" err="1" smtClean="0"/>
              <a:t>digitalis</a:t>
            </a:r>
            <a:r>
              <a:rPr lang="cs-CZ" dirty="0" smtClean="0"/>
              <a:t> </a:t>
            </a:r>
            <a:r>
              <a:rPr lang="cs-CZ" dirty="0" err="1" smtClean="0"/>
              <a:t>palmaris</a:t>
            </a:r>
            <a:r>
              <a:rPr lang="cs-CZ" dirty="0" smtClean="0"/>
              <a:t>, </a:t>
            </a:r>
            <a:r>
              <a:rPr lang="cs-CZ" dirty="0" err="1" smtClean="0"/>
              <a:t>ligamentum</a:t>
            </a:r>
            <a:r>
              <a:rPr lang="cs-CZ" dirty="0" smtClean="0"/>
              <a:t> </a:t>
            </a:r>
            <a:r>
              <a:rPr lang="cs-CZ" dirty="0" err="1" smtClean="0"/>
              <a:t>palpebrale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mediale</a:t>
            </a:r>
            <a:r>
              <a:rPr lang="cs-CZ" baseline="0" dirty="0" smtClean="0"/>
              <a:t>, fraktura </a:t>
            </a:r>
            <a:r>
              <a:rPr lang="cs-CZ" baseline="0" dirty="0" err="1" smtClean="0"/>
              <a:t>malleoli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lateralis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caries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superficialis</a:t>
            </a:r>
            <a:r>
              <a:rPr lang="cs-CZ" baseline="0" dirty="0" smtClean="0"/>
              <a:t>, os breve, </a:t>
            </a:r>
            <a:r>
              <a:rPr lang="cs-CZ" baseline="0" dirty="0" err="1" smtClean="0"/>
              <a:t>ulcus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molle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fractura</a:t>
            </a:r>
            <a:r>
              <a:rPr lang="cs-CZ" baseline="0" dirty="0" smtClean="0"/>
              <a:t> multiplex, </a:t>
            </a:r>
            <a:r>
              <a:rPr lang="cs-CZ" baseline="0" dirty="0" err="1" smtClean="0"/>
              <a:t>pars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medialis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B31A8-ECCF-8C40-BF5E-75046187B4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82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Caries</a:t>
            </a:r>
            <a:r>
              <a:rPr lang="cs-CZ" dirty="0" smtClean="0"/>
              <a:t> </a:t>
            </a:r>
            <a:r>
              <a:rPr lang="cs-CZ" dirty="0" err="1" smtClean="0"/>
              <a:t>dentium</a:t>
            </a:r>
            <a:r>
              <a:rPr lang="cs-CZ" dirty="0" smtClean="0"/>
              <a:t> </a:t>
            </a:r>
            <a:r>
              <a:rPr lang="cs-CZ" dirty="0" err="1" smtClean="0"/>
              <a:t>permanentium</a:t>
            </a:r>
            <a:r>
              <a:rPr lang="cs-CZ" dirty="0" smtClean="0"/>
              <a:t>, rete </a:t>
            </a:r>
            <a:r>
              <a:rPr lang="cs-CZ" dirty="0" err="1" smtClean="0"/>
              <a:t>articulare</a:t>
            </a:r>
            <a:r>
              <a:rPr lang="cs-CZ" dirty="0" smtClean="0"/>
              <a:t> </a:t>
            </a:r>
            <a:r>
              <a:rPr lang="cs-CZ" dirty="0" err="1" smtClean="0"/>
              <a:t>cubiti</a:t>
            </a:r>
            <a:r>
              <a:rPr lang="cs-CZ" dirty="0" smtClean="0"/>
              <a:t>, in </a:t>
            </a:r>
            <a:r>
              <a:rPr lang="cs-CZ" dirty="0" err="1" smtClean="0"/>
              <a:t>canale</a:t>
            </a:r>
            <a:r>
              <a:rPr lang="cs-CZ" dirty="0" smtClean="0"/>
              <a:t> </a:t>
            </a:r>
            <a:r>
              <a:rPr lang="cs-CZ" dirty="0" err="1" smtClean="0"/>
              <a:t>centrali</a:t>
            </a:r>
            <a:r>
              <a:rPr lang="cs-CZ" dirty="0" smtClean="0"/>
              <a:t> </a:t>
            </a:r>
            <a:r>
              <a:rPr lang="cs-CZ" dirty="0" err="1" smtClean="0"/>
              <a:t>medullae</a:t>
            </a:r>
            <a:r>
              <a:rPr lang="cs-CZ" dirty="0" smtClean="0"/>
              <a:t> </a:t>
            </a:r>
            <a:r>
              <a:rPr lang="cs-CZ" dirty="0" err="1" smtClean="0"/>
              <a:t>spinalis</a:t>
            </a:r>
            <a:r>
              <a:rPr lang="cs-CZ" dirty="0" smtClean="0"/>
              <a:t>, tuber frontale </a:t>
            </a:r>
            <a:r>
              <a:rPr lang="cs-CZ" dirty="0" err="1" smtClean="0"/>
              <a:t>ossis</a:t>
            </a:r>
            <a:r>
              <a:rPr lang="cs-CZ" dirty="0" smtClean="0"/>
              <a:t> </a:t>
            </a:r>
            <a:r>
              <a:rPr lang="cs-CZ" dirty="0" err="1" smtClean="0"/>
              <a:t>frontalis</a:t>
            </a:r>
            <a:r>
              <a:rPr lang="cs-CZ" dirty="0" smtClean="0"/>
              <a:t>, </a:t>
            </a:r>
            <a:r>
              <a:rPr lang="cs-CZ" dirty="0" err="1" smtClean="0"/>
              <a:t>operatio</a:t>
            </a:r>
            <a:r>
              <a:rPr lang="cs-CZ" dirty="0" smtClean="0"/>
              <a:t> </a:t>
            </a:r>
            <a:r>
              <a:rPr lang="cs-CZ" dirty="0" err="1" smtClean="0"/>
              <a:t>partis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descendentis</a:t>
            </a:r>
            <a:r>
              <a:rPr lang="cs-CZ" baseline="0" dirty="0" smtClean="0"/>
              <a:t> et </a:t>
            </a:r>
            <a:r>
              <a:rPr lang="cs-CZ" baseline="0" dirty="0" err="1" smtClean="0"/>
              <a:t>ascendentis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duodeni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capsula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articularis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humeri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processus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vertebrarum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columnae</a:t>
            </a:r>
            <a:r>
              <a:rPr lang="cs-CZ" baseline="0" dirty="0" smtClean="0"/>
              <a:t> </a:t>
            </a:r>
            <a:r>
              <a:rPr lang="cs-CZ" baseline="0" dirty="0" err="1" smtClean="0"/>
              <a:t>vertebralis</a:t>
            </a:r>
            <a:r>
              <a:rPr lang="cs-CZ" baseline="0" dirty="0" smtClean="0"/>
              <a:t>, ruptura </a:t>
            </a:r>
            <a:r>
              <a:rPr lang="cs-CZ" baseline="0" dirty="0" err="1" smtClean="0"/>
              <a:t>musculi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bicipitis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brachii</a:t>
            </a:r>
            <a:r>
              <a:rPr lang="cs-CZ" baseline="0" dirty="0" smtClean="0"/>
              <a:t>, septem </a:t>
            </a:r>
            <a:r>
              <a:rPr lang="cs-CZ" baseline="0" dirty="0" err="1" smtClean="0"/>
              <a:t>ligamenta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teretia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corporis</a:t>
            </a:r>
            <a:r>
              <a:rPr lang="cs-CZ" baseline="0" dirty="0" smtClean="0"/>
              <a:t> </a:t>
            </a:r>
            <a:r>
              <a:rPr lang="cs-CZ" baseline="0" dirty="0" err="1" smtClean="0"/>
              <a:t>humani</a:t>
            </a:r>
            <a:r>
              <a:rPr lang="cs-CZ" baseline="0" dirty="0" smtClean="0"/>
              <a:t>, tunica </a:t>
            </a:r>
            <a:r>
              <a:rPr lang="cs-CZ" baseline="0" dirty="0" err="1" smtClean="0"/>
              <a:t>mucosa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intestini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tenuis</a:t>
            </a:r>
            <a:r>
              <a:rPr lang="cs-CZ" baseline="0" dirty="0" smtClean="0"/>
              <a:t>, </a:t>
            </a:r>
            <a:r>
              <a:rPr lang="cs-CZ" baseline="0" dirty="0" err="1" smtClean="0"/>
              <a:t>vena</a:t>
            </a:r>
            <a:r>
              <a:rPr lang="cs-CZ" baseline="0" dirty="0" smtClean="0"/>
              <a:t> </a:t>
            </a:r>
            <a:r>
              <a:rPr lang="cs-CZ" baseline="0" dirty="0" err="1" smtClean="0"/>
              <a:t>comitans</a:t>
            </a:r>
            <a:r>
              <a:rPr lang="cs-CZ" baseline="0" dirty="0" smtClean="0"/>
              <a:t> nervi </a:t>
            </a:r>
            <a:r>
              <a:rPr lang="cs-CZ" baseline="0" dirty="0" err="1" smtClean="0"/>
              <a:t>hypoglossi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CB31A8-ECCF-8C40-BF5E-75046187B4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850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31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34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91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7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26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00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75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21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3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61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6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C2C0-E743-B343-8C21-A69BFDA5F34B}" type="datetimeFigureOut">
              <a:rPr lang="en-US" smtClean="0"/>
              <a:t>11/28/2018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40D66-7A1C-714A-8E21-DF36B326ED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7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Adjectives of the 3</a:t>
            </a:r>
            <a:r>
              <a:rPr lang="en-US" baseline="30000" dirty="0" smtClean="0">
                <a:latin typeface="Cambria"/>
                <a:cs typeface="Cambria"/>
              </a:rPr>
              <a:t>rd</a:t>
            </a:r>
            <a:r>
              <a:rPr lang="en-US" dirty="0" smtClean="0">
                <a:latin typeface="Cambria"/>
                <a:cs typeface="Cambria"/>
              </a:rPr>
              <a:t> declension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573340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Find mistake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72" y="1600200"/>
            <a:ext cx="8229600" cy="4525963"/>
          </a:xfrm>
        </p:spPr>
        <p:txBody>
          <a:bodyPr/>
          <a:lstStyle/>
          <a:p>
            <a:r>
              <a:rPr lang="en-US" dirty="0" err="1" smtClean="0">
                <a:latin typeface="Cambria"/>
                <a:cs typeface="Cambria"/>
              </a:rPr>
              <a:t>Musculi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levatores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costarum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brevium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Glandulae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suprarenale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Vena </a:t>
            </a:r>
            <a:r>
              <a:rPr lang="en-US" dirty="0" err="1" smtClean="0">
                <a:latin typeface="Cambria"/>
                <a:cs typeface="Cambria"/>
              </a:rPr>
              <a:t>iliaca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communa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Organum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vestibulocochlearis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Trauma gravis </a:t>
            </a:r>
            <a:r>
              <a:rPr lang="en-US" dirty="0" err="1" smtClean="0">
                <a:latin typeface="Cambria"/>
                <a:cs typeface="Cambria"/>
              </a:rPr>
              <a:t>articulationis</a:t>
            </a:r>
            <a:r>
              <a:rPr lang="en-US" dirty="0" smtClean="0">
                <a:latin typeface="Cambria"/>
                <a:cs typeface="Cambria"/>
              </a:rPr>
              <a:t> genus </a:t>
            </a:r>
            <a:r>
              <a:rPr lang="en-US" dirty="0" err="1" smtClean="0">
                <a:latin typeface="Cambria"/>
                <a:cs typeface="Cambria"/>
              </a:rPr>
              <a:t>sinistri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err="1" smtClean="0">
                <a:latin typeface="Cambria"/>
                <a:cs typeface="Cambria"/>
              </a:rPr>
              <a:t>Therapia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urocystitidis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gravidis</a:t>
            </a:r>
            <a:endParaRPr lang="en-US" dirty="0" smtClean="0">
              <a:latin typeface="Cambria"/>
              <a:cs typeface="Cambria"/>
            </a:endParaRPr>
          </a:p>
          <a:p>
            <a:r>
              <a:rPr lang="en-US" dirty="0" smtClean="0">
                <a:latin typeface="Cambria"/>
                <a:cs typeface="Cambria"/>
              </a:rPr>
              <a:t>Ramus communicant cum </a:t>
            </a:r>
            <a:r>
              <a:rPr lang="en-US" dirty="0" err="1" smtClean="0">
                <a:latin typeface="Cambria"/>
                <a:cs typeface="Cambria"/>
              </a:rPr>
              <a:t>nervi</a:t>
            </a:r>
            <a:r>
              <a:rPr lang="en-US" dirty="0" smtClean="0">
                <a:latin typeface="Cambria"/>
                <a:cs typeface="Cambria"/>
              </a:rPr>
              <a:t> </a:t>
            </a:r>
            <a:r>
              <a:rPr lang="en-US" dirty="0" err="1" smtClean="0">
                <a:latin typeface="Cambria"/>
                <a:cs typeface="Cambria"/>
              </a:rPr>
              <a:t>ulnari</a:t>
            </a:r>
            <a:endParaRPr lang="en-US" dirty="0" smtClean="0">
              <a:latin typeface="Cambria"/>
              <a:cs typeface="Cambria"/>
            </a:endParaRPr>
          </a:p>
          <a:p>
            <a:endParaRPr lang="en-US" dirty="0">
              <a:latin typeface="Cambria"/>
              <a:cs typeface="Cambria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375268" y="2156896"/>
            <a:ext cx="1434138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298120" y="2736296"/>
            <a:ext cx="2179443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484229" y="3305629"/>
            <a:ext cx="1686801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767160" y="5637704"/>
            <a:ext cx="240387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215147" y="3874077"/>
            <a:ext cx="3411917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063782" y="5637704"/>
            <a:ext cx="95331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007574" y="4476257"/>
            <a:ext cx="953310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477563" y="5012745"/>
            <a:ext cx="1347424" cy="0"/>
          </a:xfrm>
          <a:prstGeom prst="line">
            <a:avLst/>
          </a:prstGeom>
          <a:ln w="38100" cmpd="sng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324328" y="1604966"/>
            <a:ext cx="1362472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rgbClr val="FF0000"/>
                </a:solidFill>
                <a:latin typeface="Cambria"/>
                <a:cs typeface="Cambria"/>
              </a:rPr>
              <a:t>b</a:t>
            </a:r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reves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910510" y="2195314"/>
            <a:ext cx="247315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suprarenales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871691" y="2774714"/>
            <a:ext cx="201229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communis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663449" y="3348541"/>
            <a:ext cx="348925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vestibulocochleare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7881789" y="3895092"/>
            <a:ext cx="11645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ambria"/>
                <a:cs typeface="Cambria"/>
              </a:rPr>
              <a:t>grave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961856" y="4485440"/>
            <a:ext cx="1254670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Cambria"/>
                <a:cs typeface="Cambria"/>
              </a:rPr>
              <a:t>gravis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53105" y="5735234"/>
            <a:ext cx="293394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communicans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9275" y="5703398"/>
            <a:ext cx="1208183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rgbClr val="FF0000"/>
                </a:solidFill>
                <a:latin typeface="Cambria"/>
                <a:cs typeface="Cambria"/>
              </a:rPr>
              <a:t>nervo</a:t>
            </a:r>
            <a:endParaRPr lang="en-US" sz="3200" dirty="0">
              <a:solidFill>
                <a:srgbClr val="FF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99525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5"/>
          <p:cNvSpPr/>
          <p:nvPr/>
        </p:nvSpPr>
        <p:spPr>
          <a:xfrm>
            <a:off x="6243641" y="1333982"/>
            <a:ext cx="2689568" cy="512249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mbria"/>
                <a:cs typeface="Cambria"/>
              </a:rPr>
              <a:t>Connect adjective with different nouns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13457" y="1600200"/>
            <a:ext cx="8773117" cy="4525963"/>
          </a:xfrm>
        </p:spPr>
        <p:txBody>
          <a:bodyPr>
            <a:normAutofit/>
          </a:bodyPr>
          <a:lstStyle/>
          <a:p>
            <a:r>
              <a:rPr lang="cs-CZ" sz="2400" dirty="0" err="1">
                <a:latin typeface="Cambria"/>
                <a:cs typeface="Cambria"/>
              </a:rPr>
              <a:t>pars</a:t>
            </a:r>
            <a:r>
              <a:rPr lang="cs-CZ" sz="2400" dirty="0">
                <a:latin typeface="Cambria"/>
                <a:cs typeface="Cambria"/>
              </a:rPr>
              <a:t>, ostium, </a:t>
            </a:r>
            <a:r>
              <a:rPr lang="cs-CZ" sz="2400" dirty="0" err="1">
                <a:latin typeface="Cambria"/>
                <a:cs typeface="Cambria"/>
              </a:rPr>
              <a:t>regiones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ramus</a:t>
            </a:r>
            <a:r>
              <a:rPr lang="cs-CZ" sz="2400" dirty="0">
                <a:latin typeface="Cambria"/>
                <a:cs typeface="Cambria"/>
              </a:rPr>
              <a:t>, aorta 	</a:t>
            </a:r>
            <a:r>
              <a:rPr lang="cs-CZ" sz="2400" dirty="0" smtClean="0">
                <a:latin typeface="Cambria"/>
                <a:cs typeface="Cambria"/>
              </a:rPr>
              <a:t>	</a:t>
            </a:r>
            <a:r>
              <a:rPr lang="cs-CZ" sz="2400" b="1" dirty="0" smtClean="0">
                <a:latin typeface="Cambria"/>
                <a:cs typeface="Cambria"/>
              </a:rPr>
              <a:t>+ </a:t>
            </a:r>
            <a:r>
              <a:rPr lang="cs-CZ" sz="2400" b="1" dirty="0" err="1" smtClean="0">
                <a:latin typeface="Cambria"/>
                <a:cs typeface="Cambria"/>
              </a:rPr>
              <a:t>abdominalis</a:t>
            </a:r>
            <a:r>
              <a:rPr lang="cs-CZ" sz="2400" b="1" dirty="0">
                <a:latin typeface="Cambria"/>
                <a:cs typeface="Cambria"/>
              </a:rPr>
              <a:t>, e </a:t>
            </a:r>
            <a:endParaRPr lang="cs-CZ" sz="2400" b="1" dirty="0" smtClean="0">
              <a:latin typeface="Cambria"/>
              <a:cs typeface="Cambria"/>
            </a:endParaRPr>
          </a:p>
          <a:p>
            <a:pPr marL="0" indent="0">
              <a:buNone/>
            </a:pPr>
            <a:endParaRPr lang="cs-CZ" sz="2400" b="1" dirty="0" smtClean="0">
              <a:latin typeface="Cambria"/>
              <a:cs typeface="Cambria"/>
            </a:endParaRPr>
          </a:p>
          <a:p>
            <a:r>
              <a:rPr lang="cs-CZ" sz="2400" dirty="0" err="1">
                <a:latin typeface="Cambria"/>
                <a:cs typeface="Cambria"/>
              </a:rPr>
              <a:t>regio</a:t>
            </a:r>
            <a:r>
              <a:rPr lang="cs-CZ" sz="2400" dirty="0">
                <a:latin typeface="Cambria"/>
                <a:cs typeface="Cambria"/>
              </a:rPr>
              <a:t>, nervi, </a:t>
            </a:r>
            <a:r>
              <a:rPr lang="cs-CZ" sz="2400" dirty="0" err="1">
                <a:latin typeface="Cambria"/>
                <a:cs typeface="Cambria"/>
              </a:rPr>
              <a:t>arteria</a:t>
            </a:r>
            <a:r>
              <a:rPr lang="cs-CZ" sz="2400" dirty="0">
                <a:latin typeface="Cambria"/>
                <a:cs typeface="Cambria"/>
              </a:rPr>
              <a:t>, corpus, </a:t>
            </a:r>
            <a:r>
              <a:rPr lang="cs-CZ" sz="2400" dirty="0" err="1">
                <a:latin typeface="Cambria"/>
                <a:cs typeface="Cambria"/>
              </a:rPr>
              <a:t>rami</a:t>
            </a:r>
            <a:r>
              <a:rPr lang="cs-CZ" sz="2400" dirty="0">
                <a:latin typeface="Cambria"/>
                <a:cs typeface="Cambria"/>
              </a:rPr>
              <a:t>	</a:t>
            </a:r>
            <a:r>
              <a:rPr lang="cs-CZ" sz="2400" dirty="0" smtClean="0">
                <a:latin typeface="Cambria"/>
                <a:cs typeface="Cambria"/>
              </a:rPr>
              <a:t>       	</a:t>
            </a:r>
            <a:r>
              <a:rPr lang="cs-CZ" sz="2400" b="1" dirty="0" smtClean="0">
                <a:latin typeface="Cambria"/>
                <a:cs typeface="Cambria"/>
              </a:rPr>
              <a:t>+ </a:t>
            </a:r>
            <a:r>
              <a:rPr lang="cs-CZ" sz="2400" b="1" dirty="0" err="1" smtClean="0">
                <a:latin typeface="Cambria"/>
                <a:cs typeface="Cambria"/>
              </a:rPr>
              <a:t>perinealis</a:t>
            </a:r>
            <a:r>
              <a:rPr lang="cs-CZ" sz="2400" b="1" dirty="0">
                <a:latin typeface="Cambria"/>
                <a:cs typeface="Cambria"/>
              </a:rPr>
              <a:t>, </a:t>
            </a:r>
            <a:r>
              <a:rPr lang="cs-CZ" sz="2400" b="1" dirty="0" smtClean="0">
                <a:latin typeface="Cambria"/>
                <a:cs typeface="Cambria"/>
              </a:rPr>
              <a:t>e</a:t>
            </a:r>
          </a:p>
          <a:p>
            <a:pPr marL="0" indent="0">
              <a:buNone/>
            </a:pPr>
            <a:endParaRPr lang="cs-CZ" sz="2400" b="1" dirty="0" smtClean="0">
              <a:latin typeface="Cambria"/>
              <a:cs typeface="Cambria"/>
            </a:endParaRPr>
          </a:p>
          <a:p>
            <a:r>
              <a:rPr lang="cs-CZ" sz="2400" dirty="0" err="1">
                <a:latin typeface="Cambria"/>
                <a:cs typeface="Cambria"/>
              </a:rPr>
              <a:t>crista</a:t>
            </a:r>
            <a:r>
              <a:rPr lang="cs-CZ" sz="2400" dirty="0">
                <a:latin typeface="Cambria"/>
                <a:cs typeface="Cambria"/>
              </a:rPr>
              <a:t>,  </a:t>
            </a:r>
            <a:r>
              <a:rPr lang="cs-CZ" sz="2400" dirty="0" err="1">
                <a:latin typeface="Cambria"/>
                <a:cs typeface="Cambria"/>
              </a:rPr>
              <a:t>glandulae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musculi</a:t>
            </a:r>
            <a:r>
              <a:rPr lang="cs-CZ" sz="2400" dirty="0">
                <a:latin typeface="Cambria"/>
                <a:cs typeface="Cambria"/>
              </a:rPr>
              <a:t>	</a:t>
            </a:r>
            <a:r>
              <a:rPr lang="cs-CZ" sz="2400" dirty="0" smtClean="0">
                <a:latin typeface="Cambria"/>
                <a:cs typeface="Cambria"/>
              </a:rPr>
              <a:t>				</a:t>
            </a:r>
            <a:r>
              <a:rPr lang="cs-CZ" sz="2400" b="1" dirty="0" smtClean="0">
                <a:latin typeface="Cambria"/>
                <a:cs typeface="Cambria"/>
              </a:rPr>
              <a:t>+ </a:t>
            </a:r>
            <a:r>
              <a:rPr lang="cs-CZ" sz="2400" b="1" dirty="0" err="1">
                <a:latin typeface="Cambria"/>
                <a:cs typeface="Cambria"/>
              </a:rPr>
              <a:t>urethralis</a:t>
            </a:r>
            <a:r>
              <a:rPr lang="cs-CZ" sz="2400" b="1" dirty="0">
                <a:latin typeface="Cambria"/>
                <a:cs typeface="Cambria"/>
              </a:rPr>
              <a:t>, </a:t>
            </a:r>
            <a:r>
              <a:rPr lang="cs-CZ" sz="2400" b="1" dirty="0" smtClean="0">
                <a:latin typeface="Cambria"/>
                <a:cs typeface="Cambria"/>
              </a:rPr>
              <a:t>e</a:t>
            </a:r>
          </a:p>
          <a:p>
            <a:pPr marL="0" indent="0">
              <a:buNone/>
            </a:pPr>
            <a:endParaRPr lang="cs-CZ" sz="2400" b="1" dirty="0" smtClean="0">
              <a:latin typeface="Cambria"/>
              <a:cs typeface="Cambria"/>
            </a:endParaRPr>
          </a:p>
          <a:p>
            <a:r>
              <a:rPr lang="cs-CZ" sz="2400" dirty="0">
                <a:latin typeface="Cambria"/>
                <a:cs typeface="Cambria"/>
              </a:rPr>
              <a:t> </a:t>
            </a:r>
            <a:r>
              <a:rPr lang="cs-CZ" sz="2400" dirty="0" err="1">
                <a:latin typeface="Cambria"/>
                <a:cs typeface="Cambria"/>
              </a:rPr>
              <a:t>segmenta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canalis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venae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foramina</a:t>
            </a:r>
            <a:r>
              <a:rPr lang="cs-CZ" sz="2400" dirty="0">
                <a:latin typeface="Cambria"/>
                <a:cs typeface="Cambria"/>
              </a:rPr>
              <a:t>, </a:t>
            </a:r>
            <a:r>
              <a:rPr lang="cs-CZ" sz="2400" dirty="0" err="1">
                <a:latin typeface="Cambria"/>
                <a:cs typeface="Cambria"/>
              </a:rPr>
              <a:t>nuclei</a:t>
            </a:r>
            <a:r>
              <a:rPr lang="cs-CZ" sz="2400" dirty="0">
                <a:latin typeface="Cambria"/>
                <a:cs typeface="Cambria"/>
              </a:rPr>
              <a:t>	</a:t>
            </a:r>
            <a:r>
              <a:rPr lang="cs-CZ" sz="2400" b="1" dirty="0">
                <a:latin typeface="Cambria"/>
                <a:cs typeface="Cambria"/>
              </a:rPr>
              <a:t>+ </a:t>
            </a:r>
            <a:r>
              <a:rPr lang="cs-CZ" sz="2400" b="1" dirty="0" err="1">
                <a:latin typeface="Cambria"/>
                <a:cs typeface="Cambria"/>
              </a:rPr>
              <a:t>sacralis</a:t>
            </a:r>
            <a:r>
              <a:rPr lang="cs-CZ" sz="2400" b="1" dirty="0">
                <a:latin typeface="Cambria"/>
                <a:cs typeface="Cambria"/>
              </a:rPr>
              <a:t>, </a:t>
            </a:r>
            <a:r>
              <a:rPr lang="cs-CZ" sz="2400" b="1" dirty="0" smtClean="0">
                <a:latin typeface="Cambria"/>
                <a:cs typeface="Cambria"/>
              </a:rPr>
              <a:t>e</a:t>
            </a:r>
          </a:p>
          <a:p>
            <a:endParaRPr lang="cs-CZ" sz="2400" b="1" dirty="0">
              <a:latin typeface="Cambria"/>
              <a:cs typeface="Cambria"/>
            </a:endParaRPr>
          </a:p>
          <a:p>
            <a:endParaRPr lang="cs-CZ" sz="2400" b="1" dirty="0">
              <a:latin typeface="Cambria"/>
              <a:cs typeface="Cambria"/>
            </a:endParaRPr>
          </a:p>
          <a:p>
            <a:endParaRPr lang="cs-CZ" sz="2400" dirty="0">
              <a:latin typeface="Cambria"/>
              <a:cs typeface="Cambria"/>
            </a:endParaRPr>
          </a:p>
          <a:p>
            <a:endParaRPr lang="cs-CZ" sz="2400" dirty="0">
              <a:latin typeface="Cambria"/>
              <a:cs typeface="Cambria"/>
            </a:endParaRPr>
          </a:p>
          <a:p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42048209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Connect noun with different type of adjectives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3895614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bandRow="1">
                <a:tableStyleId>{9DCAF9ED-07DC-4A11-8D7F-57B35C25682E}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ischiadicus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tuber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parietalis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longus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caput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brevis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lentus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sepsis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puerperalis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induratus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hepar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mobilis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crassus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intestinum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tenuis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cysticus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ren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migrans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antis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complicatus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fractura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/>
                          <a:cs typeface="Cambria"/>
                        </a:rPr>
                        <a:t>simplex,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acutus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urocystitis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catarrhalis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magnus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</a:t>
                      </a:r>
                      <a:r>
                        <a:rPr lang="en-US" sz="2400" baseline="0" dirty="0" smtClean="0">
                          <a:latin typeface="Cambria"/>
                          <a:cs typeface="Cambria"/>
                        </a:rPr>
                        <a:t>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latin typeface="Cambria"/>
                          <a:cs typeface="Cambria"/>
                        </a:rPr>
                        <a:t>musculus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/>
                          <a:cs typeface="Cambria"/>
                        </a:rPr>
                        <a:t>biceps,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pitis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transversus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colon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ascendens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entis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medius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latin typeface="Cambria"/>
                          <a:cs typeface="Cambria"/>
                        </a:rPr>
                        <a:t>pars</a:t>
                      </a:r>
                      <a:endParaRPr lang="en-US" sz="2400" b="1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cranialis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2572167" y="167548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7868900" y="167548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187942" y="206862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676787" y="2068621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803717" y="25642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637075" y="25642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511109" y="304447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751499" y="304447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340342" y="356739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637075" y="343761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611604" y="396053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100453" y="3960533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187942" y="4431814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7252850" y="4431814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1803716" y="492271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559386" y="492271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550546" y="531585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7050068" y="531585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2572167" y="57871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7252850" y="5787139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1916405" y="6236260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7444962" y="6236260"/>
            <a:ext cx="384225" cy="393140"/>
          </a:xfrm>
          <a:prstGeom prst="ellipse">
            <a:avLst/>
          </a:prstGeom>
          <a:noFill/>
          <a:ln w="38100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68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mbria"/>
                <a:cs typeface="Cambria"/>
              </a:rPr>
              <a:t>Join the same noun with two different adjectives</a:t>
            </a:r>
            <a:endParaRPr lang="en-US" dirty="0">
              <a:latin typeface="Cambria"/>
              <a:cs typeface="Cambria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52897388"/>
              </p:ext>
            </p:extLst>
          </p:nvPr>
        </p:nvGraphicFramePr>
        <p:xfrm>
          <a:off x="457200" y="1600200"/>
          <a:ext cx="8229600" cy="41148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centralis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canalis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opticus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ischiadicus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Cambria"/>
                          <a:cs typeface="Cambria"/>
                        </a:rPr>
                        <a:t>tuber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frontalis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tenuis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intestinum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crassus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/>
                          <a:cs typeface="Cambria"/>
                        </a:rPr>
                        <a:t>rectus,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musculus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latin typeface="Cambria"/>
                          <a:cs typeface="Cambria"/>
                        </a:rPr>
                        <a:t>biceps, </a:t>
                      </a:r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pitis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ascendens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tis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Cambria"/>
                          <a:cs typeface="Cambria"/>
                        </a:rPr>
                        <a:t>colon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transversus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thyroideus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glandula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suprarenalis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biliaris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err="1" smtClean="0">
                          <a:latin typeface="Cambria"/>
                          <a:cs typeface="Cambria"/>
                        </a:rPr>
                        <a:t>vesica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felleus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longus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Cambria"/>
                          <a:cs typeface="Cambria"/>
                        </a:rPr>
                        <a:t>caput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brevis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solaris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e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 smtClean="0">
                          <a:latin typeface="Cambria"/>
                          <a:cs typeface="Cambria"/>
                        </a:rPr>
                        <a:t>eczema</a:t>
                      </a:r>
                      <a:endParaRPr lang="en-US" sz="2400" i="1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latin typeface="Cambria"/>
                          <a:cs typeface="Cambria"/>
                        </a:rPr>
                        <a:t>ruber</a:t>
                      </a:r>
                      <a:r>
                        <a:rPr lang="en-US" sz="2400" dirty="0" smtClean="0">
                          <a:latin typeface="Cambria"/>
                          <a:cs typeface="Cambria"/>
                        </a:rPr>
                        <a:t>, a, um</a:t>
                      </a:r>
                      <a:endParaRPr lang="en-US" sz="2400" dirty="0">
                        <a:latin typeface="Cambria"/>
                        <a:cs typeface="Cambria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7" name="Oval 6"/>
          <p:cNvSpPr/>
          <p:nvPr/>
        </p:nvSpPr>
        <p:spPr>
          <a:xfrm>
            <a:off x="1997324" y="1600200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067049" y="1600200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507939" y="209999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7794336" y="209999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160578" y="251693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794336" y="2599334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7067049" y="301627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509707" y="301627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1986897" y="343322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8120846" y="343322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60578" y="392856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674930" y="3928568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1813216" y="434551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7382704" y="4345512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2248277" y="4805880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631940" y="481673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2160578" y="529805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7674930" y="5298056"/>
            <a:ext cx="347361" cy="416944"/>
          </a:xfrm>
          <a:prstGeom prst="ellipse">
            <a:avLst/>
          </a:prstGeom>
          <a:noFill/>
          <a:ln w="28575" cmpd="sng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784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6300" y="0"/>
            <a:ext cx="483978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892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ambria"/>
                <a:cs typeface="Cambria"/>
              </a:rPr>
              <a:t>Name bones of skull, use nouns as hints</a:t>
            </a:r>
            <a:endParaRPr lang="en-US" dirty="0">
              <a:latin typeface="Cambria"/>
              <a:cs typeface="Cambria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11300" y="1611796"/>
            <a:ext cx="5969000" cy="464820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294783" y="2131393"/>
            <a:ext cx="2153478" cy="35339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Paries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etis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m.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612835" y="4492489"/>
            <a:ext cx="2153478" cy="353391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Occiput,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itis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n.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269409" y="3529498"/>
            <a:ext cx="2153478" cy="353391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Tempus,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oris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n.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67409" y="2484784"/>
            <a:ext cx="2153478" cy="353391"/>
          </a:xfrm>
          <a:prstGeom prst="rect">
            <a:avLst/>
          </a:prstGeom>
          <a:solidFill>
            <a:srgbClr val="FAF39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Frons,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frontis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f.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0766" y="2910514"/>
            <a:ext cx="2153478" cy="353391"/>
          </a:xfrm>
          <a:prstGeom prst="rect">
            <a:avLst/>
          </a:prstGeom>
          <a:solidFill>
            <a:srgbClr val="E6ABC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Sphen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45547" y="3319673"/>
            <a:ext cx="2153478" cy="353391"/>
          </a:xfrm>
          <a:prstGeom prst="rect">
            <a:avLst/>
          </a:prstGeom>
          <a:solidFill>
            <a:srgbClr val="E0371B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Ethmos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39530" y="3706193"/>
            <a:ext cx="2153478" cy="353391"/>
          </a:xfrm>
          <a:prstGeom prst="rect">
            <a:avLst/>
          </a:prstGeom>
          <a:solidFill>
            <a:srgbClr val="60BA8E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Nasus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i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m.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13634" y="4194313"/>
            <a:ext cx="2153478" cy="353391"/>
          </a:xfrm>
          <a:prstGeom prst="rect">
            <a:avLst/>
          </a:prstGeom>
          <a:solidFill>
            <a:srgbClr val="CFB6A3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Lacrima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ae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f.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620591" y="5227989"/>
            <a:ext cx="2153478" cy="353391"/>
          </a:xfrm>
          <a:prstGeom prst="rect">
            <a:avLst/>
          </a:prstGeom>
          <a:solidFill>
            <a:srgbClr val="FFFF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Zygon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5547" y="5493032"/>
            <a:ext cx="2153478" cy="35339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34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7628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Fill in the missing term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65158"/>
            <a:ext cx="8229600" cy="4525963"/>
          </a:xfrm>
        </p:spPr>
        <p:txBody>
          <a:bodyPr>
            <a:normAutofit/>
          </a:bodyPr>
          <a:lstStyle/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The space in the body below the chest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cavitas</a:t>
            </a:r>
            <a:r>
              <a:rPr lang="en-US" sz="2200" i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i="1" dirty="0" smtClean="0">
                <a:latin typeface="Cambria"/>
                <a:cs typeface="Cambria"/>
              </a:rPr>
              <a:t>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Channel formed of the holes in the </a:t>
            </a:r>
            <a:r>
              <a:rPr lang="en-US" sz="2200" dirty="0" err="1" smtClean="0">
                <a:latin typeface="Cambria"/>
                <a:cs typeface="Cambria"/>
              </a:rPr>
              <a:t>centre</a:t>
            </a:r>
            <a:r>
              <a:rPr lang="en-US" sz="2200" dirty="0" smtClean="0">
                <a:latin typeface="Cambria"/>
                <a:cs typeface="Cambria"/>
              </a:rPr>
              <a:t> of each vertebra, through which the spinal cord passes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canalis</a:t>
            </a:r>
            <a:r>
              <a:rPr lang="en-US" sz="2200" dirty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The eight cranial nerve which governs hearing and balance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nervus</a:t>
            </a:r>
            <a:r>
              <a:rPr lang="en-US" sz="22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Patient that is unable to move/walk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patiens</a:t>
            </a:r>
            <a:r>
              <a:rPr lang="en-US" sz="22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Disease which develops all the time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morbus</a:t>
            </a:r>
            <a:r>
              <a:rPr lang="en-US" sz="2200" i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i="1" dirty="0" smtClean="0">
                <a:latin typeface="Cambria"/>
                <a:cs typeface="Cambria"/>
              </a:rPr>
              <a:t>____________________.</a:t>
            </a: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One of the two muscles which lie across the chest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musculus</a:t>
            </a:r>
            <a:r>
              <a:rPr lang="en-US" sz="2200" i="1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i="1" dirty="0" smtClean="0">
                <a:latin typeface="Cambria"/>
                <a:cs typeface="Cambria"/>
              </a:rPr>
              <a:t>________________________.</a:t>
            </a:r>
            <a:endParaRPr lang="en-US" sz="2200" dirty="0" smtClean="0">
              <a:latin typeface="Cambria"/>
              <a:cs typeface="Cambria"/>
            </a:endParaRPr>
          </a:p>
          <a:p>
            <a:pPr marL="273050" indent="-273050">
              <a:buFont typeface="+mj-lt"/>
              <a:buAutoNum type="arabicPeriod"/>
            </a:pPr>
            <a:r>
              <a:rPr lang="en-US" sz="2200" dirty="0" smtClean="0">
                <a:latin typeface="Cambria"/>
                <a:cs typeface="Cambria"/>
              </a:rPr>
              <a:t>One of the two endocrine glands at the top of the kidneys is </a:t>
            </a:r>
            <a:r>
              <a:rPr lang="en-US" sz="2200" i="1" dirty="0" err="1" smtClean="0">
                <a:solidFill>
                  <a:srgbClr val="FF0000"/>
                </a:solidFill>
                <a:latin typeface="Cambria"/>
                <a:cs typeface="Cambria"/>
              </a:rPr>
              <a:t>glandula</a:t>
            </a:r>
            <a:r>
              <a:rPr lang="en-US" sz="2200" dirty="0" smtClean="0">
                <a:solidFill>
                  <a:srgbClr val="FF0000"/>
                </a:solidFill>
                <a:latin typeface="Cambria"/>
                <a:cs typeface="Cambria"/>
              </a:rPr>
              <a:t> </a:t>
            </a:r>
            <a:r>
              <a:rPr lang="en-US" sz="2200" dirty="0" smtClean="0">
                <a:latin typeface="Cambria"/>
                <a:cs typeface="Cambria"/>
              </a:rPr>
              <a:t>_______________________ .</a:t>
            </a:r>
            <a:endParaRPr lang="en-US" sz="2200" i="1" dirty="0" smtClean="0">
              <a:latin typeface="Cambria"/>
              <a:cs typeface="Cambria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9376" y="5469223"/>
            <a:ext cx="1893939" cy="48687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Pectoralis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2965" y="6222722"/>
            <a:ext cx="1893939" cy="486876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Immobilis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48472" y="6222722"/>
            <a:ext cx="2551389" cy="486876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FFFFFF"/>
                </a:solidFill>
                <a:latin typeface="Cambria"/>
                <a:cs typeface="Cambria"/>
              </a:rPr>
              <a:t>Progrediens</a:t>
            </a:r>
            <a:r>
              <a:rPr lang="en-US" sz="2000" dirty="0" smtClean="0">
                <a:solidFill>
                  <a:srgbClr val="FFFFFF"/>
                </a:solidFill>
                <a:latin typeface="Cambria"/>
                <a:cs typeface="Cambria"/>
              </a:rPr>
              <a:t>, </a:t>
            </a:r>
            <a:r>
              <a:rPr lang="en-US" sz="2000" dirty="0" err="1" smtClean="0">
                <a:solidFill>
                  <a:srgbClr val="FFFFFF"/>
                </a:solidFill>
                <a:latin typeface="Cambria"/>
                <a:cs typeface="Cambria"/>
              </a:rPr>
              <a:t>entis</a:t>
            </a:r>
            <a:endParaRPr lang="en-US" sz="2000" dirty="0">
              <a:solidFill>
                <a:srgbClr val="FFFFFF"/>
              </a:solidFill>
              <a:latin typeface="Cambria"/>
              <a:cs typeface="Cambria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564835" y="5469223"/>
            <a:ext cx="1893939" cy="486876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Vertebralis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717846" y="5469223"/>
            <a:ext cx="1893939" cy="486876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  <a:latin typeface="Cambria"/>
                <a:cs typeface="Cambria"/>
              </a:rPr>
              <a:t>Abdominalis</a:t>
            </a:r>
            <a:r>
              <a:rPr lang="en-US" sz="2000" dirty="0" smtClean="0">
                <a:solidFill>
                  <a:schemeClr val="tx1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74011" y="6222722"/>
            <a:ext cx="2607989" cy="486876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Vestibulocochlearis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907082" y="5469223"/>
            <a:ext cx="1893939" cy="4868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rgbClr val="000000"/>
                </a:solidFill>
                <a:latin typeface="Cambria"/>
                <a:cs typeface="Cambria"/>
              </a:rPr>
              <a:t>Suprarenalis</a:t>
            </a:r>
            <a:r>
              <a:rPr lang="en-US" sz="2000" dirty="0" smtClean="0">
                <a:solidFill>
                  <a:srgbClr val="000000"/>
                </a:solidFill>
                <a:latin typeface="Cambria"/>
                <a:cs typeface="Cambria"/>
              </a:rPr>
              <a:t>, e</a:t>
            </a:r>
            <a:endParaRPr lang="en-US" sz="2000" dirty="0">
              <a:solidFill>
                <a:srgbClr val="000000"/>
              </a:solidFill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807260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L 0.19688 -0.6777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44" y="-3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22 -0.03727 L 0.45416 -0.54954 " pathEditMode="relative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07407E-6 L -0.39115 -0.5460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66" y="-27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07407E-6 L 0.32986 -0.5229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493" y="-26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4.07407E-6 L 0.63889 -0.44861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44" y="-2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52 -0.03704 L 0.08282 -0.20972 " pathEditMode="relative" ptsTypes="AA">
                                      <p:cBhvr>
                                        <p:cTn id="2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0.03704 L -0.51822 -0.10347 " pathEditMode="relative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Fill in the logical opposite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 smtClean="0">
                <a:latin typeface="Cambria"/>
                <a:cs typeface="Cambria"/>
              </a:rPr>
              <a:t>Dentes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lactei</a:t>
            </a:r>
            <a:r>
              <a:rPr lang="en-US" sz="2400" dirty="0" smtClean="0">
                <a:latin typeface="Cambria"/>
                <a:cs typeface="Cambria"/>
              </a:rPr>
              <a:t> 			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Arcus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dentalis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maxillaris</a:t>
            </a:r>
            <a:r>
              <a:rPr lang="en-US" sz="2400" dirty="0" smtClean="0">
                <a:latin typeface="Cambria"/>
                <a:cs typeface="Cambria"/>
              </a:rPr>
              <a:t> 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Facies</a:t>
            </a:r>
            <a:r>
              <a:rPr lang="en-US" sz="2400" dirty="0" smtClean="0">
                <a:latin typeface="Cambria"/>
                <a:cs typeface="Cambria"/>
              </a:rPr>
              <a:t> digitalis </a:t>
            </a:r>
            <a:r>
              <a:rPr lang="en-US" sz="2400" dirty="0" err="1" smtClean="0">
                <a:latin typeface="Cambria"/>
                <a:cs typeface="Cambria"/>
              </a:rPr>
              <a:t>dorsalis</a:t>
            </a:r>
            <a:r>
              <a:rPr lang="en-US" sz="2400" dirty="0" smtClean="0">
                <a:latin typeface="Cambria"/>
                <a:cs typeface="Cambria"/>
              </a:rPr>
              <a:t> 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Ligamentum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palpebrale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laterale</a:t>
            </a:r>
            <a:r>
              <a:rPr lang="en-US" sz="2400" dirty="0" smtClean="0">
                <a:latin typeface="Cambria"/>
                <a:cs typeface="Cambria"/>
              </a:rPr>
              <a:t> 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Fractura</a:t>
            </a:r>
            <a:r>
              <a:rPr lang="en-US" sz="2400" dirty="0" smtClean="0">
                <a:latin typeface="Cambria"/>
                <a:cs typeface="Cambria"/>
              </a:rPr>
              <a:t> malleoli </a:t>
            </a:r>
            <a:r>
              <a:rPr lang="en-US" sz="2400" dirty="0" err="1" smtClean="0">
                <a:latin typeface="Cambria"/>
                <a:cs typeface="Cambria"/>
              </a:rPr>
              <a:t>medialis</a:t>
            </a:r>
            <a:r>
              <a:rPr lang="en-US" sz="2400" dirty="0" smtClean="0">
                <a:latin typeface="Cambria"/>
                <a:cs typeface="Cambria"/>
              </a:rPr>
              <a:t> 		&lt;&gt;  _______________</a:t>
            </a:r>
          </a:p>
          <a:p>
            <a:r>
              <a:rPr lang="en-US" sz="2400" dirty="0" smtClean="0">
                <a:latin typeface="Cambria"/>
                <a:cs typeface="Cambria"/>
              </a:rPr>
              <a:t>Caries </a:t>
            </a:r>
            <a:r>
              <a:rPr lang="en-US" sz="2400" dirty="0" err="1" smtClean="0">
                <a:latin typeface="Cambria"/>
                <a:cs typeface="Cambria"/>
              </a:rPr>
              <a:t>profunda</a:t>
            </a:r>
            <a:r>
              <a:rPr lang="en-US" sz="2400" dirty="0" smtClean="0">
                <a:latin typeface="Cambria"/>
                <a:cs typeface="Cambria"/>
              </a:rPr>
              <a:t> 		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Os</a:t>
            </a:r>
            <a:r>
              <a:rPr lang="en-US" sz="2400" dirty="0" smtClean="0">
                <a:latin typeface="Cambria"/>
                <a:cs typeface="Cambria"/>
              </a:rPr>
              <a:t> </a:t>
            </a:r>
            <a:r>
              <a:rPr lang="en-US" sz="2400" dirty="0" err="1" smtClean="0">
                <a:latin typeface="Cambria"/>
                <a:cs typeface="Cambria"/>
              </a:rPr>
              <a:t>longum</a:t>
            </a:r>
            <a:r>
              <a:rPr lang="en-US" sz="2400" dirty="0" smtClean="0">
                <a:latin typeface="Cambria"/>
                <a:cs typeface="Cambria"/>
              </a:rPr>
              <a:t> 				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Ulcus</a:t>
            </a:r>
            <a:r>
              <a:rPr lang="en-US" sz="2400" dirty="0" smtClean="0">
                <a:latin typeface="Cambria"/>
                <a:cs typeface="Cambria"/>
              </a:rPr>
              <a:t> durum 						&lt;&gt;  _______________</a:t>
            </a:r>
          </a:p>
          <a:p>
            <a:r>
              <a:rPr lang="en-US" sz="2400" dirty="0" err="1" smtClean="0">
                <a:latin typeface="Cambria"/>
                <a:cs typeface="Cambria"/>
              </a:rPr>
              <a:t>Fractura</a:t>
            </a:r>
            <a:r>
              <a:rPr lang="en-US" sz="2400" dirty="0" smtClean="0">
                <a:latin typeface="Cambria"/>
                <a:cs typeface="Cambria"/>
              </a:rPr>
              <a:t> simplex 					&lt;&gt;  _______________</a:t>
            </a:r>
          </a:p>
          <a:p>
            <a:r>
              <a:rPr lang="en-US" sz="2400" dirty="0" smtClean="0">
                <a:latin typeface="Cambria"/>
                <a:cs typeface="Cambria"/>
              </a:rPr>
              <a:t>Pars </a:t>
            </a:r>
            <a:r>
              <a:rPr lang="en-US" sz="2400" dirty="0" err="1" smtClean="0">
                <a:latin typeface="Cambria"/>
                <a:cs typeface="Cambria"/>
              </a:rPr>
              <a:t>lateralis</a:t>
            </a:r>
            <a:r>
              <a:rPr lang="en-US" sz="2400" dirty="0" smtClean="0">
                <a:latin typeface="Cambria"/>
                <a:cs typeface="Cambria"/>
              </a:rPr>
              <a:t> 						&lt;&gt;  _______________</a:t>
            </a:r>
          </a:p>
          <a:p>
            <a:endParaRPr lang="en-US" sz="2400" dirty="0">
              <a:latin typeface="Cambria"/>
              <a:cs typeface="Cambria"/>
            </a:endParaRPr>
          </a:p>
          <a:p>
            <a:pPr marL="0" indent="0">
              <a:buNone/>
            </a:pPr>
            <a:endParaRPr lang="en-US" sz="24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63780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mbria"/>
                <a:cs typeface="Cambria"/>
              </a:rPr>
              <a:t>Form anatomical terms</a:t>
            </a:r>
            <a:endParaRPr lang="en-US" dirty="0">
              <a:latin typeface="Cambria"/>
              <a:cs typeface="Cambri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84063"/>
            <a:ext cx="9144000" cy="4525963"/>
          </a:xfrm>
        </p:spPr>
        <p:txBody>
          <a:bodyPr>
            <a:normAutofit/>
          </a:bodyPr>
          <a:lstStyle/>
          <a:p>
            <a:r>
              <a:rPr lang="en-US" sz="2200" dirty="0" smtClean="0">
                <a:latin typeface="Cambria"/>
                <a:cs typeface="Cambria"/>
              </a:rPr>
              <a:t>Caries + dens (pl.) + </a:t>
            </a:r>
            <a:r>
              <a:rPr lang="en-US" sz="2200" dirty="0" err="1" smtClean="0">
                <a:latin typeface="Cambria"/>
                <a:cs typeface="Cambria"/>
              </a:rPr>
              <a:t>permanens</a:t>
            </a:r>
            <a:r>
              <a:rPr lang="en-US" sz="2200" dirty="0" smtClean="0">
                <a:latin typeface="Cambria"/>
                <a:cs typeface="Cambria"/>
              </a:rPr>
              <a:t>, </a:t>
            </a:r>
            <a:r>
              <a:rPr lang="en-US" sz="2200" dirty="0" err="1" smtClean="0">
                <a:latin typeface="Cambria"/>
                <a:cs typeface="Cambria"/>
              </a:rPr>
              <a:t>entis</a:t>
            </a:r>
            <a:endParaRPr lang="en-US" sz="2200" dirty="0" smtClean="0">
              <a:latin typeface="Cambria"/>
              <a:cs typeface="Cambria"/>
            </a:endParaRPr>
          </a:p>
          <a:p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Rete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articularis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cubitus</a:t>
            </a:r>
            <a:endParaRPr lang="en-US" sz="2200" dirty="0" smtClean="0">
              <a:solidFill>
                <a:srgbClr val="0000FF"/>
              </a:solidFill>
              <a:latin typeface="Cambria"/>
              <a:cs typeface="Cambria"/>
            </a:endParaRPr>
          </a:p>
          <a:p>
            <a:r>
              <a:rPr lang="en-US" sz="2200" dirty="0" smtClean="0">
                <a:latin typeface="Cambria"/>
                <a:cs typeface="Cambria"/>
              </a:rPr>
              <a:t>In + </a:t>
            </a:r>
            <a:r>
              <a:rPr lang="en-US" sz="2200" dirty="0" err="1" smtClean="0">
                <a:latin typeface="Cambria"/>
                <a:cs typeface="Cambria"/>
              </a:rPr>
              <a:t>canalis</a:t>
            </a:r>
            <a:r>
              <a:rPr lang="en-US" sz="2200" dirty="0" smtClean="0">
                <a:latin typeface="Cambria"/>
                <a:cs typeface="Cambria"/>
              </a:rPr>
              <a:t> + </a:t>
            </a:r>
            <a:r>
              <a:rPr lang="en-US" sz="2200" dirty="0" err="1" smtClean="0">
                <a:latin typeface="Cambria"/>
                <a:cs typeface="Cambria"/>
              </a:rPr>
              <a:t>centralis</a:t>
            </a:r>
            <a:r>
              <a:rPr lang="en-US" sz="2200" dirty="0" smtClean="0">
                <a:latin typeface="Cambria"/>
                <a:cs typeface="Cambria"/>
              </a:rPr>
              <a:t>, e + medulla + </a:t>
            </a:r>
            <a:r>
              <a:rPr lang="en-US" sz="2200" dirty="0" err="1" smtClean="0">
                <a:latin typeface="Cambria"/>
                <a:cs typeface="Cambria"/>
              </a:rPr>
              <a:t>spinalis</a:t>
            </a:r>
            <a:r>
              <a:rPr lang="en-US" sz="2200" dirty="0" smtClean="0">
                <a:latin typeface="Cambria"/>
                <a:cs typeface="Cambria"/>
              </a:rPr>
              <a:t>, e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Tuber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frontalis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os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frontalis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</a:t>
            </a:r>
          </a:p>
          <a:p>
            <a:r>
              <a:rPr lang="en-US" sz="2200" dirty="0" err="1" smtClean="0">
                <a:latin typeface="Cambria"/>
                <a:cs typeface="Cambria"/>
              </a:rPr>
              <a:t>Operatio</a:t>
            </a:r>
            <a:r>
              <a:rPr lang="en-US" sz="2200" dirty="0" smtClean="0">
                <a:latin typeface="Cambria"/>
                <a:cs typeface="Cambria"/>
              </a:rPr>
              <a:t> + pars + </a:t>
            </a:r>
            <a:r>
              <a:rPr lang="en-US" sz="2200" dirty="0" err="1" smtClean="0">
                <a:latin typeface="Cambria"/>
                <a:cs typeface="Cambria"/>
              </a:rPr>
              <a:t>descendens</a:t>
            </a:r>
            <a:r>
              <a:rPr lang="en-US" sz="2200" dirty="0" smtClean="0">
                <a:latin typeface="Cambria"/>
                <a:cs typeface="Cambria"/>
              </a:rPr>
              <a:t>, </a:t>
            </a:r>
            <a:r>
              <a:rPr lang="en-US" sz="2200" dirty="0" err="1" smtClean="0">
                <a:latin typeface="Cambria"/>
                <a:cs typeface="Cambria"/>
              </a:rPr>
              <a:t>entis</a:t>
            </a:r>
            <a:r>
              <a:rPr lang="en-US" sz="2200" dirty="0" smtClean="0">
                <a:latin typeface="Cambria"/>
                <a:cs typeface="Cambria"/>
              </a:rPr>
              <a:t> + et + </a:t>
            </a:r>
            <a:r>
              <a:rPr lang="en-US" sz="2200" dirty="0" err="1" smtClean="0">
                <a:latin typeface="Cambria"/>
                <a:cs typeface="Cambria"/>
              </a:rPr>
              <a:t>ascendens</a:t>
            </a:r>
            <a:r>
              <a:rPr lang="en-US" sz="2200" dirty="0" smtClean="0">
                <a:latin typeface="Cambria"/>
                <a:cs typeface="Cambria"/>
              </a:rPr>
              <a:t>, </a:t>
            </a:r>
            <a:r>
              <a:rPr lang="en-US" sz="2200" dirty="0" err="1" smtClean="0">
                <a:latin typeface="Cambria"/>
                <a:cs typeface="Cambria"/>
              </a:rPr>
              <a:t>entis</a:t>
            </a:r>
            <a:r>
              <a:rPr lang="en-US" sz="2200" dirty="0" smtClean="0">
                <a:latin typeface="Cambria"/>
                <a:cs typeface="Cambria"/>
              </a:rPr>
              <a:t> + duodenum</a:t>
            </a:r>
          </a:p>
          <a:p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Capsula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articularis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humerus</a:t>
            </a:r>
            <a:endParaRPr lang="en-US" sz="2200" dirty="0" smtClean="0">
              <a:solidFill>
                <a:srgbClr val="0000FF"/>
              </a:solidFill>
              <a:latin typeface="Cambria"/>
              <a:cs typeface="Cambria"/>
            </a:endParaRPr>
          </a:p>
          <a:p>
            <a:r>
              <a:rPr lang="en-US" sz="2200" dirty="0" err="1" smtClean="0">
                <a:latin typeface="Cambria"/>
                <a:cs typeface="Cambria"/>
              </a:rPr>
              <a:t>Processus</a:t>
            </a:r>
            <a:r>
              <a:rPr lang="en-US" sz="2200" dirty="0" smtClean="0">
                <a:latin typeface="Cambria"/>
                <a:cs typeface="Cambria"/>
              </a:rPr>
              <a:t> (pl.) + vertebra (pl.) + </a:t>
            </a:r>
            <a:r>
              <a:rPr lang="en-US" sz="2200" dirty="0" err="1" smtClean="0">
                <a:latin typeface="Cambria"/>
                <a:cs typeface="Cambria"/>
              </a:rPr>
              <a:t>columna</a:t>
            </a:r>
            <a:r>
              <a:rPr lang="en-US" sz="2200" dirty="0" smtClean="0">
                <a:latin typeface="Cambria"/>
                <a:cs typeface="Cambria"/>
              </a:rPr>
              <a:t> + </a:t>
            </a:r>
            <a:r>
              <a:rPr lang="en-US" sz="2200" dirty="0" err="1" smtClean="0">
                <a:latin typeface="Cambria"/>
                <a:cs typeface="Cambria"/>
              </a:rPr>
              <a:t>vertebralis</a:t>
            </a:r>
            <a:r>
              <a:rPr lang="en-US" sz="2200" dirty="0" smtClean="0">
                <a:latin typeface="Cambria"/>
                <a:cs typeface="Cambria"/>
              </a:rPr>
              <a:t>, e</a:t>
            </a:r>
          </a:p>
          <a:p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Ruptura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musculus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biceps,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pitis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brachium</a:t>
            </a:r>
          </a:p>
          <a:p>
            <a:r>
              <a:rPr lang="en-US" sz="2200" dirty="0" err="1" smtClean="0">
                <a:latin typeface="Cambria"/>
                <a:cs typeface="Cambria"/>
              </a:rPr>
              <a:t>Septem</a:t>
            </a:r>
            <a:r>
              <a:rPr lang="en-US" sz="2200" dirty="0" smtClean="0">
                <a:latin typeface="Cambria"/>
                <a:cs typeface="Cambria"/>
              </a:rPr>
              <a:t> (7) + </a:t>
            </a:r>
            <a:r>
              <a:rPr lang="en-US" sz="2200" dirty="0" err="1" smtClean="0">
                <a:latin typeface="Cambria"/>
                <a:cs typeface="Cambria"/>
              </a:rPr>
              <a:t>ligamentum</a:t>
            </a:r>
            <a:r>
              <a:rPr lang="en-US" sz="2200" dirty="0" smtClean="0">
                <a:latin typeface="Cambria"/>
                <a:cs typeface="Cambria"/>
              </a:rPr>
              <a:t> (pl.) + </a:t>
            </a:r>
            <a:r>
              <a:rPr lang="en-US" sz="2200" dirty="0" err="1" smtClean="0">
                <a:latin typeface="Cambria"/>
                <a:cs typeface="Cambria"/>
              </a:rPr>
              <a:t>teres</a:t>
            </a:r>
            <a:r>
              <a:rPr lang="en-US" sz="2200" dirty="0" smtClean="0">
                <a:latin typeface="Cambria"/>
                <a:cs typeface="Cambria"/>
              </a:rPr>
              <a:t> (pl.) + corpus + </a:t>
            </a:r>
            <a:r>
              <a:rPr lang="en-US" sz="2200" dirty="0" err="1" smtClean="0">
                <a:latin typeface="Cambria"/>
                <a:cs typeface="Cambria"/>
              </a:rPr>
              <a:t>humanus</a:t>
            </a:r>
            <a:r>
              <a:rPr lang="en-US" sz="2200" dirty="0" smtClean="0">
                <a:latin typeface="Cambria"/>
                <a:cs typeface="Cambria"/>
              </a:rPr>
              <a:t>, a, um</a:t>
            </a:r>
          </a:p>
          <a:p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Tunica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mucosus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a, um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intestinum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 + </a:t>
            </a:r>
            <a:r>
              <a:rPr lang="en-US" sz="2200" dirty="0" err="1" smtClean="0">
                <a:solidFill>
                  <a:srgbClr val="0000FF"/>
                </a:solidFill>
                <a:latin typeface="Cambria"/>
                <a:cs typeface="Cambria"/>
              </a:rPr>
              <a:t>tenuis</a:t>
            </a:r>
            <a:r>
              <a:rPr lang="en-US" sz="2200" dirty="0" smtClean="0">
                <a:solidFill>
                  <a:srgbClr val="0000FF"/>
                </a:solidFill>
                <a:latin typeface="Cambria"/>
                <a:cs typeface="Cambria"/>
              </a:rPr>
              <a:t>, e</a:t>
            </a:r>
          </a:p>
          <a:p>
            <a:r>
              <a:rPr lang="en-US" sz="2200" dirty="0" smtClean="0">
                <a:latin typeface="Cambria"/>
                <a:cs typeface="Cambria"/>
              </a:rPr>
              <a:t>Vena + </a:t>
            </a:r>
            <a:r>
              <a:rPr lang="en-US" sz="2200" dirty="0" err="1" smtClean="0">
                <a:latin typeface="Cambria"/>
                <a:cs typeface="Cambria"/>
              </a:rPr>
              <a:t>comitans</a:t>
            </a:r>
            <a:r>
              <a:rPr lang="en-US" sz="2200" dirty="0" smtClean="0">
                <a:latin typeface="Cambria"/>
                <a:cs typeface="Cambria"/>
              </a:rPr>
              <a:t>, antis + </a:t>
            </a:r>
            <a:r>
              <a:rPr lang="en-US" sz="2200" dirty="0" err="1" smtClean="0">
                <a:latin typeface="Cambria"/>
                <a:cs typeface="Cambria"/>
              </a:rPr>
              <a:t>nervus</a:t>
            </a:r>
            <a:r>
              <a:rPr lang="en-US" sz="2200" dirty="0" smtClean="0">
                <a:latin typeface="Cambria"/>
                <a:cs typeface="Cambria"/>
              </a:rPr>
              <a:t> + </a:t>
            </a:r>
            <a:r>
              <a:rPr lang="en-US" sz="2200" dirty="0" err="1" smtClean="0">
                <a:latin typeface="Cambria"/>
                <a:cs typeface="Cambria"/>
              </a:rPr>
              <a:t>hypoglossus</a:t>
            </a:r>
            <a:r>
              <a:rPr lang="en-US" sz="2200" dirty="0" smtClean="0">
                <a:latin typeface="Cambria"/>
                <a:cs typeface="Cambria"/>
              </a:rPr>
              <a:t>, a, um</a:t>
            </a:r>
            <a:endParaRPr lang="en-US" sz="2200" dirty="0">
              <a:latin typeface="Cambria"/>
              <a:cs typeface="Cambria"/>
            </a:endParaRPr>
          </a:p>
        </p:txBody>
      </p:sp>
    </p:spTree>
    <p:extLst>
      <p:ext uri="{BB962C8B-B14F-4D97-AF65-F5344CB8AC3E}">
        <p14:creationId xmlns:p14="http://schemas.microsoft.com/office/powerpoint/2010/main" val="1852021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3070</TotalTime>
  <Words>679</Words>
  <Application>Microsoft Office PowerPoint</Application>
  <PresentationFormat>Předvádění na obrazovce (4:3)</PresentationFormat>
  <Paragraphs>146</Paragraphs>
  <Slides>10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Calibri</vt:lpstr>
      <vt:lpstr>Cambria</vt:lpstr>
      <vt:lpstr>Office Theme</vt:lpstr>
      <vt:lpstr>Adjectives of the 3rd declension</vt:lpstr>
      <vt:lpstr>Connect adjective with different nouns</vt:lpstr>
      <vt:lpstr>Connect noun with different type of adjectives</vt:lpstr>
      <vt:lpstr>Join the same noun with two different adjectives</vt:lpstr>
      <vt:lpstr>Prezentace aplikace PowerPoint</vt:lpstr>
      <vt:lpstr>Name bones of skull, use nouns as hints</vt:lpstr>
      <vt:lpstr>Fill in the missing term</vt:lpstr>
      <vt:lpstr>Fill in the logical opposite</vt:lpstr>
      <vt:lpstr>Form anatomical terms</vt:lpstr>
      <vt:lpstr>Find mistake</vt:lpstr>
    </vt:vector>
  </TitlesOfParts>
  <Company>Hokkaido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Pepina Artimová</dc:creator>
  <cp:lastModifiedBy>Natália Gachallová</cp:lastModifiedBy>
  <cp:revision>38</cp:revision>
  <dcterms:created xsi:type="dcterms:W3CDTF">2014-02-24T08:26:07Z</dcterms:created>
  <dcterms:modified xsi:type="dcterms:W3CDTF">2018-11-28T09:03:30Z</dcterms:modified>
</cp:coreProperties>
</file>