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63" r:id="rId5"/>
    <p:sldId id="267" r:id="rId6"/>
    <p:sldId id="274" r:id="rId7"/>
    <p:sldId id="259" r:id="rId8"/>
    <p:sldId id="268" r:id="rId9"/>
    <p:sldId id="272" r:id="rId10"/>
    <p:sldId id="273" r:id="rId11"/>
    <p:sldId id="276" r:id="rId12"/>
    <p:sldId id="277" r:id="rId13"/>
    <p:sldId id="278" r:id="rId14"/>
  </p:sldIdLst>
  <p:sldSz cx="9144000" cy="6858000" type="screen4x3"/>
  <p:notesSz cx="9928225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4" d="100"/>
          <a:sy n="104" d="100"/>
        </p:scale>
        <p:origin x="-12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D79521-0920-43B9-8D89-4FFF30C5A600}" type="datetimeFigureOut">
              <a:rPr lang="cs-CZ" smtClean="0"/>
              <a:t>15.11.2017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34F878-57D6-437E-93EA-93590FF19E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72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497B1-D159-DF47-A421-0BA9CD7EBEE4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730B4-F498-2C4C-9D65-543975714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33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0C14AB2-0998-3940-B28A-C0547AD45D63}" type="datetimeFigureOut">
              <a:rPr lang="en-US" smtClean="0"/>
              <a:pPr>
                <a:defRPr/>
              </a:pPr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E1E47A8-F924-224D-88B2-71BA817D1D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Basic medical terminology</a:t>
            </a:r>
          </a:p>
        </p:txBody>
      </p:sp>
    </p:spTree>
    <p:extLst>
      <p:ext uri="{BB962C8B-B14F-4D97-AF65-F5344CB8AC3E}">
        <p14:creationId xmlns:p14="http://schemas.microsoft.com/office/powerpoint/2010/main" val="3316361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14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BC0000"/>
                </a:solidFill>
              </a:rPr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6332"/>
            <a:ext cx="8229600" cy="5062747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ambria"/>
                <a:cs typeface="Cambria"/>
              </a:rPr>
              <a:t>Internal ear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Network of carpus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In acute fever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Canine teeth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Venous network of the eyeball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Symptoms of organic psychosis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Symptoms of </a:t>
            </a:r>
            <a:r>
              <a:rPr lang="en-US" dirty="0" err="1">
                <a:latin typeface="Cambria"/>
                <a:cs typeface="Cambria"/>
              </a:rPr>
              <a:t>synarthrosis</a:t>
            </a:r>
            <a:endParaRPr lang="en-US" dirty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03765" y="1515200"/>
            <a:ext cx="8229600" cy="5062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Auris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interna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Rete carpi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In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febri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acuta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Dens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caninus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Rete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venosum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bulbi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oculi</a:t>
            </a:r>
          </a:p>
          <a:p>
            <a:pPr marL="0" indent="0">
              <a:lnSpc>
                <a:spcPct val="80000"/>
              </a:lnSpc>
              <a:buFont typeface="Arial"/>
              <a:buNone/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Symptomata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psychosis/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eos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organicae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Symptomata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synarthrosis</a:t>
            </a:r>
            <a:r>
              <a:rPr lang="en-US" sz="2500" b="1" dirty="0">
                <a:solidFill>
                  <a:srgbClr val="DB0013"/>
                </a:solidFill>
                <a:latin typeface="Calibri"/>
                <a:cs typeface="Calibri"/>
              </a:rPr>
              <a:t>/</a:t>
            </a:r>
            <a:r>
              <a:rPr lang="en-US" sz="2500" b="1" dirty="0" err="1">
                <a:solidFill>
                  <a:srgbClr val="DB0013"/>
                </a:solidFill>
                <a:latin typeface="Calibri"/>
                <a:cs typeface="Calibri"/>
              </a:rPr>
              <a:t>eos</a:t>
            </a: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endParaRPr lang="en-US" sz="2500" b="1" dirty="0">
              <a:solidFill>
                <a:srgbClr val="DB0013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065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CB0202"/>
                </a:solidFill>
              </a:rPr>
              <a:t>Fill in what is missing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085568"/>
              </p:ext>
            </p:extLst>
          </p:nvPr>
        </p:nvGraphicFramePr>
        <p:xfrm>
          <a:off x="457199" y="1732660"/>
          <a:ext cx="7261949" cy="4328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668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2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79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694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38379"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Nom.sg</a:t>
                      </a:r>
                      <a:r>
                        <a:rPr lang="en-US" sz="2200" b="1" dirty="0"/>
                        <a:t>.</a:t>
                      </a:r>
                      <a:endParaRPr lang="en-US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Gen.sg</a:t>
                      </a:r>
                      <a:r>
                        <a:rPr lang="en-US" sz="2200" b="1" dirty="0"/>
                        <a:t>.</a:t>
                      </a:r>
                      <a:endParaRPr lang="en-US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Gen.</a:t>
                      </a:r>
                      <a:endParaRPr lang="en-US" sz="2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Meaning</a:t>
                      </a:r>
                      <a:endParaRPr lang="en-US" sz="22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8379"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distensio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f.</a:t>
                      </a:r>
                    </a:p>
                    <a:p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osteosynthesis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Surgical</a:t>
                      </a:r>
                      <a:r>
                        <a:rPr lang="en-US" sz="2000" b="1" baseline="0" dirty="0"/>
                        <a:t> procedure to fix broken bones</a:t>
                      </a:r>
                      <a:endParaRPr lang="en-US" sz="2000" b="1" dirty="0"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f.</a:t>
                      </a:r>
                      <a:endParaRPr lang="en-US" sz="2200" b="1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lesion, injury</a:t>
                      </a:r>
                      <a:endParaRPr lang="en-US" sz="2200" b="1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dysfunctio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spasmi</a:t>
                      </a:r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/>
                        <a:t>n.</a:t>
                      </a:r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 err="1">
                          <a:solidFill>
                            <a:srgbClr val="000000"/>
                          </a:solidFill>
                        </a:rPr>
                        <a:t>structurae</a:t>
                      </a:r>
                      <a:endParaRPr lang="en-US" sz="22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err="1"/>
                        <a:t>innervatio</a:t>
                      </a:r>
                      <a:endParaRPr lang="en-US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b="1" dirty="0">
                          <a:solidFill>
                            <a:srgbClr val="000000"/>
                          </a:solidFill>
                        </a:rPr>
                        <a:t>f.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21885" y="2178760"/>
            <a:ext cx="162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distensionis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8097" y="2165567"/>
            <a:ext cx="13862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abnormal </a:t>
            </a:r>
          </a:p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stretching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3331" y="2966111"/>
            <a:ext cx="19318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osteosynthesis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331" y="3923916"/>
            <a:ext cx="881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laesio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622199" y="3944740"/>
            <a:ext cx="1236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laesionis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34693" y="4344666"/>
            <a:ext cx="1777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dysfunctionis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3263" y="480916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spasmus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89913" y="5660710"/>
            <a:ext cx="1621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inervationis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96519" y="5241906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DB0013"/>
                </a:solidFill>
                <a:latin typeface="Cambria"/>
                <a:cs typeface="Cambria"/>
              </a:rPr>
              <a:t>structura</a:t>
            </a:r>
            <a:endParaRPr lang="en-US" sz="2000" b="1" dirty="0">
              <a:solidFill>
                <a:srgbClr val="DB0013"/>
              </a:solidFill>
              <a:latin typeface="Cambria"/>
              <a:cs typeface="Cambr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86224" y="2966111"/>
            <a:ext cx="327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f.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86224" y="5193785"/>
            <a:ext cx="327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f.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88097" y="4344850"/>
            <a:ext cx="1582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dysfunction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588097" y="4792464"/>
            <a:ext cx="941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spasm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88097" y="5214787"/>
            <a:ext cx="1289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structure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88097" y="5660710"/>
            <a:ext cx="1582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DB0013"/>
                </a:solidFill>
                <a:latin typeface="Cambria"/>
                <a:cs typeface="Cambria"/>
              </a:rPr>
              <a:t>innervation</a:t>
            </a:r>
          </a:p>
        </p:txBody>
      </p:sp>
    </p:spTree>
    <p:extLst>
      <p:ext uri="{BB962C8B-B14F-4D97-AF65-F5344CB8AC3E}">
        <p14:creationId xmlns:p14="http://schemas.microsoft.com/office/powerpoint/2010/main" val="3645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/>
      <p:bldP spid="7" grpId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solidFill>
                  <a:srgbClr val="DB0013"/>
                </a:solidFill>
              </a:rPr>
              <a:t>Form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Laesio</a:t>
            </a:r>
            <a:r>
              <a:rPr lang="en-US" dirty="0"/>
              <a:t> + </a:t>
            </a:r>
            <a:r>
              <a:rPr lang="en-US" dirty="0" err="1"/>
              <a:t>musculi</a:t>
            </a:r>
            <a:r>
              <a:rPr lang="en-US" dirty="0"/>
              <a:t> (pl.) + </a:t>
            </a:r>
            <a:r>
              <a:rPr lang="en-US" dirty="0" err="1"/>
              <a:t>glutaeus</a:t>
            </a:r>
            <a:r>
              <a:rPr lang="en-US" dirty="0"/>
              <a:t>, a, um</a:t>
            </a:r>
          </a:p>
          <a:p>
            <a:r>
              <a:rPr lang="en-US" dirty="0" err="1"/>
              <a:t>Structura</a:t>
            </a:r>
            <a:r>
              <a:rPr lang="en-US" dirty="0"/>
              <a:t> + </a:t>
            </a:r>
            <a:r>
              <a:rPr lang="en-US" dirty="0" err="1"/>
              <a:t>musculus</a:t>
            </a:r>
            <a:r>
              <a:rPr lang="en-US" dirty="0"/>
              <a:t> + masseter</a:t>
            </a:r>
          </a:p>
          <a:p>
            <a:r>
              <a:rPr lang="en-US" dirty="0" err="1"/>
              <a:t>Distensio</a:t>
            </a:r>
            <a:r>
              <a:rPr lang="en-US" dirty="0"/>
              <a:t> + </a:t>
            </a:r>
            <a:r>
              <a:rPr lang="en-US" dirty="0" err="1"/>
              <a:t>musculus</a:t>
            </a:r>
            <a:r>
              <a:rPr lang="en-US" dirty="0"/>
              <a:t> + </a:t>
            </a:r>
            <a:r>
              <a:rPr lang="en-US" dirty="0" err="1"/>
              <a:t>obliquus</a:t>
            </a:r>
            <a:r>
              <a:rPr lang="en-US" dirty="0"/>
              <a:t>, a, um + </a:t>
            </a:r>
            <a:r>
              <a:rPr lang="en-US" dirty="0" err="1"/>
              <a:t>externus</a:t>
            </a:r>
            <a:r>
              <a:rPr lang="en-US" dirty="0"/>
              <a:t>, a, um + abdomen</a:t>
            </a:r>
          </a:p>
          <a:p>
            <a:r>
              <a:rPr lang="en-US" dirty="0" err="1"/>
              <a:t>Spasmus</a:t>
            </a:r>
            <a:r>
              <a:rPr lang="en-US" dirty="0"/>
              <a:t> + </a:t>
            </a:r>
            <a:r>
              <a:rPr lang="en-US" dirty="0" err="1"/>
              <a:t>musculus</a:t>
            </a:r>
            <a:r>
              <a:rPr lang="en-US" dirty="0"/>
              <a:t> + rectus, a, um + abdomen</a:t>
            </a:r>
          </a:p>
          <a:p>
            <a:r>
              <a:rPr lang="en-US" dirty="0"/>
              <a:t>Status post + </a:t>
            </a:r>
            <a:r>
              <a:rPr lang="en-US" dirty="0" err="1"/>
              <a:t>osteosynthesis</a:t>
            </a:r>
            <a:r>
              <a:rPr lang="en-US" dirty="0"/>
              <a:t> + </a:t>
            </a:r>
            <a:r>
              <a:rPr lang="en-US" dirty="0" err="1"/>
              <a:t>os</a:t>
            </a:r>
            <a:r>
              <a:rPr lang="en-US" dirty="0"/>
              <a:t> (pl.)</a:t>
            </a:r>
          </a:p>
          <a:p>
            <a:r>
              <a:rPr lang="en-US" dirty="0" err="1"/>
              <a:t>Dysfunctio</a:t>
            </a:r>
            <a:r>
              <a:rPr lang="en-US" dirty="0"/>
              <a:t> + </a:t>
            </a:r>
            <a:r>
              <a:rPr lang="en-US" dirty="0" err="1"/>
              <a:t>musculus</a:t>
            </a:r>
            <a:r>
              <a:rPr lang="en-US" dirty="0"/>
              <a:t> (pl.) + carpus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794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DB0013"/>
                </a:solidFill>
              </a:rPr>
              <a:t>Give the full form of abbreviated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Vulnus</a:t>
            </a:r>
            <a:r>
              <a:rPr lang="en-US" dirty="0"/>
              <a:t> reg. </a:t>
            </a:r>
            <a:r>
              <a:rPr lang="en-US" dirty="0" err="1"/>
              <a:t>coxae</a:t>
            </a:r>
            <a:r>
              <a:rPr lang="en-US" dirty="0"/>
              <a:t> l. sin.</a:t>
            </a:r>
          </a:p>
          <a:p>
            <a:r>
              <a:rPr lang="en-US" dirty="0" err="1"/>
              <a:t>Varices</a:t>
            </a:r>
            <a:r>
              <a:rPr lang="en-US" dirty="0"/>
              <a:t> </a:t>
            </a:r>
            <a:r>
              <a:rPr lang="en-US" dirty="0" err="1"/>
              <a:t>extremitatum</a:t>
            </a:r>
            <a:r>
              <a:rPr lang="en-US" dirty="0"/>
              <a:t> l. </a:t>
            </a:r>
            <a:r>
              <a:rPr lang="en-US" dirty="0" err="1"/>
              <a:t>utr</a:t>
            </a:r>
            <a:r>
              <a:rPr lang="en-US" dirty="0"/>
              <a:t>.</a:t>
            </a:r>
          </a:p>
          <a:p>
            <a:r>
              <a:rPr lang="en-US" dirty="0" err="1"/>
              <a:t>Ulcus</a:t>
            </a:r>
            <a:r>
              <a:rPr lang="en-US" dirty="0"/>
              <a:t> chron. </a:t>
            </a:r>
            <a:r>
              <a:rPr lang="en-US" dirty="0" err="1"/>
              <a:t>cruris</a:t>
            </a:r>
            <a:r>
              <a:rPr lang="en-US" dirty="0"/>
              <a:t> l. dx. </a:t>
            </a:r>
            <a:r>
              <a:rPr lang="en-US" dirty="0" err="1"/>
              <a:t>Posttraumaticum</a:t>
            </a:r>
            <a:endParaRPr lang="en-US" dirty="0"/>
          </a:p>
          <a:p>
            <a:r>
              <a:rPr lang="en-US" dirty="0"/>
              <a:t>Vv. </a:t>
            </a:r>
            <a:r>
              <a:rPr lang="en-US" dirty="0" err="1"/>
              <a:t>lacera</a:t>
            </a:r>
            <a:r>
              <a:rPr lang="en-US" dirty="0"/>
              <a:t> reg. </a:t>
            </a:r>
            <a:r>
              <a:rPr lang="en-US" dirty="0" err="1"/>
              <a:t>pedis</a:t>
            </a:r>
            <a:endParaRPr lang="en-US" dirty="0"/>
          </a:p>
          <a:p>
            <a:r>
              <a:rPr lang="en-US" dirty="0"/>
              <a:t>V. </a:t>
            </a:r>
            <a:r>
              <a:rPr lang="en-US" dirty="0" err="1"/>
              <a:t>contusum</a:t>
            </a:r>
            <a:r>
              <a:rPr lang="en-US" dirty="0"/>
              <a:t> </a:t>
            </a:r>
            <a:r>
              <a:rPr lang="en-US" dirty="0" err="1"/>
              <a:t>regionis</a:t>
            </a:r>
            <a:r>
              <a:rPr lang="en-US" dirty="0"/>
              <a:t> </a:t>
            </a:r>
            <a:r>
              <a:rPr lang="en-US" dirty="0" err="1"/>
              <a:t>femoris</a:t>
            </a:r>
            <a:r>
              <a:rPr lang="en-US" dirty="0"/>
              <a:t> l. dx.</a:t>
            </a:r>
          </a:p>
          <a:p>
            <a:r>
              <a:rPr lang="en-US" dirty="0" err="1"/>
              <a:t>Oedema</a:t>
            </a:r>
            <a:r>
              <a:rPr lang="en-US" dirty="0"/>
              <a:t> </a:t>
            </a:r>
            <a:r>
              <a:rPr lang="en-US" dirty="0" err="1"/>
              <a:t>pedis</a:t>
            </a:r>
            <a:r>
              <a:rPr lang="en-US" dirty="0"/>
              <a:t> et </a:t>
            </a:r>
            <a:r>
              <a:rPr lang="en-US" dirty="0" err="1"/>
              <a:t>cruris</a:t>
            </a:r>
            <a:r>
              <a:rPr lang="en-US" dirty="0"/>
              <a:t> l. </a:t>
            </a:r>
            <a:r>
              <a:rPr lang="en-US" dirty="0" err="1"/>
              <a:t>utr</a:t>
            </a:r>
            <a:r>
              <a:rPr lang="en-US" dirty="0"/>
              <a:t>. post </a:t>
            </a:r>
            <a:r>
              <a:rPr lang="en-US" dirty="0" err="1"/>
              <a:t>vulnus</a:t>
            </a:r>
            <a:r>
              <a:rPr lang="en-US" dirty="0"/>
              <a:t> </a:t>
            </a:r>
            <a:r>
              <a:rPr lang="en-US" dirty="0" err="1"/>
              <a:t>morsum</a:t>
            </a:r>
            <a:endParaRPr lang="en-US" dirty="0"/>
          </a:p>
          <a:p>
            <a:r>
              <a:rPr lang="en-US" dirty="0" err="1"/>
              <a:t>Amputatio</a:t>
            </a:r>
            <a:r>
              <a:rPr lang="en-US" dirty="0"/>
              <a:t> </a:t>
            </a:r>
            <a:r>
              <a:rPr lang="en-US" dirty="0" err="1"/>
              <a:t>phalangis</a:t>
            </a:r>
            <a:r>
              <a:rPr lang="en-US" dirty="0"/>
              <a:t> </a:t>
            </a:r>
            <a:r>
              <a:rPr lang="en-US" dirty="0" err="1"/>
              <a:t>digiti</a:t>
            </a:r>
            <a:r>
              <a:rPr lang="en-US" dirty="0"/>
              <a:t> III. et IV. </a:t>
            </a:r>
            <a:r>
              <a:rPr lang="en-US" dirty="0" err="1"/>
              <a:t>pedis</a:t>
            </a:r>
            <a:r>
              <a:rPr lang="en-US" dirty="0"/>
              <a:t> l. sin.</a:t>
            </a:r>
          </a:p>
          <a:p>
            <a:r>
              <a:rPr lang="en-US" dirty="0"/>
              <a:t>Status post </a:t>
            </a:r>
            <a:r>
              <a:rPr lang="en-US" dirty="0" err="1"/>
              <a:t>luxationem</a:t>
            </a:r>
            <a:r>
              <a:rPr lang="en-US" dirty="0"/>
              <a:t> </a:t>
            </a:r>
            <a:r>
              <a:rPr lang="en-US" dirty="0" err="1"/>
              <a:t>colli</a:t>
            </a:r>
            <a:r>
              <a:rPr lang="en-US" dirty="0"/>
              <a:t> </a:t>
            </a:r>
            <a:r>
              <a:rPr lang="en-US" dirty="0" err="1"/>
              <a:t>femoris</a:t>
            </a:r>
            <a:r>
              <a:rPr lang="en-US" dirty="0"/>
              <a:t> l. dx.</a:t>
            </a:r>
          </a:p>
          <a:p>
            <a:r>
              <a:rPr lang="en-US" dirty="0" err="1"/>
              <a:t>Fractura</a:t>
            </a:r>
            <a:r>
              <a:rPr lang="en-US" dirty="0"/>
              <a:t> </a:t>
            </a:r>
            <a:r>
              <a:rPr lang="en-US" dirty="0" err="1"/>
              <a:t>baseos</a:t>
            </a:r>
            <a:r>
              <a:rPr lang="en-US" dirty="0"/>
              <a:t> </a:t>
            </a:r>
            <a:r>
              <a:rPr lang="en-US" dirty="0" err="1"/>
              <a:t>phalangis</a:t>
            </a:r>
            <a:r>
              <a:rPr lang="en-US" dirty="0"/>
              <a:t> </a:t>
            </a:r>
            <a:r>
              <a:rPr lang="en-US" dirty="0" err="1"/>
              <a:t>digiti</a:t>
            </a:r>
            <a:r>
              <a:rPr lang="en-US" dirty="0"/>
              <a:t> V.</a:t>
            </a:r>
          </a:p>
        </p:txBody>
      </p:sp>
    </p:spTree>
    <p:extLst>
      <p:ext uri="{BB962C8B-B14F-4D97-AF65-F5344CB8AC3E}">
        <p14:creationId xmlns:p14="http://schemas.microsoft.com/office/powerpoint/2010/main" val="1356004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sk-SK" dirty="0">
                <a:solidFill>
                  <a:srgbClr val="AD0101"/>
                </a:solidFill>
              </a:rPr>
              <a:t>Fill in all forms</a:t>
            </a:r>
            <a:endParaRPr lang="en-GB" dirty="0">
              <a:solidFill>
                <a:srgbClr val="AD010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951037"/>
            <a:ext cx="2057400" cy="4525963"/>
          </a:xfrm>
        </p:spPr>
        <p:txBody>
          <a:bodyPr>
            <a:normAutofit/>
          </a:bodyPr>
          <a:lstStyle/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margo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ars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egio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xtremitas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oramen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analis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phalanx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tendo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764512"/>
              </p:ext>
            </p:extLst>
          </p:nvPr>
        </p:nvGraphicFramePr>
        <p:xfrm>
          <a:off x="2286000" y="1397000"/>
          <a:ext cx="651993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46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36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63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029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24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Gen. </a:t>
                      </a:r>
                      <a:r>
                        <a:rPr lang="sk-SK" dirty="0" err="1"/>
                        <a:t>sg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Gender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Paradigm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/>
                        <a:t>Nom</a:t>
                      </a:r>
                      <a:r>
                        <a:rPr lang="sk-SK" dirty="0"/>
                        <a:t>. </a:t>
                      </a:r>
                      <a:r>
                        <a:rPr lang="sk-SK" dirty="0" err="1"/>
                        <a:t>Pl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Gen. </a:t>
                      </a:r>
                      <a:r>
                        <a:rPr lang="sk-SK" dirty="0" err="1"/>
                        <a:t>pl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2209800" y="1905000"/>
            <a:ext cx="1540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marginis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927157" y="1905000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572000" y="19151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715000" y="1905000"/>
            <a:ext cx="1521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margines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315200" y="1905000"/>
            <a:ext cx="1678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marginum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2209800" y="2448580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partis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962400" y="244858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0" y="24485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5715000" y="2448580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partes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7315200" y="2448580"/>
            <a:ext cx="13484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partium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2209800" y="2981980"/>
            <a:ext cx="1393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regionis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3962400" y="298198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4572000" y="29819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5752517" y="2971800"/>
            <a:ext cx="1430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regiones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7315200" y="2971800"/>
            <a:ext cx="15873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regionum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2057400" y="3515380"/>
            <a:ext cx="2012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extremitatis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4038600" y="350520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572000" y="35153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783589" y="3505200"/>
            <a:ext cx="1341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ex-at-es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7307575" y="3505200"/>
            <a:ext cx="1498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ex-at-um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2209800" y="3972580"/>
            <a:ext cx="16610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foraminis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3962400" y="3972580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4421915" y="39725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791200" y="3972580"/>
            <a:ext cx="14938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foramina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7345393" y="3962400"/>
            <a:ext cx="177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foraminum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2209800" y="4505980"/>
            <a:ext cx="1241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canalis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3962400" y="4505980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588397" y="45059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5839630" y="4495800"/>
            <a:ext cx="1266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canales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7343650" y="4495800"/>
            <a:ext cx="15057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canalium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BlokTextu 37"/>
          <p:cNvSpPr txBox="1"/>
          <p:nvPr/>
        </p:nvSpPr>
        <p:spPr>
          <a:xfrm>
            <a:off x="2209800" y="5039380"/>
            <a:ext cx="1662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 err="1">
                <a:latin typeface="Times New Roman" pitchFamily="18" charset="0"/>
                <a:cs typeface="Times New Roman" pitchFamily="18" charset="0"/>
              </a:rPr>
              <a:t>phalangis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BlokTextu 38"/>
          <p:cNvSpPr txBox="1"/>
          <p:nvPr/>
        </p:nvSpPr>
        <p:spPr>
          <a:xfrm>
            <a:off x="3962400" y="503938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BlokTextu 39"/>
          <p:cNvSpPr txBox="1"/>
          <p:nvPr/>
        </p:nvSpPr>
        <p:spPr>
          <a:xfrm>
            <a:off x="4572000" y="50393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BlokTextu 40"/>
          <p:cNvSpPr txBox="1"/>
          <p:nvPr/>
        </p:nvSpPr>
        <p:spPr>
          <a:xfrm>
            <a:off x="5791200" y="5029200"/>
            <a:ext cx="1661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phalanges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7315200" y="5029200"/>
            <a:ext cx="18213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 err="1">
                <a:latin typeface="Times New Roman" pitchFamily="18" charset="0"/>
                <a:cs typeface="Times New Roman" pitchFamily="18" charset="0"/>
              </a:rPr>
              <a:t>phalangum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BlokTextu 37"/>
          <p:cNvSpPr txBox="1"/>
          <p:nvPr/>
        </p:nvSpPr>
        <p:spPr>
          <a:xfrm>
            <a:off x="2212115" y="5503495"/>
            <a:ext cx="1401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tendinis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BlokTextu 33"/>
          <p:cNvSpPr txBox="1"/>
          <p:nvPr/>
        </p:nvSpPr>
        <p:spPr>
          <a:xfrm>
            <a:off x="3941625" y="5503495"/>
            <a:ext cx="522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BlokTextu 39"/>
          <p:cNvSpPr txBox="1"/>
          <p:nvPr/>
        </p:nvSpPr>
        <p:spPr>
          <a:xfrm>
            <a:off x="4551225" y="5503495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BlokTextu 40"/>
          <p:cNvSpPr txBox="1"/>
          <p:nvPr/>
        </p:nvSpPr>
        <p:spPr>
          <a:xfrm>
            <a:off x="5793515" y="5503495"/>
            <a:ext cx="138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tendines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BlokTextu 41"/>
          <p:cNvSpPr txBox="1"/>
          <p:nvPr/>
        </p:nvSpPr>
        <p:spPr>
          <a:xfrm>
            <a:off x="7317515" y="5503495"/>
            <a:ext cx="15410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tendinum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57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sk-SK" dirty="0">
                <a:solidFill>
                  <a:srgbClr val="AD0101"/>
                </a:solidFill>
              </a:rPr>
              <a:t>Fill in all forms</a:t>
            </a:r>
            <a:endParaRPr lang="en-GB" dirty="0">
              <a:solidFill>
                <a:srgbClr val="AD010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951037"/>
            <a:ext cx="2057400" cy="4525963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abdomen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extensor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tuber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os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basis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dens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unguis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vas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31724"/>
              </p:ext>
            </p:extLst>
          </p:nvPr>
        </p:nvGraphicFramePr>
        <p:xfrm>
          <a:off x="2286000" y="1397000"/>
          <a:ext cx="66294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009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29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2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Gen. </a:t>
                      </a:r>
                      <a:r>
                        <a:rPr lang="sk-SK" dirty="0" err="1"/>
                        <a:t>sg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Gender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Paradigm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 err="1"/>
                        <a:t>Nom</a:t>
                      </a:r>
                      <a:r>
                        <a:rPr lang="sk-SK" dirty="0"/>
                        <a:t>. </a:t>
                      </a:r>
                      <a:r>
                        <a:rPr lang="sk-SK" dirty="0" err="1"/>
                        <a:t>Pl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Gen. </a:t>
                      </a:r>
                      <a:r>
                        <a:rPr lang="sk-SK" dirty="0" err="1"/>
                        <a:t>pl</a:t>
                      </a:r>
                      <a:r>
                        <a:rPr lang="sk-SK" dirty="0"/>
                        <a:t>.</a:t>
                      </a:r>
                      <a:endParaRPr lang="en-GB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2209800" y="1905000"/>
            <a:ext cx="1781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abdominis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3927157" y="1905000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4421915" y="19151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5715000" y="1905000"/>
            <a:ext cx="1600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abdomina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7315200" y="1905000"/>
            <a:ext cx="1900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abdominum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BlokTextu 12"/>
          <p:cNvSpPr txBox="1"/>
          <p:nvPr/>
        </p:nvSpPr>
        <p:spPr>
          <a:xfrm>
            <a:off x="2209800" y="2448580"/>
            <a:ext cx="17203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extensoris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3962400" y="2448580"/>
            <a:ext cx="523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BlokTextu 14"/>
          <p:cNvSpPr txBox="1"/>
          <p:nvPr/>
        </p:nvSpPr>
        <p:spPr>
          <a:xfrm>
            <a:off x="4572000" y="2448580"/>
            <a:ext cx="10824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dolor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5715000" y="2448580"/>
            <a:ext cx="1700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extensores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7315200" y="2448580"/>
            <a:ext cx="1859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extensorum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BlokTextu 17"/>
          <p:cNvSpPr txBox="1"/>
          <p:nvPr/>
        </p:nvSpPr>
        <p:spPr>
          <a:xfrm>
            <a:off x="2209800" y="2981980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tuberis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3962400" y="2981980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4433460" y="29819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5752517" y="2971800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tubera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BlokTextu 21"/>
          <p:cNvSpPr txBox="1"/>
          <p:nvPr/>
        </p:nvSpPr>
        <p:spPr>
          <a:xfrm>
            <a:off x="7315200" y="2971800"/>
            <a:ext cx="13812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tuberum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2057400" y="3515380"/>
            <a:ext cx="15613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ossis/oris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4038600" y="3505200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4421915" y="3515380"/>
            <a:ext cx="1281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5783589" y="3505200"/>
            <a:ext cx="13612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ossa/ora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BlokTextu 26"/>
          <p:cNvSpPr txBox="1"/>
          <p:nvPr/>
        </p:nvSpPr>
        <p:spPr>
          <a:xfrm>
            <a:off x="7169035" y="3505200"/>
            <a:ext cx="205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ossium/orum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BlokTextu 27"/>
          <p:cNvSpPr txBox="1"/>
          <p:nvPr/>
        </p:nvSpPr>
        <p:spPr>
          <a:xfrm>
            <a:off x="2209800" y="3972580"/>
            <a:ext cx="9431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basis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BlokTextu 28"/>
          <p:cNvSpPr txBox="1"/>
          <p:nvPr/>
        </p:nvSpPr>
        <p:spPr>
          <a:xfrm>
            <a:off x="3962400" y="3972580"/>
            <a:ext cx="4026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4572000" y="39725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5791200" y="3972580"/>
            <a:ext cx="96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bases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BlokTextu 31"/>
          <p:cNvSpPr txBox="1"/>
          <p:nvPr/>
        </p:nvSpPr>
        <p:spPr>
          <a:xfrm>
            <a:off x="7345393" y="3962400"/>
            <a:ext cx="1221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basium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2209800" y="4505980"/>
            <a:ext cx="1102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dentis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BlokTextu 33"/>
          <p:cNvSpPr txBox="1"/>
          <p:nvPr/>
        </p:nvSpPr>
        <p:spPr>
          <a:xfrm>
            <a:off x="3962400" y="4505980"/>
            <a:ext cx="523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BlokTextu 34"/>
          <p:cNvSpPr txBox="1"/>
          <p:nvPr/>
        </p:nvSpPr>
        <p:spPr>
          <a:xfrm>
            <a:off x="4588397" y="450598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5839630" y="4495800"/>
            <a:ext cx="1101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dentes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7343650" y="4495800"/>
            <a:ext cx="13614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dentium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BlokTextu 37"/>
          <p:cNvSpPr txBox="1"/>
          <p:nvPr/>
        </p:nvSpPr>
        <p:spPr>
          <a:xfrm>
            <a:off x="2209800" y="5039380"/>
            <a:ext cx="1202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unguis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BlokTextu 38"/>
          <p:cNvSpPr txBox="1"/>
          <p:nvPr/>
        </p:nvSpPr>
        <p:spPr>
          <a:xfrm>
            <a:off x="3962400" y="5039380"/>
            <a:ext cx="523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BlokTextu 40"/>
          <p:cNvSpPr txBox="1"/>
          <p:nvPr/>
        </p:nvSpPr>
        <p:spPr>
          <a:xfrm>
            <a:off x="5791200" y="5029200"/>
            <a:ext cx="12019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ungues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BlokTextu 41"/>
          <p:cNvSpPr txBox="1"/>
          <p:nvPr/>
        </p:nvSpPr>
        <p:spPr>
          <a:xfrm>
            <a:off x="7315200" y="5029200"/>
            <a:ext cx="1461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unguium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BlokTextu 37"/>
          <p:cNvSpPr txBox="1"/>
          <p:nvPr/>
        </p:nvSpPr>
        <p:spPr>
          <a:xfrm>
            <a:off x="2212115" y="5503495"/>
            <a:ext cx="922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latin typeface="Times New Roman" pitchFamily="18" charset="0"/>
                <a:cs typeface="Times New Roman" pitchFamily="18" charset="0"/>
              </a:rPr>
              <a:t>vasis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BlokTextu 33"/>
          <p:cNvSpPr txBox="1"/>
          <p:nvPr/>
        </p:nvSpPr>
        <p:spPr>
          <a:xfrm>
            <a:off x="3941625" y="5503495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GB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BlokTextu 39"/>
          <p:cNvSpPr txBox="1"/>
          <p:nvPr/>
        </p:nvSpPr>
        <p:spPr>
          <a:xfrm>
            <a:off x="4366505" y="5503495"/>
            <a:ext cx="13815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corpus/</a:t>
            </a:r>
          </a:p>
          <a:p>
            <a:r>
              <a:rPr lang="en-GB" sz="2800" i="1" dirty="0">
                <a:latin typeface="Times New Roman" pitchFamily="18" charset="0"/>
                <a:cs typeface="Times New Roman" pitchFamily="18" charset="0"/>
              </a:rPr>
              <a:t>septum</a:t>
            </a:r>
          </a:p>
        </p:txBody>
      </p:sp>
      <p:sp>
        <p:nvSpPr>
          <p:cNvPr id="46" name="BlokTextu 40"/>
          <p:cNvSpPr txBox="1"/>
          <p:nvPr/>
        </p:nvSpPr>
        <p:spPr>
          <a:xfrm>
            <a:off x="5793515" y="5503495"/>
            <a:ext cx="835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vasa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BlokTextu 41"/>
          <p:cNvSpPr txBox="1"/>
          <p:nvPr/>
        </p:nvSpPr>
        <p:spPr>
          <a:xfrm>
            <a:off x="7317515" y="5503495"/>
            <a:ext cx="1434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dirty="0">
                <a:latin typeface="Times New Roman" pitchFamily="18" charset="0"/>
                <a:cs typeface="Times New Roman" pitchFamily="18" charset="0"/>
              </a:rPr>
              <a:t>vasorum</a:t>
            </a:r>
            <a:endParaRPr lang="en-GB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BlokTextu 34"/>
          <p:cNvSpPr txBox="1"/>
          <p:nvPr/>
        </p:nvSpPr>
        <p:spPr>
          <a:xfrm>
            <a:off x="4613802" y="5027820"/>
            <a:ext cx="1154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800" i="1" dirty="0">
                <a:latin typeface="Times New Roman" pitchFamily="18" charset="0"/>
                <a:cs typeface="Times New Roman" pitchFamily="18" charset="0"/>
              </a:rPr>
              <a:t>pelvis</a:t>
            </a:r>
            <a:endParaRPr lang="en-GB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83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1362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DB0013"/>
                </a:solidFill>
              </a:rPr>
              <a:t>Form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6000"/>
            <a:ext cx="8229600" cy="5530273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DB0013"/>
                </a:solidFill>
              </a:rPr>
              <a:t>Cortex</a:t>
            </a:r>
            <a:r>
              <a:rPr lang="en-US" dirty="0">
                <a:solidFill>
                  <a:srgbClr val="DB0013"/>
                </a:solidFill>
              </a:rPr>
              <a:t> </a:t>
            </a:r>
            <a:r>
              <a:rPr lang="en-US" dirty="0"/>
              <a:t>+ </a:t>
            </a:r>
            <a:r>
              <a:rPr lang="en-US" dirty="0" err="1"/>
              <a:t>ren</a:t>
            </a:r>
            <a:r>
              <a:rPr lang="en-US" dirty="0"/>
              <a:t>, lien, cerebellum, </a:t>
            </a:r>
            <a:r>
              <a:rPr lang="en-US" dirty="0" err="1"/>
              <a:t>ovarium</a:t>
            </a:r>
            <a:endParaRPr lang="en-US" dirty="0"/>
          </a:p>
          <a:p>
            <a:r>
              <a:rPr lang="en-US" i="1" dirty="0">
                <a:solidFill>
                  <a:srgbClr val="DB0013"/>
                </a:solidFill>
              </a:rPr>
              <a:t>Carcinoma</a:t>
            </a:r>
            <a:r>
              <a:rPr lang="en-US" dirty="0">
                <a:solidFill>
                  <a:srgbClr val="DB0013"/>
                </a:solidFill>
              </a:rPr>
              <a:t> </a:t>
            </a:r>
            <a:r>
              <a:rPr lang="en-US" dirty="0"/>
              <a:t>+ ureter, uterus, urethra, tuba </a:t>
            </a:r>
            <a:r>
              <a:rPr lang="en-US" dirty="0" err="1"/>
              <a:t>uterina</a:t>
            </a:r>
            <a:r>
              <a:rPr lang="en-US" dirty="0"/>
              <a:t>, </a:t>
            </a:r>
            <a:r>
              <a:rPr lang="en-US" dirty="0" err="1"/>
              <a:t>vesica</a:t>
            </a:r>
            <a:r>
              <a:rPr lang="en-US" dirty="0"/>
              <a:t> </a:t>
            </a:r>
            <a:r>
              <a:rPr lang="en-US" dirty="0" err="1"/>
              <a:t>urinaria</a:t>
            </a:r>
            <a:endParaRPr lang="en-US" dirty="0"/>
          </a:p>
          <a:p>
            <a:r>
              <a:rPr lang="en-US" i="1" dirty="0" err="1">
                <a:solidFill>
                  <a:srgbClr val="DB0013"/>
                </a:solidFill>
              </a:rPr>
              <a:t>Fractura</a:t>
            </a:r>
            <a:r>
              <a:rPr lang="en-US" dirty="0">
                <a:solidFill>
                  <a:srgbClr val="DB0013"/>
                </a:solidFill>
              </a:rPr>
              <a:t> </a:t>
            </a:r>
            <a:r>
              <a:rPr lang="en-US" dirty="0"/>
              <a:t>+ occiput, femur </a:t>
            </a:r>
            <a:r>
              <a:rPr lang="en-US" dirty="0" err="1"/>
              <a:t>dextrum</a:t>
            </a:r>
            <a:r>
              <a:rPr lang="en-US" dirty="0"/>
              <a:t>, caput </a:t>
            </a:r>
            <a:r>
              <a:rPr lang="en-US" dirty="0" err="1"/>
              <a:t>femoris</a:t>
            </a:r>
            <a:r>
              <a:rPr lang="en-US" dirty="0"/>
              <a:t>, thorax, costae </a:t>
            </a:r>
            <a:r>
              <a:rPr lang="en-US" dirty="0" err="1"/>
              <a:t>verae</a:t>
            </a:r>
            <a:endParaRPr lang="en-US" dirty="0"/>
          </a:p>
          <a:p>
            <a:r>
              <a:rPr lang="en-US" i="1" dirty="0">
                <a:solidFill>
                  <a:srgbClr val="DB0013"/>
                </a:solidFill>
              </a:rPr>
              <a:t>Apex</a:t>
            </a:r>
            <a:r>
              <a:rPr lang="en-US" dirty="0"/>
              <a:t> + </a:t>
            </a:r>
            <a:r>
              <a:rPr lang="en-US" dirty="0" err="1"/>
              <a:t>cor</a:t>
            </a:r>
            <a:r>
              <a:rPr lang="en-US" dirty="0"/>
              <a:t>, </a:t>
            </a:r>
            <a:r>
              <a:rPr lang="en-US" dirty="0" err="1"/>
              <a:t>pulmo</a:t>
            </a:r>
            <a:r>
              <a:rPr lang="en-US" dirty="0"/>
              <a:t>, </a:t>
            </a:r>
            <a:r>
              <a:rPr lang="en-US" dirty="0" err="1"/>
              <a:t>prostata</a:t>
            </a:r>
            <a:r>
              <a:rPr lang="en-US" dirty="0"/>
              <a:t>, </a:t>
            </a:r>
            <a:r>
              <a:rPr lang="en-US" dirty="0" err="1"/>
              <a:t>vesica</a:t>
            </a:r>
            <a:r>
              <a:rPr lang="en-US" dirty="0"/>
              <a:t> </a:t>
            </a:r>
            <a:r>
              <a:rPr lang="en-US" dirty="0" err="1"/>
              <a:t>urinaria</a:t>
            </a:r>
            <a:r>
              <a:rPr lang="en-US" dirty="0"/>
              <a:t>, lingua </a:t>
            </a:r>
          </a:p>
          <a:p>
            <a:r>
              <a:rPr lang="en-US" i="1" dirty="0">
                <a:solidFill>
                  <a:srgbClr val="DB0013"/>
                </a:solidFill>
              </a:rPr>
              <a:t>Basis</a:t>
            </a:r>
            <a:r>
              <a:rPr lang="en-US" dirty="0"/>
              <a:t> + </a:t>
            </a:r>
            <a:r>
              <a:rPr lang="en-US" dirty="0" err="1"/>
              <a:t>cor</a:t>
            </a:r>
            <a:r>
              <a:rPr lang="en-US" dirty="0"/>
              <a:t>, </a:t>
            </a:r>
            <a:r>
              <a:rPr lang="en-US" dirty="0" err="1"/>
              <a:t>pulmo</a:t>
            </a:r>
            <a:r>
              <a:rPr lang="en-US" dirty="0"/>
              <a:t> </a:t>
            </a:r>
            <a:r>
              <a:rPr lang="en-US" dirty="0" err="1"/>
              <a:t>dexter</a:t>
            </a:r>
            <a:r>
              <a:rPr lang="en-US" dirty="0"/>
              <a:t>, cranium, phalanges </a:t>
            </a:r>
            <a:r>
              <a:rPr lang="en-US" dirty="0" err="1"/>
              <a:t>digitorum</a:t>
            </a:r>
            <a:endParaRPr lang="en-US" dirty="0"/>
          </a:p>
          <a:p>
            <a:r>
              <a:rPr lang="en-US" i="1" dirty="0">
                <a:solidFill>
                  <a:srgbClr val="DB0013"/>
                </a:solidFill>
              </a:rPr>
              <a:t>Caput</a:t>
            </a:r>
            <a:r>
              <a:rPr lang="en-US" dirty="0"/>
              <a:t> + femur </a:t>
            </a:r>
            <a:r>
              <a:rPr lang="en-US" dirty="0" err="1"/>
              <a:t>sinistrum</a:t>
            </a:r>
            <a:r>
              <a:rPr lang="en-US" dirty="0"/>
              <a:t>, costa </a:t>
            </a:r>
            <a:r>
              <a:rPr lang="en-US" dirty="0" err="1"/>
              <a:t>spuria</a:t>
            </a:r>
            <a:r>
              <a:rPr lang="en-US" dirty="0"/>
              <a:t>, </a:t>
            </a:r>
            <a:r>
              <a:rPr lang="en-US" dirty="0" err="1"/>
              <a:t>humerus</a:t>
            </a:r>
            <a:r>
              <a:rPr lang="en-US" dirty="0"/>
              <a:t>, pancreas, fibula </a:t>
            </a:r>
            <a:r>
              <a:rPr lang="en-US" dirty="0" err="1"/>
              <a:t>dextra</a:t>
            </a:r>
            <a:r>
              <a:rPr lang="en-US" dirty="0"/>
              <a:t>, </a:t>
            </a:r>
            <a:r>
              <a:rPr lang="en-US" dirty="0" err="1"/>
              <a:t>os</a:t>
            </a:r>
            <a:r>
              <a:rPr lang="en-US" dirty="0"/>
              <a:t> metacarpi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6563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DB0013"/>
                </a:solidFill>
              </a:rPr>
              <a:t>Form phrases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7655"/>
            <a:ext cx="8229600" cy="5295367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Cambria"/>
                <a:cs typeface="Cambria"/>
              </a:rPr>
              <a:t>Basis + </a:t>
            </a:r>
            <a:r>
              <a:rPr lang="en-US" dirty="0" err="1">
                <a:latin typeface="Cambria"/>
                <a:cs typeface="Cambria"/>
              </a:rPr>
              <a:t>os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sacer</a:t>
            </a:r>
            <a:r>
              <a:rPr lang="en-US" dirty="0">
                <a:latin typeface="Cambria"/>
                <a:cs typeface="Cambria"/>
              </a:rPr>
              <a:t>, a, um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Pars + apex + dens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Sclerosis + </a:t>
            </a:r>
            <a:r>
              <a:rPr lang="en-US" dirty="0" err="1">
                <a:latin typeface="Cambria"/>
                <a:cs typeface="Cambria"/>
              </a:rPr>
              <a:t>arteriae</a:t>
            </a:r>
            <a:r>
              <a:rPr lang="en-US" dirty="0">
                <a:latin typeface="Cambria"/>
                <a:cs typeface="Cambria"/>
              </a:rPr>
              <a:t> (pl.) + </a:t>
            </a:r>
            <a:r>
              <a:rPr lang="en-US" dirty="0" err="1">
                <a:latin typeface="Cambria"/>
                <a:cs typeface="Cambria"/>
              </a:rPr>
              <a:t>coronarius</a:t>
            </a:r>
            <a:r>
              <a:rPr lang="en-US" dirty="0">
                <a:latin typeface="Cambria"/>
                <a:cs typeface="Cambria"/>
              </a:rPr>
              <a:t>, a, um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Calculosis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vesica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urinarius</a:t>
            </a:r>
            <a:r>
              <a:rPr lang="en-US" dirty="0">
                <a:latin typeface="Cambria"/>
                <a:cs typeface="Cambria"/>
              </a:rPr>
              <a:t>, a, um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>
                <a:latin typeface="Cambria"/>
                <a:cs typeface="Cambria"/>
              </a:rPr>
              <a:t>Stenosis + </a:t>
            </a:r>
            <a:r>
              <a:rPr lang="en-US" dirty="0" err="1">
                <a:latin typeface="Cambria"/>
                <a:cs typeface="Cambria"/>
              </a:rPr>
              <a:t>ostium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venosus</a:t>
            </a:r>
            <a:r>
              <a:rPr lang="en-US" dirty="0">
                <a:latin typeface="Cambria"/>
                <a:cs typeface="Cambria"/>
              </a:rPr>
              <a:t>, a, um</a:t>
            </a:r>
          </a:p>
          <a:p>
            <a:pPr marL="0" indent="0">
              <a:buNone/>
            </a:pPr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Canalis</a:t>
            </a:r>
            <a:r>
              <a:rPr lang="en-US" dirty="0">
                <a:latin typeface="Cambria"/>
                <a:cs typeface="Cambria"/>
              </a:rPr>
              <a:t> + cervix + uterus</a:t>
            </a:r>
          </a:p>
          <a:p>
            <a:endParaRPr lang="en-US" dirty="0">
              <a:latin typeface="Cambria"/>
              <a:cs typeface="Cambria"/>
            </a:endParaRPr>
          </a:p>
          <a:p>
            <a:r>
              <a:rPr lang="en-US" dirty="0" err="1">
                <a:latin typeface="Cambria"/>
                <a:cs typeface="Cambria"/>
              </a:rPr>
              <a:t>Therapia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nephrosis</a:t>
            </a:r>
            <a:r>
              <a:rPr lang="en-US" dirty="0">
                <a:latin typeface="Cambria"/>
                <a:cs typeface="Cambria"/>
              </a:rPr>
              <a:t> + </a:t>
            </a:r>
            <a:r>
              <a:rPr lang="en-US" dirty="0" err="1">
                <a:latin typeface="Cambria"/>
                <a:cs typeface="Cambria"/>
              </a:rPr>
              <a:t>chronica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828955" y="1460390"/>
            <a:ext cx="8229600" cy="52576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DB0013"/>
                </a:solidFill>
              </a:rPr>
              <a:t>Basis </a:t>
            </a:r>
            <a:r>
              <a:rPr lang="en-US" b="1" dirty="0" err="1">
                <a:solidFill>
                  <a:srgbClr val="DB0013"/>
                </a:solidFill>
              </a:rPr>
              <a:t>ossis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sacri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>
                <a:solidFill>
                  <a:srgbClr val="DB0013"/>
                </a:solidFill>
              </a:rPr>
              <a:t>Pars </a:t>
            </a:r>
            <a:r>
              <a:rPr lang="en-US" b="1" dirty="0" err="1">
                <a:solidFill>
                  <a:srgbClr val="DB0013"/>
                </a:solidFill>
              </a:rPr>
              <a:t>apicis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dentis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>
                <a:solidFill>
                  <a:srgbClr val="DB0013"/>
                </a:solidFill>
              </a:rPr>
              <a:t>Sclerosis </a:t>
            </a:r>
            <a:r>
              <a:rPr lang="en-US" b="1" dirty="0" err="1">
                <a:solidFill>
                  <a:srgbClr val="DB0013"/>
                </a:solidFill>
              </a:rPr>
              <a:t>arteriarum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coronariarum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 err="1">
                <a:solidFill>
                  <a:srgbClr val="DB0013"/>
                </a:solidFill>
              </a:rPr>
              <a:t>Calculosis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vesicae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urinariae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>
                <a:solidFill>
                  <a:srgbClr val="DB0013"/>
                </a:solidFill>
              </a:rPr>
              <a:t>Stenosis </a:t>
            </a:r>
            <a:r>
              <a:rPr lang="en-US" b="1" dirty="0" err="1">
                <a:solidFill>
                  <a:srgbClr val="DB0013"/>
                </a:solidFill>
              </a:rPr>
              <a:t>ostii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venosi</a:t>
            </a:r>
            <a:endParaRPr lang="en-US" b="1" dirty="0">
              <a:solidFill>
                <a:srgbClr val="DB0013"/>
              </a:solidFill>
            </a:endParaRPr>
          </a:p>
          <a:p>
            <a:pPr marL="0" indent="0">
              <a:buFont typeface="Arial"/>
              <a:buNone/>
            </a:pPr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 err="1">
                <a:solidFill>
                  <a:srgbClr val="DB0013"/>
                </a:solidFill>
              </a:rPr>
              <a:t>Canalis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cervicis</a:t>
            </a:r>
            <a:r>
              <a:rPr lang="en-US" b="1" dirty="0">
                <a:solidFill>
                  <a:srgbClr val="DB0013"/>
                </a:solidFill>
              </a:rPr>
              <a:t> uteri</a:t>
            </a:r>
          </a:p>
          <a:p>
            <a:endParaRPr lang="en-US" b="1" dirty="0">
              <a:solidFill>
                <a:srgbClr val="DB0013"/>
              </a:solidFill>
            </a:endParaRPr>
          </a:p>
          <a:p>
            <a:r>
              <a:rPr lang="en-US" b="1" dirty="0" err="1">
                <a:solidFill>
                  <a:srgbClr val="DB0013"/>
                </a:solidFill>
              </a:rPr>
              <a:t>Therapia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nephrosis</a:t>
            </a:r>
            <a:r>
              <a:rPr lang="en-US" b="1" dirty="0">
                <a:solidFill>
                  <a:srgbClr val="DB0013"/>
                </a:solidFill>
              </a:rPr>
              <a:t>/</a:t>
            </a:r>
            <a:r>
              <a:rPr lang="en-US" b="1" dirty="0" err="1">
                <a:solidFill>
                  <a:srgbClr val="DB0013"/>
                </a:solidFill>
              </a:rPr>
              <a:t>nephroseos</a:t>
            </a:r>
            <a:r>
              <a:rPr lang="en-US" b="1" dirty="0">
                <a:solidFill>
                  <a:srgbClr val="DB0013"/>
                </a:solidFill>
              </a:rPr>
              <a:t> </a:t>
            </a:r>
            <a:r>
              <a:rPr lang="en-US" b="1" dirty="0" err="1">
                <a:solidFill>
                  <a:srgbClr val="DB0013"/>
                </a:solidFill>
              </a:rPr>
              <a:t>chronicae</a:t>
            </a:r>
            <a:endParaRPr lang="en-US" b="1" dirty="0">
              <a:solidFill>
                <a:srgbClr val="DB0013"/>
              </a:solidFill>
            </a:endParaRPr>
          </a:p>
          <a:p>
            <a:endParaRPr lang="en-US" b="1" dirty="0">
              <a:solidFill>
                <a:srgbClr val="DB0013"/>
              </a:solidFill>
            </a:endParaRPr>
          </a:p>
          <a:p>
            <a:endParaRPr lang="en-US" b="1" dirty="0">
              <a:solidFill>
                <a:srgbClr val="DB00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1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726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DB0013"/>
                </a:solidFill>
              </a:rPr>
              <a:t>Match and form phrases</a:t>
            </a:r>
          </a:p>
        </p:txBody>
      </p:sp>
      <p:pic>
        <p:nvPicPr>
          <p:cNvPr id="4" name="Content Placeholder 3" descr="1.pn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818" r="-11818"/>
          <a:stretch>
            <a:fillRect/>
          </a:stretch>
        </p:blipFill>
        <p:spPr>
          <a:xfrm>
            <a:off x="457200" y="1092364"/>
            <a:ext cx="8229600" cy="5502786"/>
          </a:xfrm>
        </p:spPr>
      </p:pic>
      <p:cxnSp>
        <p:nvCxnSpPr>
          <p:cNvPr id="6" name="Straight Arrow Connector 5"/>
          <p:cNvCxnSpPr/>
          <p:nvPr/>
        </p:nvCxnSpPr>
        <p:spPr>
          <a:xfrm>
            <a:off x="3345574" y="1597583"/>
            <a:ext cx="1884446" cy="2457820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402389" y="2227908"/>
            <a:ext cx="1884446" cy="2457820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18239" y="2789958"/>
            <a:ext cx="2002956" cy="2863028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70229" y="1597583"/>
            <a:ext cx="2057571" cy="2020874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29264" y="2608020"/>
            <a:ext cx="2098536" cy="1542965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70229" y="4685728"/>
            <a:ext cx="2150966" cy="1556604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131484" y="5175076"/>
            <a:ext cx="2289711" cy="1053618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345574" y="2102801"/>
            <a:ext cx="1982226" cy="3101802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270229" y="3156433"/>
            <a:ext cx="2150966" cy="462024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438969" y="3156433"/>
            <a:ext cx="1982226" cy="2496553"/>
          </a:xfrm>
          <a:prstGeom prst="straightConnector1">
            <a:avLst/>
          </a:prstGeom>
          <a:ln>
            <a:solidFill>
              <a:srgbClr val="DB0013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91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Find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correct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adjective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phrases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err="1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cs-CZ" sz="3200" b="1" dirty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dirty="0" smtClean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gen. </a:t>
            </a:r>
            <a:r>
              <a:rPr lang="cs-CZ" sz="3200" b="1" dirty="0" err="1" smtClean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cs-CZ" sz="3200" b="1" dirty="0" smtClean="0">
                <a:solidFill>
                  <a:srgbClr val="DB0013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3200" b="1" dirty="0">
              <a:solidFill>
                <a:srgbClr val="DB001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4876800"/>
          </a:xfrm>
        </p:spPr>
        <p:txBody>
          <a:bodyPr numCol="1"/>
          <a:lstStyle/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margo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dexter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pars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uterinus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femur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sinister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regio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thoracicus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os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longus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irrhosis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chronicus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pelvis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masculinus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canalis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nutricius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rete 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venosus</a:t>
            </a:r>
            <a:r>
              <a:rPr lang="cs-CZ" sz="2800" i="1" dirty="0">
                <a:latin typeface="Times New Roman" pitchFamily="18" charset="0"/>
                <a:cs typeface="Times New Roman" pitchFamily="18" charset="0"/>
              </a:rPr>
              <a:t>, a, um)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6B1BC-BF7E-4D87-94AA-B57C502B97F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Ovál 4"/>
          <p:cNvSpPr/>
          <p:nvPr/>
        </p:nvSpPr>
        <p:spPr>
          <a:xfrm>
            <a:off x="2286000" y="15240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ál 5"/>
          <p:cNvSpPr/>
          <p:nvPr/>
        </p:nvSpPr>
        <p:spPr>
          <a:xfrm>
            <a:off x="2743200" y="20574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ál 6"/>
          <p:cNvSpPr/>
          <p:nvPr/>
        </p:nvSpPr>
        <p:spPr>
          <a:xfrm>
            <a:off x="3277067" y="2590800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ál 7"/>
          <p:cNvSpPr/>
          <p:nvPr/>
        </p:nvSpPr>
        <p:spPr>
          <a:xfrm>
            <a:off x="3214508" y="3124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ál 8"/>
          <p:cNvSpPr/>
          <p:nvPr/>
        </p:nvSpPr>
        <p:spPr>
          <a:xfrm>
            <a:off x="2667000" y="3657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ál 9"/>
          <p:cNvSpPr/>
          <p:nvPr/>
        </p:nvSpPr>
        <p:spPr>
          <a:xfrm>
            <a:off x="3657600" y="41148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ál 10"/>
          <p:cNvSpPr/>
          <p:nvPr/>
        </p:nvSpPr>
        <p:spPr>
          <a:xfrm>
            <a:off x="3352800" y="4648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ál 11"/>
          <p:cNvSpPr/>
          <p:nvPr/>
        </p:nvSpPr>
        <p:spPr>
          <a:xfrm>
            <a:off x="2819400" y="5181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ál 12"/>
          <p:cNvSpPr/>
          <p:nvPr/>
        </p:nvSpPr>
        <p:spPr>
          <a:xfrm>
            <a:off x="3048000" y="5715000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Zástupný symbol obsahu 2"/>
          <p:cNvSpPr txBox="1">
            <a:spLocks/>
          </p:cNvSpPr>
          <p:nvPr/>
        </p:nvSpPr>
        <p:spPr>
          <a:xfrm>
            <a:off x="4928628" y="1558820"/>
            <a:ext cx="8686800" cy="4876800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marginis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dextri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partis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uterinae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femoris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sinistri</a:t>
            </a: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regionis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thoracicae</a:t>
            </a:r>
            <a:endParaRPr lang="cs-CZ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ossis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longi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cirrhosis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chronicae</a:t>
            </a:r>
            <a:endParaRPr lang="en-US" sz="28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pelvis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masculinae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canalis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nutricii</a:t>
            </a: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retis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err="1">
                <a:latin typeface="Times New Roman" pitchFamily="18" charset="0"/>
                <a:cs typeface="Times New Roman" pitchFamily="18" charset="0"/>
              </a:rPr>
              <a:t>venosi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/>
              <a:buNone/>
            </a:pPr>
            <a:endParaRPr lang="cs-CZ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9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253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DB0013"/>
                </a:solidFill>
              </a:rPr>
              <a:t>Fill in the missing endings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240" y="1149585"/>
            <a:ext cx="9123760" cy="45259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Partes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hypophys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Symptomata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tuberculos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Resectio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radic</a:t>
            </a:r>
            <a:r>
              <a:rPr lang="en-US" sz="2800" dirty="0">
                <a:latin typeface="Cambria"/>
                <a:cs typeface="Cambria"/>
              </a:rPr>
              <a:t>    dent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Cambria"/>
                <a:cs typeface="Cambria"/>
              </a:rPr>
              <a:t>Sub </a:t>
            </a:r>
            <a:r>
              <a:rPr lang="en-US" sz="2800" dirty="0" err="1">
                <a:latin typeface="Cambria"/>
                <a:cs typeface="Cambria"/>
              </a:rPr>
              <a:t>calcar</a:t>
            </a:r>
            <a:r>
              <a:rPr lang="en-US" sz="2800" dirty="0">
                <a:latin typeface="Cambria"/>
                <a:cs typeface="Cambria"/>
              </a:rPr>
              <a:t>    </a:t>
            </a:r>
            <a:r>
              <a:rPr lang="en-US" sz="2800" dirty="0" err="1">
                <a:latin typeface="Cambria"/>
                <a:cs typeface="Cambria"/>
              </a:rPr>
              <a:t>av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Amputatio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ped</a:t>
            </a:r>
            <a:r>
              <a:rPr lang="en-US" sz="2800" dirty="0">
                <a:latin typeface="Cambria"/>
                <a:cs typeface="Cambria"/>
              </a:rPr>
              <a:t>    </a:t>
            </a:r>
            <a:r>
              <a:rPr lang="en-US" sz="2800" dirty="0" err="1">
                <a:latin typeface="Cambria"/>
                <a:cs typeface="Cambria"/>
              </a:rPr>
              <a:t>dextr</a:t>
            </a:r>
            <a:r>
              <a:rPr lang="en-US" sz="2800" dirty="0">
                <a:latin typeface="Cambria"/>
                <a:cs typeface="Cambria"/>
              </a:rPr>
              <a:t>   cum </a:t>
            </a:r>
            <a:r>
              <a:rPr lang="en-US" sz="2800" dirty="0" err="1">
                <a:latin typeface="Cambria"/>
                <a:cs typeface="Cambria"/>
              </a:rPr>
              <a:t>narcos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Febris</a:t>
            </a:r>
            <a:r>
              <a:rPr lang="en-US" sz="2800" dirty="0">
                <a:latin typeface="Cambria"/>
                <a:cs typeface="Cambria"/>
              </a:rPr>
              <a:t> cum </a:t>
            </a:r>
            <a:r>
              <a:rPr lang="en-US" sz="2800" dirty="0" err="1">
                <a:latin typeface="Cambria"/>
                <a:cs typeface="Cambria"/>
              </a:rPr>
              <a:t>tuss</a:t>
            </a:r>
            <a:r>
              <a:rPr lang="en-US" sz="2800" dirty="0">
                <a:latin typeface="Cambria"/>
                <a:cs typeface="Cambria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Aether</a:t>
            </a:r>
            <a:r>
              <a:rPr lang="en-US" sz="2800" dirty="0">
                <a:latin typeface="Cambria"/>
                <a:cs typeface="Cambria"/>
              </a:rPr>
              <a:t> pro </a:t>
            </a:r>
            <a:r>
              <a:rPr lang="en-US" sz="2800" dirty="0" err="1">
                <a:latin typeface="Cambria"/>
                <a:cs typeface="Cambria"/>
              </a:rPr>
              <a:t>anaesthes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Fractura</a:t>
            </a:r>
            <a:r>
              <a:rPr lang="en-US" sz="2800" dirty="0">
                <a:latin typeface="Cambria"/>
                <a:cs typeface="Cambria"/>
              </a:rPr>
              <a:t> </a:t>
            </a:r>
            <a:r>
              <a:rPr lang="en-US" sz="2800" dirty="0" err="1">
                <a:latin typeface="Cambria"/>
                <a:cs typeface="Cambria"/>
              </a:rPr>
              <a:t>pelv</a:t>
            </a:r>
            <a:r>
              <a:rPr lang="en-US" sz="2800" dirty="0">
                <a:latin typeface="Cambria"/>
                <a:cs typeface="Cambria"/>
              </a:rPr>
              <a:t>    cum </a:t>
            </a:r>
            <a:r>
              <a:rPr lang="en-US" sz="2800" dirty="0" err="1">
                <a:latin typeface="Cambria"/>
                <a:cs typeface="Cambria"/>
              </a:rPr>
              <a:t>haemorrhagi</a:t>
            </a:r>
            <a:r>
              <a:rPr lang="en-US" sz="2800" dirty="0">
                <a:latin typeface="Cambria"/>
                <a:cs typeface="Cambria"/>
              </a:rPr>
              <a:t>    in </a:t>
            </a:r>
            <a:r>
              <a:rPr lang="en-US" sz="2800" dirty="0" err="1">
                <a:latin typeface="Cambria"/>
                <a:cs typeface="Cambria"/>
              </a:rPr>
              <a:t>cavitat</a:t>
            </a:r>
            <a:r>
              <a:rPr lang="en-US" sz="2800" dirty="0">
                <a:latin typeface="Cambria"/>
                <a:cs typeface="Cambria"/>
              </a:rPr>
              <a:t>    </a:t>
            </a:r>
            <a:r>
              <a:rPr lang="en-US" sz="2800" dirty="0" err="1">
                <a:latin typeface="Cambria"/>
                <a:cs typeface="Cambria"/>
              </a:rPr>
              <a:t>abdomin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>
                <a:latin typeface="Cambria"/>
                <a:cs typeface="Cambria"/>
              </a:rPr>
              <a:t>Cochlear </a:t>
            </a:r>
            <a:r>
              <a:rPr lang="en-US" sz="2800" dirty="0" err="1">
                <a:latin typeface="Cambria"/>
                <a:cs typeface="Cambria"/>
              </a:rPr>
              <a:t>plen</a:t>
            </a:r>
            <a:r>
              <a:rPr lang="en-US" sz="2800" dirty="0">
                <a:latin typeface="Cambria"/>
                <a:cs typeface="Cambria"/>
              </a:rPr>
              <a:t>       </a:t>
            </a:r>
            <a:r>
              <a:rPr lang="en-US" sz="2800" dirty="0" err="1">
                <a:latin typeface="Cambria"/>
                <a:cs typeface="Cambria"/>
              </a:rPr>
              <a:t>mell</a:t>
            </a:r>
            <a:r>
              <a:rPr lang="en-US" sz="2800" dirty="0">
                <a:latin typeface="Cambria"/>
                <a:cs typeface="Cambria"/>
              </a:rPr>
              <a:t>    pro </a:t>
            </a:r>
            <a:r>
              <a:rPr lang="en-US" sz="2800" dirty="0" err="1">
                <a:latin typeface="Cambria"/>
                <a:cs typeface="Cambria"/>
              </a:rPr>
              <a:t>tuss</a:t>
            </a:r>
            <a:r>
              <a:rPr lang="en-US" sz="2800" dirty="0">
                <a:latin typeface="Cambria"/>
                <a:cs typeface="Cambria"/>
              </a:rPr>
              <a:t>   chronic</a:t>
            </a: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Cystis</a:t>
            </a:r>
            <a:r>
              <a:rPr lang="en-US" sz="2800" dirty="0">
                <a:latin typeface="Cambria"/>
                <a:cs typeface="Cambria"/>
              </a:rPr>
              <a:t> benign       </a:t>
            </a:r>
            <a:r>
              <a:rPr lang="en-US" sz="2800" dirty="0" err="1">
                <a:latin typeface="Cambria"/>
                <a:cs typeface="Cambria"/>
              </a:rPr>
              <a:t>corpor</a:t>
            </a:r>
            <a:r>
              <a:rPr lang="en-US" sz="2800" dirty="0">
                <a:latin typeface="Cambria"/>
                <a:cs typeface="Cambria"/>
              </a:rPr>
              <a:t>       </a:t>
            </a:r>
            <a:r>
              <a:rPr lang="en-US" sz="2800" dirty="0" err="1">
                <a:latin typeface="Cambria"/>
                <a:cs typeface="Cambria"/>
              </a:rPr>
              <a:t>uter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Myomat</a:t>
            </a:r>
            <a:r>
              <a:rPr lang="en-US" sz="2800" dirty="0">
                <a:latin typeface="Cambria"/>
                <a:cs typeface="Cambria"/>
              </a:rPr>
              <a:t>      (pl.) cum </a:t>
            </a:r>
            <a:r>
              <a:rPr lang="en-US" sz="2800" dirty="0" err="1">
                <a:latin typeface="Cambria"/>
                <a:cs typeface="Cambria"/>
              </a:rPr>
              <a:t>prognos</a:t>
            </a:r>
            <a:r>
              <a:rPr lang="en-US" sz="2800" dirty="0">
                <a:latin typeface="Cambria"/>
                <a:cs typeface="Cambria"/>
              </a:rPr>
              <a:t>       bon</a:t>
            </a: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Haemodialysis</a:t>
            </a:r>
            <a:r>
              <a:rPr lang="en-US" sz="2800" dirty="0">
                <a:latin typeface="Cambria"/>
                <a:cs typeface="Cambria"/>
              </a:rPr>
              <a:t> propter function        </a:t>
            </a:r>
            <a:r>
              <a:rPr lang="en-US" sz="2800" dirty="0" err="1">
                <a:latin typeface="Cambria"/>
                <a:cs typeface="Cambria"/>
              </a:rPr>
              <a:t>ren</a:t>
            </a:r>
            <a:r>
              <a:rPr lang="en-US" sz="2800" dirty="0">
                <a:latin typeface="Cambria"/>
                <a:cs typeface="Cambria"/>
              </a:rPr>
              <a:t>        (pl.) </a:t>
            </a:r>
            <a:r>
              <a:rPr lang="en-US" sz="2800" dirty="0" err="1">
                <a:latin typeface="Cambria"/>
                <a:cs typeface="Cambria"/>
              </a:rPr>
              <a:t>laes</a:t>
            </a:r>
            <a:endParaRPr lang="en-US" sz="28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sz="2800" dirty="0" err="1">
                <a:latin typeface="Cambria"/>
                <a:cs typeface="Cambria"/>
              </a:rPr>
              <a:t>Metastas</a:t>
            </a:r>
            <a:r>
              <a:rPr lang="en-US" sz="2800" dirty="0">
                <a:latin typeface="Cambria"/>
                <a:cs typeface="Cambria"/>
              </a:rPr>
              <a:t>        (pl.) </a:t>
            </a:r>
            <a:r>
              <a:rPr lang="en-US" sz="2800" dirty="0" err="1">
                <a:latin typeface="Cambria"/>
                <a:cs typeface="Cambria"/>
              </a:rPr>
              <a:t>carcinomatos</a:t>
            </a:r>
            <a:r>
              <a:rPr lang="en-US" sz="2800" dirty="0">
                <a:latin typeface="Cambria"/>
                <a:cs typeface="Cambria"/>
              </a:rPr>
              <a:t>        in stomach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36626" y="1064550"/>
            <a:ext cx="1244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is/</a:t>
            </a:r>
            <a:r>
              <a:rPr lang="en-US" sz="2800" dirty="0" err="1">
                <a:solidFill>
                  <a:srgbClr val="DB0013"/>
                </a:solidFill>
              </a:rPr>
              <a:t>eos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86354" y="1486773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00179" y="1924958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67629" y="1913413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33427" y="2369473"/>
            <a:ext cx="293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8124" y="2353708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23477" y="2772933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40212" y="2770823"/>
            <a:ext cx="293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2225" y="2770823"/>
            <a:ext cx="293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57040" y="3226883"/>
            <a:ext cx="293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12170" y="3636448"/>
            <a:ext cx="514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ia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98933" y="4074633"/>
            <a:ext cx="492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13506" y="4061834"/>
            <a:ext cx="426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134190" y="4049890"/>
            <a:ext cx="426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755075" y="4060978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424816" y="4478018"/>
            <a:ext cx="68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um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58873" y="4491673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02452" y="4500138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83135" y="4493384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21669" y="4893739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77915" y="4907394"/>
            <a:ext cx="4439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91517" y="4907394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i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56818" y="5335059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13856" y="5335089"/>
            <a:ext cx="264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i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04715" y="5335089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96850" y="5760589"/>
            <a:ext cx="68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em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32410" y="5762784"/>
            <a:ext cx="68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um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290442" y="5762784"/>
            <a:ext cx="6834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am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729113" y="6190449"/>
            <a:ext cx="563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es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3976" y="6183929"/>
            <a:ext cx="5840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DB0013"/>
                </a:solidFill>
              </a:rPr>
              <a:t>ae</a:t>
            </a:r>
            <a:endParaRPr lang="en-US" sz="2800" dirty="0">
              <a:solidFill>
                <a:srgbClr val="DB0013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85667" y="6184545"/>
            <a:ext cx="384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DB0013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81431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862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DB0013"/>
                </a:solidFill>
                <a:latin typeface="Cambria"/>
                <a:cs typeface="Cambria"/>
              </a:rPr>
              <a:t>Translate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15" y="1197564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mbria"/>
                <a:cs typeface="Cambria"/>
              </a:rPr>
              <a:t>Death on the operating table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Profound part of the parotid gland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Symptoms of tuberculosis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With narcosis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Lobes and parts of the </a:t>
            </a:r>
            <a:r>
              <a:rPr lang="en-US" sz="2400" dirty="0" err="1">
                <a:latin typeface="Cambria"/>
                <a:cs typeface="Cambria"/>
              </a:rPr>
              <a:t>hypophysis</a:t>
            </a:r>
            <a:endParaRPr lang="en-US" sz="24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Antibiotics against the whooping cough</a:t>
            </a: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400" y="160808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Mors in tabula</a:t>
            </a: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Pars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profunda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(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glandulae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)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parotidis</a:t>
            </a: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Symptomata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tuberculosis</a:t>
            </a: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Cum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narcosi</a:t>
            </a: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Lobi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et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partes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hypophysis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/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hypophyseos</a:t>
            </a: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(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Remedia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)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antibiotica</a:t>
            </a:r>
            <a:r>
              <a:rPr lang="en-US" sz="2400" b="1" dirty="0">
                <a:solidFill>
                  <a:srgbClr val="DB0013"/>
                </a:solidFill>
                <a:latin typeface="Calibri"/>
                <a:cs typeface="Calibri"/>
              </a:rPr>
              <a:t> contra </a:t>
            </a:r>
            <a:r>
              <a:rPr lang="en-US" sz="2400" b="1" dirty="0" err="1">
                <a:solidFill>
                  <a:srgbClr val="DB0013"/>
                </a:solidFill>
                <a:latin typeface="Calibri"/>
                <a:cs typeface="Calibri"/>
              </a:rPr>
              <a:t>pertussim</a:t>
            </a: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  <a:p>
            <a:pPr marL="0" indent="0">
              <a:buFont typeface="Arial"/>
              <a:buNone/>
            </a:pPr>
            <a:endParaRPr lang="en-US" sz="2400" b="1" dirty="0">
              <a:solidFill>
                <a:srgbClr val="DB0013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5443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ŽLTA2">
  <a:themeElements>
    <a:clrScheme name="Sky">
      <a:dk1>
        <a:sysClr val="windowText" lastClr="000000"/>
      </a:dk1>
      <a:lt1>
        <a:sysClr val="window" lastClr="FFFFFF"/>
      </a:lt1>
      <a:dk2>
        <a:srgbClr val="1782BF"/>
      </a:dk2>
      <a:lt2>
        <a:srgbClr val="62BCE9"/>
      </a:lt2>
      <a:accent1>
        <a:srgbClr val="073779"/>
      </a:accent1>
      <a:accent2>
        <a:srgbClr val="8FD9FB"/>
      </a:accent2>
      <a:accent3>
        <a:srgbClr val="FFCC00"/>
      </a:accent3>
      <a:accent4>
        <a:srgbClr val="EB6615"/>
      </a:accent4>
      <a:accent5>
        <a:srgbClr val="C76402"/>
      </a:accent5>
      <a:accent6>
        <a:srgbClr val="B523B4"/>
      </a:accent6>
      <a:hlink>
        <a:srgbClr val="FFDE26"/>
      </a:hlink>
      <a:folHlink>
        <a:srgbClr val="DEBE0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ŽLTA2.thmx</Template>
  <TotalTime>392</TotalTime>
  <Words>794</Words>
  <Application>Microsoft Office PowerPoint</Application>
  <PresentationFormat>Předvádění na obrazovce (4:3)</PresentationFormat>
  <Paragraphs>315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ŽLTA2</vt:lpstr>
      <vt:lpstr>Basic medical terminology</vt:lpstr>
      <vt:lpstr>Fill in all forms</vt:lpstr>
      <vt:lpstr>Fill in all forms</vt:lpstr>
      <vt:lpstr>Form phrases</vt:lpstr>
      <vt:lpstr>Form phrases</vt:lpstr>
      <vt:lpstr>Match and form phrases</vt:lpstr>
      <vt:lpstr>1. Find correct form of adjective,  2. Change phrases into gen. sg.</vt:lpstr>
      <vt:lpstr>Fill in the missing endings</vt:lpstr>
      <vt:lpstr>Translate</vt:lpstr>
      <vt:lpstr>Translate</vt:lpstr>
      <vt:lpstr>Fill in what is missing</vt:lpstr>
      <vt:lpstr>Form phrases</vt:lpstr>
      <vt:lpstr>Give the full form of abbreviated words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Pepina Artimová</dc:creator>
  <cp:lastModifiedBy>Ševčíková Tereza</cp:lastModifiedBy>
  <cp:revision>28</cp:revision>
  <cp:lastPrinted>2017-11-15T06:51:58Z</cp:lastPrinted>
  <dcterms:created xsi:type="dcterms:W3CDTF">2013-11-15T12:18:17Z</dcterms:created>
  <dcterms:modified xsi:type="dcterms:W3CDTF">2017-11-15T06:52:24Z</dcterms:modified>
</cp:coreProperties>
</file>