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5"/>
  </p:notesMasterIdLst>
  <p:sldIdLst>
    <p:sldId id="256" r:id="rId2"/>
    <p:sldId id="266" r:id="rId3"/>
    <p:sldId id="277" r:id="rId4"/>
    <p:sldId id="267" r:id="rId5"/>
    <p:sldId id="271" r:id="rId6"/>
    <p:sldId id="269" r:id="rId7"/>
    <p:sldId id="270" r:id="rId8"/>
    <p:sldId id="276" r:id="rId9"/>
    <p:sldId id="273" r:id="rId10"/>
    <p:sldId id="279" r:id="rId11"/>
    <p:sldId id="274" r:id="rId12"/>
    <p:sldId id="275" r:id="rId13"/>
    <p:sldId id="272" r:id="rId14"/>
    <p:sldId id="278" r:id="rId15"/>
    <p:sldId id="281" r:id="rId16"/>
    <p:sldId id="282" r:id="rId17"/>
    <p:sldId id="289" r:id="rId18"/>
    <p:sldId id="283" r:id="rId19"/>
    <p:sldId id="284" r:id="rId20"/>
    <p:sldId id="290" r:id="rId21"/>
    <p:sldId id="286" r:id="rId22"/>
    <p:sldId id="287" r:id="rId23"/>
    <p:sldId id="288" r:id="rId24"/>
    <p:sldId id="260" r:id="rId25"/>
    <p:sldId id="261" r:id="rId26"/>
    <p:sldId id="262" r:id="rId27"/>
    <p:sldId id="263" r:id="rId28"/>
    <p:sldId id="264" r:id="rId29"/>
    <p:sldId id="291" r:id="rId30"/>
    <p:sldId id="258" r:id="rId31"/>
    <p:sldId id="257" r:id="rId32"/>
    <p:sldId id="265" r:id="rId33"/>
    <p:sldId id="259" r:id="rId3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21D61-F586-4BC8-B348-0F39F0A1A8C7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D9524-81B8-4DBA-9F64-131BDDA90E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Decollément</a:t>
            </a:r>
            <a:r>
              <a:rPr lang="cs-CZ" dirty="0"/>
              <a:t> = severe </a:t>
            </a:r>
            <a:r>
              <a:rPr lang="cs-CZ" dirty="0" err="1"/>
              <a:t>damage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soft </a:t>
            </a:r>
            <a:r>
              <a:rPr lang="cs-CZ" dirty="0" err="1"/>
              <a:t>tissues</a:t>
            </a:r>
            <a:r>
              <a:rPr lang="cs-CZ" dirty="0"/>
              <a:t> – </a:t>
            </a:r>
            <a:r>
              <a:rPr lang="cs-CZ" dirty="0" err="1"/>
              <a:t>undeclined</a:t>
            </a:r>
            <a:r>
              <a:rPr lang="cs-CZ" dirty="0"/>
              <a:t>, </a:t>
            </a:r>
            <a:r>
              <a:rPr lang="cs-CZ" dirty="0" err="1"/>
              <a:t>French</a:t>
            </a:r>
            <a:r>
              <a:rPr lang="cs-CZ" dirty="0"/>
              <a:t> </a:t>
            </a:r>
            <a:r>
              <a:rPr lang="cs-CZ" dirty="0" err="1"/>
              <a:t>origin</a:t>
            </a:r>
            <a:r>
              <a:rPr lang="cs-CZ" dirty="0"/>
              <a:t>; </a:t>
            </a:r>
            <a:r>
              <a:rPr lang="cs-CZ" dirty="0" err="1"/>
              <a:t>distorsio</a:t>
            </a:r>
            <a:r>
              <a:rPr lang="cs-CZ" dirty="0"/>
              <a:t> </a:t>
            </a:r>
            <a:r>
              <a:rPr lang="cs-CZ" dirty="0" err="1"/>
              <a:t>malleoli</a:t>
            </a:r>
            <a:r>
              <a:rPr lang="cs-CZ" dirty="0"/>
              <a:t> l. sin.; </a:t>
            </a:r>
            <a:r>
              <a:rPr lang="cs-CZ" dirty="0" err="1"/>
              <a:t>luxatio</a:t>
            </a:r>
            <a:r>
              <a:rPr lang="cs-CZ" dirty="0"/>
              <a:t> </a:t>
            </a:r>
            <a:r>
              <a:rPr lang="cs-CZ" dirty="0" err="1"/>
              <a:t>humeri</a:t>
            </a:r>
            <a:r>
              <a:rPr lang="cs-CZ" dirty="0"/>
              <a:t> l. sin.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524-81B8-4DBA-9F64-131BDDA90EE8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Contusio</a:t>
            </a:r>
            <a:r>
              <a:rPr lang="cs-CZ" dirty="0"/>
              <a:t> = </a:t>
            </a:r>
            <a:r>
              <a:rPr lang="cs-CZ" dirty="0" err="1"/>
              <a:t>injury</a:t>
            </a:r>
            <a:r>
              <a:rPr lang="cs-CZ" baseline="0" dirty="0"/>
              <a:t> </a:t>
            </a:r>
            <a:r>
              <a:rPr lang="cs-CZ" baseline="0" dirty="0" err="1"/>
              <a:t>made</a:t>
            </a:r>
            <a:r>
              <a:rPr lang="cs-CZ" baseline="0" dirty="0"/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 a blunt instrument, in which the</a:t>
            </a:r>
            <a:r>
              <a:rPr lang="cs-CZ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subsurface tissue is injured but the skin is not broken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524-81B8-4DBA-9F64-131BDDA90EE8}" type="slidenum">
              <a:rPr lang="cs-CZ" smtClean="0"/>
              <a:pPr/>
              <a:t>27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Perf</a:t>
            </a:r>
            <a:r>
              <a:rPr lang="cs-CZ" dirty="0"/>
              <a:t> </a:t>
            </a:r>
            <a:r>
              <a:rPr lang="cs-CZ" dirty="0" err="1"/>
              <a:t>abr</a:t>
            </a:r>
            <a:r>
              <a:rPr lang="cs-CZ" dirty="0"/>
              <a:t> </a:t>
            </a:r>
            <a:r>
              <a:rPr lang="cs-CZ" dirty="0" err="1"/>
              <a:t>laes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524-81B8-4DBA-9F64-131BDDA90EE8}" type="slidenum">
              <a:rPr lang="cs-CZ" smtClean="0"/>
              <a:pPr/>
              <a:t>28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Amputatio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 l.</a:t>
            </a:r>
            <a:r>
              <a:rPr lang="cs-CZ" dirty="0" err="1"/>
              <a:t>dx</a:t>
            </a:r>
            <a:r>
              <a:rPr lang="cs-CZ" dirty="0"/>
              <a:t>. </a:t>
            </a:r>
            <a:r>
              <a:rPr lang="cs-CZ" dirty="0" err="1"/>
              <a:t>traumatica</a:t>
            </a:r>
            <a:r>
              <a:rPr lang="cs-CZ" dirty="0"/>
              <a:t>; </a:t>
            </a:r>
            <a:r>
              <a:rPr lang="cs-CZ" dirty="0" err="1"/>
              <a:t>Corpora</a:t>
            </a:r>
            <a:r>
              <a:rPr lang="cs-CZ" dirty="0"/>
              <a:t> </a:t>
            </a:r>
            <a:r>
              <a:rPr lang="cs-CZ" dirty="0" err="1"/>
              <a:t>aliena</a:t>
            </a:r>
            <a:r>
              <a:rPr lang="cs-CZ" baseline="0" dirty="0"/>
              <a:t> </a:t>
            </a:r>
            <a:r>
              <a:rPr lang="cs-CZ" baseline="0" dirty="0" err="1"/>
              <a:t>metallica</a:t>
            </a:r>
            <a:r>
              <a:rPr lang="cs-CZ" baseline="0" dirty="0"/>
              <a:t> </a:t>
            </a:r>
            <a:r>
              <a:rPr lang="cs-CZ" dirty="0" err="1"/>
              <a:t>multiplicia</a:t>
            </a:r>
            <a:r>
              <a:rPr lang="cs-CZ" dirty="0"/>
              <a:t> </a:t>
            </a:r>
            <a:r>
              <a:rPr lang="cs-CZ" dirty="0" err="1"/>
              <a:t>circum</a:t>
            </a:r>
            <a:r>
              <a:rPr lang="cs-CZ" dirty="0"/>
              <a:t> genu l.sin.;</a:t>
            </a:r>
            <a:r>
              <a:rPr lang="cs-CZ" baseline="0" dirty="0"/>
              <a:t> </a:t>
            </a:r>
            <a:r>
              <a:rPr lang="cs-CZ" dirty="0" err="1"/>
              <a:t>Fractura</a:t>
            </a:r>
            <a:r>
              <a:rPr lang="cs-CZ" baseline="0" dirty="0"/>
              <a:t> plato </a:t>
            </a:r>
            <a:r>
              <a:rPr lang="cs-CZ" baseline="0" dirty="0" err="1"/>
              <a:t>tibiae</a:t>
            </a:r>
            <a:r>
              <a:rPr lang="cs-CZ" baseline="0" dirty="0"/>
              <a:t> </a:t>
            </a:r>
            <a:r>
              <a:rPr lang="cs-CZ" baseline="0" dirty="0" err="1"/>
              <a:t>lateralis</a:t>
            </a:r>
            <a:r>
              <a:rPr lang="cs-CZ" baseline="0" dirty="0"/>
              <a:t> l.sin. non </a:t>
            </a:r>
            <a:r>
              <a:rPr lang="cs-CZ" baseline="0" dirty="0" err="1"/>
              <a:t>dislocata</a:t>
            </a:r>
            <a:r>
              <a:rPr lang="cs-CZ" baseline="0" dirty="0"/>
              <a:t>; </a:t>
            </a:r>
            <a:r>
              <a:rPr lang="cs-CZ" baseline="0" dirty="0" err="1"/>
              <a:t>fractura</a:t>
            </a:r>
            <a:r>
              <a:rPr lang="cs-CZ" baseline="0" dirty="0"/>
              <a:t> </a:t>
            </a:r>
            <a:r>
              <a:rPr lang="cs-CZ" baseline="0" dirty="0" err="1"/>
              <a:t>calcanei</a:t>
            </a:r>
            <a:r>
              <a:rPr lang="cs-CZ" baseline="0" dirty="0"/>
              <a:t> l.sin. </a:t>
            </a:r>
            <a:r>
              <a:rPr lang="cs-CZ" baseline="0" dirty="0" err="1"/>
              <a:t>Comminutiva</a:t>
            </a:r>
            <a:r>
              <a:rPr lang="cs-CZ" baseline="0" dirty="0"/>
              <a:t>; </a:t>
            </a:r>
            <a:r>
              <a:rPr lang="cs-CZ" baseline="0" dirty="0" err="1"/>
              <a:t>subluxatio</a:t>
            </a:r>
            <a:r>
              <a:rPr lang="cs-CZ" baseline="0" dirty="0"/>
              <a:t> </a:t>
            </a:r>
            <a:r>
              <a:rPr lang="cs-CZ" baseline="0" dirty="0" err="1"/>
              <a:t>articulationum</a:t>
            </a:r>
            <a:r>
              <a:rPr lang="cs-CZ" baseline="0" dirty="0"/>
              <a:t> </a:t>
            </a:r>
            <a:r>
              <a:rPr lang="cs-CZ" baseline="0" dirty="0" err="1"/>
              <a:t>tarsometatarsalium</a:t>
            </a:r>
            <a:r>
              <a:rPr lang="cs-CZ" baseline="0" dirty="0"/>
              <a:t> = </a:t>
            </a:r>
            <a:r>
              <a:rPr lang="cs-CZ" baseline="0" dirty="0" err="1"/>
              <a:t>fractura</a:t>
            </a:r>
            <a:r>
              <a:rPr lang="cs-CZ" baseline="0" dirty="0"/>
              <a:t> </a:t>
            </a:r>
            <a:r>
              <a:rPr lang="cs-CZ" baseline="0" dirty="0" err="1"/>
              <a:t>Lisfranc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524-81B8-4DBA-9F64-131BDDA90EE8}" type="slidenum">
              <a:rPr lang="cs-CZ" smtClean="0"/>
              <a:pPr/>
              <a:t>30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Chvilku makají, pak </a:t>
            </a:r>
            <a:r>
              <a:rPr lang="cs-CZ" dirty="0" err="1"/>
              <a:t>skontrolovat</a:t>
            </a:r>
            <a:r>
              <a:rPr lang="cs-CZ" dirty="0"/>
              <a:t> jestli mají dobrou </a:t>
            </a:r>
            <a:r>
              <a:rPr lang="cs-CZ" dirty="0" err="1"/>
              <a:t>structure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524-81B8-4DBA-9F64-131BDDA90EE8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Amputatio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 l.</a:t>
            </a:r>
            <a:r>
              <a:rPr lang="cs-CZ" dirty="0" err="1"/>
              <a:t>dx</a:t>
            </a:r>
            <a:r>
              <a:rPr lang="cs-CZ" dirty="0"/>
              <a:t>. </a:t>
            </a:r>
            <a:r>
              <a:rPr lang="cs-CZ" dirty="0" err="1"/>
              <a:t>traumatica</a:t>
            </a:r>
            <a:r>
              <a:rPr lang="cs-CZ" dirty="0"/>
              <a:t>; </a:t>
            </a:r>
            <a:r>
              <a:rPr lang="cs-CZ" dirty="0" err="1"/>
              <a:t>Corpora</a:t>
            </a:r>
            <a:r>
              <a:rPr lang="cs-CZ" dirty="0"/>
              <a:t> </a:t>
            </a:r>
            <a:r>
              <a:rPr lang="cs-CZ" dirty="0" err="1"/>
              <a:t>aliena</a:t>
            </a:r>
            <a:r>
              <a:rPr lang="cs-CZ" baseline="0" dirty="0"/>
              <a:t> </a:t>
            </a:r>
            <a:r>
              <a:rPr lang="cs-CZ" baseline="0" dirty="0" err="1"/>
              <a:t>metallica</a:t>
            </a:r>
            <a:r>
              <a:rPr lang="cs-CZ" baseline="0" dirty="0"/>
              <a:t> </a:t>
            </a:r>
            <a:r>
              <a:rPr lang="cs-CZ" dirty="0" err="1"/>
              <a:t>multiplicia</a:t>
            </a:r>
            <a:r>
              <a:rPr lang="cs-CZ" dirty="0"/>
              <a:t> </a:t>
            </a:r>
            <a:r>
              <a:rPr lang="cs-CZ" dirty="0" err="1"/>
              <a:t>circum</a:t>
            </a:r>
            <a:r>
              <a:rPr lang="cs-CZ" dirty="0"/>
              <a:t> genu l.sin.;</a:t>
            </a:r>
            <a:r>
              <a:rPr lang="cs-CZ" baseline="0" dirty="0"/>
              <a:t> </a:t>
            </a:r>
            <a:r>
              <a:rPr lang="cs-CZ" dirty="0" err="1"/>
              <a:t>Fractura</a:t>
            </a:r>
            <a:r>
              <a:rPr lang="cs-CZ" baseline="0" dirty="0"/>
              <a:t> plato </a:t>
            </a:r>
            <a:r>
              <a:rPr lang="cs-CZ" baseline="0" dirty="0" err="1"/>
              <a:t>tibiae</a:t>
            </a:r>
            <a:r>
              <a:rPr lang="cs-CZ" baseline="0" dirty="0"/>
              <a:t> </a:t>
            </a:r>
            <a:r>
              <a:rPr lang="cs-CZ" baseline="0" dirty="0" err="1"/>
              <a:t>lateralis</a:t>
            </a:r>
            <a:r>
              <a:rPr lang="cs-CZ" baseline="0" dirty="0"/>
              <a:t> l.sin. non </a:t>
            </a:r>
            <a:r>
              <a:rPr lang="cs-CZ" baseline="0" dirty="0" err="1"/>
              <a:t>dislocata</a:t>
            </a:r>
            <a:r>
              <a:rPr lang="cs-CZ" baseline="0" dirty="0"/>
              <a:t>; </a:t>
            </a:r>
            <a:r>
              <a:rPr lang="cs-CZ" baseline="0" dirty="0" err="1"/>
              <a:t>fractura</a:t>
            </a:r>
            <a:r>
              <a:rPr lang="cs-CZ" baseline="0" dirty="0"/>
              <a:t> </a:t>
            </a:r>
            <a:r>
              <a:rPr lang="cs-CZ" baseline="0" dirty="0" err="1"/>
              <a:t>calcanei</a:t>
            </a:r>
            <a:r>
              <a:rPr lang="cs-CZ" baseline="0" dirty="0"/>
              <a:t> l.sin. </a:t>
            </a:r>
            <a:r>
              <a:rPr lang="cs-CZ" baseline="0" dirty="0" err="1"/>
              <a:t>Comminutiva</a:t>
            </a:r>
            <a:r>
              <a:rPr lang="cs-CZ" baseline="0" dirty="0"/>
              <a:t>; </a:t>
            </a:r>
            <a:r>
              <a:rPr lang="cs-CZ" baseline="0" dirty="0" err="1"/>
              <a:t>subluxatio</a:t>
            </a:r>
            <a:r>
              <a:rPr lang="cs-CZ" baseline="0" dirty="0"/>
              <a:t> </a:t>
            </a:r>
            <a:r>
              <a:rPr lang="cs-CZ" baseline="0" dirty="0" err="1"/>
              <a:t>articulationum</a:t>
            </a:r>
            <a:r>
              <a:rPr lang="cs-CZ" baseline="0" dirty="0"/>
              <a:t> </a:t>
            </a:r>
            <a:r>
              <a:rPr lang="cs-CZ" baseline="0" dirty="0" err="1"/>
              <a:t>tarsometatarsalium</a:t>
            </a:r>
            <a:r>
              <a:rPr lang="cs-CZ" baseline="0" dirty="0"/>
              <a:t> = </a:t>
            </a:r>
            <a:r>
              <a:rPr lang="cs-CZ" baseline="0" dirty="0" err="1"/>
              <a:t>fractura</a:t>
            </a:r>
            <a:r>
              <a:rPr lang="cs-CZ" baseline="0" dirty="0"/>
              <a:t> </a:t>
            </a:r>
            <a:r>
              <a:rPr lang="cs-CZ" baseline="0" dirty="0" err="1"/>
              <a:t>Lisfranc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9524-81B8-4DBA-9F64-131BDDA90EE8}" type="slidenum">
              <a:rPr lang="cs-CZ" smtClean="0"/>
              <a:pPr/>
              <a:t>32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Zaoblený obdélník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Nadpis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20" name="Podnadpis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Zaoblený obdélník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Zaoblený obdélník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aoblený obdélník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s jedním zakulaceným rohem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/>
              <a:t>Klepnutím na ikonu přidáte obrázek.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aoblený obdélník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Zaoblený obdélník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Zástupný symbol pro nadpis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8A2481B-5154-415F-B752-558547769AA3}" type="datetimeFigureOut">
              <a:rPr lang="cs-CZ" smtClean="0"/>
              <a:pPr/>
              <a:t>1. 5. 2017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INJURIES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 CLINICAL PRACTICE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2920" y="47667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err="1"/>
              <a:t>Give</a:t>
            </a:r>
            <a:r>
              <a:rPr lang="cs-CZ" dirty="0"/>
              <a:t> full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abbreviations</a:t>
            </a:r>
            <a:r>
              <a:rPr lang="cs-CZ" dirty="0"/>
              <a:t> and </a:t>
            </a:r>
            <a:r>
              <a:rPr lang="cs-CZ" dirty="0" err="1"/>
              <a:t>numbers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1613" y="1628800"/>
            <a:ext cx="8183880" cy="936104"/>
          </a:xfrm>
        </p:spPr>
        <p:txBody>
          <a:bodyPr/>
          <a:lstStyle/>
          <a:p>
            <a:r>
              <a:rPr lang="cs-CZ" dirty="0" err="1"/>
              <a:t>vv</a:t>
            </a:r>
            <a:r>
              <a:rPr lang="cs-CZ" dirty="0"/>
              <a:t>.</a:t>
            </a:r>
            <a:r>
              <a:rPr lang="sv-SE" dirty="0"/>
              <a:t> scissa dig</a:t>
            </a:r>
            <a:r>
              <a:rPr lang="cs-CZ" dirty="0"/>
              <a:t>.</a:t>
            </a:r>
            <a:r>
              <a:rPr lang="sv-SE" dirty="0"/>
              <a:t> I</a:t>
            </a:r>
            <a:r>
              <a:rPr lang="cs-CZ" dirty="0"/>
              <a:t>I</a:t>
            </a:r>
            <a:r>
              <a:rPr lang="sv-SE" dirty="0"/>
              <a:t>-I</a:t>
            </a:r>
            <a:r>
              <a:rPr lang="cs-CZ" dirty="0"/>
              <a:t>II</a:t>
            </a:r>
            <a:r>
              <a:rPr lang="sv-SE" dirty="0"/>
              <a:t> manus l. sin.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635896" y="2564904"/>
            <a:ext cx="5050904" cy="1800200"/>
          </a:xfrm>
          <a:prstGeom prst="rect">
            <a:avLst/>
          </a:prstGeom>
        </p:spPr>
        <p:txBody>
          <a:bodyPr vert="horz" lIns="182880" tIns="91440">
            <a:normAutofit fontScale="85000" lnSpcReduction="100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cs-CZ" dirty="0" err="1"/>
              <a:t>vulnera</a:t>
            </a:r>
            <a:r>
              <a:rPr lang="sv-SE" dirty="0"/>
              <a:t> scissa dig</a:t>
            </a:r>
            <a:r>
              <a:rPr lang="cs-CZ" dirty="0" err="1"/>
              <a:t>iti</a:t>
            </a:r>
            <a:r>
              <a:rPr lang="sv-SE" dirty="0"/>
              <a:t> </a:t>
            </a:r>
            <a:r>
              <a:rPr lang="cs-CZ" dirty="0" err="1"/>
              <a:t>secundi</a:t>
            </a:r>
            <a:r>
              <a:rPr lang="cs-CZ" dirty="0"/>
              <a:t> et </a:t>
            </a:r>
            <a:r>
              <a:rPr lang="cs-CZ" dirty="0" err="1"/>
              <a:t>tertii</a:t>
            </a:r>
            <a:r>
              <a:rPr lang="sv-SE" dirty="0"/>
              <a:t> manus l</a:t>
            </a:r>
            <a:r>
              <a:rPr lang="cs-CZ" dirty="0" err="1"/>
              <a:t>ateris</a:t>
            </a:r>
            <a:r>
              <a:rPr lang="sv-SE" dirty="0"/>
              <a:t> sin</a:t>
            </a:r>
            <a:r>
              <a:rPr lang="cs-CZ" dirty="0" err="1"/>
              <a:t>istri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/>
          <a:srcRect t="15744" r="1617"/>
          <a:stretch/>
        </p:blipFill>
        <p:spPr>
          <a:xfrm>
            <a:off x="473948" y="2204864"/>
            <a:ext cx="3477050" cy="3811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265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2597" y="5373216"/>
            <a:ext cx="8183880" cy="1051560"/>
          </a:xfrm>
        </p:spPr>
        <p:txBody>
          <a:bodyPr>
            <a:normAutofit/>
          </a:bodyPr>
          <a:lstStyle/>
          <a:p>
            <a:r>
              <a:rPr lang="cs-CZ" b="1" dirty="0" err="1"/>
              <a:t>Vulnus</a:t>
            </a:r>
            <a:r>
              <a:rPr lang="cs-CZ" b="1" dirty="0"/>
              <a:t> </a:t>
            </a:r>
            <a:r>
              <a:rPr lang="cs-CZ" b="1" dirty="0" err="1"/>
              <a:t>sectum</a:t>
            </a:r>
            <a:endParaRPr lang="cs-CZ" dirty="0"/>
          </a:p>
        </p:txBody>
      </p:sp>
      <p:sp>
        <p:nvSpPr>
          <p:cNvPr id="22530" name="AutoShape 2" descr="Výsledek obrázku pro nůž v hlavě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2532" name="Picture 4" descr="Výsledek obrázku pro sečná rá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16" y="357536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6" name="AutoShape 8" descr="Výsledek obrázku pro střelná rá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 descr="poraneni hrudniku.jpg"/>
          <p:cNvPicPr>
            <a:picLocks noChangeAspect="1"/>
          </p:cNvPicPr>
          <p:nvPr/>
        </p:nvPicPr>
        <p:blipFill>
          <a:blip r:embed="rId3" cstate="print"/>
          <a:srcRect t="6459" r="6487" b="7425"/>
          <a:stretch>
            <a:fillRect/>
          </a:stretch>
        </p:blipFill>
        <p:spPr>
          <a:xfrm>
            <a:off x="5339656" y="357536"/>
            <a:ext cx="3456383" cy="2383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501008"/>
            <a:ext cx="4021385" cy="301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665" y="3680406"/>
            <a:ext cx="3359187" cy="2255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ovéPole 8"/>
          <p:cNvSpPr txBox="1"/>
          <p:nvPr/>
        </p:nvSpPr>
        <p:spPr>
          <a:xfrm>
            <a:off x="3995936" y="770985"/>
            <a:ext cx="1800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cs-CZ" b="1" dirty="0" err="1"/>
              <a:t>cut</a:t>
            </a:r>
            <a:r>
              <a:rPr lang="en-US" b="1" dirty="0"/>
              <a:t> wound</a:t>
            </a:r>
            <a:r>
              <a:rPr lang="en-US" dirty="0"/>
              <a:t> </a:t>
            </a:r>
            <a:r>
              <a:rPr lang="cs-CZ" dirty="0"/>
              <a:t>– </a:t>
            </a:r>
            <a:r>
              <a:rPr lang="cs-CZ" dirty="0" err="1"/>
              <a:t>wound</a:t>
            </a:r>
            <a:r>
              <a:rPr lang="cs-CZ" dirty="0"/>
              <a:t> </a:t>
            </a:r>
            <a:r>
              <a:rPr lang="cs-CZ" dirty="0" err="1"/>
              <a:t>caused</a:t>
            </a:r>
            <a:r>
              <a:rPr lang="cs-CZ" dirty="0"/>
              <a:t> by </a:t>
            </a:r>
            <a:r>
              <a:rPr lang="cs-CZ" dirty="0" err="1"/>
              <a:t>falling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sharp</a:t>
            </a:r>
            <a:r>
              <a:rPr lang="cs-CZ" dirty="0"/>
              <a:t> </a:t>
            </a:r>
            <a:r>
              <a:rPr lang="cs-CZ" dirty="0" err="1"/>
              <a:t>object</a:t>
            </a:r>
            <a:r>
              <a:rPr lang="cs-CZ" dirty="0"/>
              <a:t>, </a:t>
            </a:r>
            <a:r>
              <a:rPr lang="cs-CZ" dirty="0" err="1"/>
              <a:t>typically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axe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a </a:t>
            </a:r>
            <a:r>
              <a:rPr lang="cs-CZ" dirty="0" err="1"/>
              <a:t>knife</a:t>
            </a:r>
            <a:r>
              <a:rPr lang="cs-CZ" dirty="0"/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1699163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951" y="5493370"/>
            <a:ext cx="8183880" cy="1051560"/>
          </a:xfrm>
        </p:spPr>
        <p:txBody>
          <a:bodyPr>
            <a:normAutofit/>
          </a:bodyPr>
          <a:lstStyle/>
          <a:p>
            <a:r>
              <a:rPr lang="cs-CZ" b="1" dirty="0" err="1"/>
              <a:t>Vulnus</a:t>
            </a:r>
            <a:r>
              <a:rPr lang="cs-CZ" b="1" dirty="0"/>
              <a:t> </a:t>
            </a:r>
            <a:r>
              <a:rPr lang="cs-CZ" b="1" dirty="0" err="1"/>
              <a:t>sclopetarium</a:t>
            </a:r>
            <a:endParaRPr lang="cs-CZ" dirty="0"/>
          </a:p>
        </p:txBody>
      </p:sp>
      <p:pic>
        <p:nvPicPr>
          <p:cNvPr id="21506" name="Picture 2" descr="Související obráze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006" y="573938"/>
            <a:ext cx="3312368" cy="2484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Výsledek obrázku pro střela šípe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51" y="3709953"/>
            <a:ext cx="3230365" cy="1810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Výsledek obrázku pro harpuna na ry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9121" y="491962"/>
            <a:ext cx="2392332" cy="17759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Výsledek obrázku pro bullet wound real foot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03800" y="2306255"/>
            <a:ext cx="2697086" cy="35869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829374" y="573938"/>
            <a:ext cx="2345484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dirty="0"/>
              <a:t>gunshot wound</a:t>
            </a:r>
            <a:r>
              <a:rPr lang="en-US" dirty="0"/>
              <a:t> (</a:t>
            </a:r>
            <a:r>
              <a:rPr lang="en-US" b="1" dirty="0"/>
              <a:t>GSW</a:t>
            </a:r>
            <a:r>
              <a:rPr lang="en-US" dirty="0"/>
              <a:t>)</a:t>
            </a:r>
            <a:r>
              <a:rPr lang="cs-CZ" dirty="0"/>
              <a:t> (</a:t>
            </a:r>
            <a:r>
              <a:rPr lang="en-US" b="1" dirty="0"/>
              <a:t>ballistic trauma</a:t>
            </a:r>
            <a:r>
              <a:rPr lang="en-US" dirty="0"/>
              <a:t> or </a:t>
            </a:r>
            <a:r>
              <a:rPr lang="en-US" b="1" dirty="0"/>
              <a:t>bullet wound</a:t>
            </a:r>
            <a:r>
              <a:rPr lang="cs-CZ" b="1" dirty="0"/>
              <a:t>)</a:t>
            </a:r>
          </a:p>
          <a:p>
            <a:pPr>
              <a:spcBef>
                <a:spcPts val="600"/>
              </a:spcBef>
            </a:pPr>
            <a:r>
              <a:rPr lang="cs-CZ" dirty="0"/>
              <a:t>- </a:t>
            </a:r>
            <a:r>
              <a:rPr lang="en-US" dirty="0"/>
              <a:t>form of physical trauma sustained from the discharge of arms or munitions</a:t>
            </a:r>
            <a:r>
              <a:rPr lang="cs-CZ" dirty="0"/>
              <a:t>.</a:t>
            </a:r>
          </a:p>
          <a:p>
            <a:pPr>
              <a:spcBef>
                <a:spcPts val="600"/>
              </a:spcBef>
            </a:pPr>
            <a:r>
              <a:rPr lang="en-US" dirty="0"/>
              <a:t>Ballistic trauma can be fatal or cause long-term consequences.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63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25144"/>
            <a:ext cx="8183880" cy="1051560"/>
          </a:xfrm>
        </p:spPr>
        <p:txBody>
          <a:bodyPr>
            <a:normAutofit/>
          </a:bodyPr>
          <a:lstStyle/>
          <a:p>
            <a:r>
              <a:rPr lang="cs-CZ" b="1" dirty="0" err="1"/>
              <a:t>Vulnus</a:t>
            </a:r>
            <a:r>
              <a:rPr lang="cs-CZ" b="1" dirty="0"/>
              <a:t> </a:t>
            </a:r>
            <a:r>
              <a:rPr lang="cs-CZ" b="1" dirty="0" err="1"/>
              <a:t>punctum</a:t>
            </a:r>
            <a:endParaRPr lang="cs-CZ" dirty="0"/>
          </a:p>
        </p:txBody>
      </p:sp>
      <p:pic>
        <p:nvPicPr>
          <p:cNvPr id="24582" name="Picture 6" descr="Výsledek obrázku pro nůž v hlavě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1566" y="332392"/>
            <a:ext cx="3960440" cy="19371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Zástupný symbol pro obsah 7"/>
          <p:cNvPicPr>
            <a:picLocks noGrp="1"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36" b="8299"/>
          <a:stretch/>
        </p:blipFill>
        <p:spPr>
          <a:xfrm>
            <a:off x="323528" y="3699111"/>
            <a:ext cx="2916158" cy="2309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392"/>
            <a:ext cx="478534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ovéPole 3"/>
          <p:cNvSpPr txBox="1"/>
          <p:nvPr/>
        </p:nvSpPr>
        <p:spPr>
          <a:xfrm>
            <a:off x="472660" y="2903829"/>
            <a:ext cx="612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- a </a:t>
            </a:r>
            <a:r>
              <a:rPr lang="en-US" sz="1600" dirty="0"/>
              <a:t>specific form of penetrating trauma to the skin that results from a knife or a similar pointed object that is "deeper than it is wide".</a:t>
            </a:r>
            <a:endParaRPr lang="cs-CZ" sz="16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5108870" y="2206341"/>
            <a:ext cx="11600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stab wound</a:t>
            </a:r>
            <a:endParaRPr lang="cs-CZ" sz="20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3162562" y="3642600"/>
            <a:ext cx="3438008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/>
              <a:t>Stab</a:t>
            </a:r>
            <a:r>
              <a:rPr lang="cs-CZ" sz="1600" dirty="0"/>
              <a:t> </a:t>
            </a:r>
            <a:r>
              <a:rPr lang="cs-CZ" sz="1600" dirty="0" err="1"/>
              <a:t>wounds</a:t>
            </a:r>
            <a:r>
              <a:rPr lang="cs-CZ" sz="1600" dirty="0"/>
              <a:t> </a:t>
            </a:r>
            <a:r>
              <a:rPr lang="cs-CZ" sz="1600" dirty="0" err="1"/>
              <a:t>can</a:t>
            </a:r>
            <a:r>
              <a:rPr lang="cs-CZ" sz="1600" dirty="0"/>
              <a:t> </a:t>
            </a:r>
            <a:r>
              <a:rPr lang="cs-CZ" sz="1600" dirty="0" err="1"/>
              <a:t>occure</a:t>
            </a:r>
            <a:r>
              <a:rPr lang="cs-CZ" sz="1600" dirty="0"/>
              <a:t> not </a:t>
            </a:r>
            <a:r>
              <a:rPr lang="cs-CZ" sz="1600" dirty="0" err="1"/>
              <a:t>only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en-US" sz="1600" dirty="0"/>
              <a:t>knives, </a:t>
            </a:r>
            <a:r>
              <a:rPr lang="cs-CZ" sz="1600" dirty="0"/>
              <a:t>but </a:t>
            </a:r>
            <a:r>
              <a:rPr lang="cs-CZ" sz="1600" dirty="0" err="1"/>
              <a:t>also</a:t>
            </a:r>
            <a:r>
              <a:rPr lang="en-US" sz="1600" dirty="0"/>
              <a:t> from ice picks, pens, broken bottles, and even coat hangers.</a:t>
            </a:r>
            <a:endParaRPr lang="cs-CZ" sz="1600" dirty="0"/>
          </a:p>
          <a:p>
            <a:pPr>
              <a:spcBef>
                <a:spcPts val="600"/>
              </a:spcBef>
            </a:pPr>
            <a:r>
              <a:rPr lang="en-US" sz="1600" dirty="0"/>
              <a:t>Even though stab wounds are inflicted at a much greater rate than gun shot wounds, they account for less than 10% of all penetrating trauma deaths.</a:t>
            </a:r>
            <a:endParaRPr lang="cs-CZ" sz="1600" dirty="0"/>
          </a:p>
        </p:txBody>
      </p:sp>
      <p:pic>
        <p:nvPicPr>
          <p:cNvPr id="24578" name="Picture 2" descr="Výsledek obrázku pro bodná rána"/>
          <p:cNvPicPr>
            <a:picLocks noChangeAspect="1" noChangeArrowheads="1"/>
          </p:cNvPicPr>
          <p:nvPr/>
        </p:nvPicPr>
        <p:blipFill rotWithShape="1">
          <a:blip r:embed="rId5" cstate="print"/>
          <a:srcRect l="3978" r="1"/>
          <a:stretch/>
        </p:blipFill>
        <p:spPr bwMode="auto">
          <a:xfrm>
            <a:off x="6372200" y="2127128"/>
            <a:ext cx="2492724" cy="40324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06720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6559" y="476672"/>
            <a:ext cx="8183880" cy="1051560"/>
          </a:xfrm>
        </p:spPr>
        <p:txBody>
          <a:bodyPr anchor="ctr"/>
          <a:lstStyle/>
          <a:p>
            <a:pPr algn="ctr"/>
            <a:r>
              <a:rPr lang="cs-CZ" dirty="0" err="1"/>
              <a:t>Translate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diagnose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3789" y="2780928"/>
            <a:ext cx="3906163" cy="41879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corpora</a:t>
            </a:r>
            <a:r>
              <a:rPr lang="cs-CZ" dirty="0"/>
              <a:t> </a:t>
            </a:r>
            <a:r>
              <a:rPr lang="cs-CZ" dirty="0" err="1"/>
              <a:t>aliena</a:t>
            </a:r>
            <a:r>
              <a:rPr lang="cs-CZ" dirty="0"/>
              <a:t> in </a:t>
            </a:r>
            <a:r>
              <a:rPr lang="cs-CZ" dirty="0" err="1"/>
              <a:t>vulneribus</a:t>
            </a:r>
            <a:r>
              <a:rPr lang="cs-CZ" dirty="0"/>
              <a:t> </a:t>
            </a:r>
            <a:r>
              <a:rPr lang="cs-CZ" dirty="0" err="1"/>
              <a:t>punctis</a:t>
            </a:r>
            <a:r>
              <a:rPr lang="cs-CZ" dirty="0"/>
              <a:t> </a:t>
            </a:r>
            <a:r>
              <a:rPr lang="cs-CZ" dirty="0" err="1"/>
              <a:t>multiplicibus</a:t>
            </a:r>
            <a:r>
              <a:rPr lang="cs-CZ" dirty="0"/>
              <a:t> </a:t>
            </a:r>
            <a:r>
              <a:rPr lang="cs-CZ" dirty="0" err="1"/>
              <a:t>dorsi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563080"/>
            <a:ext cx="478534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526559" y="1530167"/>
            <a:ext cx="7488832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cs-CZ" dirty="0" err="1"/>
              <a:t>foreign</a:t>
            </a:r>
            <a:r>
              <a:rPr lang="cs-CZ" dirty="0"/>
              <a:t> </a:t>
            </a:r>
            <a:r>
              <a:rPr lang="cs-CZ" dirty="0" err="1"/>
              <a:t>objects</a:t>
            </a:r>
            <a:r>
              <a:rPr lang="cs-CZ" dirty="0"/>
              <a:t> in </a:t>
            </a:r>
            <a:r>
              <a:rPr lang="cs-CZ" dirty="0" err="1"/>
              <a:t>multiple</a:t>
            </a:r>
            <a:r>
              <a:rPr lang="cs-CZ" dirty="0"/>
              <a:t> </a:t>
            </a:r>
            <a:r>
              <a:rPr lang="cs-CZ" dirty="0" err="1"/>
              <a:t>stab</a:t>
            </a:r>
            <a:r>
              <a:rPr lang="cs-CZ" dirty="0"/>
              <a:t> </a:t>
            </a:r>
            <a:r>
              <a:rPr lang="cs-CZ" dirty="0" err="1"/>
              <a:t>wounds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back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163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62067" y="5395292"/>
            <a:ext cx="8183880" cy="1051560"/>
          </a:xfrm>
        </p:spPr>
        <p:txBody>
          <a:bodyPr/>
          <a:lstStyle/>
          <a:p>
            <a:r>
              <a:rPr lang="cs-CZ" dirty="0" err="1"/>
              <a:t>Combustio</a:t>
            </a:r>
            <a:r>
              <a:rPr lang="cs-CZ" dirty="0"/>
              <a:t>, </a:t>
            </a:r>
            <a:r>
              <a:rPr lang="cs-CZ" dirty="0" err="1"/>
              <a:t>onis</a:t>
            </a:r>
            <a:r>
              <a:rPr lang="cs-CZ" dirty="0"/>
              <a:t>, f.</a:t>
            </a:r>
          </a:p>
        </p:txBody>
      </p:sp>
      <p:pic>
        <p:nvPicPr>
          <p:cNvPr id="5122" name="Picture 2" descr="http://www.burn-recovery.org/images/burn-classification.jpg"/>
          <p:cNvPicPr>
            <a:picLocks noGrp="1" noChangeAspect="1" noChangeArrowheads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921"/>
          <a:stretch/>
        </p:blipFill>
        <p:spPr bwMode="auto">
          <a:xfrm>
            <a:off x="2195736" y="404664"/>
            <a:ext cx="6540215" cy="5184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65168" y="1556792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/>
              <a:t>burn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7790675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7892" y="5433372"/>
            <a:ext cx="8183880" cy="1051560"/>
          </a:xfrm>
        </p:spPr>
        <p:txBody>
          <a:bodyPr/>
          <a:lstStyle/>
          <a:p>
            <a:r>
              <a:rPr lang="cs-CZ" dirty="0" err="1"/>
              <a:t>Combustio</a:t>
            </a:r>
            <a:r>
              <a:rPr lang="cs-CZ" dirty="0"/>
              <a:t>, </a:t>
            </a:r>
            <a:r>
              <a:rPr lang="cs-CZ" dirty="0" err="1"/>
              <a:t>onis</a:t>
            </a:r>
            <a:r>
              <a:rPr lang="cs-CZ" dirty="0"/>
              <a:t>, f.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38" y="573438"/>
            <a:ext cx="3730029" cy="222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6"/>
          <p:cNvSpPr txBox="1"/>
          <p:nvPr/>
        </p:nvSpPr>
        <p:spPr>
          <a:xfrm>
            <a:off x="543812" y="2852612"/>
            <a:ext cx="2291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degree/grade burn</a:t>
            </a:r>
          </a:p>
        </p:txBody>
      </p:sp>
      <p:pic>
        <p:nvPicPr>
          <p:cNvPr id="4098" name="Picture 2" descr="&#10;Burn Wound Infection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294" y="472783"/>
            <a:ext cx="3810000" cy="25431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5940152" y="3173471"/>
            <a:ext cx="2523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3</a:t>
            </a:r>
            <a:r>
              <a:rPr lang="cs-CZ" baseline="30000" dirty="0"/>
              <a:t>r</a:t>
            </a:r>
            <a:r>
              <a:rPr lang="en-US" baseline="30000" dirty="0"/>
              <a:t>d</a:t>
            </a:r>
            <a:r>
              <a:rPr lang="en-US" dirty="0"/>
              <a:t> degree/grade burn</a:t>
            </a:r>
          </a:p>
        </p:txBody>
      </p:sp>
      <p:pic>
        <p:nvPicPr>
          <p:cNvPr id="4100" name="Picture 4" descr="&#10;Burn Wound Infection 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75" t="-2879" b="-1"/>
          <a:stretch/>
        </p:blipFill>
        <p:spPr bwMode="auto">
          <a:xfrm>
            <a:off x="850019" y="3221944"/>
            <a:ext cx="3810000" cy="24098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903252" y="3784670"/>
            <a:ext cx="3894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infected burn</a:t>
            </a:r>
            <a:r>
              <a:rPr lang="cs-CZ" b="1" dirty="0"/>
              <a:t>s</a:t>
            </a:r>
          </a:p>
          <a:p>
            <a:r>
              <a:rPr lang="cs-CZ" b="1" dirty="0"/>
              <a:t>-</a:t>
            </a:r>
            <a:r>
              <a:rPr lang="en-US" dirty="0"/>
              <a:t>change in the color of the skin around the burn, swelling, strange odor, the wound sinks deeper into the skin and gets larger, green or yellow pus develops, a fever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4021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96620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dirty="0" err="1"/>
              <a:t>Write</a:t>
            </a:r>
            <a:r>
              <a:rPr lang="cs-CZ" dirty="0"/>
              <a:t> a diagnose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second </a:t>
            </a:r>
            <a:r>
              <a:rPr lang="cs-CZ" dirty="0" err="1"/>
              <a:t>degree</a:t>
            </a:r>
            <a:r>
              <a:rPr lang="cs-CZ" dirty="0"/>
              <a:t> </a:t>
            </a:r>
            <a:r>
              <a:rPr lang="cs-CZ" dirty="0" err="1"/>
              <a:t>burn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159" y="1844824"/>
            <a:ext cx="8427841" cy="4187952"/>
          </a:xfrm>
        </p:spPr>
        <p:txBody>
          <a:bodyPr/>
          <a:lstStyle/>
          <a:p>
            <a:r>
              <a:rPr lang="cs-CZ" dirty="0" err="1"/>
              <a:t>Combustio</a:t>
            </a:r>
            <a:r>
              <a:rPr lang="cs-CZ" dirty="0"/>
              <a:t> </a:t>
            </a:r>
            <a:r>
              <a:rPr lang="cs-CZ" dirty="0" err="1"/>
              <a:t>brachii</a:t>
            </a:r>
            <a:r>
              <a:rPr lang="cs-CZ" dirty="0"/>
              <a:t> et </a:t>
            </a:r>
            <a:r>
              <a:rPr lang="cs-CZ" dirty="0" err="1"/>
              <a:t>antebrachii</a:t>
            </a:r>
            <a:r>
              <a:rPr lang="cs-CZ" dirty="0"/>
              <a:t> l. sin. </a:t>
            </a:r>
            <a:r>
              <a:rPr lang="cs-CZ" dirty="0" err="1"/>
              <a:t>gr</a:t>
            </a:r>
            <a:r>
              <a:rPr lang="cs-CZ" dirty="0"/>
              <a:t> II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t="26480" b="28160"/>
          <a:stretch/>
        </p:blipFill>
        <p:spPr>
          <a:xfrm>
            <a:off x="683568" y="3789040"/>
            <a:ext cx="7620000" cy="1944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18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9522" y="5446764"/>
            <a:ext cx="8183880" cy="1051560"/>
          </a:xfrm>
        </p:spPr>
        <p:txBody>
          <a:bodyPr/>
          <a:lstStyle/>
          <a:p>
            <a:r>
              <a:rPr lang="cs-CZ" dirty="0" err="1"/>
              <a:t>Congelatio</a:t>
            </a:r>
            <a:r>
              <a:rPr lang="cs-CZ" dirty="0"/>
              <a:t>, </a:t>
            </a:r>
            <a:r>
              <a:rPr lang="cs-CZ" dirty="0" err="1"/>
              <a:t>onis</a:t>
            </a:r>
            <a:r>
              <a:rPr lang="cs-CZ" dirty="0"/>
              <a:t>, f.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2920" y="548680"/>
            <a:ext cx="8503920" cy="4572000"/>
          </a:xfrm>
        </p:spPr>
        <p:txBody>
          <a:bodyPr/>
          <a:lstStyle/>
          <a:p>
            <a:pPr marL="0" indent="0">
              <a:buNone/>
            </a:pPr>
            <a:r>
              <a:rPr lang="cs-CZ" b="1" dirty="0" err="1"/>
              <a:t>frostbite</a:t>
            </a:r>
            <a:endParaRPr lang="cs-CZ" b="1" dirty="0"/>
          </a:p>
        </p:txBody>
      </p:sp>
      <p:pic>
        <p:nvPicPr>
          <p:cNvPr id="6146" name="Picture 2" descr="http://www.mayoclinic.org/%7E/media/kcms/gbs/patient%20consumer/images/2014/10/14/09/41/r7_frostbi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6120680" cy="46820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069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Congelatio</a:t>
            </a:r>
            <a:r>
              <a:rPr lang="cs-CZ" dirty="0"/>
              <a:t>, </a:t>
            </a:r>
            <a:r>
              <a:rPr lang="cs-CZ" dirty="0" err="1"/>
              <a:t>onis</a:t>
            </a:r>
            <a:r>
              <a:rPr lang="cs-CZ" dirty="0"/>
              <a:t>, f.</a:t>
            </a:r>
          </a:p>
        </p:txBody>
      </p:sp>
      <p:pic>
        <p:nvPicPr>
          <p:cNvPr id="7170" name="Picture 2" descr="http://i.livescience.com/images/i/000/054/502/i02/necrotic-skin-130703.jpg?13728817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2" r="15942"/>
          <a:stretch/>
        </p:blipFill>
        <p:spPr bwMode="auto">
          <a:xfrm>
            <a:off x="5076056" y="638969"/>
            <a:ext cx="3384376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upload.wikimedia.org/wikipedia/commons/c/cf/Frost_bi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" y="620688"/>
            <a:ext cx="4257675" cy="3743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680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2423" y="5868079"/>
            <a:ext cx="8208912" cy="703143"/>
          </a:xfrm>
        </p:spPr>
        <p:txBody>
          <a:bodyPr anchor="ctr">
            <a:normAutofit/>
          </a:bodyPr>
          <a:lstStyle/>
          <a:p>
            <a:r>
              <a:rPr lang="cs-CZ" dirty="0" err="1"/>
              <a:t>Vulnus</a:t>
            </a:r>
            <a:r>
              <a:rPr lang="cs-CZ" dirty="0"/>
              <a:t> </a:t>
            </a:r>
            <a:r>
              <a:rPr lang="cs-CZ" dirty="0" err="1"/>
              <a:t>lacerum</a:t>
            </a:r>
            <a:endParaRPr lang="cs-CZ" dirty="0"/>
          </a:p>
        </p:txBody>
      </p:sp>
      <p:pic>
        <p:nvPicPr>
          <p:cNvPr id="5" name="Picture 4" descr="C:\Users\acer\Desktop\hluboká řezná rá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3" y="2441979"/>
            <a:ext cx="2771425" cy="35632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601231" y="480558"/>
            <a:ext cx="8208912" cy="2106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A</a:t>
            </a:r>
            <a:r>
              <a:rPr lang="en-US" b="1" dirty="0"/>
              <a:t> torn ragged wound</a:t>
            </a:r>
            <a:r>
              <a:rPr lang="cs-CZ" b="1" dirty="0"/>
              <a:t>.</a:t>
            </a:r>
            <a:r>
              <a:rPr lang="cs-CZ" dirty="0"/>
              <a:t> A</a:t>
            </a:r>
            <a:r>
              <a:rPr lang="en-US" dirty="0"/>
              <a:t> wound produced by the tearing of body tissue.</a:t>
            </a:r>
            <a:endParaRPr lang="cs-CZ" dirty="0"/>
          </a:p>
          <a:p>
            <a:r>
              <a:rPr lang="en-US" dirty="0"/>
              <a:t>External lacerations may be small or large and may be caused in many ways, such as a blow from a blunt instrument, a fall against a rough surface, or an accident with machinery.</a:t>
            </a:r>
            <a:endParaRPr lang="cs-CZ" dirty="0"/>
          </a:p>
          <a:p>
            <a:r>
              <a:rPr lang="en-US" dirty="0"/>
              <a:t>Lacerations within the body occur when an organ is compressed or moved out of place by an external or internal force.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2529" y="2549561"/>
            <a:ext cx="2487614" cy="3318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/>
          <p:cNvPicPr>
            <a:picLocks noGrp="1" noChangeAspect="1"/>
          </p:cNvPicPr>
          <p:nvPr>
            <p:ph sz="quarter" idx="1"/>
          </p:nvPr>
        </p:nvPicPr>
        <p:blipFill rotWithShape="1">
          <a:blip r:embed="rId4"/>
          <a:srcRect t="5397" b="10786"/>
          <a:stretch/>
        </p:blipFill>
        <p:spPr>
          <a:xfrm>
            <a:off x="2998109" y="3404294"/>
            <a:ext cx="3530159" cy="1926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587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cs-CZ" dirty="0" err="1"/>
              <a:t>Give</a:t>
            </a:r>
            <a:r>
              <a:rPr lang="cs-CZ" dirty="0"/>
              <a:t> full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abbreviations</a:t>
            </a:r>
            <a:r>
              <a:rPr lang="cs-CZ" dirty="0"/>
              <a:t> and interpret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diagnoses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4734" y="2996952"/>
            <a:ext cx="4447306" cy="29969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defectus</a:t>
            </a:r>
            <a:r>
              <a:rPr lang="en-US" dirty="0"/>
              <a:t> cutis cum </a:t>
            </a:r>
            <a:r>
              <a:rPr lang="en-US" dirty="0" err="1">
                <a:solidFill>
                  <a:schemeClr val="accent2"/>
                </a:solidFill>
              </a:rPr>
              <a:t>osteomyel</a:t>
            </a:r>
            <a:r>
              <a:rPr lang="cs-CZ" dirty="0" err="1">
                <a:solidFill>
                  <a:schemeClr val="accent2"/>
                </a:solidFill>
              </a:rPr>
              <a:t>itide</a:t>
            </a:r>
            <a:r>
              <a:rPr lang="cs-CZ" dirty="0"/>
              <a:t> </a:t>
            </a:r>
            <a:r>
              <a:rPr lang="en-US" dirty="0">
                <a:solidFill>
                  <a:schemeClr val="accent2"/>
                </a:solidFill>
              </a:rPr>
              <a:t>phal</a:t>
            </a:r>
            <a:r>
              <a:rPr lang="cs-CZ" dirty="0" err="1">
                <a:solidFill>
                  <a:schemeClr val="accent2"/>
                </a:solidFill>
              </a:rPr>
              <a:t>angis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dirty="0" err="1">
                <a:solidFill>
                  <a:schemeClr val="accent2"/>
                </a:solidFill>
              </a:rPr>
              <a:t>dist</a:t>
            </a:r>
            <a:r>
              <a:rPr lang="cs-CZ" dirty="0" err="1">
                <a:solidFill>
                  <a:schemeClr val="accent2"/>
                </a:solidFill>
              </a:rPr>
              <a:t>alis</a:t>
            </a:r>
            <a:r>
              <a:rPr lang="en-US" dirty="0">
                <a:solidFill>
                  <a:schemeClr val="accent2"/>
                </a:solidFill>
              </a:rPr>
              <a:t> hall</a:t>
            </a:r>
            <a:r>
              <a:rPr lang="cs-CZ" dirty="0" err="1">
                <a:solidFill>
                  <a:schemeClr val="accent2"/>
                </a:solidFill>
              </a:rPr>
              <a:t>ucis</a:t>
            </a:r>
            <a:r>
              <a:rPr lang="en-US" dirty="0">
                <a:solidFill>
                  <a:schemeClr val="accent2"/>
                </a:solidFill>
              </a:rPr>
              <a:t> l</a:t>
            </a:r>
            <a:r>
              <a:rPr lang="cs-CZ" dirty="0" err="1">
                <a:solidFill>
                  <a:schemeClr val="accent2"/>
                </a:solidFill>
              </a:rPr>
              <a:t>ateris</a:t>
            </a:r>
            <a:r>
              <a:rPr lang="en-US" dirty="0">
                <a:solidFill>
                  <a:schemeClr val="accent2"/>
                </a:solidFill>
              </a:rPr>
              <a:t> d</a:t>
            </a:r>
            <a:r>
              <a:rPr lang="cs-CZ" dirty="0" err="1">
                <a:solidFill>
                  <a:schemeClr val="accent2"/>
                </a:solidFill>
              </a:rPr>
              <a:t>extri</a:t>
            </a:r>
            <a:endParaRPr lang="cs-CZ" dirty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accent2"/>
                </a:solidFill>
              </a:rPr>
              <a:t>St</a:t>
            </a:r>
            <a:r>
              <a:rPr lang="cs-CZ" dirty="0" err="1">
                <a:solidFill>
                  <a:schemeClr val="accent2"/>
                </a:solidFill>
              </a:rPr>
              <a:t>atus</a:t>
            </a:r>
            <a:r>
              <a:rPr lang="cs-CZ" dirty="0">
                <a:solidFill>
                  <a:schemeClr val="accent2"/>
                </a:solidFill>
              </a:rPr>
              <a:t> post</a:t>
            </a:r>
            <a:r>
              <a:rPr lang="en-US" dirty="0"/>
              <a:t> </a:t>
            </a:r>
            <a:r>
              <a:rPr lang="en-US" dirty="0" err="1"/>
              <a:t>congelationem</a:t>
            </a:r>
            <a:r>
              <a:rPr lang="en-US" dirty="0"/>
              <a:t> 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67544" y="1556832"/>
            <a:ext cx="8183880" cy="1656184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 err="1"/>
              <a:t>defectus</a:t>
            </a:r>
            <a:r>
              <a:rPr lang="en-US" dirty="0"/>
              <a:t> cutis cum </a:t>
            </a:r>
            <a:r>
              <a:rPr lang="en-US" dirty="0" err="1"/>
              <a:t>osteomyel</a:t>
            </a:r>
            <a:r>
              <a:rPr lang="cs-CZ" dirty="0"/>
              <a:t>. </a:t>
            </a:r>
            <a:r>
              <a:rPr lang="en-US" dirty="0"/>
              <a:t>phal</a:t>
            </a:r>
            <a:r>
              <a:rPr lang="cs-CZ" dirty="0"/>
              <a:t>.</a:t>
            </a:r>
            <a:r>
              <a:rPr lang="en-US" dirty="0"/>
              <a:t> </a:t>
            </a:r>
            <a:r>
              <a:rPr lang="en-US" dirty="0" err="1"/>
              <a:t>dist</a:t>
            </a:r>
            <a:r>
              <a:rPr lang="cs-CZ" dirty="0"/>
              <a:t>.</a:t>
            </a:r>
            <a:r>
              <a:rPr lang="en-US" dirty="0"/>
              <a:t> hall</a:t>
            </a:r>
            <a:r>
              <a:rPr lang="cs-CZ" dirty="0"/>
              <a:t>.</a:t>
            </a:r>
            <a:r>
              <a:rPr lang="en-US" dirty="0"/>
              <a:t> l</a:t>
            </a:r>
            <a:r>
              <a:rPr lang="cs-CZ" dirty="0"/>
              <a:t>.</a:t>
            </a:r>
            <a:r>
              <a:rPr lang="en-US" dirty="0"/>
              <a:t> dx</a:t>
            </a:r>
            <a:r>
              <a:rPr lang="cs-CZ" dirty="0"/>
              <a:t>.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 err="1"/>
              <a:t>stp</a:t>
            </a:r>
            <a:r>
              <a:rPr lang="en-US" dirty="0"/>
              <a:t>. </a:t>
            </a:r>
            <a:r>
              <a:rPr lang="en-US" dirty="0" err="1"/>
              <a:t>congelationem</a:t>
            </a:r>
            <a:r>
              <a:rPr lang="en-US" dirty="0"/>
              <a:t> 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2276872"/>
            <a:ext cx="4005064" cy="4005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207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6330" y="5393221"/>
            <a:ext cx="8183880" cy="1051560"/>
          </a:xfrm>
        </p:spPr>
        <p:txBody>
          <a:bodyPr/>
          <a:lstStyle/>
          <a:p>
            <a:r>
              <a:rPr lang="cs-CZ" dirty="0" err="1"/>
              <a:t>Decubitus</a:t>
            </a:r>
            <a:r>
              <a:rPr lang="cs-CZ" dirty="0"/>
              <a:t>, </a:t>
            </a:r>
            <a:r>
              <a:rPr lang="cs-CZ" dirty="0" err="1"/>
              <a:t>us</a:t>
            </a:r>
            <a:r>
              <a:rPr lang="cs-CZ" dirty="0"/>
              <a:t>, m.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25453" y="456164"/>
            <a:ext cx="8490325" cy="475828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2200" b="1" dirty="0" err="1"/>
              <a:t>bedsore</a:t>
            </a:r>
            <a:r>
              <a:rPr lang="cs-CZ" sz="2200" dirty="0"/>
              <a:t> </a:t>
            </a:r>
            <a:r>
              <a:rPr lang="cs-CZ" sz="2100" dirty="0"/>
              <a:t>– </a:t>
            </a:r>
            <a:r>
              <a:rPr lang="cs-CZ" sz="2100" dirty="0" err="1"/>
              <a:t>pressure</a:t>
            </a:r>
            <a:r>
              <a:rPr lang="cs-CZ" sz="2100" dirty="0"/>
              <a:t> </a:t>
            </a:r>
            <a:r>
              <a:rPr lang="cs-CZ" sz="2100" dirty="0" err="1"/>
              <a:t>ulcer</a:t>
            </a:r>
            <a:r>
              <a:rPr lang="cs-CZ" sz="2100" dirty="0"/>
              <a:t> </a:t>
            </a:r>
            <a:r>
              <a:rPr lang="en-US" sz="2100" dirty="0"/>
              <a:t>due to local interference with circulation</a:t>
            </a:r>
            <a:r>
              <a:rPr lang="cs-CZ" sz="2100" dirty="0"/>
              <a:t>; </a:t>
            </a:r>
            <a:r>
              <a:rPr lang="en-US" sz="2100" dirty="0"/>
              <a:t>persons most at risk are those</a:t>
            </a:r>
            <a:r>
              <a:rPr lang="cs-CZ" sz="2100" dirty="0"/>
              <a:t> </a:t>
            </a:r>
            <a:r>
              <a:rPr lang="en-US" sz="2100" dirty="0"/>
              <a:t>who are emaciated</a:t>
            </a:r>
            <a:r>
              <a:rPr lang="cs-CZ" sz="2100" dirty="0"/>
              <a:t> (</a:t>
            </a:r>
            <a:r>
              <a:rPr lang="cs-CZ" sz="2100" dirty="0" err="1"/>
              <a:t>nutritionally</a:t>
            </a:r>
            <a:r>
              <a:rPr lang="cs-CZ" sz="2100" dirty="0"/>
              <a:t> deficient in protein)</a:t>
            </a:r>
            <a:r>
              <a:rPr lang="en-US" sz="2100" dirty="0"/>
              <a:t>,</a:t>
            </a:r>
            <a:r>
              <a:rPr lang="cs-CZ" sz="2100" dirty="0"/>
              <a:t> </a:t>
            </a:r>
            <a:r>
              <a:rPr lang="en-US" sz="2100" dirty="0"/>
              <a:t>obese,</a:t>
            </a:r>
            <a:r>
              <a:rPr lang="cs-CZ" sz="2100" dirty="0"/>
              <a:t> </a:t>
            </a:r>
            <a:r>
              <a:rPr lang="en-US" sz="2100" dirty="0"/>
              <a:t>immobilized by</a:t>
            </a:r>
            <a:r>
              <a:rPr lang="cs-CZ" sz="2100" dirty="0"/>
              <a:t> </a:t>
            </a:r>
            <a:r>
              <a:rPr lang="en-US" sz="2100" dirty="0"/>
              <a:t>traction</a:t>
            </a:r>
            <a:endParaRPr lang="cs-CZ" sz="2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/>
              <a:t>or</a:t>
            </a:r>
            <a:r>
              <a:rPr lang="cs-CZ" sz="2100" dirty="0"/>
              <a:t> </a:t>
            </a:r>
            <a:r>
              <a:rPr lang="en-US" sz="2100" dirty="0"/>
              <a:t>anything else,</a:t>
            </a:r>
            <a:r>
              <a:rPr lang="cs-CZ" sz="2100" dirty="0"/>
              <a:t> </a:t>
            </a:r>
            <a:r>
              <a:rPr lang="en-US" sz="2100" dirty="0"/>
              <a:t>diabetic,</a:t>
            </a:r>
            <a:endParaRPr lang="cs-CZ" sz="2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/>
              <a:t>or</a:t>
            </a:r>
            <a:r>
              <a:rPr lang="cs-CZ" sz="2100" dirty="0"/>
              <a:t> </a:t>
            </a:r>
            <a:r>
              <a:rPr lang="en-US" sz="2100" dirty="0"/>
              <a:t>suffering from</a:t>
            </a:r>
            <a:r>
              <a:rPr lang="cs-CZ" sz="2100" dirty="0"/>
              <a:t> </a:t>
            </a:r>
            <a:r>
              <a:rPr lang="en-US" sz="2100" dirty="0"/>
              <a:t>a circulatory</a:t>
            </a:r>
            <a:endParaRPr lang="cs-CZ" sz="2100" dirty="0"/>
          </a:p>
          <a:p>
            <a:pPr marL="0" indent="0">
              <a:spcBef>
                <a:spcPts val="0"/>
              </a:spcBef>
              <a:buNone/>
            </a:pPr>
            <a:r>
              <a:rPr lang="en-US" sz="2100" dirty="0"/>
              <a:t>disorder. </a:t>
            </a:r>
            <a:endParaRPr lang="cs-CZ" sz="2100" dirty="0"/>
          </a:p>
        </p:txBody>
      </p:sp>
      <p:pic>
        <p:nvPicPr>
          <p:cNvPr id="8194" name="Picture 2" descr="http://4.bp.blogspot.com/-NtWWNc-75WA/UQG51Icl23I/AAAAAAAAAQg/TIKO1SqMaMM/s1600/decu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96" y="2903002"/>
            <a:ext cx="4639137" cy="30255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6"/>
          <p:cNvPicPr>
            <a:picLocks noGrp="1" noChangeAspect="1"/>
          </p:cNvPicPr>
          <p:nvPr/>
        </p:nvPicPr>
        <p:blipFill rotWithShape="1">
          <a:blip r:embed="rId3"/>
          <a:srcRect l="-502" r="6874"/>
          <a:stretch/>
        </p:blipFill>
        <p:spPr>
          <a:xfrm>
            <a:off x="4644008" y="1556792"/>
            <a:ext cx="4171770" cy="2905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1813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5477017"/>
            <a:ext cx="8183880" cy="1051560"/>
          </a:xfrm>
        </p:spPr>
        <p:txBody>
          <a:bodyPr/>
          <a:lstStyle/>
          <a:p>
            <a:r>
              <a:rPr lang="cs-CZ" dirty="0" err="1"/>
              <a:t>Decubitus</a:t>
            </a:r>
            <a:r>
              <a:rPr lang="cs-CZ" dirty="0"/>
              <a:t>, </a:t>
            </a:r>
            <a:r>
              <a:rPr lang="cs-CZ" dirty="0" err="1"/>
              <a:t>us</a:t>
            </a:r>
            <a:r>
              <a:rPr lang="cs-CZ" dirty="0"/>
              <a:t>, m.</a:t>
            </a:r>
          </a:p>
        </p:txBody>
      </p:sp>
      <p:pic>
        <p:nvPicPr>
          <p:cNvPr id="9218" name="Picture 2" descr="http://img.tfd.com/MosbyMD/thumb/pressure-ulcer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873"/>
            <a:ext cx="2955032" cy="1950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g.tfd.com/MosbyMD/thumb/pressure-ulcer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84288"/>
            <a:ext cx="3096344" cy="2031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img.tfd.com/MosbyMD/thumb/pressure-ulcer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508895"/>
            <a:ext cx="3294145" cy="2160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2423412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stage</a:t>
            </a:r>
            <a:r>
              <a:rPr lang="cs-CZ" sz="2000" dirty="0"/>
              <a:t> 1 </a:t>
            </a:r>
            <a:r>
              <a:rPr lang="cs-CZ" sz="2000" dirty="0" err="1"/>
              <a:t>pressure</a:t>
            </a:r>
            <a:r>
              <a:rPr lang="cs-CZ" sz="2000" dirty="0"/>
              <a:t> </a:t>
            </a:r>
            <a:r>
              <a:rPr lang="cs-CZ" sz="2000" dirty="0" err="1"/>
              <a:t>ulcer</a:t>
            </a:r>
            <a:endParaRPr lang="cs-CZ" sz="20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427984" y="526974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stage</a:t>
            </a:r>
            <a:r>
              <a:rPr lang="cs-CZ" sz="2000" dirty="0"/>
              <a:t> 3 </a:t>
            </a:r>
            <a:r>
              <a:rPr lang="cs-CZ" sz="2000" dirty="0" err="1"/>
              <a:t>pressure</a:t>
            </a:r>
            <a:r>
              <a:rPr lang="cs-CZ" sz="2000" dirty="0"/>
              <a:t> </a:t>
            </a:r>
            <a:r>
              <a:rPr lang="cs-CZ" sz="2000" dirty="0" err="1"/>
              <a:t>ulcer</a:t>
            </a:r>
            <a:endParaRPr lang="cs-CZ" sz="20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5220072" y="2760969"/>
            <a:ext cx="36326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err="1"/>
              <a:t>stage</a:t>
            </a:r>
            <a:r>
              <a:rPr lang="cs-CZ" sz="2000" dirty="0"/>
              <a:t> 2 </a:t>
            </a:r>
            <a:r>
              <a:rPr lang="cs-CZ" sz="2000" dirty="0" err="1"/>
              <a:t>pressure</a:t>
            </a:r>
            <a:r>
              <a:rPr lang="cs-CZ" sz="2000" dirty="0"/>
              <a:t> </a:t>
            </a:r>
            <a:r>
              <a:rPr lang="cs-CZ" sz="2000" dirty="0" err="1"/>
              <a:t>ulcer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95422583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3" y="2484869"/>
            <a:ext cx="3341168" cy="3292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355976" y="2564904"/>
            <a:ext cx="3751579" cy="3132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700" i="1" dirty="0" err="1"/>
              <a:t>Decubitus</a:t>
            </a:r>
            <a:r>
              <a:rPr lang="cs-CZ" sz="2700" i="1" dirty="0"/>
              <a:t> </a:t>
            </a:r>
            <a:r>
              <a:rPr lang="cs-CZ" sz="2700" i="1" dirty="0" err="1"/>
              <a:t>regionis</a:t>
            </a:r>
            <a:r>
              <a:rPr lang="cs-CZ" sz="2700" i="1" dirty="0"/>
              <a:t> _____________ </a:t>
            </a:r>
            <a:r>
              <a:rPr lang="cs-CZ" sz="2700" i="1" dirty="0">
                <a:solidFill>
                  <a:srgbClr val="FF0000"/>
                </a:solidFill>
              </a:rPr>
              <a:t>(</a:t>
            </a:r>
            <a:r>
              <a:rPr lang="cs-CZ" sz="2700" i="1" dirty="0" err="1">
                <a:solidFill>
                  <a:srgbClr val="FF0000"/>
                </a:solidFill>
              </a:rPr>
              <a:t>heel</a:t>
            </a:r>
            <a:r>
              <a:rPr lang="cs-CZ" sz="2700" i="1" dirty="0">
                <a:solidFill>
                  <a:srgbClr val="FF0000"/>
                </a:solidFill>
              </a:rPr>
              <a:t> bone) </a:t>
            </a:r>
            <a:r>
              <a:rPr lang="cs-CZ" sz="2700" i="1" dirty="0" err="1"/>
              <a:t>et</a:t>
            </a:r>
            <a:r>
              <a:rPr lang="cs-CZ" sz="2700" i="1" dirty="0"/>
              <a:t> ______________ </a:t>
            </a:r>
            <a:r>
              <a:rPr lang="cs-CZ" sz="2700" i="1" dirty="0">
                <a:solidFill>
                  <a:srgbClr val="FF0000"/>
                </a:solidFill>
              </a:rPr>
              <a:t>(</a:t>
            </a:r>
            <a:r>
              <a:rPr lang="cs-CZ" sz="2700" i="1" dirty="0" err="1">
                <a:solidFill>
                  <a:srgbClr val="FF0000"/>
                </a:solidFill>
              </a:rPr>
              <a:t>sacral</a:t>
            </a:r>
            <a:r>
              <a:rPr lang="cs-CZ" sz="2700" i="1" dirty="0">
                <a:solidFill>
                  <a:srgbClr val="FF0000"/>
                </a:solidFill>
              </a:rPr>
              <a:t> bone) </a:t>
            </a:r>
            <a:r>
              <a:rPr lang="cs-CZ" sz="2700" i="1" dirty="0" err="1"/>
              <a:t>gr</a:t>
            </a:r>
            <a:r>
              <a:rPr lang="cs-CZ" sz="2700" i="1" dirty="0"/>
              <a:t>. II.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03573" y="4509120"/>
            <a:ext cx="3456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err="1">
                <a:solidFill>
                  <a:srgbClr val="FF0000"/>
                </a:solidFill>
              </a:rPr>
              <a:t>ossis</a:t>
            </a:r>
            <a:r>
              <a:rPr lang="cs-CZ" sz="2700" dirty="0">
                <a:solidFill>
                  <a:srgbClr val="FF0000"/>
                </a:solidFill>
              </a:rPr>
              <a:t> </a:t>
            </a:r>
            <a:r>
              <a:rPr lang="cs-CZ" sz="2700" dirty="0" err="1">
                <a:solidFill>
                  <a:srgbClr val="FF0000"/>
                </a:solidFill>
              </a:rPr>
              <a:t>sacri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533851" y="3280400"/>
            <a:ext cx="34563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 err="1">
                <a:solidFill>
                  <a:srgbClr val="FF0000"/>
                </a:solidFill>
              </a:rPr>
              <a:t>calcanei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683568" y="547085"/>
            <a:ext cx="8183880" cy="1051560"/>
          </a:xfrm>
        </p:spPr>
        <p:txBody>
          <a:bodyPr anchor="ctr"/>
          <a:lstStyle/>
          <a:p>
            <a:pPr algn="ctr"/>
            <a:r>
              <a:rPr lang="cs-CZ" dirty="0"/>
              <a:t>Fill in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terms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1142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Internal</a:t>
            </a:r>
            <a:r>
              <a:rPr lang="cs-CZ" dirty="0"/>
              <a:t> </a:t>
            </a:r>
            <a:r>
              <a:rPr lang="cs-CZ" dirty="0" err="1"/>
              <a:t>injuries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50000"/>
              </a:lnSpc>
            </a:pPr>
            <a:r>
              <a:rPr lang="cs-CZ" dirty="0" err="1"/>
              <a:t>fractura</a:t>
            </a:r>
            <a:r>
              <a:rPr lang="cs-CZ" dirty="0"/>
              <a:t> – </a:t>
            </a:r>
            <a:r>
              <a:rPr lang="cs-CZ" dirty="0" err="1"/>
              <a:t>luxatio</a:t>
            </a:r>
            <a:r>
              <a:rPr lang="cs-CZ" dirty="0"/>
              <a:t> – </a:t>
            </a:r>
            <a:r>
              <a:rPr lang="cs-CZ" dirty="0" err="1"/>
              <a:t>distorsio</a:t>
            </a:r>
            <a:endParaRPr lang="cs-CZ" dirty="0"/>
          </a:p>
          <a:p>
            <a:pPr algn="r">
              <a:lnSpc>
                <a:spcPct val="150000"/>
              </a:lnSpc>
            </a:pPr>
            <a:r>
              <a:rPr lang="cs-CZ" dirty="0" err="1"/>
              <a:t>contusio</a:t>
            </a:r>
            <a:r>
              <a:rPr lang="cs-CZ" dirty="0"/>
              <a:t> </a:t>
            </a:r>
          </a:p>
          <a:p>
            <a:pPr algn="r">
              <a:lnSpc>
                <a:spcPct val="150000"/>
              </a:lnSpc>
            </a:pPr>
            <a:r>
              <a:rPr lang="cs-CZ" dirty="0" err="1"/>
              <a:t>commotio</a:t>
            </a:r>
            <a:endParaRPr lang="cs-CZ" dirty="0"/>
          </a:p>
          <a:p>
            <a:pPr algn="r">
              <a:lnSpc>
                <a:spcPct val="150000"/>
              </a:lnSpc>
            </a:pPr>
            <a:r>
              <a:rPr lang="cs-CZ" dirty="0" err="1"/>
              <a:t>perforatio</a:t>
            </a:r>
            <a:endParaRPr lang="cs-CZ" dirty="0"/>
          </a:p>
          <a:p>
            <a:pPr algn="r">
              <a:lnSpc>
                <a:spcPct val="150000"/>
              </a:lnSpc>
            </a:pPr>
            <a:r>
              <a:rPr lang="cs-CZ" dirty="0" err="1"/>
              <a:t>laceratio</a:t>
            </a:r>
            <a:endParaRPr lang="cs-CZ" dirty="0"/>
          </a:p>
          <a:p>
            <a:pPr algn="r">
              <a:lnSpc>
                <a:spcPct val="150000"/>
              </a:lnSpc>
            </a:pPr>
            <a:r>
              <a:rPr lang="cs-CZ" dirty="0" err="1"/>
              <a:t>haematoma</a:t>
            </a:r>
            <a:endParaRPr lang="cs-CZ" dirty="0"/>
          </a:p>
          <a:p>
            <a:pPr algn="r">
              <a:lnSpc>
                <a:spcPct val="150000"/>
              </a:lnSpc>
            </a:pPr>
            <a:r>
              <a:rPr lang="cs-CZ" dirty="0" err="1"/>
              <a:t>abruptio</a:t>
            </a:r>
            <a:endParaRPr lang="cs-CZ" dirty="0"/>
          </a:p>
          <a:p>
            <a:pPr algn="r">
              <a:lnSpc>
                <a:spcPct val="150000"/>
              </a:lnSpc>
            </a:pPr>
            <a:r>
              <a:rPr lang="cs-CZ" dirty="0" err="1"/>
              <a:t>laesio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Bones</a:t>
            </a:r>
            <a:r>
              <a:rPr lang="cs-CZ" dirty="0"/>
              <a:t>, </a:t>
            </a:r>
            <a:r>
              <a:rPr lang="cs-CZ" dirty="0" err="1"/>
              <a:t>ligaments</a:t>
            </a:r>
            <a:r>
              <a:rPr lang="cs-CZ" dirty="0"/>
              <a:t>, soft </a:t>
            </a:r>
            <a:r>
              <a:rPr lang="cs-CZ" dirty="0" err="1"/>
              <a:t>tissues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32574"/>
            <a:ext cx="8064896" cy="438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715868"/>
            <a:ext cx="7992888" cy="23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2060848"/>
            <a:ext cx="8136870" cy="2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Výsledok vyhľadávania obrázkov pre dopyt distorsio diagnos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2708920"/>
            <a:ext cx="2160240" cy="2227748"/>
          </a:xfrm>
          <a:prstGeom prst="rect">
            <a:avLst/>
          </a:prstGeom>
          <a:noFill/>
        </p:spPr>
      </p:pic>
      <p:cxnSp>
        <p:nvCxnSpPr>
          <p:cNvPr id="9" name="Přímá spojovací šipka 8"/>
          <p:cNvCxnSpPr/>
          <p:nvPr/>
        </p:nvCxnSpPr>
        <p:spPr>
          <a:xfrm flipH="1">
            <a:off x="2267744" y="3429000"/>
            <a:ext cx="1008112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3203848" y="31409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???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08920"/>
            <a:ext cx="2232248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Přímá spojovací šipka 12"/>
          <p:cNvCxnSpPr/>
          <p:nvPr/>
        </p:nvCxnSpPr>
        <p:spPr>
          <a:xfrm flipH="1">
            <a:off x="5220072" y="3140968"/>
            <a:ext cx="1008112" cy="504056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6444208" y="292494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</a:rPr>
              <a:t>???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763688" y="764704"/>
            <a:ext cx="5184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solidFill>
                  <a:srgbClr val="0070C0"/>
                </a:solidFill>
              </a:rPr>
              <a:t>OS = </a:t>
            </a:r>
            <a:r>
              <a:rPr lang="cs-CZ" sz="1400" i="1" dirty="0" err="1">
                <a:solidFill>
                  <a:srgbClr val="0070C0"/>
                </a:solidFill>
              </a:rPr>
              <a:t>ostesynthesis</a:t>
            </a:r>
            <a:r>
              <a:rPr lang="cs-CZ" sz="1400" i="1" dirty="0">
                <a:solidFill>
                  <a:srgbClr val="0070C0"/>
                </a:solidFill>
              </a:rPr>
              <a:t>; FE = </a:t>
            </a:r>
            <a:r>
              <a:rPr lang="cs-CZ" sz="1400" i="1" dirty="0" err="1">
                <a:solidFill>
                  <a:srgbClr val="0070C0"/>
                </a:solidFill>
              </a:rPr>
              <a:t>ferrum</a:t>
            </a:r>
            <a:r>
              <a:rPr lang="cs-CZ" sz="1400" i="1" dirty="0">
                <a:solidFill>
                  <a:srgbClr val="0070C0"/>
                </a:solidFill>
              </a:rPr>
              <a:t> (iron)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3275856" y="148478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>
                <a:solidFill>
                  <a:srgbClr val="0070C0"/>
                </a:solidFill>
              </a:rPr>
              <a:t>articulationis</a:t>
            </a:r>
            <a:r>
              <a:rPr lang="cs-CZ" sz="1400" i="1" dirty="0">
                <a:solidFill>
                  <a:srgbClr val="0070C0"/>
                </a:solidFill>
              </a:rPr>
              <a:t> </a:t>
            </a:r>
            <a:r>
              <a:rPr lang="cs-CZ" sz="1400" i="1" dirty="0" err="1">
                <a:solidFill>
                  <a:srgbClr val="0070C0"/>
                </a:solidFill>
              </a:rPr>
              <a:t>sacroiliacae</a:t>
            </a:r>
            <a:endParaRPr lang="cs-CZ" sz="1400" i="1" dirty="0">
              <a:solidFill>
                <a:srgbClr val="0070C0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300192" y="148478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 err="1">
                <a:solidFill>
                  <a:srgbClr val="0070C0"/>
                </a:solidFill>
              </a:rPr>
              <a:t>repositionem</a:t>
            </a:r>
            <a:endParaRPr lang="cs-CZ" sz="1400" i="1" dirty="0">
              <a:solidFill>
                <a:srgbClr val="0070C0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835696" y="2276872"/>
            <a:ext cx="3744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i="1" dirty="0">
                <a:solidFill>
                  <a:srgbClr val="0070C0"/>
                </a:solidFill>
              </a:rPr>
              <a:t>= severe </a:t>
            </a:r>
            <a:r>
              <a:rPr lang="cs-CZ" sz="1400" i="1" dirty="0" err="1">
                <a:solidFill>
                  <a:srgbClr val="0070C0"/>
                </a:solidFill>
              </a:rPr>
              <a:t>damage</a:t>
            </a:r>
            <a:r>
              <a:rPr lang="cs-CZ" sz="1400" i="1" dirty="0">
                <a:solidFill>
                  <a:srgbClr val="0070C0"/>
                </a:solidFill>
              </a:rPr>
              <a:t> </a:t>
            </a:r>
            <a:r>
              <a:rPr lang="cs-CZ" sz="1400" i="1" dirty="0" err="1">
                <a:solidFill>
                  <a:srgbClr val="0070C0"/>
                </a:solidFill>
              </a:rPr>
              <a:t>of</a:t>
            </a:r>
            <a:r>
              <a:rPr lang="cs-CZ" sz="1400" i="1" dirty="0">
                <a:solidFill>
                  <a:srgbClr val="0070C0"/>
                </a:solidFill>
              </a:rPr>
              <a:t> soft </a:t>
            </a:r>
            <a:r>
              <a:rPr lang="cs-CZ" sz="1400" i="1" dirty="0" err="1">
                <a:solidFill>
                  <a:srgbClr val="0070C0"/>
                </a:solidFill>
              </a:rPr>
              <a:t>tissues</a:t>
            </a:r>
            <a:endParaRPr lang="cs-CZ" sz="1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7" grpId="0" build="allAtOnce"/>
      <p:bldP spid="18" grpId="0" build="allAtOnce"/>
      <p:bldP spid="19" grpId="0" build="allAtOnce"/>
      <p:bldP spid="20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Organs</a:t>
            </a:r>
            <a:r>
              <a:rPr lang="cs-CZ" dirty="0"/>
              <a:t> 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92696"/>
            <a:ext cx="3676191" cy="190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572000" y="90872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epidural</a:t>
            </a:r>
            <a:r>
              <a:rPr lang="cs-CZ" i="1" dirty="0"/>
              <a:t> </a:t>
            </a:r>
            <a:r>
              <a:rPr lang="cs-CZ" i="1" dirty="0" err="1"/>
              <a:t>haematoma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left</a:t>
            </a:r>
            <a:r>
              <a:rPr lang="cs-CZ" i="1" dirty="0"/>
              <a:t> </a:t>
            </a:r>
            <a:r>
              <a:rPr lang="cs-CZ" i="1" dirty="0" err="1"/>
              <a:t>parietal</a:t>
            </a:r>
            <a:r>
              <a:rPr lang="cs-CZ" i="1" dirty="0"/>
              <a:t> region</a:t>
            </a:r>
          </a:p>
        </p:txBody>
      </p:sp>
      <p:pic>
        <p:nvPicPr>
          <p:cNvPr id="22532" name="Picture 4" descr="Výsledok vyhľadávania obrázkov pre dopyt brain concu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3168352" cy="237626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683568" y="335699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traumatic</a:t>
            </a:r>
            <a:r>
              <a:rPr lang="cs-CZ" i="1" dirty="0"/>
              <a:t> </a:t>
            </a:r>
            <a:r>
              <a:rPr lang="cs-CZ" i="1" dirty="0" err="1"/>
              <a:t>brain</a:t>
            </a:r>
            <a:r>
              <a:rPr lang="cs-CZ" i="1" dirty="0"/>
              <a:t> </a:t>
            </a:r>
            <a:r>
              <a:rPr lang="cs-CZ" i="1" dirty="0" err="1"/>
              <a:t>injury</a:t>
            </a:r>
            <a:r>
              <a:rPr lang="cs-CZ" i="1" dirty="0"/>
              <a:t> (TBI) ?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1115616" y="37890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commotio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cerebri</a:t>
            </a:r>
            <a:endParaRPr lang="cs-CZ" b="1" dirty="0">
              <a:solidFill>
                <a:srgbClr val="C0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44008" y="1772816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haematoma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epidurale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reg</a:t>
            </a:r>
            <a:r>
              <a:rPr lang="cs-CZ" b="1" dirty="0">
                <a:solidFill>
                  <a:srgbClr val="C00000"/>
                </a:solidFill>
              </a:rPr>
              <a:t>. </a:t>
            </a:r>
            <a:r>
              <a:rPr lang="cs-CZ" b="1" dirty="0" err="1">
                <a:solidFill>
                  <a:srgbClr val="C00000"/>
                </a:solidFill>
              </a:rPr>
              <a:t>parietalis</a:t>
            </a:r>
            <a:r>
              <a:rPr lang="cs-CZ" b="1" dirty="0">
                <a:solidFill>
                  <a:srgbClr val="C00000"/>
                </a:solidFill>
              </a:rPr>
              <a:t> l.sin.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  <p:bldP spid="9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Organs</a:t>
            </a:r>
            <a:endParaRPr lang="cs-CZ" dirty="0"/>
          </a:p>
        </p:txBody>
      </p:sp>
      <p:pic>
        <p:nvPicPr>
          <p:cNvPr id="23554" name="Picture 2" descr="Výsledok vyhľadávania obrázkov pre dopyt splenic contu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692697"/>
            <a:ext cx="3240360" cy="2529062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427984" y="90872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grade IV </a:t>
            </a:r>
            <a:r>
              <a:rPr lang="cs-CZ" i="1" dirty="0" err="1"/>
              <a:t>splenic</a:t>
            </a:r>
            <a:r>
              <a:rPr lang="cs-CZ" i="1" dirty="0"/>
              <a:t> </a:t>
            </a:r>
            <a:r>
              <a:rPr lang="cs-CZ" i="1" dirty="0" err="1"/>
              <a:t>laceration</a:t>
            </a:r>
            <a:r>
              <a:rPr lang="cs-CZ" i="1" dirty="0"/>
              <a:t> 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860032" y="1412776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laceratio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lienis</a:t>
            </a:r>
            <a:r>
              <a:rPr lang="cs-CZ" b="1" dirty="0">
                <a:solidFill>
                  <a:srgbClr val="C00000"/>
                </a:solidFill>
              </a:rPr>
              <a:t> gradus </a:t>
            </a:r>
            <a:r>
              <a:rPr lang="cs-CZ" b="1" dirty="0" err="1">
                <a:solidFill>
                  <a:srgbClr val="C00000"/>
                </a:solidFill>
              </a:rPr>
              <a:t>quarti</a:t>
            </a:r>
            <a:endParaRPr lang="cs-CZ" b="1" dirty="0">
              <a:solidFill>
                <a:srgbClr val="C00000"/>
              </a:solidFill>
            </a:endParaRPr>
          </a:p>
        </p:txBody>
      </p:sp>
      <p:pic>
        <p:nvPicPr>
          <p:cNvPr id="23556" name="Picture 4" descr="Výsledok vyhľadávania obrázkov pre dopyt contusion o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2852936"/>
            <a:ext cx="3456384" cy="2540625"/>
          </a:xfrm>
          <a:prstGeom prst="rect">
            <a:avLst/>
          </a:prstGeom>
          <a:noFill/>
        </p:spPr>
      </p:pic>
      <p:sp>
        <p:nvSpPr>
          <p:cNvPr id="8" name="TextovéPole 7"/>
          <p:cNvSpPr txBox="1"/>
          <p:nvPr/>
        </p:nvSpPr>
        <p:spPr>
          <a:xfrm>
            <a:off x="899592" y="34290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contusion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right</a:t>
            </a:r>
            <a:r>
              <a:rPr lang="cs-CZ" i="1" dirty="0"/>
              <a:t> </a:t>
            </a:r>
            <a:r>
              <a:rPr lang="cs-CZ" i="1" dirty="0" err="1"/>
              <a:t>lung</a:t>
            </a:r>
            <a:r>
              <a:rPr lang="cs-CZ" i="1" dirty="0"/>
              <a:t> ?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331640" y="386104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contusio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pulmonis</a:t>
            </a:r>
            <a:r>
              <a:rPr lang="cs-CZ" b="1" dirty="0">
                <a:solidFill>
                  <a:srgbClr val="C00000"/>
                </a:solidFill>
              </a:rPr>
              <a:t> l. </a:t>
            </a:r>
            <a:r>
              <a:rPr lang="cs-CZ" b="1" dirty="0" err="1">
                <a:solidFill>
                  <a:srgbClr val="C00000"/>
                </a:solidFill>
              </a:rPr>
              <a:t>dx</a:t>
            </a:r>
            <a:r>
              <a:rPr lang="cs-CZ" b="1" dirty="0">
                <a:solidFill>
                  <a:srgbClr val="C0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8" grpId="0"/>
      <p:bldP spid="9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Organs</a:t>
            </a:r>
            <a:r>
              <a:rPr lang="cs-CZ" dirty="0"/>
              <a:t>, soft </a:t>
            </a:r>
            <a:r>
              <a:rPr lang="cs-CZ" dirty="0" err="1"/>
              <a:t>tissues</a:t>
            </a:r>
            <a:endParaRPr lang="cs-CZ" dirty="0"/>
          </a:p>
        </p:txBody>
      </p:sp>
      <p:pic>
        <p:nvPicPr>
          <p:cNvPr id="28674" name="Picture 2" descr="Výsledok vyhľadávania obrázkov pre dopyt abruptio placenta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764704"/>
            <a:ext cx="3176453" cy="1673747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427984" y="908720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partial</a:t>
            </a:r>
            <a:r>
              <a:rPr lang="cs-CZ" i="1" dirty="0"/>
              <a:t> </a:t>
            </a:r>
            <a:r>
              <a:rPr lang="cs-CZ" i="1" dirty="0" err="1"/>
              <a:t>abruption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placenta in </a:t>
            </a:r>
            <a:r>
              <a:rPr lang="cs-CZ" i="1" dirty="0" err="1"/>
              <a:t>the</a:t>
            </a:r>
            <a:r>
              <a:rPr lang="cs-CZ" i="1" dirty="0"/>
              <a:t> 36th </a:t>
            </a:r>
            <a:r>
              <a:rPr lang="cs-CZ" i="1" dirty="0" err="1"/>
              <a:t>week</a:t>
            </a:r>
            <a:r>
              <a:rPr lang="cs-CZ" i="1" dirty="0"/>
              <a:t> (+ 4 </a:t>
            </a:r>
            <a:r>
              <a:rPr lang="cs-CZ" i="1" dirty="0" err="1"/>
              <a:t>days</a:t>
            </a:r>
            <a:r>
              <a:rPr lang="cs-CZ" i="1" dirty="0"/>
              <a:t>)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pregnancy</a:t>
            </a:r>
            <a:r>
              <a:rPr lang="cs-CZ" i="1" dirty="0"/>
              <a:t>?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355976" y="184482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abruptio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placentae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partialis</a:t>
            </a:r>
            <a:r>
              <a:rPr lang="cs-CZ" b="1" dirty="0">
                <a:solidFill>
                  <a:srgbClr val="C00000"/>
                </a:solidFill>
              </a:rPr>
              <a:t> in </a:t>
            </a:r>
            <a:r>
              <a:rPr lang="cs-CZ" b="1" dirty="0" err="1">
                <a:solidFill>
                  <a:srgbClr val="C00000"/>
                </a:solidFill>
              </a:rPr>
              <a:t>grav</a:t>
            </a:r>
            <a:r>
              <a:rPr lang="cs-CZ" b="1" dirty="0">
                <a:solidFill>
                  <a:srgbClr val="C00000"/>
                </a:solidFill>
              </a:rPr>
              <a:t>. </a:t>
            </a:r>
            <a:r>
              <a:rPr lang="cs-CZ" b="1" dirty="0" err="1">
                <a:solidFill>
                  <a:srgbClr val="C00000"/>
                </a:solidFill>
              </a:rPr>
              <a:t>hebd</a:t>
            </a:r>
            <a:r>
              <a:rPr lang="cs-CZ" b="1" dirty="0">
                <a:solidFill>
                  <a:srgbClr val="C00000"/>
                </a:solidFill>
              </a:rPr>
              <a:t>. 36+4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4572000" y="2420888"/>
            <a:ext cx="360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i="1" dirty="0">
                <a:solidFill>
                  <a:srgbClr val="0070C0"/>
                </a:solidFill>
              </a:rPr>
              <a:t>in </a:t>
            </a:r>
            <a:r>
              <a:rPr lang="cs-CZ" sz="1600" i="1" dirty="0" err="1">
                <a:solidFill>
                  <a:srgbClr val="0070C0"/>
                </a:solidFill>
              </a:rPr>
              <a:t>graviditatis</a:t>
            </a:r>
            <a:r>
              <a:rPr lang="cs-CZ" sz="1600" i="1" dirty="0">
                <a:solidFill>
                  <a:srgbClr val="0070C0"/>
                </a:solidFill>
              </a:rPr>
              <a:t> </a:t>
            </a:r>
            <a:r>
              <a:rPr lang="cs-CZ" sz="1600" i="1" dirty="0" err="1">
                <a:solidFill>
                  <a:srgbClr val="0070C0"/>
                </a:solidFill>
              </a:rPr>
              <a:t>hebdomade</a:t>
            </a:r>
            <a:endParaRPr lang="cs-CZ" sz="1600" i="1" dirty="0">
              <a:solidFill>
                <a:srgbClr val="0070C0"/>
              </a:solidFill>
            </a:endParaRPr>
          </a:p>
        </p:txBody>
      </p:sp>
      <p:pic>
        <p:nvPicPr>
          <p:cNvPr id="28676" name="Picture 4" descr="Výsledok vyhľadávania obrázkov pre dopyt perforation o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924944"/>
            <a:ext cx="2088232" cy="2070066"/>
          </a:xfrm>
          <a:prstGeom prst="rect">
            <a:avLst/>
          </a:prstGeom>
          <a:noFill/>
        </p:spPr>
      </p:pic>
      <p:cxnSp>
        <p:nvCxnSpPr>
          <p:cNvPr id="10" name="Přímá spojovací šipka 9"/>
          <p:cNvCxnSpPr/>
          <p:nvPr/>
        </p:nvCxnSpPr>
        <p:spPr>
          <a:xfrm flipV="1">
            <a:off x="4499992" y="4149080"/>
            <a:ext cx="1296144" cy="432048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/>
          <p:cNvSpPr txBox="1"/>
          <p:nvPr/>
        </p:nvSpPr>
        <p:spPr>
          <a:xfrm>
            <a:off x="611560" y="3068960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 err="1"/>
              <a:t>traumatic</a:t>
            </a:r>
            <a:r>
              <a:rPr lang="cs-CZ" i="1" dirty="0"/>
              <a:t> </a:t>
            </a:r>
            <a:r>
              <a:rPr lang="cs-CZ" i="1" dirty="0" err="1"/>
              <a:t>perforation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tympanic</a:t>
            </a:r>
            <a:r>
              <a:rPr lang="cs-CZ" i="1" dirty="0"/>
              <a:t> </a:t>
            </a:r>
            <a:r>
              <a:rPr lang="cs-CZ" i="1" dirty="0" err="1"/>
              <a:t>membrane</a:t>
            </a:r>
            <a:r>
              <a:rPr lang="cs-CZ" i="1" dirty="0"/>
              <a:t> in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right</a:t>
            </a:r>
            <a:r>
              <a:rPr lang="cs-CZ" i="1" dirty="0"/>
              <a:t> </a:t>
            </a:r>
            <a:r>
              <a:rPr lang="cs-CZ" i="1" dirty="0" err="1"/>
              <a:t>ear</a:t>
            </a:r>
            <a:r>
              <a:rPr lang="cs-CZ" i="1" dirty="0"/>
              <a:t> ?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899592" y="400506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rgbClr val="C00000"/>
                </a:solidFill>
              </a:rPr>
              <a:t>perforatio</a:t>
            </a:r>
            <a:r>
              <a:rPr lang="cs-CZ" b="1" dirty="0">
                <a:solidFill>
                  <a:srgbClr val="C00000"/>
                </a:solidFill>
              </a:rPr>
              <a:t> </a:t>
            </a:r>
            <a:r>
              <a:rPr lang="cs-CZ" b="1" dirty="0" err="1">
                <a:solidFill>
                  <a:srgbClr val="C00000"/>
                </a:solidFill>
              </a:rPr>
              <a:t>tympani</a:t>
            </a:r>
            <a:r>
              <a:rPr lang="cs-CZ" b="1" dirty="0">
                <a:solidFill>
                  <a:srgbClr val="C00000"/>
                </a:solidFill>
              </a:rPr>
              <a:t> l. </a:t>
            </a:r>
            <a:r>
              <a:rPr lang="cs-CZ" b="1" dirty="0" err="1">
                <a:solidFill>
                  <a:srgbClr val="C00000"/>
                </a:solidFill>
              </a:rPr>
              <a:t>dx</a:t>
            </a:r>
            <a:r>
              <a:rPr lang="cs-CZ" b="1" dirty="0">
                <a:solidFill>
                  <a:srgbClr val="C00000"/>
                </a:solidFill>
              </a:rPr>
              <a:t>. </a:t>
            </a:r>
            <a:r>
              <a:rPr lang="cs-CZ" b="1" dirty="0" err="1">
                <a:solidFill>
                  <a:srgbClr val="C00000"/>
                </a:solidFill>
              </a:rPr>
              <a:t>traumatica</a:t>
            </a:r>
            <a:endParaRPr lang="cs-CZ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allAtOnce"/>
      <p:bldP spid="7" grpId="0" build="allAtOnce"/>
      <p:bldP spid="11" grpId="0"/>
      <p:bldP spid="12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t="69149"/>
          <a:stretch/>
        </p:blipFill>
        <p:spPr>
          <a:xfrm>
            <a:off x="323528" y="1844824"/>
            <a:ext cx="8513849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18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5511" y="404664"/>
            <a:ext cx="8183880" cy="1051560"/>
          </a:xfrm>
        </p:spPr>
        <p:txBody>
          <a:bodyPr anchor="ctr"/>
          <a:lstStyle/>
          <a:p>
            <a:r>
              <a:rPr lang="cs-CZ" dirty="0" err="1"/>
              <a:t>Put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words</a:t>
            </a:r>
            <a:r>
              <a:rPr lang="cs-CZ" dirty="0"/>
              <a:t> in </a:t>
            </a:r>
            <a:r>
              <a:rPr lang="cs-CZ" dirty="0" err="1"/>
              <a:t>correct</a:t>
            </a:r>
            <a:r>
              <a:rPr lang="cs-CZ" dirty="0"/>
              <a:t> </a:t>
            </a:r>
            <a:r>
              <a:rPr lang="cs-CZ" dirty="0" err="1"/>
              <a:t>order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5511" y="1268760"/>
            <a:ext cx="8183880" cy="1458488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</a:t>
            </a:r>
            <a:r>
              <a:rPr lang="fr-FR" dirty="0"/>
              <a:t>upercilii</a:t>
            </a:r>
            <a:r>
              <a:rPr lang="cs-CZ" dirty="0"/>
              <a:t> - o</a:t>
            </a:r>
            <a:r>
              <a:rPr lang="fr-FR" dirty="0"/>
              <a:t>ris</a:t>
            </a:r>
            <a:r>
              <a:rPr lang="cs-CZ" dirty="0"/>
              <a:t> -</a:t>
            </a:r>
            <a:r>
              <a:rPr lang="fr-FR" dirty="0"/>
              <a:t> l. </a:t>
            </a:r>
            <a:r>
              <a:rPr lang="cs-CZ" dirty="0"/>
              <a:t>- </a:t>
            </a:r>
            <a:r>
              <a:rPr lang="fr-FR" dirty="0"/>
              <a:t>vulnus </a:t>
            </a:r>
            <a:r>
              <a:rPr lang="cs-CZ" dirty="0"/>
              <a:t>- </a:t>
            </a:r>
            <a:r>
              <a:rPr lang="fr-FR" dirty="0"/>
              <a:t>sin</a:t>
            </a:r>
            <a:r>
              <a:rPr lang="cs-CZ" dirty="0"/>
              <a:t>.- l</a:t>
            </a:r>
            <a:r>
              <a:rPr lang="fr-FR" dirty="0"/>
              <a:t>abii</a:t>
            </a:r>
            <a:r>
              <a:rPr lang="cs-CZ" dirty="0"/>
              <a:t> - </a:t>
            </a:r>
            <a:r>
              <a:rPr lang="fr-FR" dirty="0"/>
              <a:t>et</a:t>
            </a:r>
            <a:r>
              <a:rPr lang="cs-CZ" dirty="0"/>
              <a:t>- </a:t>
            </a:r>
            <a:r>
              <a:rPr lang="fr-FR" dirty="0"/>
              <a:t>lacerum </a:t>
            </a:r>
            <a:r>
              <a:rPr lang="cs-CZ" dirty="0"/>
              <a:t>- </a:t>
            </a:r>
            <a:r>
              <a:rPr lang="cs-CZ" dirty="0" err="1"/>
              <a:t>inferioris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7114" y="2996952"/>
            <a:ext cx="43924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sz="2400" dirty="0"/>
              <a:t>vulnus lacerum labii </a:t>
            </a:r>
            <a:r>
              <a:rPr lang="cs-CZ" sz="2400" dirty="0" err="1"/>
              <a:t>inferio</a:t>
            </a:r>
            <a:r>
              <a:rPr lang="fr-FR" sz="2400" dirty="0"/>
              <a:t>r</a:t>
            </a:r>
            <a:r>
              <a:rPr lang="cs-CZ" sz="2400" dirty="0" err="1"/>
              <a:t>is</a:t>
            </a:r>
            <a:r>
              <a:rPr lang="fr-FR" sz="2400" dirty="0"/>
              <a:t> oris et supercilii l. sin</a:t>
            </a:r>
            <a:r>
              <a:rPr lang="cs-CZ" sz="24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2018381"/>
            <a:ext cx="378904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76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5896" y="404664"/>
            <a:ext cx="5184576" cy="612068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cs-CZ" sz="1800" dirty="0">
                <a:latin typeface="Cambria" pitchFamily="18" charset="0"/>
              </a:rPr>
              <a:t>      </a:t>
            </a:r>
            <a:r>
              <a:rPr lang="en-US" sz="1800" dirty="0">
                <a:latin typeface="Cambria" pitchFamily="18" charset="0"/>
              </a:rPr>
              <a:t>A 34-year-old man was brought to the emergency department at </a:t>
            </a:r>
            <a:r>
              <a:rPr lang="en-US" sz="1800" dirty="0" err="1">
                <a:latin typeface="Cambria" pitchFamily="18" charset="0"/>
              </a:rPr>
              <a:t>th</a:t>
            </a:r>
            <a:r>
              <a:rPr lang="cs-CZ" sz="1800" dirty="0">
                <a:latin typeface="Cambria" pitchFamily="18" charset="0"/>
              </a:rPr>
              <a:t>e</a:t>
            </a:r>
            <a:r>
              <a:rPr lang="en-US" sz="1800" dirty="0">
                <a:latin typeface="Cambria" pitchFamily="18" charset="0"/>
              </a:rPr>
              <a:t> hospital because of multiple traumatic injuries that he sustained when a bomb exploded while he was watching the 2013 Boston Marathon.</a:t>
            </a:r>
            <a:r>
              <a:rPr lang="cs-CZ" sz="1800" dirty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At the scene, the patient reportedly lost consciousness, had a 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complete amputation of his right leg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directly below the knee</a:t>
            </a:r>
            <a:r>
              <a:rPr lang="en-US" sz="1800" dirty="0">
                <a:latin typeface="Cambria" pitchFamily="18" charset="0"/>
              </a:rPr>
              <a:t>, and had copious blood loss. A plain radiograph of the left tibia and fibula </a:t>
            </a:r>
            <a:r>
              <a:rPr lang="en-US" sz="1600" i="1" dirty="0">
                <a:latin typeface="Cambria" pitchFamily="18" charset="0"/>
              </a:rPr>
              <a:t>(</a:t>
            </a:r>
            <a:r>
              <a:rPr lang="en-US" sz="1600" i="1" u="sng" dirty="0">
                <a:latin typeface="Cambria" pitchFamily="18" charset="0"/>
              </a:rPr>
              <a:t>Figure 3A</a:t>
            </a:r>
            <a:r>
              <a:rPr lang="cs-CZ" sz="1600" b="1" i="1" u="sng" cap="all" dirty="0">
                <a:latin typeface="Cambria" pitchFamily="18" charset="0"/>
              </a:rPr>
              <a:t> </a:t>
            </a:r>
            <a:r>
              <a:rPr lang="en-US" sz="1600" i="1" dirty="0">
                <a:latin typeface="Cambria" pitchFamily="18" charset="0"/>
              </a:rPr>
              <a:t>Radiographs of the Injuries of the Left Leg) </a:t>
            </a:r>
            <a:r>
              <a:rPr lang="en-US" sz="1800" dirty="0">
                <a:latin typeface="Cambria" pitchFamily="18" charset="0"/>
              </a:rPr>
              <a:t>revealed 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multiple metallic foreign bodies around the knee and a </a:t>
            </a:r>
            <a:r>
              <a:rPr lang="en-US" sz="1800" i="1" dirty="0" err="1">
                <a:solidFill>
                  <a:srgbClr val="FF0000"/>
                </a:solidFill>
                <a:latin typeface="Cambria" pitchFamily="18" charset="0"/>
              </a:rPr>
              <a:t>nondisplaced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 fracture of the lateral </a:t>
            </a:r>
            <a:r>
              <a:rPr lang="en-US" sz="1800" i="1" dirty="0" err="1">
                <a:solidFill>
                  <a:srgbClr val="FF0000"/>
                </a:solidFill>
                <a:latin typeface="Cambria" pitchFamily="18" charset="0"/>
              </a:rPr>
              <a:t>tibial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 plateau</a:t>
            </a:r>
            <a:r>
              <a:rPr lang="en-US" sz="1800" dirty="0">
                <a:latin typeface="Cambria" pitchFamily="18" charset="0"/>
              </a:rPr>
              <a:t>. Plain radiographs of the left foot and ankle revealed 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a comminuted fracture of the </a:t>
            </a:r>
            <a:r>
              <a:rPr lang="en-US" sz="1800" i="1" dirty="0" err="1">
                <a:solidFill>
                  <a:srgbClr val="FF0000"/>
                </a:solidFill>
                <a:latin typeface="Cambria" pitchFamily="18" charset="0"/>
              </a:rPr>
              <a:t>calcaneus</a:t>
            </a:r>
            <a:r>
              <a:rPr lang="en-US" sz="1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i="1" dirty="0">
                <a:latin typeface="Cambria" pitchFamily="18" charset="0"/>
              </a:rPr>
              <a:t>(</a:t>
            </a:r>
            <a:r>
              <a:rPr lang="en-US" sz="1600" i="1" u="sng" dirty="0">
                <a:latin typeface="Cambria" pitchFamily="18" charset="0"/>
              </a:rPr>
              <a:t>Figure 3B</a:t>
            </a:r>
            <a:r>
              <a:rPr lang="en-US" sz="1600" i="1" dirty="0">
                <a:latin typeface="Cambria" pitchFamily="18" charset="0"/>
              </a:rPr>
              <a:t>)</a:t>
            </a:r>
            <a:r>
              <a:rPr lang="en-US" sz="1800" dirty="0">
                <a:latin typeface="Cambria" pitchFamily="18" charset="0"/>
              </a:rPr>
              <a:t>, minimally displaced </a:t>
            </a:r>
            <a:r>
              <a:rPr lang="en-US" sz="1800" dirty="0" err="1">
                <a:latin typeface="Cambria" pitchFamily="18" charset="0"/>
              </a:rPr>
              <a:t>cuboid</a:t>
            </a:r>
            <a:r>
              <a:rPr lang="en-US" sz="1800" dirty="0">
                <a:latin typeface="Cambria" pitchFamily="18" charset="0"/>
              </a:rPr>
              <a:t> and cuneiform fractures, and </a:t>
            </a:r>
            <a:r>
              <a:rPr lang="en-US" sz="1800" i="1" dirty="0" err="1">
                <a:solidFill>
                  <a:srgbClr val="FF0000"/>
                </a:solidFill>
                <a:latin typeface="Cambria" pitchFamily="18" charset="0"/>
              </a:rPr>
              <a:t>subluxation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 of multiple </a:t>
            </a:r>
            <a:r>
              <a:rPr lang="en-US" sz="1800" i="1" dirty="0" err="1">
                <a:solidFill>
                  <a:srgbClr val="FF0000"/>
                </a:solidFill>
                <a:latin typeface="Cambria" pitchFamily="18" charset="0"/>
              </a:rPr>
              <a:t>tarsometatarsal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 joints</a:t>
            </a:r>
            <a:r>
              <a:rPr lang="en-US" sz="1800" dirty="0">
                <a:latin typeface="Cambria" pitchFamily="18" charset="0"/>
              </a:rPr>
              <a:t>, evidence of a </a:t>
            </a:r>
            <a:r>
              <a:rPr lang="en-US" sz="1800" dirty="0" err="1">
                <a:latin typeface="Cambria" pitchFamily="18" charset="0"/>
              </a:rPr>
              <a:t>ligamentous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Cambria" pitchFamily="18" charset="0"/>
              </a:rPr>
              <a:t>Lisfranc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 injury </a:t>
            </a:r>
            <a:r>
              <a:rPr lang="en-US" sz="1800" dirty="0">
                <a:latin typeface="Cambria" pitchFamily="18" charset="0"/>
              </a:rPr>
              <a:t>(dislocation of the </a:t>
            </a:r>
            <a:r>
              <a:rPr lang="en-US" sz="1800" dirty="0" err="1">
                <a:latin typeface="Cambria" pitchFamily="18" charset="0"/>
              </a:rPr>
              <a:t>tarsometatarsal</a:t>
            </a:r>
            <a:r>
              <a:rPr lang="en-US" sz="1800" dirty="0">
                <a:latin typeface="Cambria" pitchFamily="18" charset="0"/>
              </a:rPr>
              <a:t> joints due to </a:t>
            </a:r>
            <a:r>
              <a:rPr lang="en-US" sz="1800" dirty="0" err="1">
                <a:latin typeface="Cambria" pitchFamily="18" charset="0"/>
              </a:rPr>
              <a:t>midfoot</a:t>
            </a:r>
            <a:r>
              <a:rPr lang="en-US" sz="1800" dirty="0">
                <a:latin typeface="Cambria" pitchFamily="18" charset="0"/>
              </a:rPr>
              <a:t> trauma; named after the military surgeon in Napoleon's army) </a:t>
            </a:r>
            <a:r>
              <a:rPr lang="en-US" sz="1600" i="1" dirty="0">
                <a:latin typeface="Cambria" pitchFamily="18" charset="0"/>
              </a:rPr>
              <a:t>(</a:t>
            </a:r>
            <a:r>
              <a:rPr lang="en-US" sz="1600" i="1" u="sng" dirty="0">
                <a:latin typeface="Cambria" pitchFamily="18" charset="0"/>
              </a:rPr>
              <a:t>Figure 3C</a:t>
            </a:r>
            <a:r>
              <a:rPr lang="en-US" sz="1600" i="1" dirty="0">
                <a:latin typeface="Cambria" pitchFamily="18" charset="0"/>
              </a:rPr>
              <a:t>).</a:t>
            </a:r>
            <a:endParaRPr lang="en-US" sz="1800" i="1" dirty="0">
              <a:latin typeface="Cambria" pitchFamily="18" charset="0"/>
            </a:endParaRPr>
          </a:p>
          <a:p>
            <a:endParaRPr lang="cs-CZ" sz="18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506784" cy="4791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solidFill>
                  <a:srgbClr val="DB0013"/>
                </a:solidFill>
                <a:latin typeface="Cambria"/>
                <a:cs typeface="Cambria"/>
              </a:rPr>
              <a:t>Case study</a:t>
            </a:r>
            <a:endParaRPr lang="en-US" sz="5400" dirty="0">
              <a:solidFill>
                <a:srgbClr val="DB0013"/>
              </a:solidFill>
              <a:latin typeface="Cambria"/>
              <a:cs typeface="Cambria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1979712" y="2204864"/>
            <a:ext cx="194320" cy="122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1115616" y="3789040"/>
            <a:ext cx="194320" cy="122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67544" y="1628800"/>
            <a:ext cx="1440160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67544" y="2924944"/>
            <a:ext cx="1800200" cy="1728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907704" y="1628800"/>
            <a:ext cx="2016224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Check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basic </a:t>
            </a:r>
            <a:r>
              <a:rPr lang="cs-CZ" dirty="0" err="1"/>
              <a:t>structure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diagnose !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908720"/>
            <a:ext cx="8183880" cy="4187952"/>
          </a:xfrm>
        </p:spPr>
        <p:txBody>
          <a:bodyPr/>
          <a:lstStyle/>
          <a:p>
            <a:r>
              <a:rPr lang="cs-CZ" dirty="0"/>
              <a:t>1) </a:t>
            </a:r>
            <a:r>
              <a:rPr lang="cs-CZ" b="1" dirty="0" err="1"/>
              <a:t>problem</a:t>
            </a:r>
            <a:r>
              <a:rPr lang="cs-CZ" dirty="0"/>
              <a:t>: </a:t>
            </a:r>
            <a:r>
              <a:rPr lang="cs-CZ" i="1" dirty="0"/>
              <a:t>Nominative</a:t>
            </a:r>
          </a:p>
          <a:p>
            <a:pPr lvl="1"/>
            <a:r>
              <a:rPr lang="cs-CZ" dirty="0" err="1"/>
              <a:t>fractura</a:t>
            </a:r>
            <a:r>
              <a:rPr lang="cs-CZ" dirty="0"/>
              <a:t>; </a:t>
            </a:r>
            <a:r>
              <a:rPr lang="cs-CZ" dirty="0" err="1"/>
              <a:t>corpora</a:t>
            </a:r>
            <a:r>
              <a:rPr lang="cs-CZ" dirty="0"/>
              <a:t> </a:t>
            </a:r>
            <a:r>
              <a:rPr lang="cs-CZ" dirty="0" err="1"/>
              <a:t>aliena</a:t>
            </a:r>
            <a:r>
              <a:rPr lang="cs-CZ" dirty="0"/>
              <a:t>; </a:t>
            </a:r>
            <a:r>
              <a:rPr lang="cs-CZ" dirty="0" err="1"/>
              <a:t>subluxatio</a:t>
            </a:r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2) </a:t>
            </a:r>
            <a:r>
              <a:rPr lang="cs-CZ" b="1" dirty="0" err="1"/>
              <a:t>localization</a:t>
            </a:r>
            <a:r>
              <a:rPr lang="cs-CZ" dirty="0"/>
              <a:t>: </a:t>
            </a:r>
            <a:r>
              <a:rPr lang="cs-CZ" i="1" dirty="0"/>
              <a:t>Genitive </a:t>
            </a:r>
            <a:r>
              <a:rPr lang="cs-CZ" sz="2000" dirty="0"/>
              <a:t>(</a:t>
            </a:r>
            <a:r>
              <a:rPr lang="cs-CZ" sz="2000" dirty="0" err="1"/>
              <a:t>rarely</a:t>
            </a:r>
            <a:r>
              <a:rPr lang="cs-CZ" sz="2000" dirty="0"/>
              <a:t> </a:t>
            </a:r>
            <a:r>
              <a:rPr lang="cs-CZ" sz="2000" dirty="0" err="1"/>
              <a:t>preposition</a:t>
            </a:r>
            <a:r>
              <a:rPr lang="cs-CZ" sz="2000" dirty="0"/>
              <a:t>)</a:t>
            </a:r>
            <a:endParaRPr lang="cs-CZ" i="1" dirty="0"/>
          </a:p>
          <a:p>
            <a:pPr lvl="1"/>
            <a:r>
              <a:rPr lang="cs-CZ" dirty="0" err="1"/>
              <a:t>cruris</a:t>
            </a:r>
            <a:r>
              <a:rPr lang="cs-CZ" dirty="0"/>
              <a:t> </a:t>
            </a:r>
            <a:r>
              <a:rPr lang="cs-CZ" dirty="0" err="1"/>
              <a:t>l.dx</a:t>
            </a:r>
            <a:r>
              <a:rPr lang="cs-CZ" dirty="0"/>
              <a:t>.; </a:t>
            </a:r>
            <a:r>
              <a:rPr lang="cs-CZ" dirty="0" err="1"/>
              <a:t>calcanei</a:t>
            </a:r>
            <a:r>
              <a:rPr lang="cs-CZ" dirty="0"/>
              <a:t>; </a:t>
            </a:r>
            <a:r>
              <a:rPr lang="cs-CZ" dirty="0" err="1"/>
              <a:t>circum</a:t>
            </a:r>
            <a:r>
              <a:rPr lang="cs-CZ" dirty="0"/>
              <a:t> genu</a:t>
            </a:r>
          </a:p>
          <a:p>
            <a:pPr lvl="1"/>
            <a:endParaRPr lang="cs-CZ" dirty="0"/>
          </a:p>
          <a:p>
            <a:r>
              <a:rPr lang="cs-CZ" dirty="0"/>
              <a:t>3) </a:t>
            </a:r>
            <a:r>
              <a:rPr lang="cs-CZ" b="1" dirty="0" err="1"/>
              <a:t>further</a:t>
            </a:r>
            <a:r>
              <a:rPr lang="cs-CZ" b="1" dirty="0"/>
              <a:t> </a:t>
            </a:r>
            <a:r>
              <a:rPr lang="cs-CZ" b="1" dirty="0" err="1"/>
              <a:t>specification</a:t>
            </a:r>
            <a:r>
              <a:rPr lang="cs-CZ" b="1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problem</a:t>
            </a:r>
            <a:r>
              <a:rPr lang="cs-CZ" dirty="0"/>
              <a:t>:</a:t>
            </a:r>
          </a:p>
          <a:p>
            <a:pPr lvl="1"/>
            <a:r>
              <a:rPr lang="cs-CZ" dirty="0" err="1"/>
              <a:t>traumatica</a:t>
            </a:r>
            <a:r>
              <a:rPr lang="cs-CZ" dirty="0"/>
              <a:t>; non </a:t>
            </a:r>
            <a:r>
              <a:rPr lang="cs-CZ" dirty="0" err="1"/>
              <a:t>dislocata</a:t>
            </a:r>
            <a:r>
              <a:rPr lang="cs-CZ" dirty="0"/>
              <a:t>; </a:t>
            </a:r>
            <a:r>
              <a:rPr lang="cs-CZ" dirty="0" err="1"/>
              <a:t>comminutiva</a:t>
            </a:r>
            <a:endParaRPr lang="cs-CZ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35896" y="404664"/>
            <a:ext cx="5184576" cy="6120680"/>
          </a:xfrm>
        </p:spPr>
        <p:txBody>
          <a:bodyPr>
            <a:noAutofit/>
          </a:bodyPr>
          <a:lstStyle/>
          <a:p>
            <a:pPr fontAlgn="base">
              <a:buNone/>
            </a:pPr>
            <a:r>
              <a:rPr lang="cs-CZ" sz="1800" dirty="0">
                <a:latin typeface="Cambria" pitchFamily="18" charset="0"/>
              </a:rPr>
              <a:t>      </a:t>
            </a:r>
            <a:r>
              <a:rPr lang="en-US" sz="1800" dirty="0">
                <a:latin typeface="Cambria" pitchFamily="18" charset="0"/>
              </a:rPr>
              <a:t>A 34-year-old man was brought to the emergency department at </a:t>
            </a:r>
            <a:r>
              <a:rPr lang="en-US" sz="1800" dirty="0" err="1">
                <a:latin typeface="Cambria" pitchFamily="18" charset="0"/>
              </a:rPr>
              <a:t>th</a:t>
            </a:r>
            <a:r>
              <a:rPr lang="cs-CZ" sz="1800" dirty="0">
                <a:latin typeface="Cambria" pitchFamily="18" charset="0"/>
              </a:rPr>
              <a:t>e</a:t>
            </a:r>
            <a:r>
              <a:rPr lang="en-US" sz="1800" dirty="0">
                <a:latin typeface="Cambria" pitchFamily="18" charset="0"/>
              </a:rPr>
              <a:t> hospital because of multiple traumatic injuries that he sustained when a bomb exploded while he was watching the 2013 Boston Marathon.</a:t>
            </a:r>
            <a:r>
              <a:rPr lang="cs-CZ" sz="1800" dirty="0">
                <a:latin typeface="Cambria" pitchFamily="18" charset="0"/>
              </a:rPr>
              <a:t> </a:t>
            </a:r>
            <a:r>
              <a:rPr lang="en-US" sz="1800" dirty="0">
                <a:latin typeface="Cambria" pitchFamily="18" charset="0"/>
              </a:rPr>
              <a:t>At the scene, the patient reportedly lost consciousness, had a 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complete amputation of his right leg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directly below the knee</a:t>
            </a:r>
            <a:r>
              <a:rPr lang="en-US" sz="1800" dirty="0">
                <a:latin typeface="Cambria" pitchFamily="18" charset="0"/>
              </a:rPr>
              <a:t>, and had copious blood loss. A plain radiograph of the left tibia and fibula </a:t>
            </a:r>
            <a:r>
              <a:rPr lang="en-US" sz="1600" i="1" dirty="0">
                <a:latin typeface="Cambria" pitchFamily="18" charset="0"/>
              </a:rPr>
              <a:t>(</a:t>
            </a:r>
            <a:r>
              <a:rPr lang="en-US" sz="1600" i="1" u="sng" dirty="0">
                <a:latin typeface="Cambria" pitchFamily="18" charset="0"/>
              </a:rPr>
              <a:t>Figure 3A</a:t>
            </a:r>
            <a:r>
              <a:rPr lang="cs-CZ" sz="1600" b="1" i="1" u="sng" cap="all" dirty="0">
                <a:latin typeface="Cambria" pitchFamily="18" charset="0"/>
              </a:rPr>
              <a:t> </a:t>
            </a:r>
            <a:r>
              <a:rPr lang="en-US" sz="1600" i="1" dirty="0">
                <a:latin typeface="Cambria" pitchFamily="18" charset="0"/>
              </a:rPr>
              <a:t>Radiographs of the Injuries of the Left Leg) </a:t>
            </a:r>
            <a:r>
              <a:rPr lang="en-US" sz="1800" dirty="0">
                <a:latin typeface="Cambria" pitchFamily="18" charset="0"/>
              </a:rPr>
              <a:t>revealed 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multiple metallic foreign bodies around the knee and a </a:t>
            </a:r>
            <a:r>
              <a:rPr lang="en-US" sz="1800" i="1" dirty="0" err="1">
                <a:solidFill>
                  <a:srgbClr val="FF0000"/>
                </a:solidFill>
                <a:latin typeface="Cambria" pitchFamily="18" charset="0"/>
              </a:rPr>
              <a:t>nondisplaced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 fracture of the lateral </a:t>
            </a:r>
            <a:r>
              <a:rPr lang="en-US" sz="1800" i="1" dirty="0" err="1">
                <a:solidFill>
                  <a:srgbClr val="FF0000"/>
                </a:solidFill>
                <a:latin typeface="Cambria" pitchFamily="18" charset="0"/>
              </a:rPr>
              <a:t>tibial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 plateau</a:t>
            </a:r>
            <a:r>
              <a:rPr lang="en-US" sz="1800" dirty="0">
                <a:latin typeface="Cambria" pitchFamily="18" charset="0"/>
              </a:rPr>
              <a:t>. Plain radiographs of the left foot and ankle revealed 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a comminuted fracture of the </a:t>
            </a:r>
            <a:r>
              <a:rPr lang="en-US" sz="1800" i="1" dirty="0" err="1">
                <a:solidFill>
                  <a:srgbClr val="FF0000"/>
                </a:solidFill>
                <a:latin typeface="Cambria" pitchFamily="18" charset="0"/>
              </a:rPr>
              <a:t>calcaneus</a:t>
            </a:r>
            <a:r>
              <a:rPr lang="en-US" sz="1800" dirty="0">
                <a:solidFill>
                  <a:srgbClr val="FF0000"/>
                </a:solidFill>
                <a:latin typeface="Cambria" pitchFamily="18" charset="0"/>
              </a:rPr>
              <a:t> </a:t>
            </a:r>
            <a:r>
              <a:rPr lang="en-US" sz="1600" i="1" dirty="0">
                <a:latin typeface="Cambria" pitchFamily="18" charset="0"/>
              </a:rPr>
              <a:t>(</a:t>
            </a:r>
            <a:r>
              <a:rPr lang="en-US" sz="1600" i="1" u="sng" dirty="0">
                <a:latin typeface="Cambria" pitchFamily="18" charset="0"/>
              </a:rPr>
              <a:t>Figure 3B</a:t>
            </a:r>
            <a:r>
              <a:rPr lang="en-US" sz="1600" i="1" dirty="0">
                <a:latin typeface="Cambria" pitchFamily="18" charset="0"/>
              </a:rPr>
              <a:t>)</a:t>
            </a:r>
            <a:r>
              <a:rPr lang="en-US" sz="1800" dirty="0">
                <a:latin typeface="Cambria" pitchFamily="18" charset="0"/>
              </a:rPr>
              <a:t>, minimally displaced </a:t>
            </a:r>
            <a:r>
              <a:rPr lang="en-US" sz="1800" dirty="0" err="1">
                <a:latin typeface="Cambria" pitchFamily="18" charset="0"/>
              </a:rPr>
              <a:t>cuboid</a:t>
            </a:r>
            <a:r>
              <a:rPr lang="en-US" sz="1800" dirty="0">
                <a:latin typeface="Cambria" pitchFamily="18" charset="0"/>
              </a:rPr>
              <a:t> and cuneiform fractures, and </a:t>
            </a:r>
            <a:r>
              <a:rPr lang="en-US" sz="1800" i="1" dirty="0" err="1">
                <a:solidFill>
                  <a:srgbClr val="FF0000"/>
                </a:solidFill>
                <a:latin typeface="Cambria" pitchFamily="18" charset="0"/>
              </a:rPr>
              <a:t>subluxation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 of multiple </a:t>
            </a:r>
            <a:r>
              <a:rPr lang="en-US" sz="1800" i="1" dirty="0" err="1">
                <a:solidFill>
                  <a:srgbClr val="FF0000"/>
                </a:solidFill>
                <a:latin typeface="Cambria" pitchFamily="18" charset="0"/>
              </a:rPr>
              <a:t>tarsometatarsal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 joints</a:t>
            </a:r>
            <a:r>
              <a:rPr lang="en-US" sz="1800" dirty="0">
                <a:latin typeface="Cambria" pitchFamily="18" charset="0"/>
              </a:rPr>
              <a:t>, evidence of a </a:t>
            </a:r>
            <a:r>
              <a:rPr lang="en-US" sz="1800" dirty="0" err="1">
                <a:latin typeface="Cambria" pitchFamily="18" charset="0"/>
              </a:rPr>
              <a:t>ligamentous</a:t>
            </a:r>
            <a:r>
              <a:rPr lang="en-US" sz="1800" dirty="0">
                <a:latin typeface="Cambria" pitchFamily="18" charset="0"/>
              </a:rPr>
              <a:t> </a:t>
            </a:r>
            <a:r>
              <a:rPr lang="en-US" sz="1800" i="1" dirty="0" err="1">
                <a:solidFill>
                  <a:srgbClr val="C00000"/>
                </a:solidFill>
                <a:latin typeface="Cambria" pitchFamily="18" charset="0"/>
              </a:rPr>
              <a:t>Lisfranc</a:t>
            </a:r>
            <a:r>
              <a:rPr lang="en-US" sz="1800" i="1" dirty="0">
                <a:solidFill>
                  <a:srgbClr val="FF0000"/>
                </a:solidFill>
                <a:latin typeface="Cambria" pitchFamily="18" charset="0"/>
              </a:rPr>
              <a:t> injury </a:t>
            </a:r>
            <a:r>
              <a:rPr lang="en-US" sz="1800" dirty="0">
                <a:latin typeface="Cambria" pitchFamily="18" charset="0"/>
              </a:rPr>
              <a:t>(dislocation of the </a:t>
            </a:r>
            <a:r>
              <a:rPr lang="en-US" sz="1800" dirty="0" err="1">
                <a:latin typeface="Cambria" pitchFamily="18" charset="0"/>
              </a:rPr>
              <a:t>tarsometatarsal</a:t>
            </a:r>
            <a:r>
              <a:rPr lang="en-US" sz="1800" dirty="0">
                <a:latin typeface="Cambria" pitchFamily="18" charset="0"/>
              </a:rPr>
              <a:t> joints due to </a:t>
            </a:r>
            <a:r>
              <a:rPr lang="en-US" sz="1800" dirty="0" err="1">
                <a:latin typeface="Cambria" pitchFamily="18" charset="0"/>
              </a:rPr>
              <a:t>midfoot</a:t>
            </a:r>
            <a:r>
              <a:rPr lang="en-US" sz="1800" dirty="0">
                <a:latin typeface="Cambria" pitchFamily="18" charset="0"/>
              </a:rPr>
              <a:t> trauma; named after the military surgeon in Napoleon's army) </a:t>
            </a:r>
            <a:r>
              <a:rPr lang="en-US" sz="1600" i="1" dirty="0">
                <a:latin typeface="Cambria" pitchFamily="18" charset="0"/>
              </a:rPr>
              <a:t>(</a:t>
            </a:r>
            <a:r>
              <a:rPr lang="en-US" sz="1600" i="1" u="sng" dirty="0">
                <a:latin typeface="Cambria" pitchFamily="18" charset="0"/>
              </a:rPr>
              <a:t>Figure 3C</a:t>
            </a:r>
            <a:r>
              <a:rPr lang="en-US" sz="1600" i="1" dirty="0">
                <a:latin typeface="Cambria" pitchFamily="18" charset="0"/>
              </a:rPr>
              <a:t>).</a:t>
            </a:r>
            <a:endParaRPr lang="en-US" sz="1800" i="1" dirty="0">
              <a:latin typeface="Cambria" pitchFamily="18" charset="0"/>
            </a:endParaRPr>
          </a:p>
          <a:p>
            <a:endParaRPr lang="cs-CZ" sz="1800" dirty="0">
              <a:latin typeface="Cambria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3506784" cy="47910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0704" cy="1143000"/>
          </a:xfrm>
        </p:spPr>
        <p:txBody>
          <a:bodyPr>
            <a:normAutofit fontScale="90000"/>
          </a:bodyPr>
          <a:lstStyle/>
          <a:p>
            <a:r>
              <a:rPr lang="cs-CZ" sz="5400" dirty="0">
                <a:solidFill>
                  <a:srgbClr val="DB0013"/>
                </a:solidFill>
                <a:latin typeface="Cambria"/>
                <a:cs typeface="Cambria"/>
              </a:rPr>
              <a:t>Case study</a:t>
            </a:r>
            <a:endParaRPr lang="en-US" sz="5400" dirty="0">
              <a:solidFill>
                <a:srgbClr val="DB0013"/>
              </a:solidFill>
              <a:latin typeface="Cambria"/>
              <a:cs typeface="Cambria"/>
            </a:endParaRPr>
          </a:p>
        </p:txBody>
      </p:sp>
      <p:cxnSp>
        <p:nvCxnSpPr>
          <p:cNvPr id="7" name="Přímá spojovací šipka 6"/>
          <p:cNvCxnSpPr/>
          <p:nvPr/>
        </p:nvCxnSpPr>
        <p:spPr>
          <a:xfrm>
            <a:off x="1979712" y="2204864"/>
            <a:ext cx="194320" cy="122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ovací šipka 9"/>
          <p:cNvCxnSpPr/>
          <p:nvPr/>
        </p:nvCxnSpPr>
        <p:spPr>
          <a:xfrm>
            <a:off x="1115616" y="3789040"/>
            <a:ext cx="194320" cy="12231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bdélník 10"/>
          <p:cNvSpPr/>
          <p:nvPr/>
        </p:nvSpPr>
        <p:spPr>
          <a:xfrm>
            <a:off x="467544" y="1628800"/>
            <a:ext cx="1440160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467544" y="2924944"/>
            <a:ext cx="1800200" cy="172819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bdélník 12"/>
          <p:cNvSpPr/>
          <p:nvPr/>
        </p:nvSpPr>
        <p:spPr>
          <a:xfrm>
            <a:off x="1907704" y="1628800"/>
            <a:ext cx="2016224" cy="129614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Specifics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clinical</a:t>
            </a:r>
            <a:r>
              <a:rPr lang="cs-CZ" dirty="0"/>
              <a:t> Latin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764704"/>
            <a:ext cx="8183880" cy="4187952"/>
          </a:xfrm>
        </p:spPr>
        <p:txBody>
          <a:bodyPr/>
          <a:lstStyle/>
          <a:p>
            <a:r>
              <a:rPr lang="cs-CZ" dirty="0" err="1">
                <a:solidFill>
                  <a:srgbClr val="C00000"/>
                </a:solidFill>
              </a:rPr>
              <a:t>Eponyms</a:t>
            </a:r>
            <a:r>
              <a:rPr lang="cs-CZ" dirty="0"/>
              <a:t> – </a:t>
            </a:r>
            <a:r>
              <a:rPr lang="cs-CZ" i="1" dirty="0" err="1"/>
              <a:t>Lisfranc</a:t>
            </a:r>
            <a:endParaRPr lang="cs-CZ" i="1" dirty="0"/>
          </a:p>
          <a:p>
            <a:r>
              <a:rPr lang="cs-CZ" dirty="0" err="1"/>
              <a:t>Side</a:t>
            </a:r>
            <a:r>
              <a:rPr lang="cs-CZ" dirty="0"/>
              <a:t> </a:t>
            </a:r>
            <a:r>
              <a:rPr lang="cs-CZ" dirty="0" err="1"/>
              <a:t>expressed</a:t>
            </a:r>
            <a:r>
              <a:rPr lang="cs-CZ" dirty="0"/>
              <a:t> by </a:t>
            </a:r>
            <a:r>
              <a:rPr lang="cs-CZ" dirty="0">
                <a:solidFill>
                  <a:srgbClr val="C00000"/>
                </a:solidFill>
              </a:rPr>
              <a:t>l.sin./l.</a:t>
            </a:r>
            <a:r>
              <a:rPr lang="cs-CZ" dirty="0" err="1">
                <a:solidFill>
                  <a:srgbClr val="C00000"/>
                </a:solidFill>
              </a:rPr>
              <a:t>dx</a:t>
            </a:r>
            <a:r>
              <a:rPr lang="cs-CZ" dirty="0">
                <a:solidFill>
                  <a:srgbClr val="C00000"/>
                </a:solidFill>
              </a:rPr>
              <a:t>.</a:t>
            </a:r>
          </a:p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specifying</a:t>
            </a:r>
            <a:r>
              <a:rPr lang="cs-CZ" dirty="0"/>
              <a:t> </a:t>
            </a:r>
            <a:r>
              <a:rPr lang="cs-CZ" dirty="0" err="1">
                <a:solidFill>
                  <a:srgbClr val="C00000"/>
                </a:solidFill>
              </a:rPr>
              <a:t>adjective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/>
              <a:t>usually</a:t>
            </a:r>
            <a:r>
              <a:rPr lang="cs-CZ" dirty="0"/>
              <a:t> </a:t>
            </a:r>
            <a:r>
              <a:rPr lang="cs-CZ" dirty="0" err="1"/>
              <a:t>stands</a:t>
            </a:r>
            <a:r>
              <a:rPr lang="cs-CZ" dirty="0"/>
              <a:t> </a:t>
            </a:r>
            <a:r>
              <a:rPr lang="cs-CZ" dirty="0">
                <a:solidFill>
                  <a:srgbClr val="C00000"/>
                </a:solidFill>
              </a:rPr>
              <a:t>in </a:t>
            </a:r>
            <a:r>
              <a:rPr lang="cs-CZ" dirty="0" err="1">
                <a:solidFill>
                  <a:srgbClr val="C00000"/>
                </a:solidFill>
              </a:rPr>
              <a:t>the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end</a:t>
            </a:r>
            <a:r>
              <a:rPr lang="cs-CZ" dirty="0"/>
              <a:t>:</a:t>
            </a:r>
          </a:p>
          <a:p>
            <a:pPr>
              <a:buNone/>
            </a:pPr>
            <a:r>
              <a:rPr lang="cs-CZ" dirty="0"/>
              <a:t>	</a:t>
            </a:r>
            <a:r>
              <a:rPr lang="cs-CZ" i="1" dirty="0" err="1"/>
              <a:t>Fractura</a:t>
            </a:r>
            <a:r>
              <a:rPr lang="cs-CZ" i="1" dirty="0"/>
              <a:t> plato </a:t>
            </a:r>
            <a:r>
              <a:rPr lang="cs-CZ" i="1" dirty="0" err="1"/>
              <a:t>tibiae</a:t>
            </a:r>
            <a:r>
              <a:rPr lang="cs-CZ" i="1" dirty="0"/>
              <a:t> </a:t>
            </a:r>
            <a:r>
              <a:rPr lang="cs-CZ" i="1" dirty="0" err="1"/>
              <a:t>lateralis</a:t>
            </a:r>
            <a:r>
              <a:rPr lang="cs-CZ" i="1" dirty="0"/>
              <a:t> l.sin. </a:t>
            </a:r>
            <a:r>
              <a:rPr lang="cs-CZ" i="1" u="sng" dirty="0"/>
              <a:t>non</a:t>
            </a:r>
            <a:r>
              <a:rPr lang="cs-CZ" i="1" dirty="0"/>
              <a:t> </a:t>
            </a:r>
            <a:r>
              <a:rPr lang="cs-CZ" i="1" u="sng" dirty="0" err="1"/>
              <a:t>dislocata</a:t>
            </a:r>
            <a:endParaRPr lang="cs-CZ" i="1" u="sng" dirty="0"/>
          </a:p>
          <a:p>
            <a:r>
              <a:rPr lang="cs-CZ" dirty="0" err="1"/>
              <a:t>Latinized</a:t>
            </a:r>
            <a:r>
              <a:rPr lang="cs-CZ" dirty="0"/>
              <a:t> </a:t>
            </a:r>
            <a:r>
              <a:rPr lang="cs-CZ" dirty="0" err="1">
                <a:solidFill>
                  <a:srgbClr val="C00000"/>
                </a:solidFill>
              </a:rPr>
              <a:t>undeclined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dirty="0" err="1">
                <a:solidFill>
                  <a:srgbClr val="C00000"/>
                </a:solidFill>
              </a:rPr>
              <a:t>terms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cs-CZ" i="1" dirty="0"/>
              <a:t>plato </a:t>
            </a:r>
            <a:r>
              <a:rPr lang="cs-CZ" dirty="0" err="1"/>
              <a:t>tibiae</a:t>
            </a:r>
            <a:endParaRPr lang="cs-CZ" dirty="0"/>
          </a:p>
          <a:p>
            <a:r>
              <a:rPr lang="cs-CZ" dirty="0" err="1">
                <a:solidFill>
                  <a:srgbClr val="C00000"/>
                </a:solidFill>
              </a:rPr>
              <a:t>Abbreviations</a:t>
            </a:r>
            <a:r>
              <a:rPr lang="cs-CZ" dirty="0"/>
              <a:t> - </a:t>
            </a:r>
            <a:r>
              <a:rPr lang="cs-CZ" i="1" dirty="0" err="1"/>
              <a:t>disloc</a:t>
            </a:r>
            <a:r>
              <a:rPr lang="cs-CZ" i="1" dirty="0"/>
              <a:t>., </a:t>
            </a:r>
            <a:r>
              <a:rPr lang="cs-CZ" i="1" dirty="0" err="1"/>
              <a:t>comm</a:t>
            </a:r>
            <a:r>
              <a:rPr lang="cs-CZ" i="1" dirty="0"/>
              <a:t>., </a:t>
            </a:r>
            <a:r>
              <a:rPr lang="cs-CZ" i="1" dirty="0" err="1"/>
              <a:t>mult</a:t>
            </a:r>
            <a:r>
              <a:rPr lang="cs-CZ" i="1" dirty="0"/>
              <a:t>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67544" y="548680"/>
            <a:ext cx="8219256" cy="5222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 err="1"/>
              <a:t>Bruise</a:t>
            </a:r>
            <a:r>
              <a:rPr lang="cs-CZ" sz="1800" b="1" dirty="0"/>
              <a:t> </a:t>
            </a:r>
            <a:r>
              <a:rPr lang="cs-CZ" sz="1800" b="1" dirty="0" err="1"/>
              <a:t>wound</a:t>
            </a:r>
            <a:r>
              <a:rPr lang="cs-CZ" sz="1800" dirty="0"/>
              <a:t>, </a:t>
            </a:r>
            <a:r>
              <a:rPr lang="cs-CZ" sz="1800" dirty="0" err="1"/>
              <a:t>an</a:t>
            </a:r>
            <a:r>
              <a:rPr lang="cs-CZ" sz="1800" dirty="0"/>
              <a:t> </a:t>
            </a:r>
            <a:r>
              <a:rPr lang="en-US" sz="1800" dirty="0"/>
              <a:t>injury to tissues with skin discoloration and without breakage of skin</a:t>
            </a:r>
            <a:r>
              <a:rPr lang="cs-CZ" sz="1800" dirty="0"/>
              <a:t>.</a:t>
            </a:r>
            <a:r>
              <a:rPr lang="en-US" sz="1800" dirty="0"/>
              <a:t> Blood from the broken vessels accumulates in surrounding tissues, producing pain, swelling, and tenderness, and the discoloration is the result of blood seepage just under the skin</a:t>
            </a:r>
            <a:r>
              <a:rPr lang="cs-CZ" sz="1800" dirty="0"/>
              <a:t>.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224" y="1799419"/>
            <a:ext cx="2525712" cy="3819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/>
          </p:cNvPicPr>
          <p:nvPr/>
        </p:nvPicPr>
        <p:blipFill rotWithShape="1">
          <a:blip r:embed="rId3"/>
          <a:srcRect l="2844" r="2105" b="3579"/>
          <a:stretch/>
        </p:blipFill>
        <p:spPr>
          <a:xfrm>
            <a:off x="459955" y="3581459"/>
            <a:ext cx="4008781" cy="211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ovéPole 6"/>
          <p:cNvSpPr txBox="1"/>
          <p:nvPr/>
        </p:nvSpPr>
        <p:spPr>
          <a:xfrm>
            <a:off x="464997" y="2395353"/>
            <a:ext cx="28973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Haematoma</a:t>
            </a:r>
            <a:endParaRPr lang="cs-CZ" b="1" dirty="0"/>
          </a:p>
          <a:p>
            <a:r>
              <a:rPr lang="cs-CZ" dirty="0"/>
              <a:t>=</a:t>
            </a:r>
            <a:r>
              <a:rPr lang="en-US" dirty="0"/>
              <a:t>Localized swelling filled with blood </a:t>
            </a:r>
          </a:p>
          <a:p>
            <a:endParaRPr lang="cs-CZ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11088" y="5814337"/>
            <a:ext cx="8208912" cy="70314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dirty="0" err="1"/>
              <a:t>Vulnus</a:t>
            </a:r>
            <a:r>
              <a:rPr lang="cs-CZ" dirty="0"/>
              <a:t> </a:t>
            </a:r>
            <a:r>
              <a:rPr lang="cs-CZ" dirty="0" err="1"/>
              <a:t>contusum</a:t>
            </a:r>
            <a:r>
              <a:rPr lang="cs-CZ" dirty="0"/>
              <a:t> = </a:t>
            </a:r>
            <a:r>
              <a:rPr lang="cs-CZ" dirty="0" err="1"/>
              <a:t>contusio</a:t>
            </a:r>
            <a:endParaRPr lang="cs-CZ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 rotWithShape="1">
          <a:blip r:embed="rId4"/>
          <a:srcRect l="12685" t="9430" r="4840" b="5605"/>
          <a:stretch/>
        </p:blipFill>
        <p:spPr>
          <a:xfrm>
            <a:off x="3259348" y="1756093"/>
            <a:ext cx="2911876" cy="1953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64799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432" y="1886598"/>
            <a:ext cx="2615853" cy="3254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délník 5"/>
          <p:cNvSpPr/>
          <p:nvPr/>
        </p:nvSpPr>
        <p:spPr>
          <a:xfrm>
            <a:off x="3613759" y="2636912"/>
            <a:ext cx="553024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700" i="1" dirty="0" err="1"/>
              <a:t>Contusio</a:t>
            </a:r>
            <a:r>
              <a:rPr lang="cs-CZ" sz="2700" i="1" dirty="0"/>
              <a:t> </a:t>
            </a:r>
            <a:r>
              <a:rPr lang="cs-CZ" sz="2700" i="1" dirty="0" err="1"/>
              <a:t>femor</a:t>
            </a:r>
            <a:r>
              <a:rPr lang="cs-CZ" sz="2700" i="1" dirty="0"/>
              <a:t>__ </a:t>
            </a:r>
            <a:r>
              <a:rPr lang="cs-CZ" sz="2700" i="1" dirty="0" err="1"/>
              <a:t>later</a:t>
            </a:r>
            <a:r>
              <a:rPr lang="cs-CZ" sz="2700" i="1" dirty="0"/>
              <a:t>__ </a:t>
            </a:r>
            <a:r>
              <a:rPr lang="cs-CZ" sz="2700" i="1" dirty="0" err="1"/>
              <a:t>dextr</a:t>
            </a:r>
            <a:r>
              <a:rPr lang="cs-CZ" sz="2700" i="1" dirty="0"/>
              <a:t>__ </a:t>
            </a:r>
            <a:r>
              <a:rPr lang="cs-CZ" sz="2700" i="1" dirty="0" err="1"/>
              <a:t>cum</a:t>
            </a:r>
            <a:r>
              <a:rPr lang="cs-CZ" sz="2700" i="1" dirty="0"/>
              <a:t> </a:t>
            </a:r>
            <a:r>
              <a:rPr lang="cs-CZ" sz="2700" i="1" dirty="0" err="1"/>
              <a:t>haematomat</a:t>
            </a:r>
            <a:r>
              <a:rPr lang="cs-CZ" sz="2700" i="1" dirty="0"/>
              <a:t>__ </a:t>
            </a:r>
            <a:r>
              <a:rPr lang="cs-CZ" sz="2700" i="1" dirty="0" err="1"/>
              <a:t>muscul</a:t>
            </a:r>
            <a:r>
              <a:rPr lang="cs-CZ" sz="2700" i="1" dirty="0"/>
              <a:t>__ </a:t>
            </a:r>
            <a:r>
              <a:rPr lang="cs-CZ" sz="2700" i="1" dirty="0" err="1"/>
              <a:t>quadricipit</a:t>
            </a:r>
            <a:r>
              <a:rPr lang="cs-CZ" sz="2700" i="1" dirty="0"/>
              <a:t>__ </a:t>
            </a:r>
            <a:r>
              <a:rPr lang="cs-CZ" sz="2700" i="1" dirty="0" err="1"/>
              <a:t>femor</a:t>
            </a:r>
            <a:r>
              <a:rPr lang="cs-CZ" sz="2700" i="1" dirty="0"/>
              <a:t>__ </a:t>
            </a:r>
            <a:r>
              <a:rPr lang="cs-CZ" sz="2700" i="1" dirty="0" err="1"/>
              <a:t>later</a:t>
            </a:r>
            <a:r>
              <a:rPr lang="cs-CZ" sz="2700" i="1" dirty="0"/>
              <a:t>__ </a:t>
            </a:r>
            <a:r>
              <a:rPr lang="cs-CZ" sz="2700" i="1" dirty="0" err="1"/>
              <a:t>sinistr</a:t>
            </a:r>
            <a:r>
              <a:rPr lang="cs-CZ" sz="2700" i="1" dirty="0"/>
              <a:t>__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168282" y="3465087"/>
            <a:ext cx="4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 err="1">
                <a:solidFill>
                  <a:srgbClr val="FF0000"/>
                </a:solidFill>
              </a:rPr>
              <a:t>is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33320" y="3083683"/>
            <a:ext cx="2856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7603016" y="2590346"/>
            <a:ext cx="4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 err="1">
                <a:solidFill>
                  <a:srgbClr val="FF0000"/>
                </a:solidFill>
              </a:rPr>
              <a:t>is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6307744" y="2636912"/>
            <a:ext cx="4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 err="1">
                <a:solidFill>
                  <a:srgbClr val="FF0000"/>
                </a:solidFill>
              </a:rPr>
              <a:t>is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022778" y="3890166"/>
            <a:ext cx="4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 err="1">
                <a:solidFill>
                  <a:srgbClr val="FF0000"/>
                </a:solidFill>
              </a:rPr>
              <a:t>is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4701609" y="3860424"/>
            <a:ext cx="43473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 err="1">
                <a:solidFill>
                  <a:srgbClr val="FF0000"/>
                </a:solidFill>
              </a:rPr>
              <a:t>is</a:t>
            </a:r>
            <a:endParaRPr lang="cs-CZ" sz="2700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902373" y="3465085"/>
            <a:ext cx="28565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7603016" y="3890166"/>
            <a:ext cx="3914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8197819" y="3055220"/>
            <a:ext cx="35137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700" dirty="0">
                <a:solidFill>
                  <a:srgbClr val="FF0000"/>
                </a:solidFill>
              </a:rPr>
              <a:t>e</a:t>
            </a:r>
          </a:p>
        </p:txBody>
      </p:sp>
      <p:sp>
        <p:nvSpPr>
          <p:cNvPr id="16" name="Nadpis 1"/>
          <p:cNvSpPr txBox="1">
            <a:spLocks/>
          </p:cNvSpPr>
          <p:nvPr/>
        </p:nvSpPr>
        <p:spPr>
          <a:xfrm>
            <a:off x="597153" y="716271"/>
            <a:ext cx="8208912" cy="70314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cs-CZ" dirty="0"/>
              <a:t>Fill in </a:t>
            </a:r>
            <a:r>
              <a:rPr lang="cs-CZ" dirty="0" err="1"/>
              <a:t>missing</a:t>
            </a:r>
            <a:r>
              <a:rPr lang="cs-CZ" dirty="0"/>
              <a:t> </a:t>
            </a:r>
            <a:r>
              <a:rPr lang="cs-CZ" dirty="0" err="1"/>
              <a:t>endings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05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73335"/>
            <a:ext cx="3600400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://kmsuwi.files.wordpress.com/2013/04/lukarobe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4189509" cy="31421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>
          <a:xfrm>
            <a:off x="359532" y="5301208"/>
            <a:ext cx="9145016" cy="1100938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cs-CZ" dirty="0" err="1"/>
              <a:t>Vulnus</a:t>
            </a:r>
            <a:r>
              <a:rPr lang="cs-CZ" dirty="0"/>
              <a:t> </a:t>
            </a:r>
            <a:r>
              <a:rPr lang="cs-CZ" dirty="0" err="1"/>
              <a:t>contusolacerum</a:t>
            </a:r>
            <a:endParaRPr lang="cs-CZ" dirty="0"/>
          </a:p>
          <a:p>
            <a:r>
              <a:rPr lang="cs-CZ" dirty="0"/>
              <a:t>= </a:t>
            </a:r>
            <a:r>
              <a:rPr lang="cs-CZ" dirty="0" err="1"/>
              <a:t>lacerocontusum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929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4269"/>
            <a:ext cx="2211387" cy="3365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3.bp.blogspot.com/-nJW0t7WEzsY/VIaU-MvphfI/AAAAAAAAADk/pc4Oob0f_BA/s1600/Luka%2BGig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02" y="464269"/>
            <a:ext cx="3491658" cy="3468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2" t="2239" b="5869"/>
          <a:stretch/>
        </p:blipFill>
        <p:spPr bwMode="auto">
          <a:xfrm>
            <a:off x="4818644" y="4005064"/>
            <a:ext cx="3980967" cy="2592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3851919" y="464269"/>
            <a:ext cx="29523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Bite </a:t>
            </a:r>
            <a:r>
              <a:rPr lang="cs-CZ" b="1" dirty="0" err="1"/>
              <a:t>wound</a:t>
            </a:r>
            <a:endParaRPr lang="cs-CZ" b="1" dirty="0"/>
          </a:p>
          <a:p>
            <a:r>
              <a:rPr lang="cs-CZ" dirty="0"/>
              <a:t>–</a:t>
            </a:r>
            <a:r>
              <a:rPr lang="en-US" dirty="0"/>
              <a:t> usually a puncture</a:t>
            </a:r>
            <a:endParaRPr lang="cs-CZ" dirty="0"/>
          </a:p>
          <a:p>
            <a:r>
              <a:rPr lang="en-US" dirty="0"/>
              <a:t>or laceration, caused by the teeth. An animal bite usually results in</a:t>
            </a:r>
            <a:endParaRPr lang="cs-CZ" dirty="0"/>
          </a:p>
          <a:p>
            <a:r>
              <a:rPr lang="en-US" dirty="0"/>
              <a:t>a break in the skin but also includes contusions from the excessive pressure on body tissue from the bite. The contusions can occur without a break in the skin. </a:t>
            </a:r>
            <a:endParaRPr lang="cs-CZ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447102" y="5589321"/>
            <a:ext cx="8208912" cy="703143"/>
          </a:xfrm>
        </p:spPr>
        <p:txBody>
          <a:bodyPr anchor="ctr">
            <a:normAutofit/>
          </a:bodyPr>
          <a:lstStyle/>
          <a:p>
            <a:r>
              <a:rPr lang="cs-CZ" dirty="0" err="1"/>
              <a:t>Vulnus</a:t>
            </a:r>
            <a:r>
              <a:rPr lang="cs-CZ" dirty="0"/>
              <a:t> </a:t>
            </a:r>
            <a:r>
              <a:rPr lang="cs-CZ" dirty="0" err="1"/>
              <a:t>morsum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47102" y="4157588"/>
            <a:ext cx="448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Animal bites often result in serious infections</a:t>
            </a:r>
            <a:r>
              <a:rPr lang="cs-CZ" dirty="0"/>
              <a:t> </a:t>
            </a:r>
            <a:r>
              <a:rPr lang="en-US" dirty="0"/>
              <a:t>and mortality.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281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677" y="0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cs-CZ" sz="3000" dirty="0" err="1"/>
              <a:t>Translate</a:t>
            </a:r>
            <a:r>
              <a:rPr lang="cs-CZ" sz="3000" dirty="0"/>
              <a:t> </a:t>
            </a:r>
            <a:r>
              <a:rPr lang="cs-CZ" sz="3000" dirty="0" err="1"/>
              <a:t>the</a:t>
            </a:r>
            <a:r>
              <a:rPr lang="cs-CZ" sz="3000" dirty="0"/>
              <a:t> diagnose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24936" cy="100811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Bite </a:t>
            </a:r>
            <a:r>
              <a:rPr lang="cs-CZ" dirty="0" err="1"/>
              <a:t>wounds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right</a:t>
            </a:r>
            <a:r>
              <a:rPr lang="cs-CZ" dirty="0"/>
              <a:t> face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an</a:t>
            </a:r>
            <a:r>
              <a:rPr lang="cs-CZ" dirty="0"/>
              <a:t> animal bite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95536" y="2636912"/>
            <a:ext cx="41536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err="1"/>
              <a:t>Vulnera</a:t>
            </a:r>
            <a:r>
              <a:rPr lang="cs-CZ" sz="2400" dirty="0"/>
              <a:t> </a:t>
            </a:r>
            <a:r>
              <a:rPr lang="cs-CZ" sz="2400" dirty="0" err="1"/>
              <a:t>morsa</a:t>
            </a:r>
            <a:r>
              <a:rPr lang="cs-CZ" sz="2400" dirty="0"/>
              <a:t> </a:t>
            </a:r>
            <a:r>
              <a:rPr lang="cs-CZ" sz="2400" dirty="0" err="1"/>
              <a:t>faciei</a:t>
            </a:r>
            <a:r>
              <a:rPr lang="cs-CZ" sz="2400" dirty="0"/>
              <a:t> </a:t>
            </a:r>
            <a:r>
              <a:rPr lang="cs-CZ" sz="2400" dirty="0" err="1"/>
              <a:t>lateris</a:t>
            </a:r>
            <a:r>
              <a:rPr lang="cs-CZ" sz="2400" dirty="0"/>
              <a:t> </a:t>
            </a:r>
            <a:r>
              <a:rPr lang="cs-CZ" sz="2400" dirty="0" err="1"/>
              <a:t>dextri</a:t>
            </a:r>
            <a:r>
              <a:rPr lang="cs-CZ" sz="2400" dirty="0"/>
              <a:t> post </a:t>
            </a:r>
            <a:r>
              <a:rPr lang="cs-CZ" sz="2400" dirty="0" err="1"/>
              <a:t>morsum</a:t>
            </a:r>
            <a:r>
              <a:rPr lang="cs-CZ" sz="2400" dirty="0"/>
              <a:t> </a:t>
            </a:r>
            <a:r>
              <a:rPr lang="cs-CZ" sz="2400" dirty="0" err="1"/>
              <a:t>animalis</a:t>
            </a:r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sz="2400" dirty="0"/>
          </a:p>
          <a:p>
            <a:endParaRPr lang="cs-CZ" sz="24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145" y="2780928"/>
            <a:ext cx="3865474" cy="262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0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80060" y="5445224"/>
            <a:ext cx="8183880" cy="1051560"/>
          </a:xfrm>
        </p:spPr>
        <p:txBody>
          <a:bodyPr>
            <a:normAutofit/>
          </a:bodyPr>
          <a:lstStyle/>
          <a:p>
            <a:r>
              <a:rPr lang="cs-CZ" b="1" dirty="0" err="1"/>
              <a:t>Vulnus</a:t>
            </a:r>
            <a:r>
              <a:rPr lang="cs-CZ" b="1" dirty="0"/>
              <a:t> </a:t>
            </a:r>
            <a:r>
              <a:rPr lang="cs-CZ" b="1" dirty="0" err="1"/>
              <a:t>scissum</a:t>
            </a:r>
            <a:r>
              <a:rPr lang="cs-CZ" b="1" dirty="0"/>
              <a:t> / </a:t>
            </a:r>
            <a:r>
              <a:rPr lang="cs-CZ" b="1" dirty="0" err="1"/>
              <a:t>incisum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923004"/>
            <a:ext cx="4154003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Obdélník 7"/>
          <p:cNvSpPr/>
          <p:nvPr/>
        </p:nvSpPr>
        <p:spPr>
          <a:xfrm>
            <a:off x="497596" y="655513"/>
            <a:ext cx="47944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cut</a:t>
            </a:r>
            <a:r>
              <a:rPr lang="cs-CZ" b="1" dirty="0"/>
              <a:t> </a:t>
            </a:r>
            <a:r>
              <a:rPr lang="cs-CZ" b="1" dirty="0" err="1"/>
              <a:t>wound</a:t>
            </a:r>
            <a:r>
              <a:rPr lang="cs-CZ" b="1" dirty="0"/>
              <a:t> =</a:t>
            </a:r>
            <a:r>
              <a:rPr lang="en-US" dirty="0"/>
              <a:t> </a:t>
            </a:r>
            <a:r>
              <a:rPr lang="cs-CZ" b="1" dirty="0"/>
              <a:t>i</a:t>
            </a:r>
            <a:r>
              <a:rPr lang="en-US" b="1" dirty="0" err="1"/>
              <a:t>ncision</a:t>
            </a:r>
            <a:endParaRPr lang="cs-CZ" b="1" dirty="0"/>
          </a:p>
          <a:p>
            <a:endParaRPr lang="cs-CZ" b="1" dirty="0"/>
          </a:p>
          <a:p>
            <a:r>
              <a:rPr lang="cs-CZ" dirty="0"/>
              <a:t>s</a:t>
            </a:r>
            <a:r>
              <a:rPr lang="en-US" dirty="0" err="1"/>
              <a:t>licing</a:t>
            </a:r>
            <a:r>
              <a:rPr lang="en-US" dirty="0"/>
              <a:t> wounds made with a sharp instrument, leaving even edges. They may be as minimal as a paper cut or as significant as a surgical incision. or a wound made by a sharp instrument.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/>
          <a:srcRect l="11664" t="7123" r="2463" b="7051"/>
          <a:stretch/>
        </p:blipFill>
        <p:spPr>
          <a:xfrm>
            <a:off x="323528" y="3232433"/>
            <a:ext cx="4032448" cy="2738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4"/>
          <a:srcRect l="46064" t="35302" r="6667" b="13250"/>
          <a:stretch/>
        </p:blipFill>
        <p:spPr>
          <a:xfrm>
            <a:off x="5324822" y="652290"/>
            <a:ext cx="2781625" cy="227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9607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273</TotalTime>
  <Words>1439</Words>
  <Application>Microsoft Office PowerPoint</Application>
  <PresentationFormat>Předvádění na obrazovce (4:3)</PresentationFormat>
  <Paragraphs>150</Paragraphs>
  <Slides>33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Calibri</vt:lpstr>
      <vt:lpstr>Cambria</vt:lpstr>
      <vt:lpstr>Verdana</vt:lpstr>
      <vt:lpstr>Wingdings</vt:lpstr>
      <vt:lpstr>Wingdings 2</vt:lpstr>
      <vt:lpstr>Aspekt</vt:lpstr>
      <vt:lpstr>INJURIES</vt:lpstr>
      <vt:lpstr>Vulnus lacerum</vt:lpstr>
      <vt:lpstr>Put the words in correct order</vt:lpstr>
      <vt:lpstr>Prezentace aplikace PowerPoint</vt:lpstr>
      <vt:lpstr>Prezentace aplikace PowerPoint</vt:lpstr>
      <vt:lpstr>Prezentace aplikace PowerPoint</vt:lpstr>
      <vt:lpstr>Vulnus morsum</vt:lpstr>
      <vt:lpstr>Translate the diagnose</vt:lpstr>
      <vt:lpstr>Vulnus scissum / incisum</vt:lpstr>
      <vt:lpstr>Give full forms of the abbreviations and numbers</vt:lpstr>
      <vt:lpstr>Vulnus sectum</vt:lpstr>
      <vt:lpstr>Vulnus sclopetarium</vt:lpstr>
      <vt:lpstr>Vulnus punctum</vt:lpstr>
      <vt:lpstr>Translate the diagnose</vt:lpstr>
      <vt:lpstr>Combustio, onis, f.</vt:lpstr>
      <vt:lpstr>Combustio, onis, f.</vt:lpstr>
      <vt:lpstr>Write a diagnose of this second degree burn</vt:lpstr>
      <vt:lpstr>Congelatio, onis, f.</vt:lpstr>
      <vt:lpstr>Congelatio, onis, f.</vt:lpstr>
      <vt:lpstr>Give full forms of abbreviations and interpret the diagnoses</vt:lpstr>
      <vt:lpstr>Decubitus, us, m.</vt:lpstr>
      <vt:lpstr>Decubitus, us, m.</vt:lpstr>
      <vt:lpstr>Fill in missing terms</vt:lpstr>
      <vt:lpstr>Internal injuries</vt:lpstr>
      <vt:lpstr>Bones, ligaments, soft tissues</vt:lpstr>
      <vt:lpstr>Organs </vt:lpstr>
      <vt:lpstr>Organs</vt:lpstr>
      <vt:lpstr>Organs, soft tissues</vt:lpstr>
      <vt:lpstr>Prezentace aplikace PowerPoint</vt:lpstr>
      <vt:lpstr>Case study</vt:lpstr>
      <vt:lpstr>Check the basic structure of your diagnose !</vt:lpstr>
      <vt:lpstr>Case study</vt:lpstr>
      <vt:lpstr>Specifics of clinical Latin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INJURIES</dc:title>
  <dc:creator>Gachallová Natália</dc:creator>
  <cp:lastModifiedBy>test</cp:lastModifiedBy>
  <cp:revision>32</cp:revision>
  <dcterms:created xsi:type="dcterms:W3CDTF">2017-04-26T06:36:38Z</dcterms:created>
  <dcterms:modified xsi:type="dcterms:W3CDTF">2017-05-01T18:30:49Z</dcterms:modified>
</cp:coreProperties>
</file>