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1"/>
  </p:notesMasterIdLst>
  <p:sldIdLst>
    <p:sldId id="256" r:id="rId2"/>
    <p:sldId id="496" r:id="rId3"/>
    <p:sldId id="498" r:id="rId4"/>
    <p:sldId id="500" r:id="rId5"/>
    <p:sldId id="501" r:id="rId6"/>
    <p:sldId id="502" r:id="rId7"/>
    <p:sldId id="503" r:id="rId8"/>
    <p:sldId id="504" r:id="rId9"/>
    <p:sldId id="499" r:id="rId10"/>
    <p:sldId id="505" r:id="rId11"/>
    <p:sldId id="320" r:id="rId12"/>
    <p:sldId id="495" r:id="rId13"/>
    <p:sldId id="507" r:id="rId14"/>
    <p:sldId id="508" r:id="rId15"/>
    <p:sldId id="509" r:id="rId16"/>
    <p:sldId id="510" r:id="rId17"/>
    <p:sldId id="511" r:id="rId18"/>
    <p:sldId id="512" r:id="rId19"/>
    <p:sldId id="515" r:id="rId20"/>
    <p:sldId id="513" r:id="rId21"/>
    <p:sldId id="517" r:id="rId22"/>
    <p:sldId id="518" r:id="rId23"/>
    <p:sldId id="519" r:id="rId24"/>
    <p:sldId id="520" r:id="rId25"/>
    <p:sldId id="521" r:id="rId26"/>
    <p:sldId id="522" r:id="rId27"/>
    <p:sldId id="523" r:id="rId28"/>
    <p:sldId id="524" r:id="rId29"/>
    <p:sldId id="525" r:id="rId30"/>
    <p:sldId id="478" r:id="rId31"/>
    <p:sldId id="488" r:id="rId32"/>
    <p:sldId id="392" r:id="rId33"/>
    <p:sldId id="489" r:id="rId34"/>
    <p:sldId id="526" r:id="rId35"/>
    <p:sldId id="414" r:id="rId36"/>
    <p:sldId id="312" r:id="rId37"/>
    <p:sldId id="527" r:id="rId38"/>
    <p:sldId id="467" r:id="rId39"/>
    <p:sldId id="468" r:id="rId40"/>
    <p:sldId id="471" r:id="rId41"/>
    <p:sldId id="491" r:id="rId42"/>
    <p:sldId id="425" r:id="rId43"/>
    <p:sldId id="316" r:id="rId44"/>
    <p:sldId id="369" r:id="rId45"/>
    <p:sldId id="426" r:id="rId46"/>
    <p:sldId id="531" r:id="rId47"/>
    <p:sldId id="530" r:id="rId48"/>
    <p:sldId id="528" r:id="rId49"/>
    <p:sldId id="529" r:id="rId5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FF99"/>
    <a:srgbClr val="FF9933"/>
    <a:srgbClr val="000066"/>
    <a:srgbClr val="FF0000"/>
    <a:srgbClr val="00003E"/>
    <a:srgbClr val="FF66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38" autoAdjust="0"/>
    <p:restoredTop sz="94660"/>
  </p:normalViewPr>
  <p:slideViewPr>
    <p:cSldViewPr>
      <p:cViewPr>
        <p:scale>
          <a:sx n="100" d="100"/>
          <a:sy n="100" d="100"/>
        </p:scale>
        <p:origin x="-1962" y="-8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286"/>
    </p:cViewPr>
  </p:sorterViewPr>
  <p:notesViewPr>
    <p:cSldViewPr>
      <p:cViewPr varScale="1">
        <p:scale>
          <a:sx n="28" d="100"/>
          <a:sy n="28" d="100"/>
        </p:scale>
        <p:origin x="-1266" y="-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A7575CF-F0D1-409D-91D5-6F81EC28E985}" type="doc">
      <dgm:prSet loTypeId="urn:microsoft.com/office/officeart/2009/3/layout/HorizontalOrganizationChart" loCatId="hierarchy" qsTypeId="urn:microsoft.com/office/officeart/2005/8/quickstyle/3d5" qsCatId="3D" csTypeId="urn:microsoft.com/office/officeart/2005/8/colors/colorful2" csCatId="colorful" phldr="1"/>
      <dgm:spPr/>
      <dgm:t>
        <a:bodyPr/>
        <a:lstStyle/>
        <a:p>
          <a:endParaRPr lang="cs-CZ"/>
        </a:p>
      </dgm:t>
    </dgm:pt>
    <dgm:pt modelId="{414F10FF-0879-4698-AC32-A77ED0B56B47}">
      <dgm:prSet phldrT="[Text]"/>
      <dgm:spPr/>
      <dgm:t>
        <a:bodyPr/>
        <a:lstStyle/>
        <a:p>
          <a:r>
            <a:rPr lang="cs-CZ" dirty="0" err="1" smtClean="0"/>
            <a:t>Neurodevelopmental</a:t>
          </a:r>
          <a:r>
            <a:rPr lang="cs-CZ" dirty="0" smtClean="0"/>
            <a:t> </a:t>
          </a:r>
          <a:r>
            <a:rPr lang="cs-CZ" dirty="0" err="1" smtClean="0"/>
            <a:t>disorders</a:t>
          </a:r>
          <a:endParaRPr lang="cs-CZ" dirty="0"/>
        </a:p>
      </dgm:t>
    </dgm:pt>
    <dgm:pt modelId="{7CFB8B6E-1582-4A67-873A-55667E6F48C9}" type="parTrans" cxnId="{3FC3CAC0-578E-4307-A843-DD7D356B42F3}">
      <dgm:prSet/>
      <dgm:spPr/>
      <dgm:t>
        <a:bodyPr/>
        <a:lstStyle/>
        <a:p>
          <a:endParaRPr lang="cs-CZ"/>
        </a:p>
      </dgm:t>
    </dgm:pt>
    <dgm:pt modelId="{291A3056-1B9A-4412-BD14-2333E66A9AFA}" type="sibTrans" cxnId="{3FC3CAC0-578E-4307-A843-DD7D356B42F3}">
      <dgm:prSet/>
      <dgm:spPr/>
      <dgm:t>
        <a:bodyPr/>
        <a:lstStyle/>
        <a:p>
          <a:endParaRPr lang="cs-CZ"/>
        </a:p>
      </dgm:t>
    </dgm:pt>
    <dgm:pt modelId="{7336CFF5-A4F3-4164-9C11-BABF17AE5A2B}">
      <dgm:prSet phldrT="[Text]"/>
      <dgm:spPr>
        <a:solidFill>
          <a:schemeClr val="accent5">
            <a:lumMod val="50000"/>
          </a:schemeClr>
        </a:solidFill>
        <a:ln>
          <a:noFill/>
        </a:ln>
      </dgm:spPr>
      <dgm:t>
        <a:bodyPr/>
        <a:lstStyle/>
        <a:p>
          <a:r>
            <a:rPr lang="cs-CZ" dirty="0" err="1" smtClean="0">
              <a:solidFill>
                <a:schemeClr val="bg1"/>
              </a:solidFill>
            </a:rPr>
            <a:t>Intellectual</a:t>
          </a:r>
          <a:r>
            <a:rPr lang="cs-CZ" dirty="0" smtClean="0">
              <a:solidFill>
                <a:schemeClr val="bg1"/>
              </a:solidFill>
            </a:rPr>
            <a:t> </a:t>
          </a:r>
          <a:r>
            <a:rPr lang="cs-CZ" dirty="0" err="1" smtClean="0">
              <a:solidFill>
                <a:schemeClr val="bg1"/>
              </a:solidFill>
            </a:rPr>
            <a:t>Disabilities</a:t>
          </a:r>
          <a:endParaRPr lang="cs-CZ" dirty="0">
            <a:solidFill>
              <a:schemeClr val="bg1"/>
            </a:solidFill>
          </a:endParaRPr>
        </a:p>
      </dgm:t>
    </dgm:pt>
    <dgm:pt modelId="{844189B9-C9EC-422D-9129-4DD3C5AE09C8}" type="parTrans" cxnId="{075A5B1B-4404-47E0-B7DC-84F068A2B26C}">
      <dgm:prSet/>
      <dgm:spPr/>
      <dgm:t>
        <a:bodyPr/>
        <a:lstStyle/>
        <a:p>
          <a:endParaRPr lang="cs-CZ"/>
        </a:p>
      </dgm:t>
    </dgm:pt>
    <dgm:pt modelId="{0FF6B150-FE65-45C7-857B-B0F7769369C2}" type="sibTrans" cxnId="{075A5B1B-4404-47E0-B7DC-84F068A2B26C}">
      <dgm:prSet/>
      <dgm:spPr/>
      <dgm:t>
        <a:bodyPr/>
        <a:lstStyle/>
        <a:p>
          <a:endParaRPr lang="cs-CZ"/>
        </a:p>
      </dgm:t>
    </dgm:pt>
    <dgm:pt modelId="{6039DF34-29BD-4017-8B0F-0DB4678FB10F}">
      <dgm:prSet phldrT="[Text]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cs-CZ" dirty="0" smtClean="0"/>
            <a:t>Communications </a:t>
          </a:r>
          <a:r>
            <a:rPr lang="cs-CZ" dirty="0" err="1" smtClean="0"/>
            <a:t>disorders</a:t>
          </a:r>
          <a:endParaRPr lang="cs-CZ" dirty="0"/>
        </a:p>
      </dgm:t>
    </dgm:pt>
    <dgm:pt modelId="{C3BF374F-4237-44CB-A4C9-B288118A0AD8}" type="parTrans" cxnId="{D1D59769-0514-4CC4-A473-F9339F168420}">
      <dgm:prSet/>
      <dgm:spPr/>
      <dgm:t>
        <a:bodyPr/>
        <a:lstStyle/>
        <a:p>
          <a:endParaRPr lang="cs-CZ"/>
        </a:p>
      </dgm:t>
    </dgm:pt>
    <dgm:pt modelId="{BC83E1E4-9CDB-4FE7-A3EE-8D956C46418A}" type="sibTrans" cxnId="{D1D59769-0514-4CC4-A473-F9339F168420}">
      <dgm:prSet/>
      <dgm:spPr/>
      <dgm:t>
        <a:bodyPr/>
        <a:lstStyle/>
        <a:p>
          <a:endParaRPr lang="cs-CZ"/>
        </a:p>
      </dgm:t>
    </dgm:pt>
    <dgm:pt modelId="{DB2DA73C-BD2E-43D0-A650-3A8E7CA5F1EE}">
      <dgm:prSet phldrT="[Text]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cs-CZ" dirty="0" err="1" smtClean="0"/>
            <a:t>Autism</a:t>
          </a:r>
          <a:r>
            <a:rPr lang="cs-CZ" dirty="0" smtClean="0"/>
            <a:t> </a:t>
          </a:r>
          <a:r>
            <a:rPr lang="cs-CZ" dirty="0" err="1" smtClean="0"/>
            <a:t>Spectrum</a:t>
          </a:r>
          <a:r>
            <a:rPr lang="cs-CZ" dirty="0" smtClean="0"/>
            <a:t> </a:t>
          </a:r>
          <a:r>
            <a:rPr lang="cs-CZ" dirty="0" err="1" smtClean="0"/>
            <a:t>Disorder</a:t>
          </a:r>
          <a:endParaRPr lang="cs-CZ" dirty="0"/>
        </a:p>
      </dgm:t>
    </dgm:pt>
    <dgm:pt modelId="{461285E9-CB1E-4433-AB96-E5B7AFDC7D16}" type="parTrans" cxnId="{488B98C3-4D0D-48D4-9454-99699E5A415F}">
      <dgm:prSet/>
      <dgm:spPr/>
      <dgm:t>
        <a:bodyPr/>
        <a:lstStyle/>
        <a:p>
          <a:endParaRPr lang="cs-CZ"/>
        </a:p>
      </dgm:t>
    </dgm:pt>
    <dgm:pt modelId="{A2DDC597-99E9-49A0-B13B-750D4CF394C2}" type="sibTrans" cxnId="{488B98C3-4D0D-48D4-9454-99699E5A415F}">
      <dgm:prSet/>
      <dgm:spPr/>
      <dgm:t>
        <a:bodyPr/>
        <a:lstStyle/>
        <a:p>
          <a:endParaRPr lang="cs-CZ"/>
        </a:p>
      </dgm:t>
    </dgm:pt>
    <dgm:pt modelId="{F1BE0691-4525-4EBA-8966-53D953A887A8}">
      <dgm:prSet phldrT="[Text]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cs-CZ" dirty="0" smtClean="0"/>
            <a:t>ADHD</a:t>
          </a:r>
          <a:endParaRPr lang="cs-CZ" dirty="0"/>
        </a:p>
      </dgm:t>
    </dgm:pt>
    <dgm:pt modelId="{A93722A3-C768-4453-A245-8B0DDDC28063}" type="parTrans" cxnId="{13185565-90ED-4E74-84D0-1E402AA9EA73}">
      <dgm:prSet/>
      <dgm:spPr/>
      <dgm:t>
        <a:bodyPr/>
        <a:lstStyle/>
        <a:p>
          <a:endParaRPr lang="cs-CZ"/>
        </a:p>
      </dgm:t>
    </dgm:pt>
    <dgm:pt modelId="{70D1A3A7-BC14-4786-9359-45542AA46368}" type="sibTrans" cxnId="{13185565-90ED-4E74-84D0-1E402AA9EA73}">
      <dgm:prSet/>
      <dgm:spPr/>
      <dgm:t>
        <a:bodyPr/>
        <a:lstStyle/>
        <a:p>
          <a:endParaRPr lang="cs-CZ"/>
        </a:p>
      </dgm:t>
    </dgm:pt>
    <dgm:pt modelId="{16BA0781-C835-4179-B359-F307A6F98F31}">
      <dgm:prSet phldrT="[Text]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cs-CZ" dirty="0" err="1" smtClean="0"/>
            <a:t>Specific</a:t>
          </a:r>
          <a:r>
            <a:rPr lang="cs-CZ" dirty="0" smtClean="0"/>
            <a:t> </a:t>
          </a:r>
          <a:r>
            <a:rPr lang="cs-CZ" dirty="0" err="1" smtClean="0"/>
            <a:t>Learning</a:t>
          </a:r>
          <a:r>
            <a:rPr lang="cs-CZ" dirty="0" smtClean="0"/>
            <a:t> </a:t>
          </a:r>
          <a:r>
            <a:rPr lang="cs-CZ" dirty="0" err="1" smtClean="0"/>
            <a:t>Disorder</a:t>
          </a:r>
          <a:endParaRPr lang="cs-CZ" dirty="0"/>
        </a:p>
      </dgm:t>
    </dgm:pt>
    <dgm:pt modelId="{D86E7352-D156-443C-89D0-BE3932E316F5}" type="parTrans" cxnId="{F19F7406-A1D8-4C32-B2A8-992A4C43045F}">
      <dgm:prSet/>
      <dgm:spPr/>
      <dgm:t>
        <a:bodyPr/>
        <a:lstStyle/>
        <a:p>
          <a:endParaRPr lang="cs-CZ"/>
        </a:p>
      </dgm:t>
    </dgm:pt>
    <dgm:pt modelId="{37845074-6407-4454-B9EF-2BD6F1707A57}" type="sibTrans" cxnId="{F19F7406-A1D8-4C32-B2A8-992A4C43045F}">
      <dgm:prSet/>
      <dgm:spPr/>
      <dgm:t>
        <a:bodyPr/>
        <a:lstStyle/>
        <a:p>
          <a:endParaRPr lang="cs-CZ"/>
        </a:p>
      </dgm:t>
    </dgm:pt>
    <dgm:pt modelId="{B8C4365F-AEFB-4941-85FB-AA6BB234EECA}">
      <dgm:prSet phldrT="[Text]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cs-CZ" dirty="0" smtClean="0"/>
            <a:t>Motor </a:t>
          </a:r>
          <a:r>
            <a:rPr lang="cs-CZ" dirty="0" err="1" smtClean="0"/>
            <a:t>Disorder</a:t>
          </a:r>
          <a:endParaRPr lang="cs-CZ" dirty="0"/>
        </a:p>
      </dgm:t>
    </dgm:pt>
    <dgm:pt modelId="{C5326A7E-083D-4BBB-AA49-6B9D4B61C590}" type="parTrans" cxnId="{94E9E01C-A59C-4B24-8C3D-DE602DB67993}">
      <dgm:prSet/>
      <dgm:spPr/>
      <dgm:t>
        <a:bodyPr/>
        <a:lstStyle/>
        <a:p>
          <a:endParaRPr lang="cs-CZ"/>
        </a:p>
      </dgm:t>
    </dgm:pt>
    <dgm:pt modelId="{51F0E878-C335-4350-B838-2DA29F54C212}" type="sibTrans" cxnId="{94E9E01C-A59C-4B24-8C3D-DE602DB67993}">
      <dgm:prSet/>
      <dgm:spPr/>
      <dgm:t>
        <a:bodyPr/>
        <a:lstStyle/>
        <a:p>
          <a:endParaRPr lang="cs-CZ"/>
        </a:p>
      </dgm:t>
    </dgm:pt>
    <dgm:pt modelId="{60266398-68A0-463F-A43D-45BB169B8E0C}" type="pres">
      <dgm:prSet presAssocID="{6A7575CF-F0D1-409D-91D5-6F81EC28E98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53F4C6AD-83F3-4FFB-9B40-63F41D25CB16}" type="pres">
      <dgm:prSet presAssocID="{414F10FF-0879-4698-AC32-A77ED0B56B47}" presName="hierRoot1" presStyleCnt="0">
        <dgm:presLayoutVars>
          <dgm:hierBranch val="init"/>
        </dgm:presLayoutVars>
      </dgm:prSet>
      <dgm:spPr/>
    </dgm:pt>
    <dgm:pt modelId="{99D5C520-664E-4611-B235-3B5F4CBC4E95}" type="pres">
      <dgm:prSet presAssocID="{414F10FF-0879-4698-AC32-A77ED0B56B47}" presName="rootComposite1" presStyleCnt="0"/>
      <dgm:spPr/>
    </dgm:pt>
    <dgm:pt modelId="{73E21544-C710-4226-98D3-6C2903CE94A4}" type="pres">
      <dgm:prSet presAssocID="{414F10FF-0879-4698-AC32-A77ED0B56B47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47AB0020-4F10-4EA9-8D10-F8F57359EDFC}" type="pres">
      <dgm:prSet presAssocID="{414F10FF-0879-4698-AC32-A77ED0B56B47}" presName="rootConnector1" presStyleLbl="node1" presStyleIdx="0" presStyleCnt="0"/>
      <dgm:spPr/>
      <dgm:t>
        <a:bodyPr/>
        <a:lstStyle/>
        <a:p>
          <a:endParaRPr lang="cs-CZ"/>
        </a:p>
      </dgm:t>
    </dgm:pt>
    <dgm:pt modelId="{1C710A5A-43AF-4E80-85AC-E85C008DD792}" type="pres">
      <dgm:prSet presAssocID="{414F10FF-0879-4698-AC32-A77ED0B56B47}" presName="hierChild2" presStyleCnt="0"/>
      <dgm:spPr/>
    </dgm:pt>
    <dgm:pt modelId="{0CA67CD4-00E9-4B18-9255-C09CD574984A}" type="pres">
      <dgm:prSet presAssocID="{844189B9-C9EC-422D-9129-4DD3C5AE09C8}" presName="Name64" presStyleLbl="parChTrans1D2" presStyleIdx="0" presStyleCnt="6"/>
      <dgm:spPr/>
      <dgm:t>
        <a:bodyPr/>
        <a:lstStyle/>
        <a:p>
          <a:endParaRPr lang="cs-CZ"/>
        </a:p>
      </dgm:t>
    </dgm:pt>
    <dgm:pt modelId="{65F57387-32F0-484D-AAF8-0CC57AB303F2}" type="pres">
      <dgm:prSet presAssocID="{7336CFF5-A4F3-4164-9C11-BABF17AE5A2B}" presName="hierRoot2" presStyleCnt="0">
        <dgm:presLayoutVars>
          <dgm:hierBranch val="init"/>
        </dgm:presLayoutVars>
      </dgm:prSet>
      <dgm:spPr/>
    </dgm:pt>
    <dgm:pt modelId="{FA386835-CD4F-4B30-BA86-2BC03742E7E5}" type="pres">
      <dgm:prSet presAssocID="{7336CFF5-A4F3-4164-9C11-BABF17AE5A2B}" presName="rootComposite" presStyleCnt="0"/>
      <dgm:spPr/>
    </dgm:pt>
    <dgm:pt modelId="{46394D6D-CC51-4918-9D60-4728C359E733}" type="pres">
      <dgm:prSet presAssocID="{7336CFF5-A4F3-4164-9C11-BABF17AE5A2B}" presName="rootText" presStyleLbl="node2" presStyleIdx="0" presStyleCnt="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0D89A40-00AC-4070-A460-693E3704297F}" type="pres">
      <dgm:prSet presAssocID="{7336CFF5-A4F3-4164-9C11-BABF17AE5A2B}" presName="rootConnector" presStyleLbl="node2" presStyleIdx="0" presStyleCnt="6"/>
      <dgm:spPr/>
      <dgm:t>
        <a:bodyPr/>
        <a:lstStyle/>
        <a:p>
          <a:endParaRPr lang="cs-CZ"/>
        </a:p>
      </dgm:t>
    </dgm:pt>
    <dgm:pt modelId="{9BD3DC84-5C11-4E43-8C36-67F6FF11A907}" type="pres">
      <dgm:prSet presAssocID="{7336CFF5-A4F3-4164-9C11-BABF17AE5A2B}" presName="hierChild4" presStyleCnt="0"/>
      <dgm:spPr/>
    </dgm:pt>
    <dgm:pt modelId="{BB77CC81-95DA-4DA0-9EBC-9CB6B33D89D7}" type="pres">
      <dgm:prSet presAssocID="{7336CFF5-A4F3-4164-9C11-BABF17AE5A2B}" presName="hierChild5" presStyleCnt="0"/>
      <dgm:spPr/>
    </dgm:pt>
    <dgm:pt modelId="{4E9B20E3-1211-4466-9D5D-41162045D597}" type="pres">
      <dgm:prSet presAssocID="{C3BF374F-4237-44CB-A4C9-B288118A0AD8}" presName="Name64" presStyleLbl="parChTrans1D2" presStyleIdx="1" presStyleCnt="6"/>
      <dgm:spPr/>
      <dgm:t>
        <a:bodyPr/>
        <a:lstStyle/>
        <a:p>
          <a:endParaRPr lang="cs-CZ"/>
        </a:p>
      </dgm:t>
    </dgm:pt>
    <dgm:pt modelId="{FFAB85B6-9FDD-49BE-AD34-563D7DACBDA3}" type="pres">
      <dgm:prSet presAssocID="{6039DF34-29BD-4017-8B0F-0DB4678FB10F}" presName="hierRoot2" presStyleCnt="0">
        <dgm:presLayoutVars>
          <dgm:hierBranch val="init"/>
        </dgm:presLayoutVars>
      </dgm:prSet>
      <dgm:spPr/>
    </dgm:pt>
    <dgm:pt modelId="{9F02E347-9AC7-487E-8BD4-E4BD6CA27CF9}" type="pres">
      <dgm:prSet presAssocID="{6039DF34-29BD-4017-8B0F-0DB4678FB10F}" presName="rootComposite" presStyleCnt="0"/>
      <dgm:spPr/>
    </dgm:pt>
    <dgm:pt modelId="{CBB32311-A714-42E2-A33F-F8D325AEA112}" type="pres">
      <dgm:prSet presAssocID="{6039DF34-29BD-4017-8B0F-0DB4678FB10F}" presName="rootText" presStyleLbl="node2" presStyleIdx="1" presStyleCnt="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66AA29A-79B0-409D-B653-9CBBBA981F2B}" type="pres">
      <dgm:prSet presAssocID="{6039DF34-29BD-4017-8B0F-0DB4678FB10F}" presName="rootConnector" presStyleLbl="node2" presStyleIdx="1" presStyleCnt="6"/>
      <dgm:spPr/>
      <dgm:t>
        <a:bodyPr/>
        <a:lstStyle/>
        <a:p>
          <a:endParaRPr lang="cs-CZ"/>
        </a:p>
      </dgm:t>
    </dgm:pt>
    <dgm:pt modelId="{65A3EDE4-CE0A-4209-AC0B-D029D1FAE6B9}" type="pres">
      <dgm:prSet presAssocID="{6039DF34-29BD-4017-8B0F-0DB4678FB10F}" presName="hierChild4" presStyleCnt="0"/>
      <dgm:spPr/>
    </dgm:pt>
    <dgm:pt modelId="{DBF3C7FB-F846-4274-A79E-7A69C4F42D48}" type="pres">
      <dgm:prSet presAssocID="{6039DF34-29BD-4017-8B0F-0DB4678FB10F}" presName="hierChild5" presStyleCnt="0"/>
      <dgm:spPr/>
    </dgm:pt>
    <dgm:pt modelId="{0ADE8636-2C52-45A4-8495-8FC82774B0CC}" type="pres">
      <dgm:prSet presAssocID="{461285E9-CB1E-4433-AB96-E5B7AFDC7D16}" presName="Name64" presStyleLbl="parChTrans1D2" presStyleIdx="2" presStyleCnt="6"/>
      <dgm:spPr/>
      <dgm:t>
        <a:bodyPr/>
        <a:lstStyle/>
        <a:p>
          <a:endParaRPr lang="cs-CZ"/>
        </a:p>
      </dgm:t>
    </dgm:pt>
    <dgm:pt modelId="{3C46590E-658D-4473-AAFC-24A890B6C5E4}" type="pres">
      <dgm:prSet presAssocID="{DB2DA73C-BD2E-43D0-A650-3A8E7CA5F1EE}" presName="hierRoot2" presStyleCnt="0">
        <dgm:presLayoutVars>
          <dgm:hierBranch val="init"/>
        </dgm:presLayoutVars>
      </dgm:prSet>
      <dgm:spPr/>
    </dgm:pt>
    <dgm:pt modelId="{96DDCD46-3415-494F-B980-7C99560B92EB}" type="pres">
      <dgm:prSet presAssocID="{DB2DA73C-BD2E-43D0-A650-3A8E7CA5F1EE}" presName="rootComposite" presStyleCnt="0"/>
      <dgm:spPr/>
    </dgm:pt>
    <dgm:pt modelId="{2027806E-89AF-4562-9D98-8901ECCA7772}" type="pres">
      <dgm:prSet presAssocID="{DB2DA73C-BD2E-43D0-A650-3A8E7CA5F1EE}" presName="rootText" presStyleLbl="node2" presStyleIdx="2" presStyleCnt="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45B633C-AB20-41AB-ACF5-46AA9E98A1A5}" type="pres">
      <dgm:prSet presAssocID="{DB2DA73C-BD2E-43D0-A650-3A8E7CA5F1EE}" presName="rootConnector" presStyleLbl="node2" presStyleIdx="2" presStyleCnt="6"/>
      <dgm:spPr/>
      <dgm:t>
        <a:bodyPr/>
        <a:lstStyle/>
        <a:p>
          <a:endParaRPr lang="cs-CZ"/>
        </a:p>
      </dgm:t>
    </dgm:pt>
    <dgm:pt modelId="{77343422-E63E-40EC-89A5-6C9A5E9246BF}" type="pres">
      <dgm:prSet presAssocID="{DB2DA73C-BD2E-43D0-A650-3A8E7CA5F1EE}" presName="hierChild4" presStyleCnt="0"/>
      <dgm:spPr/>
    </dgm:pt>
    <dgm:pt modelId="{9221C117-40E3-4209-BBD7-38CA9C9E3960}" type="pres">
      <dgm:prSet presAssocID="{DB2DA73C-BD2E-43D0-A650-3A8E7CA5F1EE}" presName="hierChild5" presStyleCnt="0"/>
      <dgm:spPr/>
    </dgm:pt>
    <dgm:pt modelId="{C6EDC929-344D-45B4-8EA8-BCA4D40B1F9D}" type="pres">
      <dgm:prSet presAssocID="{A93722A3-C768-4453-A245-8B0DDDC28063}" presName="Name64" presStyleLbl="parChTrans1D2" presStyleIdx="3" presStyleCnt="6"/>
      <dgm:spPr/>
      <dgm:t>
        <a:bodyPr/>
        <a:lstStyle/>
        <a:p>
          <a:endParaRPr lang="cs-CZ"/>
        </a:p>
      </dgm:t>
    </dgm:pt>
    <dgm:pt modelId="{31767BB0-5309-44F7-8B8C-EB9BD37F4D97}" type="pres">
      <dgm:prSet presAssocID="{F1BE0691-4525-4EBA-8966-53D953A887A8}" presName="hierRoot2" presStyleCnt="0">
        <dgm:presLayoutVars>
          <dgm:hierBranch val="init"/>
        </dgm:presLayoutVars>
      </dgm:prSet>
      <dgm:spPr/>
    </dgm:pt>
    <dgm:pt modelId="{C3FDBAE2-DB9F-4DBB-9864-BDBE51461FEF}" type="pres">
      <dgm:prSet presAssocID="{F1BE0691-4525-4EBA-8966-53D953A887A8}" presName="rootComposite" presStyleCnt="0"/>
      <dgm:spPr/>
    </dgm:pt>
    <dgm:pt modelId="{8FA4044D-4F15-42AB-B2B5-B896677E234C}" type="pres">
      <dgm:prSet presAssocID="{F1BE0691-4525-4EBA-8966-53D953A887A8}" presName="rootText" presStyleLbl="node2" presStyleIdx="3" presStyleCnt="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9EDD91D-EF27-4B14-97D1-D46C45F3025A}" type="pres">
      <dgm:prSet presAssocID="{F1BE0691-4525-4EBA-8966-53D953A887A8}" presName="rootConnector" presStyleLbl="node2" presStyleIdx="3" presStyleCnt="6"/>
      <dgm:spPr/>
      <dgm:t>
        <a:bodyPr/>
        <a:lstStyle/>
        <a:p>
          <a:endParaRPr lang="cs-CZ"/>
        </a:p>
      </dgm:t>
    </dgm:pt>
    <dgm:pt modelId="{23183AB8-9235-4F31-9E00-A25B33C903B9}" type="pres">
      <dgm:prSet presAssocID="{F1BE0691-4525-4EBA-8966-53D953A887A8}" presName="hierChild4" presStyleCnt="0"/>
      <dgm:spPr/>
    </dgm:pt>
    <dgm:pt modelId="{A412AA40-4EF6-46B8-A3A9-9BC13CB82AE3}" type="pres">
      <dgm:prSet presAssocID="{F1BE0691-4525-4EBA-8966-53D953A887A8}" presName="hierChild5" presStyleCnt="0"/>
      <dgm:spPr/>
    </dgm:pt>
    <dgm:pt modelId="{5BA8DC35-6DE4-4BD8-A337-1B6F3FC0013A}" type="pres">
      <dgm:prSet presAssocID="{D86E7352-D156-443C-89D0-BE3932E316F5}" presName="Name64" presStyleLbl="parChTrans1D2" presStyleIdx="4" presStyleCnt="6"/>
      <dgm:spPr/>
      <dgm:t>
        <a:bodyPr/>
        <a:lstStyle/>
        <a:p>
          <a:endParaRPr lang="cs-CZ"/>
        </a:p>
      </dgm:t>
    </dgm:pt>
    <dgm:pt modelId="{105B9B25-4870-4D84-9D3B-D481BF74BBC3}" type="pres">
      <dgm:prSet presAssocID="{16BA0781-C835-4179-B359-F307A6F98F31}" presName="hierRoot2" presStyleCnt="0">
        <dgm:presLayoutVars>
          <dgm:hierBranch val="init"/>
        </dgm:presLayoutVars>
      </dgm:prSet>
      <dgm:spPr/>
    </dgm:pt>
    <dgm:pt modelId="{1FDA5987-DD64-437F-BBB3-6CB55B8F3D44}" type="pres">
      <dgm:prSet presAssocID="{16BA0781-C835-4179-B359-F307A6F98F31}" presName="rootComposite" presStyleCnt="0"/>
      <dgm:spPr/>
    </dgm:pt>
    <dgm:pt modelId="{E6081876-6F8F-452D-ABFC-3F7DFFD7BB2D}" type="pres">
      <dgm:prSet presAssocID="{16BA0781-C835-4179-B359-F307A6F98F31}" presName="rootText" presStyleLbl="node2" presStyleIdx="4" presStyleCnt="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A5C29C5-D010-46BE-B9E8-098511753445}" type="pres">
      <dgm:prSet presAssocID="{16BA0781-C835-4179-B359-F307A6F98F31}" presName="rootConnector" presStyleLbl="node2" presStyleIdx="4" presStyleCnt="6"/>
      <dgm:spPr/>
      <dgm:t>
        <a:bodyPr/>
        <a:lstStyle/>
        <a:p>
          <a:endParaRPr lang="cs-CZ"/>
        </a:p>
      </dgm:t>
    </dgm:pt>
    <dgm:pt modelId="{5BF5E6A8-9C97-4DFF-B20A-A178DA6EC8C6}" type="pres">
      <dgm:prSet presAssocID="{16BA0781-C835-4179-B359-F307A6F98F31}" presName="hierChild4" presStyleCnt="0"/>
      <dgm:spPr/>
    </dgm:pt>
    <dgm:pt modelId="{D53EF2CF-BE82-4489-AF18-A1BE0E20FDFB}" type="pres">
      <dgm:prSet presAssocID="{16BA0781-C835-4179-B359-F307A6F98F31}" presName="hierChild5" presStyleCnt="0"/>
      <dgm:spPr/>
    </dgm:pt>
    <dgm:pt modelId="{2943577F-9110-4D93-9873-1AFEA6FB0E24}" type="pres">
      <dgm:prSet presAssocID="{C5326A7E-083D-4BBB-AA49-6B9D4B61C590}" presName="Name64" presStyleLbl="parChTrans1D2" presStyleIdx="5" presStyleCnt="6"/>
      <dgm:spPr/>
      <dgm:t>
        <a:bodyPr/>
        <a:lstStyle/>
        <a:p>
          <a:endParaRPr lang="cs-CZ"/>
        </a:p>
      </dgm:t>
    </dgm:pt>
    <dgm:pt modelId="{09175D81-B2CE-462D-847E-34053631763B}" type="pres">
      <dgm:prSet presAssocID="{B8C4365F-AEFB-4941-85FB-AA6BB234EECA}" presName="hierRoot2" presStyleCnt="0">
        <dgm:presLayoutVars>
          <dgm:hierBranch val="init"/>
        </dgm:presLayoutVars>
      </dgm:prSet>
      <dgm:spPr/>
    </dgm:pt>
    <dgm:pt modelId="{31C7ED2E-A48A-4224-9E11-BBA7B604EF15}" type="pres">
      <dgm:prSet presAssocID="{B8C4365F-AEFB-4941-85FB-AA6BB234EECA}" presName="rootComposite" presStyleCnt="0"/>
      <dgm:spPr/>
    </dgm:pt>
    <dgm:pt modelId="{3DA9E1E5-D083-4F83-9A5D-A9BCC30F2E70}" type="pres">
      <dgm:prSet presAssocID="{B8C4365F-AEFB-4941-85FB-AA6BB234EECA}" presName="rootText" presStyleLbl="node2" presStyleIdx="5" presStyleCnt="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83EDF81-7910-4599-875D-1A57BEC20B02}" type="pres">
      <dgm:prSet presAssocID="{B8C4365F-AEFB-4941-85FB-AA6BB234EECA}" presName="rootConnector" presStyleLbl="node2" presStyleIdx="5" presStyleCnt="6"/>
      <dgm:spPr/>
      <dgm:t>
        <a:bodyPr/>
        <a:lstStyle/>
        <a:p>
          <a:endParaRPr lang="cs-CZ"/>
        </a:p>
      </dgm:t>
    </dgm:pt>
    <dgm:pt modelId="{B308A016-B372-4B1C-A260-97463851B020}" type="pres">
      <dgm:prSet presAssocID="{B8C4365F-AEFB-4941-85FB-AA6BB234EECA}" presName="hierChild4" presStyleCnt="0"/>
      <dgm:spPr/>
    </dgm:pt>
    <dgm:pt modelId="{77A53298-6F24-4B88-9430-6BCFC5696223}" type="pres">
      <dgm:prSet presAssocID="{B8C4365F-AEFB-4941-85FB-AA6BB234EECA}" presName="hierChild5" presStyleCnt="0"/>
      <dgm:spPr/>
    </dgm:pt>
    <dgm:pt modelId="{938D9455-E19D-46E5-BB35-6F6CAAB23F0C}" type="pres">
      <dgm:prSet presAssocID="{414F10FF-0879-4698-AC32-A77ED0B56B47}" presName="hierChild3" presStyleCnt="0"/>
      <dgm:spPr/>
    </dgm:pt>
  </dgm:ptLst>
  <dgm:cxnLst>
    <dgm:cxn modelId="{F32E19CC-C82B-4C1E-8A47-00FF06192E14}" type="presOf" srcId="{D86E7352-D156-443C-89D0-BE3932E316F5}" destId="{5BA8DC35-6DE4-4BD8-A337-1B6F3FC0013A}" srcOrd="0" destOrd="0" presId="urn:microsoft.com/office/officeart/2009/3/layout/HorizontalOrganizationChart"/>
    <dgm:cxn modelId="{5DAA2E80-7B79-4A6C-93B7-A6227E7F484B}" type="presOf" srcId="{6039DF34-29BD-4017-8B0F-0DB4678FB10F}" destId="{CBB32311-A714-42E2-A33F-F8D325AEA112}" srcOrd="0" destOrd="0" presId="urn:microsoft.com/office/officeart/2009/3/layout/HorizontalOrganizationChart"/>
    <dgm:cxn modelId="{34F496F4-E23D-44CC-A5B6-7F7834AF2D7B}" type="presOf" srcId="{7336CFF5-A4F3-4164-9C11-BABF17AE5A2B}" destId="{C0D89A40-00AC-4070-A460-693E3704297F}" srcOrd="1" destOrd="0" presId="urn:microsoft.com/office/officeart/2009/3/layout/HorizontalOrganizationChart"/>
    <dgm:cxn modelId="{2D555E98-9C82-46A4-845C-C880CA0E14A7}" type="presOf" srcId="{C3BF374F-4237-44CB-A4C9-B288118A0AD8}" destId="{4E9B20E3-1211-4466-9D5D-41162045D597}" srcOrd="0" destOrd="0" presId="urn:microsoft.com/office/officeart/2009/3/layout/HorizontalOrganizationChart"/>
    <dgm:cxn modelId="{501BA44F-2E00-4393-B963-E5B7E015076F}" type="presOf" srcId="{C5326A7E-083D-4BBB-AA49-6B9D4B61C590}" destId="{2943577F-9110-4D93-9873-1AFEA6FB0E24}" srcOrd="0" destOrd="0" presId="urn:microsoft.com/office/officeart/2009/3/layout/HorizontalOrganizationChart"/>
    <dgm:cxn modelId="{A03E6FB1-08B6-4C49-BF06-8478F5366D2E}" type="presOf" srcId="{16BA0781-C835-4179-B359-F307A6F98F31}" destId="{2A5C29C5-D010-46BE-B9E8-098511753445}" srcOrd="1" destOrd="0" presId="urn:microsoft.com/office/officeart/2009/3/layout/HorizontalOrganizationChart"/>
    <dgm:cxn modelId="{DC03414F-F267-4253-87B3-8F0706E08728}" type="presOf" srcId="{DB2DA73C-BD2E-43D0-A650-3A8E7CA5F1EE}" destId="{345B633C-AB20-41AB-ACF5-46AA9E98A1A5}" srcOrd="1" destOrd="0" presId="urn:microsoft.com/office/officeart/2009/3/layout/HorizontalOrganizationChart"/>
    <dgm:cxn modelId="{108FD17A-D043-4034-A7B1-937A07DD4C1E}" type="presOf" srcId="{DB2DA73C-BD2E-43D0-A650-3A8E7CA5F1EE}" destId="{2027806E-89AF-4562-9D98-8901ECCA7772}" srcOrd="0" destOrd="0" presId="urn:microsoft.com/office/officeart/2009/3/layout/HorizontalOrganizationChart"/>
    <dgm:cxn modelId="{94E9E01C-A59C-4B24-8C3D-DE602DB67993}" srcId="{414F10FF-0879-4698-AC32-A77ED0B56B47}" destId="{B8C4365F-AEFB-4941-85FB-AA6BB234EECA}" srcOrd="5" destOrd="0" parTransId="{C5326A7E-083D-4BBB-AA49-6B9D4B61C590}" sibTransId="{51F0E878-C335-4350-B838-2DA29F54C212}"/>
    <dgm:cxn modelId="{C1449A32-0114-405F-9334-6E754BEB4097}" type="presOf" srcId="{461285E9-CB1E-4433-AB96-E5B7AFDC7D16}" destId="{0ADE8636-2C52-45A4-8495-8FC82774B0CC}" srcOrd="0" destOrd="0" presId="urn:microsoft.com/office/officeart/2009/3/layout/HorizontalOrganizationChart"/>
    <dgm:cxn modelId="{351E1B91-F838-4B27-9F7A-2B67DB5C307B}" type="presOf" srcId="{A93722A3-C768-4453-A245-8B0DDDC28063}" destId="{C6EDC929-344D-45B4-8EA8-BCA4D40B1F9D}" srcOrd="0" destOrd="0" presId="urn:microsoft.com/office/officeart/2009/3/layout/HorizontalOrganizationChart"/>
    <dgm:cxn modelId="{7BA2CF59-BE4D-45BE-94C4-C1E8065EEB4E}" type="presOf" srcId="{7336CFF5-A4F3-4164-9C11-BABF17AE5A2B}" destId="{46394D6D-CC51-4918-9D60-4728C359E733}" srcOrd="0" destOrd="0" presId="urn:microsoft.com/office/officeart/2009/3/layout/HorizontalOrganizationChart"/>
    <dgm:cxn modelId="{0217A260-88FF-4661-9FD1-159E94F545DA}" type="presOf" srcId="{B8C4365F-AEFB-4941-85FB-AA6BB234EECA}" destId="{3DA9E1E5-D083-4F83-9A5D-A9BCC30F2E70}" srcOrd="0" destOrd="0" presId="urn:microsoft.com/office/officeart/2009/3/layout/HorizontalOrganizationChart"/>
    <dgm:cxn modelId="{E3E58E0F-9C64-470D-9E35-4C73D6A4A749}" type="presOf" srcId="{6A7575CF-F0D1-409D-91D5-6F81EC28E985}" destId="{60266398-68A0-463F-A43D-45BB169B8E0C}" srcOrd="0" destOrd="0" presId="urn:microsoft.com/office/officeart/2009/3/layout/HorizontalOrganizationChart"/>
    <dgm:cxn modelId="{E91532CE-3A27-4A68-AEF5-51DB7206ACDA}" type="presOf" srcId="{414F10FF-0879-4698-AC32-A77ED0B56B47}" destId="{47AB0020-4F10-4EA9-8D10-F8F57359EDFC}" srcOrd="1" destOrd="0" presId="urn:microsoft.com/office/officeart/2009/3/layout/HorizontalOrganizationChart"/>
    <dgm:cxn modelId="{075A5B1B-4404-47E0-B7DC-84F068A2B26C}" srcId="{414F10FF-0879-4698-AC32-A77ED0B56B47}" destId="{7336CFF5-A4F3-4164-9C11-BABF17AE5A2B}" srcOrd="0" destOrd="0" parTransId="{844189B9-C9EC-422D-9129-4DD3C5AE09C8}" sibTransId="{0FF6B150-FE65-45C7-857B-B0F7769369C2}"/>
    <dgm:cxn modelId="{F82FE34A-B1B8-4CA3-8F3E-1405C37EC1B1}" type="presOf" srcId="{844189B9-C9EC-422D-9129-4DD3C5AE09C8}" destId="{0CA67CD4-00E9-4B18-9255-C09CD574984A}" srcOrd="0" destOrd="0" presId="urn:microsoft.com/office/officeart/2009/3/layout/HorizontalOrganizationChart"/>
    <dgm:cxn modelId="{488B98C3-4D0D-48D4-9454-99699E5A415F}" srcId="{414F10FF-0879-4698-AC32-A77ED0B56B47}" destId="{DB2DA73C-BD2E-43D0-A650-3A8E7CA5F1EE}" srcOrd="2" destOrd="0" parTransId="{461285E9-CB1E-4433-AB96-E5B7AFDC7D16}" sibTransId="{A2DDC597-99E9-49A0-B13B-750D4CF394C2}"/>
    <dgm:cxn modelId="{A12AA4B4-8907-45F3-B56C-3018F0388DB4}" type="presOf" srcId="{F1BE0691-4525-4EBA-8966-53D953A887A8}" destId="{39EDD91D-EF27-4B14-97D1-D46C45F3025A}" srcOrd="1" destOrd="0" presId="urn:microsoft.com/office/officeart/2009/3/layout/HorizontalOrganizationChart"/>
    <dgm:cxn modelId="{D1D59769-0514-4CC4-A473-F9339F168420}" srcId="{414F10FF-0879-4698-AC32-A77ED0B56B47}" destId="{6039DF34-29BD-4017-8B0F-0DB4678FB10F}" srcOrd="1" destOrd="0" parTransId="{C3BF374F-4237-44CB-A4C9-B288118A0AD8}" sibTransId="{BC83E1E4-9CDB-4FE7-A3EE-8D956C46418A}"/>
    <dgm:cxn modelId="{3FC3CAC0-578E-4307-A843-DD7D356B42F3}" srcId="{6A7575CF-F0D1-409D-91D5-6F81EC28E985}" destId="{414F10FF-0879-4698-AC32-A77ED0B56B47}" srcOrd="0" destOrd="0" parTransId="{7CFB8B6E-1582-4A67-873A-55667E6F48C9}" sibTransId="{291A3056-1B9A-4412-BD14-2333E66A9AFA}"/>
    <dgm:cxn modelId="{13185565-90ED-4E74-84D0-1E402AA9EA73}" srcId="{414F10FF-0879-4698-AC32-A77ED0B56B47}" destId="{F1BE0691-4525-4EBA-8966-53D953A887A8}" srcOrd="3" destOrd="0" parTransId="{A93722A3-C768-4453-A245-8B0DDDC28063}" sibTransId="{70D1A3A7-BC14-4786-9359-45542AA46368}"/>
    <dgm:cxn modelId="{3D7723E5-CD83-40F3-87B0-6C11A70C0377}" type="presOf" srcId="{16BA0781-C835-4179-B359-F307A6F98F31}" destId="{E6081876-6F8F-452D-ABFC-3F7DFFD7BB2D}" srcOrd="0" destOrd="0" presId="urn:microsoft.com/office/officeart/2009/3/layout/HorizontalOrganizationChart"/>
    <dgm:cxn modelId="{C5B09DAE-87C3-4664-86E8-A5E0EA9ECF88}" type="presOf" srcId="{F1BE0691-4525-4EBA-8966-53D953A887A8}" destId="{8FA4044D-4F15-42AB-B2B5-B896677E234C}" srcOrd="0" destOrd="0" presId="urn:microsoft.com/office/officeart/2009/3/layout/HorizontalOrganizationChart"/>
    <dgm:cxn modelId="{D985A513-30A5-4D93-944A-45F48BA1FC2F}" type="presOf" srcId="{6039DF34-29BD-4017-8B0F-0DB4678FB10F}" destId="{C66AA29A-79B0-409D-B653-9CBBBA981F2B}" srcOrd="1" destOrd="0" presId="urn:microsoft.com/office/officeart/2009/3/layout/HorizontalOrganizationChart"/>
    <dgm:cxn modelId="{0251B760-05BB-4648-BAF9-5ED940095ED5}" type="presOf" srcId="{B8C4365F-AEFB-4941-85FB-AA6BB234EECA}" destId="{383EDF81-7910-4599-875D-1A57BEC20B02}" srcOrd="1" destOrd="0" presId="urn:microsoft.com/office/officeart/2009/3/layout/HorizontalOrganizationChart"/>
    <dgm:cxn modelId="{F19F7406-A1D8-4C32-B2A8-992A4C43045F}" srcId="{414F10FF-0879-4698-AC32-A77ED0B56B47}" destId="{16BA0781-C835-4179-B359-F307A6F98F31}" srcOrd="4" destOrd="0" parTransId="{D86E7352-D156-443C-89D0-BE3932E316F5}" sibTransId="{37845074-6407-4454-B9EF-2BD6F1707A57}"/>
    <dgm:cxn modelId="{7739F57E-FCD2-4A56-9FF6-43557F544439}" type="presOf" srcId="{414F10FF-0879-4698-AC32-A77ED0B56B47}" destId="{73E21544-C710-4226-98D3-6C2903CE94A4}" srcOrd="0" destOrd="0" presId="urn:microsoft.com/office/officeart/2009/3/layout/HorizontalOrganizationChart"/>
    <dgm:cxn modelId="{F1AE0649-3BC2-4482-AFC1-B1BCB05F9A96}" type="presParOf" srcId="{60266398-68A0-463F-A43D-45BB169B8E0C}" destId="{53F4C6AD-83F3-4FFB-9B40-63F41D25CB16}" srcOrd="0" destOrd="0" presId="urn:microsoft.com/office/officeart/2009/3/layout/HorizontalOrganizationChart"/>
    <dgm:cxn modelId="{F901F860-EF4A-48DD-8EFF-12A3D98D543E}" type="presParOf" srcId="{53F4C6AD-83F3-4FFB-9B40-63F41D25CB16}" destId="{99D5C520-664E-4611-B235-3B5F4CBC4E95}" srcOrd="0" destOrd="0" presId="urn:microsoft.com/office/officeart/2009/3/layout/HorizontalOrganizationChart"/>
    <dgm:cxn modelId="{11D2132D-F39E-433C-8550-EBD06A4F24F5}" type="presParOf" srcId="{99D5C520-664E-4611-B235-3B5F4CBC4E95}" destId="{73E21544-C710-4226-98D3-6C2903CE94A4}" srcOrd="0" destOrd="0" presId="urn:microsoft.com/office/officeart/2009/3/layout/HorizontalOrganizationChart"/>
    <dgm:cxn modelId="{453B4A91-2202-474C-B2BE-F94799C36A77}" type="presParOf" srcId="{99D5C520-664E-4611-B235-3B5F4CBC4E95}" destId="{47AB0020-4F10-4EA9-8D10-F8F57359EDFC}" srcOrd="1" destOrd="0" presId="urn:microsoft.com/office/officeart/2009/3/layout/HorizontalOrganizationChart"/>
    <dgm:cxn modelId="{ED12B333-0C09-4DCF-9C96-80123D73B976}" type="presParOf" srcId="{53F4C6AD-83F3-4FFB-9B40-63F41D25CB16}" destId="{1C710A5A-43AF-4E80-85AC-E85C008DD792}" srcOrd="1" destOrd="0" presId="urn:microsoft.com/office/officeart/2009/3/layout/HorizontalOrganizationChart"/>
    <dgm:cxn modelId="{1DB6CE73-3CE7-44CF-AC1B-9ABF022134E5}" type="presParOf" srcId="{1C710A5A-43AF-4E80-85AC-E85C008DD792}" destId="{0CA67CD4-00E9-4B18-9255-C09CD574984A}" srcOrd="0" destOrd="0" presId="urn:microsoft.com/office/officeart/2009/3/layout/HorizontalOrganizationChart"/>
    <dgm:cxn modelId="{3F8BAC1A-3215-4972-A009-C1CE2C1B4E34}" type="presParOf" srcId="{1C710A5A-43AF-4E80-85AC-E85C008DD792}" destId="{65F57387-32F0-484D-AAF8-0CC57AB303F2}" srcOrd="1" destOrd="0" presId="urn:microsoft.com/office/officeart/2009/3/layout/HorizontalOrganizationChart"/>
    <dgm:cxn modelId="{A0E6C10A-93C8-497D-8C7F-0CC0D7E3DFEB}" type="presParOf" srcId="{65F57387-32F0-484D-AAF8-0CC57AB303F2}" destId="{FA386835-CD4F-4B30-BA86-2BC03742E7E5}" srcOrd="0" destOrd="0" presId="urn:microsoft.com/office/officeart/2009/3/layout/HorizontalOrganizationChart"/>
    <dgm:cxn modelId="{E1D4CFDA-BAAD-4966-B15A-3B2AC210504F}" type="presParOf" srcId="{FA386835-CD4F-4B30-BA86-2BC03742E7E5}" destId="{46394D6D-CC51-4918-9D60-4728C359E733}" srcOrd="0" destOrd="0" presId="urn:microsoft.com/office/officeart/2009/3/layout/HorizontalOrganizationChart"/>
    <dgm:cxn modelId="{302EAEE8-CCA7-43BD-B7CD-95BA68D6F38B}" type="presParOf" srcId="{FA386835-CD4F-4B30-BA86-2BC03742E7E5}" destId="{C0D89A40-00AC-4070-A460-693E3704297F}" srcOrd="1" destOrd="0" presId="urn:microsoft.com/office/officeart/2009/3/layout/HorizontalOrganizationChart"/>
    <dgm:cxn modelId="{9A624738-B018-4661-9E4B-FB66E2695292}" type="presParOf" srcId="{65F57387-32F0-484D-AAF8-0CC57AB303F2}" destId="{9BD3DC84-5C11-4E43-8C36-67F6FF11A907}" srcOrd="1" destOrd="0" presId="urn:microsoft.com/office/officeart/2009/3/layout/HorizontalOrganizationChart"/>
    <dgm:cxn modelId="{31044D1F-CCBD-45D6-8DB7-D77988FA914A}" type="presParOf" srcId="{65F57387-32F0-484D-AAF8-0CC57AB303F2}" destId="{BB77CC81-95DA-4DA0-9EBC-9CB6B33D89D7}" srcOrd="2" destOrd="0" presId="urn:microsoft.com/office/officeart/2009/3/layout/HorizontalOrganizationChart"/>
    <dgm:cxn modelId="{49D8B701-0CE4-47F5-847C-CB9F57EE86B9}" type="presParOf" srcId="{1C710A5A-43AF-4E80-85AC-E85C008DD792}" destId="{4E9B20E3-1211-4466-9D5D-41162045D597}" srcOrd="2" destOrd="0" presId="urn:microsoft.com/office/officeart/2009/3/layout/HorizontalOrganizationChart"/>
    <dgm:cxn modelId="{467EBDAB-0584-4177-B1F9-37F42D44AEC6}" type="presParOf" srcId="{1C710A5A-43AF-4E80-85AC-E85C008DD792}" destId="{FFAB85B6-9FDD-49BE-AD34-563D7DACBDA3}" srcOrd="3" destOrd="0" presId="urn:microsoft.com/office/officeart/2009/3/layout/HorizontalOrganizationChart"/>
    <dgm:cxn modelId="{03F5A81C-604D-493A-A55F-ED23A3E185B0}" type="presParOf" srcId="{FFAB85B6-9FDD-49BE-AD34-563D7DACBDA3}" destId="{9F02E347-9AC7-487E-8BD4-E4BD6CA27CF9}" srcOrd="0" destOrd="0" presId="urn:microsoft.com/office/officeart/2009/3/layout/HorizontalOrganizationChart"/>
    <dgm:cxn modelId="{A94D05DD-87D0-4196-97B6-B7E4DC82B8D8}" type="presParOf" srcId="{9F02E347-9AC7-487E-8BD4-E4BD6CA27CF9}" destId="{CBB32311-A714-42E2-A33F-F8D325AEA112}" srcOrd="0" destOrd="0" presId="urn:microsoft.com/office/officeart/2009/3/layout/HorizontalOrganizationChart"/>
    <dgm:cxn modelId="{C63A00E0-A658-4D1E-AA90-C3154BE6C11C}" type="presParOf" srcId="{9F02E347-9AC7-487E-8BD4-E4BD6CA27CF9}" destId="{C66AA29A-79B0-409D-B653-9CBBBA981F2B}" srcOrd="1" destOrd="0" presId="urn:microsoft.com/office/officeart/2009/3/layout/HorizontalOrganizationChart"/>
    <dgm:cxn modelId="{C9D026B5-42E5-4D2A-95FE-AB98605942FC}" type="presParOf" srcId="{FFAB85B6-9FDD-49BE-AD34-563D7DACBDA3}" destId="{65A3EDE4-CE0A-4209-AC0B-D029D1FAE6B9}" srcOrd="1" destOrd="0" presId="urn:microsoft.com/office/officeart/2009/3/layout/HorizontalOrganizationChart"/>
    <dgm:cxn modelId="{46737EEC-2627-4020-A858-BE3121B35AB2}" type="presParOf" srcId="{FFAB85B6-9FDD-49BE-AD34-563D7DACBDA3}" destId="{DBF3C7FB-F846-4274-A79E-7A69C4F42D48}" srcOrd="2" destOrd="0" presId="urn:microsoft.com/office/officeart/2009/3/layout/HorizontalOrganizationChart"/>
    <dgm:cxn modelId="{46480ABD-F6DA-4264-B275-89F54CD9B4A7}" type="presParOf" srcId="{1C710A5A-43AF-4E80-85AC-E85C008DD792}" destId="{0ADE8636-2C52-45A4-8495-8FC82774B0CC}" srcOrd="4" destOrd="0" presId="urn:microsoft.com/office/officeart/2009/3/layout/HorizontalOrganizationChart"/>
    <dgm:cxn modelId="{1273ED98-2A66-4CB3-9B24-59BD2272A49F}" type="presParOf" srcId="{1C710A5A-43AF-4E80-85AC-E85C008DD792}" destId="{3C46590E-658D-4473-AAFC-24A890B6C5E4}" srcOrd="5" destOrd="0" presId="urn:microsoft.com/office/officeart/2009/3/layout/HorizontalOrganizationChart"/>
    <dgm:cxn modelId="{8FD0E79E-0516-4DCF-BDA0-4E45A8A6C9D9}" type="presParOf" srcId="{3C46590E-658D-4473-AAFC-24A890B6C5E4}" destId="{96DDCD46-3415-494F-B980-7C99560B92EB}" srcOrd="0" destOrd="0" presId="urn:microsoft.com/office/officeart/2009/3/layout/HorizontalOrganizationChart"/>
    <dgm:cxn modelId="{BBAE0C80-9F0D-4678-AD94-E2DCAC8CB2B8}" type="presParOf" srcId="{96DDCD46-3415-494F-B980-7C99560B92EB}" destId="{2027806E-89AF-4562-9D98-8901ECCA7772}" srcOrd="0" destOrd="0" presId="urn:microsoft.com/office/officeart/2009/3/layout/HorizontalOrganizationChart"/>
    <dgm:cxn modelId="{846B13AE-EBF7-4AD0-BEA6-D93195652460}" type="presParOf" srcId="{96DDCD46-3415-494F-B980-7C99560B92EB}" destId="{345B633C-AB20-41AB-ACF5-46AA9E98A1A5}" srcOrd="1" destOrd="0" presId="urn:microsoft.com/office/officeart/2009/3/layout/HorizontalOrganizationChart"/>
    <dgm:cxn modelId="{DE91369F-3D67-4B61-8B6D-14DCDC32DFC9}" type="presParOf" srcId="{3C46590E-658D-4473-AAFC-24A890B6C5E4}" destId="{77343422-E63E-40EC-89A5-6C9A5E9246BF}" srcOrd="1" destOrd="0" presId="urn:microsoft.com/office/officeart/2009/3/layout/HorizontalOrganizationChart"/>
    <dgm:cxn modelId="{CCEE9011-9700-45EF-8050-8F03869ECC41}" type="presParOf" srcId="{3C46590E-658D-4473-AAFC-24A890B6C5E4}" destId="{9221C117-40E3-4209-BBD7-38CA9C9E3960}" srcOrd="2" destOrd="0" presId="urn:microsoft.com/office/officeart/2009/3/layout/HorizontalOrganizationChart"/>
    <dgm:cxn modelId="{1219EC0B-4150-4FD0-9219-9FEE6958FD23}" type="presParOf" srcId="{1C710A5A-43AF-4E80-85AC-E85C008DD792}" destId="{C6EDC929-344D-45B4-8EA8-BCA4D40B1F9D}" srcOrd="6" destOrd="0" presId="urn:microsoft.com/office/officeart/2009/3/layout/HorizontalOrganizationChart"/>
    <dgm:cxn modelId="{E841C8E5-5BFF-45E6-8953-DFCF54F74A7F}" type="presParOf" srcId="{1C710A5A-43AF-4E80-85AC-E85C008DD792}" destId="{31767BB0-5309-44F7-8B8C-EB9BD37F4D97}" srcOrd="7" destOrd="0" presId="urn:microsoft.com/office/officeart/2009/3/layout/HorizontalOrganizationChart"/>
    <dgm:cxn modelId="{C5BB9ACB-A9E0-41AE-98F8-131BE3E745F7}" type="presParOf" srcId="{31767BB0-5309-44F7-8B8C-EB9BD37F4D97}" destId="{C3FDBAE2-DB9F-4DBB-9864-BDBE51461FEF}" srcOrd="0" destOrd="0" presId="urn:microsoft.com/office/officeart/2009/3/layout/HorizontalOrganizationChart"/>
    <dgm:cxn modelId="{9D087707-7F2B-4697-B2BA-F0D4EC6C36EA}" type="presParOf" srcId="{C3FDBAE2-DB9F-4DBB-9864-BDBE51461FEF}" destId="{8FA4044D-4F15-42AB-B2B5-B896677E234C}" srcOrd="0" destOrd="0" presId="urn:microsoft.com/office/officeart/2009/3/layout/HorizontalOrganizationChart"/>
    <dgm:cxn modelId="{B412E758-D405-4B4F-8A4C-D91E6A26FABF}" type="presParOf" srcId="{C3FDBAE2-DB9F-4DBB-9864-BDBE51461FEF}" destId="{39EDD91D-EF27-4B14-97D1-D46C45F3025A}" srcOrd="1" destOrd="0" presId="urn:microsoft.com/office/officeart/2009/3/layout/HorizontalOrganizationChart"/>
    <dgm:cxn modelId="{061AD79C-737F-4B63-A61E-626AB0F2E88C}" type="presParOf" srcId="{31767BB0-5309-44F7-8B8C-EB9BD37F4D97}" destId="{23183AB8-9235-4F31-9E00-A25B33C903B9}" srcOrd="1" destOrd="0" presId="urn:microsoft.com/office/officeart/2009/3/layout/HorizontalOrganizationChart"/>
    <dgm:cxn modelId="{D26D5292-3517-4552-B4BC-8CAC23B3D416}" type="presParOf" srcId="{31767BB0-5309-44F7-8B8C-EB9BD37F4D97}" destId="{A412AA40-4EF6-46B8-A3A9-9BC13CB82AE3}" srcOrd="2" destOrd="0" presId="urn:microsoft.com/office/officeart/2009/3/layout/HorizontalOrganizationChart"/>
    <dgm:cxn modelId="{AFBCED1F-3323-4637-9651-C662CAB21DAF}" type="presParOf" srcId="{1C710A5A-43AF-4E80-85AC-E85C008DD792}" destId="{5BA8DC35-6DE4-4BD8-A337-1B6F3FC0013A}" srcOrd="8" destOrd="0" presId="urn:microsoft.com/office/officeart/2009/3/layout/HorizontalOrganizationChart"/>
    <dgm:cxn modelId="{02EF7CAD-D1FE-4380-AB32-3ABEEBF5A983}" type="presParOf" srcId="{1C710A5A-43AF-4E80-85AC-E85C008DD792}" destId="{105B9B25-4870-4D84-9D3B-D481BF74BBC3}" srcOrd="9" destOrd="0" presId="urn:microsoft.com/office/officeart/2009/3/layout/HorizontalOrganizationChart"/>
    <dgm:cxn modelId="{7593EF1D-25F8-4733-ADB2-1B41C4A1A05C}" type="presParOf" srcId="{105B9B25-4870-4D84-9D3B-D481BF74BBC3}" destId="{1FDA5987-DD64-437F-BBB3-6CB55B8F3D44}" srcOrd="0" destOrd="0" presId="urn:microsoft.com/office/officeart/2009/3/layout/HorizontalOrganizationChart"/>
    <dgm:cxn modelId="{DE0EE3E0-A58F-4E4F-B488-6E287B53B03C}" type="presParOf" srcId="{1FDA5987-DD64-437F-BBB3-6CB55B8F3D44}" destId="{E6081876-6F8F-452D-ABFC-3F7DFFD7BB2D}" srcOrd="0" destOrd="0" presId="urn:microsoft.com/office/officeart/2009/3/layout/HorizontalOrganizationChart"/>
    <dgm:cxn modelId="{4070F581-4631-458D-8BC8-066580100B6F}" type="presParOf" srcId="{1FDA5987-DD64-437F-BBB3-6CB55B8F3D44}" destId="{2A5C29C5-D010-46BE-B9E8-098511753445}" srcOrd="1" destOrd="0" presId="urn:microsoft.com/office/officeart/2009/3/layout/HorizontalOrganizationChart"/>
    <dgm:cxn modelId="{836324C5-2DFE-4036-B0CC-228F19AACD80}" type="presParOf" srcId="{105B9B25-4870-4D84-9D3B-D481BF74BBC3}" destId="{5BF5E6A8-9C97-4DFF-B20A-A178DA6EC8C6}" srcOrd="1" destOrd="0" presId="urn:microsoft.com/office/officeart/2009/3/layout/HorizontalOrganizationChart"/>
    <dgm:cxn modelId="{243E4C29-ECF7-4D30-BC19-6B8F77D9F270}" type="presParOf" srcId="{105B9B25-4870-4D84-9D3B-D481BF74BBC3}" destId="{D53EF2CF-BE82-4489-AF18-A1BE0E20FDFB}" srcOrd="2" destOrd="0" presId="urn:microsoft.com/office/officeart/2009/3/layout/HorizontalOrganizationChart"/>
    <dgm:cxn modelId="{4663F05F-62FF-4088-8362-8003D8111FDD}" type="presParOf" srcId="{1C710A5A-43AF-4E80-85AC-E85C008DD792}" destId="{2943577F-9110-4D93-9873-1AFEA6FB0E24}" srcOrd="10" destOrd="0" presId="urn:microsoft.com/office/officeart/2009/3/layout/HorizontalOrganizationChart"/>
    <dgm:cxn modelId="{EFDA5748-5814-41FE-B24A-9E5C44455DAA}" type="presParOf" srcId="{1C710A5A-43AF-4E80-85AC-E85C008DD792}" destId="{09175D81-B2CE-462D-847E-34053631763B}" srcOrd="11" destOrd="0" presId="urn:microsoft.com/office/officeart/2009/3/layout/HorizontalOrganizationChart"/>
    <dgm:cxn modelId="{3A4767E9-A103-4040-8B3B-DBAB628323F1}" type="presParOf" srcId="{09175D81-B2CE-462D-847E-34053631763B}" destId="{31C7ED2E-A48A-4224-9E11-BBA7B604EF15}" srcOrd="0" destOrd="0" presId="urn:microsoft.com/office/officeart/2009/3/layout/HorizontalOrganizationChart"/>
    <dgm:cxn modelId="{304F6A29-41EB-4F75-9139-4B9A68761BEB}" type="presParOf" srcId="{31C7ED2E-A48A-4224-9E11-BBA7B604EF15}" destId="{3DA9E1E5-D083-4F83-9A5D-A9BCC30F2E70}" srcOrd="0" destOrd="0" presId="urn:microsoft.com/office/officeart/2009/3/layout/HorizontalOrganizationChart"/>
    <dgm:cxn modelId="{681DE3BF-D9B0-4BA8-8D20-A12E94684606}" type="presParOf" srcId="{31C7ED2E-A48A-4224-9E11-BBA7B604EF15}" destId="{383EDF81-7910-4599-875D-1A57BEC20B02}" srcOrd="1" destOrd="0" presId="urn:microsoft.com/office/officeart/2009/3/layout/HorizontalOrganizationChart"/>
    <dgm:cxn modelId="{1AE212C2-9506-4326-9393-5B36215BF01A}" type="presParOf" srcId="{09175D81-B2CE-462D-847E-34053631763B}" destId="{B308A016-B372-4B1C-A260-97463851B020}" srcOrd="1" destOrd="0" presId="urn:microsoft.com/office/officeart/2009/3/layout/HorizontalOrganizationChart"/>
    <dgm:cxn modelId="{1A05B6D0-9C89-4A15-A1AF-2E5199ED4685}" type="presParOf" srcId="{09175D81-B2CE-462D-847E-34053631763B}" destId="{77A53298-6F24-4B88-9430-6BCFC5696223}" srcOrd="2" destOrd="0" presId="urn:microsoft.com/office/officeart/2009/3/layout/HorizontalOrganizationChart"/>
    <dgm:cxn modelId="{8842BCBC-9DA5-43D4-A769-DFECE94DA6AD}" type="presParOf" srcId="{53F4C6AD-83F3-4FFB-9B40-63F41D25CB16}" destId="{938D9455-E19D-46E5-BB35-6F6CAAB23F0C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43577F-9110-4D93-9873-1AFEA6FB0E24}">
      <dsp:nvSpPr>
        <dsp:cNvPr id="0" name=""/>
        <dsp:cNvSpPr/>
      </dsp:nvSpPr>
      <dsp:spPr>
        <a:xfrm>
          <a:off x="4092712" y="3240360"/>
          <a:ext cx="527542" cy="28355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63771" y="0"/>
              </a:lnTo>
              <a:lnTo>
                <a:pt x="263771" y="2835543"/>
              </a:lnTo>
              <a:lnTo>
                <a:pt x="527542" y="2835543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A8DC35-6DE4-4BD8-A337-1B6F3FC0013A}">
      <dsp:nvSpPr>
        <dsp:cNvPr id="0" name=""/>
        <dsp:cNvSpPr/>
      </dsp:nvSpPr>
      <dsp:spPr>
        <a:xfrm>
          <a:off x="4092712" y="3240360"/>
          <a:ext cx="527542" cy="17013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63771" y="0"/>
              </a:lnTo>
              <a:lnTo>
                <a:pt x="263771" y="1701326"/>
              </a:lnTo>
              <a:lnTo>
                <a:pt x="527542" y="1701326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EDC929-344D-45B4-8EA8-BCA4D40B1F9D}">
      <dsp:nvSpPr>
        <dsp:cNvPr id="0" name=""/>
        <dsp:cNvSpPr/>
      </dsp:nvSpPr>
      <dsp:spPr>
        <a:xfrm>
          <a:off x="4092712" y="3240360"/>
          <a:ext cx="527542" cy="5671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63771" y="0"/>
              </a:lnTo>
              <a:lnTo>
                <a:pt x="263771" y="567108"/>
              </a:lnTo>
              <a:lnTo>
                <a:pt x="527542" y="567108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DE8636-2C52-45A4-8495-8FC82774B0CC}">
      <dsp:nvSpPr>
        <dsp:cNvPr id="0" name=""/>
        <dsp:cNvSpPr/>
      </dsp:nvSpPr>
      <dsp:spPr>
        <a:xfrm>
          <a:off x="4092712" y="2673251"/>
          <a:ext cx="527542" cy="567108"/>
        </a:xfrm>
        <a:custGeom>
          <a:avLst/>
          <a:gdLst/>
          <a:ahLst/>
          <a:cxnLst/>
          <a:rect l="0" t="0" r="0" b="0"/>
          <a:pathLst>
            <a:path>
              <a:moveTo>
                <a:pt x="0" y="567108"/>
              </a:moveTo>
              <a:lnTo>
                <a:pt x="263771" y="567108"/>
              </a:lnTo>
              <a:lnTo>
                <a:pt x="263771" y="0"/>
              </a:lnTo>
              <a:lnTo>
                <a:pt x="527542" y="0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9B20E3-1211-4466-9D5D-41162045D597}">
      <dsp:nvSpPr>
        <dsp:cNvPr id="0" name=""/>
        <dsp:cNvSpPr/>
      </dsp:nvSpPr>
      <dsp:spPr>
        <a:xfrm>
          <a:off x="4092712" y="1539033"/>
          <a:ext cx="527542" cy="1701326"/>
        </a:xfrm>
        <a:custGeom>
          <a:avLst/>
          <a:gdLst/>
          <a:ahLst/>
          <a:cxnLst/>
          <a:rect l="0" t="0" r="0" b="0"/>
          <a:pathLst>
            <a:path>
              <a:moveTo>
                <a:pt x="0" y="1701326"/>
              </a:moveTo>
              <a:lnTo>
                <a:pt x="263771" y="1701326"/>
              </a:lnTo>
              <a:lnTo>
                <a:pt x="263771" y="0"/>
              </a:lnTo>
              <a:lnTo>
                <a:pt x="527542" y="0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A67CD4-00E9-4B18-9255-C09CD574984A}">
      <dsp:nvSpPr>
        <dsp:cNvPr id="0" name=""/>
        <dsp:cNvSpPr/>
      </dsp:nvSpPr>
      <dsp:spPr>
        <a:xfrm>
          <a:off x="4092712" y="404816"/>
          <a:ext cx="527542" cy="2835543"/>
        </a:xfrm>
        <a:custGeom>
          <a:avLst/>
          <a:gdLst/>
          <a:ahLst/>
          <a:cxnLst/>
          <a:rect l="0" t="0" r="0" b="0"/>
          <a:pathLst>
            <a:path>
              <a:moveTo>
                <a:pt x="0" y="2835543"/>
              </a:moveTo>
              <a:lnTo>
                <a:pt x="263771" y="2835543"/>
              </a:lnTo>
              <a:lnTo>
                <a:pt x="263771" y="0"/>
              </a:lnTo>
              <a:lnTo>
                <a:pt x="527542" y="0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E21544-C710-4226-98D3-6C2903CE94A4}">
      <dsp:nvSpPr>
        <dsp:cNvPr id="0" name=""/>
        <dsp:cNvSpPr/>
      </dsp:nvSpPr>
      <dsp:spPr>
        <a:xfrm>
          <a:off x="1454997" y="2838108"/>
          <a:ext cx="2637714" cy="8045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err="1" smtClean="0"/>
            <a:t>Neurodevelopmental</a:t>
          </a:r>
          <a:r>
            <a:rPr lang="cs-CZ" sz="2400" kern="1200" dirty="0" smtClean="0"/>
            <a:t> </a:t>
          </a:r>
          <a:r>
            <a:rPr lang="cs-CZ" sz="2400" kern="1200" dirty="0" err="1" smtClean="0"/>
            <a:t>disorders</a:t>
          </a:r>
          <a:endParaRPr lang="cs-CZ" sz="2400" kern="1200" dirty="0"/>
        </a:p>
      </dsp:txBody>
      <dsp:txXfrm>
        <a:off x="1454997" y="2838108"/>
        <a:ext cx="2637714" cy="804503"/>
      </dsp:txXfrm>
    </dsp:sp>
    <dsp:sp modelId="{46394D6D-CC51-4918-9D60-4728C359E733}">
      <dsp:nvSpPr>
        <dsp:cNvPr id="0" name=""/>
        <dsp:cNvSpPr/>
      </dsp:nvSpPr>
      <dsp:spPr>
        <a:xfrm>
          <a:off x="4620255" y="2564"/>
          <a:ext cx="2637714" cy="804503"/>
        </a:xfrm>
        <a:prstGeom prst="rect">
          <a:avLst/>
        </a:prstGeom>
        <a:solidFill>
          <a:schemeClr val="accent5">
            <a:lumMod val="5000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err="1" smtClean="0">
              <a:solidFill>
                <a:schemeClr val="bg1"/>
              </a:solidFill>
            </a:rPr>
            <a:t>Intellectual</a:t>
          </a:r>
          <a:r>
            <a:rPr lang="cs-CZ" sz="2400" kern="1200" dirty="0" smtClean="0">
              <a:solidFill>
                <a:schemeClr val="bg1"/>
              </a:solidFill>
            </a:rPr>
            <a:t> </a:t>
          </a:r>
          <a:r>
            <a:rPr lang="cs-CZ" sz="2400" kern="1200" dirty="0" err="1" smtClean="0">
              <a:solidFill>
                <a:schemeClr val="bg1"/>
              </a:solidFill>
            </a:rPr>
            <a:t>Disabilities</a:t>
          </a:r>
          <a:endParaRPr lang="cs-CZ" sz="2400" kern="1200" dirty="0">
            <a:solidFill>
              <a:schemeClr val="bg1"/>
            </a:solidFill>
          </a:endParaRPr>
        </a:p>
      </dsp:txBody>
      <dsp:txXfrm>
        <a:off x="4620255" y="2564"/>
        <a:ext cx="2637714" cy="804503"/>
      </dsp:txXfrm>
    </dsp:sp>
    <dsp:sp modelId="{CBB32311-A714-42E2-A33F-F8D325AEA112}">
      <dsp:nvSpPr>
        <dsp:cNvPr id="0" name=""/>
        <dsp:cNvSpPr/>
      </dsp:nvSpPr>
      <dsp:spPr>
        <a:xfrm>
          <a:off x="4620255" y="1136782"/>
          <a:ext cx="2637714" cy="804503"/>
        </a:xfrm>
        <a:prstGeom prst="rect">
          <a:avLst/>
        </a:prstGeom>
        <a:solidFill>
          <a:schemeClr val="accent5">
            <a:lumMod val="5000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Communications </a:t>
          </a:r>
          <a:r>
            <a:rPr lang="cs-CZ" sz="2400" kern="1200" dirty="0" err="1" smtClean="0"/>
            <a:t>disorders</a:t>
          </a:r>
          <a:endParaRPr lang="cs-CZ" sz="2400" kern="1200" dirty="0"/>
        </a:p>
      </dsp:txBody>
      <dsp:txXfrm>
        <a:off x="4620255" y="1136782"/>
        <a:ext cx="2637714" cy="804503"/>
      </dsp:txXfrm>
    </dsp:sp>
    <dsp:sp modelId="{2027806E-89AF-4562-9D98-8901ECCA7772}">
      <dsp:nvSpPr>
        <dsp:cNvPr id="0" name=""/>
        <dsp:cNvSpPr/>
      </dsp:nvSpPr>
      <dsp:spPr>
        <a:xfrm>
          <a:off x="4620255" y="2270999"/>
          <a:ext cx="2637714" cy="804503"/>
        </a:xfrm>
        <a:prstGeom prst="rect">
          <a:avLst/>
        </a:prstGeom>
        <a:solidFill>
          <a:schemeClr val="accent5">
            <a:lumMod val="5000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err="1" smtClean="0"/>
            <a:t>Autism</a:t>
          </a:r>
          <a:r>
            <a:rPr lang="cs-CZ" sz="2400" kern="1200" dirty="0" smtClean="0"/>
            <a:t> </a:t>
          </a:r>
          <a:r>
            <a:rPr lang="cs-CZ" sz="2400" kern="1200" dirty="0" err="1" smtClean="0"/>
            <a:t>Spectrum</a:t>
          </a:r>
          <a:r>
            <a:rPr lang="cs-CZ" sz="2400" kern="1200" dirty="0" smtClean="0"/>
            <a:t> </a:t>
          </a:r>
          <a:r>
            <a:rPr lang="cs-CZ" sz="2400" kern="1200" dirty="0" err="1" smtClean="0"/>
            <a:t>Disorder</a:t>
          </a:r>
          <a:endParaRPr lang="cs-CZ" sz="2400" kern="1200" dirty="0"/>
        </a:p>
      </dsp:txBody>
      <dsp:txXfrm>
        <a:off x="4620255" y="2270999"/>
        <a:ext cx="2637714" cy="804503"/>
      </dsp:txXfrm>
    </dsp:sp>
    <dsp:sp modelId="{8FA4044D-4F15-42AB-B2B5-B896677E234C}">
      <dsp:nvSpPr>
        <dsp:cNvPr id="0" name=""/>
        <dsp:cNvSpPr/>
      </dsp:nvSpPr>
      <dsp:spPr>
        <a:xfrm>
          <a:off x="4620255" y="3405217"/>
          <a:ext cx="2637714" cy="804503"/>
        </a:xfrm>
        <a:prstGeom prst="rect">
          <a:avLst/>
        </a:prstGeom>
        <a:solidFill>
          <a:schemeClr val="accent5">
            <a:lumMod val="5000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ADHD</a:t>
          </a:r>
          <a:endParaRPr lang="cs-CZ" sz="2400" kern="1200" dirty="0"/>
        </a:p>
      </dsp:txBody>
      <dsp:txXfrm>
        <a:off x="4620255" y="3405217"/>
        <a:ext cx="2637714" cy="804503"/>
      </dsp:txXfrm>
    </dsp:sp>
    <dsp:sp modelId="{E6081876-6F8F-452D-ABFC-3F7DFFD7BB2D}">
      <dsp:nvSpPr>
        <dsp:cNvPr id="0" name=""/>
        <dsp:cNvSpPr/>
      </dsp:nvSpPr>
      <dsp:spPr>
        <a:xfrm>
          <a:off x="4620255" y="4539434"/>
          <a:ext cx="2637714" cy="804503"/>
        </a:xfrm>
        <a:prstGeom prst="rect">
          <a:avLst/>
        </a:prstGeom>
        <a:solidFill>
          <a:schemeClr val="accent5">
            <a:lumMod val="5000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err="1" smtClean="0"/>
            <a:t>Specific</a:t>
          </a:r>
          <a:r>
            <a:rPr lang="cs-CZ" sz="2400" kern="1200" dirty="0" smtClean="0"/>
            <a:t> </a:t>
          </a:r>
          <a:r>
            <a:rPr lang="cs-CZ" sz="2400" kern="1200" dirty="0" err="1" smtClean="0"/>
            <a:t>Learning</a:t>
          </a:r>
          <a:r>
            <a:rPr lang="cs-CZ" sz="2400" kern="1200" dirty="0" smtClean="0"/>
            <a:t> </a:t>
          </a:r>
          <a:r>
            <a:rPr lang="cs-CZ" sz="2400" kern="1200" dirty="0" err="1" smtClean="0"/>
            <a:t>Disorder</a:t>
          </a:r>
          <a:endParaRPr lang="cs-CZ" sz="2400" kern="1200" dirty="0"/>
        </a:p>
      </dsp:txBody>
      <dsp:txXfrm>
        <a:off x="4620255" y="4539434"/>
        <a:ext cx="2637714" cy="804503"/>
      </dsp:txXfrm>
    </dsp:sp>
    <dsp:sp modelId="{3DA9E1E5-D083-4F83-9A5D-A9BCC30F2E70}">
      <dsp:nvSpPr>
        <dsp:cNvPr id="0" name=""/>
        <dsp:cNvSpPr/>
      </dsp:nvSpPr>
      <dsp:spPr>
        <a:xfrm>
          <a:off x="4620255" y="5673652"/>
          <a:ext cx="2637714" cy="804503"/>
        </a:xfrm>
        <a:prstGeom prst="rect">
          <a:avLst/>
        </a:prstGeom>
        <a:solidFill>
          <a:schemeClr val="accent5">
            <a:lumMod val="5000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Motor </a:t>
          </a:r>
          <a:r>
            <a:rPr lang="cs-CZ" sz="2400" kern="1200" dirty="0" err="1" smtClean="0"/>
            <a:t>Disorder</a:t>
          </a:r>
          <a:endParaRPr lang="cs-CZ" sz="2400" kern="1200" dirty="0"/>
        </a:p>
      </dsp:txBody>
      <dsp:txXfrm>
        <a:off x="4620255" y="5673652"/>
        <a:ext cx="2637714" cy="8045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7782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83972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7783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7783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9E618DD-0BBC-4EA9-AEE1-02A7B074969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10787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mtClean="0">
                <a:latin typeface="Arial" pitchFamily="34" charset="0"/>
              </a:rPr>
              <a:t>Most research evidence suggests deficiencies in the availability of dopamine and norepinephrine among children with ADHD relative to comparison children, although epinephrine and serotonin have also been implicated.</a:t>
            </a:r>
          </a:p>
          <a:p>
            <a:pPr>
              <a:spcBef>
                <a:spcPct val="0"/>
              </a:spcBef>
            </a:pPr>
            <a:endParaRPr lang="en-US" smtClean="0">
              <a:latin typeface="Arial" pitchFamily="34" charset="0"/>
            </a:endParaRPr>
          </a:p>
          <a:p>
            <a:pPr>
              <a:spcBef>
                <a:spcPct val="0"/>
              </a:spcBef>
            </a:pPr>
            <a:endParaRPr lang="en-US" smtClean="0">
              <a:latin typeface="Arial" pitchFamily="34" charset="0"/>
            </a:endParaRPr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6F5E23-7CF8-4F27-9D37-DFED91C5C5DE}" type="slidenum">
              <a:rPr lang="en-US">
                <a:solidFill>
                  <a:srgbClr val="000000"/>
                </a:solidFill>
                <a:latin typeface="Calibri" pitchFamily="34" charset="0"/>
              </a:rPr>
              <a:pPr/>
              <a:t>25</a:t>
            </a:fld>
            <a:endParaRPr lang="en-US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227042-9816-42C5-BCAC-4E0768246888}" type="slidenum">
              <a:rPr lang="cs-CZ"/>
              <a:pPr/>
              <a:t>29</a:t>
            </a:fld>
            <a:endParaRPr lang="cs-CZ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F10881-689B-4272-8DF7-E58FD48D3441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3968F8-BB39-4508-8F49-3C0E09FC1C1D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37FD15-3EE2-4B7A-B39C-1906AB3AFFB9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131445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klipart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FF5370B0-A986-481B-9A17-25F0B2508D45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465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966F89-74D4-4867-8724-AA3738689909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5599AD-10A3-4332-8F10-81C4C41B2D7D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F64EB8-6644-4C07-97D1-35F2D6B8073D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7BA05-ED22-454F-B39B-8B644220266C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D2F428-CA22-4F60-BB04-31F3E1ACC871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E807A2-B17E-4F4E-9B53-EC17CC2886FF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974B01-9ECC-43BE-9B46-C9385C89AA64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4C3E9F-78E1-421E-9E1A-F576BF9CA34F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47"/>
            </a:gs>
            <a:gs pos="50000">
              <a:srgbClr val="000099"/>
            </a:gs>
            <a:gs pos="100000">
              <a:srgbClr val="000047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Klepnutím upravíte styl předlohy nadpisu.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Klepnutím upravíte styly předlohy textu.</a:t>
            </a:r>
          </a:p>
          <a:p>
            <a:pPr lvl="1"/>
            <a:r>
              <a:rPr lang="en-CA" smtClean="0"/>
              <a:t>Druhá úroveň</a:t>
            </a:r>
          </a:p>
          <a:p>
            <a:pPr lvl="2"/>
            <a:r>
              <a:rPr lang="en-CA" smtClean="0"/>
              <a:t>Třetí úroveň</a:t>
            </a:r>
          </a:p>
          <a:p>
            <a:pPr lvl="3"/>
            <a:r>
              <a:rPr lang="en-CA" smtClean="0"/>
              <a:t>Čtvrtá úroveň</a:t>
            </a:r>
          </a:p>
          <a:p>
            <a:pPr lvl="4"/>
            <a:r>
              <a:rPr lang="en-CA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CA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CA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154535E-8FA0-4CFB-B730-0F565B277434}" type="slidenum">
              <a:rPr lang="en-CA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1" r:id="rId1"/>
    <p:sldLayoutId id="2147483832" r:id="rId2"/>
    <p:sldLayoutId id="2147483833" r:id="rId3"/>
    <p:sldLayoutId id="2147483834" r:id="rId4"/>
    <p:sldLayoutId id="2147483835" r:id="rId5"/>
    <p:sldLayoutId id="2147483836" r:id="rId6"/>
    <p:sldLayoutId id="2147483837" r:id="rId7"/>
    <p:sldLayoutId id="2147483838" r:id="rId8"/>
    <p:sldLayoutId id="2147483839" r:id="rId9"/>
    <p:sldLayoutId id="2147483840" r:id="rId10"/>
    <p:sldLayoutId id="2147483841" r:id="rId11"/>
    <p:sldLayoutId id="214748384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YtvP5A5OHpU" TargetMode="External"/><Relationship Id="rId2" Type="http://schemas.openxmlformats.org/officeDocument/2006/relationships/hyperlink" Target="https://www.youtube.com/watch?v=3w1c4sF4ZT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Wi1MW6CTJbc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7_dBRDvkbTU" TargetMode="Externa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WXcgNPpFjBM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BIligWBtJu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dc.gov/ncbddd/actearly/milestones/index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620688"/>
            <a:ext cx="7772400" cy="1470025"/>
          </a:xfrm>
        </p:spPr>
        <p:txBody>
          <a:bodyPr/>
          <a:lstStyle/>
          <a:p>
            <a:r>
              <a:rPr lang="en-GB" b="1" dirty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Child and adolescent psychiatry</a:t>
            </a:r>
            <a:r>
              <a:rPr lang="en-GB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/>
            </a:r>
            <a:br>
              <a:rPr lang="en-GB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4725144"/>
            <a:ext cx="6400800" cy="1752600"/>
          </a:xfrm>
        </p:spPr>
        <p:txBody>
          <a:bodyPr/>
          <a:lstStyle/>
          <a:p>
            <a:r>
              <a:rPr lang="cs-CZ" b="1" dirty="0">
                <a:solidFill>
                  <a:schemeClr val="bg1"/>
                </a:solidFill>
                <a:latin typeface="Arial" pitchFamily="34" charset="0"/>
              </a:rPr>
              <a:t>Pavel </a:t>
            </a:r>
            <a:r>
              <a:rPr lang="cs-CZ" b="1" dirty="0" smtClean="0">
                <a:solidFill>
                  <a:schemeClr val="bg1"/>
                </a:solidFill>
                <a:latin typeface="Arial" pitchFamily="34" charset="0"/>
              </a:rPr>
              <a:t>Theiner, MD, PhD</a:t>
            </a:r>
            <a:endParaRPr lang="cs-CZ" b="1" dirty="0">
              <a:solidFill>
                <a:schemeClr val="bg1"/>
              </a:solidFill>
              <a:latin typeface="Arial" pitchFamily="34" charset="0"/>
            </a:endParaRPr>
          </a:p>
          <a:p>
            <a:r>
              <a:rPr lang="cs-CZ" sz="2800" dirty="0">
                <a:solidFill>
                  <a:schemeClr val="bg1"/>
                </a:solidFill>
                <a:latin typeface="Arial" pitchFamily="34" charset="0"/>
              </a:rPr>
              <a:t>Department </a:t>
            </a:r>
            <a:r>
              <a:rPr lang="cs-CZ" sz="2800" dirty="0" err="1">
                <a:solidFill>
                  <a:schemeClr val="bg1"/>
                </a:solidFill>
                <a:latin typeface="Arial" pitchFamily="34" charset="0"/>
              </a:rPr>
              <a:t>of</a:t>
            </a:r>
            <a:r>
              <a:rPr lang="cs-CZ" sz="2800" dirty="0">
                <a:solidFill>
                  <a:schemeClr val="bg1"/>
                </a:solidFill>
                <a:latin typeface="Arial" pitchFamily="34" charset="0"/>
              </a:rPr>
              <a:t> Psychiatry</a:t>
            </a:r>
          </a:p>
          <a:p>
            <a:r>
              <a:rPr lang="cs-CZ" sz="2800" dirty="0">
                <a:solidFill>
                  <a:schemeClr val="bg1"/>
                </a:solidFill>
                <a:latin typeface="Arial" pitchFamily="34" charset="0"/>
              </a:rPr>
              <a:t>Masaryk University</a:t>
            </a:r>
            <a:endParaRPr lang="en-GB" sz="2800" dirty="0">
              <a:solidFill>
                <a:schemeClr val="bg1"/>
              </a:solidFill>
              <a:latin typeface="Arial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1986767"/>
            <a:ext cx="5002510" cy="238087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The comprehensive evaluation </a:t>
            </a:r>
            <a:r>
              <a:rPr lang="cs-CZ" dirty="0" err="1" smtClean="0">
                <a:solidFill>
                  <a:srgbClr val="FFFF00"/>
                </a:solidFill>
              </a:rPr>
              <a:t>of</a:t>
            </a:r>
            <a:r>
              <a:rPr lang="cs-CZ" dirty="0" smtClean="0">
                <a:solidFill>
                  <a:srgbClr val="FFFF00"/>
                </a:solidFill>
              </a:rPr>
              <a:t> a </a:t>
            </a:r>
            <a:r>
              <a:rPr lang="cs-CZ" dirty="0" err="1" smtClean="0">
                <a:solidFill>
                  <a:srgbClr val="FFFF00"/>
                </a:solidFill>
              </a:rPr>
              <a:t>child</a:t>
            </a:r>
            <a:r>
              <a:rPr lang="en-US" dirty="0">
                <a:solidFill>
                  <a:srgbClr val="FFFF00"/>
                </a:solidFill>
              </a:rPr>
              <a:t/>
            </a:r>
            <a:br>
              <a:rPr lang="en-US" dirty="0">
                <a:solidFill>
                  <a:srgbClr val="FFFF00"/>
                </a:solidFill>
              </a:rPr>
            </a:b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28800"/>
            <a:ext cx="8352928" cy="4896544"/>
          </a:xfrm>
        </p:spPr>
        <p:txBody>
          <a:bodyPr/>
          <a:lstStyle/>
          <a:p>
            <a:endParaRPr lang="cs-CZ" sz="2000" dirty="0" smtClean="0">
              <a:solidFill>
                <a:schemeClr val="bg1"/>
              </a:solidFill>
            </a:endParaRPr>
          </a:p>
          <a:p>
            <a:r>
              <a:rPr lang="en-US" sz="2000" dirty="0" smtClean="0">
                <a:solidFill>
                  <a:schemeClr val="bg1"/>
                </a:solidFill>
              </a:rPr>
              <a:t>Description </a:t>
            </a:r>
            <a:r>
              <a:rPr lang="en-US" sz="2000" dirty="0">
                <a:solidFill>
                  <a:schemeClr val="bg1"/>
                </a:solidFill>
              </a:rPr>
              <a:t>of present problems and symptoms </a:t>
            </a:r>
          </a:p>
          <a:p>
            <a:r>
              <a:rPr lang="en-US" sz="2000" dirty="0">
                <a:solidFill>
                  <a:schemeClr val="bg1"/>
                </a:solidFill>
              </a:rPr>
              <a:t>Information about health, illness and treatment (both physical and psychiatric), including current medications </a:t>
            </a:r>
          </a:p>
          <a:p>
            <a:r>
              <a:rPr lang="en-US" sz="2000" dirty="0">
                <a:solidFill>
                  <a:schemeClr val="bg1"/>
                </a:solidFill>
              </a:rPr>
              <a:t>Parent and family health and psychiatric histories </a:t>
            </a:r>
          </a:p>
          <a:p>
            <a:r>
              <a:rPr lang="en-US" sz="2000" dirty="0">
                <a:solidFill>
                  <a:schemeClr val="bg1"/>
                </a:solidFill>
              </a:rPr>
              <a:t>Information about the child's development </a:t>
            </a:r>
          </a:p>
          <a:p>
            <a:r>
              <a:rPr lang="en-US" sz="2000" dirty="0">
                <a:solidFill>
                  <a:schemeClr val="bg1"/>
                </a:solidFill>
              </a:rPr>
              <a:t>Information about school and friends </a:t>
            </a:r>
          </a:p>
          <a:p>
            <a:r>
              <a:rPr lang="en-US" sz="2000" dirty="0">
                <a:solidFill>
                  <a:schemeClr val="bg1"/>
                </a:solidFill>
              </a:rPr>
              <a:t>Information about family relationships </a:t>
            </a:r>
          </a:p>
          <a:p>
            <a:r>
              <a:rPr lang="en-US" sz="2000" dirty="0" smtClean="0">
                <a:solidFill>
                  <a:schemeClr val="bg1"/>
                </a:solidFill>
              </a:rPr>
              <a:t>If </a:t>
            </a:r>
            <a:r>
              <a:rPr lang="en-US" sz="2000" dirty="0">
                <a:solidFill>
                  <a:schemeClr val="bg1"/>
                </a:solidFill>
              </a:rPr>
              <a:t>needed, laboratory studies such as blood tests, x-rays, or special assessments (for example, psychological, educational, speech and language evaluation) </a:t>
            </a:r>
          </a:p>
        </p:txBody>
      </p:sp>
    </p:spTree>
    <p:extLst>
      <p:ext uri="{BB962C8B-B14F-4D97-AF65-F5344CB8AC3E}">
        <p14:creationId xmlns:p14="http://schemas.microsoft.com/office/powerpoint/2010/main" val="42275145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1908175" y="333375"/>
            <a:ext cx="573907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cs-CZ" sz="3200" b="1" dirty="0" err="1" smtClean="0">
                <a:solidFill>
                  <a:srgbClr val="FFFF99"/>
                </a:solidFill>
                <a:latin typeface="Arial" pitchFamily="34" charset="0"/>
              </a:rPr>
              <a:t>Mental</a:t>
            </a:r>
            <a:r>
              <a:rPr lang="cs-CZ" sz="3200" b="1" dirty="0" smtClean="0">
                <a:solidFill>
                  <a:srgbClr val="FFFF99"/>
                </a:solidFill>
                <a:latin typeface="Arial" pitchFamily="34" charset="0"/>
              </a:rPr>
              <a:t> </a:t>
            </a:r>
            <a:r>
              <a:rPr lang="cs-CZ" sz="3200" b="1" dirty="0" err="1" smtClean="0">
                <a:solidFill>
                  <a:srgbClr val="FFFF99"/>
                </a:solidFill>
                <a:latin typeface="Arial" pitchFamily="34" charset="0"/>
              </a:rPr>
              <a:t>problems</a:t>
            </a:r>
            <a:r>
              <a:rPr lang="cs-CZ" sz="3200" b="1" dirty="0" smtClean="0">
                <a:solidFill>
                  <a:srgbClr val="FFFF99"/>
                </a:solidFill>
                <a:latin typeface="Arial" pitchFamily="34" charset="0"/>
              </a:rPr>
              <a:t> in </a:t>
            </a:r>
            <a:r>
              <a:rPr lang="cs-CZ" sz="3200" b="1" dirty="0" err="1" smtClean="0">
                <a:solidFill>
                  <a:srgbClr val="FFFF99"/>
                </a:solidFill>
                <a:latin typeface="Arial" pitchFamily="34" charset="0"/>
              </a:rPr>
              <a:t>children</a:t>
            </a:r>
            <a:r>
              <a:rPr lang="cs-CZ" sz="3200" b="1" dirty="0" smtClean="0">
                <a:solidFill>
                  <a:srgbClr val="FFFF99"/>
                </a:solidFill>
                <a:latin typeface="Arial" pitchFamily="34" charset="0"/>
              </a:rPr>
              <a:t> </a:t>
            </a:r>
            <a:endParaRPr lang="cs-CZ" sz="3200" b="1" dirty="0">
              <a:solidFill>
                <a:srgbClr val="FFFF99"/>
              </a:solidFill>
              <a:latin typeface="Arial" pitchFamily="34" charset="0"/>
            </a:endParaRP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4572000" y="3500438"/>
            <a:ext cx="4391025" cy="2308324"/>
          </a:xfrm>
          <a:prstGeom prst="rect">
            <a:avLst/>
          </a:prstGeom>
          <a:solidFill>
            <a:srgbClr val="000050"/>
          </a:solidFill>
          <a:ln w="38100">
            <a:solidFill>
              <a:srgbClr val="FFC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GB" dirty="0" smtClean="0">
                <a:solidFill>
                  <a:schemeClr val="bg1"/>
                </a:solidFill>
                <a:latin typeface="Arial" pitchFamily="34" charset="0"/>
              </a:rPr>
              <a:t>Schizophrenia, depression, anxiety disorders, bipolar disorder, obsessive-compulsive disorder, eating disorders, suicidal behaviour, </a:t>
            </a:r>
          </a:p>
          <a:p>
            <a:pPr eaLnBrk="1" hangingPunct="1"/>
            <a:r>
              <a:rPr lang="en-GB" dirty="0" smtClean="0">
                <a:solidFill>
                  <a:schemeClr val="bg1"/>
                </a:solidFill>
                <a:latin typeface="Arial" pitchFamily="34" charset="0"/>
              </a:rPr>
              <a:t>adjustment disorders</a:t>
            </a:r>
            <a:endParaRPr lang="en-GB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4787900" y="1700213"/>
            <a:ext cx="4104580" cy="1569660"/>
          </a:xfrm>
          <a:prstGeom prst="rect">
            <a:avLst/>
          </a:prstGeom>
          <a:noFill/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GB" dirty="0" smtClean="0">
                <a:solidFill>
                  <a:schemeClr val="bg1"/>
                </a:solidFill>
                <a:latin typeface="Arial" pitchFamily="34" charset="0"/>
              </a:rPr>
              <a:t>Same disorders as in adults, with lower incidence in children and often with atypical signs and symptoms</a:t>
            </a:r>
            <a:endParaRPr lang="en-GB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79388" y="3500438"/>
            <a:ext cx="4248596" cy="3046988"/>
          </a:xfrm>
          <a:prstGeom prst="rect">
            <a:avLst/>
          </a:prstGeom>
          <a:solidFill>
            <a:srgbClr val="000050"/>
          </a:solidFill>
          <a:ln w="38100">
            <a:solidFill>
              <a:srgbClr val="FFC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GB" dirty="0" smtClean="0">
                <a:solidFill>
                  <a:schemeClr val="bg1"/>
                </a:solidFill>
                <a:latin typeface="Arial" pitchFamily="34" charset="0"/>
              </a:rPr>
              <a:t>Hyperkinetic disorders/ADHD, child autism, tics, </a:t>
            </a:r>
            <a:r>
              <a:rPr lang="en-GB" dirty="0" err="1" smtClean="0">
                <a:solidFill>
                  <a:schemeClr val="bg1"/>
                </a:solidFill>
                <a:latin typeface="Arial" pitchFamily="34" charset="0"/>
              </a:rPr>
              <a:t>Tourette</a:t>
            </a:r>
            <a:r>
              <a:rPr lang="en-GB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GB" dirty="0" err="1" smtClean="0">
                <a:solidFill>
                  <a:schemeClr val="bg1"/>
                </a:solidFill>
                <a:latin typeface="Arial" pitchFamily="34" charset="0"/>
              </a:rPr>
              <a:t>sy</a:t>
            </a:r>
            <a:r>
              <a:rPr lang="en-GB" dirty="0" smtClean="0">
                <a:solidFill>
                  <a:schemeClr val="bg1"/>
                </a:solidFill>
                <a:latin typeface="Arial" pitchFamily="34" charset="0"/>
              </a:rPr>
              <a:t>, conduct disorders, emotional disorders in childhood, specific developmental disorders of speech, learning </a:t>
            </a:r>
            <a:r>
              <a:rPr lang="en-GB" dirty="0" err="1" smtClean="0">
                <a:solidFill>
                  <a:schemeClr val="bg1"/>
                </a:solidFill>
                <a:latin typeface="Arial" pitchFamily="34" charset="0"/>
              </a:rPr>
              <a:t>disorde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r</a:t>
            </a:r>
            <a:r>
              <a:rPr lang="en-GB" dirty="0" smtClean="0">
                <a:solidFill>
                  <a:schemeClr val="bg1"/>
                </a:solidFill>
                <a:latin typeface="Arial" pitchFamily="34" charset="0"/>
              </a:rPr>
              <a:t>s and mental retardations</a:t>
            </a:r>
            <a:endParaRPr lang="en-GB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323850" y="1700213"/>
            <a:ext cx="4103688" cy="1569660"/>
          </a:xfrm>
          <a:prstGeom prst="rect">
            <a:avLst/>
          </a:prstGeom>
          <a:noFill/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GB" dirty="0" smtClean="0">
                <a:solidFill>
                  <a:schemeClr val="bg1"/>
                </a:solidFill>
                <a:latin typeface="Arial" pitchFamily="34" charset="0"/>
              </a:rPr>
              <a:t>Disorders with onset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 in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childhood</a:t>
            </a:r>
            <a:r>
              <a:rPr lang="en-GB" dirty="0" smtClean="0">
                <a:solidFill>
                  <a:schemeClr val="bg1"/>
                </a:solidFill>
                <a:latin typeface="Arial" pitchFamily="34" charset="0"/>
              </a:rPr>
              <a:t>, variable course and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sometimes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GB" dirty="0" smtClean="0">
                <a:solidFill>
                  <a:schemeClr val="bg1"/>
                </a:solidFill>
                <a:latin typeface="Arial" pitchFamily="34" charset="0"/>
              </a:rPr>
              <a:t>persistence 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in</a:t>
            </a:r>
            <a:r>
              <a:rPr lang="en-GB" dirty="0" smtClean="0">
                <a:solidFill>
                  <a:schemeClr val="bg1"/>
                </a:solidFill>
                <a:latin typeface="Arial" pitchFamily="34" charset="0"/>
              </a:rPr>
              <a:t>to adulthood </a:t>
            </a:r>
            <a:endParaRPr lang="en-GB" dirty="0">
              <a:solidFill>
                <a:schemeClr val="bg1"/>
              </a:solidFill>
              <a:latin typeface="Arial" pitchFamily="34" charset="0"/>
            </a:endParaRPr>
          </a:p>
        </p:txBody>
      </p:sp>
      <p:cxnSp>
        <p:nvCxnSpPr>
          <p:cNvPr id="6151" name="Přímá spojovací šipka 9"/>
          <p:cNvCxnSpPr>
            <a:cxnSpLocks noChangeShapeType="1"/>
          </p:cNvCxnSpPr>
          <p:nvPr/>
        </p:nvCxnSpPr>
        <p:spPr bwMode="auto">
          <a:xfrm flipH="1">
            <a:off x="3563938" y="1052513"/>
            <a:ext cx="503237" cy="504825"/>
          </a:xfrm>
          <a:prstGeom prst="straightConnector1">
            <a:avLst/>
          </a:prstGeom>
          <a:noFill/>
          <a:ln w="76200" algn="ctr">
            <a:solidFill>
              <a:srgbClr val="FFC000"/>
            </a:solidFill>
            <a:round/>
            <a:headEnd/>
            <a:tailEnd type="arrow" w="med" len="med"/>
          </a:ln>
        </p:spPr>
      </p:cxnSp>
      <p:cxnSp>
        <p:nvCxnSpPr>
          <p:cNvPr id="6152" name="Přímá spojovací šipka 13"/>
          <p:cNvCxnSpPr>
            <a:cxnSpLocks noChangeShapeType="1"/>
          </p:cNvCxnSpPr>
          <p:nvPr/>
        </p:nvCxnSpPr>
        <p:spPr bwMode="auto">
          <a:xfrm>
            <a:off x="5076825" y="1125538"/>
            <a:ext cx="503238" cy="431800"/>
          </a:xfrm>
          <a:prstGeom prst="straightConnector1">
            <a:avLst/>
          </a:prstGeom>
          <a:noFill/>
          <a:ln w="76200" algn="ctr">
            <a:solidFill>
              <a:srgbClr val="FFC000"/>
            </a:solidFill>
            <a:round/>
            <a:headEnd/>
            <a:tailEnd type="arrow" w="med" len="med"/>
          </a:ln>
        </p:spPr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>
                <a:solidFill>
                  <a:srgbClr val="FFFF99"/>
                </a:solidFill>
              </a:rPr>
              <a:t>Mental</a:t>
            </a:r>
            <a:r>
              <a:rPr lang="cs-CZ" b="1" dirty="0" smtClean="0">
                <a:solidFill>
                  <a:srgbClr val="FFFF99"/>
                </a:solidFill>
              </a:rPr>
              <a:t> </a:t>
            </a:r>
            <a:r>
              <a:rPr lang="cs-CZ" b="1" dirty="0" err="1" smtClean="0">
                <a:solidFill>
                  <a:srgbClr val="FFFF99"/>
                </a:solidFill>
              </a:rPr>
              <a:t>problems</a:t>
            </a:r>
            <a:r>
              <a:rPr lang="cs-CZ" b="1" dirty="0" smtClean="0">
                <a:solidFill>
                  <a:srgbClr val="FFFF99"/>
                </a:solidFill>
              </a:rPr>
              <a:t> in </a:t>
            </a:r>
            <a:r>
              <a:rPr lang="cs-CZ" b="1" dirty="0" err="1" smtClean="0">
                <a:solidFill>
                  <a:srgbClr val="FFFF99"/>
                </a:solidFill>
              </a:rPr>
              <a:t>children</a:t>
            </a:r>
            <a:endParaRPr lang="cs-CZ" b="1" dirty="0">
              <a:solidFill>
                <a:srgbClr val="FFFF99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981200"/>
            <a:ext cx="8062664" cy="4472136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Developmental problems (disorders)</a:t>
            </a:r>
          </a:p>
          <a:p>
            <a:pPr marL="914400" lvl="1" indent="-514350"/>
            <a:r>
              <a:rPr lang="en-US" dirty="0" smtClean="0">
                <a:solidFill>
                  <a:schemeClr val="bg1"/>
                </a:solidFill>
              </a:rPr>
              <a:t>specific (one </a:t>
            </a:r>
            <a:r>
              <a:rPr lang="en-US" dirty="0" err="1" smtClean="0">
                <a:solidFill>
                  <a:schemeClr val="bg1"/>
                </a:solidFill>
              </a:rPr>
              <a:t>domaine</a:t>
            </a:r>
            <a:r>
              <a:rPr lang="en-US" dirty="0" smtClean="0">
                <a:solidFill>
                  <a:schemeClr val="bg1"/>
                </a:solidFill>
              </a:rPr>
              <a:t> of development affected)</a:t>
            </a:r>
          </a:p>
          <a:p>
            <a:pPr marL="914400" lvl="1" indent="-514350"/>
            <a:r>
              <a:rPr lang="en-US" dirty="0" smtClean="0">
                <a:solidFill>
                  <a:schemeClr val="bg1"/>
                </a:solidFill>
              </a:rPr>
              <a:t>pervasive (complete development affected)</a:t>
            </a:r>
          </a:p>
          <a:p>
            <a:pPr marL="914400" lvl="1" indent="-514350"/>
            <a:endParaRPr lang="en-US" dirty="0" smtClean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Emotional and behavioral problems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Disorders typical in adulthood with childhood onset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30975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9224691"/>
              </p:ext>
            </p:extLst>
          </p:nvPr>
        </p:nvGraphicFramePr>
        <p:xfrm>
          <a:off x="251520" y="188640"/>
          <a:ext cx="8712968" cy="6480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1115616" y="908720"/>
            <a:ext cx="316835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 err="1" smtClean="0">
                <a:solidFill>
                  <a:srgbClr val="FFFF00"/>
                </a:solidFill>
              </a:rPr>
              <a:t>Neurodevelopmental</a:t>
            </a:r>
            <a:r>
              <a:rPr lang="cs-CZ" sz="2500" b="1" dirty="0" smtClean="0">
                <a:solidFill>
                  <a:srgbClr val="FFFF00"/>
                </a:solidFill>
              </a:rPr>
              <a:t> </a:t>
            </a:r>
            <a:r>
              <a:rPr lang="cs-CZ" sz="2500" b="1" dirty="0" err="1" smtClean="0">
                <a:solidFill>
                  <a:srgbClr val="FFFF00"/>
                </a:solidFill>
              </a:rPr>
              <a:t>disorders</a:t>
            </a:r>
            <a:r>
              <a:rPr lang="cs-CZ" sz="2500" b="1" dirty="0" smtClean="0">
                <a:solidFill>
                  <a:srgbClr val="FFFF00"/>
                </a:solidFill>
              </a:rPr>
              <a:t> in DSM-5</a:t>
            </a:r>
            <a:endParaRPr lang="cs-CZ" sz="25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4244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ovéPole 1"/>
          <p:cNvSpPr txBox="1">
            <a:spLocks noChangeArrowheads="1"/>
          </p:cNvSpPr>
          <p:nvPr/>
        </p:nvSpPr>
        <p:spPr bwMode="auto">
          <a:xfrm>
            <a:off x="107504" y="2924944"/>
            <a:ext cx="8893175" cy="3447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8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MILD (IQ </a:t>
            </a:r>
            <a:r>
              <a:rPr lang="cs-CZ" sz="2800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50-69</a:t>
            </a:r>
            <a:r>
              <a:rPr lang="cs-CZ" sz="2800" b="1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)</a:t>
            </a:r>
            <a:endParaRPr lang="cs-CZ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cs-CZ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cs-CZ" sz="28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MODERATE ( </a:t>
            </a:r>
            <a:r>
              <a:rPr lang="cs-CZ" sz="2800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IQ35-49</a:t>
            </a:r>
            <a:r>
              <a:rPr lang="cs-CZ" sz="28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algn="ctr"/>
            <a:endParaRPr lang="cs-CZ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cs-CZ" sz="28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SEVERE (IQ </a:t>
            </a:r>
            <a:r>
              <a:rPr lang="cs-CZ" sz="2800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21-34</a:t>
            </a:r>
            <a:r>
              <a:rPr lang="cs-CZ" sz="28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algn="ctr"/>
            <a:endParaRPr lang="cs-CZ" sz="3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cs-CZ" sz="28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PROFOUND (IQ </a:t>
            </a:r>
            <a:r>
              <a:rPr lang="cs-CZ" sz="2800" b="1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less</a:t>
            </a:r>
            <a:r>
              <a:rPr lang="cs-CZ" sz="28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800" b="1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than</a:t>
            </a:r>
            <a:r>
              <a:rPr lang="cs-CZ" sz="28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20</a:t>
            </a:r>
            <a:r>
              <a:rPr lang="cs-CZ" sz="2800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cs-CZ" sz="2000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1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cs-CZ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107" name="TextovéPole 2"/>
          <p:cNvSpPr txBox="1">
            <a:spLocks noChangeArrowheads="1"/>
          </p:cNvSpPr>
          <p:nvPr/>
        </p:nvSpPr>
        <p:spPr bwMode="auto">
          <a:xfrm>
            <a:off x="2320146" y="188640"/>
            <a:ext cx="441659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Intellectual disability</a:t>
            </a:r>
          </a:p>
          <a:p>
            <a:r>
              <a:rPr lang="en-US" sz="3600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(mental retardation)</a:t>
            </a:r>
            <a:endParaRPr lang="en-US" sz="3600" dirty="0">
              <a:solidFill>
                <a:srgbClr val="FFFF99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88073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ovéPole 4"/>
          <p:cNvSpPr txBox="1">
            <a:spLocks noChangeArrowheads="1"/>
          </p:cNvSpPr>
          <p:nvPr/>
        </p:nvSpPr>
        <p:spPr bwMode="auto">
          <a:xfrm>
            <a:off x="2268538" y="549275"/>
            <a:ext cx="330090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3200" b="1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IQ in </a:t>
            </a:r>
            <a:r>
              <a:rPr lang="cs-CZ" sz="3200" b="1" dirty="0" err="1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population</a:t>
            </a:r>
            <a:endParaRPr lang="cs-CZ" sz="3200" dirty="0">
              <a:solidFill>
                <a:srgbClr val="FFFF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131" name="TextovéPole 5"/>
          <p:cNvSpPr txBox="1">
            <a:spLocks noChangeArrowheads="1"/>
          </p:cNvSpPr>
          <p:nvPr/>
        </p:nvSpPr>
        <p:spPr bwMode="auto">
          <a:xfrm>
            <a:off x="5003800" y="1268413"/>
            <a:ext cx="3816350" cy="2308225"/>
          </a:xfrm>
          <a:prstGeom prst="rect">
            <a:avLst/>
          </a:prstGeom>
          <a:solidFill>
            <a:schemeClr val="accent2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 dirty="0">
                <a:solidFill>
                  <a:srgbClr val="FFC000"/>
                </a:solidFill>
              </a:rPr>
              <a:t>                 </a:t>
            </a:r>
            <a:r>
              <a:rPr lang="cs-CZ" b="1" dirty="0" smtClean="0">
                <a:solidFill>
                  <a:srgbClr val="FFC000"/>
                </a:solidFill>
                <a:latin typeface="Calibri" pitchFamily="34" charset="0"/>
              </a:rPr>
              <a:t>IQ </a:t>
            </a:r>
            <a:r>
              <a:rPr lang="cs-CZ" b="1" dirty="0" err="1" smtClean="0">
                <a:solidFill>
                  <a:srgbClr val="FFC000"/>
                </a:solidFill>
                <a:latin typeface="Calibri" pitchFamily="34" charset="0"/>
              </a:rPr>
              <a:t>calculation</a:t>
            </a:r>
            <a:endParaRPr lang="cs-CZ" b="1" dirty="0">
              <a:solidFill>
                <a:srgbClr val="FFC000"/>
              </a:solidFill>
              <a:latin typeface="Calibri" pitchFamily="34" charset="0"/>
            </a:endParaRPr>
          </a:p>
          <a:p>
            <a:r>
              <a:rPr lang="cs-CZ" b="1" dirty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Calibri" pitchFamily="34" charset="0"/>
              </a:rPr>
              <a:t>mental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Calibri" pitchFamily="34" charset="0"/>
              </a:rPr>
              <a:t>age</a:t>
            </a:r>
            <a:endParaRPr lang="cs-CZ" dirty="0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cs-CZ" dirty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Calibri" pitchFamily="34" charset="0"/>
              </a:rPr>
              <a:t>calendar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Calibri" pitchFamily="34" charset="0"/>
              </a:rPr>
              <a:t>age</a:t>
            </a:r>
            <a:endParaRPr lang="cs-CZ" dirty="0">
              <a:solidFill>
                <a:schemeClr val="bg1"/>
              </a:solidFill>
              <a:latin typeface="Calibri" pitchFamily="34" charset="0"/>
            </a:endParaRPr>
          </a:p>
          <a:p>
            <a:endParaRPr lang="cs-CZ" dirty="0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cs-CZ" dirty="0" smtClean="0">
                <a:solidFill>
                  <a:schemeClr val="bg1"/>
                </a:solidFill>
                <a:latin typeface="Calibri" pitchFamily="34" charset="0"/>
              </a:rPr>
              <a:t>100 =</a:t>
            </a:r>
            <a:r>
              <a:rPr lang="cs-CZ" dirty="0">
                <a:solidFill>
                  <a:schemeClr val="bg1"/>
                </a:solidFill>
                <a:latin typeface="Calibri" pitchFamily="34" charset="0"/>
              </a:rPr>
              <a:t> </a:t>
            </a:r>
            <a:r>
              <a:rPr lang="cs-CZ" dirty="0" err="1" smtClean="0">
                <a:solidFill>
                  <a:schemeClr val="bg1"/>
                </a:solidFill>
                <a:latin typeface="Calibri" pitchFamily="34" charset="0"/>
              </a:rPr>
              <a:t>average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cs-CZ" dirty="0">
                <a:solidFill>
                  <a:schemeClr val="bg1"/>
                </a:solidFill>
                <a:latin typeface="Calibri" pitchFamily="34" charset="0"/>
              </a:rPr>
              <a:t>IQ</a:t>
            </a:r>
            <a:r>
              <a:rPr lang="cs-CZ" dirty="0">
                <a:solidFill>
                  <a:schemeClr val="bg1"/>
                </a:solidFill>
              </a:rPr>
              <a:t>.</a:t>
            </a:r>
          </a:p>
          <a:p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48132" name="TextovéPole 1"/>
          <p:cNvSpPr txBox="1">
            <a:spLocks noChangeArrowheads="1"/>
          </p:cNvSpPr>
          <p:nvPr/>
        </p:nvSpPr>
        <p:spPr bwMode="auto">
          <a:xfrm>
            <a:off x="179388" y="1268413"/>
            <a:ext cx="4647554" cy="2308324"/>
          </a:xfrm>
          <a:prstGeom prst="rect">
            <a:avLst/>
          </a:prstGeom>
          <a:solidFill>
            <a:schemeClr val="accent2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 err="1" smtClean="0">
                <a:solidFill>
                  <a:schemeClr val="bg1"/>
                </a:solidFill>
                <a:latin typeface="Calibri" pitchFamily="34" charset="0"/>
              </a:rPr>
              <a:t>Below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</a:rPr>
              <a:t> 69 </a:t>
            </a:r>
            <a:r>
              <a:rPr lang="cs-CZ" dirty="0">
                <a:solidFill>
                  <a:schemeClr val="bg1"/>
                </a:solidFill>
                <a:latin typeface="Calibri" pitchFamily="34" charset="0"/>
              </a:rPr>
              <a:t>=  ment. </a:t>
            </a:r>
            <a:r>
              <a:rPr lang="cs-CZ" dirty="0" err="1" smtClean="0">
                <a:solidFill>
                  <a:schemeClr val="bg1"/>
                </a:solidFill>
                <a:latin typeface="Calibri" pitchFamily="34" charset="0"/>
              </a:rPr>
              <a:t>retardation</a:t>
            </a:r>
            <a:r>
              <a:rPr lang="cs-CZ" dirty="0">
                <a:solidFill>
                  <a:schemeClr val="bg1"/>
                </a:solidFill>
                <a:latin typeface="Calibri" pitchFamily="34" charset="0"/>
              </a:rPr>
              <a:t> – 5 %</a:t>
            </a:r>
          </a:p>
          <a:p>
            <a:r>
              <a:rPr lang="cs-CZ" dirty="0">
                <a:solidFill>
                  <a:schemeClr val="bg1"/>
                </a:solidFill>
                <a:latin typeface="Calibri" pitchFamily="34" charset="0"/>
              </a:rPr>
              <a:t>70–89     =  </a:t>
            </a:r>
            <a:r>
              <a:rPr lang="cs-CZ" dirty="0" err="1">
                <a:solidFill>
                  <a:schemeClr val="bg1"/>
                </a:solidFill>
                <a:latin typeface="Calibri" pitchFamily="34" charset="0"/>
              </a:rPr>
              <a:t>u</a:t>
            </a:r>
            <a:r>
              <a:rPr lang="cs-CZ" dirty="0" err="1" smtClean="0">
                <a:solidFill>
                  <a:schemeClr val="bg1"/>
                </a:solidFill>
                <a:latin typeface="Calibri" pitchFamily="34" charset="0"/>
              </a:rPr>
              <a:t>nder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Calibri" pitchFamily="34" charset="0"/>
              </a:rPr>
              <a:t>average</a:t>
            </a:r>
            <a:r>
              <a:rPr lang="cs-CZ" dirty="0">
                <a:solidFill>
                  <a:schemeClr val="bg1"/>
                </a:solidFill>
                <a:latin typeface="Calibri" pitchFamily="34" charset="0"/>
              </a:rPr>
              <a:t>  – 20 %</a:t>
            </a:r>
          </a:p>
          <a:p>
            <a:r>
              <a:rPr lang="cs-CZ" dirty="0">
                <a:solidFill>
                  <a:schemeClr val="bg1"/>
                </a:solidFill>
                <a:latin typeface="Calibri" pitchFamily="34" charset="0"/>
              </a:rPr>
              <a:t>90–109   =   </a:t>
            </a:r>
            <a:r>
              <a:rPr lang="cs-CZ" dirty="0" err="1" smtClean="0">
                <a:solidFill>
                  <a:schemeClr val="bg1"/>
                </a:solidFill>
                <a:latin typeface="Calibri" pitchFamily="34" charset="0"/>
              </a:rPr>
              <a:t>average</a:t>
            </a:r>
            <a:r>
              <a:rPr lang="cs-CZ" dirty="0">
                <a:solidFill>
                  <a:schemeClr val="bg1"/>
                </a:solidFill>
                <a:latin typeface="Calibri" pitchFamily="34" charset="0"/>
              </a:rPr>
              <a:t> – 50 %</a:t>
            </a:r>
          </a:p>
          <a:p>
            <a:r>
              <a:rPr lang="cs-CZ" dirty="0">
                <a:solidFill>
                  <a:schemeClr val="bg1"/>
                </a:solidFill>
                <a:latin typeface="Calibri" pitchFamily="34" charset="0"/>
              </a:rPr>
              <a:t>110–129 =  </a:t>
            </a:r>
            <a:r>
              <a:rPr lang="cs-CZ" dirty="0" err="1" smtClean="0">
                <a:solidFill>
                  <a:schemeClr val="bg1"/>
                </a:solidFill>
                <a:latin typeface="Calibri" pitchFamily="34" charset="0"/>
              </a:rPr>
              <a:t>above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Calibri" pitchFamily="34" charset="0"/>
              </a:rPr>
              <a:t>average</a:t>
            </a:r>
            <a:r>
              <a:rPr lang="cs-CZ" dirty="0">
                <a:solidFill>
                  <a:schemeClr val="bg1"/>
                </a:solidFill>
                <a:latin typeface="Calibri" pitchFamily="34" charset="0"/>
              </a:rPr>
              <a:t> – 20 %</a:t>
            </a:r>
          </a:p>
          <a:p>
            <a:r>
              <a:rPr lang="cs-CZ" dirty="0">
                <a:solidFill>
                  <a:schemeClr val="bg1"/>
                </a:solidFill>
                <a:latin typeface="Calibri" pitchFamily="34" charset="0"/>
              </a:rPr>
              <a:t>130–139 =  </a:t>
            </a:r>
            <a:r>
              <a:rPr lang="cs-CZ" dirty="0" err="1" smtClean="0">
                <a:solidFill>
                  <a:schemeClr val="bg1"/>
                </a:solidFill>
                <a:latin typeface="Calibri" pitchFamily="34" charset="0"/>
              </a:rPr>
              <a:t>signif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Calibri" pitchFamily="34" charset="0"/>
              </a:rPr>
              <a:t>above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Calibri" pitchFamily="34" charset="0"/>
              </a:rPr>
              <a:t>av</a:t>
            </a:r>
            <a:r>
              <a:rPr lang="cs-CZ" dirty="0">
                <a:solidFill>
                  <a:schemeClr val="bg1"/>
                </a:solidFill>
                <a:latin typeface="Calibri" pitchFamily="34" charset="0"/>
              </a:rPr>
              <a:t> - 3 %</a:t>
            </a:r>
          </a:p>
          <a:p>
            <a:r>
              <a:rPr lang="cs-CZ" dirty="0" err="1" smtClean="0">
                <a:solidFill>
                  <a:schemeClr val="bg1"/>
                </a:solidFill>
                <a:latin typeface="Calibri" pitchFamily="34" charset="0"/>
              </a:rPr>
              <a:t>Above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cs-CZ" dirty="0">
                <a:solidFill>
                  <a:schemeClr val="bg1"/>
                </a:solidFill>
                <a:latin typeface="Calibri" pitchFamily="34" charset="0"/>
              </a:rPr>
              <a:t>140  =   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</a:rPr>
              <a:t>genius</a:t>
            </a:r>
            <a:endParaRPr lang="cs-CZ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48133" name="TextovéPole 7"/>
          <p:cNvSpPr txBox="1">
            <a:spLocks noChangeArrowheads="1"/>
          </p:cNvSpPr>
          <p:nvPr/>
        </p:nvSpPr>
        <p:spPr bwMode="auto">
          <a:xfrm>
            <a:off x="7092950" y="1844675"/>
            <a:ext cx="13811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>
                <a:solidFill>
                  <a:schemeClr val="bg1"/>
                </a:solidFill>
              </a:rPr>
              <a:t>× 100 = ?</a:t>
            </a:r>
            <a:endParaRPr lang="cs-CZ"/>
          </a:p>
        </p:txBody>
      </p:sp>
      <p:cxnSp>
        <p:nvCxnSpPr>
          <p:cNvPr id="48134" name="Přímá spojovací čára 9"/>
          <p:cNvCxnSpPr>
            <a:cxnSpLocks noChangeShapeType="1"/>
          </p:cNvCxnSpPr>
          <p:nvPr/>
        </p:nvCxnSpPr>
        <p:spPr bwMode="auto">
          <a:xfrm>
            <a:off x="5148263" y="2060575"/>
            <a:ext cx="1800225" cy="0"/>
          </a:xfrm>
          <a:prstGeom prst="line">
            <a:avLst/>
          </a:prstGeom>
          <a:noFill/>
          <a:ln w="28575" algn="ctr">
            <a:solidFill>
              <a:schemeClr val="bg1"/>
            </a:solidFill>
            <a:round/>
            <a:headEnd/>
            <a:tailEnd/>
          </a:ln>
        </p:spPr>
      </p:cxnSp>
      <p:pic>
        <p:nvPicPr>
          <p:cNvPr id="48135" name="Picture 9" descr="http://www.inteligence.cz/_data/img/zastoupeniiq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413" y="4154656"/>
            <a:ext cx="4824412" cy="2411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36" name="TextovéPole 8"/>
          <p:cNvSpPr txBox="1">
            <a:spLocks noChangeArrowheads="1"/>
          </p:cNvSpPr>
          <p:nvPr/>
        </p:nvSpPr>
        <p:spPr bwMode="auto">
          <a:xfrm>
            <a:off x="3275856" y="3631436"/>
            <a:ext cx="335296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800" b="1" dirty="0" err="1" smtClean="0">
                <a:solidFill>
                  <a:srgbClr val="FFC000"/>
                </a:solidFill>
                <a:latin typeface="Calibri" pitchFamily="34" charset="0"/>
              </a:rPr>
              <a:t>Gaussian</a:t>
            </a:r>
            <a:r>
              <a:rPr lang="cs-CZ" sz="2800" b="1" dirty="0" smtClean="0">
                <a:solidFill>
                  <a:srgbClr val="FFC000"/>
                </a:solidFill>
                <a:latin typeface="Calibri" pitchFamily="34" charset="0"/>
              </a:rPr>
              <a:t> </a:t>
            </a:r>
            <a:r>
              <a:rPr lang="cs-CZ" sz="2800" b="1" dirty="0" err="1" smtClean="0">
                <a:solidFill>
                  <a:srgbClr val="FFC000"/>
                </a:solidFill>
                <a:latin typeface="Calibri" pitchFamily="34" charset="0"/>
              </a:rPr>
              <a:t>distribution</a:t>
            </a:r>
            <a:endParaRPr lang="cs-CZ" sz="2800" b="1" dirty="0">
              <a:solidFill>
                <a:srgbClr val="FFC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73909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3"/>
          <p:cNvSpPr txBox="1">
            <a:spLocks noChangeArrowheads="1"/>
          </p:cNvSpPr>
          <p:nvPr/>
        </p:nvSpPr>
        <p:spPr bwMode="auto">
          <a:xfrm>
            <a:off x="990600" y="32766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20483" name="Text Box 5"/>
          <p:cNvSpPr txBox="1">
            <a:spLocks noChangeArrowheads="1"/>
          </p:cNvSpPr>
          <p:nvPr/>
        </p:nvSpPr>
        <p:spPr bwMode="auto">
          <a:xfrm>
            <a:off x="6384925" y="38512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20484" name="Text Box 8"/>
          <p:cNvSpPr txBox="1">
            <a:spLocks noChangeArrowheads="1"/>
          </p:cNvSpPr>
          <p:nvPr/>
        </p:nvSpPr>
        <p:spPr bwMode="auto">
          <a:xfrm>
            <a:off x="323850" y="4724400"/>
            <a:ext cx="184150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800">
              <a:solidFill>
                <a:schemeClr val="bg1"/>
              </a:solidFill>
              <a:latin typeface="Arial" pitchFamily="34" charset="0"/>
            </a:endParaRPr>
          </a:p>
          <a:p>
            <a:endParaRPr lang="cs-CZ">
              <a:solidFill>
                <a:srgbClr val="FFFF99"/>
              </a:solidFill>
              <a:latin typeface="Arial" pitchFamily="34" charset="0"/>
            </a:endParaRPr>
          </a:p>
        </p:txBody>
      </p:sp>
      <p:sp>
        <p:nvSpPr>
          <p:cNvPr id="20485" name="Text Box 9"/>
          <p:cNvSpPr txBox="1">
            <a:spLocks noChangeArrowheads="1"/>
          </p:cNvSpPr>
          <p:nvPr/>
        </p:nvSpPr>
        <p:spPr bwMode="auto">
          <a:xfrm>
            <a:off x="1187624" y="620688"/>
            <a:ext cx="5863015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 b="1" dirty="0" smtClean="0">
                <a:solidFill>
                  <a:srgbClr val="FFFF66"/>
                </a:solidFill>
                <a:latin typeface="Arial" pitchFamily="34" charset="0"/>
                <a:cs typeface="Times New Roman" pitchFamily="18" charset="0"/>
              </a:rPr>
              <a:t>CHILD AUTISM </a:t>
            </a:r>
            <a:r>
              <a:rPr lang="en-GB" sz="2000" i="1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(</a:t>
            </a:r>
            <a:r>
              <a:rPr lang="en-GB" sz="2000" i="1" dirty="0" err="1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Kanner</a:t>
            </a:r>
            <a:r>
              <a:rPr lang="en-GB" sz="2000" i="1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, 1943)</a:t>
            </a:r>
            <a:endParaRPr lang="en-GB" sz="2000" i="1" dirty="0" smtClean="0">
              <a:solidFill>
                <a:schemeClr val="bg1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SOCIAL  A  EMOTIONAL  WITHDRAWAL</a:t>
            </a:r>
          </a:p>
          <a:p>
            <a:pPr algn="ctr"/>
            <a:r>
              <a:rPr lang="en-GB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„Extreme loneliness“ </a:t>
            </a:r>
            <a:endParaRPr lang="en-GB" sz="1800" i="1" dirty="0">
              <a:solidFill>
                <a:schemeClr val="bg1"/>
              </a:solidFill>
            </a:endParaRPr>
          </a:p>
        </p:txBody>
      </p:sp>
      <p:sp>
        <p:nvSpPr>
          <p:cNvPr id="20486" name="TextovéPole 6"/>
          <p:cNvSpPr txBox="1">
            <a:spLocks noChangeArrowheads="1"/>
          </p:cNvSpPr>
          <p:nvPr/>
        </p:nvSpPr>
        <p:spPr bwMode="auto">
          <a:xfrm>
            <a:off x="107504" y="2349500"/>
            <a:ext cx="3672408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cs-CZ" sz="23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Symptoms</a:t>
            </a:r>
            <a:r>
              <a:rPr lang="cs-CZ" sz="2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3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present</a:t>
            </a:r>
            <a:r>
              <a:rPr lang="cs-CZ" sz="2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3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before</a:t>
            </a:r>
            <a:r>
              <a:rPr lang="cs-CZ" sz="2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36th </a:t>
            </a:r>
            <a:r>
              <a:rPr lang="cs-CZ" sz="23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month</a:t>
            </a:r>
            <a:r>
              <a:rPr lang="cs-CZ" sz="2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3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cs-CZ" sz="2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3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age</a:t>
            </a:r>
            <a:r>
              <a:rPr lang="cs-CZ" sz="2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cs-CZ" sz="23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cs-CZ" sz="23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2300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Impairment</a:t>
            </a:r>
            <a:r>
              <a:rPr lang="cs-CZ" sz="23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300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buFont typeface="Arial" pitchFamily="34" charset="0"/>
              <a:buChar char="•"/>
            </a:pPr>
            <a:r>
              <a:rPr lang="cs-CZ" sz="23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cs-CZ" sz="23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social</a:t>
            </a:r>
            <a:r>
              <a:rPr lang="cs-CZ" sz="2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3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interaction</a:t>
            </a:r>
            <a:endParaRPr lang="cs-CZ" sz="23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cs-CZ" sz="23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23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3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communication</a:t>
            </a:r>
            <a:r>
              <a:rPr lang="cs-CZ" sz="2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3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and</a:t>
            </a:r>
            <a:r>
              <a:rPr lang="cs-CZ" sz="2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3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playing</a:t>
            </a:r>
            <a:endParaRPr lang="cs-CZ" sz="23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cs-CZ" sz="23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23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limited, </a:t>
            </a:r>
            <a:r>
              <a:rPr lang="cs-CZ" sz="23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stereotyped</a:t>
            </a:r>
            <a:r>
              <a:rPr lang="cs-CZ" sz="2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3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habits</a:t>
            </a:r>
            <a:r>
              <a:rPr lang="cs-CZ" sz="2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cs-CZ" sz="23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aversion</a:t>
            </a:r>
            <a:r>
              <a:rPr lang="cs-CZ" sz="2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to </a:t>
            </a:r>
            <a:r>
              <a:rPr lang="cs-CZ" sz="23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change</a:t>
            </a:r>
            <a:endParaRPr lang="cs-CZ" sz="23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None/>
            </a:pPr>
            <a:endParaRPr lang="cs-CZ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cs-CZ" dirty="0"/>
          </a:p>
        </p:txBody>
      </p:sp>
      <p:sp>
        <p:nvSpPr>
          <p:cNvPr id="20487" name="TextovéPole 8"/>
          <p:cNvSpPr txBox="1">
            <a:spLocks noChangeArrowheads="1"/>
          </p:cNvSpPr>
          <p:nvPr/>
        </p:nvSpPr>
        <p:spPr bwMode="auto">
          <a:xfrm>
            <a:off x="5867400" y="3213100"/>
            <a:ext cx="2555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>
                <a:solidFill>
                  <a:schemeClr val="bg1"/>
                </a:solidFill>
                <a:latin typeface="Arial" pitchFamily="34" charset="0"/>
              </a:rPr>
              <a:t> </a:t>
            </a:r>
            <a:endParaRPr lang="cs-CZ"/>
          </a:p>
        </p:txBody>
      </p:sp>
      <p:pic>
        <p:nvPicPr>
          <p:cNvPr id="20488" name="Picture 2" descr="http://smartpei.typepad.com/.a/6a00d83451db7969e201539286dbdb970b-p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71888" y="2060575"/>
            <a:ext cx="5472112" cy="471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9" name="TextovéPole 11"/>
          <p:cNvSpPr txBox="1">
            <a:spLocks noChangeArrowheads="1"/>
          </p:cNvSpPr>
          <p:nvPr/>
        </p:nvSpPr>
        <p:spPr bwMode="auto">
          <a:xfrm>
            <a:off x="3924300" y="6021388"/>
            <a:ext cx="4968180" cy="27699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1200" b="1" dirty="0">
                <a:latin typeface="Arial Narrow CE" pitchFamily="34" charset="-18"/>
                <a:ea typeface="Arial Narrow CE" pitchFamily="34" charset="-18"/>
                <a:cs typeface="Arial Narrow CE" pitchFamily="34" charset="-18"/>
              </a:rPr>
              <a:t>1975               1985        </a:t>
            </a:r>
            <a:r>
              <a:rPr lang="cs-CZ" sz="1200" b="1" dirty="0" smtClean="0">
                <a:latin typeface="Arial Narrow CE" pitchFamily="34" charset="-18"/>
                <a:ea typeface="Arial Narrow CE" pitchFamily="34" charset="-18"/>
                <a:cs typeface="Arial Narrow CE" pitchFamily="34" charset="-18"/>
              </a:rPr>
              <a:t>        </a:t>
            </a:r>
            <a:r>
              <a:rPr lang="cs-CZ" sz="1200" b="1" dirty="0">
                <a:latin typeface="Arial Narrow CE" pitchFamily="34" charset="-18"/>
                <a:ea typeface="Arial Narrow CE" pitchFamily="34" charset="-18"/>
                <a:cs typeface="Arial Narrow CE" pitchFamily="34" charset="-18"/>
              </a:rPr>
              <a:t>1995                2001    2904   2007   2009</a:t>
            </a:r>
          </a:p>
        </p:txBody>
      </p:sp>
      <p:sp>
        <p:nvSpPr>
          <p:cNvPr id="20490" name="TextovéPole 12"/>
          <p:cNvSpPr txBox="1">
            <a:spLocks noChangeArrowheads="1"/>
          </p:cNvSpPr>
          <p:nvPr/>
        </p:nvSpPr>
        <p:spPr bwMode="auto">
          <a:xfrm>
            <a:off x="5364163" y="2924175"/>
            <a:ext cx="3620030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dirty="0" smtClean="0">
                <a:latin typeface="Calibri" pitchFamily="34" charset="0"/>
              </a:rPr>
              <a:t>„</a:t>
            </a:r>
            <a:r>
              <a:rPr lang="en-GB" sz="1800" b="1" dirty="0" smtClean="0">
                <a:latin typeface="Calibri" pitchFamily="34" charset="0"/>
              </a:rPr>
              <a:t>Softer“ diagnostic criteria?</a:t>
            </a:r>
          </a:p>
          <a:p>
            <a:r>
              <a:rPr lang="en-GB" sz="1800" b="1" dirty="0" smtClean="0">
                <a:latin typeface="Calibri" pitchFamily="34" charset="0"/>
              </a:rPr>
              <a:t>  Increased father age?</a:t>
            </a:r>
          </a:p>
          <a:p>
            <a:r>
              <a:rPr lang="en-GB" sz="1800" b="1" dirty="0" smtClean="0">
                <a:latin typeface="Calibri" pitchFamily="34" charset="0"/>
              </a:rPr>
              <a:t>  Better diagnostics and </a:t>
            </a:r>
            <a:r>
              <a:rPr lang="en-GB" sz="1800" b="1" dirty="0" err="1" smtClean="0">
                <a:latin typeface="Calibri" pitchFamily="34" charset="0"/>
              </a:rPr>
              <a:t>knowled</a:t>
            </a:r>
            <a:r>
              <a:rPr lang="cs-CZ" sz="1800" b="1" dirty="0" smtClean="0">
                <a:latin typeface="Calibri" pitchFamily="34" charset="0"/>
              </a:rPr>
              <a:t>g</a:t>
            </a:r>
            <a:r>
              <a:rPr lang="en-GB" sz="1800" b="1" dirty="0" smtClean="0">
                <a:latin typeface="Calibri" pitchFamily="34" charset="0"/>
              </a:rPr>
              <a:t>e?</a:t>
            </a:r>
          </a:p>
          <a:p>
            <a:r>
              <a:rPr lang="en-GB" sz="1800" b="1" dirty="0" smtClean="0">
                <a:latin typeface="Calibri" pitchFamily="34" charset="0"/>
              </a:rPr>
              <a:t>  Other factors?</a:t>
            </a:r>
            <a:endParaRPr lang="en-GB" sz="18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39867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179512" y="1052736"/>
            <a:ext cx="8804399" cy="5936371"/>
          </a:xfrm>
          <a:prstGeom prst="rect">
            <a:avLst/>
          </a:prstGeom>
          <a:solidFill>
            <a:srgbClr val="000066"/>
          </a:solidFill>
          <a:ln w="9525">
            <a:solidFill>
              <a:srgbClr val="000099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GB" b="1" u="sng" dirty="0" smtClean="0">
                <a:solidFill>
                  <a:srgbClr val="FFC000"/>
                </a:solidFill>
                <a:latin typeface="Arial" pitchFamily="34" charset="0"/>
                <a:cs typeface="Times New Roman" pitchFamily="18" charset="0"/>
              </a:rPr>
              <a:t>Symptoms in early childhood</a:t>
            </a:r>
            <a:endParaRPr lang="en-GB" b="1" dirty="0" smtClean="0">
              <a:solidFill>
                <a:srgbClr val="FFC000"/>
              </a:solidFill>
              <a:latin typeface="Arial" pitchFamily="34" charset="0"/>
            </a:endParaRP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GB" b="1" dirty="0" smtClean="0">
                <a:solidFill>
                  <a:srgbClr val="FFC000"/>
                </a:solidFill>
                <a:latin typeface="Arial" pitchFamily="34" charset="0"/>
              </a:rPr>
              <a:t> </a:t>
            </a:r>
          </a:p>
          <a:p>
            <a:pPr>
              <a:lnSpc>
                <a:spcPct val="60000"/>
              </a:lnSpc>
              <a:spcBef>
                <a:spcPct val="50000"/>
              </a:spcBef>
              <a:buFontTx/>
              <a:buChar char="•"/>
            </a:pPr>
            <a:r>
              <a:rPr lang="en-GB" sz="2000" b="1" dirty="0" smtClean="0">
                <a:solidFill>
                  <a:schemeClr val="bg1"/>
                </a:solidFill>
                <a:latin typeface="Arial" pitchFamily="34" charset="0"/>
              </a:rPr>
              <a:t>    </a:t>
            </a:r>
            <a:r>
              <a:rPr lang="en-GB" sz="2000" b="1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 lack of interest for contact with others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GB" sz="2000" b="1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·     decreased face fixation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GB" sz="2000" b="1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·     lack of interest in communication (monologues)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GB" sz="2000" b="1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·     often strange intonation, </a:t>
            </a:r>
            <a:r>
              <a:rPr lang="en-GB" sz="2000" b="1" dirty="0" err="1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echolalias</a:t>
            </a:r>
            <a:r>
              <a:rPr lang="en-GB" sz="2000" b="1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, grammatical mistakes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GB" sz="2000" b="1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·     emotional distance or inappropriate emotions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GB" sz="2000" b="1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·     stereotypes adherence (wishing the things to be always same)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GB" sz="2000" b="1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·     anxiety and panic reactions in new situations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GB" sz="2000" b="1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·     stereotyped, non-constructive playing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GB" sz="2000" b="1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·     interest in non-living (non soft) objects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GB" sz="2000" b="1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·     inappropriate exploration and manipulation (sniffing, licking)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GB" sz="2000" b="1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·     </a:t>
            </a:r>
            <a:r>
              <a:rPr lang="en-GB" sz="2000" b="1" dirty="0" err="1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bizarr</a:t>
            </a:r>
            <a:r>
              <a:rPr lang="en-GB" sz="2000" b="1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 stereotyped movements (arm shaking, wrist twisting…)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endParaRPr lang="en-GB" sz="2000" b="1" dirty="0" smtClean="0">
              <a:solidFill>
                <a:schemeClr val="bg1"/>
              </a:solidFill>
              <a:latin typeface="Arial" pitchFamily="34" charset="0"/>
              <a:cs typeface="Times New Roman" pitchFamily="18" charset="0"/>
            </a:endParaRP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GB" sz="2000" b="1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Autistic regress visible in 30-39% patients around 2. year of age (loss of speech and </a:t>
            </a:r>
            <a:r>
              <a:rPr lang="en-GB" sz="2000" b="1" dirty="0" err="1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regresive</a:t>
            </a:r>
            <a:r>
              <a:rPr lang="en-GB" sz="2000" b="1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 changes in behaviour)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endParaRPr lang="cs-CZ" sz="2000" b="1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2339975" y="620713"/>
            <a:ext cx="2440092" cy="486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cs-CZ" sz="3200" dirty="0" err="1" smtClean="0">
                <a:solidFill>
                  <a:srgbClr val="FFFF99"/>
                </a:solidFill>
                <a:latin typeface="Arial" pitchFamily="34" charset="0"/>
              </a:rPr>
              <a:t>Child</a:t>
            </a:r>
            <a:r>
              <a:rPr lang="cs-CZ" sz="3200" dirty="0" smtClean="0">
                <a:solidFill>
                  <a:srgbClr val="FFFF99"/>
                </a:solidFill>
                <a:latin typeface="Arial" pitchFamily="34" charset="0"/>
              </a:rPr>
              <a:t> </a:t>
            </a:r>
            <a:r>
              <a:rPr lang="cs-CZ" sz="3200" dirty="0" err="1">
                <a:solidFill>
                  <a:srgbClr val="FFFF99"/>
                </a:solidFill>
                <a:latin typeface="Arial" pitchFamily="34" charset="0"/>
              </a:rPr>
              <a:t>a</a:t>
            </a:r>
            <a:r>
              <a:rPr lang="cs-CZ" sz="3200" dirty="0" err="1" smtClean="0">
                <a:solidFill>
                  <a:srgbClr val="FFFF99"/>
                </a:solidFill>
                <a:latin typeface="Arial" pitchFamily="34" charset="0"/>
              </a:rPr>
              <a:t>utism</a:t>
            </a:r>
            <a:endParaRPr lang="cs-CZ" sz="3200" dirty="0"/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5165725" y="9556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</p:txBody>
      </p:sp>
      <p:pic>
        <p:nvPicPr>
          <p:cNvPr id="21509" name="Picture 5" descr="finger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1863" y="836613"/>
            <a:ext cx="2609850" cy="197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410544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ovéPole 1"/>
          <p:cNvSpPr txBox="1">
            <a:spLocks noChangeArrowheads="1"/>
          </p:cNvSpPr>
          <p:nvPr/>
        </p:nvSpPr>
        <p:spPr bwMode="auto">
          <a:xfrm>
            <a:off x="539750" y="1557338"/>
            <a:ext cx="1841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  <a:p>
            <a:endParaRPr lang="cs-CZ"/>
          </a:p>
          <a:p>
            <a:endParaRPr lang="cs-CZ"/>
          </a:p>
        </p:txBody>
      </p:sp>
      <p:sp>
        <p:nvSpPr>
          <p:cNvPr id="22531" name="TextovéPole 2"/>
          <p:cNvSpPr txBox="1">
            <a:spLocks noChangeArrowheads="1"/>
          </p:cNvSpPr>
          <p:nvPr/>
        </p:nvSpPr>
        <p:spPr bwMode="auto">
          <a:xfrm>
            <a:off x="323850" y="1484313"/>
            <a:ext cx="8351838" cy="51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GB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Lack of empathy </a:t>
            </a:r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and spontaneity, </a:t>
            </a:r>
          </a:p>
          <a:p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behaviour „mechanic“, indifferent to feelings of </a:t>
            </a:r>
          </a:p>
          <a:p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other people, </a:t>
            </a:r>
            <a:r>
              <a:rPr lang="en-GB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peple</a:t>
            </a:r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less attractive than objects.</a:t>
            </a:r>
          </a:p>
          <a:p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• </a:t>
            </a:r>
            <a:r>
              <a:rPr lang="en-GB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Eye contact</a:t>
            </a:r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limited, no interest in communication</a:t>
            </a:r>
          </a:p>
          <a:p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Speech</a:t>
            </a:r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stereotyped, pedantic, without intonation and   </a:t>
            </a:r>
          </a:p>
          <a:p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emotion, </a:t>
            </a:r>
            <a:r>
              <a:rPr lang="en-GB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echolalias</a:t>
            </a:r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answers irrespective to context.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Lack of fantasy and imagination </a:t>
            </a:r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– stereotyped behaviour  </a:t>
            </a:r>
          </a:p>
          <a:p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and restricted interests (fanatical preoccupation with traffic </a:t>
            </a:r>
          </a:p>
          <a:p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signs, numbers, timetables, birthdates, </a:t>
            </a:r>
            <a:r>
              <a:rPr lang="en-GB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dinosauruses</a:t>
            </a:r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…)</a:t>
            </a:r>
          </a:p>
          <a:p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GB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Intelligence</a:t>
            </a:r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: normal (but hardly useful), mental retardation (commonly),  sometimes isolated, accented skills (mathematics, music, painting…) </a:t>
            </a:r>
            <a:endParaRPr lang="en-GB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2532" name="Picture 4" descr="ki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980728"/>
            <a:ext cx="1643063" cy="188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3" name="TextovéPole 4"/>
          <p:cNvSpPr txBox="1">
            <a:spLocks noChangeArrowheads="1"/>
          </p:cNvSpPr>
          <p:nvPr/>
        </p:nvSpPr>
        <p:spPr bwMode="auto">
          <a:xfrm>
            <a:off x="323850" y="620713"/>
            <a:ext cx="754084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32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Autism</a:t>
            </a:r>
            <a:r>
              <a:rPr lang="cs-CZ" sz="3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in </a:t>
            </a:r>
            <a:r>
              <a:rPr lang="cs-CZ" sz="32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older</a:t>
            </a:r>
            <a:r>
              <a:rPr lang="cs-CZ" sz="3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32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children</a:t>
            </a:r>
            <a:r>
              <a:rPr lang="cs-CZ" sz="3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32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and</a:t>
            </a:r>
            <a:r>
              <a:rPr lang="cs-CZ" sz="3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32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adolescents</a:t>
            </a:r>
            <a:endParaRPr lang="cs-CZ" sz="32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5515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FFFF00"/>
                </a:solidFill>
              </a:rPr>
              <a:t>Videos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www.youtube.com/watch?v=3w1c4sF4ZTg</a:t>
            </a:r>
            <a:endParaRPr lang="cs-CZ" dirty="0" smtClean="0"/>
          </a:p>
          <a:p>
            <a:endParaRPr lang="cs-CZ" dirty="0"/>
          </a:p>
          <a:p>
            <a:r>
              <a:rPr lang="cs-CZ" dirty="0">
                <a:solidFill>
                  <a:srgbClr val="FFFF00"/>
                </a:solidFill>
                <a:hlinkClick r:id="rId3"/>
              </a:rPr>
              <a:t>https://</a:t>
            </a:r>
            <a:r>
              <a:rPr lang="cs-CZ" dirty="0" smtClean="0">
                <a:solidFill>
                  <a:srgbClr val="FFFF00"/>
                </a:solidFill>
                <a:hlinkClick r:id="rId3"/>
              </a:rPr>
              <a:t>www.youtube.com/watch?v=YtvP5A5OHpU</a:t>
            </a:r>
            <a:endParaRPr lang="cs-CZ" dirty="0" smtClean="0">
              <a:solidFill>
                <a:srgbClr val="FFFF00"/>
              </a:solidFill>
            </a:endParaRPr>
          </a:p>
          <a:p>
            <a:endParaRPr lang="cs-CZ" dirty="0" smtClean="0">
              <a:solidFill>
                <a:srgbClr val="FFFF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795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609600"/>
            <a:ext cx="7918648" cy="1143000"/>
          </a:xfrm>
        </p:spPr>
        <p:txBody>
          <a:bodyPr/>
          <a:lstStyle/>
          <a:p>
            <a:r>
              <a:rPr lang="cs-CZ" b="1" dirty="0" err="1" smtClean="0">
                <a:solidFill>
                  <a:srgbClr val="FFFF99"/>
                </a:solidFill>
              </a:rPr>
              <a:t>Child</a:t>
            </a:r>
            <a:r>
              <a:rPr lang="cs-CZ" b="1" dirty="0" smtClean="0">
                <a:solidFill>
                  <a:srgbClr val="FFFF99"/>
                </a:solidFill>
              </a:rPr>
              <a:t> and adolescent psychiatry</a:t>
            </a:r>
            <a:endParaRPr lang="cs-CZ" b="1" dirty="0">
              <a:solidFill>
                <a:srgbClr val="FFFF99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bg1"/>
                </a:solidFill>
              </a:rPr>
              <a:t>An</a:t>
            </a:r>
            <a:r>
              <a:rPr lang="cs-CZ" dirty="0" smtClean="0">
                <a:solidFill>
                  <a:schemeClr val="bg1"/>
                </a:solidFill>
              </a:rPr>
              <a:t> independent speciality in </a:t>
            </a:r>
            <a:r>
              <a:rPr lang="cs-CZ" dirty="0" err="1" smtClean="0">
                <a:solidFill>
                  <a:schemeClr val="bg1"/>
                </a:solidFill>
              </a:rPr>
              <a:t>medicine</a:t>
            </a:r>
            <a:r>
              <a:rPr lang="cs-CZ" dirty="0" smtClean="0">
                <a:solidFill>
                  <a:schemeClr val="bg1"/>
                </a:solidFill>
              </a:rPr>
              <a:t>, </a:t>
            </a:r>
            <a:r>
              <a:rPr lang="cs-CZ" dirty="0" err="1" smtClean="0">
                <a:solidFill>
                  <a:schemeClr val="bg1"/>
                </a:solidFill>
              </a:rPr>
              <a:t>only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partially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overlapping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with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the</a:t>
            </a:r>
            <a:r>
              <a:rPr lang="cs-CZ" dirty="0" smtClean="0">
                <a:solidFill>
                  <a:schemeClr val="bg1"/>
                </a:solidFill>
              </a:rPr>
              <a:t> psychiatry </a:t>
            </a:r>
            <a:r>
              <a:rPr lang="cs-CZ" dirty="0" err="1" smtClean="0">
                <a:solidFill>
                  <a:schemeClr val="bg1"/>
                </a:solidFill>
              </a:rPr>
              <a:t>of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adults</a:t>
            </a:r>
            <a:endParaRPr lang="cs-CZ" dirty="0" smtClean="0">
              <a:solidFill>
                <a:schemeClr val="bg1"/>
              </a:solidFill>
            </a:endParaRPr>
          </a:p>
          <a:p>
            <a:endParaRPr lang="cs-CZ" dirty="0">
              <a:solidFill>
                <a:schemeClr val="bg1"/>
              </a:solidFill>
            </a:endParaRPr>
          </a:p>
          <a:p>
            <a:r>
              <a:rPr lang="cs-CZ" dirty="0" err="1" smtClean="0">
                <a:solidFill>
                  <a:schemeClr val="bg1"/>
                </a:solidFill>
              </a:rPr>
              <a:t>Deals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with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mental</a:t>
            </a:r>
            <a:r>
              <a:rPr lang="cs-CZ" dirty="0" smtClean="0">
                <a:solidFill>
                  <a:schemeClr val="bg1"/>
                </a:solidFill>
              </a:rPr>
              <a:t> and </a:t>
            </a:r>
            <a:r>
              <a:rPr lang="cs-CZ" dirty="0" err="1" smtClean="0">
                <a:solidFill>
                  <a:schemeClr val="bg1"/>
                </a:solidFill>
              </a:rPr>
              <a:t>behavioral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disorders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of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the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youth</a:t>
            </a:r>
            <a:r>
              <a:rPr lang="cs-CZ" dirty="0" smtClean="0">
                <a:solidFill>
                  <a:schemeClr val="bg1"/>
                </a:solidFill>
              </a:rPr>
              <a:t>, </a:t>
            </a:r>
            <a:r>
              <a:rPr lang="cs-CZ" dirty="0" err="1" smtClean="0">
                <a:solidFill>
                  <a:schemeClr val="bg1"/>
                </a:solidFill>
              </a:rPr>
              <a:t>usually</a:t>
            </a:r>
            <a:r>
              <a:rPr lang="cs-CZ" dirty="0" smtClean="0">
                <a:solidFill>
                  <a:schemeClr val="bg1"/>
                </a:solidFill>
              </a:rPr>
              <a:t> 2-18 </a:t>
            </a:r>
            <a:r>
              <a:rPr lang="cs-CZ" dirty="0" err="1" smtClean="0">
                <a:solidFill>
                  <a:schemeClr val="bg1"/>
                </a:solidFill>
              </a:rPr>
              <a:t>years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old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29964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468313" y="333375"/>
            <a:ext cx="8424167" cy="606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dirty="0"/>
          </a:p>
          <a:p>
            <a:pPr algn="ctr"/>
            <a:r>
              <a:rPr lang="en-GB" sz="2800" b="1" dirty="0" smtClean="0">
                <a:solidFill>
                  <a:srgbClr val="FFFF66"/>
                </a:solidFill>
                <a:cs typeface="Times New Roman" pitchFamily="18" charset="0"/>
              </a:rPr>
              <a:t>ASPERGER  SYNDROM</a:t>
            </a:r>
            <a:r>
              <a:rPr lang="en-GB" sz="2800" dirty="0" smtClean="0"/>
              <a:t> </a:t>
            </a:r>
          </a:p>
          <a:p>
            <a:pPr algn="ctr"/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(1944 - Hans </a:t>
            </a:r>
            <a:r>
              <a:rPr lang="en-GB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Asperger</a:t>
            </a:r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Austrian psychiatrist)</a:t>
            </a:r>
            <a:endParaRPr lang="en-GB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GB" dirty="0" smtClean="0">
              <a:solidFill>
                <a:srgbClr val="FFFF66"/>
              </a:solidFill>
            </a:endParaRPr>
          </a:p>
          <a:p>
            <a:pPr algn="just"/>
            <a:r>
              <a:rPr lang="en-GB" dirty="0" smtClean="0">
                <a:solidFill>
                  <a:schemeClr val="bg1"/>
                </a:solidFill>
                <a:latin typeface="Calibri" pitchFamily="34" charset="0"/>
              </a:rPr>
              <a:t>Social abnormities less pronounced that in autism. </a:t>
            </a:r>
            <a:r>
              <a:rPr lang="en-GB" dirty="0" err="1" smtClean="0">
                <a:solidFill>
                  <a:schemeClr val="bg1"/>
                </a:solidFill>
                <a:latin typeface="Calibri" pitchFamily="34" charset="0"/>
              </a:rPr>
              <a:t>Strogn</a:t>
            </a:r>
            <a:r>
              <a:rPr lang="en-GB" dirty="0" smtClean="0">
                <a:solidFill>
                  <a:schemeClr val="bg1"/>
                </a:solidFill>
                <a:latin typeface="Calibri" pitchFamily="34" charset="0"/>
              </a:rPr>
              <a:t> ego-centrism, introversion, </a:t>
            </a:r>
            <a:r>
              <a:rPr lang="en-GB" dirty="0" smtClean="0">
                <a:solidFill>
                  <a:srgbClr val="FFC000"/>
                </a:solidFill>
                <a:latin typeface="Calibri" pitchFamily="34" charset="0"/>
                <a:cs typeface="Times New Roman" pitchFamily="18" charset="0"/>
              </a:rPr>
              <a:t>normal </a:t>
            </a:r>
            <a:r>
              <a:rPr lang="en-GB" dirty="0" smtClean="0">
                <a:solidFill>
                  <a:srgbClr val="FFC000"/>
                </a:solidFill>
                <a:latin typeface="Calibri" pitchFamily="34" charset="0"/>
              </a:rPr>
              <a:t>IQ</a:t>
            </a:r>
            <a:r>
              <a:rPr lang="en-GB" dirty="0" smtClean="0">
                <a:solidFill>
                  <a:srgbClr val="FFC000"/>
                </a:solidFill>
                <a:latin typeface="Calibri" pitchFamily="34" charset="0"/>
                <a:cs typeface="Times New Roman" pitchFamily="18" charset="0"/>
              </a:rPr>
              <a:t> and speech skills</a:t>
            </a:r>
            <a:r>
              <a:rPr lang="en-GB" dirty="0" smtClean="0">
                <a:solidFill>
                  <a:schemeClr val="bg1"/>
                </a:solidFill>
                <a:latin typeface="Calibri" pitchFamily="34" charset="0"/>
                <a:cs typeface="Times New Roman" pitchFamily="18" charset="0"/>
              </a:rPr>
              <a:t> (sometimes even hypertrophic speech), often clumsiness.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chemeClr val="bg1"/>
                </a:solidFill>
                <a:latin typeface="Calibri" pitchFamily="34" charset="0"/>
                <a:cs typeface="Times New Roman" pitchFamily="18" charset="0"/>
              </a:rPr>
              <a:t>   lack of empathy,</a:t>
            </a:r>
            <a:r>
              <a:rPr lang="en-GB" dirty="0" smtClean="0">
                <a:solidFill>
                  <a:schemeClr val="bg1"/>
                </a:solidFill>
                <a:latin typeface="Calibri" pitchFamily="34" charset="0"/>
                <a:cs typeface="Arial" pitchFamily="34" charset="0"/>
              </a:rPr>
              <a:t> poor </a:t>
            </a:r>
            <a:r>
              <a:rPr lang="en-GB" dirty="0" err="1" smtClean="0">
                <a:solidFill>
                  <a:schemeClr val="bg1"/>
                </a:solidFill>
                <a:latin typeface="Calibri" pitchFamily="34" charset="0"/>
                <a:cs typeface="Arial" pitchFamily="34" charset="0"/>
              </a:rPr>
              <a:t>recpect</a:t>
            </a:r>
            <a:r>
              <a:rPr lang="en-GB" dirty="0" smtClean="0">
                <a:solidFill>
                  <a:schemeClr val="bg1"/>
                </a:solidFill>
                <a:latin typeface="Calibri" pitchFamily="34" charset="0"/>
                <a:cs typeface="Arial" pitchFamily="34" charset="0"/>
              </a:rPr>
              <a:t> to social conventions</a:t>
            </a:r>
            <a:endParaRPr lang="en-GB" dirty="0" smtClean="0">
              <a:solidFill>
                <a:schemeClr val="bg1"/>
              </a:solidFill>
              <a:latin typeface="Calibri" pitchFamily="34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chemeClr val="bg1"/>
                </a:solidFill>
                <a:latin typeface="Calibri" pitchFamily="34" charset="0"/>
                <a:cs typeface="Times New Roman" pitchFamily="18" charset="0"/>
              </a:rPr>
              <a:t>   emotional withdrawal</a:t>
            </a:r>
            <a:r>
              <a:rPr lang="en-GB" dirty="0" smtClean="0">
                <a:solidFill>
                  <a:schemeClr val="bg1"/>
                </a:solidFill>
                <a:latin typeface="Calibri" pitchFamily="34" charset="0"/>
                <a:cs typeface="Arial" pitchFamily="34" charset="0"/>
              </a:rPr>
              <a:t> </a:t>
            </a:r>
            <a:endParaRPr lang="en-GB" dirty="0" smtClean="0">
              <a:solidFill>
                <a:schemeClr val="bg1"/>
              </a:solidFill>
              <a:latin typeface="Calibri" pitchFamily="34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chemeClr val="bg1"/>
                </a:solidFill>
                <a:latin typeface="Calibri" pitchFamily="34" charset="0"/>
                <a:cs typeface="Times New Roman" pitchFamily="18" charset="0"/>
              </a:rPr>
              <a:t>   problems in social contact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chemeClr val="bg1"/>
                </a:solidFill>
                <a:latin typeface="Calibri" pitchFamily="34" charset="0"/>
                <a:cs typeface="Times New Roman" pitchFamily="18" charset="0"/>
              </a:rPr>
              <a:t>   strange intonation and expression (detailed, „small adult“)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chemeClr val="bg1"/>
                </a:solidFill>
                <a:latin typeface="Calibri" pitchFamily="34" charset="0"/>
              </a:rPr>
              <a:t>   poor social skills, pedantic truthfulness, </a:t>
            </a:r>
            <a:r>
              <a:rPr lang="en-GB" dirty="0" err="1" smtClean="0">
                <a:solidFill>
                  <a:schemeClr val="bg1"/>
                </a:solidFill>
                <a:latin typeface="Calibri" pitchFamily="34" charset="0"/>
              </a:rPr>
              <a:t>inapproproate</a:t>
            </a:r>
            <a:r>
              <a:rPr lang="en-GB" dirty="0" smtClean="0">
                <a:solidFill>
                  <a:schemeClr val="bg1"/>
                </a:solidFill>
                <a:latin typeface="Calibri" pitchFamily="34" charset="0"/>
              </a:rPr>
              <a:t>,    </a:t>
            </a:r>
          </a:p>
          <a:p>
            <a:r>
              <a:rPr lang="en-GB" dirty="0" smtClean="0">
                <a:solidFill>
                  <a:schemeClr val="bg1"/>
                </a:solidFill>
                <a:latin typeface="Calibri" pitchFamily="34" charset="0"/>
              </a:rPr>
              <a:t>    shocking remarks, poor understanding of jokes and </a:t>
            </a:r>
            <a:r>
              <a:rPr lang="en-GB" dirty="0" err="1" smtClean="0">
                <a:solidFill>
                  <a:schemeClr val="bg1"/>
                </a:solidFill>
                <a:latin typeface="Calibri" pitchFamily="34" charset="0"/>
              </a:rPr>
              <a:t>hyporboles</a:t>
            </a:r>
            <a:endParaRPr lang="en-GB" dirty="0" smtClean="0">
              <a:solidFill>
                <a:schemeClr val="bg1"/>
              </a:solidFill>
              <a:latin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GB" dirty="0" err="1" smtClean="0">
                <a:solidFill>
                  <a:schemeClr val="bg1"/>
                </a:solidFill>
                <a:latin typeface="Calibri" pitchFamily="34" charset="0"/>
                <a:cs typeface="Times New Roman" pitchFamily="18" charset="0"/>
              </a:rPr>
              <a:t>samotimes</a:t>
            </a:r>
            <a:r>
              <a:rPr lang="en-GB" dirty="0" smtClean="0">
                <a:solidFill>
                  <a:schemeClr val="bg1"/>
                </a:solidFill>
                <a:latin typeface="Calibri" pitchFamily="34" charset="0"/>
                <a:cs typeface="Times New Roman" pitchFamily="18" charset="0"/>
              </a:rPr>
              <a:t> special talents and almost obsessive</a:t>
            </a:r>
            <a:r>
              <a:rPr lang="en-GB" dirty="0" smtClean="0">
                <a:latin typeface="Calibri" pitchFamily="34" charset="0"/>
              </a:rPr>
              <a:t> </a:t>
            </a:r>
            <a:r>
              <a:rPr lang="en-GB" dirty="0" smtClean="0">
                <a:solidFill>
                  <a:schemeClr val="bg1"/>
                </a:solidFill>
                <a:latin typeface="Calibri" pitchFamily="34" charset="0"/>
                <a:cs typeface="Times New Roman" pitchFamily="18" charset="0"/>
              </a:rPr>
              <a:t>interests </a:t>
            </a:r>
            <a:r>
              <a:rPr lang="en-GB" dirty="0" smtClean="0">
                <a:solidFill>
                  <a:schemeClr val="bg1"/>
                </a:solidFill>
                <a:latin typeface="Calibri" pitchFamily="34" charset="0"/>
              </a:rPr>
              <a:t>(computers, </a:t>
            </a:r>
            <a:r>
              <a:rPr lang="en-GB" dirty="0" err="1" smtClean="0">
                <a:solidFill>
                  <a:schemeClr val="bg1"/>
                </a:solidFill>
                <a:latin typeface="Calibri" pitchFamily="34" charset="0"/>
              </a:rPr>
              <a:t>encyclopedias</a:t>
            </a:r>
            <a:r>
              <a:rPr lang="en-GB" dirty="0" smtClean="0">
                <a:solidFill>
                  <a:schemeClr val="bg1"/>
                </a:solidFill>
                <a:latin typeface="Calibri" pitchFamily="34" charset="0"/>
              </a:rPr>
              <a:t>, collections, chess...) </a:t>
            </a:r>
          </a:p>
          <a:p>
            <a:r>
              <a:rPr lang="en-GB" dirty="0" smtClean="0">
                <a:solidFill>
                  <a:srgbClr val="FFC000"/>
                </a:solidFill>
                <a:latin typeface="Calibri" pitchFamily="34" charset="0"/>
                <a:cs typeface="Times New Roman" pitchFamily="18" charset="0"/>
              </a:rPr>
              <a:t>PREVALENCE:</a:t>
            </a:r>
            <a:r>
              <a:rPr lang="en-GB" dirty="0" smtClean="0">
                <a:solidFill>
                  <a:schemeClr val="bg1"/>
                </a:solidFill>
                <a:latin typeface="Calibri" pitchFamily="34" charset="0"/>
                <a:cs typeface="Times New Roman" pitchFamily="18" charset="0"/>
              </a:rPr>
              <a:t>  boys prevail  ( 8 : 1 )</a:t>
            </a:r>
            <a:r>
              <a:rPr lang="en-GB" b="1" dirty="0" smtClean="0">
                <a:solidFill>
                  <a:schemeClr val="bg1"/>
                </a:solidFill>
                <a:cs typeface="Times New Roman" pitchFamily="18" charset="0"/>
              </a:rPr>
              <a:t>   </a:t>
            </a:r>
            <a:endParaRPr lang="en-GB" b="1" dirty="0">
              <a:solidFill>
                <a:schemeClr val="bg1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5300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</a:rPr>
              <a:t>Video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www.youtube.com/watch?v=Wi1MW6CTJbc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804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974725" y="11033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7171" name="AutoShape 3"/>
          <p:cNvSpPr>
            <a:spLocks noChangeArrowheads="1"/>
          </p:cNvSpPr>
          <p:nvPr/>
        </p:nvSpPr>
        <p:spPr bwMode="auto">
          <a:xfrm>
            <a:off x="5292725" y="1700213"/>
            <a:ext cx="3259138" cy="1655762"/>
          </a:xfrm>
          <a:prstGeom prst="downArrowCallout">
            <a:avLst>
              <a:gd name="adj1" fmla="val 42742"/>
              <a:gd name="adj2" fmla="val 42742"/>
              <a:gd name="adj3" fmla="val 16667"/>
              <a:gd name="adj4" fmla="val 66667"/>
            </a:avLst>
          </a:prstGeom>
          <a:solidFill>
            <a:schemeClr val="accent1">
              <a:lumMod val="20000"/>
              <a:lumOff val="80000"/>
            </a:schemeClr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 b="1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/>
            <a:endParaRPr lang="cs-CZ" b="1"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/>
            <a:r>
              <a:rPr lang="cs-CZ" b="1">
                <a:solidFill>
                  <a:srgbClr val="22228B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Attention Deficit</a:t>
            </a:r>
          </a:p>
          <a:p>
            <a:pPr algn="ctr"/>
            <a:r>
              <a:rPr lang="cs-CZ" b="1">
                <a:solidFill>
                  <a:srgbClr val="22228B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 Hyperactivity </a:t>
            </a:r>
          </a:p>
          <a:p>
            <a:pPr algn="ctr"/>
            <a:r>
              <a:rPr lang="cs-CZ" b="1">
                <a:solidFill>
                  <a:srgbClr val="22228B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Disorder - ADHD </a:t>
            </a:r>
          </a:p>
          <a:p>
            <a:pPr algn="ctr"/>
            <a:endParaRPr lang="cs-CZ" b="1" i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/>
            <a:r>
              <a:rPr lang="cs-CZ" b="1" i="1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endParaRPr lang="cs-CZ"/>
          </a:p>
        </p:txBody>
      </p:sp>
      <p:sp>
        <p:nvSpPr>
          <p:cNvPr id="7172" name="AutoShape 4"/>
          <p:cNvSpPr>
            <a:spLocks noChangeArrowheads="1"/>
          </p:cNvSpPr>
          <p:nvPr/>
        </p:nvSpPr>
        <p:spPr bwMode="auto">
          <a:xfrm>
            <a:off x="539750" y="1700213"/>
            <a:ext cx="3240088" cy="1598612"/>
          </a:xfrm>
          <a:prstGeom prst="downArrowCallout">
            <a:avLst>
              <a:gd name="adj1" fmla="val 42742"/>
              <a:gd name="adj2" fmla="val 42742"/>
              <a:gd name="adj3" fmla="val 16667"/>
              <a:gd name="adj4" fmla="val 66667"/>
            </a:avLst>
          </a:prstGeom>
          <a:solidFill>
            <a:schemeClr val="accent1">
              <a:lumMod val="20000"/>
              <a:lumOff val="80000"/>
            </a:schemeClr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 b="1" dirty="0"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/>
            <a:r>
              <a:rPr lang="cs-CZ" b="1" dirty="0" err="1" smtClean="0">
                <a:solidFill>
                  <a:srgbClr val="22228B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Hyperkinetic</a:t>
            </a:r>
            <a:r>
              <a:rPr lang="cs-CZ" b="1" dirty="0" smtClean="0">
                <a:solidFill>
                  <a:srgbClr val="22228B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cs-CZ" b="1" dirty="0">
              <a:solidFill>
                <a:srgbClr val="22228B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/>
            <a:r>
              <a:rPr lang="cs-CZ" b="1" dirty="0" err="1" smtClean="0">
                <a:solidFill>
                  <a:srgbClr val="22228B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disorder</a:t>
            </a:r>
            <a:endParaRPr lang="cs-CZ" b="1" dirty="0">
              <a:solidFill>
                <a:srgbClr val="22228B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/>
            <a:r>
              <a:rPr lang="cs-CZ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cs-CZ" sz="1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749" name="Oval 5"/>
          <p:cNvSpPr>
            <a:spLocks noChangeArrowheads="1"/>
          </p:cNvSpPr>
          <p:nvPr/>
        </p:nvSpPr>
        <p:spPr bwMode="auto">
          <a:xfrm>
            <a:off x="3419475" y="2492375"/>
            <a:ext cx="2305050" cy="2952750"/>
          </a:xfrm>
          <a:prstGeom prst="ellipse">
            <a:avLst/>
          </a:prstGeom>
          <a:solidFill>
            <a:schemeClr val="accent6">
              <a:lumMod val="50000"/>
            </a:schemeClr>
          </a:solidFill>
          <a:ln w="5715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3419387" y="2781300"/>
            <a:ext cx="2119491" cy="261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cs-CZ" b="1" dirty="0" err="1" smtClean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Attention</a:t>
            </a:r>
            <a:r>
              <a:rPr lang="cs-CZ" b="1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cs-CZ" b="1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deficit</a:t>
            </a:r>
            <a:endParaRPr lang="cs-CZ" b="1" dirty="0">
              <a:solidFill>
                <a:srgbClr val="FFFF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/>
            <a:endParaRPr lang="cs-CZ" b="1" dirty="0">
              <a:solidFill>
                <a:srgbClr val="FFFF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/>
            <a:r>
              <a:rPr lang="cs-CZ" b="1" dirty="0" err="1" smtClean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Hyperactivity</a:t>
            </a:r>
            <a:endParaRPr lang="cs-CZ" b="1" dirty="0">
              <a:solidFill>
                <a:srgbClr val="FFFF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/>
            <a:endParaRPr lang="cs-CZ" b="1" dirty="0">
              <a:solidFill>
                <a:srgbClr val="FFFF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/>
            <a:r>
              <a:rPr lang="cs-CZ" b="1" dirty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  </a:t>
            </a:r>
            <a:r>
              <a:rPr lang="cs-CZ" b="1" dirty="0" err="1" smtClean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Impulsivity</a:t>
            </a:r>
            <a:endParaRPr lang="cs-CZ" sz="2000" dirty="0">
              <a:solidFill>
                <a:srgbClr val="FFFF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/>
            <a:endParaRPr lang="cs-CZ" sz="2000" dirty="0">
              <a:solidFill>
                <a:schemeClr val="bg1"/>
              </a:solidFill>
            </a:endParaRP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539750" y="3933825"/>
            <a:ext cx="3096145" cy="2000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Attention</a:t>
            </a:r>
            <a:r>
              <a:rPr lang="cs-CZ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deficit </a:t>
            </a:r>
            <a:r>
              <a:rPr lang="cs-CZ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with</a:t>
            </a:r>
            <a:r>
              <a:rPr lang="cs-CZ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hyperactivity</a:t>
            </a:r>
            <a:endParaRPr lang="cs-CZ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cs-CZ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Hyperkinetic</a:t>
            </a:r>
            <a:endParaRPr lang="cs-CZ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cs-CZ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conduct</a:t>
            </a:r>
            <a:r>
              <a:rPr lang="cs-CZ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disorder</a:t>
            </a:r>
            <a:endParaRPr lang="cs-CZ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cs-CZ" dirty="0"/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5940425" y="3933825"/>
            <a:ext cx="2840842" cy="2000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000" b="1" dirty="0">
                <a:solidFill>
                  <a:schemeClr val="bg1"/>
                </a:solidFill>
              </a:rPr>
              <a:t> </a:t>
            </a:r>
            <a:r>
              <a:rPr lang="cs-CZ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Inattentive</a:t>
            </a:r>
            <a:endParaRPr lang="cs-CZ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cs-CZ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Hyperactive</a:t>
            </a:r>
            <a:r>
              <a:rPr lang="cs-CZ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cs-CZ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impulsive</a:t>
            </a:r>
            <a:endParaRPr lang="cs-CZ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cs-CZ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Combined</a:t>
            </a:r>
            <a:endParaRPr lang="cs-CZ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1476375" y="404813"/>
            <a:ext cx="579594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3200" b="1" dirty="0" err="1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Hyperkinetic</a:t>
            </a:r>
            <a:r>
              <a:rPr lang="cs-CZ" sz="3200" b="1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3200" b="1" dirty="0" err="1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disorder</a:t>
            </a:r>
            <a:r>
              <a:rPr lang="cs-CZ" sz="3200" b="1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/ </a:t>
            </a:r>
            <a:r>
              <a:rPr lang="cs-CZ" sz="3200" b="1" dirty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ADHD</a:t>
            </a:r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1331913" y="3429000"/>
            <a:ext cx="157126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b="1" dirty="0" smtClean="0">
                <a:solidFill>
                  <a:srgbClr val="EDEA7E"/>
                </a:solidFill>
                <a:latin typeface="Arial" pitchFamily="34" charset="0"/>
                <a:cs typeface="Arial" pitchFamily="34" charset="0"/>
              </a:rPr>
              <a:t>SUBTYPES</a:t>
            </a:r>
            <a:endParaRPr lang="cs-CZ" sz="2000" b="1" dirty="0">
              <a:solidFill>
                <a:srgbClr val="EDEA7E"/>
              </a:solidFill>
              <a:latin typeface="Arial" pitchFamily="34" charset="0"/>
              <a:cs typeface="Arial" pitchFamily="34" charset="0"/>
            </a:endParaRPr>
          </a:p>
          <a:p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6227763" y="3429000"/>
            <a:ext cx="157126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b="1" dirty="0" smtClean="0">
                <a:solidFill>
                  <a:srgbClr val="EDEA7E"/>
                </a:solidFill>
                <a:latin typeface="Arial" pitchFamily="34" charset="0"/>
                <a:cs typeface="Arial" pitchFamily="34" charset="0"/>
              </a:rPr>
              <a:t>SUBTYPES</a:t>
            </a:r>
            <a:endParaRPr lang="cs-CZ" sz="2000" b="1" dirty="0">
              <a:solidFill>
                <a:srgbClr val="EDEA7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3276600" y="5657850"/>
            <a:ext cx="3313113" cy="8302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cs-CZ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Prevalence :   3  - 7 %</a:t>
            </a:r>
          </a:p>
          <a:p>
            <a:r>
              <a:rPr lang="cs-CZ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Prevails</a:t>
            </a:r>
            <a:r>
              <a:rPr lang="cs-CZ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 in </a:t>
            </a:r>
            <a:r>
              <a:rPr lang="cs-CZ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boys</a:t>
            </a:r>
            <a:endParaRPr lang="cs-CZ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6300788" y="1196975"/>
            <a:ext cx="1125629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cs-CZ" b="1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DSM 5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1331913" y="1268413"/>
            <a:ext cx="1143262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cs-CZ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ICD </a:t>
            </a:r>
            <a:r>
              <a:rPr lang="cs-CZ" b="1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10</a:t>
            </a:r>
            <a:endParaRPr lang="cs-CZ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76857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026"/>
          <p:cNvSpPr>
            <a:spLocks noChangeArrowheads="1"/>
          </p:cNvSpPr>
          <p:nvPr/>
        </p:nvSpPr>
        <p:spPr bwMode="auto">
          <a:xfrm>
            <a:off x="533400" y="1295400"/>
            <a:ext cx="739140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sz="1400" b="1">
                <a:solidFill>
                  <a:schemeClr val="bg1"/>
                </a:solidFill>
                <a:latin typeface="Helvetica" pitchFamily="34" charset="0"/>
              </a:rPr>
              <a:t>OCD                                           0,7     2,9 mil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sz="1400" b="1">
                <a:solidFill>
                  <a:schemeClr val="bg1"/>
                </a:solidFill>
                <a:latin typeface="Helvetica" pitchFamily="34" charset="0"/>
              </a:rPr>
              <a:t>Eating disorder                             0,9     1,5 mil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sz="1400" b="1">
                <a:solidFill>
                  <a:schemeClr val="bg1"/>
                </a:solidFill>
                <a:latin typeface="Helvetica" pitchFamily="34" charset="0"/>
              </a:rPr>
              <a:t>Cannabis dependence                    1,0        1,4 mil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sz="1400" b="1">
                <a:solidFill>
                  <a:schemeClr val="bg1"/>
                </a:solidFill>
                <a:latin typeface="Helvetica" pitchFamily="34" charset="0"/>
              </a:rPr>
              <a:t>Psychotic disorder                           1,2        5,0 mil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sz="1400" b="1">
                <a:solidFill>
                  <a:schemeClr val="bg1"/>
                </a:solidFill>
                <a:latin typeface="Helvetica" pitchFamily="34" charset="0"/>
              </a:rPr>
              <a:t>Personality disorder                         1,3        4,3 mil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sz="1400" b="1">
                <a:solidFill>
                  <a:schemeClr val="bg1"/>
                </a:solidFill>
                <a:latin typeface="Helvetica" pitchFamily="34" charset="0"/>
              </a:rPr>
              <a:t>PTSD                                                    2,0       7,7 mil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sz="1400" b="1">
                <a:solidFill>
                  <a:schemeClr val="bg1"/>
                </a:solidFill>
                <a:latin typeface="Helvetica" pitchFamily="34" charset="0"/>
              </a:rPr>
              <a:t>Conduct disorder                                    3,0       2,1 mil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sz="1400" b="1">
                <a:solidFill>
                  <a:schemeClr val="bg1"/>
                </a:solidFill>
                <a:latin typeface="Helvetica" pitchFamily="34" charset="0"/>
              </a:rPr>
              <a:t>Alcohol dependence                                      3,4      14,6 mil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sz="1400" b="1">
                <a:solidFill>
                  <a:schemeClr val="bg1"/>
                </a:solidFill>
                <a:latin typeface="Helvetica" pitchFamily="34" charset="0"/>
              </a:rPr>
              <a:t>Somatoform dis.                                              4,9    20,4 mil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sz="1400" b="1">
                <a:solidFill>
                  <a:srgbClr val="FFFF66"/>
                </a:solidFill>
                <a:latin typeface="Helvetica" pitchFamily="34" charset="0"/>
              </a:rPr>
              <a:t>ADHD/hyperkin. dis.                                           5,0      3,3 mil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sz="1400" b="1">
                <a:solidFill>
                  <a:schemeClr val="bg1"/>
                </a:solidFill>
                <a:latin typeface="Helvetica" pitchFamily="34" charset="0"/>
              </a:rPr>
              <a:t>Dementia                                                                   5,4     6,3 m il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sz="1400" b="1">
                <a:solidFill>
                  <a:schemeClr val="bg1"/>
                </a:solidFill>
                <a:latin typeface="Helvetica" pitchFamily="34" charset="0"/>
              </a:rPr>
              <a:t>Unipolar depression                                                       6,9      6,3 mil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sz="1400" b="1">
                <a:solidFill>
                  <a:schemeClr val="bg1"/>
                </a:solidFill>
                <a:latin typeface="Helvetica" pitchFamily="34" charset="0"/>
              </a:rPr>
              <a:t>Insomnia                                                                           7,0      29,1 mil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sz="1400" b="1">
                <a:solidFill>
                  <a:srgbClr val="FFFF66"/>
                </a:solidFill>
                <a:latin typeface="Helvetica" pitchFamily="34" charset="0"/>
              </a:rPr>
              <a:t>Anxiety disorders</a:t>
            </a:r>
            <a:r>
              <a:rPr lang="cs-CZ" sz="1400" b="1">
                <a:solidFill>
                  <a:schemeClr val="bg1"/>
                </a:solidFill>
                <a:latin typeface="Helvetica" pitchFamily="34" charset="0"/>
              </a:rPr>
              <a:t>                                                                                       14,0     61,5 mil</a:t>
            </a:r>
          </a:p>
          <a:p>
            <a:pPr eaLnBrk="1" hangingPunct="1">
              <a:spcBef>
                <a:spcPct val="50000"/>
              </a:spcBef>
            </a:pPr>
            <a:endParaRPr lang="cs-CZ" sz="1400" b="1">
              <a:solidFill>
                <a:schemeClr val="bg1"/>
              </a:solidFill>
              <a:latin typeface="Helvetica" pitchFamily="34" charset="0"/>
            </a:endParaRPr>
          </a:p>
        </p:txBody>
      </p:sp>
      <p:sp>
        <p:nvSpPr>
          <p:cNvPr id="12291" name="Text Box 1027"/>
          <p:cNvSpPr txBox="1">
            <a:spLocks noChangeArrowheads="1"/>
          </p:cNvSpPr>
          <p:nvPr/>
        </p:nvSpPr>
        <p:spPr bwMode="auto">
          <a:xfrm>
            <a:off x="939800" y="63500"/>
            <a:ext cx="7554913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cs-CZ" sz="3200" b="1">
                <a:solidFill>
                  <a:srgbClr val="FFFF66"/>
                </a:solidFill>
                <a:latin typeface="Helvetica-Bold" charset="0"/>
              </a:rPr>
              <a:t>Mental Disorders by prevalence </a:t>
            </a:r>
            <a:r>
              <a:rPr lang="cs-CZ" sz="2800" b="1">
                <a:solidFill>
                  <a:srgbClr val="FFFF66"/>
                </a:solidFill>
                <a:latin typeface="Helvetica-Bold" charset="0"/>
              </a:rPr>
              <a:t>(2011)</a:t>
            </a:r>
            <a:r>
              <a:rPr lang="cs-CZ" sz="1600" b="1">
                <a:solidFill>
                  <a:schemeClr val="bg1"/>
                </a:solidFill>
                <a:latin typeface="Helvetica-Bold" charset="0"/>
              </a:rPr>
              <a:t> </a:t>
            </a:r>
          </a:p>
          <a:p>
            <a:pPr eaLnBrk="1" hangingPunct="1">
              <a:spcBef>
                <a:spcPct val="50000"/>
              </a:spcBef>
            </a:pPr>
            <a:r>
              <a:rPr lang="cs-CZ" sz="1800" b="1">
                <a:solidFill>
                  <a:schemeClr val="bg1"/>
                </a:solidFill>
                <a:latin typeface="Helvetica-Bold" charset="0"/>
              </a:rPr>
              <a:t>(and estimated number of persons affected in millions)</a:t>
            </a:r>
            <a:endParaRPr lang="cs-CZ" sz="20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2292" name="Text Box 1028"/>
          <p:cNvSpPr txBox="1">
            <a:spLocks noChangeArrowheads="1"/>
          </p:cNvSpPr>
          <p:nvPr/>
        </p:nvSpPr>
        <p:spPr bwMode="auto">
          <a:xfrm>
            <a:off x="762000" y="6324600"/>
            <a:ext cx="68119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cs-CZ" sz="1600" b="1" i="1">
                <a:solidFill>
                  <a:schemeClr val="bg1"/>
                </a:solidFill>
                <a:latin typeface="AdvTT5a2f2b6e.B" charset="0"/>
              </a:rPr>
              <a:t>H.U. Wittchen  et al. </a:t>
            </a:r>
            <a:r>
              <a:rPr lang="cs-CZ" sz="1600" b="1" i="1">
                <a:solidFill>
                  <a:schemeClr val="bg1"/>
                </a:solidFill>
                <a:latin typeface="AdvTTae86113c" charset="0"/>
              </a:rPr>
              <a:t>European Neuropsychopharmacology (2011) </a:t>
            </a:r>
            <a:r>
              <a:rPr lang="cs-CZ" sz="1600" b="1" i="1">
                <a:solidFill>
                  <a:schemeClr val="bg1"/>
                </a:solidFill>
                <a:latin typeface="AdvTT5a2f2b6e.B" charset="0"/>
              </a:rPr>
              <a:t>21</a:t>
            </a:r>
            <a:r>
              <a:rPr lang="cs-CZ" sz="1600" b="1" i="1">
                <a:solidFill>
                  <a:schemeClr val="bg1"/>
                </a:solidFill>
                <a:latin typeface="AdvTTae86113c" charset="0"/>
              </a:rPr>
              <a:t>, 655</a:t>
            </a:r>
            <a:r>
              <a:rPr lang="cs-CZ" sz="1600" b="1" i="1">
                <a:solidFill>
                  <a:schemeClr val="bg1"/>
                </a:solidFill>
                <a:latin typeface="AdvTTae86113c+20" charset="-18"/>
              </a:rPr>
              <a:t>–</a:t>
            </a:r>
            <a:r>
              <a:rPr lang="cs-CZ" sz="1600" b="1" i="1">
                <a:solidFill>
                  <a:schemeClr val="bg1"/>
                </a:solidFill>
                <a:latin typeface="AdvTTae86113c" charset="0"/>
              </a:rPr>
              <a:t>679</a:t>
            </a:r>
            <a:endParaRPr lang="cs-CZ" sz="2000" b="1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2293" name="Rectangle 1029"/>
          <p:cNvSpPr>
            <a:spLocks noChangeArrowheads="1"/>
          </p:cNvSpPr>
          <p:nvPr/>
        </p:nvSpPr>
        <p:spPr bwMode="auto">
          <a:xfrm>
            <a:off x="2438400" y="1295400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cs-CZ" sz="1800">
              <a:latin typeface="Arial" pitchFamily="34" charset="0"/>
            </a:endParaRPr>
          </a:p>
        </p:txBody>
      </p:sp>
      <p:sp>
        <p:nvSpPr>
          <p:cNvPr id="12294" name="Rectangle 1030"/>
          <p:cNvSpPr>
            <a:spLocks noChangeArrowheads="1"/>
          </p:cNvSpPr>
          <p:nvPr/>
        </p:nvSpPr>
        <p:spPr bwMode="auto">
          <a:xfrm>
            <a:off x="2438400" y="1600200"/>
            <a:ext cx="3048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cs-CZ" sz="1800">
              <a:latin typeface="Arial" pitchFamily="34" charset="0"/>
            </a:endParaRPr>
          </a:p>
        </p:txBody>
      </p:sp>
      <p:sp>
        <p:nvSpPr>
          <p:cNvPr id="12295" name="Rectangle 1031"/>
          <p:cNvSpPr>
            <a:spLocks noChangeArrowheads="1"/>
          </p:cNvSpPr>
          <p:nvPr/>
        </p:nvSpPr>
        <p:spPr bwMode="auto">
          <a:xfrm>
            <a:off x="2438400" y="1905000"/>
            <a:ext cx="3810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cs-CZ" sz="1800">
              <a:latin typeface="Arial" pitchFamily="34" charset="0"/>
            </a:endParaRPr>
          </a:p>
        </p:txBody>
      </p:sp>
      <p:sp>
        <p:nvSpPr>
          <p:cNvPr id="12296" name="Rectangle 1032"/>
          <p:cNvSpPr>
            <a:spLocks noChangeArrowheads="1"/>
          </p:cNvSpPr>
          <p:nvPr/>
        </p:nvSpPr>
        <p:spPr bwMode="auto">
          <a:xfrm>
            <a:off x="2438400" y="2209800"/>
            <a:ext cx="4572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cs-CZ" sz="1800">
              <a:latin typeface="Arial" pitchFamily="34" charset="0"/>
            </a:endParaRPr>
          </a:p>
        </p:txBody>
      </p:sp>
      <p:sp>
        <p:nvSpPr>
          <p:cNvPr id="12297" name="Rectangle 1033"/>
          <p:cNvSpPr>
            <a:spLocks noChangeArrowheads="1"/>
          </p:cNvSpPr>
          <p:nvPr/>
        </p:nvSpPr>
        <p:spPr bwMode="auto">
          <a:xfrm>
            <a:off x="2438400" y="2514600"/>
            <a:ext cx="533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cs-CZ" sz="1800">
              <a:latin typeface="Arial" pitchFamily="34" charset="0"/>
            </a:endParaRPr>
          </a:p>
        </p:txBody>
      </p:sp>
      <p:sp>
        <p:nvSpPr>
          <p:cNvPr id="12298" name="Rectangle 1034"/>
          <p:cNvSpPr>
            <a:spLocks noChangeArrowheads="1"/>
          </p:cNvSpPr>
          <p:nvPr/>
        </p:nvSpPr>
        <p:spPr bwMode="auto">
          <a:xfrm>
            <a:off x="2438400" y="2819400"/>
            <a:ext cx="6858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cs-CZ" sz="1800">
              <a:latin typeface="Arial" pitchFamily="34" charset="0"/>
            </a:endParaRPr>
          </a:p>
        </p:txBody>
      </p:sp>
      <p:sp>
        <p:nvSpPr>
          <p:cNvPr id="12299" name="Rectangle 1035"/>
          <p:cNvSpPr>
            <a:spLocks noChangeArrowheads="1"/>
          </p:cNvSpPr>
          <p:nvPr/>
        </p:nvSpPr>
        <p:spPr bwMode="auto">
          <a:xfrm>
            <a:off x="2438400" y="3124200"/>
            <a:ext cx="914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cs-CZ" sz="1800">
              <a:latin typeface="Arial" pitchFamily="34" charset="0"/>
            </a:endParaRPr>
          </a:p>
        </p:txBody>
      </p:sp>
      <p:sp>
        <p:nvSpPr>
          <p:cNvPr id="12300" name="Rectangle 1036"/>
          <p:cNvSpPr>
            <a:spLocks noChangeArrowheads="1"/>
          </p:cNvSpPr>
          <p:nvPr/>
        </p:nvSpPr>
        <p:spPr bwMode="auto">
          <a:xfrm>
            <a:off x="2438400" y="3429000"/>
            <a:ext cx="990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cs-CZ" sz="1800">
              <a:latin typeface="Arial" pitchFamily="34" charset="0"/>
            </a:endParaRPr>
          </a:p>
        </p:txBody>
      </p:sp>
      <p:sp>
        <p:nvSpPr>
          <p:cNvPr id="12301" name="Rectangle 1037"/>
          <p:cNvSpPr>
            <a:spLocks noChangeArrowheads="1"/>
          </p:cNvSpPr>
          <p:nvPr/>
        </p:nvSpPr>
        <p:spPr bwMode="auto">
          <a:xfrm>
            <a:off x="2438400" y="3733800"/>
            <a:ext cx="14478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cs-CZ" sz="1800">
              <a:latin typeface="Arial" pitchFamily="34" charset="0"/>
            </a:endParaRPr>
          </a:p>
        </p:txBody>
      </p:sp>
      <p:sp>
        <p:nvSpPr>
          <p:cNvPr id="12302" name="Rectangle 1038"/>
          <p:cNvSpPr>
            <a:spLocks noChangeArrowheads="1"/>
          </p:cNvSpPr>
          <p:nvPr/>
        </p:nvSpPr>
        <p:spPr bwMode="auto">
          <a:xfrm>
            <a:off x="2438400" y="4038600"/>
            <a:ext cx="1524000" cy="228600"/>
          </a:xfrm>
          <a:prstGeom prst="rect">
            <a:avLst/>
          </a:prstGeom>
          <a:solidFill>
            <a:srgbClr val="C26B36"/>
          </a:solidFill>
          <a:ln w="9525">
            <a:solidFill>
              <a:srgbClr val="C08434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cs-CZ" sz="1800">
              <a:latin typeface="Arial" pitchFamily="34" charset="0"/>
            </a:endParaRPr>
          </a:p>
        </p:txBody>
      </p:sp>
      <p:sp>
        <p:nvSpPr>
          <p:cNvPr id="12303" name="Rectangle 1039"/>
          <p:cNvSpPr>
            <a:spLocks noChangeArrowheads="1"/>
          </p:cNvSpPr>
          <p:nvPr/>
        </p:nvSpPr>
        <p:spPr bwMode="auto">
          <a:xfrm>
            <a:off x="2438400" y="4343400"/>
            <a:ext cx="1676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cs-CZ" sz="1800">
              <a:latin typeface="Arial" pitchFamily="34" charset="0"/>
            </a:endParaRPr>
          </a:p>
        </p:txBody>
      </p:sp>
      <p:sp>
        <p:nvSpPr>
          <p:cNvPr id="12304" name="Rectangle 1040"/>
          <p:cNvSpPr>
            <a:spLocks noChangeArrowheads="1"/>
          </p:cNvSpPr>
          <p:nvPr/>
        </p:nvSpPr>
        <p:spPr bwMode="auto">
          <a:xfrm>
            <a:off x="2438400" y="4648200"/>
            <a:ext cx="2057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cs-CZ" sz="1800">
              <a:latin typeface="Arial" pitchFamily="34" charset="0"/>
            </a:endParaRPr>
          </a:p>
        </p:txBody>
      </p:sp>
      <p:sp>
        <p:nvSpPr>
          <p:cNvPr id="12305" name="Rectangle 1041"/>
          <p:cNvSpPr>
            <a:spLocks noChangeArrowheads="1"/>
          </p:cNvSpPr>
          <p:nvPr/>
        </p:nvSpPr>
        <p:spPr bwMode="auto">
          <a:xfrm>
            <a:off x="2438400" y="4953000"/>
            <a:ext cx="2133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cs-CZ" sz="1800">
              <a:latin typeface="Arial" pitchFamily="34" charset="0"/>
            </a:endParaRPr>
          </a:p>
        </p:txBody>
      </p:sp>
      <p:sp>
        <p:nvSpPr>
          <p:cNvPr id="12306" name="Rectangle 1042"/>
          <p:cNvSpPr>
            <a:spLocks noChangeArrowheads="1"/>
          </p:cNvSpPr>
          <p:nvPr/>
        </p:nvSpPr>
        <p:spPr bwMode="auto">
          <a:xfrm>
            <a:off x="2438400" y="5257800"/>
            <a:ext cx="37338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cs-CZ" sz="1800">
              <a:latin typeface="Arial" pitchFamily="34" charset="0"/>
            </a:endParaRPr>
          </a:p>
        </p:txBody>
      </p:sp>
      <p:sp>
        <p:nvSpPr>
          <p:cNvPr id="12307" name="Text Box 1043"/>
          <p:cNvSpPr txBox="1">
            <a:spLocks noChangeArrowheads="1"/>
          </p:cNvSpPr>
          <p:nvPr/>
        </p:nvSpPr>
        <p:spPr bwMode="auto">
          <a:xfrm>
            <a:off x="669925" y="5526088"/>
            <a:ext cx="80787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cs-CZ">
                <a:solidFill>
                  <a:schemeClr val="bg1"/>
                </a:solidFill>
                <a:latin typeface="Arial" pitchFamily="34" charset="0"/>
              </a:rPr>
              <a:t>Výskyt  ve státech Evropské Unie (EU-27) plus Švýcarsko,</a:t>
            </a:r>
          </a:p>
          <a:p>
            <a:pPr eaLnBrk="1" hangingPunct="1"/>
            <a:r>
              <a:rPr lang="cs-CZ">
                <a:solidFill>
                  <a:schemeClr val="bg1"/>
                </a:solidFill>
                <a:latin typeface="Arial" pitchFamily="34" charset="0"/>
              </a:rPr>
              <a:t>Island a Norsko</a:t>
            </a:r>
          </a:p>
        </p:txBody>
      </p:sp>
    </p:spTree>
    <p:extLst>
      <p:ext uri="{BB962C8B-B14F-4D97-AF65-F5344CB8AC3E}">
        <p14:creationId xmlns:p14="http://schemas.microsoft.com/office/powerpoint/2010/main" val="8043850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1763713" y="260350"/>
            <a:ext cx="394165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3200" b="1" dirty="0" err="1" smtClean="0">
                <a:solidFill>
                  <a:srgbClr val="FFFF66"/>
                </a:solidFill>
                <a:latin typeface="Calibri" pitchFamily="34" charset="0"/>
              </a:rPr>
              <a:t>Core</a:t>
            </a:r>
            <a:r>
              <a:rPr lang="cs-CZ" sz="3200" b="1" dirty="0" smtClean="0">
                <a:solidFill>
                  <a:srgbClr val="FFFF66"/>
                </a:solidFill>
                <a:latin typeface="Calibri" pitchFamily="34" charset="0"/>
              </a:rPr>
              <a:t> ADHD </a:t>
            </a:r>
            <a:r>
              <a:rPr lang="cs-CZ" sz="3200" b="1" dirty="0" err="1" smtClean="0">
                <a:solidFill>
                  <a:srgbClr val="FFFF66"/>
                </a:solidFill>
                <a:latin typeface="Calibri" pitchFamily="34" charset="0"/>
              </a:rPr>
              <a:t>symptoms</a:t>
            </a:r>
            <a:endParaRPr lang="cs-CZ" sz="2800" dirty="0">
              <a:solidFill>
                <a:srgbClr val="FFFF66"/>
              </a:solidFill>
              <a:latin typeface="Calibri" pitchFamily="34" charset="0"/>
            </a:endParaRP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611188" y="981075"/>
            <a:ext cx="292259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800" b="1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Attention</a:t>
            </a:r>
            <a:r>
              <a:rPr lang="cs-CZ" sz="28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deficit</a:t>
            </a:r>
            <a:endParaRPr lang="cs-CZ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179388" y="1557338"/>
            <a:ext cx="3916650" cy="2862322"/>
          </a:xfrm>
          <a:prstGeom prst="rect">
            <a:avLst/>
          </a:prstGeom>
          <a:solidFill>
            <a:srgbClr val="00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000" b="1" dirty="0" smtClean="0">
                <a:solidFill>
                  <a:schemeClr val="bg1"/>
                </a:solidFill>
                <a:latin typeface="Calibri" pitchFamily="34" charset="0"/>
              </a:rPr>
              <a:t>1.inattentive during tasks or games</a:t>
            </a:r>
          </a:p>
          <a:p>
            <a:r>
              <a:rPr lang="en-GB" sz="2000" b="1" dirty="0" smtClean="0">
                <a:solidFill>
                  <a:schemeClr val="bg1"/>
                </a:solidFill>
                <a:latin typeface="Calibri" pitchFamily="34" charset="0"/>
              </a:rPr>
              <a:t>2. skips details, </a:t>
            </a:r>
            <a:r>
              <a:rPr lang="cs-CZ" sz="2000" b="1" dirty="0" err="1" smtClean="0">
                <a:solidFill>
                  <a:schemeClr val="bg1"/>
                </a:solidFill>
                <a:latin typeface="Calibri" pitchFamily="34" charset="0"/>
              </a:rPr>
              <a:t>ma</a:t>
            </a:r>
            <a:r>
              <a:rPr lang="en-GB" sz="2000" b="1" dirty="0" err="1" smtClean="0">
                <a:solidFill>
                  <a:schemeClr val="bg1"/>
                </a:solidFill>
                <a:latin typeface="Calibri" pitchFamily="34" charset="0"/>
              </a:rPr>
              <a:t>kes</a:t>
            </a:r>
            <a:r>
              <a:rPr lang="en-GB" sz="2000" b="1" dirty="0" smtClean="0">
                <a:solidFill>
                  <a:schemeClr val="bg1"/>
                </a:solidFill>
                <a:latin typeface="Calibri" pitchFamily="34" charset="0"/>
              </a:rPr>
              <a:t> mistakes</a:t>
            </a:r>
          </a:p>
          <a:p>
            <a:r>
              <a:rPr lang="en-GB" sz="2000" b="1" dirty="0" smtClean="0">
                <a:solidFill>
                  <a:schemeClr val="bg1"/>
                </a:solidFill>
                <a:latin typeface="Calibri" pitchFamily="34" charset="0"/>
              </a:rPr>
              <a:t>3. doesn´t follow instructions</a:t>
            </a:r>
          </a:p>
          <a:p>
            <a:r>
              <a:rPr lang="en-GB" sz="2000" b="1" dirty="0" smtClean="0">
                <a:solidFill>
                  <a:schemeClr val="bg1"/>
                </a:solidFill>
                <a:latin typeface="Calibri" pitchFamily="34" charset="0"/>
              </a:rPr>
              <a:t>4. disorganized</a:t>
            </a:r>
          </a:p>
          <a:p>
            <a:r>
              <a:rPr lang="en-GB" sz="2000" b="1" dirty="0" smtClean="0">
                <a:solidFill>
                  <a:schemeClr val="bg1"/>
                </a:solidFill>
                <a:latin typeface="Calibri" pitchFamily="34" charset="0"/>
              </a:rPr>
              <a:t>5.absent-minded</a:t>
            </a:r>
          </a:p>
          <a:p>
            <a:r>
              <a:rPr lang="en-GB" sz="2000" b="1" dirty="0" smtClean="0">
                <a:solidFill>
                  <a:schemeClr val="bg1"/>
                </a:solidFill>
                <a:latin typeface="Calibri" pitchFamily="34" charset="0"/>
              </a:rPr>
              <a:t>6. fails in making plans</a:t>
            </a:r>
          </a:p>
          <a:p>
            <a:r>
              <a:rPr lang="en-GB" sz="2000" b="1" dirty="0" smtClean="0">
                <a:solidFill>
                  <a:schemeClr val="bg1"/>
                </a:solidFill>
                <a:latin typeface="Calibri" pitchFamily="34" charset="0"/>
              </a:rPr>
              <a:t>7.inpatient, hates effortful tasks</a:t>
            </a:r>
          </a:p>
          <a:p>
            <a:r>
              <a:rPr lang="en-GB" sz="2000" b="1" dirty="0" smtClean="0">
                <a:solidFill>
                  <a:schemeClr val="bg1"/>
                </a:solidFill>
                <a:latin typeface="Calibri" pitchFamily="34" charset="0"/>
              </a:rPr>
              <a:t>8. loses things</a:t>
            </a:r>
          </a:p>
          <a:p>
            <a:r>
              <a:rPr lang="en-GB" sz="2000" b="1" dirty="0" smtClean="0">
                <a:solidFill>
                  <a:schemeClr val="bg1"/>
                </a:solidFill>
                <a:latin typeface="Calibri" pitchFamily="34" charset="0"/>
              </a:rPr>
              <a:t>9. forgets tasks, needs prompts</a:t>
            </a:r>
            <a:endParaRPr lang="en-GB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4643438" y="981075"/>
            <a:ext cx="24449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800" b="1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Hyperactivity</a:t>
            </a:r>
            <a:endParaRPr lang="cs-CZ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4643438" y="1557338"/>
            <a:ext cx="4467570" cy="3908762"/>
          </a:xfrm>
          <a:prstGeom prst="rect">
            <a:avLst/>
          </a:prstGeom>
          <a:solidFill>
            <a:srgbClr val="00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b="1" dirty="0" smtClean="0">
                <a:solidFill>
                  <a:schemeClr val="bg1"/>
                </a:solidFill>
                <a:latin typeface="Calibri" pitchFamily="34" charset="0"/>
              </a:rPr>
              <a:t>1. </a:t>
            </a:r>
            <a:r>
              <a:rPr lang="en-GB" sz="2000" b="1" dirty="0" smtClean="0">
                <a:solidFill>
                  <a:schemeClr val="bg1"/>
                </a:solidFill>
                <a:latin typeface="Calibri" pitchFamily="34" charset="0"/>
              </a:rPr>
              <a:t>Can´t stay calm</a:t>
            </a:r>
          </a:p>
          <a:p>
            <a:r>
              <a:rPr lang="en-GB" sz="2000" b="1" dirty="0" smtClean="0">
                <a:solidFill>
                  <a:schemeClr val="bg1"/>
                </a:solidFill>
                <a:latin typeface="Calibri" pitchFamily="34" charset="0"/>
              </a:rPr>
              <a:t>2. Makes useless moves</a:t>
            </a:r>
          </a:p>
          <a:p>
            <a:r>
              <a:rPr lang="en-GB" sz="2000" b="1" dirty="0" smtClean="0">
                <a:solidFill>
                  <a:schemeClr val="bg1"/>
                </a:solidFill>
                <a:latin typeface="Calibri" pitchFamily="34" charset="0"/>
              </a:rPr>
              <a:t>3. Stands up and runs in classroom</a:t>
            </a:r>
          </a:p>
          <a:p>
            <a:r>
              <a:rPr lang="en-GB" sz="2000" b="1" dirty="0" smtClean="0">
                <a:solidFill>
                  <a:schemeClr val="bg1"/>
                </a:solidFill>
                <a:latin typeface="Calibri" pitchFamily="34" charset="0"/>
              </a:rPr>
              <a:t>4. Noisy all the time</a:t>
            </a:r>
          </a:p>
          <a:p>
            <a:r>
              <a:rPr lang="en-GB" sz="2000" b="1" dirty="0" smtClean="0">
                <a:solidFill>
                  <a:schemeClr val="bg1"/>
                </a:solidFill>
                <a:latin typeface="Calibri" pitchFamily="34" charset="0"/>
              </a:rPr>
              <a:t>5. Always on-the-go</a:t>
            </a:r>
          </a:p>
          <a:p>
            <a:r>
              <a:rPr lang="en-GB" sz="2000" b="1" dirty="0" smtClean="0">
                <a:solidFill>
                  <a:schemeClr val="bg1"/>
                </a:solidFill>
                <a:latin typeface="Calibri" pitchFamily="34" charset="0"/>
              </a:rPr>
              <a:t>6. talkative</a:t>
            </a:r>
          </a:p>
          <a:p>
            <a:endParaRPr lang="en-GB" sz="2000" b="1" dirty="0" smtClean="0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en-GB" sz="28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Impulsivity</a:t>
            </a:r>
            <a:endParaRPr lang="en-GB" sz="2800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endParaRPr lang="en-GB" sz="2000" b="1" dirty="0" smtClean="0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en-GB" sz="2000" b="1" dirty="0" smtClean="0">
                <a:solidFill>
                  <a:schemeClr val="bg1"/>
                </a:solidFill>
                <a:latin typeface="Calibri" pitchFamily="34" charset="0"/>
              </a:rPr>
              <a:t>7. Answers before a question  is finished</a:t>
            </a:r>
          </a:p>
          <a:p>
            <a:r>
              <a:rPr lang="en-GB" sz="2000" b="1" dirty="0" smtClean="0">
                <a:solidFill>
                  <a:schemeClr val="bg1"/>
                </a:solidFill>
                <a:latin typeface="Calibri" pitchFamily="34" charset="0"/>
              </a:rPr>
              <a:t>8. Can´t stay in queues</a:t>
            </a:r>
          </a:p>
          <a:p>
            <a:r>
              <a:rPr lang="en-GB" sz="2000" b="1" dirty="0" smtClean="0">
                <a:solidFill>
                  <a:schemeClr val="bg1"/>
                </a:solidFill>
                <a:latin typeface="Calibri" pitchFamily="34" charset="0"/>
              </a:rPr>
              <a:t>9. Interrupts others</a:t>
            </a:r>
            <a:endParaRPr lang="en-GB" dirty="0">
              <a:latin typeface="Calibri" pitchFamily="34" charset="0"/>
            </a:endParaRP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3413125" y="53752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</p:txBody>
      </p:sp>
      <p:pic>
        <p:nvPicPr>
          <p:cNvPr id="13320" name="Picture 8" descr="kluk adh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188" y="4508500"/>
            <a:ext cx="2952750" cy="208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21" name="Text Box 10"/>
          <p:cNvSpPr txBox="1">
            <a:spLocks noChangeArrowheads="1"/>
          </p:cNvSpPr>
          <p:nvPr/>
        </p:nvSpPr>
        <p:spPr bwMode="auto">
          <a:xfrm>
            <a:off x="5029200" y="51816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59918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cs-CZ" sz="3600" dirty="0" err="1" smtClean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Etiopathogenesis</a:t>
            </a:r>
            <a:r>
              <a:rPr lang="cs-CZ" sz="3600" dirty="0" smtClean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3600" dirty="0" err="1" smtClean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cs-CZ" sz="3600" dirty="0" smtClean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 ADHD</a:t>
            </a:r>
            <a:endParaRPr lang="en-US" sz="3600" dirty="0" smtClean="0">
              <a:solidFill>
                <a:srgbClr val="FFFF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411" name="TextovéPole 4"/>
          <p:cNvSpPr txBox="1">
            <a:spLocks noChangeArrowheads="1"/>
          </p:cNvSpPr>
          <p:nvPr/>
        </p:nvSpPr>
        <p:spPr bwMode="auto">
          <a:xfrm>
            <a:off x="251520" y="1556792"/>
            <a:ext cx="8496944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en-GB" sz="2800" dirty="0" smtClean="0">
                <a:solidFill>
                  <a:schemeClr val="bg1"/>
                </a:solidFill>
                <a:latin typeface="Arial" pitchFamily="34" charset="0"/>
              </a:rPr>
              <a:t>Significantly genetic disorder with variant genes for: </a:t>
            </a:r>
          </a:p>
          <a:p>
            <a:pPr algn="ctr" eaLnBrk="1" hangingPunct="1">
              <a:buFontTx/>
              <a:buChar char="-"/>
            </a:pPr>
            <a:r>
              <a:rPr lang="en-GB" sz="2800" dirty="0" smtClean="0">
                <a:solidFill>
                  <a:schemeClr val="bg1"/>
                </a:solidFill>
                <a:latin typeface="Arial" pitchFamily="34" charset="0"/>
              </a:rPr>
              <a:t>Neurotransmitters </a:t>
            </a:r>
          </a:p>
          <a:p>
            <a:pPr algn="ctr" eaLnBrk="1" hangingPunct="1">
              <a:buFontTx/>
              <a:buChar char="-"/>
            </a:pPr>
            <a:r>
              <a:rPr lang="en-GB" sz="2800" dirty="0" err="1" smtClean="0">
                <a:solidFill>
                  <a:schemeClr val="bg1"/>
                </a:solidFill>
                <a:latin typeface="Arial" pitchFamily="34" charset="0"/>
              </a:rPr>
              <a:t>Neurodevelopmental</a:t>
            </a:r>
            <a:r>
              <a:rPr lang="en-GB" sz="2800" dirty="0" smtClean="0">
                <a:solidFill>
                  <a:schemeClr val="bg1"/>
                </a:solidFill>
                <a:latin typeface="Arial" pitchFamily="34" charset="0"/>
              </a:rPr>
              <a:t> factors</a:t>
            </a:r>
          </a:p>
          <a:p>
            <a:pPr algn="ctr" eaLnBrk="1" hangingPunct="1">
              <a:buFontTx/>
              <a:buChar char="-"/>
            </a:pPr>
            <a:endParaRPr lang="en-GB" sz="2800" dirty="0" smtClean="0">
              <a:solidFill>
                <a:schemeClr val="bg1"/>
              </a:solidFill>
              <a:latin typeface="Arial" pitchFamily="34" charset="0"/>
            </a:endParaRPr>
          </a:p>
          <a:p>
            <a:pPr algn="ctr" eaLnBrk="1" hangingPunct="1"/>
            <a:r>
              <a:rPr lang="en-GB" sz="2800" dirty="0" smtClean="0">
                <a:solidFill>
                  <a:schemeClr val="bg1"/>
                </a:solidFill>
                <a:latin typeface="Arial" pitchFamily="34" charset="0"/>
              </a:rPr>
              <a:t>Dysfunction of neurotransmitters important for </a:t>
            </a:r>
          </a:p>
          <a:p>
            <a:pPr algn="ctr" eaLnBrk="1" hangingPunct="1"/>
            <a:r>
              <a:rPr lang="en-GB" sz="2800" dirty="0" smtClean="0">
                <a:solidFill>
                  <a:srgbClr val="FFC000"/>
                </a:solidFill>
                <a:latin typeface="Arial" pitchFamily="34" charset="0"/>
              </a:rPr>
              <a:t>cognitive functions</a:t>
            </a:r>
            <a:r>
              <a:rPr lang="en-GB" sz="2800" dirty="0" smtClean="0">
                <a:solidFill>
                  <a:schemeClr val="bg1"/>
                </a:solidFill>
                <a:latin typeface="Arial" pitchFamily="34" charset="0"/>
              </a:rPr>
              <a:t> – </a:t>
            </a:r>
            <a:r>
              <a:rPr lang="en-GB" sz="2800" dirty="0" smtClean="0">
                <a:solidFill>
                  <a:srgbClr val="FFC000"/>
                </a:solidFill>
                <a:latin typeface="Arial" pitchFamily="34" charset="0"/>
              </a:rPr>
              <a:t>dopamine,</a:t>
            </a:r>
            <a:r>
              <a:rPr lang="cs-CZ" sz="2800" dirty="0" smtClean="0">
                <a:solidFill>
                  <a:srgbClr val="FFC000"/>
                </a:solidFill>
                <a:latin typeface="Arial" pitchFamily="34" charset="0"/>
              </a:rPr>
              <a:t> </a:t>
            </a:r>
            <a:r>
              <a:rPr lang="en-GB" sz="2800" dirty="0" err="1" smtClean="0">
                <a:solidFill>
                  <a:srgbClr val="FFC000"/>
                </a:solidFill>
                <a:latin typeface="Arial" pitchFamily="34" charset="0"/>
              </a:rPr>
              <a:t>norepinephrin</a:t>
            </a:r>
            <a:r>
              <a:rPr lang="cs-CZ" sz="2800" dirty="0" smtClean="0">
                <a:solidFill>
                  <a:srgbClr val="FFC000"/>
                </a:solidFill>
                <a:latin typeface="Arial" pitchFamily="34" charset="0"/>
              </a:rPr>
              <a:t>e</a:t>
            </a:r>
            <a:r>
              <a:rPr lang="en-GB" sz="2800" dirty="0" smtClean="0">
                <a:solidFill>
                  <a:srgbClr val="FFC000"/>
                </a:solidFill>
                <a:latin typeface="Arial" pitchFamily="34" charset="0"/>
              </a:rPr>
              <a:t>. </a:t>
            </a:r>
          </a:p>
          <a:p>
            <a:pPr algn="ctr" eaLnBrk="1" hangingPunct="1"/>
            <a:r>
              <a:rPr lang="en-GB" sz="2800" dirty="0" smtClean="0">
                <a:solidFill>
                  <a:schemeClr val="bg1"/>
                </a:solidFill>
                <a:latin typeface="Arial" pitchFamily="34" charset="0"/>
              </a:rPr>
              <a:t>Impairments in inhibition</a:t>
            </a:r>
            <a:r>
              <a:rPr lang="cs-CZ" sz="2800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sz="2800" dirty="0" err="1" smtClean="0">
                <a:solidFill>
                  <a:schemeClr val="bg1"/>
                </a:solidFill>
                <a:latin typeface="Arial" pitchFamily="34" charset="0"/>
              </a:rPr>
              <a:t>of</a:t>
            </a:r>
            <a:r>
              <a:rPr lang="en-GB" sz="2800" dirty="0" smtClean="0">
                <a:solidFill>
                  <a:schemeClr val="bg1"/>
                </a:solidFill>
                <a:latin typeface="Arial" pitchFamily="34" charset="0"/>
              </a:rPr>
              <a:t> a</a:t>
            </a:r>
            <a:r>
              <a:rPr lang="cs-CZ" sz="2800" dirty="0" smtClean="0">
                <a:solidFill>
                  <a:schemeClr val="bg1"/>
                </a:solidFill>
                <a:latin typeface="Arial" pitchFamily="34" charset="0"/>
              </a:rPr>
              <a:t>c</a:t>
            </a:r>
            <a:r>
              <a:rPr lang="en-GB" sz="2800" dirty="0" err="1" smtClean="0">
                <a:solidFill>
                  <a:schemeClr val="bg1"/>
                </a:solidFill>
                <a:latin typeface="Arial" pitchFamily="34" charset="0"/>
              </a:rPr>
              <a:t>tivity</a:t>
            </a:r>
            <a:r>
              <a:rPr lang="cs-CZ" sz="2800" dirty="0" smtClean="0">
                <a:solidFill>
                  <a:schemeClr val="bg1"/>
                </a:solidFill>
                <a:latin typeface="Arial" pitchFamily="34" charset="0"/>
              </a:rPr>
              <a:t>, </a:t>
            </a:r>
            <a:r>
              <a:rPr lang="cs-CZ" sz="2800" dirty="0" err="1" smtClean="0">
                <a:solidFill>
                  <a:schemeClr val="bg1"/>
                </a:solidFill>
                <a:latin typeface="Arial" pitchFamily="34" charset="0"/>
              </a:rPr>
              <a:t>time</a:t>
            </a:r>
            <a:r>
              <a:rPr lang="cs-CZ" sz="2800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sz="2800" dirty="0" err="1" smtClean="0">
                <a:solidFill>
                  <a:schemeClr val="bg1"/>
                </a:solidFill>
                <a:latin typeface="Arial" pitchFamily="34" charset="0"/>
              </a:rPr>
              <a:t>planning</a:t>
            </a:r>
            <a:r>
              <a:rPr lang="cs-CZ" sz="2800" dirty="0" smtClean="0">
                <a:solidFill>
                  <a:schemeClr val="bg1"/>
                </a:solidFill>
                <a:latin typeface="Arial" pitchFamily="34" charset="0"/>
              </a:rPr>
              <a:t>, </a:t>
            </a:r>
            <a:r>
              <a:rPr lang="cs-CZ" sz="2800" dirty="0" err="1" smtClean="0">
                <a:solidFill>
                  <a:schemeClr val="bg1"/>
                </a:solidFill>
                <a:latin typeface="Arial" pitchFamily="34" charset="0"/>
              </a:rPr>
              <a:t>sequencing</a:t>
            </a:r>
            <a:endParaRPr lang="en-GB" sz="2800" dirty="0" smtClean="0">
              <a:solidFill>
                <a:schemeClr val="bg1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5918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ovéPole 1"/>
          <p:cNvSpPr txBox="1">
            <a:spLocks noChangeArrowheads="1"/>
          </p:cNvSpPr>
          <p:nvPr/>
        </p:nvSpPr>
        <p:spPr bwMode="auto">
          <a:xfrm>
            <a:off x="107504" y="1773238"/>
            <a:ext cx="4248472" cy="3293209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3200" dirty="0" err="1" smtClean="0">
                <a:solidFill>
                  <a:srgbClr val="FFC000"/>
                </a:solidFill>
                <a:latin typeface="Calibri" pitchFamily="34" charset="0"/>
              </a:rPr>
              <a:t>Stimulants</a:t>
            </a:r>
            <a:r>
              <a:rPr lang="cs-CZ" sz="3200" dirty="0" smtClean="0">
                <a:solidFill>
                  <a:srgbClr val="FFC000"/>
                </a:solidFill>
                <a:latin typeface="Calibri" pitchFamily="34" charset="0"/>
              </a:rPr>
              <a:t> </a:t>
            </a:r>
            <a:r>
              <a:rPr lang="cs-CZ" sz="3200" dirty="0">
                <a:solidFill>
                  <a:srgbClr val="FFC000"/>
                </a:solidFill>
                <a:latin typeface="Calibri" pitchFamily="34" charset="0"/>
              </a:rPr>
              <a:t>:</a:t>
            </a:r>
            <a:endParaRPr lang="cs-CZ" dirty="0">
              <a:solidFill>
                <a:srgbClr val="FFC000"/>
              </a:solidFill>
              <a:latin typeface="Calibri" pitchFamily="34" charset="0"/>
            </a:endParaRPr>
          </a:p>
          <a:p>
            <a:r>
              <a:rPr lang="cs-CZ" sz="2800" b="1" dirty="0" err="1" smtClean="0">
                <a:solidFill>
                  <a:srgbClr val="FFFF00"/>
                </a:solidFill>
                <a:latin typeface="Calibri" pitchFamily="34" charset="0"/>
              </a:rPr>
              <a:t>Methylphenidate</a:t>
            </a:r>
            <a:endParaRPr lang="cs-CZ" sz="2000" dirty="0">
              <a:solidFill>
                <a:srgbClr val="FFFF00"/>
              </a:solidFill>
              <a:latin typeface="Calibri" pitchFamily="34" charset="0"/>
            </a:endParaRPr>
          </a:p>
          <a:p>
            <a:r>
              <a:rPr lang="cs-CZ" dirty="0" err="1" smtClean="0">
                <a:solidFill>
                  <a:schemeClr val="bg1"/>
                </a:solidFill>
                <a:latin typeface="Calibri" pitchFamily="34" charset="0"/>
              </a:rPr>
              <a:t>reuptake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cs-CZ" dirty="0">
                <a:solidFill>
                  <a:schemeClr val="bg1"/>
                </a:solidFill>
                <a:latin typeface="Calibri" pitchFamily="34" charset="0"/>
              </a:rPr>
              <a:t>DA, 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</a:rPr>
              <a:t>NE re-</a:t>
            </a:r>
            <a:r>
              <a:rPr lang="cs-CZ" dirty="0" err="1" smtClean="0">
                <a:solidFill>
                  <a:schemeClr val="bg1"/>
                </a:solidFill>
                <a:latin typeface="Calibri" pitchFamily="34" charset="0"/>
              </a:rPr>
              <a:t>uptake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</a:rPr>
              <a:t> inhibitor, </a:t>
            </a:r>
            <a:r>
              <a:rPr lang="cs-CZ" dirty="0" err="1" smtClean="0">
                <a:solidFill>
                  <a:schemeClr val="bg1"/>
                </a:solidFill>
                <a:latin typeface="Calibri" pitchFamily="34" charset="0"/>
              </a:rPr>
              <a:t>also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Calibri" pitchFamily="34" charset="0"/>
              </a:rPr>
              <a:t>increases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Calibri" pitchFamily="34" charset="0"/>
              </a:rPr>
              <a:t>release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Calibri" pitchFamily="34" charset="0"/>
              </a:rPr>
              <a:t>from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Calibri" pitchFamily="34" charset="0"/>
              </a:rPr>
              <a:t>presynaptic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</a:rPr>
              <a:t> neuron </a:t>
            </a:r>
            <a:endParaRPr lang="cs-CZ" dirty="0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cs-CZ" dirty="0" smtClean="0">
                <a:solidFill>
                  <a:srgbClr val="FFC000"/>
                </a:solidFill>
                <a:latin typeface="Calibri" pitchFamily="34" charset="0"/>
              </a:rPr>
              <a:t>in </a:t>
            </a:r>
            <a:r>
              <a:rPr lang="cs-CZ" dirty="0">
                <a:solidFill>
                  <a:srgbClr val="FFC000"/>
                </a:solidFill>
                <a:latin typeface="Calibri" pitchFamily="34" charset="0"/>
              </a:rPr>
              <a:t>PFC </a:t>
            </a:r>
            <a:r>
              <a:rPr lang="cs-CZ" dirty="0" smtClean="0">
                <a:solidFill>
                  <a:srgbClr val="FFC000"/>
                </a:solidFill>
                <a:latin typeface="Calibri" pitchFamily="34" charset="0"/>
              </a:rPr>
              <a:t>–</a:t>
            </a:r>
            <a:r>
              <a:rPr lang="cs-CZ" dirty="0" err="1" smtClean="0">
                <a:solidFill>
                  <a:srgbClr val="FFC000"/>
                </a:solidFill>
                <a:latin typeface="Calibri" pitchFamily="34" charset="0"/>
              </a:rPr>
              <a:t>improves</a:t>
            </a:r>
            <a:r>
              <a:rPr lang="cs-CZ" dirty="0" smtClean="0">
                <a:solidFill>
                  <a:srgbClr val="FFC000"/>
                </a:solidFill>
                <a:latin typeface="Calibri" pitchFamily="34" charset="0"/>
              </a:rPr>
              <a:t> </a:t>
            </a:r>
            <a:r>
              <a:rPr lang="cs-CZ" dirty="0" err="1" smtClean="0">
                <a:solidFill>
                  <a:srgbClr val="FFC000"/>
                </a:solidFill>
                <a:latin typeface="Calibri" pitchFamily="34" charset="0"/>
              </a:rPr>
              <a:t>cogn</a:t>
            </a:r>
            <a:r>
              <a:rPr lang="cs-CZ" dirty="0" smtClean="0">
                <a:solidFill>
                  <a:srgbClr val="FFC000"/>
                </a:solidFill>
                <a:latin typeface="Calibri" pitchFamily="34" charset="0"/>
              </a:rPr>
              <a:t>. </a:t>
            </a:r>
            <a:r>
              <a:rPr lang="cs-CZ" dirty="0" err="1" smtClean="0">
                <a:solidFill>
                  <a:srgbClr val="FFC000"/>
                </a:solidFill>
                <a:latin typeface="Calibri" pitchFamily="34" charset="0"/>
              </a:rPr>
              <a:t>Deficits</a:t>
            </a:r>
            <a:endParaRPr lang="cs-CZ" dirty="0" smtClean="0">
              <a:solidFill>
                <a:srgbClr val="FFC000"/>
              </a:solidFill>
              <a:latin typeface="Calibri" pitchFamily="34" charset="0"/>
            </a:endParaRPr>
          </a:p>
          <a:p>
            <a:endParaRPr lang="cs-CZ" dirty="0">
              <a:solidFill>
                <a:srgbClr val="FFC000"/>
              </a:solidFill>
              <a:latin typeface="Calibri" pitchFamily="34" charset="0"/>
            </a:endParaRPr>
          </a:p>
          <a:p>
            <a:r>
              <a:rPr lang="cs-CZ" sz="2800" b="1" dirty="0" err="1" smtClean="0">
                <a:solidFill>
                  <a:srgbClr val="FFFF00"/>
                </a:solidFill>
                <a:latin typeface="Calibri" pitchFamily="34" charset="0"/>
              </a:rPr>
              <a:t>Amphetamines</a:t>
            </a:r>
            <a:endParaRPr lang="cs-CZ" sz="2800" b="1" dirty="0">
              <a:solidFill>
                <a:srgbClr val="FFFF00"/>
              </a:solidFill>
              <a:latin typeface="Calibri" pitchFamily="34" charset="0"/>
            </a:endParaRPr>
          </a:p>
        </p:txBody>
      </p:sp>
      <p:sp>
        <p:nvSpPr>
          <p:cNvPr id="19459" name="TextovéPole 2"/>
          <p:cNvSpPr txBox="1">
            <a:spLocks noChangeArrowheads="1"/>
          </p:cNvSpPr>
          <p:nvPr/>
        </p:nvSpPr>
        <p:spPr bwMode="auto">
          <a:xfrm>
            <a:off x="1692275" y="404813"/>
            <a:ext cx="600876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4000" dirty="0" smtClean="0">
                <a:solidFill>
                  <a:srgbClr val="FFFF66"/>
                </a:solidFill>
                <a:latin typeface="Calibri" pitchFamily="34" charset="0"/>
              </a:rPr>
              <a:t>Pharmacotherapy in ADHD :</a:t>
            </a:r>
            <a:endParaRPr lang="en-GB" sz="4000" dirty="0">
              <a:solidFill>
                <a:srgbClr val="FFFF66"/>
              </a:solidFill>
              <a:latin typeface="Calibri" pitchFamily="34" charset="0"/>
            </a:endParaRPr>
          </a:p>
        </p:txBody>
      </p:sp>
      <p:sp>
        <p:nvSpPr>
          <p:cNvPr id="19460" name="TextovéPole 3"/>
          <p:cNvSpPr txBox="1">
            <a:spLocks noChangeArrowheads="1"/>
          </p:cNvSpPr>
          <p:nvPr/>
        </p:nvSpPr>
        <p:spPr bwMode="auto">
          <a:xfrm>
            <a:off x="4427984" y="1772817"/>
            <a:ext cx="4464496" cy="3293209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3200" dirty="0" err="1" smtClean="0">
                <a:solidFill>
                  <a:srgbClr val="FFC000"/>
                </a:solidFill>
                <a:latin typeface="Calibri" pitchFamily="34" charset="0"/>
              </a:rPr>
              <a:t>Nonstimulating</a:t>
            </a:r>
            <a:r>
              <a:rPr lang="cs-CZ" sz="3200" dirty="0" smtClean="0">
                <a:solidFill>
                  <a:srgbClr val="FFC000"/>
                </a:solidFill>
                <a:latin typeface="Calibri" pitchFamily="34" charset="0"/>
              </a:rPr>
              <a:t> </a:t>
            </a:r>
            <a:r>
              <a:rPr lang="cs-CZ" sz="3200" dirty="0" err="1" smtClean="0">
                <a:solidFill>
                  <a:srgbClr val="FFC000"/>
                </a:solidFill>
                <a:latin typeface="Calibri" pitchFamily="34" charset="0"/>
              </a:rPr>
              <a:t>treatment</a:t>
            </a:r>
            <a:r>
              <a:rPr lang="cs-CZ" sz="3200" dirty="0" smtClean="0">
                <a:solidFill>
                  <a:srgbClr val="FFC000"/>
                </a:solidFill>
                <a:latin typeface="Calibri" pitchFamily="34" charset="0"/>
              </a:rPr>
              <a:t>:</a:t>
            </a:r>
            <a:endParaRPr lang="cs-CZ" sz="3200" dirty="0">
              <a:solidFill>
                <a:srgbClr val="FFC000"/>
              </a:solidFill>
              <a:latin typeface="Calibri" pitchFamily="34" charset="0"/>
            </a:endParaRPr>
          </a:p>
          <a:p>
            <a:r>
              <a:rPr lang="cs-CZ" sz="2800" b="1" dirty="0" err="1" smtClean="0">
                <a:solidFill>
                  <a:srgbClr val="FFFF00"/>
                </a:solidFill>
                <a:latin typeface="Calibri" pitchFamily="34" charset="0"/>
              </a:rPr>
              <a:t>Atomoxetine</a:t>
            </a:r>
            <a:r>
              <a:rPr lang="cs-CZ" sz="2800" dirty="0" smtClean="0">
                <a:solidFill>
                  <a:srgbClr val="FFFF00"/>
                </a:solidFill>
                <a:latin typeface="Calibri" pitchFamily="34" charset="0"/>
              </a:rPr>
              <a:t> </a:t>
            </a:r>
            <a:endParaRPr lang="cs-CZ" sz="2800" dirty="0">
              <a:solidFill>
                <a:srgbClr val="FFFF00"/>
              </a:solidFill>
              <a:latin typeface="Calibri" pitchFamily="34" charset="0"/>
            </a:endParaRPr>
          </a:p>
          <a:p>
            <a:r>
              <a:rPr lang="cs-CZ" dirty="0" err="1" smtClean="0">
                <a:solidFill>
                  <a:schemeClr val="bg1"/>
                </a:solidFill>
                <a:latin typeface="Calibri" pitchFamily="34" charset="0"/>
              </a:rPr>
              <a:t>Selective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</a:rPr>
              <a:t> NE re-</a:t>
            </a:r>
            <a:r>
              <a:rPr lang="cs-CZ" dirty="0" err="1" smtClean="0">
                <a:solidFill>
                  <a:schemeClr val="bg1"/>
                </a:solidFill>
                <a:latin typeface="Calibri" pitchFamily="34" charset="0"/>
              </a:rPr>
              <a:t>uptake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</a:rPr>
              <a:t> inhibitor</a:t>
            </a:r>
            <a:endParaRPr lang="cs-CZ" dirty="0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cs-CZ" dirty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</a:rPr>
              <a:t>- </a:t>
            </a:r>
            <a:r>
              <a:rPr lang="cs-CZ" dirty="0" err="1" smtClean="0">
                <a:solidFill>
                  <a:schemeClr val="bg1"/>
                </a:solidFill>
                <a:latin typeface="Calibri" pitchFamily="34" charset="0"/>
              </a:rPr>
              <a:t>increases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</a:rPr>
              <a:t> NE </a:t>
            </a:r>
            <a:r>
              <a:rPr lang="cs-CZ" dirty="0" err="1" smtClean="0">
                <a:solidFill>
                  <a:schemeClr val="bg1"/>
                </a:solidFill>
                <a:latin typeface="Calibri" pitchFamily="34" charset="0"/>
              </a:rPr>
              <a:t>levels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</a:rPr>
              <a:t> in PFC.</a:t>
            </a:r>
            <a:endParaRPr lang="cs-CZ" dirty="0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cs-CZ" dirty="0" err="1" smtClean="0">
                <a:solidFill>
                  <a:schemeClr val="bg1"/>
                </a:solidFill>
                <a:latin typeface="Calibri" pitchFamily="34" charset="0"/>
              </a:rPr>
              <a:t>Also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Calibri" pitchFamily="34" charset="0"/>
              </a:rPr>
              <a:t>increases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</a:rPr>
              <a:t> DA </a:t>
            </a:r>
            <a:r>
              <a:rPr lang="cs-CZ" dirty="0" err="1" smtClean="0">
                <a:solidFill>
                  <a:schemeClr val="bg1"/>
                </a:solidFill>
                <a:latin typeface="Calibri" pitchFamily="34" charset="0"/>
              </a:rPr>
              <a:t>levels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</a:rPr>
              <a:t> in PFC </a:t>
            </a:r>
            <a:r>
              <a:rPr lang="cs-CZ" dirty="0" err="1" smtClean="0">
                <a:solidFill>
                  <a:schemeClr val="bg1"/>
                </a:solidFill>
                <a:latin typeface="Calibri" pitchFamily="34" charset="0"/>
              </a:rPr>
              <a:t>but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</a:rPr>
              <a:t> not in BG nor </a:t>
            </a:r>
            <a:r>
              <a:rPr lang="cs-CZ" dirty="0" err="1" smtClean="0">
                <a:solidFill>
                  <a:schemeClr val="bg1"/>
                </a:solidFill>
                <a:latin typeface="Calibri" pitchFamily="34" charset="0"/>
              </a:rPr>
              <a:t>ncl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</a:rPr>
              <a:t>. </a:t>
            </a:r>
            <a:r>
              <a:rPr lang="cs-CZ" dirty="0" err="1" smtClean="0">
                <a:solidFill>
                  <a:schemeClr val="bg1"/>
                </a:solidFill>
                <a:latin typeface="Calibri" pitchFamily="34" charset="0"/>
              </a:rPr>
              <a:t>accumbens</a:t>
            </a:r>
            <a:endParaRPr lang="cs-CZ" sz="2000" dirty="0">
              <a:solidFill>
                <a:schemeClr val="bg1"/>
              </a:solidFill>
              <a:latin typeface="Calibri" pitchFamily="34" charset="0"/>
            </a:endParaRPr>
          </a:p>
          <a:p>
            <a:endParaRPr lang="cs-CZ" sz="20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9461" name="TextovéPole 4"/>
          <p:cNvSpPr txBox="1">
            <a:spLocks noChangeArrowheads="1"/>
          </p:cNvSpPr>
          <p:nvPr/>
        </p:nvSpPr>
        <p:spPr bwMode="auto">
          <a:xfrm>
            <a:off x="1476375" y="1052513"/>
            <a:ext cx="56165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dirty="0" err="1" smtClean="0">
                <a:solidFill>
                  <a:schemeClr val="bg1"/>
                </a:solidFill>
                <a:latin typeface="Calibri" pitchFamily="34" charset="0"/>
              </a:rPr>
              <a:t>Increase</a:t>
            </a:r>
            <a:r>
              <a:rPr lang="cs-CZ" sz="2800" dirty="0" smtClean="0">
                <a:solidFill>
                  <a:schemeClr val="bg1"/>
                </a:solidFill>
                <a:latin typeface="Calibri" pitchFamily="34" charset="0"/>
              </a:rPr>
              <a:t> in </a:t>
            </a:r>
            <a:r>
              <a:rPr lang="cs-CZ" sz="2800" dirty="0" err="1">
                <a:solidFill>
                  <a:schemeClr val="bg1"/>
                </a:solidFill>
                <a:latin typeface="Calibri" pitchFamily="34" charset="0"/>
              </a:rPr>
              <a:t>c</a:t>
            </a:r>
            <a:r>
              <a:rPr lang="cs-CZ" sz="2800" dirty="0" err="1" smtClean="0">
                <a:solidFill>
                  <a:schemeClr val="bg1"/>
                </a:solidFill>
                <a:latin typeface="Calibri" pitchFamily="34" charset="0"/>
              </a:rPr>
              <a:t>atecholamine</a:t>
            </a:r>
            <a:r>
              <a:rPr lang="cs-CZ" sz="2800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cs-CZ" sz="2800" dirty="0" err="1" smtClean="0">
                <a:solidFill>
                  <a:schemeClr val="bg1"/>
                </a:solidFill>
                <a:latin typeface="Calibri" pitchFamily="34" charset="0"/>
              </a:rPr>
              <a:t>levels</a:t>
            </a:r>
            <a:endParaRPr lang="cs-CZ" sz="2800" dirty="0">
              <a:solidFill>
                <a:schemeClr val="bg1"/>
              </a:solidFill>
            </a:endParaRPr>
          </a:p>
        </p:txBody>
      </p:sp>
      <p:sp>
        <p:nvSpPr>
          <p:cNvPr id="19462" name="TextovéPole 5"/>
          <p:cNvSpPr txBox="1">
            <a:spLocks noChangeArrowheads="1"/>
          </p:cNvSpPr>
          <p:nvPr/>
        </p:nvSpPr>
        <p:spPr bwMode="auto">
          <a:xfrm>
            <a:off x="250825" y="5287963"/>
            <a:ext cx="87136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dirty="0" err="1" smtClean="0">
                <a:solidFill>
                  <a:srgbClr val="FFFF99"/>
                </a:solidFill>
                <a:latin typeface="Calibri" pitchFamily="34" charset="0"/>
              </a:rPr>
              <a:t>The</a:t>
            </a:r>
            <a:r>
              <a:rPr lang="cs-CZ" dirty="0" smtClean="0">
                <a:solidFill>
                  <a:srgbClr val="FFFF99"/>
                </a:solidFill>
                <a:latin typeface="Calibri" pitchFamily="34" charset="0"/>
              </a:rPr>
              <a:t> </a:t>
            </a:r>
            <a:r>
              <a:rPr lang="cs-CZ" dirty="0" err="1" smtClean="0">
                <a:solidFill>
                  <a:srgbClr val="FFFF99"/>
                </a:solidFill>
                <a:latin typeface="Calibri" pitchFamily="34" charset="0"/>
              </a:rPr>
              <a:t>efficacy</a:t>
            </a:r>
            <a:r>
              <a:rPr lang="cs-CZ" dirty="0" smtClean="0">
                <a:solidFill>
                  <a:srgbClr val="FFFF99"/>
                </a:solidFill>
                <a:latin typeface="Calibri" pitchFamily="34" charset="0"/>
              </a:rPr>
              <a:t> </a:t>
            </a:r>
            <a:r>
              <a:rPr lang="cs-CZ" dirty="0" err="1" smtClean="0">
                <a:solidFill>
                  <a:srgbClr val="FFFF99"/>
                </a:solidFill>
                <a:latin typeface="Calibri" pitchFamily="34" charset="0"/>
              </a:rPr>
              <a:t>of</a:t>
            </a:r>
            <a:r>
              <a:rPr lang="cs-CZ" dirty="0" smtClean="0">
                <a:solidFill>
                  <a:srgbClr val="FFFF99"/>
                </a:solidFill>
                <a:latin typeface="Calibri" pitchFamily="34" charset="0"/>
              </a:rPr>
              <a:t> </a:t>
            </a:r>
            <a:r>
              <a:rPr lang="cs-CZ" dirty="0" err="1" smtClean="0">
                <a:solidFill>
                  <a:srgbClr val="FFFF99"/>
                </a:solidFill>
                <a:latin typeface="Calibri" pitchFamily="34" charset="0"/>
              </a:rPr>
              <a:t>drug</a:t>
            </a:r>
            <a:r>
              <a:rPr lang="cs-CZ" dirty="0" smtClean="0">
                <a:solidFill>
                  <a:srgbClr val="FFFF99"/>
                </a:solidFill>
                <a:latin typeface="Calibri" pitchFamily="34" charset="0"/>
              </a:rPr>
              <a:t> </a:t>
            </a:r>
            <a:r>
              <a:rPr lang="cs-CZ" dirty="0" err="1" smtClean="0">
                <a:solidFill>
                  <a:srgbClr val="FFFF99"/>
                </a:solidFill>
                <a:latin typeface="Calibri" pitchFamily="34" charset="0"/>
              </a:rPr>
              <a:t>treatment</a:t>
            </a:r>
            <a:r>
              <a:rPr lang="cs-CZ" dirty="0" smtClean="0">
                <a:solidFill>
                  <a:srgbClr val="FFFF99"/>
                </a:solidFill>
                <a:latin typeface="Calibri" pitchFamily="34" charset="0"/>
              </a:rPr>
              <a:t> </a:t>
            </a:r>
            <a:r>
              <a:rPr lang="cs-CZ" dirty="0" err="1" smtClean="0">
                <a:solidFill>
                  <a:srgbClr val="FFFF99"/>
                </a:solidFill>
                <a:latin typeface="Calibri" pitchFamily="34" charset="0"/>
              </a:rPr>
              <a:t>for</a:t>
            </a:r>
            <a:r>
              <a:rPr lang="cs-CZ" dirty="0" smtClean="0">
                <a:solidFill>
                  <a:srgbClr val="FFFF99"/>
                </a:solidFill>
                <a:latin typeface="Calibri" pitchFamily="34" charset="0"/>
              </a:rPr>
              <a:t> ADHD </a:t>
            </a:r>
            <a:r>
              <a:rPr lang="cs-CZ" dirty="0" err="1" smtClean="0">
                <a:solidFill>
                  <a:srgbClr val="FFFF99"/>
                </a:solidFill>
                <a:latin typeface="Calibri" pitchFamily="34" charset="0"/>
              </a:rPr>
              <a:t>is</a:t>
            </a:r>
            <a:r>
              <a:rPr lang="cs-CZ" dirty="0" smtClean="0">
                <a:solidFill>
                  <a:srgbClr val="FFFF99"/>
                </a:solidFill>
                <a:latin typeface="Calibri" pitchFamily="34" charset="0"/>
              </a:rPr>
              <a:t> </a:t>
            </a:r>
            <a:r>
              <a:rPr lang="cs-CZ" dirty="0" err="1" smtClean="0">
                <a:solidFill>
                  <a:srgbClr val="FFFF99"/>
                </a:solidFill>
                <a:latin typeface="Calibri" pitchFamily="34" charset="0"/>
              </a:rPr>
              <a:t>high</a:t>
            </a:r>
            <a:r>
              <a:rPr lang="cs-CZ" dirty="0" smtClean="0">
                <a:solidFill>
                  <a:srgbClr val="FFFF99"/>
                </a:solidFill>
                <a:latin typeface="Calibri" pitchFamily="34" charset="0"/>
              </a:rPr>
              <a:t>, </a:t>
            </a:r>
            <a:r>
              <a:rPr lang="cs-CZ" dirty="0" err="1" smtClean="0">
                <a:solidFill>
                  <a:srgbClr val="FFFF99"/>
                </a:solidFill>
                <a:latin typeface="Calibri" pitchFamily="34" charset="0"/>
              </a:rPr>
              <a:t>probably</a:t>
            </a:r>
            <a:r>
              <a:rPr lang="cs-CZ" dirty="0" smtClean="0">
                <a:solidFill>
                  <a:srgbClr val="FFFF99"/>
                </a:solidFill>
                <a:latin typeface="Calibri" pitchFamily="34" charset="0"/>
              </a:rPr>
              <a:t> </a:t>
            </a:r>
            <a:r>
              <a:rPr lang="cs-CZ" dirty="0" err="1" smtClean="0">
                <a:solidFill>
                  <a:srgbClr val="FFFF99"/>
                </a:solidFill>
                <a:latin typeface="Calibri" pitchFamily="34" charset="0"/>
              </a:rPr>
              <a:t>the</a:t>
            </a:r>
            <a:r>
              <a:rPr lang="cs-CZ" dirty="0" smtClean="0">
                <a:solidFill>
                  <a:srgbClr val="FFFF99"/>
                </a:solidFill>
                <a:latin typeface="Calibri" pitchFamily="34" charset="0"/>
              </a:rPr>
              <a:t> </a:t>
            </a:r>
            <a:r>
              <a:rPr lang="cs-CZ" dirty="0" err="1" smtClean="0">
                <a:solidFill>
                  <a:srgbClr val="FFFF99"/>
                </a:solidFill>
                <a:latin typeface="Calibri" pitchFamily="34" charset="0"/>
              </a:rPr>
              <a:t>best</a:t>
            </a:r>
            <a:r>
              <a:rPr lang="cs-CZ" dirty="0" smtClean="0">
                <a:solidFill>
                  <a:srgbClr val="FFFF99"/>
                </a:solidFill>
                <a:latin typeface="Calibri" pitchFamily="34" charset="0"/>
              </a:rPr>
              <a:t> in </a:t>
            </a:r>
            <a:r>
              <a:rPr lang="cs-CZ" dirty="0" err="1" smtClean="0">
                <a:solidFill>
                  <a:srgbClr val="FFFF99"/>
                </a:solidFill>
                <a:latin typeface="Calibri" pitchFamily="34" charset="0"/>
              </a:rPr>
              <a:t>all</a:t>
            </a:r>
            <a:r>
              <a:rPr lang="cs-CZ" dirty="0" smtClean="0">
                <a:solidFill>
                  <a:srgbClr val="FFFF99"/>
                </a:solidFill>
                <a:latin typeface="Calibri" pitchFamily="34" charset="0"/>
              </a:rPr>
              <a:t> </a:t>
            </a:r>
            <a:r>
              <a:rPr lang="cs-CZ" dirty="0" err="1" smtClean="0">
                <a:solidFill>
                  <a:srgbClr val="FFFF99"/>
                </a:solidFill>
                <a:latin typeface="Calibri" pitchFamily="34" charset="0"/>
              </a:rPr>
              <a:t>psychiatric</a:t>
            </a:r>
            <a:r>
              <a:rPr lang="cs-CZ" dirty="0" smtClean="0">
                <a:solidFill>
                  <a:srgbClr val="FFFF99"/>
                </a:solidFill>
                <a:latin typeface="Calibri" pitchFamily="34" charset="0"/>
              </a:rPr>
              <a:t> </a:t>
            </a:r>
            <a:r>
              <a:rPr lang="cs-CZ" dirty="0" err="1" smtClean="0">
                <a:solidFill>
                  <a:srgbClr val="FFFF99"/>
                </a:solidFill>
                <a:latin typeface="Calibri" pitchFamily="34" charset="0"/>
              </a:rPr>
              <a:t>disorders</a:t>
            </a:r>
            <a:r>
              <a:rPr lang="cs-CZ" dirty="0" smtClean="0">
                <a:solidFill>
                  <a:srgbClr val="FFFF99"/>
                </a:solidFill>
                <a:latin typeface="Calibri" pitchFamily="34" charset="0"/>
              </a:rPr>
              <a:t>. </a:t>
            </a:r>
            <a:endParaRPr lang="cs-CZ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873691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179388" y="765175"/>
            <a:ext cx="8588375" cy="5620000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cs-CZ" b="1" dirty="0">
                <a:latin typeface="Arial" pitchFamily="34" charset="0"/>
                <a:cs typeface="Arial" pitchFamily="34" charset="0"/>
              </a:rPr>
              <a:t>                            </a:t>
            </a:r>
            <a:r>
              <a:rPr lang="en-GB" sz="2800" b="1" dirty="0" smtClean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TIC DISORDERS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GB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Tics : 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 Sudden, irregularly repeated moves/jerks or sounds,   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stereotyped and purposeless</a:t>
            </a:r>
            <a:endParaRPr lang="en-GB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GB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Types </a:t>
            </a:r>
            <a:r>
              <a:rPr lang="en-GB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motor, vocal (sounds, words, utterances)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GB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Frequent location</a:t>
            </a:r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 mimic muscles (eyelids, nose, mouth, neck)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Tics are anticipated by urge</a:t>
            </a:r>
            <a:endParaRPr lang="en-GB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GB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Partially voluntarily controlled </a:t>
            </a:r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which</a:t>
            </a:r>
            <a:r>
              <a:rPr lang="en-GB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is an important sign to consider in differential diagnosis against </a:t>
            </a:r>
            <a:r>
              <a:rPr lang="en-GB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extrapyramidal</a:t>
            </a:r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disorders 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If they are suppressed for longer time, the inner tension increases and then tics reappear usually in higher frequency and intensity for a short period of time  (</a:t>
            </a:r>
            <a:r>
              <a:rPr lang="en-GB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„rebound”</a:t>
            </a:r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en-GB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phenomen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on</a:t>
            </a:r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).</a:t>
            </a:r>
            <a:endParaRPr lang="en-GB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7908925" y="5746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2632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323850" y="476250"/>
            <a:ext cx="8474075" cy="4585871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 dirty="0" smtClean="0">
                <a:solidFill>
                  <a:srgbClr val="FFFF66"/>
                </a:solidFill>
                <a:latin typeface="Arial" pitchFamily="34" charset="0"/>
                <a:cs typeface="Times New Roman" pitchFamily="18" charset="0"/>
              </a:rPr>
              <a:t>TOURETTE SYDROME </a:t>
            </a:r>
          </a:p>
          <a:p>
            <a:pPr algn="ctr"/>
            <a:r>
              <a:rPr lang="cs-CZ" b="1" dirty="0" smtClean="0">
                <a:solidFill>
                  <a:srgbClr val="FFFF66"/>
                </a:solidFill>
                <a:latin typeface="Arial" pitchFamily="34" charset="0"/>
                <a:cs typeface="Times New Roman" pitchFamily="18" charset="0"/>
              </a:rPr>
              <a:t>( </a:t>
            </a:r>
            <a:r>
              <a:rPr lang="cs-CZ" b="1" dirty="0" err="1" smtClean="0">
                <a:solidFill>
                  <a:srgbClr val="FFFF66"/>
                </a:solidFill>
                <a:latin typeface="Arial" pitchFamily="34" charset="0"/>
                <a:cs typeface="Times New Roman" pitchFamily="18" charset="0"/>
              </a:rPr>
              <a:t>Gilles</a:t>
            </a:r>
            <a:r>
              <a:rPr lang="cs-CZ" b="1" dirty="0" smtClean="0">
                <a:solidFill>
                  <a:srgbClr val="FFFF66"/>
                </a:solidFill>
                <a:latin typeface="Arial" pitchFamily="34" charset="0"/>
                <a:cs typeface="Times New Roman" pitchFamily="18" charset="0"/>
              </a:rPr>
              <a:t> de la </a:t>
            </a:r>
            <a:r>
              <a:rPr lang="cs-CZ" b="1" dirty="0" err="1" smtClean="0">
                <a:solidFill>
                  <a:srgbClr val="FFFF66"/>
                </a:solidFill>
                <a:latin typeface="Arial" pitchFamily="34" charset="0"/>
                <a:cs typeface="Times New Roman" pitchFamily="18" charset="0"/>
              </a:rPr>
              <a:t>Tourette</a:t>
            </a:r>
            <a:r>
              <a:rPr lang="cs-CZ" b="1" dirty="0" smtClean="0">
                <a:solidFill>
                  <a:srgbClr val="FFFF66"/>
                </a:solidFill>
                <a:latin typeface="Arial" pitchFamily="34" charset="0"/>
                <a:cs typeface="Times New Roman" pitchFamily="18" charset="0"/>
              </a:rPr>
              <a:t>, 1885)</a:t>
            </a:r>
            <a:endParaRPr lang="cs-CZ" b="1" dirty="0">
              <a:solidFill>
                <a:srgbClr val="FFFF66"/>
              </a:solidFill>
              <a:latin typeface="Arial" pitchFamily="34" charset="0"/>
            </a:endParaRPr>
          </a:p>
          <a:p>
            <a:pPr algn="ctr"/>
            <a:endParaRPr lang="cs-CZ" b="1" dirty="0">
              <a:solidFill>
                <a:srgbClr val="FFFF66"/>
              </a:solidFill>
              <a:latin typeface="Arial" pitchFamily="34" charset="0"/>
            </a:endParaRPr>
          </a:p>
          <a:p>
            <a:r>
              <a:rPr lang="en-US" sz="2800" dirty="0" smtClean="0">
                <a:solidFill>
                  <a:srgbClr val="FFCC66"/>
                </a:solidFill>
                <a:latin typeface="Arial" pitchFamily="34" charset="0"/>
              </a:rPr>
              <a:t>The most serious tic disorder</a:t>
            </a:r>
          </a:p>
          <a:p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Onset between age 7-11, improves in early adulthood.</a:t>
            </a:r>
          </a:p>
          <a:p>
            <a:pPr algn="just"/>
            <a:r>
              <a:rPr lang="en-US" dirty="0" smtClean="0">
                <a:solidFill>
                  <a:srgbClr val="FFC000"/>
                </a:solidFill>
                <a:latin typeface="Arial" pitchFamily="34" charset="0"/>
                <a:cs typeface="Times New Roman" pitchFamily="18" charset="0"/>
              </a:rPr>
              <a:t>Complex motor tics in combination with vocal tics  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(simultaneously)</a:t>
            </a:r>
          </a:p>
          <a:p>
            <a:pPr algn="just"/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- </a:t>
            </a:r>
            <a:r>
              <a:rPr lang="en-US" dirty="0" smtClean="0">
                <a:solidFill>
                  <a:srgbClr val="FFC000"/>
                </a:solidFill>
                <a:latin typeface="Arial" pitchFamily="34" charset="0"/>
                <a:cs typeface="Times New Roman" pitchFamily="18" charset="0"/>
              </a:rPr>
              <a:t>motor tics: 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complex, similar to rituals</a:t>
            </a:r>
          </a:p>
          <a:p>
            <a:pPr algn="just"/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- </a:t>
            </a:r>
            <a:r>
              <a:rPr lang="en-US" dirty="0" smtClean="0">
                <a:solidFill>
                  <a:srgbClr val="FFC000"/>
                </a:solidFill>
                <a:latin typeface="Arial" pitchFamily="34" charset="0"/>
                <a:cs typeface="Times New Roman" pitchFamily="18" charset="0"/>
              </a:rPr>
              <a:t>vocal </a:t>
            </a:r>
            <a:r>
              <a:rPr lang="en-US" dirty="0" err="1" smtClean="0">
                <a:solidFill>
                  <a:srgbClr val="FFC000"/>
                </a:solidFill>
                <a:latin typeface="Arial" pitchFamily="34" charset="0"/>
                <a:cs typeface="Times New Roman" pitchFamily="18" charset="0"/>
              </a:rPr>
              <a:t>ticsy</a:t>
            </a:r>
            <a:r>
              <a:rPr lang="en-US" dirty="0" smtClean="0">
                <a:solidFill>
                  <a:srgbClr val="FFC000"/>
                </a:solidFill>
                <a:latin typeface="Arial" pitchFamily="34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: sounds, words, </a:t>
            </a:r>
            <a:r>
              <a:rPr lang="en-US" dirty="0" err="1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echolalias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koprolalia</a:t>
            </a:r>
            <a:endParaRPr lang="en-US" dirty="0" smtClean="0">
              <a:solidFill>
                <a:schemeClr val="bg1"/>
              </a:solidFill>
              <a:latin typeface="Arial" pitchFamily="34" charset="0"/>
              <a:cs typeface="Times New Roman" pitchFamily="18" charset="0"/>
            </a:endParaRPr>
          </a:p>
          <a:p>
            <a:pPr algn="just"/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  </a:t>
            </a:r>
          </a:p>
          <a:p>
            <a:pPr algn="just"/>
            <a:endParaRPr lang="cs-CZ" dirty="0">
              <a:solidFill>
                <a:srgbClr val="FFC000"/>
              </a:solidFill>
              <a:latin typeface="Arial" pitchFamily="34" charset="0"/>
              <a:cs typeface="Times New Roman" pitchFamily="18" charset="0"/>
            </a:endParaRPr>
          </a:p>
          <a:p>
            <a:pPr algn="just"/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TS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often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comorbid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with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 </a:t>
            </a:r>
            <a:r>
              <a:rPr lang="cs-CZ" dirty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OCD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and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 ADHD</a:t>
            </a:r>
            <a:endParaRPr lang="cs-CZ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547663" y="5517232"/>
            <a:ext cx="72502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www.youtube.com/watch?v=7_dBRDvkbTU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1255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620713"/>
            <a:ext cx="7793037" cy="685800"/>
          </a:xfrm>
        </p:spPr>
        <p:txBody>
          <a:bodyPr/>
          <a:lstStyle/>
          <a:p>
            <a:r>
              <a:rPr lang="cs-CZ" sz="3200" dirty="0" err="1" smtClean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Therapy</a:t>
            </a:r>
            <a:r>
              <a:rPr lang="cs-CZ" sz="3200" dirty="0" smtClean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3200" dirty="0" err="1" smtClean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cs-CZ" sz="3200" dirty="0" smtClean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3200" dirty="0" err="1" smtClean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tics</a:t>
            </a:r>
            <a:endParaRPr lang="en-US" sz="3600" dirty="0" smtClean="0">
              <a:solidFill>
                <a:srgbClr val="FFFF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9" name="TextovéPole 4"/>
          <p:cNvSpPr txBox="1">
            <a:spLocks noChangeArrowheads="1"/>
          </p:cNvSpPr>
          <p:nvPr/>
        </p:nvSpPr>
        <p:spPr bwMode="auto">
          <a:xfrm>
            <a:off x="165100" y="1557338"/>
            <a:ext cx="8583364" cy="3354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FFC000"/>
                </a:solidFill>
                <a:latin typeface="Calibri" pitchFamily="34" charset="0"/>
                <a:cs typeface="Times New Roman" pitchFamily="18" charset="0"/>
              </a:rPr>
              <a:t>Mild forms: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Calibri" pitchFamily="34" charset="0"/>
                <a:cs typeface="Times New Roman" pitchFamily="18" charset="0"/>
              </a:rPr>
              <a:t>Psychotherapy the first choice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Calibri" pitchFamily="34" charset="0"/>
                <a:cs typeface="Times New Roman" pitchFamily="18" charset="0"/>
              </a:rPr>
              <a:t>Medication if PT fails or tics are persistent and disruptive</a:t>
            </a:r>
          </a:p>
          <a:p>
            <a:endParaRPr lang="en-US" b="1" dirty="0" smtClean="0">
              <a:solidFill>
                <a:srgbClr val="FFC000"/>
              </a:solidFill>
              <a:latin typeface="Calibri" pitchFamily="34" charset="0"/>
              <a:cs typeface="Times New Roman" pitchFamily="18" charset="0"/>
            </a:endParaRPr>
          </a:p>
          <a:p>
            <a:r>
              <a:rPr lang="en-US" b="1" dirty="0" smtClean="0">
                <a:solidFill>
                  <a:srgbClr val="FFC000"/>
                </a:solidFill>
                <a:latin typeface="Calibri" pitchFamily="34" charset="0"/>
                <a:cs typeface="Times New Roman" pitchFamily="18" charset="0"/>
              </a:rPr>
              <a:t>Tourette:</a:t>
            </a:r>
            <a:r>
              <a:rPr lang="en-US" dirty="0" smtClean="0">
                <a:solidFill>
                  <a:schemeClr val="bg1"/>
                </a:solidFill>
                <a:latin typeface="Calibri" pitchFamily="34" charset="0"/>
                <a:cs typeface="Times New Roman" pitchFamily="18" charset="0"/>
              </a:rPr>
              <a:t>   Antipsychotics (</a:t>
            </a:r>
            <a:r>
              <a:rPr lang="en-US" dirty="0" err="1" smtClean="0">
                <a:solidFill>
                  <a:schemeClr val="bg1"/>
                </a:solidFill>
                <a:latin typeface="Calibri" pitchFamily="34" charset="0"/>
                <a:cs typeface="Times New Roman" pitchFamily="18" charset="0"/>
              </a:rPr>
              <a:t>antidopaminergic</a:t>
            </a:r>
            <a:r>
              <a:rPr lang="en-US" dirty="0" smtClean="0">
                <a:solidFill>
                  <a:schemeClr val="bg1"/>
                </a:solidFill>
                <a:latin typeface="Calibri" pitchFamily="34" charset="0"/>
                <a:cs typeface="Times New Roman" pitchFamily="18" charset="0"/>
              </a:rPr>
              <a:t> effect)</a:t>
            </a:r>
            <a:r>
              <a:rPr lang="en-US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endParaRPr lang="en-US" dirty="0" smtClean="0">
              <a:solidFill>
                <a:srgbClr val="FFC000"/>
              </a:solidFill>
              <a:latin typeface="Calibri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Calibri" pitchFamily="34" charset="0"/>
                <a:cs typeface="Times New Roman" pitchFamily="18" charset="0"/>
              </a:rPr>
              <a:t>atypical  AP </a:t>
            </a:r>
            <a:r>
              <a:rPr lang="en-US" dirty="0" smtClean="0">
                <a:solidFill>
                  <a:schemeClr val="bg1"/>
                </a:solidFill>
                <a:latin typeface="Calibri" pitchFamily="34" charset="0"/>
              </a:rPr>
              <a:t>(</a:t>
            </a:r>
            <a:r>
              <a:rPr lang="en-US" dirty="0" err="1" smtClean="0">
                <a:solidFill>
                  <a:schemeClr val="bg1"/>
                </a:solidFill>
                <a:latin typeface="Calibri" pitchFamily="34" charset="0"/>
              </a:rPr>
              <a:t>tiaprid</a:t>
            </a:r>
            <a:r>
              <a:rPr lang="en-US" dirty="0" smtClean="0">
                <a:solidFill>
                  <a:schemeClr val="bg1"/>
                </a:solidFill>
                <a:latin typeface="Calibri" pitchFamily="34" charset="0"/>
              </a:rPr>
              <a:t>, </a:t>
            </a:r>
            <a:r>
              <a:rPr lang="en-US" dirty="0" err="1" smtClean="0">
                <a:solidFill>
                  <a:schemeClr val="bg1"/>
                </a:solidFill>
                <a:latin typeface="Calibri" pitchFamily="34" charset="0"/>
              </a:rPr>
              <a:t>risperidon</a:t>
            </a:r>
            <a:r>
              <a:rPr lang="en-US" dirty="0" smtClean="0">
                <a:solidFill>
                  <a:schemeClr val="bg1"/>
                </a:solidFill>
                <a:latin typeface="Calibri" pitchFamily="34" charset="0"/>
              </a:rPr>
              <a:t>, </a:t>
            </a:r>
            <a:r>
              <a:rPr lang="en-US" dirty="0" err="1" smtClean="0">
                <a:solidFill>
                  <a:schemeClr val="bg1"/>
                </a:solidFill>
                <a:latin typeface="Calibri" pitchFamily="34" charset="0"/>
              </a:rPr>
              <a:t>aripiprazol</a:t>
            </a:r>
            <a:r>
              <a:rPr lang="en-US" dirty="0" smtClean="0">
                <a:solidFill>
                  <a:schemeClr val="bg1"/>
                </a:solidFill>
                <a:latin typeface="Calibri" pitchFamily="34" charset="0"/>
              </a:rPr>
              <a:t>), sometimes </a:t>
            </a:r>
            <a:r>
              <a:rPr lang="en-US" dirty="0" smtClean="0">
                <a:solidFill>
                  <a:schemeClr val="bg1"/>
                </a:solidFill>
                <a:latin typeface="Calibri" pitchFamily="34" charset="0"/>
                <a:cs typeface="Times New Roman" pitchFamily="18" charset="0"/>
              </a:rPr>
              <a:t>haloperidol  (typical AP, very potent but lot of AE)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Times New Roman" pitchFamily="18" charset="0"/>
              </a:rPr>
              <a:t>	</a:t>
            </a:r>
            <a:endParaRPr lang="en-US" sz="2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67780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09600"/>
            <a:ext cx="7990656" cy="1143000"/>
          </a:xfrm>
        </p:spPr>
        <p:txBody>
          <a:bodyPr/>
          <a:lstStyle/>
          <a:p>
            <a:r>
              <a:rPr lang="cs-CZ" b="1" dirty="0" err="1">
                <a:solidFill>
                  <a:srgbClr val="FFFF99"/>
                </a:solidFill>
              </a:rPr>
              <a:t>Child</a:t>
            </a:r>
            <a:r>
              <a:rPr lang="cs-CZ" b="1" dirty="0">
                <a:solidFill>
                  <a:srgbClr val="FFFF99"/>
                </a:solidFill>
              </a:rPr>
              <a:t> and adolescent </a:t>
            </a:r>
            <a:r>
              <a:rPr lang="cs-CZ" b="1" dirty="0" smtClean="0">
                <a:solidFill>
                  <a:srgbClr val="FFFF99"/>
                </a:solidFill>
              </a:rPr>
              <a:t>psychiatry</a:t>
            </a:r>
            <a:br>
              <a:rPr lang="cs-CZ" b="1" dirty="0" smtClean="0">
                <a:solidFill>
                  <a:srgbClr val="FFFF99"/>
                </a:solidFill>
              </a:rPr>
            </a:br>
            <a:r>
              <a:rPr lang="cs-CZ" b="1" dirty="0" smtClean="0">
                <a:solidFill>
                  <a:srgbClr val="FFFF99"/>
                </a:solidFill>
              </a:rPr>
              <a:t>basic </a:t>
            </a:r>
            <a:r>
              <a:rPr lang="cs-CZ" b="1" dirty="0" err="1" smtClean="0">
                <a:solidFill>
                  <a:srgbClr val="FFFF99"/>
                </a:solidFill>
              </a:rPr>
              <a:t>theses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2060848"/>
            <a:ext cx="8208912" cy="4400128"/>
          </a:xfrm>
        </p:spPr>
        <p:txBody>
          <a:bodyPr/>
          <a:lstStyle/>
          <a:p>
            <a:r>
              <a:rPr lang="cs-CZ" dirty="0" err="1" smtClean="0">
                <a:solidFill>
                  <a:schemeClr val="bg1"/>
                </a:solidFill>
              </a:rPr>
              <a:t>Paediatric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medicine</a:t>
            </a:r>
            <a:r>
              <a:rPr lang="cs-CZ" dirty="0" smtClean="0">
                <a:solidFill>
                  <a:schemeClr val="bg1"/>
                </a:solidFill>
              </a:rPr>
              <a:t> = </a:t>
            </a:r>
            <a:r>
              <a:rPr lang="cs-CZ" dirty="0" err="1" smtClean="0">
                <a:solidFill>
                  <a:schemeClr val="bg1"/>
                </a:solidFill>
              </a:rPr>
              <a:t>developmetal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medicine</a:t>
            </a:r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err="1" smtClean="0">
                <a:solidFill>
                  <a:schemeClr val="bg1"/>
                </a:solidFill>
              </a:rPr>
              <a:t>Mental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development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is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striking</a:t>
            </a:r>
            <a:r>
              <a:rPr lang="cs-CZ" dirty="0" smtClean="0">
                <a:solidFill>
                  <a:schemeClr val="bg1"/>
                </a:solidFill>
              </a:rPr>
              <a:t> in </a:t>
            </a:r>
            <a:r>
              <a:rPr lang="cs-CZ" dirty="0" err="1" smtClean="0">
                <a:solidFill>
                  <a:schemeClr val="bg1"/>
                </a:solidFill>
              </a:rPr>
              <a:t>childhood</a:t>
            </a:r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err="1" smtClean="0">
                <a:solidFill>
                  <a:schemeClr val="bg1"/>
                </a:solidFill>
              </a:rPr>
              <a:t>There</a:t>
            </a:r>
            <a:r>
              <a:rPr lang="cs-CZ" dirty="0" smtClean="0">
                <a:solidFill>
                  <a:schemeClr val="bg1"/>
                </a:solidFill>
              </a:rPr>
              <a:t> are many </a:t>
            </a:r>
            <a:r>
              <a:rPr lang="cs-CZ" dirty="0" err="1" smtClean="0">
                <a:solidFill>
                  <a:schemeClr val="bg1"/>
                </a:solidFill>
              </a:rPr>
              <a:t>pathways</a:t>
            </a:r>
            <a:r>
              <a:rPr lang="cs-CZ" dirty="0" smtClean="0">
                <a:solidFill>
                  <a:schemeClr val="bg1"/>
                </a:solidFill>
              </a:rPr>
              <a:t> to </a:t>
            </a:r>
            <a:r>
              <a:rPr lang="cs-CZ" dirty="0" err="1" smtClean="0">
                <a:solidFill>
                  <a:schemeClr val="bg1"/>
                </a:solidFill>
              </a:rPr>
              <a:t>healthy</a:t>
            </a:r>
            <a:r>
              <a:rPr lang="cs-CZ" dirty="0" smtClean="0">
                <a:solidFill>
                  <a:schemeClr val="bg1"/>
                </a:solidFill>
              </a:rPr>
              <a:t> mind </a:t>
            </a:r>
            <a:r>
              <a:rPr lang="cs-CZ" dirty="0" err="1" smtClean="0">
                <a:solidFill>
                  <a:schemeClr val="bg1"/>
                </a:solidFill>
              </a:rPr>
              <a:t>of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the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adult</a:t>
            </a:r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err="1" smtClean="0">
                <a:solidFill>
                  <a:schemeClr val="bg1"/>
                </a:solidFill>
              </a:rPr>
              <a:t>There</a:t>
            </a:r>
            <a:r>
              <a:rPr lang="cs-CZ" dirty="0" smtClean="0">
                <a:solidFill>
                  <a:schemeClr val="bg1"/>
                </a:solidFill>
              </a:rPr>
              <a:t> are </a:t>
            </a:r>
            <a:r>
              <a:rPr lang="cs-CZ" dirty="0" err="1" smtClean="0">
                <a:solidFill>
                  <a:schemeClr val="bg1"/>
                </a:solidFill>
              </a:rPr>
              <a:t>also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developmental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milestones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that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must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be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achieved</a:t>
            </a:r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err="1" smtClean="0">
                <a:solidFill>
                  <a:schemeClr val="bg1"/>
                </a:solidFill>
              </a:rPr>
              <a:t>Considering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pathology</a:t>
            </a:r>
            <a:r>
              <a:rPr lang="cs-CZ" dirty="0" smtClean="0">
                <a:solidFill>
                  <a:schemeClr val="bg1"/>
                </a:solidFill>
              </a:rPr>
              <a:t> = </a:t>
            </a:r>
            <a:r>
              <a:rPr lang="cs-CZ" dirty="0" err="1" smtClean="0">
                <a:solidFill>
                  <a:schemeClr val="bg1"/>
                </a:solidFill>
              </a:rPr>
              <a:t>mastering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healthy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development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446535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ovéPole 1"/>
          <p:cNvSpPr txBox="1">
            <a:spLocks noChangeArrowheads="1"/>
          </p:cNvSpPr>
          <p:nvPr/>
        </p:nvSpPr>
        <p:spPr bwMode="auto">
          <a:xfrm>
            <a:off x="1476375" y="620713"/>
            <a:ext cx="474200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4000" b="1" dirty="0" err="1" smtClean="0">
                <a:solidFill>
                  <a:srgbClr val="FFFF99"/>
                </a:solidFill>
                <a:latin typeface="Arial" pitchFamily="34" charset="0"/>
              </a:rPr>
              <a:t>Conduct</a:t>
            </a:r>
            <a:r>
              <a:rPr lang="cs-CZ" sz="4000" b="1" dirty="0" smtClean="0">
                <a:solidFill>
                  <a:srgbClr val="FFFF99"/>
                </a:solidFill>
                <a:latin typeface="Arial" pitchFamily="34" charset="0"/>
              </a:rPr>
              <a:t> </a:t>
            </a:r>
            <a:r>
              <a:rPr lang="cs-CZ" sz="4000" b="1" dirty="0" err="1" smtClean="0">
                <a:solidFill>
                  <a:srgbClr val="FFFF99"/>
                </a:solidFill>
                <a:latin typeface="Arial" pitchFamily="34" charset="0"/>
              </a:rPr>
              <a:t>disorders</a:t>
            </a:r>
            <a:endParaRPr lang="cs-CZ" sz="4000" b="1" dirty="0">
              <a:solidFill>
                <a:srgbClr val="FFFF99"/>
              </a:solidFill>
            </a:endParaRPr>
          </a:p>
        </p:txBody>
      </p:sp>
      <p:sp>
        <p:nvSpPr>
          <p:cNvPr id="7171" name="TextovéPole 2"/>
          <p:cNvSpPr txBox="1">
            <a:spLocks noChangeArrowheads="1"/>
          </p:cNvSpPr>
          <p:nvPr/>
        </p:nvSpPr>
        <p:spPr bwMode="auto">
          <a:xfrm>
            <a:off x="539750" y="1628800"/>
            <a:ext cx="8353425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>
                <a:srgbClr val="FF0000"/>
              </a:buClr>
              <a:buSzPct val="125000"/>
              <a:buFontTx/>
              <a:buChar char="•"/>
            </a:pP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 </a:t>
            </a:r>
            <a:r>
              <a:rPr lang="en-US" sz="2800" u="sng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repetitive and persistent pattern</a:t>
            </a: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of behavior by a child or teenager in which the basic rights of others or major age-appropriate societal norms or rules are violated. </a:t>
            </a:r>
          </a:p>
          <a:p>
            <a:pPr>
              <a:buClr>
                <a:srgbClr val="FF0000"/>
              </a:buClr>
              <a:buSzPct val="125000"/>
              <a:buFontTx/>
              <a:buChar char="•"/>
            </a:pPr>
            <a:endParaRPr lang="en-US" sz="2800" dirty="0" smtClean="0">
              <a:solidFill>
                <a:schemeClr val="bg1"/>
              </a:solidFill>
              <a:latin typeface="Arial" pitchFamily="34" charset="0"/>
            </a:endParaRPr>
          </a:p>
          <a:p>
            <a:pPr lvl="1">
              <a:buClr>
                <a:srgbClr val="FF0000"/>
              </a:buClr>
              <a:buSzPct val="125000"/>
              <a:buFontTx/>
              <a:buChar char="•"/>
            </a:pPr>
            <a:r>
              <a:rPr lang="en-US" b="1" dirty="0" err="1" smtClean="0">
                <a:solidFill>
                  <a:schemeClr val="bg1"/>
                </a:solidFill>
                <a:latin typeface="Arial" pitchFamily="34" charset="0"/>
              </a:rPr>
              <a:t>Agression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</a:rPr>
              <a:t> towards humans and/or animals (bullying,     </a:t>
            </a:r>
          </a:p>
          <a:p>
            <a:pPr lvl="1">
              <a:buClr>
                <a:srgbClr val="FF0000"/>
              </a:buClr>
              <a:buSzPct val="125000"/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</a:rPr>
              <a:t>         fights, threats, sexual offence)</a:t>
            </a:r>
          </a:p>
          <a:p>
            <a:pPr lvl="1">
              <a:buClr>
                <a:srgbClr val="FF0000"/>
              </a:buClr>
              <a:buSzPct val="125000"/>
              <a:buFontTx/>
              <a:buChar char="•"/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Property loss or damage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Arial" pitchFamily="34" charset="0"/>
              </a:rPr>
              <a:t>  (setting fires, voluntary property destruction)</a:t>
            </a:r>
          </a:p>
          <a:p>
            <a:pPr lvl="1">
              <a:buClr>
                <a:srgbClr val="FF0000"/>
              </a:buClr>
              <a:buSzPct val="125000"/>
              <a:buFontTx/>
              <a:buChar char="•"/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Deceitfulness or theft 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</a:rPr>
              <a:t>(lying, burglary)</a:t>
            </a:r>
          </a:p>
          <a:p>
            <a:pPr lvl="1">
              <a:buClr>
                <a:srgbClr val="FF0000"/>
              </a:buClr>
              <a:buSzPct val="125000"/>
              <a:buFontTx/>
              <a:buChar char="•"/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serious violations of rules time and time again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Arial" pitchFamily="34" charset="0"/>
              </a:rPr>
              <a:t>  (escapes, truancy before age 13.)</a:t>
            </a:r>
            <a:endParaRPr lang="en-US" sz="2800" dirty="0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>
                <a:solidFill>
                  <a:schemeClr val="bg1"/>
                </a:solidFill>
              </a:rPr>
              <a:t>Conduct</a:t>
            </a:r>
            <a:r>
              <a:rPr lang="cs-CZ" b="1" dirty="0" smtClean="0">
                <a:solidFill>
                  <a:schemeClr val="bg1"/>
                </a:solidFill>
              </a:rPr>
              <a:t> </a:t>
            </a:r>
            <a:r>
              <a:rPr lang="cs-CZ" b="1" dirty="0" err="1" smtClean="0">
                <a:solidFill>
                  <a:schemeClr val="bg1"/>
                </a:solidFill>
              </a:rPr>
              <a:t>disorders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SOCIALIZED</a:t>
            </a:r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- the child/teenager is able to socialize, has friends and friendly relationships. The </a:t>
            </a:r>
            <a:r>
              <a:rPr lang="en-GB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delicts</a:t>
            </a:r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are </a:t>
            </a:r>
            <a:r>
              <a:rPr lang="en-GB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commited</a:t>
            </a:r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either alone or in a gang</a:t>
            </a:r>
          </a:p>
          <a:p>
            <a:r>
              <a:rPr lang="cs-CZ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NON-SOCIALIZED 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decreased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ability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for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socializing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few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friends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ususally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alone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poorer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prognosis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</a:t>
            </a:r>
            <a:endParaRPr 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ovéPole 1"/>
          <p:cNvSpPr txBox="1">
            <a:spLocks noChangeArrowheads="1"/>
          </p:cNvSpPr>
          <p:nvPr/>
        </p:nvSpPr>
        <p:spPr bwMode="auto">
          <a:xfrm>
            <a:off x="468313" y="1844675"/>
            <a:ext cx="8352159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32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Oppositional defiant disorder (ODD)</a:t>
            </a:r>
          </a:p>
          <a:p>
            <a:r>
              <a:rPr lang="en-GB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Younger children up to 10, age-inappropriate oppositional behaviour, angry/irritable mood</a:t>
            </a:r>
            <a:r>
              <a:rPr lang="en-GB" sz="2800" dirty="0" smtClean="0">
                <a:solidFill>
                  <a:schemeClr val="bg1"/>
                </a:solidFill>
              </a:rPr>
              <a:t>,</a:t>
            </a:r>
            <a:r>
              <a:rPr lang="en-GB" sz="2800" dirty="0" smtClean="0"/>
              <a:t> </a:t>
            </a:r>
            <a:r>
              <a:rPr lang="en-GB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poor respect towards authorities. </a:t>
            </a:r>
            <a:r>
              <a:rPr lang="en-GB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Aggresive</a:t>
            </a:r>
            <a:r>
              <a:rPr lang="en-GB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or antisocial behaviour not present!</a:t>
            </a:r>
          </a:p>
          <a:p>
            <a:endParaRPr lang="cs-CZ" sz="3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5" name="TextovéPole 2"/>
          <p:cNvSpPr txBox="1">
            <a:spLocks noChangeArrowheads="1"/>
          </p:cNvSpPr>
          <p:nvPr/>
        </p:nvSpPr>
        <p:spPr bwMode="auto">
          <a:xfrm>
            <a:off x="1258888" y="765175"/>
            <a:ext cx="474200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4000" b="1" dirty="0" err="1" smtClean="0">
                <a:solidFill>
                  <a:srgbClr val="FFFF99"/>
                </a:solidFill>
                <a:latin typeface="Arial" pitchFamily="34" charset="0"/>
              </a:rPr>
              <a:t>Conduct</a:t>
            </a:r>
            <a:r>
              <a:rPr lang="cs-CZ" sz="4000" b="1" dirty="0" smtClean="0">
                <a:solidFill>
                  <a:srgbClr val="FFFF99"/>
                </a:solidFill>
                <a:latin typeface="Arial" pitchFamily="34" charset="0"/>
              </a:rPr>
              <a:t> </a:t>
            </a:r>
            <a:r>
              <a:rPr lang="cs-CZ" sz="4000" b="1" dirty="0" err="1" smtClean="0">
                <a:solidFill>
                  <a:srgbClr val="FFFF99"/>
                </a:solidFill>
                <a:latin typeface="Arial" pitchFamily="34" charset="0"/>
              </a:rPr>
              <a:t>disorders</a:t>
            </a:r>
            <a:endParaRPr lang="cs-CZ" sz="4000" b="1" dirty="0">
              <a:solidFill>
                <a:srgbClr val="FFFF99"/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>
                <a:solidFill>
                  <a:srgbClr val="FFFF99"/>
                </a:solidFill>
                <a:latin typeface="Arial" pitchFamily="34" charset="0"/>
              </a:rPr>
              <a:t>Conduct</a:t>
            </a:r>
            <a:r>
              <a:rPr lang="cs-CZ" b="1" dirty="0" smtClean="0">
                <a:solidFill>
                  <a:srgbClr val="FFFF99"/>
                </a:solidFill>
                <a:latin typeface="Arial" pitchFamily="34" charset="0"/>
              </a:rPr>
              <a:t> </a:t>
            </a:r>
            <a:r>
              <a:rPr lang="cs-CZ" b="1" dirty="0" err="1" smtClean="0">
                <a:solidFill>
                  <a:srgbClr val="FFFF99"/>
                </a:solidFill>
                <a:latin typeface="Arial" pitchFamily="34" charset="0"/>
              </a:rPr>
              <a:t>disorders</a:t>
            </a:r>
            <a:r>
              <a:rPr lang="cs-CZ" b="1" dirty="0" smtClean="0">
                <a:solidFill>
                  <a:srgbClr val="FFFF99"/>
                </a:solidFill>
              </a:rPr>
              <a:t/>
            </a:r>
            <a:br>
              <a:rPr lang="cs-CZ" b="1" dirty="0" smtClean="0">
                <a:solidFill>
                  <a:srgbClr val="FFFF99"/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If CD comorbid with ADHD the prognosis is poorer</a:t>
            </a:r>
          </a:p>
          <a:p>
            <a:endParaRPr lang="en-US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If symptoms of CD persist into adulthood, then personality disorder is classified, often antisocial PD</a:t>
            </a:r>
            <a:endParaRPr lang="en-U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FFFF00"/>
                </a:solidFill>
              </a:rPr>
              <a:t>Emotional</a:t>
            </a:r>
            <a:r>
              <a:rPr lang="cs-CZ" dirty="0" smtClean="0">
                <a:solidFill>
                  <a:srgbClr val="FFFF00"/>
                </a:solidFill>
              </a:rPr>
              <a:t> </a:t>
            </a:r>
            <a:r>
              <a:rPr lang="cs-CZ" dirty="0" err="1" smtClean="0">
                <a:solidFill>
                  <a:srgbClr val="FFFF00"/>
                </a:solidFill>
              </a:rPr>
              <a:t>disorders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Separation anxiety disorder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Elective </a:t>
            </a:r>
            <a:r>
              <a:rPr lang="en-US" dirty="0" err="1" smtClean="0">
                <a:solidFill>
                  <a:schemeClr val="bg1"/>
                </a:solidFill>
              </a:rPr>
              <a:t>mutism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Phobias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Mixed conduct and emotional disorders</a:t>
            </a:r>
            <a:endParaRPr lang="cs-CZ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Stress reactions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Post-traumatic stress disorder (PTSD)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Adjustment disorders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560509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250825" y="1412875"/>
            <a:ext cx="8642350" cy="5262979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200" u="sng" dirty="0" smtClean="0">
                <a:solidFill>
                  <a:srgbClr val="FFFF00"/>
                </a:solidFill>
                <a:latin typeface="Arial" pitchFamily="34" charset="0"/>
              </a:rPr>
              <a:t>Separation anxiety disorder</a:t>
            </a:r>
            <a:endParaRPr lang="en-GB" sz="3600" dirty="0" smtClean="0">
              <a:solidFill>
                <a:srgbClr val="FFFF00"/>
              </a:solidFill>
              <a:latin typeface="Arial" pitchFamily="34" charset="0"/>
            </a:endParaRPr>
          </a:p>
          <a:p>
            <a:r>
              <a:rPr lang="en-GB" sz="3600" dirty="0" smtClean="0">
                <a:solidFill>
                  <a:srgbClr val="FFFF00"/>
                </a:solidFill>
                <a:latin typeface="Arial" pitchFamily="34" charset="0"/>
              </a:rPr>
              <a:t> </a:t>
            </a:r>
          </a:p>
          <a:p>
            <a:r>
              <a:rPr lang="en-GB" dirty="0" smtClean="0">
                <a:solidFill>
                  <a:schemeClr val="bg1"/>
                </a:solidFill>
                <a:latin typeface="Arial" pitchFamily="34" charset="0"/>
              </a:rPr>
              <a:t>Strong and age-inappropriate anxiety if separated from parent(s)/home or even imagining such a situation </a:t>
            </a:r>
          </a:p>
          <a:p>
            <a:r>
              <a:rPr lang="en-GB" dirty="0" smtClean="0">
                <a:solidFill>
                  <a:schemeClr val="bg1"/>
                </a:solidFill>
                <a:latin typeface="Arial" pitchFamily="34" charset="0"/>
              </a:rPr>
              <a:t>Irrational concerns (kidnap, losing, </a:t>
            </a:r>
            <a:r>
              <a:rPr lang="en-GB" dirty="0" err="1" smtClean="0">
                <a:solidFill>
                  <a:schemeClr val="bg1"/>
                </a:solidFill>
                <a:latin typeface="Arial" pitchFamily="34" charset="0"/>
              </a:rPr>
              <a:t>beeing</a:t>
            </a:r>
            <a:r>
              <a:rPr lang="en-GB" dirty="0" smtClean="0">
                <a:solidFill>
                  <a:schemeClr val="bg1"/>
                </a:solidFill>
                <a:latin typeface="Arial" pitchFamily="34" charset="0"/>
              </a:rPr>
              <a:t> killed...)</a:t>
            </a:r>
          </a:p>
          <a:p>
            <a:r>
              <a:rPr lang="en-GB" dirty="0" smtClean="0">
                <a:solidFill>
                  <a:schemeClr val="bg1"/>
                </a:solidFill>
                <a:latin typeface="Arial" pitchFamily="34" charset="0"/>
              </a:rPr>
              <a:t>Fear of:          leaving home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  <a:latin typeface="Arial" pitchFamily="34" charset="0"/>
              </a:rPr>
              <a:t>                 staying home alone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  <a:latin typeface="Arial" pitchFamily="34" charset="0"/>
              </a:rPr>
              <a:t>                 sleeping alone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  <a:latin typeface="Arial" pitchFamily="34" charset="0"/>
              </a:rPr>
              <a:t>                 going to preschool/school</a:t>
            </a:r>
          </a:p>
          <a:p>
            <a:r>
              <a:rPr lang="en-GB" dirty="0" smtClean="0">
                <a:solidFill>
                  <a:schemeClr val="bg1"/>
                </a:solidFill>
                <a:latin typeface="Arial" pitchFamily="34" charset="0"/>
              </a:rPr>
              <a:t>Frequent and significant </a:t>
            </a:r>
            <a:r>
              <a:rPr lang="en-GB" dirty="0" smtClean="0">
                <a:solidFill>
                  <a:srgbClr val="FFC000"/>
                </a:solidFill>
                <a:latin typeface="Arial" pitchFamily="34" charset="0"/>
              </a:rPr>
              <a:t>somatic symptoms</a:t>
            </a:r>
          </a:p>
          <a:p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GB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headeaches</a:t>
            </a:r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abdominal pains, nausea and vomiting)</a:t>
            </a:r>
          </a:p>
          <a:p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Typically worsens on Sunday evening or Monday morning </a:t>
            </a:r>
          </a:p>
          <a:p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Pronounced affects during separation </a:t>
            </a:r>
            <a:r>
              <a:rPr lang="en-GB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GB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220" name="TextovéPole 3"/>
          <p:cNvSpPr txBox="1">
            <a:spLocks noChangeArrowheads="1"/>
          </p:cNvSpPr>
          <p:nvPr/>
        </p:nvSpPr>
        <p:spPr bwMode="auto">
          <a:xfrm>
            <a:off x="179388" y="549275"/>
            <a:ext cx="8281044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b="1" dirty="0">
                <a:solidFill>
                  <a:srgbClr val="FFFF66"/>
                </a:solidFill>
                <a:cs typeface="Times New Roman" pitchFamily="18" charset="0"/>
              </a:rPr>
              <a:t>   </a:t>
            </a:r>
            <a:r>
              <a:rPr lang="cs-CZ" sz="3200" b="1" dirty="0" err="1" smtClean="0">
                <a:solidFill>
                  <a:srgbClr val="C2FFF0"/>
                </a:solidFill>
                <a:latin typeface="Calibri" pitchFamily="34" charset="0"/>
                <a:cs typeface="Times New Roman" pitchFamily="18" charset="0"/>
              </a:rPr>
              <a:t>Emotional</a:t>
            </a:r>
            <a:r>
              <a:rPr lang="cs-CZ" sz="3200" b="1" dirty="0" smtClean="0">
                <a:solidFill>
                  <a:srgbClr val="C2FFF0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cs-CZ" sz="3200" b="1" dirty="0" err="1" smtClean="0">
                <a:solidFill>
                  <a:srgbClr val="C2FFF0"/>
                </a:solidFill>
                <a:latin typeface="Calibri" pitchFamily="34" charset="0"/>
                <a:cs typeface="Times New Roman" pitchFamily="18" charset="0"/>
              </a:rPr>
              <a:t>disorders</a:t>
            </a:r>
            <a:r>
              <a:rPr lang="cs-CZ" sz="3200" b="1" dirty="0" smtClean="0">
                <a:solidFill>
                  <a:srgbClr val="C2FFF0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cs-CZ" sz="3200" b="1" dirty="0" err="1" smtClean="0">
                <a:solidFill>
                  <a:srgbClr val="C2FFF0"/>
                </a:solidFill>
                <a:latin typeface="Calibri" pitchFamily="34" charset="0"/>
                <a:cs typeface="Times New Roman" pitchFamily="18" charset="0"/>
              </a:rPr>
              <a:t>with</a:t>
            </a:r>
            <a:r>
              <a:rPr lang="cs-CZ" sz="3200" b="1" dirty="0" smtClean="0">
                <a:solidFill>
                  <a:srgbClr val="C2FFF0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cs-CZ" sz="3200" b="1" dirty="0" err="1" smtClean="0">
                <a:solidFill>
                  <a:srgbClr val="C2FFF0"/>
                </a:solidFill>
                <a:latin typeface="Calibri" pitchFamily="34" charset="0"/>
                <a:cs typeface="Times New Roman" pitchFamily="18" charset="0"/>
              </a:rPr>
              <a:t>childhood</a:t>
            </a:r>
            <a:r>
              <a:rPr lang="cs-CZ" sz="3200" b="1" dirty="0" smtClean="0">
                <a:solidFill>
                  <a:srgbClr val="C2FFF0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cs-CZ" sz="3200" b="1" dirty="0" err="1" smtClean="0">
                <a:solidFill>
                  <a:srgbClr val="C2FFF0"/>
                </a:solidFill>
                <a:latin typeface="Calibri" pitchFamily="34" charset="0"/>
                <a:cs typeface="Times New Roman" pitchFamily="18" charset="0"/>
              </a:rPr>
              <a:t>onset</a:t>
            </a:r>
            <a:endParaRPr lang="cs-CZ" sz="2800" dirty="0">
              <a:solidFill>
                <a:srgbClr val="C2FFF0"/>
              </a:solidFill>
              <a:latin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ChangeArrowheads="1"/>
          </p:cNvSpPr>
          <p:nvPr/>
        </p:nvSpPr>
        <p:spPr bwMode="auto">
          <a:xfrm>
            <a:off x="179388" y="458788"/>
            <a:ext cx="8856662" cy="566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marL="93663" defTabSz="762000">
              <a:lnSpc>
                <a:spcPct val="80000"/>
              </a:lnSpc>
            </a:pPr>
            <a:r>
              <a:rPr lang="cs-CZ" b="1" i="1" dirty="0">
                <a:solidFill>
                  <a:srgbClr val="FFFF00"/>
                </a:solidFill>
              </a:rPr>
              <a:t>   </a:t>
            </a:r>
            <a:r>
              <a:rPr lang="cs-CZ" sz="2800" b="1" dirty="0">
                <a:solidFill>
                  <a:srgbClr val="FFFF00"/>
                </a:solidFill>
                <a:cs typeface="Times New Roman" pitchFamily="18" charset="0"/>
              </a:rPr>
              <a:t>    </a:t>
            </a:r>
            <a:r>
              <a:rPr lang="cs-CZ" sz="2800" b="1" dirty="0" err="1" smtClean="0">
                <a:solidFill>
                  <a:srgbClr val="FFFF00"/>
                </a:solidFill>
                <a:latin typeface="Calibri" pitchFamily="34" charset="0"/>
                <a:cs typeface="Times New Roman" pitchFamily="18" charset="0"/>
              </a:rPr>
              <a:t>Fobic</a:t>
            </a:r>
            <a:r>
              <a:rPr lang="cs-CZ" sz="2800" b="1" dirty="0" smtClean="0">
                <a:solidFill>
                  <a:srgbClr val="FFFF00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cs-CZ" sz="2800" b="1" dirty="0" err="1" smtClean="0">
                <a:solidFill>
                  <a:srgbClr val="FFFF00"/>
                </a:solidFill>
                <a:latin typeface="Calibri" pitchFamily="34" charset="0"/>
                <a:cs typeface="Times New Roman" pitchFamily="18" charset="0"/>
              </a:rPr>
              <a:t>anxiety</a:t>
            </a:r>
            <a:r>
              <a:rPr lang="cs-CZ" sz="2800" b="1" dirty="0" smtClean="0">
                <a:solidFill>
                  <a:srgbClr val="FFFF00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cs-CZ" sz="2800" b="1" dirty="0" err="1" smtClean="0">
                <a:solidFill>
                  <a:srgbClr val="FFFF00"/>
                </a:solidFill>
                <a:latin typeface="Calibri" pitchFamily="34" charset="0"/>
                <a:cs typeface="Times New Roman" pitchFamily="18" charset="0"/>
              </a:rPr>
              <a:t>disorders</a:t>
            </a:r>
            <a:r>
              <a:rPr lang="cs-CZ" sz="2800" b="1" dirty="0" smtClean="0">
                <a:solidFill>
                  <a:srgbClr val="FFFF00"/>
                </a:solidFill>
                <a:latin typeface="Calibri" pitchFamily="34" charset="0"/>
                <a:cs typeface="Times New Roman" pitchFamily="18" charset="0"/>
              </a:rPr>
              <a:t> in </a:t>
            </a:r>
            <a:r>
              <a:rPr lang="cs-CZ" sz="2800" b="1" dirty="0" err="1" smtClean="0">
                <a:solidFill>
                  <a:srgbClr val="FFFF00"/>
                </a:solidFill>
                <a:latin typeface="Calibri" pitchFamily="34" charset="0"/>
                <a:cs typeface="Times New Roman" pitchFamily="18" charset="0"/>
              </a:rPr>
              <a:t>childhood</a:t>
            </a:r>
            <a:endParaRPr lang="cs-CZ" dirty="0">
              <a:solidFill>
                <a:srgbClr val="FFFF00"/>
              </a:solidFill>
              <a:latin typeface="Calibri" pitchFamily="34" charset="0"/>
              <a:cs typeface="Times New Roman" pitchFamily="18" charset="0"/>
            </a:endParaRPr>
          </a:p>
          <a:p>
            <a:pPr marL="93663" defTabSz="762000">
              <a:buFontTx/>
              <a:buChar char="-"/>
            </a:pPr>
            <a:endParaRPr lang="cs-CZ" b="1" dirty="0">
              <a:solidFill>
                <a:schemeClr val="bg1"/>
              </a:solidFill>
              <a:latin typeface="Calibri" pitchFamily="34" charset="0"/>
              <a:cs typeface="Arial" pitchFamily="34" charset="0"/>
            </a:endParaRPr>
          </a:p>
          <a:p>
            <a:pPr marL="93663" defTabSz="762000">
              <a:buFontTx/>
              <a:buChar char="-"/>
            </a:pPr>
            <a:r>
              <a:rPr lang="cs-CZ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abnormal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and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specific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fears</a:t>
            </a:r>
            <a:r>
              <a:rPr lang="cs-CZ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cs-CZ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specific</a:t>
            </a:r>
            <a:r>
              <a:rPr lang="cs-CZ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objects</a:t>
            </a:r>
            <a:r>
              <a:rPr lang="cs-CZ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and</a:t>
            </a:r>
            <a:r>
              <a:rPr lang="cs-CZ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situations</a:t>
            </a:r>
            <a:endParaRPr lang="cs-CZ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marL="93663" defTabSz="762000"/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more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pronounced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than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appropriate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in a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particular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age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cs-CZ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93663" defTabSz="762000"/>
            <a:r>
              <a:rPr lang="cs-CZ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e.g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Zoophobia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is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frequent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in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preschoolers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</a:t>
            </a:r>
            <a:endParaRPr lang="cs-CZ" i="1" u="sng" dirty="0">
              <a:latin typeface="Arial" pitchFamily="34" charset="0"/>
              <a:cs typeface="Arial" pitchFamily="34" charset="0"/>
            </a:endParaRPr>
          </a:p>
          <a:p>
            <a:pPr marL="93663" defTabSz="762000">
              <a:lnSpc>
                <a:spcPct val="90000"/>
              </a:lnSpc>
              <a:buClr>
                <a:srgbClr val="FF3300"/>
              </a:buClr>
              <a:buFont typeface="Marlett" pitchFamily="2" charset="2"/>
              <a:buChar char="h"/>
            </a:pPr>
            <a:endParaRPr lang="cs-CZ" sz="2200" b="1" dirty="0">
              <a:solidFill>
                <a:schemeClr val="bg1"/>
              </a:solidFill>
              <a:latin typeface="Calibri" pitchFamily="34" charset="0"/>
            </a:endParaRPr>
          </a:p>
          <a:p>
            <a:pPr marL="93663" defTabSz="762000">
              <a:lnSpc>
                <a:spcPct val="90000"/>
              </a:lnSpc>
              <a:buClr>
                <a:srgbClr val="FF3300"/>
              </a:buClr>
              <a:buFont typeface="Marlett" pitchFamily="2" charset="2"/>
              <a:buChar char="h"/>
            </a:pPr>
            <a:r>
              <a:rPr lang="cs-CZ" sz="2200" b="1" dirty="0">
                <a:solidFill>
                  <a:schemeClr val="bg1"/>
                </a:solidFill>
                <a:latin typeface="Calibri" pitchFamily="34" charset="0"/>
              </a:rPr>
              <a:t>  </a:t>
            </a:r>
            <a:r>
              <a:rPr lang="cs-CZ" sz="2200" b="1" dirty="0" err="1" smtClean="0">
                <a:solidFill>
                  <a:srgbClr val="FFFF66"/>
                </a:solidFill>
                <a:latin typeface="Calibri" pitchFamily="34" charset="0"/>
              </a:rPr>
              <a:t>Animals</a:t>
            </a:r>
            <a:r>
              <a:rPr lang="cs-CZ" sz="2200" b="1" dirty="0" smtClean="0">
                <a:solidFill>
                  <a:srgbClr val="FFFF66"/>
                </a:solidFill>
                <a:latin typeface="Calibri" pitchFamily="34" charset="0"/>
              </a:rPr>
              <a:t> </a:t>
            </a:r>
            <a:r>
              <a:rPr lang="cs-CZ" sz="2200" b="1" dirty="0" err="1" smtClean="0">
                <a:solidFill>
                  <a:srgbClr val="FFFF66"/>
                </a:solidFill>
                <a:latin typeface="Calibri" pitchFamily="34" charset="0"/>
              </a:rPr>
              <a:t>general</a:t>
            </a:r>
            <a:r>
              <a:rPr lang="cs-CZ" sz="2200" b="1" dirty="0" smtClean="0">
                <a:solidFill>
                  <a:srgbClr val="FFFF66"/>
                </a:solidFill>
                <a:latin typeface="Calibri" pitchFamily="34" charset="0"/>
              </a:rPr>
              <a:t>    </a:t>
            </a:r>
            <a:r>
              <a:rPr lang="cs-CZ" sz="2200" b="1" dirty="0" err="1" smtClean="0">
                <a:solidFill>
                  <a:srgbClr val="FFFF66"/>
                </a:solidFill>
                <a:latin typeface="Calibri" pitchFamily="34" charset="0"/>
              </a:rPr>
              <a:t>zoophobia</a:t>
            </a:r>
            <a:r>
              <a:rPr lang="cs-CZ" sz="2200" b="1" dirty="0" smtClean="0">
                <a:solidFill>
                  <a:srgbClr val="FFFF66"/>
                </a:solidFill>
                <a:latin typeface="Calibri" pitchFamily="34" charset="0"/>
              </a:rPr>
              <a:t> </a:t>
            </a:r>
            <a:endParaRPr lang="cs-CZ" sz="2200" b="1" u="sng" dirty="0">
              <a:solidFill>
                <a:srgbClr val="FFFF66"/>
              </a:solidFill>
              <a:latin typeface="Calibri" pitchFamily="34" charset="0"/>
            </a:endParaRPr>
          </a:p>
          <a:p>
            <a:pPr marL="93663" defTabSz="762000">
              <a:lnSpc>
                <a:spcPct val="150000"/>
              </a:lnSpc>
              <a:buClr>
                <a:srgbClr val="FF3300"/>
              </a:buClr>
              <a:buFont typeface="Marlett" pitchFamily="2" charset="2"/>
              <a:buChar char="h"/>
            </a:pPr>
            <a:r>
              <a:rPr lang="cs-CZ" sz="2200" b="1" dirty="0">
                <a:solidFill>
                  <a:schemeClr val="bg1"/>
                </a:solidFill>
                <a:latin typeface="Calibri" pitchFamily="34" charset="0"/>
              </a:rPr>
              <a:t>  </a:t>
            </a:r>
            <a:r>
              <a:rPr lang="cs-CZ" sz="2200" b="1" dirty="0" err="1" smtClean="0">
                <a:solidFill>
                  <a:schemeClr val="bg1"/>
                </a:solidFill>
                <a:latin typeface="Calibri" pitchFamily="34" charset="0"/>
              </a:rPr>
              <a:t>Insects</a:t>
            </a:r>
            <a:r>
              <a:rPr lang="cs-CZ" sz="2200" b="1" dirty="0" smtClean="0">
                <a:solidFill>
                  <a:schemeClr val="bg1"/>
                </a:solidFill>
                <a:latin typeface="Calibri" pitchFamily="34" charset="0"/>
              </a:rPr>
              <a:t>                     </a:t>
            </a:r>
            <a:r>
              <a:rPr lang="cs-CZ" sz="2200" b="1" dirty="0" err="1" smtClean="0">
                <a:solidFill>
                  <a:schemeClr val="bg1"/>
                </a:solidFill>
                <a:latin typeface="Calibri" pitchFamily="34" charset="0"/>
              </a:rPr>
              <a:t>entomophobia</a:t>
            </a:r>
            <a:endParaRPr lang="cs-CZ" sz="2200" b="1" dirty="0">
              <a:solidFill>
                <a:schemeClr val="bg1"/>
              </a:solidFill>
              <a:latin typeface="Calibri" pitchFamily="34" charset="0"/>
            </a:endParaRPr>
          </a:p>
          <a:p>
            <a:pPr marL="93663" defTabSz="762000">
              <a:lnSpc>
                <a:spcPct val="150000"/>
              </a:lnSpc>
              <a:buClr>
                <a:srgbClr val="FF3300"/>
              </a:buClr>
              <a:buFont typeface="Marlett" pitchFamily="2" charset="2"/>
              <a:buChar char="h"/>
            </a:pPr>
            <a:r>
              <a:rPr lang="cs-CZ" sz="2200" b="1" dirty="0">
                <a:solidFill>
                  <a:schemeClr val="bg1"/>
                </a:solidFill>
                <a:latin typeface="Calibri" pitchFamily="34" charset="0"/>
              </a:rPr>
              <a:t>  </a:t>
            </a:r>
            <a:r>
              <a:rPr lang="cs-CZ" sz="2200" b="1" dirty="0" err="1" smtClean="0">
                <a:solidFill>
                  <a:schemeClr val="bg1"/>
                </a:solidFill>
                <a:latin typeface="Calibri" pitchFamily="34" charset="0"/>
              </a:rPr>
              <a:t>Cats</a:t>
            </a:r>
            <a:r>
              <a:rPr lang="cs-CZ" sz="2200" b="1" dirty="0" smtClean="0">
                <a:solidFill>
                  <a:schemeClr val="bg1"/>
                </a:solidFill>
                <a:latin typeface="Calibri" pitchFamily="34" charset="0"/>
              </a:rPr>
              <a:t>                          </a:t>
            </a:r>
            <a:r>
              <a:rPr lang="cs-CZ" sz="2200" b="1" dirty="0" err="1" smtClean="0">
                <a:solidFill>
                  <a:schemeClr val="bg1"/>
                </a:solidFill>
                <a:latin typeface="Calibri" pitchFamily="34" charset="0"/>
              </a:rPr>
              <a:t>ailurophobia</a:t>
            </a:r>
            <a:endParaRPr lang="cs-CZ" sz="2200" b="1" dirty="0">
              <a:solidFill>
                <a:schemeClr val="bg1"/>
              </a:solidFill>
              <a:latin typeface="Calibri" pitchFamily="34" charset="0"/>
            </a:endParaRPr>
          </a:p>
          <a:p>
            <a:pPr marL="93663" defTabSz="762000">
              <a:lnSpc>
                <a:spcPct val="160000"/>
              </a:lnSpc>
              <a:buClr>
                <a:srgbClr val="FF3300"/>
              </a:buClr>
              <a:buFont typeface="Marlett" pitchFamily="2" charset="2"/>
              <a:buChar char="h"/>
            </a:pPr>
            <a:r>
              <a:rPr lang="cs-CZ" sz="2200" b="1" dirty="0">
                <a:solidFill>
                  <a:schemeClr val="bg1"/>
                </a:solidFill>
                <a:latin typeface="Calibri" pitchFamily="34" charset="0"/>
              </a:rPr>
              <a:t>  </a:t>
            </a:r>
            <a:r>
              <a:rPr lang="cs-CZ" sz="2200" b="1" dirty="0" err="1" smtClean="0">
                <a:solidFill>
                  <a:schemeClr val="bg1"/>
                </a:solidFill>
                <a:latin typeface="Calibri" pitchFamily="34" charset="0"/>
              </a:rPr>
              <a:t>Dogs</a:t>
            </a:r>
            <a:r>
              <a:rPr lang="cs-CZ" sz="2200" b="1" dirty="0" smtClean="0">
                <a:solidFill>
                  <a:schemeClr val="bg1"/>
                </a:solidFill>
                <a:latin typeface="Calibri" pitchFamily="34" charset="0"/>
              </a:rPr>
              <a:t>                         </a:t>
            </a:r>
            <a:r>
              <a:rPr lang="cs-CZ" sz="2200" b="1" dirty="0" err="1" smtClean="0">
                <a:solidFill>
                  <a:schemeClr val="bg1"/>
                </a:solidFill>
                <a:latin typeface="Calibri" pitchFamily="34" charset="0"/>
              </a:rPr>
              <a:t>cynophobia</a:t>
            </a:r>
            <a:endParaRPr lang="cs-CZ" sz="2200" b="1" dirty="0">
              <a:solidFill>
                <a:schemeClr val="bg1"/>
              </a:solidFill>
              <a:latin typeface="Calibri" pitchFamily="34" charset="0"/>
            </a:endParaRPr>
          </a:p>
          <a:p>
            <a:pPr marL="93663" defTabSz="762000">
              <a:lnSpc>
                <a:spcPct val="150000"/>
              </a:lnSpc>
              <a:buClr>
                <a:srgbClr val="FF3300"/>
              </a:buClr>
              <a:buFont typeface="Marlett" pitchFamily="2" charset="2"/>
              <a:buChar char="h"/>
            </a:pPr>
            <a:r>
              <a:rPr lang="cs-CZ" sz="2200" b="1" dirty="0">
                <a:solidFill>
                  <a:schemeClr val="bg1"/>
                </a:solidFill>
                <a:latin typeface="Calibri" pitchFamily="34" charset="0"/>
              </a:rPr>
              <a:t>  </a:t>
            </a:r>
            <a:r>
              <a:rPr lang="cs-CZ" sz="2200" b="1" dirty="0" err="1" smtClean="0">
                <a:solidFill>
                  <a:schemeClr val="bg1"/>
                </a:solidFill>
                <a:latin typeface="Calibri" pitchFamily="34" charset="0"/>
              </a:rPr>
              <a:t>Snakes</a:t>
            </a:r>
            <a:r>
              <a:rPr lang="cs-CZ" sz="2200" b="1" dirty="0" smtClean="0">
                <a:solidFill>
                  <a:schemeClr val="bg1"/>
                </a:solidFill>
                <a:latin typeface="Calibri" pitchFamily="34" charset="0"/>
              </a:rPr>
              <a:t>                      </a:t>
            </a:r>
            <a:r>
              <a:rPr lang="cs-CZ" sz="2200" b="1" dirty="0" err="1" smtClean="0">
                <a:solidFill>
                  <a:schemeClr val="bg1"/>
                </a:solidFill>
                <a:latin typeface="Calibri" pitchFamily="34" charset="0"/>
              </a:rPr>
              <a:t>ophidophobia</a:t>
            </a:r>
            <a:endParaRPr lang="cs-CZ" sz="2200" b="1" dirty="0">
              <a:solidFill>
                <a:schemeClr val="bg1"/>
              </a:solidFill>
              <a:latin typeface="Calibri" pitchFamily="34" charset="0"/>
            </a:endParaRPr>
          </a:p>
          <a:p>
            <a:pPr marL="93663" defTabSz="762000">
              <a:lnSpc>
                <a:spcPct val="150000"/>
              </a:lnSpc>
              <a:buClr>
                <a:srgbClr val="FF3300"/>
              </a:buClr>
              <a:buFont typeface="Marlett" pitchFamily="2" charset="2"/>
              <a:buChar char="h"/>
            </a:pPr>
            <a:r>
              <a:rPr lang="cs-CZ" sz="2200" b="1" dirty="0">
                <a:solidFill>
                  <a:schemeClr val="bg1"/>
                </a:solidFill>
                <a:latin typeface="Calibri" pitchFamily="34" charset="0"/>
              </a:rPr>
              <a:t>  </a:t>
            </a:r>
            <a:r>
              <a:rPr lang="cs-CZ" sz="2200" b="1" dirty="0" err="1" smtClean="0">
                <a:solidFill>
                  <a:schemeClr val="bg1"/>
                </a:solidFill>
                <a:latin typeface="Calibri" pitchFamily="34" charset="0"/>
              </a:rPr>
              <a:t>Spiders</a:t>
            </a:r>
            <a:r>
              <a:rPr lang="cs-CZ" sz="2200" b="1" dirty="0" smtClean="0">
                <a:solidFill>
                  <a:schemeClr val="bg1"/>
                </a:solidFill>
                <a:latin typeface="Calibri" pitchFamily="34" charset="0"/>
              </a:rPr>
              <a:t>                     </a:t>
            </a:r>
            <a:r>
              <a:rPr lang="cs-CZ" sz="2200" b="1" dirty="0" err="1" smtClean="0">
                <a:solidFill>
                  <a:schemeClr val="bg1"/>
                </a:solidFill>
                <a:latin typeface="Calibri" pitchFamily="34" charset="0"/>
              </a:rPr>
              <a:t>arachnophobia</a:t>
            </a:r>
            <a:endParaRPr lang="cs-CZ" sz="2200" b="1" dirty="0">
              <a:solidFill>
                <a:schemeClr val="bg1"/>
              </a:solidFill>
              <a:latin typeface="Calibri" pitchFamily="34" charset="0"/>
            </a:endParaRPr>
          </a:p>
          <a:p>
            <a:pPr marL="93663" defTabSz="762000">
              <a:lnSpc>
                <a:spcPct val="150000"/>
              </a:lnSpc>
              <a:buClr>
                <a:srgbClr val="FF3300"/>
              </a:buClr>
              <a:buFont typeface="Marlett" pitchFamily="2" charset="2"/>
              <a:buChar char="h"/>
            </a:pPr>
            <a:r>
              <a:rPr lang="cs-CZ" sz="2200" b="1" dirty="0">
                <a:solidFill>
                  <a:schemeClr val="bg1"/>
                </a:solidFill>
                <a:latin typeface="Calibri" pitchFamily="34" charset="0"/>
              </a:rPr>
              <a:t>  </a:t>
            </a:r>
            <a:r>
              <a:rPr lang="cs-CZ" sz="2200" b="1" dirty="0" err="1" smtClean="0">
                <a:solidFill>
                  <a:schemeClr val="bg1"/>
                </a:solidFill>
                <a:latin typeface="Calibri" pitchFamily="34" charset="0"/>
              </a:rPr>
              <a:t>Dark</a:t>
            </a:r>
            <a:r>
              <a:rPr lang="cs-CZ" sz="2200" b="1" dirty="0" smtClean="0">
                <a:solidFill>
                  <a:schemeClr val="bg1"/>
                </a:solidFill>
                <a:latin typeface="Calibri" pitchFamily="34" charset="0"/>
              </a:rPr>
              <a:t>                          </a:t>
            </a:r>
            <a:r>
              <a:rPr lang="cs-CZ" sz="2200" b="1" dirty="0" err="1" smtClean="0">
                <a:solidFill>
                  <a:schemeClr val="bg1"/>
                </a:solidFill>
                <a:latin typeface="Calibri" pitchFamily="34" charset="0"/>
              </a:rPr>
              <a:t>nyktophobia</a:t>
            </a:r>
            <a:endParaRPr lang="cs-CZ" sz="22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4427538" y="2565400"/>
            <a:ext cx="4822825" cy="3647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marL="280988" indent="-93663" defTabSz="762000">
              <a:lnSpc>
                <a:spcPct val="150000"/>
              </a:lnSpc>
              <a:buClr>
                <a:srgbClr val="FF3300"/>
              </a:buClr>
              <a:buFont typeface="Marlett" pitchFamily="2" charset="2"/>
              <a:buChar char="h"/>
            </a:pPr>
            <a:r>
              <a:rPr lang="cs-CZ" sz="2200" b="1" dirty="0">
                <a:solidFill>
                  <a:schemeClr val="bg1"/>
                </a:solidFill>
              </a:rPr>
              <a:t>  </a:t>
            </a:r>
            <a:r>
              <a:rPr lang="cs-CZ" sz="2200" b="1" dirty="0" err="1" smtClean="0">
                <a:solidFill>
                  <a:schemeClr val="bg1"/>
                </a:solidFill>
                <a:latin typeface="Calibri" pitchFamily="34" charset="0"/>
              </a:rPr>
              <a:t>Blood</a:t>
            </a:r>
            <a:r>
              <a:rPr lang="cs-CZ" sz="2200" b="1" dirty="0" smtClean="0">
                <a:solidFill>
                  <a:schemeClr val="bg1"/>
                </a:solidFill>
                <a:latin typeface="Calibri" pitchFamily="34" charset="0"/>
              </a:rPr>
              <a:t>                       </a:t>
            </a:r>
            <a:r>
              <a:rPr lang="cs-CZ" sz="2200" b="1" dirty="0" err="1" smtClean="0">
                <a:solidFill>
                  <a:schemeClr val="bg1"/>
                </a:solidFill>
                <a:latin typeface="Calibri" pitchFamily="34" charset="0"/>
              </a:rPr>
              <a:t>hematophobia</a:t>
            </a:r>
            <a:r>
              <a:rPr lang="cs-CZ" sz="2200" b="1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endParaRPr lang="cs-CZ" sz="2200" b="1" dirty="0">
              <a:solidFill>
                <a:schemeClr val="bg1"/>
              </a:solidFill>
              <a:latin typeface="Calibri" pitchFamily="34" charset="0"/>
            </a:endParaRPr>
          </a:p>
          <a:p>
            <a:pPr marL="280988" indent="-93663" defTabSz="762000">
              <a:lnSpc>
                <a:spcPct val="150000"/>
              </a:lnSpc>
              <a:buClr>
                <a:srgbClr val="FF3300"/>
              </a:buClr>
              <a:buFont typeface="Marlett" pitchFamily="2" charset="2"/>
              <a:buChar char="h"/>
            </a:pPr>
            <a:r>
              <a:rPr lang="cs-CZ" sz="2200" b="1" dirty="0">
                <a:solidFill>
                  <a:schemeClr val="bg1"/>
                </a:solidFill>
                <a:latin typeface="Calibri" pitchFamily="34" charset="0"/>
              </a:rPr>
              <a:t>  </a:t>
            </a:r>
            <a:r>
              <a:rPr lang="cs-CZ" sz="2200" b="1" dirty="0" err="1" smtClean="0">
                <a:solidFill>
                  <a:schemeClr val="bg1"/>
                </a:solidFill>
                <a:latin typeface="Calibri" pitchFamily="34" charset="0"/>
              </a:rPr>
              <a:t>Dirt</a:t>
            </a:r>
            <a:r>
              <a:rPr lang="cs-CZ" sz="2200" b="1" dirty="0" smtClean="0">
                <a:solidFill>
                  <a:schemeClr val="bg1"/>
                </a:solidFill>
                <a:latin typeface="Calibri" pitchFamily="34" charset="0"/>
              </a:rPr>
              <a:t>	                   </a:t>
            </a:r>
            <a:r>
              <a:rPr lang="cs-CZ" sz="2200" b="1" dirty="0" err="1" smtClean="0">
                <a:solidFill>
                  <a:schemeClr val="bg1"/>
                </a:solidFill>
                <a:latin typeface="Calibri" pitchFamily="34" charset="0"/>
              </a:rPr>
              <a:t>mysophobia</a:t>
            </a:r>
            <a:endParaRPr lang="cs-CZ" sz="2200" b="1" dirty="0">
              <a:solidFill>
                <a:schemeClr val="bg1"/>
              </a:solidFill>
              <a:latin typeface="Calibri" pitchFamily="34" charset="0"/>
            </a:endParaRPr>
          </a:p>
          <a:p>
            <a:pPr marL="280988" indent="-93663" defTabSz="762000">
              <a:lnSpc>
                <a:spcPct val="150000"/>
              </a:lnSpc>
              <a:buClr>
                <a:srgbClr val="FF3300"/>
              </a:buClr>
              <a:buFont typeface="Marlett" pitchFamily="2" charset="2"/>
              <a:buChar char="h"/>
            </a:pPr>
            <a:r>
              <a:rPr lang="cs-CZ" sz="2200" b="1" dirty="0">
                <a:solidFill>
                  <a:schemeClr val="bg1"/>
                </a:solidFill>
                <a:latin typeface="Calibri" pitchFamily="34" charset="0"/>
              </a:rPr>
              <a:t>  </a:t>
            </a:r>
            <a:r>
              <a:rPr lang="cs-CZ" sz="2200" b="1" dirty="0" err="1" smtClean="0">
                <a:solidFill>
                  <a:schemeClr val="bg1"/>
                </a:solidFill>
                <a:latin typeface="Calibri" pitchFamily="34" charset="0"/>
              </a:rPr>
              <a:t>Heights</a:t>
            </a:r>
            <a:r>
              <a:rPr lang="cs-CZ" sz="2200" b="1" dirty="0" smtClean="0">
                <a:solidFill>
                  <a:schemeClr val="bg1"/>
                </a:solidFill>
                <a:latin typeface="Calibri" pitchFamily="34" charset="0"/>
              </a:rPr>
              <a:t>                    </a:t>
            </a:r>
            <a:r>
              <a:rPr lang="cs-CZ" sz="2200" b="1" dirty="0" err="1" smtClean="0">
                <a:solidFill>
                  <a:schemeClr val="bg1"/>
                </a:solidFill>
                <a:latin typeface="Calibri" pitchFamily="34" charset="0"/>
              </a:rPr>
              <a:t>acrophobia</a:t>
            </a:r>
            <a:endParaRPr lang="cs-CZ" sz="2200" b="1" dirty="0">
              <a:solidFill>
                <a:schemeClr val="bg1"/>
              </a:solidFill>
              <a:latin typeface="Calibri" pitchFamily="34" charset="0"/>
            </a:endParaRPr>
          </a:p>
          <a:p>
            <a:pPr marL="280988" indent="-93663" defTabSz="762000">
              <a:lnSpc>
                <a:spcPct val="150000"/>
              </a:lnSpc>
              <a:buClr>
                <a:srgbClr val="FF3300"/>
              </a:buClr>
              <a:buFont typeface="Marlett" pitchFamily="2" charset="2"/>
              <a:buChar char="h"/>
            </a:pPr>
            <a:r>
              <a:rPr lang="cs-CZ" sz="2200" b="1" dirty="0">
                <a:solidFill>
                  <a:schemeClr val="bg1"/>
                </a:solidFill>
                <a:latin typeface="Calibri" pitchFamily="34" charset="0"/>
              </a:rPr>
              <a:t>  </a:t>
            </a:r>
            <a:r>
              <a:rPr lang="cs-CZ" sz="2200" b="1" dirty="0" err="1" smtClean="0">
                <a:solidFill>
                  <a:schemeClr val="bg1"/>
                </a:solidFill>
                <a:latin typeface="Calibri" pitchFamily="34" charset="0"/>
              </a:rPr>
              <a:t>Closed</a:t>
            </a:r>
            <a:r>
              <a:rPr lang="cs-CZ" sz="2200" b="1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cs-CZ" sz="2200" b="1" dirty="0" err="1" smtClean="0">
                <a:solidFill>
                  <a:schemeClr val="bg1"/>
                </a:solidFill>
                <a:latin typeface="Calibri" pitchFamily="34" charset="0"/>
              </a:rPr>
              <a:t>places</a:t>
            </a:r>
            <a:r>
              <a:rPr lang="cs-CZ" sz="2200" b="1" dirty="0" smtClean="0">
                <a:solidFill>
                  <a:schemeClr val="bg1"/>
                </a:solidFill>
                <a:latin typeface="Calibri" pitchFamily="34" charset="0"/>
              </a:rPr>
              <a:t>	      </a:t>
            </a:r>
            <a:r>
              <a:rPr lang="cs-CZ" sz="2200" b="1" dirty="0" err="1" smtClean="0">
                <a:solidFill>
                  <a:schemeClr val="bg1"/>
                </a:solidFill>
                <a:latin typeface="Calibri" pitchFamily="34" charset="0"/>
              </a:rPr>
              <a:t>claustrophobia</a:t>
            </a:r>
            <a:endParaRPr lang="cs-CZ" sz="2200" b="1" dirty="0">
              <a:solidFill>
                <a:schemeClr val="bg1"/>
              </a:solidFill>
              <a:latin typeface="Calibri" pitchFamily="34" charset="0"/>
            </a:endParaRPr>
          </a:p>
          <a:p>
            <a:pPr marL="280988" indent="-93663" defTabSz="762000">
              <a:lnSpc>
                <a:spcPct val="150000"/>
              </a:lnSpc>
              <a:buClr>
                <a:srgbClr val="FF3300"/>
              </a:buClr>
              <a:buFont typeface="Marlett" pitchFamily="2" charset="2"/>
              <a:buChar char="h"/>
            </a:pPr>
            <a:r>
              <a:rPr lang="cs-CZ" sz="2200" b="1" dirty="0">
                <a:solidFill>
                  <a:schemeClr val="bg1"/>
                </a:solidFill>
                <a:latin typeface="Calibri" pitchFamily="34" charset="0"/>
              </a:rPr>
              <a:t>  </a:t>
            </a:r>
            <a:r>
              <a:rPr lang="cs-CZ" sz="2200" b="1" dirty="0" err="1" smtClean="0">
                <a:solidFill>
                  <a:schemeClr val="bg1"/>
                </a:solidFill>
                <a:latin typeface="Calibri" pitchFamily="34" charset="0"/>
              </a:rPr>
              <a:t>Strangers</a:t>
            </a:r>
            <a:r>
              <a:rPr lang="cs-CZ" sz="2200" b="1" dirty="0" smtClean="0">
                <a:solidFill>
                  <a:schemeClr val="bg1"/>
                </a:solidFill>
                <a:latin typeface="Calibri" pitchFamily="34" charset="0"/>
              </a:rPr>
              <a:t>                </a:t>
            </a:r>
            <a:r>
              <a:rPr lang="cs-CZ" sz="2200" b="1" dirty="0" err="1" smtClean="0">
                <a:solidFill>
                  <a:schemeClr val="bg1"/>
                </a:solidFill>
                <a:latin typeface="Calibri" pitchFamily="34" charset="0"/>
              </a:rPr>
              <a:t>xenophobia</a:t>
            </a:r>
            <a:r>
              <a:rPr lang="cs-CZ" sz="2200" b="1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endParaRPr lang="cs-CZ" sz="2200" b="1" dirty="0">
              <a:solidFill>
                <a:schemeClr val="bg1"/>
              </a:solidFill>
              <a:latin typeface="Calibri" pitchFamily="34" charset="0"/>
            </a:endParaRPr>
          </a:p>
          <a:p>
            <a:pPr marL="280988" indent="-93663" defTabSz="762000">
              <a:lnSpc>
                <a:spcPct val="150000"/>
              </a:lnSpc>
              <a:buClr>
                <a:srgbClr val="FF3300"/>
              </a:buClr>
              <a:buFont typeface="Marlett" pitchFamily="2" charset="2"/>
              <a:buChar char="h"/>
            </a:pPr>
            <a:r>
              <a:rPr lang="cs-CZ" sz="2200" b="1" dirty="0">
                <a:solidFill>
                  <a:schemeClr val="bg1"/>
                </a:solidFill>
                <a:latin typeface="Calibri" pitchFamily="34" charset="0"/>
              </a:rPr>
              <a:t>  </a:t>
            </a:r>
            <a:r>
              <a:rPr lang="cs-CZ" sz="2200" b="1" dirty="0" err="1" smtClean="0">
                <a:solidFill>
                  <a:schemeClr val="bg1"/>
                </a:solidFill>
                <a:latin typeface="Calibri" pitchFamily="34" charset="0"/>
              </a:rPr>
              <a:t>Fire</a:t>
            </a:r>
            <a:r>
              <a:rPr lang="cs-CZ" sz="2200" b="1" dirty="0" smtClean="0">
                <a:solidFill>
                  <a:schemeClr val="bg1"/>
                </a:solidFill>
                <a:latin typeface="Calibri" pitchFamily="34" charset="0"/>
              </a:rPr>
              <a:t>	                  </a:t>
            </a:r>
            <a:r>
              <a:rPr lang="cs-CZ" sz="2200" b="1" dirty="0" err="1" smtClean="0">
                <a:solidFill>
                  <a:schemeClr val="bg1"/>
                </a:solidFill>
                <a:latin typeface="Calibri" pitchFamily="34" charset="0"/>
              </a:rPr>
              <a:t>pyrophobia</a:t>
            </a:r>
            <a:r>
              <a:rPr lang="cs-CZ" sz="2200" b="1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endParaRPr lang="cs-CZ" sz="2200" b="1" dirty="0">
              <a:solidFill>
                <a:schemeClr val="bg1"/>
              </a:solidFill>
              <a:latin typeface="Calibri" pitchFamily="34" charset="0"/>
            </a:endParaRPr>
          </a:p>
          <a:p>
            <a:pPr marL="280988" indent="-93663" defTabSz="762000">
              <a:lnSpc>
                <a:spcPct val="150000"/>
              </a:lnSpc>
              <a:buClr>
                <a:srgbClr val="FF3300"/>
              </a:buClr>
              <a:buFont typeface="Marlett" pitchFamily="2" charset="2"/>
              <a:buChar char="h"/>
            </a:pPr>
            <a:r>
              <a:rPr lang="cs-CZ" sz="2200" b="1" dirty="0">
                <a:solidFill>
                  <a:schemeClr val="bg1"/>
                </a:solidFill>
                <a:latin typeface="Calibri" pitchFamily="34" charset="0"/>
              </a:rPr>
              <a:t>  </a:t>
            </a:r>
            <a:r>
              <a:rPr lang="cs-CZ" sz="2200" b="1" dirty="0" err="1" smtClean="0">
                <a:solidFill>
                  <a:schemeClr val="bg1"/>
                </a:solidFill>
                <a:latin typeface="Calibri" pitchFamily="34" charset="0"/>
              </a:rPr>
              <a:t>Thunder</a:t>
            </a:r>
            <a:r>
              <a:rPr lang="cs-CZ" sz="2200" b="1" dirty="0" smtClean="0">
                <a:solidFill>
                  <a:schemeClr val="bg1"/>
                </a:solidFill>
                <a:latin typeface="Calibri" pitchFamily="34" charset="0"/>
              </a:rPr>
              <a:t>                  </a:t>
            </a:r>
            <a:r>
              <a:rPr lang="cs-CZ" sz="2200" b="1" dirty="0" err="1" smtClean="0">
                <a:solidFill>
                  <a:schemeClr val="bg1"/>
                </a:solidFill>
                <a:latin typeface="Calibri" pitchFamily="34" charset="0"/>
              </a:rPr>
              <a:t>brontophobia</a:t>
            </a:r>
            <a:endParaRPr lang="cs-CZ" sz="2200" b="1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zoom dir="in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ext Box 2"/>
          <p:cNvSpPr txBox="1">
            <a:spLocks noChangeArrowheads="1"/>
          </p:cNvSpPr>
          <p:nvPr/>
        </p:nvSpPr>
        <p:spPr bwMode="auto">
          <a:xfrm>
            <a:off x="441325" y="8032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66"/>
                </a:solidFill>
                <a:latin typeface="Arial" pitchFamily="34" charset="0"/>
              </a:rPr>
              <a:t>Elective </a:t>
            </a:r>
            <a:r>
              <a:rPr lang="en-US" b="1" dirty="0" err="1">
                <a:solidFill>
                  <a:srgbClr val="FFFF66"/>
                </a:solidFill>
                <a:latin typeface="Arial" pitchFamily="34" charset="0"/>
              </a:rPr>
              <a:t>mutism</a:t>
            </a:r>
            <a:r>
              <a:rPr lang="en-US" b="1" dirty="0">
                <a:solidFill>
                  <a:srgbClr val="FFFF66"/>
                </a:solidFill>
                <a:latin typeface="Arial" pitchFamily="34" charset="0"/>
              </a:rPr>
              <a:t/>
            </a:r>
            <a:br>
              <a:rPr lang="en-US" b="1" dirty="0">
                <a:solidFill>
                  <a:srgbClr val="FFFF66"/>
                </a:solidFill>
                <a:latin typeface="Arial" pitchFamily="34" charset="0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5475" y="1412776"/>
            <a:ext cx="7772400" cy="5050904"/>
          </a:xfrm>
        </p:spPr>
        <p:txBody>
          <a:bodyPr/>
          <a:lstStyle/>
          <a:p>
            <a:r>
              <a:rPr lang="cs-CZ" sz="2800" dirty="0">
                <a:solidFill>
                  <a:schemeClr val="bg1"/>
                </a:solidFill>
                <a:latin typeface="Arial" pitchFamily="34" charset="0"/>
              </a:rPr>
              <a:t>A period </a:t>
            </a:r>
            <a:r>
              <a:rPr lang="cs-CZ" sz="2800" dirty="0" err="1">
                <a:solidFill>
                  <a:schemeClr val="bg1"/>
                </a:solidFill>
                <a:latin typeface="Arial" pitchFamily="34" charset="0"/>
              </a:rPr>
              <a:t>of</a:t>
            </a:r>
            <a:r>
              <a:rPr lang="cs-CZ" sz="2800" dirty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sz="2800" dirty="0" err="1">
                <a:solidFill>
                  <a:schemeClr val="bg1"/>
                </a:solidFill>
                <a:latin typeface="Arial" pitchFamily="34" charset="0"/>
              </a:rPr>
              <a:t>mutism</a:t>
            </a:r>
            <a:r>
              <a:rPr lang="cs-CZ" sz="2800" dirty="0">
                <a:solidFill>
                  <a:schemeClr val="bg1"/>
                </a:solidFill>
                <a:latin typeface="Arial" pitchFamily="34" charset="0"/>
              </a:rPr>
              <a:t> (not </a:t>
            </a:r>
            <a:r>
              <a:rPr lang="cs-CZ" sz="2800" dirty="0" err="1">
                <a:solidFill>
                  <a:schemeClr val="bg1"/>
                </a:solidFill>
                <a:latin typeface="Arial" pitchFamily="34" charset="0"/>
              </a:rPr>
              <a:t>speaking</a:t>
            </a:r>
            <a:r>
              <a:rPr lang="cs-CZ" sz="2800" dirty="0">
                <a:solidFill>
                  <a:schemeClr val="bg1"/>
                </a:solidFill>
                <a:latin typeface="Arial" pitchFamily="34" charset="0"/>
              </a:rPr>
              <a:t>) in </a:t>
            </a:r>
            <a:r>
              <a:rPr lang="cs-CZ" sz="2800" dirty="0" err="1">
                <a:solidFill>
                  <a:schemeClr val="bg1"/>
                </a:solidFill>
                <a:latin typeface="Arial" pitchFamily="34" charset="0"/>
              </a:rPr>
              <a:t>specific</a:t>
            </a:r>
            <a:r>
              <a:rPr lang="cs-CZ" sz="2800" dirty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sz="2800" dirty="0" err="1" smtClean="0">
                <a:solidFill>
                  <a:schemeClr val="bg1"/>
                </a:solidFill>
                <a:latin typeface="Arial" pitchFamily="34" charset="0"/>
              </a:rPr>
              <a:t>social</a:t>
            </a:r>
            <a:r>
              <a:rPr lang="cs-CZ" sz="2800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sz="2800" dirty="0" err="1" smtClean="0">
                <a:solidFill>
                  <a:schemeClr val="bg1"/>
                </a:solidFill>
                <a:latin typeface="Arial" pitchFamily="34" charset="0"/>
              </a:rPr>
              <a:t>situations</a:t>
            </a:r>
            <a:r>
              <a:rPr lang="cs-CZ" sz="2800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sz="2800" dirty="0" err="1" smtClean="0">
                <a:solidFill>
                  <a:schemeClr val="bg1"/>
                </a:solidFill>
                <a:latin typeface="Arial" pitchFamily="34" charset="0"/>
              </a:rPr>
              <a:t>despite</a:t>
            </a:r>
            <a:r>
              <a:rPr lang="cs-CZ" sz="2800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sz="2800" dirty="0" err="1" smtClean="0">
                <a:solidFill>
                  <a:schemeClr val="bg1"/>
                </a:solidFill>
                <a:latin typeface="Arial" pitchFamily="34" charset="0"/>
              </a:rPr>
              <a:t>the</a:t>
            </a:r>
            <a:r>
              <a:rPr lang="cs-CZ" sz="2800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sz="2800" dirty="0" err="1" smtClean="0">
                <a:solidFill>
                  <a:schemeClr val="bg1"/>
                </a:solidFill>
                <a:latin typeface="Arial" pitchFamily="34" charset="0"/>
              </a:rPr>
              <a:t>normal</a:t>
            </a:r>
            <a:r>
              <a:rPr lang="cs-CZ" sz="2800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sz="2800" dirty="0" err="1" smtClean="0">
                <a:solidFill>
                  <a:schemeClr val="bg1"/>
                </a:solidFill>
                <a:latin typeface="Arial" pitchFamily="34" charset="0"/>
              </a:rPr>
              <a:t>development</a:t>
            </a:r>
            <a:r>
              <a:rPr lang="cs-CZ" sz="2800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sz="2800" dirty="0" err="1" smtClean="0">
                <a:solidFill>
                  <a:schemeClr val="bg1"/>
                </a:solidFill>
                <a:latin typeface="Arial" pitchFamily="34" charset="0"/>
              </a:rPr>
              <a:t>of</a:t>
            </a:r>
            <a:r>
              <a:rPr lang="cs-CZ" sz="2800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sz="2800" dirty="0" err="1" smtClean="0">
                <a:solidFill>
                  <a:schemeClr val="bg1"/>
                </a:solidFill>
                <a:latin typeface="Arial" pitchFamily="34" charset="0"/>
              </a:rPr>
              <a:t>speech</a:t>
            </a:r>
            <a:r>
              <a:rPr lang="cs-CZ" sz="2800" dirty="0" smtClean="0">
                <a:solidFill>
                  <a:schemeClr val="bg1"/>
                </a:solidFill>
                <a:latin typeface="Arial" pitchFamily="34" charset="0"/>
              </a:rPr>
              <a:t> and </a:t>
            </a:r>
            <a:r>
              <a:rPr lang="cs-CZ" sz="2800" dirty="0" err="1" smtClean="0">
                <a:solidFill>
                  <a:schemeClr val="bg1"/>
                </a:solidFill>
                <a:latin typeface="Arial" pitchFamily="34" charset="0"/>
              </a:rPr>
              <a:t>lack</a:t>
            </a:r>
            <a:r>
              <a:rPr lang="cs-CZ" sz="2800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sz="2800" dirty="0" err="1" smtClean="0">
                <a:solidFill>
                  <a:schemeClr val="bg1"/>
                </a:solidFill>
                <a:latin typeface="Arial" pitchFamily="34" charset="0"/>
              </a:rPr>
              <a:t>of</a:t>
            </a:r>
            <a:r>
              <a:rPr lang="cs-CZ" sz="2800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sz="2800" dirty="0" err="1" smtClean="0">
                <a:solidFill>
                  <a:schemeClr val="bg1"/>
                </a:solidFill>
                <a:latin typeface="Arial" pitchFamily="34" charset="0"/>
              </a:rPr>
              <a:t>problems</a:t>
            </a:r>
            <a:r>
              <a:rPr lang="cs-CZ" sz="2800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sz="2800" dirty="0" err="1" smtClean="0">
                <a:solidFill>
                  <a:schemeClr val="bg1"/>
                </a:solidFill>
                <a:latin typeface="Arial" pitchFamily="34" charset="0"/>
              </a:rPr>
              <a:t>when</a:t>
            </a:r>
            <a:r>
              <a:rPr lang="cs-CZ" sz="2800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sz="2800" dirty="0" err="1" smtClean="0">
                <a:solidFill>
                  <a:schemeClr val="bg1"/>
                </a:solidFill>
                <a:latin typeface="Arial" pitchFamily="34" charset="0"/>
              </a:rPr>
              <a:t>speaking</a:t>
            </a:r>
            <a:r>
              <a:rPr lang="cs-CZ" sz="2800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sz="2800" dirty="0" err="1" smtClean="0">
                <a:solidFill>
                  <a:schemeClr val="bg1"/>
                </a:solidFill>
                <a:latin typeface="Arial" pitchFamily="34" charset="0"/>
              </a:rPr>
              <a:t>with</a:t>
            </a:r>
            <a:r>
              <a:rPr lang="cs-CZ" sz="2800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sz="2800" dirty="0" err="1" smtClean="0">
                <a:solidFill>
                  <a:schemeClr val="bg1"/>
                </a:solidFill>
                <a:latin typeface="Arial" pitchFamily="34" charset="0"/>
              </a:rPr>
              <a:t>family</a:t>
            </a:r>
            <a:r>
              <a:rPr lang="cs-CZ" sz="2800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sz="2800" dirty="0" err="1" smtClean="0">
                <a:solidFill>
                  <a:schemeClr val="bg1"/>
                </a:solidFill>
                <a:latin typeface="Arial" pitchFamily="34" charset="0"/>
              </a:rPr>
              <a:t>members</a:t>
            </a:r>
            <a:endParaRPr lang="cs-CZ" sz="2800" dirty="0" smtClean="0">
              <a:solidFill>
                <a:schemeClr val="bg1"/>
              </a:solidFill>
              <a:latin typeface="Arial" pitchFamily="34" charset="0"/>
            </a:endParaRPr>
          </a:p>
          <a:p>
            <a:endParaRPr lang="cs-CZ" sz="2800" dirty="0">
              <a:solidFill>
                <a:schemeClr val="bg1"/>
              </a:solidFill>
              <a:latin typeface="Arial" pitchFamily="34" charset="0"/>
            </a:endParaRPr>
          </a:p>
          <a:p>
            <a:r>
              <a:rPr lang="cs-CZ" sz="2800" dirty="0" smtClean="0">
                <a:solidFill>
                  <a:schemeClr val="bg1"/>
                </a:solidFill>
                <a:latin typeface="Arial" pitchFamily="34" charset="0"/>
              </a:rPr>
              <a:t>Prevalence 0,3-0,8/1000 </a:t>
            </a:r>
            <a:r>
              <a:rPr lang="cs-CZ" sz="2800" dirty="0" err="1" smtClean="0">
                <a:solidFill>
                  <a:schemeClr val="bg1"/>
                </a:solidFill>
                <a:latin typeface="Arial" pitchFamily="34" charset="0"/>
              </a:rPr>
              <a:t>children</a:t>
            </a:r>
            <a:r>
              <a:rPr lang="cs-CZ" sz="2800" dirty="0" smtClean="0">
                <a:solidFill>
                  <a:schemeClr val="bg1"/>
                </a:solidFill>
                <a:latin typeface="Arial" pitchFamily="34" charset="0"/>
              </a:rPr>
              <a:t>, more </a:t>
            </a:r>
            <a:r>
              <a:rPr lang="cs-CZ" sz="2800" dirty="0" err="1" smtClean="0">
                <a:solidFill>
                  <a:schemeClr val="bg1"/>
                </a:solidFill>
                <a:latin typeface="Arial" pitchFamily="34" charset="0"/>
              </a:rPr>
              <a:t>girls</a:t>
            </a:r>
            <a:endParaRPr lang="cs-CZ" sz="2800" dirty="0" smtClean="0">
              <a:solidFill>
                <a:schemeClr val="bg1"/>
              </a:solidFill>
              <a:latin typeface="Arial" pitchFamily="34" charset="0"/>
            </a:endParaRPr>
          </a:p>
          <a:p>
            <a:r>
              <a:rPr lang="cs-CZ" sz="2800" dirty="0" err="1" smtClean="0">
                <a:solidFill>
                  <a:schemeClr val="bg1"/>
                </a:solidFill>
                <a:latin typeface="Arial" pitchFamily="34" charset="0"/>
              </a:rPr>
              <a:t>Psychological</a:t>
            </a:r>
            <a:r>
              <a:rPr lang="cs-CZ" sz="2800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sz="2800" dirty="0" err="1" smtClean="0">
                <a:solidFill>
                  <a:schemeClr val="bg1"/>
                </a:solidFill>
                <a:latin typeface="Arial" pitchFamily="34" charset="0"/>
              </a:rPr>
              <a:t>traits</a:t>
            </a:r>
            <a:r>
              <a:rPr lang="cs-CZ" sz="2800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sz="2800" dirty="0" err="1" smtClean="0">
                <a:solidFill>
                  <a:schemeClr val="bg1"/>
                </a:solidFill>
                <a:latin typeface="Arial" pitchFamily="34" charset="0"/>
              </a:rPr>
              <a:t>like</a:t>
            </a:r>
            <a:r>
              <a:rPr lang="cs-CZ" sz="2800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sz="2800" dirty="0" err="1" smtClean="0">
                <a:solidFill>
                  <a:schemeClr val="bg1"/>
                </a:solidFill>
                <a:latin typeface="Arial" pitchFamily="34" charset="0"/>
              </a:rPr>
              <a:t>shyness</a:t>
            </a:r>
            <a:endParaRPr lang="cs-CZ" sz="2800" dirty="0" smtClean="0">
              <a:solidFill>
                <a:schemeClr val="bg1"/>
              </a:solidFill>
              <a:latin typeface="Arial" pitchFamily="34" charset="0"/>
            </a:endParaRPr>
          </a:p>
          <a:p>
            <a:r>
              <a:rPr lang="cs-CZ" sz="2800" dirty="0" err="1" smtClean="0">
                <a:solidFill>
                  <a:schemeClr val="bg1"/>
                </a:solidFill>
                <a:latin typeface="Arial" pitchFamily="34" charset="0"/>
              </a:rPr>
              <a:t>Good</a:t>
            </a:r>
            <a:r>
              <a:rPr lang="cs-CZ" sz="2800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sz="2800" dirty="0" err="1" smtClean="0">
                <a:solidFill>
                  <a:schemeClr val="bg1"/>
                </a:solidFill>
                <a:latin typeface="Arial" pitchFamily="34" charset="0"/>
              </a:rPr>
              <a:t>prognosis</a:t>
            </a:r>
            <a:r>
              <a:rPr lang="cs-CZ" sz="2800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sz="2800" dirty="0" err="1" smtClean="0">
                <a:solidFill>
                  <a:schemeClr val="bg1"/>
                </a:solidFill>
                <a:latin typeface="Arial" pitchFamily="34" charset="0"/>
              </a:rPr>
              <a:t>with</a:t>
            </a:r>
            <a:r>
              <a:rPr lang="cs-CZ" sz="2800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sz="2800" dirty="0" err="1" smtClean="0">
                <a:solidFill>
                  <a:schemeClr val="bg1"/>
                </a:solidFill>
                <a:latin typeface="Arial" pitchFamily="34" charset="0"/>
              </a:rPr>
              <a:t>therapy</a:t>
            </a:r>
            <a:r>
              <a:rPr lang="cs-CZ" sz="2800" dirty="0" smtClean="0">
                <a:solidFill>
                  <a:schemeClr val="bg1"/>
                </a:solidFill>
                <a:latin typeface="Arial" pitchFamily="34" charset="0"/>
              </a:rPr>
              <a:t>, </a:t>
            </a:r>
            <a:r>
              <a:rPr lang="cs-CZ" sz="2800" dirty="0" err="1" smtClean="0">
                <a:solidFill>
                  <a:schemeClr val="bg1"/>
                </a:solidFill>
                <a:latin typeface="Arial" pitchFamily="34" charset="0"/>
              </a:rPr>
              <a:t>although</a:t>
            </a:r>
            <a:r>
              <a:rPr lang="cs-CZ" sz="2800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sz="2800" dirty="0" err="1" smtClean="0">
                <a:solidFill>
                  <a:schemeClr val="bg1"/>
                </a:solidFill>
                <a:latin typeface="Arial" pitchFamily="34" charset="0"/>
              </a:rPr>
              <a:t>social</a:t>
            </a:r>
            <a:r>
              <a:rPr lang="cs-CZ" sz="2800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sz="2800" dirty="0" err="1" smtClean="0">
                <a:solidFill>
                  <a:schemeClr val="bg1"/>
                </a:solidFill>
                <a:latin typeface="Arial" pitchFamily="34" charset="0"/>
              </a:rPr>
              <a:t>phobia</a:t>
            </a:r>
            <a:r>
              <a:rPr lang="cs-CZ" sz="2800" dirty="0" smtClean="0">
                <a:solidFill>
                  <a:schemeClr val="bg1"/>
                </a:solidFill>
                <a:latin typeface="Arial" pitchFamily="34" charset="0"/>
              </a:rPr>
              <a:t> as a </a:t>
            </a:r>
            <a:r>
              <a:rPr lang="cs-CZ" sz="2800" dirty="0" err="1" smtClean="0">
                <a:solidFill>
                  <a:schemeClr val="bg1"/>
                </a:solidFill>
                <a:latin typeface="Arial" pitchFamily="34" charset="0"/>
              </a:rPr>
              <a:t>possible</a:t>
            </a:r>
            <a:r>
              <a:rPr lang="cs-CZ" sz="2800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sz="2800" dirty="0" err="1" smtClean="0">
                <a:solidFill>
                  <a:schemeClr val="bg1"/>
                </a:solidFill>
                <a:latin typeface="Arial" pitchFamily="34" charset="0"/>
              </a:rPr>
              <a:t>outcome</a:t>
            </a:r>
            <a:endParaRPr lang="cs-CZ" sz="2800" dirty="0" smtClean="0">
              <a:solidFill>
                <a:schemeClr val="bg1"/>
              </a:solidFill>
              <a:latin typeface="Arial" pitchFamily="34" charset="0"/>
            </a:endParaRPr>
          </a:p>
          <a:p>
            <a:endParaRPr lang="cs-CZ" sz="2400" dirty="0">
              <a:solidFill>
                <a:schemeClr val="bg1"/>
              </a:solidFill>
              <a:latin typeface="Arial" pitchFamily="34" charset="0"/>
            </a:endParaRPr>
          </a:p>
          <a:p>
            <a:r>
              <a:rPr lang="cs-CZ" sz="2000" dirty="0">
                <a:hlinkClick r:id="rId2"/>
              </a:rPr>
              <a:t>https://</a:t>
            </a:r>
            <a:r>
              <a:rPr lang="cs-CZ" sz="2000" dirty="0" smtClean="0">
                <a:hlinkClick r:id="rId2"/>
              </a:rPr>
              <a:t>www.youtube.com/watch?v=WXcgNPpFjBM</a:t>
            </a:r>
            <a:endParaRPr lang="cs-CZ" sz="20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875304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326161" y="473075"/>
            <a:ext cx="526137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 sz="3200" b="1" dirty="0" err="1" smtClean="0">
                <a:solidFill>
                  <a:srgbClr val="FFFF99"/>
                </a:solidFill>
                <a:latin typeface="Arial" pitchFamily="34" charset="0"/>
                <a:cs typeface="Times New Roman" pitchFamily="18" charset="0"/>
              </a:rPr>
              <a:t>Early</a:t>
            </a:r>
            <a:r>
              <a:rPr lang="cs-CZ" sz="3200" b="1" dirty="0">
                <a:solidFill>
                  <a:srgbClr val="FFFF99"/>
                </a:solidFill>
                <a:latin typeface="Arial" pitchFamily="34" charset="0"/>
                <a:cs typeface="Times New Roman" pitchFamily="18" charset="0"/>
              </a:rPr>
              <a:t>-</a:t>
            </a:r>
            <a:r>
              <a:rPr lang="cs-CZ" sz="3200" b="1" dirty="0" err="1" smtClean="0">
                <a:solidFill>
                  <a:srgbClr val="FFFF99"/>
                </a:solidFill>
                <a:latin typeface="Arial" pitchFamily="34" charset="0"/>
                <a:cs typeface="Times New Roman" pitchFamily="18" charset="0"/>
              </a:rPr>
              <a:t>onset</a:t>
            </a:r>
            <a:r>
              <a:rPr lang="cs-CZ" sz="3200" b="1" dirty="0" smtClean="0">
                <a:solidFill>
                  <a:srgbClr val="FFFF99"/>
                </a:solidFill>
                <a:latin typeface="Arial" pitchFamily="34" charset="0"/>
                <a:cs typeface="Times New Roman" pitchFamily="18" charset="0"/>
              </a:rPr>
              <a:t> </a:t>
            </a:r>
            <a:r>
              <a:rPr lang="cs-CZ" sz="3200" b="1" dirty="0" err="1" smtClean="0">
                <a:solidFill>
                  <a:srgbClr val="FFFF99"/>
                </a:solidFill>
                <a:latin typeface="Arial" pitchFamily="34" charset="0"/>
                <a:cs typeface="Times New Roman" pitchFamily="18" charset="0"/>
              </a:rPr>
              <a:t>schizophrenia</a:t>
            </a:r>
            <a:endParaRPr lang="cs-CZ" sz="3200" b="1" dirty="0">
              <a:solidFill>
                <a:srgbClr val="FFFF99"/>
              </a:solidFill>
              <a:latin typeface="Arial" pitchFamily="34" charset="0"/>
            </a:endParaRP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250825" y="1268413"/>
            <a:ext cx="5791200" cy="4955203"/>
          </a:xfrm>
          <a:prstGeom prst="rect">
            <a:avLst/>
          </a:prstGeom>
          <a:solidFill>
            <a:srgbClr val="000066"/>
          </a:solidFill>
          <a:ln w="9525">
            <a:solidFill>
              <a:srgbClr val="FFFF99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800" b="1" dirty="0" smtClean="0">
                <a:solidFill>
                  <a:srgbClr val="FFC000"/>
                </a:solidFill>
                <a:latin typeface="Arial" pitchFamily="34" charset="0"/>
              </a:rPr>
              <a:t>Symptoms in children</a:t>
            </a:r>
            <a:r>
              <a:rPr lang="en-GB" dirty="0" smtClean="0">
                <a:solidFill>
                  <a:srgbClr val="FFC000"/>
                </a:solidFill>
                <a:latin typeface="Arial" pitchFamily="34" charset="0"/>
              </a:rPr>
              <a:t>:</a:t>
            </a:r>
          </a:p>
          <a:p>
            <a:r>
              <a:rPr lang="en-GB" dirty="0" smtClean="0">
                <a:solidFill>
                  <a:schemeClr val="bg1"/>
                </a:solidFill>
                <a:latin typeface="Arial" pitchFamily="34" charset="0"/>
              </a:rPr>
              <a:t>Impairment of interpersonal relations, emotional changes, social withdrawal,   </a:t>
            </a:r>
            <a:r>
              <a:rPr lang="en-GB" dirty="0" err="1" smtClean="0">
                <a:solidFill>
                  <a:schemeClr val="bg1"/>
                </a:solidFill>
                <a:latin typeface="Arial" pitchFamily="34" charset="0"/>
              </a:rPr>
              <a:t>bizarr</a:t>
            </a:r>
            <a:r>
              <a:rPr lang="en-GB" dirty="0" smtClean="0">
                <a:solidFill>
                  <a:schemeClr val="bg1"/>
                </a:solidFill>
                <a:latin typeface="Arial" pitchFamily="34" charset="0"/>
              </a:rPr>
              <a:t>, anxious behaviour, rituals, unjustified fears or flattened </a:t>
            </a:r>
            <a:r>
              <a:rPr lang="en-GB" dirty="0" err="1" smtClean="0">
                <a:solidFill>
                  <a:schemeClr val="bg1"/>
                </a:solidFill>
                <a:latin typeface="Arial" pitchFamily="34" charset="0"/>
              </a:rPr>
              <a:t>emotivity</a:t>
            </a:r>
            <a:r>
              <a:rPr lang="en-GB" dirty="0" smtClean="0">
                <a:solidFill>
                  <a:schemeClr val="bg1"/>
                </a:solidFill>
                <a:latin typeface="Arial" pitchFamily="34" charset="0"/>
              </a:rPr>
              <a:t>, </a:t>
            </a:r>
            <a:r>
              <a:rPr lang="en-GB" dirty="0" smtClean="0">
                <a:solidFill>
                  <a:srgbClr val="FFFF99"/>
                </a:solidFill>
                <a:latin typeface="Arial" pitchFamily="34" charset="0"/>
              </a:rPr>
              <a:t>delusional fantasies</a:t>
            </a:r>
            <a:r>
              <a:rPr lang="en-GB" dirty="0" smtClean="0">
                <a:solidFill>
                  <a:schemeClr val="bg1"/>
                </a:solidFill>
                <a:latin typeface="Arial" pitchFamily="34" charset="0"/>
              </a:rPr>
              <a:t>, abnormal speech, abnormal motor symptoms</a:t>
            </a:r>
          </a:p>
          <a:p>
            <a:r>
              <a:rPr lang="en-GB" dirty="0" smtClean="0">
                <a:solidFill>
                  <a:srgbClr val="FFC000"/>
                </a:solidFill>
                <a:latin typeface="Arial" pitchFamily="34" charset="0"/>
              </a:rPr>
              <a:t>Older children</a:t>
            </a:r>
            <a:r>
              <a:rPr lang="en-GB" dirty="0" smtClean="0">
                <a:solidFill>
                  <a:schemeClr val="bg1"/>
                </a:solidFill>
                <a:latin typeface="Arial" pitchFamily="34" charset="0"/>
              </a:rPr>
              <a:t>: verbal and sometimes visual hallucinations (animals, monsters…) </a:t>
            </a:r>
          </a:p>
          <a:p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Symptoms are influenced by cognitive development and only after 11 years of age are similar to those in adults</a:t>
            </a:r>
            <a:endParaRPr lang="en-GB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772" name="Text Box 5"/>
          <p:cNvSpPr txBox="1">
            <a:spLocks noChangeArrowheads="1"/>
          </p:cNvSpPr>
          <p:nvPr/>
        </p:nvSpPr>
        <p:spPr bwMode="auto">
          <a:xfrm>
            <a:off x="6308725" y="17176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32773" name="Text Box 7"/>
          <p:cNvSpPr txBox="1">
            <a:spLocks noChangeArrowheads="1"/>
          </p:cNvSpPr>
          <p:nvPr/>
        </p:nvSpPr>
        <p:spPr bwMode="auto">
          <a:xfrm>
            <a:off x="746125" y="52990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32774" name="Text Box 9"/>
          <p:cNvSpPr txBox="1">
            <a:spLocks noChangeArrowheads="1"/>
          </p:cNvSpPr>
          <p:nvPr/>
        </p:nvSpPr>
        <p:spPr bwMode="auto">
          <a:xfrm>
            <a:off x="6537325" y="52990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32775" name="Text Box 11"/>
          <p:cNvSpPr txBox="1">
            <a:spLocks noChangeArrowheads="1"/>
          </p:cNvSpPr>
          <p:nvPr/>
        </p:nvSpPr>
        <p:spPr bwMode="auto">
          <a:xfrm>
            <a:off x="2955925" y="52228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32776" name="Text Box 16"/>
          <p:cNvSpPr txBox="1">
            <a:spLocks noChangeArrowheads="1"/>
          </p:cNvSpPr>
          <p:nvPr/>
        </p:nvSpPr>
        <p:spPr bwMode="auto">
          <a:xfrm>
            <a:off x="6084888" y="3860800"/>
            <a:ext cx="2733441" cy="2677656"/>
          </a:xfrm>
          <a:prstGeom prst="rect">
            <a:avLst/>
          </a:prstGeom>
          <a:noFill/>
          <a:ln w="9525">
            <a:solidFill>
              <a:srgbClr val="FFFF99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 dirty="0" err="1" smtClean="0">
                <a:solidFill>
                  <a:schemeClr val="bg1"/>
                </a:solidFill>
                <a:latin typeface="Arial" pitchFamily="34" charset="0"/>
              </a:rPr>
              <a:t>Age</a:t>
            </a:r>
            <a:r>
              <a:rPr lang="cs-CZ" b="1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b="1" dirty="0" err="1" smtClean="0">
                <a:solidFill>
                  <a:schemeClr val="bg1"/>
                </a:solidFill>
                <a:latin typeface="Arial" pitchFamily="34" charset="0"/>
              </a:rPr>
              <a:t>of</a:t>
            </a:r>
            <a:r>
              <a:rPr lang="cs-CZ" b="1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b="1" dirty="0" err="1" smtClean="0">
                <a:solidFill>
                  <a:schemeClr val="bg1"/>
                </a:solidFill>
                <a:latin typeface="Arial" pitchFamily="34" charset="0"/>
              </a:rPr>
              <a:t>onset</a:t>
            </a:r>
            <a:endParaRPr lang="cs-CZ" b="1" dirty="0">
              <a:solidFill>
                <a:schemeClr val="bg1"/>
              </a:solidFill>
              <a:latin typeface="Arial" pitchFamily="34" charset="0"/>
            </a:endParaRPr>
          </a:p>
          <a:p>
            <a:endParaRPr lang="cs-CZ" b="1" dirty="0">
              <a:solidFill>
                <a:schemeClr val="bg1"/>
              </a:solidFill>
              <a:latin typeface="Arial" pitchFamily="34" charset="0"/>
            </a:endParaRPr>
          </a:p>
          <a:p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before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 10 </a:t>
            </a:r>
            <a:r>
              <a:rPr lang="cs-CZ" dirty="0">
                <a:solidFill>
                  <a:schemeClr val="bg1"/>
                </a:solidFill>
                <a:latin typeface="Arial" pitchFamily="34" charset="0"/>
              </a:rPr>
              <a:t>–  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	1</a:t>
            </a:r>
            <a:r>
              <a:rPr lang="cs-CZ" dirty="0">
                <a:solidFill>
                  <a:schemeClr val="bg1"/>
                </a:solidFill>
                <a:latin typeface="Arial" pitchFamily="34" charset="0"/>
              </a:rPr>
              <a:t>%</a:t>
            </a:r>
          </a:p>
          <a:p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before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 15    	 </a:t>
            </a:r>
            <a:r>
              <a:rPr lang="cs-CZ" dirty="0">
                <a:solidFill>
                  <a:schemeClr val="bg1"/>
                </a:solidFill>
                <a:latin typeface="Arial" pitchFamily="34" charset="0"/>
              </a:rPr>
              <a:t>5%</a:t>
            </a:r>
          </a:p>
          <a:p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before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 17  	 </a:t>
            </a:r>
            <a:r>
              <a:rPr lang="cs-CZ" dirty="0">
                <a:solidFill>
                  <a:schemeClr val="bg1"/>
                </a:solidFill>
                <a:latin typeface="Arial" pitchFamily="34" charset="0"/>
              </a:rPr>
              <a:t>20%</a:t>
            </a:r>
          </a:p>
          <a:p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before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 25    	 </a:t>
            </a:r>
            <a:r>
              <a:rPr lang="cs-CZ" dirty="0">
                <a:solidFill>
                  <a:schemeClr val="bg1"/>
                </a:solidFill>
                <a:latin typeface="Arial" pitchFamily="34" charset="0"/>
              </a:rPr>
              <a:t>50%</a:t>
            </a:r>
          </a:p>
          <a:p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before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 30   	 </a:t>
            </a:r>
            <a:r>
              <a:rPr lang="cs-CZ" dirty="0">
                <a:solidFill>
                  <a:schemeClr val="bg1"/>
                </a:solidFill>
                <a:latin typeface="Arial" pitchFamily="34" charset="0"/>
              </a:rPr>
              <a:t>80%</a:t>
            </a:r>
          </a:p>
        </p:txBody>
      </p:sp>
      <p:pic>
        <p:nvPicPr>
          <p:cNvPr id="32777" name="Picture 13" descr="http://schizophrenia.com/photos/szage.onset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888" y="1196975"/>
            <a:ext cx="2928937" cy="266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476250"/>
            <a:ext cx="7772400" cy="1143000"/>
          </a:xfrm>
        </p:spPr>
        <p:txBody>
          <a:bodyPr/>
          <a:lstStyle/>
          <a:p>
            <a:r>
              <a:rPr lang="cs-CZ" sz="36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Prognosis</a:t>
            </a:r>
            <a:r>
              <a:rPr lang="cs-CZ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36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cs-CZ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COS </a:t>
            </a:r>
            <a:r>
              <a:rPr lang="cs-CZ" sz="36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and</a:t>
            </a:r>
            <a:r>
              <a:rPr lang="cs-CZ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36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therapy</a:t>
            </a:r>
            <a:endParaRPr lang="cs-CZ" sz="36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484313"/>
            <a:ext cx="4392613" cy="5113337"/>
          </a:xfrm>
          <a:ln w="28575">
            <a:solidFill>
              <a:srgbClr val="FFFF66"/>
            </a:solidFill>
          </a:ln>
        </p:spPr>
        <p:txBody>
          <a:bodyPr/>
          <a:lstStyle/>
          <a:p>
            <a:pPr>
              <a:buFontTx/>
              <a:buNone/>
            </a:pPr>
            <a:r>
              <a:rPr lang="cs-CZ" sz="2400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Early</a:t>
            </a:r>
            <a:r>
              <a:rPr lang="cs-CZ" sz="24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childhood</a:t>
            </a:r>
            <a:r>
              <a:rPr lang="cs-CZ" sz="24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cs-CZ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Poor</a:t>
            </a:r>
            <a:r>
              <a:rPr lang="cs-CZ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progosis</a:t>
            </a:r>
            <a:endParaRPr lang="cs-CZ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Mental</a:t>
            </a:r>
            <a:r>
              <a:rPr lang="cs-CZ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development</a:t>
            </a:r>
            <a:r>
              <a:rPr lang="cs-CZ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is</a:t>
            </a:r>
            <a:r>
              <a:rPr lang="cs-CZ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impaired</a:t>
            </a:r>
            <a:r>
              <a:rPr lang="cs-CZ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cs-CZ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Chronical</a:t>
            </a:r>
            <a:r>
              <a:rPr lang="cs-CZ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course</a:t>
            </a:r>
            <a:endParaRPr lang="cs-CZ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Often</a:t>
            </a:r>
            <a:r>
              <a:rPr lang="cs-CZ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pharmacoresistant</a:t>
            </a:r>
            <a:r>
              <a:rPr lang="cs-CZ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endParaRPr lang="cs-CZ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cs-CZ" sz="2400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Later</a:t>
            </a:r>
            <a:r>
              <a:rPr lang="cs-CZ" sz="24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childhood</a:t>
            </a:r>
            <a:endParaRPr lang="cs-CZ" sz="2400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r>
              <a:rPr lang="cs-CZ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Insure</a:t>
            </a:r>
            <a:r>
              <a:rPr lang="cs-CZ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prognosis</a:t>
            </a:r>
            <a:endParaRPr lang="cs-CZ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endParaRPr lang="cs-CZ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cs-CZ" sz="24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Adolescence:</a:t>
            </a:r>
          </a:p>
          <a:p>
            <a:pPr>
              <a:lnSpc>
                <a:spcPct val="90000"/>
              </a:lnSpc>
            </a:pPr>
            <a:r>
              <a:rPr lang="cs-CZ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Better</a:t>
            </a:r>
            <a:r>
              <a:rPr lang="cs-CZ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prognosis</a:t>
            </a:r>
            <a:endParaRPr lang="cs-CZ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endParaRPr lang="cs-CZ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endParaRPr lang="cs-CZ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endParaRPr lang="cs-CZ" dirty="0" smtClean="0"/>
          </a:p>
          <a:p>
            <a:pPr>
              <a:lnSpc>
                <a:spcPct val="90000"/>
              </a:lnSpc>
            </a:pPr>
            <a:endParaRPr lang="cs-CZ" sz="2400" dirty="0" smtClean="0">
              <a:solidFill>
                <a:schemeClr val="bg1"/>
              </a:solidFill>
            </a:endParaRPr>
          </a:p>
        </p:txBody>
      </p:sp>
      <p:sp>
        <p:nvSpPr>
          <p:cNvPr id="33796" name="TextovéPole 4"/>
          <p:cNvSpPr txBox="1">
            <a:spLocks noChangeArrowheads="1"/>
          </p:cNvSpPr>
          <p:nvPr/>
        </p:nvSpPr>
        <p:spPr bwMode="auto">
          <a:xfrm>
            <a:off x="4860032" y="2205038"/>
            <a:ext cx="396044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371600" lvl="2" indent="-457200"/>
            <a:r>
              <a:rPr lang="en-US" dirty="0" err="1">
                <a:solidFill>
                  <a:schemeClr val="bg1"/>
                </a:solidFill>
                <a:latin typeface="Arial" pitchFamily="34" charset="0"/>
              </a:rPr>
              <a:t>Risperidon</a:t>
            </a:r>
            <a:r>
              <a:rPr lang="en-US" dirty="0">
                <a:solidFill>
                  <a:schemeClr val="bg1"/>
                </a:solidFill>
                <a:latin typeface="Arial" pitchFamily="34" charset="0"/>
              </a:rPr>
              <a:t> </a:t>
            </a:r>
            <a:endParaRPr lang="cs-CZ" dirty="0" smtClean="0">
              <a:solidFill>
                <a:schemeClr val="bg1"/>
              </a:solidFill>
              <a:latin typeface="Arial" pitchFamily="34" charset="0"/>
            </a:endParaRPr>
          </a:p>
          <a:p>
            <a:pPr marL="1371600" lvl="2" indent="-457200"/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Paliperidone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</a:p>
          <a:p>
            <a:pPr marL="1371600" lvl="2" indent="-457200"/>
            <a:r>
              <a:rPr lang="en-US" dirty="0" err="1">
                <a:solidFill>
                  <a:schemeClr val="bg1"/>
                </a:solidFill>
                <a:latin typeface="Arial" pitchFamily="34" charset="0"/>
              </a:rPr>
              <a:t>Aripiprazol</a:t>
            </a:r>
            <a:r>
              <a:rPr lang="en-US" dirty="0">
                <a:solidFill>
                  <a:schemeClr val="bg1"/>
                </a:solidFill>
                <a:latin typeface="Arial" pitchFamily="34" charset="0"/>
              </a:rPr>
              <a:t> </a:t>
            </a:r>
          </a:p>
          <a:p>
            <a:pPr marL="1371600" lvl="2" indent="-457200"/>
            <a:endParaRPr lang="en-US" dirty="0">
              <a:solidFill>
                <a:schemeClr val="bg1"/>
              </a:solidFill>
              <a:latin typeface="Arial" pitchFamily="34" charset="0"/>
            </a:endParaRPr>
          </a:p>
          <a:p>
            <a:pPr marL="1371600" lvl="2" indent="-457200"/>
            <a:r>
              <a:rPr lang="en-US" dirty="0" err="1" smtClean="0">
                <a:solidFill>
                  <a:schemeClr val="bg1"/>
                </a:solidFill>
                <a:latin typeface="Arial" pitchFamily="34" charset="0"/>
              </a:rPr>
              <a:t>Olanzapin</a:t>
            </a:r>
            <a:endParaRPr lang="en-US" dirty="0">
              <a:solidFill>
                <a:schemeClr val="bg1"/>
              </a:solidFill>
              <a:latin typeface="Arial" pitchFamily="34" charset="0"/>
            </a:endParaRPr>
          </a:p>
          <a:p>
            <a:pPr marL="1371600" lvl="2" indent="-457200"/>
            <a:r>
              <a:rPr lang="en-US" dirty="0" err="1" smtClean="0">
                <a:solidFill>
                  <a:schemeClr val="bg1"/>
                </a:solidFill>
                <a:latin typeface="Arial" pitchFamily="34" charset="0"/>
              </a:rPr>
              <a:t>Quetiapin</a:t>
            </a:r>
            <a:endParaRPr lang="en-US" dirty="0">
              <a:solidFill>
                <a:schemeClr val="bg1"/>
              </a:solidFill>
              <a:latin typeface="Arial" pitchFamily="34" charset="0"/>
            </a:endParaRPr>
          </a:p>
          <a:p>
            <a:pPr marL="1371600" lvl="2" indent="-457200"/>
            <a:r>
              <a:rPr lang="en-US" dirty="0" err="1">
                <a:solidFill>
                  <a:schemeClr val="bg1"/>
                </a:solidFill>
                <a:latin typeface="Arial" pitchFamily="34" charset="0"/>
              </a:rPr>
              <a:t>Clozapin</a:t>
            </a:r>
            <a:r>
              <a:rPr lang="en-US" dirty="0">
                <a:solidFill>
                  <a:schemeClr val="bg1"/>
                </a:solidFill>
                <a:latin typeface="Arial" pitchFamily="34" charset="0"/>
              </a:rPr>
              <a:t> </a:t>
            </a:r>
            <a:endParaRPr lang="cs-CZ" dirty="0" smtClean="0">
              <a:solidFill>
                <a:schemeClr val="bg1"/>
              </a:solidFill>
              <a:latin typeface="Arial" pitchFamily="34" charset="0"/>
            </a:endParaRPr>
          </a:p>
          <a:p>
            <a:pPr marL="1371600" lvl="2" indent="-457200"/>
            <a:r>
              <a:rPr lang="en-US" dirty="0" err="1" smtClean="0">
                <a:solidFill>
                  <a:schemeClr val="bg1"/>
                </a:solidFill>
                <a:latin typeface="Arial" pitchFamily="34" charset="0"/>
              </a:rPr>
              <a:t>Ziprasidon</a:t>
            </a:r>
            <a:endParaRPr lang="cs-CZ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3797" name="TextovéPole 5"/>
          <p:cNvSpPr txBox="1">
            <a:spLocks noChangeArrowheads="1"/>
          </p:cNvSpPr>
          <p:nvPr/>
        </p:nvSpPr>
        <p:spPr bwMode="auto">
          <a:xfrm>
            <a:off x="4787900" y="1484313"/>
            <a:ext cx="3621504" cy="461665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err="1" smtClean="0">
                <a:solidFill>
                  <a:srgbClr val="FFC000"/>
                </a:solidFill>
                <a:latin typeface="Arial" pitchFamily="34" charset="0"/>
              </a:rPr>
              <a:t>Atypic</a:t>
            </a:r>
            <a:r>
              <a:rPr lang="cs-CZ" b="1" dirty="0" err="1" smtClean="0">
                <a:solidFill>
                  <a:srgbClr val="FFC000"/>
                </a:solidFill>
                <a:latin typeface="Arial" pitchFamily="34" charset="0"/>
              </a:rPr>
              <a:t>al</a:t>
            </a:r>
            <a:r>
              <a:rPr lang="en-US" b="1" dirty="0" smtClean="0">
                <a:solidFill>
                  <a:srgbClr val="FFC000"/>
                </a:solidFill>
                <a:latin typeface="Arial" pitchFamily="34" charset="0"/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  <a:latin typeface="Arial" pitchFamily="34" charset="0"/>
              </a:rPr>
              <a:t>antipsychoti</a:t>
            </a:r>
            <a:r>
              <a:rPr lang="cs-CZ" b="1" dirty="0" err="1" smtClean="0">
                <a:solidFill>
                  <a:srgbClr val="FFC000"/>
                </a:solidFill>
                <a:latin typeface="Arial" pitchFamily="34" charset="0"/>
              </a:rPr>
              <a:t>cs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364088" y="5445224"/>
            <a:ext cx="36724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www.youtube.com/watch?v=BIligWBtJus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7651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651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765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76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76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76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/>
      <p:bldP spid="27651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7772400" cy="1440160"/>
          </a:xfrm>
        </p:spPr>
        <p:txBody>
          <a:bodyPr/>
          <a:lstStyle/>
          <a:p>
            <a:r>
              <a:rPr lang="cs-CZ" dirty="0" err="1">
                <a:solidFill>
                  <a:srgbClr val="FFFF00"/>
                </a:solidFill>
              </a:rPr>
              <a:t>Paediatric</a:t>
            </a:r>
            <a:r>
              <a:rPr lang="cs-CZ" dirty="0">
                <a:solidFill>
                  <a:srgbClr val="FFFF00"/>
                </a:solidFill>
              </a:rPr>
              <a:t> </a:t>
            </a:r>
            <a:r>
              <a:rPr lang="cs-CZ" dirty="0" err="1">
                <a:solidFill>
                  <a:srgbClr val="FFFF00"/>
                </a:solidFill>
              </a:rPr>
              <a:t>medicine</a:t>
            </a:r>
            <a:r>
              <a:rPr lang="cs-CZ" dirty="0">
                <a:solidFill>
                  <a:srgbClr val="FFFF00"/>
                </a:solidFill>
              </a:rPr>
              <a:t> = </a:t>
            </a:r>
            <a:r>
              <a:rPr lang="cs-CZ" dirty="0" err="1">
                <a:solidFill>
                  <a:srgbClr val="FFFF00"/>
                </a:solidFill>
              </a:rPr>
              <a:t>developmetal</a:t>
            </a:r>
            <a:r>
              <a:rPr lang="cs-CZ" dirty="0">
                <a:solidFill>
                  <a:srgbClr val="FFFF00"/>
                </a:solidFill>
              </a:rPr>
              <a:t> </a:t>
            </a:r>
            <a:r>
              <a:rPr lang="cs-CZ" dirty="0" err="1">
                <a:solidFill>
                  <a:srgbClr val="FFFF00"/>
                </a:solidFill>
              </a:rPr>
              <a:t>medicine</a:t>
            </a:r>
            <a:r>
              <a:rPr lang="cs-CZ" dirty="0">
                <a:solidFill>
                  <a:srgbClr val="FFFF00"/>
                </a:solidFill>
              </a:rPr>
              <a:t/>
            </a:r>
            <a:br>
              <a:rPr lang="cs-CZ" dirty="0">
                <a:solidFill>
                  <a:srgbClr val="FFFF00"/>
                </a:solidFill>
              </a:rPr>
            </a:b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981200"/>
            <a:ext cx="8062664" cy="4114800"/>
          </a:xfrm>
        </p:spPr>
        <p:txBody>
          <a:bodyPr/>
          <a:lstStyle/>
          <a:p>
            <a:r>
              <a:rPr lang="cs-CZ" dirty="0" err="1" smtClean="0">
                <a:solidFill>
                  <a:schemeClr val="bg1"/>
                </a:solidFill>
              </a:rPr>
              <a:t>From</a:t>
            </a:r>
            <a:r>
              <a:rPr lang="cs-CZ" dirty="0" smtClean="0">
                <a:solidFill>
                  <a:schemeClr val="bg1"/>
                </a:solidFill>
              </a:rPr>
              <a:t> a </a:t>
            </a:r>
            <a:r>
              <a:rPr lang="cs-CZ" dirty="0" err="1" smtClean="0">
                <a:solidFill>
                  <a:schemeClr val="bg1"/>
                </a:solidFill>
              </a:rPr>
              <a:t>newborn</a:t>
            </a:r>
            <a:r>
              <a:rPr lang="cs-CZ" dirty="0" smtClean="0">
                <a:solidFill>
                  <a:schemeClr val="bg1"/>
                </a:solidFill>
              </a:rPr>
              <a:t> baby to </a:t>
            </a:r>
            <a:r>
              <a:rPr lang="cs-CZ" dirty="0" err="1" smtClean="0">
                <a:solidFill>
                  <a:schemeClr val="bg1"/>
                </a:solidFill>
              </a:rPr>
              <a:t>an</a:t>
            </a:r>
            <a:r>
              <a:rPr lang="cs-CZ" dirty="0" smtClean="0">
                <a:solidFill>
                  <a:schemeClr val="bg1"/>
                </a:solidFill>
              </a:rPr>
              <a:t> 18 </a:t>
            </a:r>
            <a:r>
              <a:rPr lang="cs-CZ" dirty="0" err="1" smtClean="0">
                <a:solidFill>
                  <a:schemeClr val="bg1"/>
                </a:solidFill>
              </a:rPr>
              <a:t>yo</a:t>
            </a:r>
            <a:r>
              <a:rPr lang="cs-CZ" dirty="0" smtClean="0">
                <a:solidFill>
                  <a:schemeClr val="bg1"/>
                </a:solidFill>
              </a:rPr>
              <a:t> adolescent</a:t>
            </a:r>
          </a:p>
          <a:p>
            <a:r>
              <a:rPr lang="cs-CZ" dirty="0" err="1" smtClean="0">
                <a:solidFill>
                  <a:schemeClr val="bg1"/>
                </a:solidFill>
              </a:rPr>
              <a:t>Several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important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phases</a:t>
            </a:r>
            <a:endParaRPr lang="cs-CZ" dirty="0" smtClean="0">
              <a:solidFill>
                <a:schemeClr val="bg1"/>
              </a:solidFill>
            </a:endParaRPr>
          </a:p>
          <a:p>
            <a:pPr lvl="1"/>
            <a:r>
              <a:rPr lang="cs-CZ" dirty="0" err="1" smtClean="0">
                <a:solidFill>
                  <a:schemeClr val="bg1"/>
                </a:solidFill>
              </a:rPr>
              <a:t>Newborn</a:t>
            </a:r>
            <a:endParaRPr lang="cs-CZ" dirty="0" smtClean="0">
              <a:solidFill>
                <a:schemeClr val="bg1"/>
              </a:solidFill>
            </a:endParaRPr>
          </a:p>
          <a:p>
            <a:pPr lvl="1"/>
            <a:r>
              <a:rPr lang="cs-CZ" dirty="0" smtClean="0">
                <a:solidFill>
                  <a:schemeClr val="bg1"/>
                </a:solidFill>
              </a:rPr>
              <a:t>Infant</a:t>
            </a:r>
          </a:p>
          <a:p>
            <a:pPr lvl="1"/>
            <a:r>
              <a:rPr lang="cs-CZ" dirty="0" err="1" smtClean="0">
                <a:solidFill>
                  <a:schemeClr val="bg1"/>
                </a:solidFill>
              </a:rPr>
              <a:t>Toddler</a:t>
            </a:r>
            <a:endParaRPr lang="cs-CZ" dirty="0" smtClean="0">
              <a:solidFill>
                <a:schemeClr val="bg1"/>
              </a:solidFill>
            </a:endParaRPr>
          </a:p>
          <a:p>
            <a:pPr lvl="1"/>
            <a:r>
              <a:rPr lang="cs-CZ" dirty="0" err="1" smtClean="0">
                <a:solidFill>
                  <a:schemeClr val="bg1"/>
                </a:solidFill>
              </a:rPr>
              <a:t>Pre-school</a:t>
            </a:r>
            <a:endParaRPr lang="cs-CZ" dirty="0" smtClean="0">
              <a:solidFill>
                <a:schemeClr val="bg1"/>
              </a:solidFill>
            </a:endParaRPr>
          </a:p>
          <a:p>
            <a:pPr lvl="1"/>
            <a:r>
              <a:rPr lang="cs-CZ" dirty="0" err="1" smtClean="0">
                <a:solidFill>
                  <a:schemeClr val="bg1"/>
                </a:solidFill>
              </a:rPr>
              <a:t>Schoolar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</a:p>
          <a:p>
            <a:pPr lvl="1"/>
            <a:r>
              <a:rPr lang="cs-CZ" dirty="0" smtClean="0">
                <a:solidFill>
                  <a:schemeClr val="bg1"/>
                </a:solidFill>
              </a:rPr>
              <a:t>Puberty</a:t>
            </a:r>
          </a:p>
          <a:p>
            <a:pPr lvl="1"/>
            <a:r>
              <a:rPr lang="cs-CZ" dirty="0" smtClean="0">
                <a:solidFill>
                  <a:schemeClr val="bg1"/>
                </a:solidFill>
              </a:rPr>
              <a:t>Adolescence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76351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4"/>
          <p:cNvSpPr txBox="1">
            <a:spLocks noChangeArrowheads="1"/>
          </p:cNvSpPr>
          <p:nvPr/>
        </p:nvSpPr>
        <p:spPr bwMode="auto">
          <a:xfrm>
            <a:off x="120376" y="404664"/>
            <a:ext cx="8916120" cy="6678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b="1" dirty="0">
                <a:solidFill>
                  <a:schemeClr val="bg1"/>
                </a:solidFill>
              </a:rPr>
              <a:t>                  </a:t>
            </a:r>
            <a:endParaRPr lang="cs-CZ" sz="2800" b="1" dirty="0">
              <a:solidFill>
                <a:srgbClr val="FFFF99"/>
              </a:solidFill>
            </a:endParaRPr>
          </a:p>
          <a:p>
            <a:pPr algn="ctr"/>
            <a:r>
              <a:rPr lang="cs-CZ" sz="2800" b="1" dirty="0">
                <a:solidFill>
                  <a:srgbClr val="FFFF99"/>
                </a:solidFill>
                <a:latin typeface="Arial" pitchFamily="34" charset="0"/>
              </a:rPr>
              <a:t>           </a:t>
            </a:r>
            <a:r>
              <a:rPr lang="cs-CZ" sz="3600" b="1" dirty="0" smtClean="0">
                <a:solidFill>
                  <a:srgbClr val="FFFF99"/>
                </a:solidFill>
                <a:latin typeface="Arial" pitchFamily="34" charset="0"/>
              </a:rPr>
              <a:t>DEPRESSION in </a:t>
            </a:r>
            <a:r>
              <a:rPr lang="cs-CZ" sz="3600" b="1" dirty="0" err="1" smtClean="0">
                <a:solidFill>
                  <a:srgbClr val="FFFF99"/>
                </a:solidFill>
                <a:latin typeface="Arial" pitchFamily="34" charset="0"/>
              </a:rPr>
              <a:t>children</a:t>
            </a:r>
            <a:endParaRPr lang="cs-CZ" sz="3600" b="1" dirty="0" smtClean="0">
              <a:solidFill>
                <a:srgbClr val="FFFF99"/>
              </a:solidFill>
              <a:latin typeface="Arial" pitchFamily="34" charset="0"/>
            </a:endParaRPr>
          </a:p>
          <a:p>
            <a:pPr algn="ctr"/>
            <a:endParaRPr lang="cs-CZ" sz="3600" b="1" dirty="0">
              <a:solidFill>
                <a:srgbClr val="FFFF99"/>
              </a:solidFill>
              <a:latin typeface="Arial" pitchFamily="34" charset="0"/>
            </a:endParaRPr>
          </a:p>
          <a:p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In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early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childhood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the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diagnosis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is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difficult</a:t>
            </a:r>
            <a:r>
              <a:rPr lang="cs-CZ" sz="2000" dirty="0" smtClean="0">
                <a:solidFill>
                  <a:schemeClr val="bg1"/>
                </a:solidFill>
                <a:latin typeface="Arial" pitchFamily="34" charset="0"/>
              </a:rPr>
              <a:t>.</a:t>
            </a:r>
          </a:p>
          <a:p>
            <a:endParaRPr lang="cs-CZ" sz="2000" dirty="0">
              <a:solidFill>
                <a:schemeClr val="bg1"/>
              </a:solidFill>
              <a:latin typeface="Arial" pitchFamily="34" charset="0"/>
            </a:endParaRPr>
          </a:p>
          <a:p>
            <a:r>
              <a:rPr lang="cs-CZ" b="1" dirty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b="1" u="sng" dirty="0" smtClean="0">
                <a:solidFill>
                  <a:srgbClr val="FFC000"/>
                </a:solidFill>
                <a:latin typeface="Arial" pitchFamily="34" charset="0"/>
              </a:rPr>
              <a:t>CHILDREN</a:t>
            </a:r>
            <a:r>
              <a:rPr lang="en-US" b="1" u="sng" dirty="0" smtClean="0">
                <a:solidFill>
                  <a:srgbClr val="FFC000"/>
                </a:solidFill>
                <a:latin typeface="Arial" pitchFamily="34" charset="0"/>
              </a:rPr>
              <a:t>:</a:t>
            </a:r>
            <a:r>
              <a:rPr lang="cs-CZ" dirty="0">
                <a:solidFill>
                  <a:srgbClr val="FFFF00"/>
                </a:solidFill>
                <a:latin typeface="Arial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depressive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mood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 not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necessarily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predominates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, more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anxiety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symptoms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,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anhedonia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,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unexplicable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somatic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symptoms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,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irritability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,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changes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 in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behaviour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and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conduct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,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impaired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school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 performance,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reduction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of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interests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and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social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contacts</a:t>
            </a:r>
            <a:endParaRPr lang="cs-CZ" dirty="0" smtClean="0">
              <a:solidFill>
                <a:schemeClr val="bg1"/>
              </a:solidFill>
              <a:latin typeface="Arial" pitchFamily="34" charset="0"/>
            </a:endParaRPr>
          </a:p>
          <a:p>
            <a:endParaRPr lang="cs-CZ" b="1" u="sng" dirty="0">
              <a:solidFill>
                <a:schemeClr val="bg1"/>
              </a:solidFill>
              <a:latin typeface="Arial" pitchFamily="34" charset="0"/>
            </a:endParaRPr>
          </a:p>
          <a:p>
            <a:r>
              <a:rPr lang="en-US" b="1" u="sng" dirty="0" smtClean="0">
                <a:solidFill>
                  <a:srgbClr val="FFC000"/>
                </a:solidFill>
                <a:latin typeface="Arial" pitchFamily="34" charset="0"/>
              </a:rPr>
              <a:t>ADOLESCENT</a:t>
            </a:r>
            <a:r>
              <a:rPr lang="cs-CZ" b="1" u="sng" dirty="0" smtClean="0">
                <a:solidFill>
                  <a:srgbClr val="FFC000"/>
                </a:solidFill>
                <a:latin typeface="Arial" pitchFamily="34" charset="0"/>
              </a:rPr>
              <a:t>S</a:t>
            </a:r>
            <a:r>
              <a:rPr lang="en-US" b="1" u="sng" dirty="0" smtClean="0">
                <a:solidFill>
                  <a:srgbClr val="FFC000"/>
                </a:solidFill>
                <a:latin typeface="Arial" pitchFamily="34" charset="0"/>
              </a:rPr>
              <a:t>:</a:t>
            </a:r>
            <a:r>
              <a:rPr lang="cs-CZ" dirty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more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sleep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disorders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,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changes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 in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appetite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,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suicidal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thoughts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and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attempts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,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impaired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 performance,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inattention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,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tiredness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,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reduction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of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interests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and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social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contacts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,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being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bored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,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irritated</a:t>
            </a:r>
            <a:endParaRPr lang="cs-CZ" dirty="0">
              <a:solidFill>
                <a:schemeClr val="bg1"/>
              </a:solidFill>
              <a:latin typeface="Arial" pitchFamily="34" charset="0"/>
            </a:endParaRPr>
          </a:p>
          <a:p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Quite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often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delusions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and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dirty="0" err="1" smtClean="0">
                <a:solidFill>
                  <a:srgbClr val="FFFF66"/>
                </a:solidFill>
                <a:latin typeface="Arial" pitchFamily="34" charset="0"/>
              </a:rPr>
              <a:t>hallucinations</a:t>
            </a:r>
            <a:r>
              <a:rPr lang="cs-CZ" dirty="0" smtClean="0">
                <a:solidFill>
                  <a:srgbClr val="FFFF66"/>
                </a:solidFill>
                <a:latin typeface="Arial" pitchFamily="34" charset="0"/>
              </a:rPr>
              <a:t>.</a:t>
            </a:r>
            <a:endParaRPr lang="cs-CZ" dirty="0">
              <a:solidFill>
                <a:schemeClr val="bg1"/>
              </a:solidFill>
              <a:latin typeface="Arial" pitchFamily="34" charset="0"/>
            </a:endParaRPr>
          </a:p>
          <a:p>
            <a:endParaRPr lang="cs-CZ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6867" name="Text Box 5"/>
          <p:cNvSpPr txBox="1">
            <a:spLocks noChangeArrowheads="1"/>
          </p:cNvSpPr>
          <p:nvPr/>
        </p:nvSpPr>
        <p:spPr bwMode="auto">
          <a:xfrm>
            <a:off x="808038" y="517683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36868" name="Text Box 7"/>
          <p:cNvSpPr txBox="1">
            <a:spLocks noChangeArrowheads="1"/>
          </p:cNvSpPr>
          <p:nvPr/>
        </p:nvSpPr>
        <p:spPr bwMode="auto">
          <a:xfrm>
            <a:off x="3400425" y="52498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36869" name="Text Box 9"/>
          <p:cNvSpPr txBox="1">
            <a:spLocks noChangeArrowheads="1"/>
          </p:cNvSpPr>
          <p:nvPr/>
        </p:nvSpPr>
        <p:spPr bwMode="auto">
          <a:xfrm>
            <a:off x="6927850" y="539432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>
                <a:solidFill>
                  <a:srgbClr val="FFC000"/>
                </a:solidFill>
              </a:rPr>
              <a:t>Depression</a:t>
            </a:r>
            <a:r>
              <a:rPr lang="cs-CZ" b="1" dirty="0" smtClean="0">
                <a:solidFill>
                  <a:srgbClr val="FFC000"/>
                </a:solidFill>
              </a:rPr>
              <a:t> - </a:t>
            </a:r>
            <a:r>
              <a:rPr lang="cs-CZ" b="1" dirty="0" err="1" smtClean="0">
                <a:solidFill>
                  <a:srgbClr val="FFC000"/>
                </a:solidFill>
              </a:rPr>
              <a:t>treatment</a:t>
            </a:r>
            <a:endParaRPr lang="cs-CZ" b="1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/>
            <a:r>
              <a:rPr lang="cs-CZ" dirty="0" err="1" smtClean="0">
                <a:solidFill>
                  <a:srgbClr val="FFC000"/>
                </a:solidFill>
                <a:latin typeface="Arial" pitchFamily="34" charset="0"/>
              </a:rPr>
              <a:t>Milder</a:t>
            </a:r>
            <a:r>
              <a:rPr lang="cs-CZ" dirty="0" smtClean="0">
                <a:solidFill>
                  <a:srgbClr val="FFC000"/>
                </a:solidFill>
                <a:latin typeface="Arial" pitchFamily="34" charset="0"/>
              </a:rPr>
              <a:t> </a:t>
            </a:r>
            <a:r>
              <a:rPr lang="cs-CZ" dirty="0" err="1" smtClean="0">
                <a:solidFill>
                  <a:srgbClr val="FFC000"/>
                </a:solidFill>
                <a:latin typeface="Arial" pitchFamily="34" charset="0"/>
              </a:rPr>
              <a:t>depression</a:t>
            </a:r>
            <a:r>
              <a:rPr lang="cs-CZ" dirty="0" smtClean="0">
                <a:solidFill>
                  <a:srgbClr val="FFC000"/>
                </a:solidFill>
                <a:latin typeface="Arial" pitchFamily="34" charset="0"/>
              </a:rPr>
              <a:t>- </a:t>
            </a:r>
            <a:r>
              <a:rPr lang="cs-CZ" dirty="0" err="1" smtClean="0">
                <a:solidFill>
                  <a:srgbClr val="FFC000"/>
                </a:solidFill>
                <a:latin typeface="Arial" pitchFamily="34" charset="0"/>
              </a:rPr>
              <a:t>psychotherapy</a:t>
            </a:r>
            <a:endParaRPr lang="cs-CZ" dirty="0" smtClean="0">
              <a:solidFill>
                <a:srgbClr val="FFC000"/>
              </a:solidFill>
              <a:latin typeface="Arial" pitchFamily="34" charset="0"/>
            </a:endParaRPr>
          </a:p>
          <a:p>
            <a:pPr eaLnBrk="1" hangingPunct="1"/>
            <a:r>
              <a:rPr lang="cs-CZ" dirty="0" smtClean="0">
                <a:solidFill>
                  <a:srgbClr val="FFC000"/>
                </a:solidFill>
                <a:latin typeface="Arial" pitchFamily="34" charset="0"/>
              </a:rPr>
              <a:t>Severe </a:t>
            </a:r>
            <a:r>
              <a:rPr lang="cs-CZ" dirty="0" err="1" smtClean="0">
                <a:solidFill>
                  <a:srgbClr val="FFC000"/>
                </a:solidFill>
                <a:latin typeface="Arial" pitchFamily="34" charset="0"/>
              </a:rPr>
              <a:t>depression</a:t>
            </a:r>
            <a:r>
              <a:rPr lang="cs-CZ" dirty="0" smtClean="0">
                <a:solidFill>
                  <a:srgbClr val="FFC000"/>
                </a:solidFill>
                <a:latin typeface="Arial" pitchFamily="34" charset="0"/>
              </a:rPr>
              <a:t> – SSRI </a:t>
            </a:r>
            <a:r>
              <a:rPr lang="cs-CZ" dirty="0" err="1" smtClean="0">
                <a:solidFill>
                  <a:srgbClr val="FFC000"/>
                </a:solidFill>
                <a:latin typeface="Arial" pitchFamily="34" charset="0"/>
              </a:rPr>
              <a:t>antidepressants</a:t>
            </a:r>
            <a:r>
              <a:rPr lang="cs-CZ" dirty="0" smtClean="0">
                <a:solidFill>
                  <a:srgbClr val="FFC000"/>
                </a:solidFill>
                <a:latin typeface="Arial" pitchFamily="34" charset="0"/>
              </a:rPr>
              <a:t> + </a:t>
            </a:r>
            <a:r>
              <a:rPr lang="cs-CZ" dirty="0" err="1" smtClean="0">
                <a:solidFill>
                  <a:srgbClr val="FFC000"/>
                </a:solidFill>
                <a:latin typeface="Arial" pitchFamily="34" charset="0"/>
              </a:rPr>
              <a:t>psychotherapy</a:t>
            </a:r>
            <a:endParaRPr lang="cs-CZ" dirty="0" smtClean="0">
              <a:solidFill>
                <a:srgbClr val="FFC000"/>
              </a:solidFill>
              <a:latin typeface="Arial" pitchFamily="34" charset="0"/>
            </a:endParaRPr>
          </a:p>
          <a:p>
            <a:pPr eaLnBrk="1" hangingPunct="1"/>
            <a:endParaRPr lang="cs-CZ" dirty="0" smtClean="0"/>
          </a:p>
          <a:p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Antidepressants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 are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less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effective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than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</a:rPr>
              <a:t> in 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</a:rPr>
              <a:t>adults</a:t>
            </a:r>
            <a:endParaRPr lang="cs-CZ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ovéPole 1"/>
          <p:cNvSpPr txBox="1">
            <a:spLocks noChangeArrowheads="1"/>
          </p:cNvSpPr>
          <p:nvPr/>
        </p:nvSpPr>
        <p:spPr bwMode="auto">
          <a:xfrm>
            <a:off x="250825" y="981075"/>
            <a:ext cx="8641655" cy="3662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alibri" pitchFamily="34" charset="0"/>
              </a:rPr>
              <a:t>Deliberate, often repeated self-injury – </a:t>
            </a:r>
            <a:r>
              <a:rPr lang="en-US" dirty="0" smtClean="0">
                <a:solidFill>
                  <a:srgbClr val="FFC000"/>
                </a:solidFill>
                <a:latin typeface="Calibri" pitchFamily="34" charset="0"/>
              </a:rPr>
              <a:t>no wish of dying.</a:t>
            </a:r>
          </a:p>
          <a:p>
            <a:r>
              <a:rPr lang="en-US" dirty="0" smtClean="0">
                <a:solidFill>
                  <a:schemeClr val="bg1"/>
                </a:solidFill>
                <a:latin typeface="Calibri" pitchFamily="34" charset="0"/>
              </a:rPr>
              <a:t>Superficial cutting, burning with cigarettes –  used to diminish inner tension, mental suffering during strong emotions or feelings of inner emptiness. Physical pain reduces the mental one.</a:t>
            </a:r>
          </a:p>
          <a:p>
            <a:endParaRPr lang="en-US" dirty="0" smtClean="0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Calibri" pitchFamily="34" charset="0"/>
              </a:rPr>
              <a:t>Often habitual coping strategy (maladaptive) in youth with non-harmonic personality development, eating disorders, anxiety disorders and many other</a:t>
            </a:r>
          </a:p>
          <a:p>
            <a:endParaRPr lang="en-US" sz="2000" dirty="0" smtClean="0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</a:rPr>
              <a:t>The treatment is focused on primary c</a:t>
            </a:r>
            <a:r>
              <a:rPr lang="cs-CZ" sz="2000" dirty="0" smtClean="0">
                <a:solidFill>
                  <a:schemeClr val="bg1"/>
                </a:solidFill>
                <a:latin typeface="Calibri" pitchFamily="34" charset="0"/>
              </a:rPr>
              <a:t>a</a:t>
            </a:r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</a:rPr>
              <a:t>use, relationships, better coping strategies</a:t>
            </a:r>
            <a:endParaRPr lang="en-US" sz="20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8915" name="TextovéPole 2"/>
          <p:cNvSpPr txBox="1">
            <a:spLocks noChangeArrowheads="1"/>
          </p:cNvSpPr>
          <p:nvPr/>
        </p:nvSpPr>
        <p:spPr bwMode="auto">
          <a:xfrm>
            <a:off x="1258888" y="260350"/>
            <a:ext cx="207620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3200" b="1" dirty="0" err="1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Self</a:t>
            </a:r>
            <a:r>
              <a:rPr lang="cs-CZ" sz="3200" b="1" dirty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cs-CZ" sz="3200" b="1" dirty="0" err="1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harm</a:t>
            </a:r>
            <a:endParaRPr lang="cs-CZ" sz="3200" b="1" dirty="0">
              <a:solidFill>
                <a:srgbClr val="FFFF99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8916" name="Picture 7" descr="automutilac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4869159"/>
            <a:ext cx="2592288" cy="1782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2123728" y="836712"/>
            <a:ext cx="40062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3600" b="1" dirty="0" err="1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Suicidal</a:t>
            </a:r>
            <a:r>
              <a:rPr lang="cs-CZ" sz="3600" b="1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3600" b="1" dirty="0" err="1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attepmts</a:t>
            </a:r>
            <a:endParaRPr lang="cs-CZ" sz="3600" b="1" dirty="0">
              <a:solidFill>
                <a:srgbClr val="FFFF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107504" y="1988840"/>
            <a:ext cx="8856984" cy="4154984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Infrequent until 10 years, increase in adolescence and adulthood.</a:t>
            </a:r>
          </a:p>
          <a:p>
            <a:r>
              <a:rPr lang="en-GB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In CZ approx. 40 completed suicides in adolescents per year</a:t>
            </a:r>
          </a:p>
          <a:p>
            <a:r>
              <a:rPr lang="en-GB" sz="2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Boys</a:t>
            </a:r>
            <a:r>
              <a:rPr lang="en-GB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– less attempts but more often completed</a:t>
            </a:r>
          </a:p>
          <a:p>
            <a:r>
              <a:rPr lang="en-GB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(use of more dangerous and </a:t>
            </a:r>
            <a:r>
              <a:rPr lang="en-GB" sz="22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letal</a:t>
            </a:r>
            <a:r>
              <a:rPr lang="en-GB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means)</a:t>
            </a:r>
          </a:p>
          <a:p>
            <a:r>
              <a:rPr lang="en-GB" sz="2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Girls </a:t>
            </a:r>
            <a:r>
              <a:rPr lang="en-GB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    more attempts, more often </a:t>
            </a:r>
            <a:r>
              <a:rPr lang="en-GB" sz="22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incompleted</a:t>
            </a:r>
            <a:r>
              <a:rPr lang="en-GB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(intoxications)</a:t>
            </a:r>
          </a:p>
          <a:p>
            <a:endParaRPr lang="cs-CZ" sz="22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22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Parasuicides</a:t>
            </a:r>
            <a:r>
              <a:rPr lang="cs-CZ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cs-CZ" sz="22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demonstrative</a:t>
            </a:r>
            <a:r>
              <a:rPr lang="cs-CZ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s.)- in </a:t>
            </a:r>
            <a:r>
              <a:rPr lang="cs-CZ" sz="22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children</a:t>
            </a:r>
            <a:r>
              <a:rPr lang="cs-CZ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are </a:t>
            </a:r>
            <a:r>
              <a:rPr lang="cs-CZ" sz="22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considered</a:t>
            </a:r>
            <a:r>
              <a:rPr lang="cs-CZ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2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serious</a:t>
            </a:r>
            <a:r>
              <a:rPr lang="cs-CZ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cs-CZ" sz="22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Children</a:t>
            </a:r>
            <a:r>
              <a:rPr lang="cs-CZ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2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understand</a:t>
            </a:r>
            <a:r>
              <a:rPr lang="cs-CZ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2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</a:t>
            </a:r>
            <a:r>
              <a:rPr lang="cs-CZ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2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definitiveness</a:t>
            </a:r>
            <a:r>
              <a:rPr lang="cs-CZ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2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cs-CZ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2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death</a:t>
            </a:r>
            <a:r>
              <a:rPr lang="cs-CZ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by 9 </a:t>
            </a:r>
            <a:r>
              <a:rPr lang="cs-CZ" sz="22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years</a:t>
            </a:r>
            <a:endParaRPr lang="cs-CZ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cs-CZ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</a:t>
            </a:r>
            <a:r>
              <a:rPr lang="cs-CZ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cs-CZ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adolescence a </a:t>
            </a:r>
            <a:r>
              <a:rPr lang="cs-CZ" sz="22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suicidal</a:t>
            </a:r>
            <a:r>
              <a:rPr lang="cs-CZ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2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attempt</a:t>
            </a:r>
            <a:r>
              <a:rPr lang="cs-CZ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2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is</a:t>
            </a:r>
            <a:r>
              <a:rPr lang="cs-CZ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2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</a:t>
            </a:r>
            <a:r>
              <a:rPr lang="cs-CZ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most </a:t>
            </a:r>
            <a:r>
              <a:rPr lang="cs-CZ" sz="22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common</a:t>
            </a:r>
            <a:r>
              <a:rPr lang="cs-CZ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2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reason</a:t>
            </a:r>
            <a:r>
              <a:rPr lang="cs-CZ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2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for</a:t>
            </a:r>
            <a:r>
              <a:rPr lang="cs-CZ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2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acute</a:t>
            </a:r>
            <a:r>
              <a:rPr lang="cs-CZ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2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psychiatric</a:t>
            </a:r>
            <a:r>
              <a:rPr lang="cs-CZ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help </a:t>
            </a:r>
            <a:r>
              <a:rPr lang="cs-CZ" sz="22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and</a:t>
            </a:r>
            <a:r>
              <a:rPr lang="cs-CZ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2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suicide</a:t>
            </a:r>
            <a:r>
              <a:rPr lang="cs-CZ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2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is</a:t>
            </a:r>
            <a:r>
              <a:rPr lang="cs-CZ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2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</a:t>
            </a:r>
            <a:r>
              <a:rPr lang="cs-CZ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2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second</a:t>
            </a:r>
            <a:r>
              <a:rPr lang="cs-CZ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most </a:t>
            </a:r>
            <a:r>
              <a:rPr lang="cs-CZ" sz="22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frequent</a:t>
            </a:r>
            <a:r>
              <a:rPr lang="cs-CZ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2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reason</a:t>
            </a:r>
            <a:r>
              <a:rPr lang="cs-CZ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2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cs-CZ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2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death</a:t>
            </a:r>
            <a:r>
              <a:rPr lang="cs-CZ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cs-CZ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512" y="2276475"/>
            <a:ext cx="4392488" cy="3529013"/>
          </a:xfrm>
          <a:ln>
            <a:solidFill>
              <a:srgbClr val="FFFF00"/>
            </a:solidFill>
          </a:ln>
        </p:spPr>
        <p:txBody>
          <a:bodyPr/>
          <a:lstStyle/>
          <a:p>
            <a:pPr algn="l">
              <a:lnSpc>
                <a:spcPct val="90000"/>
              </a:lnSpc>
            </a:pPr>
            <a:r>
              <a:rPr lang="en-GB" sz="2400" b="1" i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Family and school problems</a:t>
            </a:r>
          </a:p>
          <a:p>
            <a:pPr algn="l">
              <a:lnSpc>
                <a:spcPct val="90000"/>
              </a:lnSpc>
            </a:pPr>
            <a:endParaRPr lang="en-GB" sz="1200" b="1" i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l">
              <a:lnSpc>
                <a:spcPct val="90000"/>
              </a:lnSpc>
            </a:pPr>
            <a:r>
              <a:rPr lang="en-GB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 Family discomfort</a:t>
            </a:r>
          </a:p>
          <a:p>
            <a:pPr algn="l">
              <a:lnSpc>
                <a:spcPct val="90000"/>
              </a:lnSpc>
            </a:pPr>
            <a:r>
              <a:rPr lang="en-GB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 Abuse and neglect</a:t>
            </a:r>
          </a:p>
          <a:p>
            <a:pPr algn="l">
              <a:lnSpc>
                <a:spcPct val="90000"/>
              </a:lnSpc>
              <a:buFontTx/>
              <a:buChar char="-"/>
            </a:pPr>
            <a:r>
              <a:rPr lang="en-GB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death of a parent or divorce</a:t>
            </a:r>
          </a:p>
          <a:p>
            <a:pPr algn="l">
              <a:lnSpc>
                <a:spcPct val="90000"/>
              </a:lnSpc>
              <a:buFontTx/>
              <a:buChar char="-"/>
            </a:pPr>
            <a:r>
              <a:rPr lang="en-GB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homesickness (college)</a:t>
            </a:r>
          </a:p>
          <a:p>
            <a:pPr algn="l">
              <a:lnSpc>
                <a:spcPct val="90000"/>
              </a:lnSpc>
            </a:pPr>
            <a:r>
              <a:rPr lang="en-GB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 school results, failures</a:t>
            </a:r>
          </a:p>
        </p:txBody>
      </p:sp>
      <p:sp>
        <p:nvSpPr>
          <p:cNvPr id="40963" name="Nadpis 3"/>
          <p:cNvSpPr>
            <a:spLocks noGrp="1"/>
          </p:cNvSpPr>
          <p:nvPr>
            <p:ph type="ctrTitle"/>
          </p:nvPr>
        </p:nvSpPr>
        <p:spPr>
          <a:xfrm>
            <a:off x="468313" y="549275"/>
            <a:ext cx="7772400" cy="14700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36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Suicidal</a:t>
            </a:r>
            <a:r>
              <a:rPr lang="cs-CZ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36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behaviour</a:t>
            </a:r>
            <a:r>
              <a:rPr lang="cs-CZ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- </a:t>
            </a:r>
            <a:r>
              <a:rPr lang="cs-CZ" sz="36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causes</a:t>
            </a:r>
            <a:r>
              <a:rPr lang="cs-CZ" sz="4000" dirty="0" smtClean="0">
                <a:solidFill>
                  <a:srgbClr val="FFFF00"/>
                </a:solidFill>
              </a:rPr>
              <a:t>	</a:t>
            </a:r>
            <a:endParaRPr lang="cs-CZ" dirty="0" smtClean="0">
              <a:solidFill>
                <a:srgbClr val="FFFF00"/>
              </a:solidFill>
            </a:endParaRPr>
          </a:p>
        </p:txBody>
      </p:sp>
      <p:sp>
        <p:nvSpPr>
          <p:cNvPr id="40964" name="TextovéPole 4"/>
          <p:cNvSpPr txBox="1">
            <a:spLocks noChangeArrowheads="1"/>
          </p:cNvSpPr>
          <p:nvPr/>
        </p:nvSpPr>
        <p:spPr bwMode="auto">
          <a:xfrm>
            <a:off x="4644008" y="2276475"/>
            <a:ext cx="4392488" cy="3114699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GB" b="1" i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Personal and relational:</a:t>
            </a:r>
          </a:p>
          <a:p>
            <a:pPr>
              <a:lnSpc>
                <a:spcPct val="90000"/>
              </a:lnSpc>
            </a:pPr>
            <a:endParaRPr lang="en-GB" sz="1200" b="1" i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GB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poor acceptance from others</a:t>
            </a:r>
          </a:p>
          <a:p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 romantic failures</a:t>
            </a:r>
          </a:p>
          <a:p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 low self-esteem</a:t>
            </a:r>
          </a:p>
          <a:p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 self-accusation</a:t>
            </a:r>
          </a:p>
          <a:p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 increased impulsivity</a:t>
            </a:r>
            <a:endParaRPr lang="en-GB" sz="2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cs-CZ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5" descr="http://img.ct24.cz/multimedia/videos/image/1011/medium/30305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1772816"/>
            <a:ext cx="6762458" cy="4032448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</p:pic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79389" y="1412875"/>
            <a:ext cx="3384499" cy="4680421"/>
          </a:xfrm>
          <a:prstGeom prst="rect">
            <a:avLst/>
          </a:prstGeom>
          <a:solidFill>
            <a:schemeClr val="accent6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endParaRPr lang="cs-CZ" sz="2000" b="1" dirty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/>
            <a:r>
              <a:rPr lang="cs-CZ" sz="2000" b="1" dirty="0" err="1" smtClean="0">
                <a:solidFill>
                  <a:srgbClr val="FFFF99"/>
                </a:solidFill>
                <a:latin typeface="Arial" pitchFamily="34" charset="0"/>
              </a:rPr>
              <a:t>Year</a:t>
            </a:r>
            <a:r>
              <a:rPr lang="cs-CZ" sz="2000" b="1" dirty="0" smtClean="0">
                <a:solidFill>
                  <a:srgbClr val="FFFF99"/>
                </a:solidFill>
                <a:latin typeface="Arial" pitchFamily="34" charset="0"/>
              </a:rPr>
              <a:t>        </a:t>
            </a:r>
            <a:r>
              <a:rPr lang="cs-CZ" sz="2000" b="1" dirty="0" err="1" smtClean="0">
                <a:solidFill>
                  <a:srgbClr val="FFFF99"/>
                </a:solidFill>
                <a:latin typeface="Arial" pitchFamily="34" charset="0"/>
              </a:rPr>
              <a:t>up</a:t>
            </a:r>
            <a:r>
              <a:rPr lang="cs-CZ" sz="2000" b="1" dirty="0" smtClean="0">
                <a:solidFill>
                  <a:srgbClr val="FFFF99"/>
                </a:solidFill>
                <a:latin typeface="Arial" pitchFamily="34" charset="0"/>
              </a:rPr>
              <a:t> to 15      15-</a:t>
            </a:r>
            <a:r>
              <a:rPr lang="cs-CZ" sz="2000" b="1" dirty="0">
                <a:solidFill>
                  <a:srgbClr val="FFFF99"/>
                </a:solidFill>
                <a:latin typeface="Arial" pitchFamily="34" charset="0"/>
              </a:rPr>
              <a:t>1</a:t>
            </a:r>
            <a:r>
              <a:rPr lang="cs-CZ" sz="2000" b="1" dirty="0" smtClean="0">
                <a:solidFill>
                  <a:srgbClr val="FFFF99"/>
                </a:solidFill>
                <a:latin typeface="Arial" pitchFamily="34" charset="0"/>
              </a:rPr>
              <a:t>9 </a:t>
            </a:r>
            <a:endParaRPr lang="cs-CZ" sz="2000" b="1" dirty="0">
              <a:solidFill>
                <a:srgbClr val="FFFF99"/>
              </a:solidFill>
              <a:latin typeface="Arial" pitchFamily="34" charset="0"/>
            </a:endParaRPr>
          </a:p>
          <a:p>
            <a:pPr eaLnBrk="1" hangingPunct="1"/>
            <a:r>
              <a:rPr lang="cs-CZ" sz="2000" dirty="0">
                <a:solidFill>
                  <a:schemeClr val="bg1"/>
                </a:solidFill>
                <a:latin typeface="Arial" pitchFamily="34" charset="0"/>
              </a:rPr>
              <a:t>1996          9                    71</a:t>
            </a:r>
            <a:br>
              <a:rPr lang="cs-CZ" sz="2000" dirty="0">
                <a:solidFill>
                  <a:schemeClr val="bg1"/>
                </a:solidFill>
                <a:latin typeface="Arial" pitchFamily="34" charset="0"/>
              </a:rPr>
            </a:br>
            <a:r>
              <a:rPr lang="cs-CZ" sz="2000" dirty="0">
                <a:solidFill>
                  <a:schemeClr val="bg1"/>
                </a:solidFill>
                <a:latin typeface="Arial" pitchFamily="34" charset="0"/>
              </a:rPr>
              <a:t>1997          6                    66</a:t>
            </a:r>
            <a:br>
              <a:rPr lang="cs-CZ" sz="2000" dirty="0">
                <a:solidFill>
                  <a:schemeClr val="bg1"/>
                </a:solidFill>
                <a:latin typeface="Arial" pitchFamily="34" charset="0"/>
              </a:rPr>
            </a:br>
            <a:r>
              <a:rPr lang="cs-CZ" sz="2000" dirty="0">
                <a:solidFill>
                  <a:schemeClr val="bg1"/>
                </a:solidFill>
                <a:latin typeface="Arial" pitchFamily="34" charset="0"/>
              </a:rPr>
              <a:t>1998          8                    52</a:t>
            </a:r>
            <a:br>
              <a:rPr lang="cs-CZ" sz="2000" dirty="0">
                <a:solidFill>
                  <a:schemeClr val="bg1"/>
                </a:solidFill>
                <a:latin typeface="Arial" pitchFamily="34" charset="0"/>
              </a:rPr>
            </a:br>
            <a:r>
              <a:rPr lang="cs-CZ" sz="2000" dirty="0">
                <a:solidFill>
                  <a:schemeClr val="bg1"/>
                </a:solidFill>
                <a:latin typeface="Arial" pitchFamily="34" charset="0"/>
              </a:rPr>
              <a:t>1999          3                    58</a:t>
            </a:r>
            <a:br>
              <a:rPr lang="cs-CZ" sz="2000" dirty="0">
                <a:solidFill>
                  <a:schemeClr val="bg1"/>
                </a:solidFill>
                <a:latin typeface="Arial" pitchFamily="34" charset="0"/>
              </a:rPr>
            </a:br>
            <a:r>
              <a:rPr lang="cs-CZ" sz="2000" dirty="0">
                <a:solidFill>
                  <a:schemeClr val="bg1"/>
                </a:solidFill>
                <a:latin typeface="Arial" pitchFamily="34" charset="0"/>
              </a:rPr>
              <a:t>2000        12                    42</a:t>
            </a:r>
            <a:br>
              <a:rPr lang="cs-CZ" sz="2000" dirty="0">
                <a:solidFill>
                  <a:schemeClr val="bg1"/>
                </a:solidFill>
                <a:latin typeface="Arial" pitchFamily="34" charset="0"/>
              </a:rPr>
            </a:br>
            <a:r>
              <a:rPr lang="cs-CZ" sz="2000" dirty="0">
                <a:solidFill>
                  <a:schemeClr val="bg1"/>
                </a:solidFill>
                <a:latin typeface="Arial" pitchFamily="34" charset="0"/>
              </a:rPr>
              <a:t>2001          6                    39</a:t>
            </a:r>
            <a:br>
              <a:rPr lang="cs-CZ" sz="2000" dirty="0">
                <a:solidFill>
                  <a:schemeClr val="bg1"/>
                </a:solidFill>
                <a:latin typeface="Arial" pitchFamily="34" charset="0"/>
              </a:rPr>
            </a:br>
            <a:r>
              <a:rPr lang="cs-CZ" sz="2000" dirty="0">
                <a:solidFill>
                  <a:schemeClr val="bg1"/>
                </a:solidFill>
                <a:latin typeface="Arial" pitchFamily="34" charset="0"/>
              </a:rPr>
              <a:t>2002          6                    44</a:t>
            </a:r>
            <a:br>
              <a:rPr lang="cs-CZ" sz="2000" dirty="0">
                <a:solidFill>
                  <a:schemeClr val="bg1"/>
                </a:solidFill>
                <a:latin typeface="Arial" pitchFamily="34" charset="0"/>
              </a:rPr>
            </a:br>
            <a:r>
              <a:rPr lang="cs-CZ" sz="2000" dirty="0">
                <a:solidFill>
                  <a:schemeClr val="bg1"/>
                </a:solidFill>
                <a:latin typeface="Arial" pitchFamily="34" charset="0"/>
              </a:rPr>
              <a:t>2003          9                    43</a:t>
            </a:r>
            <a:br>
              <a:rPr lang="cs-CZ" sz="2000" dirty="0">
                <a:solidFill>
                  <a:schemeClr val="bg1"/>
                </a:solidFill>
                <a:latin typeface="Arial" pitchFamily="34" charset="0"/>
              </a:rPr>
            </a:br>
            <a:r>
              <a:rPr lang="cs-CZ" sz="2000" dirty="0">
                <a:solidFill>
                  <a:schemeClr val="bg1"/>
                </a:solidFill>
                <a:latin typeface="Arial" pitchFamily="34" charset="0"/>
              </a:rPr>
              <a:t>2004          8                    43</a:t>
            </a:r>
            <a:br>
              <a:rPr lang="cs-CZ" sz="2000" dirty="0">
                <a:solidFill>
                  <a:schemeClr val="bg1"/>
                </a:solidFill>
                <a:latin typeface="Arial" pitchFamily="34" charset="0"/>
              </a:rPr>
            </a:br>
            <a:r>
              <a:rPr lang="cs-CZ" sz="2000" dirty="0">
                <a:solidFill>
                  <a:schemeClr val="bg1"/>
                </a:solidFill>
                <a:latin typeface="Arial" pitchFamily="34" charset="0"/>
              </a:rPr>
              <a:t>2005          6                    37</a:t>
            </a:r>
            <a:br>
              <a:rPr lang="cs-CZ" sz="2000" dirty="0">
                <a:solidFill>
                  <a:schemeClr val="bg1"/>
                </a:solidFill>
                <a:latin typeface="Arial" pitchFamily="34" charset="0"/>
              </a:rPr>
            </a:br>
            <a:r>
              <a:rPr lang="cs-CZ" sz="2000" dirty="0">
                <a:solidFill>
                  <a:schemeClr val="bg1"/>
                </a:solidFill>
                <a:latin typeface="Arial" pitchFamily="34" charset="0"/>
              </a:rPr>
              <a:t>2006          3                    55</a:t>
            </a:r>
          </a:p>
          <a:p>
            <a:pPr eaLnBrk="1" hangingPunct="1"/>
            <a:r>
              <a:rPr lang="cs-CZ" sz="1400" i="1" dirty="0" smtClean="0">
                <a:solidFill>
                  <a:schemeClr val="bg1"/>
                </a:solidFill>
                <a:latin typeface="Arial" pitchFamily="34" charset="0"/>
              </a:rPr>
              <a:t>Data </a:t>
            </a:r>
            <a:r>
              <a:rPr lang="cs-CZ" sz="1400" i="1" dirty="0" err="1" smtClean="0">
                <a:solidFill>
                  <a:schemeClr val="bg1"/>
                </a:solidFill>
                <a:latin typeface="Arial" pitchFamily="34" charset="0"/>
              </a:rPr>
              <a:t>from</a:t>
            </a:r>
            <a:r>
              <a:rPr lang="cs-CZ" sz="1400" i="1" dirty="0" smtClean="0">
                <a:solidFill>
                  <a:schemeClr val="bg1"/>
                </a:solidFill>
                <a:latin typeface="Arial" pitchFamily="34" charset="0"/>
              </a:rPr>
              <a:t> Institute </a:t>
            </a:r>
            <a:r>
              <a:rPr lang="cs-CZ" sz="1400" i="1" dirty="0" err="1" smtClean="0">
                <a:solidFill>
                  <a:schemeClr val="bg1"/>
                </a:solidFill>
                <a:latin typeface="Arial" pitchFamily="34" charset="0"/>
              </a:rPr>
              <a:t>of</a:t>
            </a:r>
            <a:r>
              <a:rPr lang="cs-CZ" sz="1400" i="1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sz="1400" i="1" dirty="0" err="1" smtClean="0">
                <a:solidFill>
                  <a:schemeClr val="bg1"/>
                </a:solidFill>
                <a:latin typeface="Arial" pitchFamily="34" charset="0"/>
              </a:rPr>
              <a:t>Health</a:t>
            </a:r>
            <a:r>
              <a:rPr lang="cs-CZ" sz="1400" i="1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sz="1400" i="1" dirty="0" err="1" smtClean="0">
                <a:solidFill>
                  <a:schemeClr val="bg1"/>
                </a:solidFill>
                <a:latin typeface="Arial" pitchFamily="34" charset="0"/>
              </a:rPr>
              <a:t>Information</a:t>
            </a:r>
            <a:r>
              <a:rPr lang="cs-CZ" sz="1400" i="1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sz="1400" i="1" dirty="0" err="1" smtClean="0">
                <a:solidFill>
                  <a:schemeClr val="bg1"/>
                </a:solidFill>
                <a:latin typeface="Arial" pitchFamily="34" charset="0"/>
              </a:rPr>
              <a:t>and</a:t>
            </a:r>
            <a:r>
              <a:rPr lang="cs-CZ" sz="1400" i="1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sz="1400" i="1" dirty="0" err="1" smtClean="0">
                <a:solidFill>
                  <a:schemeClr val="bg1"/>
                </a:solidFill>
                <a:latin typeface="Arial" pitchFamily="34" charset="0"/>
              </a:rPr>
              <a:t>Statistics</a:t>
            </a:r>
            <a:r>
              <a:rPr lang="cs-CZ" sz="1400" i="1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sz="1400" i="1" dirty="0" err="1" smtClean="0">
                <a:solidFill>
                  <a:schemeClr val="bg1"/>
                </a:solidFill>
                <a:latin typeface="Arial" pitchFamily="34" charset="0"/>
              </a:rPr>
              <a:t>of</a:t>
            </a:r>
            <a:r>
              <a:rPr lang="cs-CZ" sz="1400" i="1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sz="1400" i="1" dirty="0" err="1" smtClean="0">
                <a:solidFill>
                  <a:schemeClr val="bg1"/>
                </a:solidFill>
                <a:latin typeface="Arial" pitchFamily="34" charset="0"/>
              </a:rPr>
              <a:t>the</a:t>
            </a:r>
            <a:r>
              <a:rPr lang="cs-CZ" sz="1400" i="1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sz="1400" i="1" dirty="0" err="1" smtClean="0">
                <a:solidFill>
                  <a:schemeClr val="bg1"/>
                </a:solidFill>
                <a:latin typeface="Arial" pitchFamily="34" charset="0"/>
              </a:rPr>
              <a:t>Czech</a:t>
            </a:r>
            <a:r>
              <a:rPr lang="cs-CZ" sz="1400" i="1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sz="1400" i="1" dirty="0" err="1" smtClean="0">
                <a:solidFill>
                  <a:schemeClr val="bg1"/>
                </a:solidFill>
                <a:latin typeface="Arial" pitchFamily="34" charset="0"/>
              </a:rPr>
              <a:t>Republic</a:t>
            </a:r>
            <a:r>
              <a:rPr lang="cs-CZ" sz="1400" i="1" dirty="0" smtClean="0">
                <a:solidFill>
                  <a:schemeClr val="bg1"/>
                </a:solidFill>
                <a:latin typeface="Arial" pitchFamily="34" charset="0"/>
              </a:rPr>
              <a:t>. </a:t>
            </a:r>
            <a:endParaRPr lang="cs-CZ" sz="1400" i="1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988" name="TextovéPole 3"/>
          <p:cNvSpPr txBox="1">
            <a:spLocks noChangeArrowheads="1"/>
          </p:cNvSpPr>
          <p:nvPr/>
        </p:nvSpPr>
        <p:spPr bwMode="auto">
          <a:xfrm>
            <a:off x="684213" y="620713"/>
            <a:ext cx="75596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cs-CZ" sz="2800" b="1" dirty="0" err="1" smtClean="0">
                <a:solidFill>
                  <a:srgbClr val="FFFF00"/>
                </a:solidFill>
                <a:latin typeface="Arial" pitchFamily="34" charset="0"/>
              </a:rPr>
              <a:t>Child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</a:rPr>
              <a:t> </a:t>
            </a:r>
            <a:r>
              <a:rPr lang="cs-CZ" sz="2800" b="1" dirty="0" err="1" smtClean="0">
                <a:solidFill>
                  <a:srgbClr val="FFFF00"/>
                </a:solidFill>
                <a:latin typeface="Arial" pitchFamily="34" charset="0"/>
              </a:rPr>
              <a:t>and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</a:rPr>
              <a:t> adolescent </a:t>
            </a:r>
            <a:r>
              <a:rPr lang="cs-CZ" sz="2800" b="1" dirty="0" err="1" smtClean="0">
                <a:solidFill>
                  <a:srgbClr val="FFFF00"/>
                </a:solidFill>
                <a:latin typeface="Arial" pitchFamily="34" charset="0"/>
              </a:rPr>
              <a:t>suicidality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</a:rPr>
              <a:t> in CZ</a:t>
            </a:r>
            <a:endParaRPr lang="cs-CZ" sz="2800" b="1" dirty="0">
              <a:solidFill>
                <a:srgbClr val="FFFF00"/>
              </a:solidFill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64704"/>
            <a:ext cx="10615487" cy="8154144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1043608" y="260648"/>
            <a:ext cx="7632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>
                <a:solidFill>
                  <a:schemeClr val="bg1"/>
                </a:solidFill>
              </a:rPr>
              <a:t>Eurostat</a:t>
            </a:r>
            <a:r>
              <a:rPr lang="cs-CZ" dirty="0" smtClean="0">
                <a:solidFill>
                  <a:schemeClr val="bg1"/>
                </a:solidFill>
              </a:rPr>
              <a:t>, 2014, </a:t>
            </a:r>
            <a:r>
              <a:rPr lang="cs-CZ" dirty="0" err="1" smtClean="0">
                <a:solidFill>
                  <a:schemeClr val="bg1"/>
                </a:solidFill>
              </a:rPr>
              <a:t>suicidal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rates</a:t>
            </a:r>
            <a:r>
              <a:rPr lang="cs-CZ" dirty="0" smtClean="0">
                <a:solidFill>
                  <a:schemeClr val="bg1"/>
                </a:solidFill>
              </a:rPr>
              <a:t> 15-19yo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65381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293" y="692696"/>
            <a:ext cx="7492722" cy="5544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759126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FFFF66"/>
                </a:solidFill>
              </a:rPr>
              <a:t>Other</a:t>
            </a:r>
            <a:r>
              <a:rPr lang="cs-CZ" dirty="0" smtClean="0">
                <a:solidFill>
                  <a:srgbClr val="FFFF66"/>
                </a:solidFill>
              </a:rPr>
              <a:t> </a:t>
            </a:r>
            <a:r>
              <a:rPr lang="cs-CZ" dirty="0" err="1" smtClean="0">
                <a:solidFill>
                  <a:srgbClr val="FFFF66"/>
                </a:solidFill>
              </a:rPr>
              <a:t>common</a:t>
            </a:r>
            <a:r>
              <a:rPr lang="cs-CZ" dirty="0" smtClean="0">
                <a:solidFill>
                  <a:srgbClr val="FFFF66"/>
                </a:solidFill>
              </a:rPr>
              <a:t> </a:t>
            </a:r>
            <a:r>
              <a:rPr lang="cs-CZ" dirty="0" err="1" smtClean="0">
                <a:solidFill>
                  <a:srgbClr val="FFFF66"/>
                </a:solidFill>
              </a:rPr>
              <a:t>disorders</a:t>
            </a:r>
            <a:endParaRPr lang="cs-CZ" dirty="0">
              <a:solidFill>
                <a:srgbClr val="FFFF66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bg1"/>
                </a:solidFill>
              </a:rPr>
              <a:t>Eating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disorders</a:t>
            </a:r>
            <a:r>
              <a:rPr lang="cs-CZ" dirty="0" smtClean="0">
                <a:solidFill>
                  <a:schemeClr val="bg1"/>
                </a:solidFill>
              </a:rPr>
              <a:t>!</a:t>
            </a:r>
          </a:p>
          <a:p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err="1" smtClean="0">
                <a:solidFill>
                  <a:schemeClr val="bg1"/>
                </a:solidFill>
              </a:rPr>
              <a:t>Enuresis</a:t>
            </a:r>
            <a:r>
              <a:rPr lang="cs-CZ" dirty="0" smtClean="0">
                <a:solidFill>
                  <a:schemeClr val="bg1"/>
                </a:solidFill>
              </a:rPr>
              <a:t> (</a:t>
            </a:r>
            <a:r>
              <a:rPr lang="cs-CZ" dirty="0" err="1" smtClean="0">
                <a:solidFill>
                  <a:schemeClr val="bg1"/>
                </a:solidFill>
              </a:rPr>
              <a:t>bed-wetting</a:t>
            </a:r>
            <a:r>
              <a:rPr lang="cs-CZ" dirty="0" smtClean="0">
                <a:solidFill>
                  <a:schemeClr val="bg1"/>
                </a:solidFill>
              </a:rPr>
              <a:t>)</a:t>
            </a:r>
          </a:p>
          <a:p>
            <a:r>
              <a:rPr lang="cs-CZ" dirty="0" err="1" smtClean="0">
                <a:solidFill>
                  <a:schemeClr val="bg1"/>
                </a:solidFill>
              </a:rPr>
              <a:t>Encopresis</a:t>
            </a:r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err="1" smtClean="0">
                <a:solidFill>
                  <a:schemeClr val="bg1"/>
                </a:solidFill>
              </a:rPr>
              <a:t>Child</a:t>
            </a:r>
            <a:r>
              <a:rPr lang="cs-CZ" dirty="0" smtClean="0">
                <a:solidFill>
                  <a:schemeClr val="bg1"/>
                </a:solidFill>
              </a:rPr>
              <a:t> abuse and </a:t>
            </a:r>
            <a:r>
              <a:rPr lang="cs-CZ" dirty="0" err="1" smtClean="0">
                <a:solidFill>
                  <a:schemeClr val="bg1"/>
                </a:solidFill>
              </a:rPr>
              <a:t>neglect</a:t>
            </a:r>
            <a:r>
              <a:rPr lang="cs-CZ" dirty="0" smtClean="0">
                <a:solidFill>
                  <a:schemeClr val="bg1"/>
                </a:solidFill>
              </a:rPr>
              <a:t> (</a:t>
            </a:r>
            <a:r>
              <a:rPr lang="cs-CZ" dirty="0" err="1" smtClean="0">
                <a:solidFill>
                  <a:schemeClr val="bg1"/>
                </a:solidFill>
              </a:rPr>
              <a:t>sydrome</a:t>
            </a:r>
            <a:r>
              <a:rPr lang="cs-CZ" dirty="0" smtClean="0">
                <a:solidFill>
                  <a:schemeClr val="bg1"/>
                </a:solidFill>
              </a:rPr>
              <a:t>) CAN</a:t>
            </a:r>
          </a:p>
          <a:p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673696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83568" y="1268760"/>
            <a:ext cx="77724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Thanks for your attention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273349" y="3284984"/>
            <a:ext cx="60486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 smtClean="0">
                <a:solidFill>
                  <a:schemeClr val="bg1"/>
                </a:solidFill>
              </a:rPr>
              <a:t>If you cannot pay attention due to ADHD, thanks anyway</a:t>
            </a:r>
            <a:endParaRPr lang="en-US" sz="28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3621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32656"/>
            <a:ext cx="7772400" cy="1584176"/>
          </a:xfrm>
        </p:spPr>
        <p:txBody>
          <a:bodyPr/>
          <a:lstStyle/>
          <a:p>
            <a:r>
              <a:rPr lang="cs-CZ" dirty="0" err="1">
                <a:solidFill>
                  <a:srgbClr val="FFFF66"/>
                </a:solidFill>
              </a:rPr>
              <a:t>Mental</a:t>
            </a:r>
            <a:r>
              <a:rPr lang="cs-CZ" dirty="0">
                <a:solidFill>
                  <a:srgbClr val="FFFF66"/>
                </a:solidFill>
              </a:rPr>
              <a:t> </a:t>
            </a:r>
            <a:r>
              <a:rPr lang="cs-CZ" dirty="0" err="1">
                <a:solidFill>
                  <a:srgbClr val="FFFF66"/>
                </a:solidFill>
              </a:rPr>
              <a:t>development</a:t>
            </a:r>
            <a:r>
              <a:rPr lang="cs-CZ" dirty="0">
                <a:solidFill>
                  <a:srgbClr val="FFFF66"/>
                </a:solidFill>
              </a:rPr>
              <a:t> </a:t>
            </a:r>
            <a:r>
              <a:rPr lang="cs-CZ" dirty="0" err="1">
                <a:solidFill>
                  <a:srgbClr val="FFFF66"/>
                </a:solidFill>
              </a:rPr>
              <a:t>is</a:t>
            </a:r>
            <a:r>
              <a:rPr lang="cs-CZ" dirty="0">
                <a:solidFill>
                  <a:srgbClr val="FFFF66"/>
                </a:solidFill>
              </a:rPr>
              <a:t> </a:t>
            </a:r>
            <a:r>
              <a:rPr lang="cs-CZ" dirty="0" err="1">
                <a:solidFill>
                  <a:srgbClr val="FFFF66"/>
                </a:solidFill>
              </a:rPr>
              <a:t>striking</a:t>
            </a:r>
            <a:r>
              <a:rPr lang="cs-CZ" dirty="0">
                <a:solidFill>
                  <a:srgbClr val="FFFF66"/>
                </a:solidFill>
              </a:rPr>
              <a:t> in </a:t>
            </a:r>
            <a:r>
              <a:rPr lang="cs-CZ" dirty="0" err="1">
                <a:solidFill>
                  <a:srgbClr val="FFFF66"/>
                </a:solidFill>
              </a:rPr>
              <a:t>childhood</a:t>
            </a:r>
            <a:r>
              <a:rPr lang="cs-CZ" dirty="0">
                <a:solidFill>
                  <a:srgbClr val="FFFF66"/>
                </a:solidFill>
              </a:rPr>
              <a:t/>
            </a:r>
            <a:br>
              <a:rPr lang="cs-CZ" dirty="0">
                <a:solidFill>
                  <a:srgbClr val="FFFF66"/>
                </a:solidFill>
              </a:rPr>
            </a:br>
            <a:endParaRPr lang="cs-CZ" dirty="0">
              <a:solidFill>
                <a:srgbClr val="FFFF66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Brain </a:t>
            </a:r>
            <a:r>
              <a:rPr lang="en-US" dirty="0" smtClean="0">
                <a:solidFill>
                  <a:schemeClr val="bg1"/>
                </a:solidFill>
              </a:rPr>
              <a:t>development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is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exraordinary</a:t>
            </a:r>
            <a:r>
              <a:rPr lang="cs-CZ" dirty="0" smtClean="0">
                <a:solidFill>
                  <a:schemeClr val="bg1"/>
                </a:solidFill>
              </a:rPr>
              <a:t> in </a:t>
            </a:r>
            <a:r>
              <a:rPr lang="cs-CZ" dirty="0" err="1" smtClean="0">
                <a:solidFill>
                  <a:schemeClr val="bg1"/>
                </a:solidFill>
              </a:rPr>
              <a:t>childhood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</a:p>
          <a:p>
            <a:r>
              <a:rPr lang="cs-CZ" dirty="0" err="1" smtClean="0">
                <a:solidFill>
                  <a:schemeClr val="bg1"/>
                </a:solidFill>
              </a:rPr>
              <a:t>Motoric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development</a:t>
            </a:r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err="1" smtClean="0">
                <a:solidFill>
                  <a:schemeClr val="bg1"/>
                </a:solidFill>
              </a:rPr>
              <a:t>Speech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development</a:t>
            </a:r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err="1" smtClean="0">
                <a:solidFill>
                  <a:schemeClr val="bg1"/>
                </a:solidFill>
              </a:rPr>
              <a:t>Emotional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development</a:t>
            </a:r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err="1" smtClean="0">
                <a:solidFill>
                  <a:schemeClr val="bg1"/>
                </a:solidFill>
              </a:rPr>
              <a:t>Development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of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thinking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52864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rgbClr val="FFFF66"/>
                </a:solidFill>
              </a:rPr>
              <a:t>There</a:t>
            </a:r>
            <a:r>
              <a:rPr lang="cs-CZ" dirty="0">
                <a:solidFill>
                  <a:srgbClr val="FFFF66"/>
                </a:solidFill>
              </a:rPr>
              <a:t> are many </a:t>
            </a:r>
            <a:r>
              <a:rPr lang="cs-CZ" dirty="0" err="1">
                <a:solidFill>
                  <a:srgbClr val="FFFF66"/>
                </a:solidFill>
              </a:rPr>
              <a:t>pathways</a:t>
            </a:r>
            <a:r>
              <a:rPr lang="cs-CZ" dirty="0">
                <a:solidFill>
                  <a:srgbClr val="FFFF66"/>
                </a:solidFill>
              </a:rPr>
              <a:t> to </a:t>
            </a:r>
            <a:r>
              <a:rPr lang="cs-CZ" dirty="0" err="1">
                <a:solidFill>
                  <a:srgbClr val="FFFF66"/>
                </a:solidFill>
              </a:rPr>
              <a:t>healthy</a:t>
            </a:r>
            <a:r>
              <a:rPr lang="cs-CZ" dirty="0">
                <a:solidFill>
                  <a:srgbClr val="FFFF66"/>
                </a:solidFill>
              </a:rPr>
              <a:t> mind </a:t>
            </a:r>
            <a:r>
              <a:rPr lang="cs-CZ" dirty="0" err="1">
                <a:solidFill>
                  <a:srgbClr val="FFFF66"/>
                </a:solidFill>
              </a:rPr>
              <a:t>of</a:t>
            </a:r>
            <a:r>
              <a:rPr lang="cs-CZ" dirty="0">
                <a:solidFill>
                  <a:srgbClr val="FFFF66"/>
                </a:solidFill>
              </a:rPr>
              <a:t> </a:t>
            </a:r>
            <a:r>
              <a:rPr lang="cs-CZ" dirty="0" err="1">
                <a:solidFill>
                  <a:srgbClr val="FFFF66"/>
                </a:solidFill>
              </a:rPr>
              <a:t>the</a:t>
            </a:r>
            <a:r>
              <a:rPr lang="cs-CZ" dirty="0">
                <a:solidFill>
                  <a:srgbClr val="FFFF66"/>
                </a:solidFill>
              </a:rPr>
              <a:t> </a:t>
            </a:r>
            <a:r>
              <a:rPr lang="cs-CZ" dirty="0" err="1">
                <a:solidFill>
                  <a:srgbClr val="FFFF66"/>
                </a:solidFill>
              </a:rPr>
              <a:t>adult</a:t>
            </a:r>
            <a:r>
              <a:rPr lang="cs-CZ" dirty="0">
                <a:solidFill>
                  <a:schemeClr val="bg1"/>
                </a:solidFill>
              </a:rPr>
              <a:t/>
            </a:r>
            <a:br>
              <a:rPr lang="cs-CZ" dirty="0">
                <a:solidFill>
                  <a:schemeClr val="bg1"/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Not sure, what is fundamental for healthy mind development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Many pathogenic factors are however known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The concept of vulnerability and resilience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7860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rgbClr val="FFFF00"/>
                </a:solidFill>
              </a:rPr>
              <a:t>There</a:t>
            </a:r>
            <a:r>
              <a:rPr lang="cs-CZ" dirty="0">
                <a:solidFill>
                  <a:srgbClr val="FFFF00"/>
                </a:solidFill>
              </a:rPr>
              <a:t> are </a:t>
            </a:r>
            <a:r>
              <a:rPr lang="cs-CZ" dirty="0" err="1">
                <a:solidFill>
                  <a:srgbClr val="FFFF00"/>
                </a:solidFill>
              </a:rPr>
              <a:t>also</a:t>
            </a:r>
            <a:r>
              <a:rPr lang="cs-CZ" dirty="0">
                <a:solidFill>
                  <a:srgbClr val="FFFF00"/>
                </a:solidFill>
              </a:rPr>
              <a:t> </a:t>
            </a:r>
            <a:r>
              <a:rPr lang="cs-CZ" dirty="0" err="1">
                <a:solidFill>
                  <a:srgbClr val="FFFF00"/>
                </a:solidFill>
              </a:rPr>
              <a:t>developmental</a:t>
            </a:r>
            <a:r>
              <a:rPr lang="cs-CZ" dirty="0">
                <a:solidFill>
                  <a:srgbClr val="FFFF00"/>
                </a:solidFill>
              </a:rPr>
              <a:t> </a:t>
            </a:r>
            <a:r>
              <a:rPr lang="cs-CZ" dirty="0" err="1">
                <a:solidFill>
                  <a:srgbClr val="FFFF00"/>
                </a:solidFill>
              </a:rPr>
              <a:t>milestones</a:t>
            </a:r>
            <a:r>
              <a:rPr lang="cs-CZ" dirty="0">
                <a:solidFill>
                  <a:srgbClr val="FFFF00"/>
                </a:solidFill>
              </a:rPr>
              <a:t> </a:t>
            </a:r>
            <a:r>
              <a:rPr lang="cs-CZ" dirty="0" err="1">
                <a:solidFill>
                  <a:srgbClr val="FFFF00"/>
                </a:solidFill>
              </a:rPr>
              <a:t>that</a:t>
            </a:r>
            <a:r>
              <a:rPr lang="cs-CZ" dirty="0">
                <a:solidFill>
                  <a:srgbClr val="FFFF00"/>
                </a:solidFill>
              </a:rPr>
              <a:t> </a:t>
            </a:r>
            <a:r>
              <a:rPr lang="cs-CZ" dirty="0" err="1">
                <a:solidFill>
                  <a:srgbClr val="FFFF00"/>
                </a:solidFill>
              </a:rPr>
              <a:t>must</a:t>
            </a:r>
            <a:r>
              <a:rPr lang="cs-CZ" dirty="0">
                <a:solidFill>
                  <a:srgbClr val="FFFF00"/>
                </a:solidFill>
              </a:rPr>
              <a:t> </a:t>
            </a:r>
            <a:r>
              <a:rPr lang="cs-CZ" dirty="0" err="1">
                <a:solidFill>
                  <a:srgbClr val="FFFF00"/>
                </a:solidFill>
              </a:rPr>
              <a:t>be</a:t>
            </a:r>
            <a:r>
              <a:rPr lang="cs-CZ" dirty="0">
                <a:solidFill>
                  <a:srgbClr val="FFFF00"/>
                </a:solidFill>
              </a:rPr>
              <a:t> </a:t>
            </a:r>
            <a:r>
              <a:rPr lang="cs-CZ" dirty="0" err="1">
                <a:solidFill>
                  <a:srgbClr val="FFFF00"/>
                </a:solidFill>
              </a:rPr>
              <a:t>achieved</a:t>
            </a:r>
            <a:r>
              <a:rPr lang="cs-CZ" dirty="0">
                <a:solidFill>
                  <a:schemeClr val="bg1"/>
                </a:solidFill>
              </a:rPr>
              <a:t/>
            </a:r>
            <a:br>
              <a:rPr lang="cs-CZ" dirty="0">
                <a:solidFill>
                  <a:schemeClr val="bg1"/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In all </a:t>
            </a:r>
            <a:r>
              <a:rPr lang="cs-CZ" dirty="0" err="1" smtClean="0">
                <a:solidFill>
                  <a:schemeClr val="bg1"/>
                </a:solidFill>
              </a:rPr>
              <a:t>kinds</a:t>
            </a:r>
            <a:r>
              <a:rPr lang="en-US" dirty="0" smtClean="0">
                <a:solidFill>
                  <a:schemeClr val="bg1"/>
                </a:solidFill>
              </a:rPr>
              <a:t> of development there are milestones and deadlines to help differ, what is physiological (albeit delayed) and what is pathological</a:t>
            </a:r>
            <a:endParaRPr lang="cs-CZ" dirty="0" smtClean="0">
              <a:solidFill>
                <a:schemeClr val="bg1"/>
              </a:solidFill>
            </a:endParaRPr>
          </a:p>
          <a:p>
            <a:endParaRPr lang="cs-CZ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  <a:hlinkClick r:id="rId2"/>
              </a:rPr>
              <a:t>https://www.cdc.gov/ncbddd/actearly/milestones/index.html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51624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rgbClr val="FFFF00"/>
                </a:solidFill>
              </a:rPr>
              <a:t>Considering</a:t>
            </a:r>
            <a:r>
              <a:rPr lang="cs-CZ" dirty="0">
                <a:solidFill>
                  <a:srgbClr val="FFFF00"/>
                </a:solidFill>
              </a:rPr>
              <a:t> </a:t>
            </a:r>
            <a:r>
              <a:rPr lang="cs-CZ" dirty="0" err="1">
                <a:solidFill>
                  <a:srgbClr val="FFFF00"/>
                </a:solidFill>
              </a:rPr>
              <a:t>pathology</a:t>
            </a:r>
            <a:r>
              <a:rPr lang="cs-CZ" dirty="0">
                <a:solidFill>
                  <a:srgbClr val="FFFF00"/>
                </a:solidFill>
              </a:rPr>
              <a:t> = </a:t>
            </a:r>
            <a:r>
              <a:rPr lang="cs-CZ" dirty="0" err="1">
                <a:solidFill>
                  <a:srgbClr val="FFFF00"/>
                </a:solidFill>
              </a:rPr>
              <a:t>mastering</a:t>
            </a:r>
            <a:r>
              <a:rPr lang="cs-CZ" dirty="0">
                <a:solidFill>
                  <a:srgbClr val="FFFF00"/>
                </a:solidFill>
              </a:rPr>
              <a:t> </a:t>
            </a:r>
            <a:r>
              <a:rPr lang="cs-CZ" dirty="0" err="1">
                <a:solidFill>
                  <a:srgbClr val="FFFF00"/>
                </a:solidFill>
              </a:rPr>
              <a:t>healthy</a:t>
            </a:r>
            <a:r>
              <a:rPr lang="cs-CZ" dirty="0">
                <a:solidFill>
                  <a:srgbClr val="FFFF00"/>
                </a:solidFill>
              </a:rPr>
              <a:t> </a:t>
            </a:r>
            <a:r>
              <a:rPr lang="cs-CZ" dirty="0" err="1">
                <a:solidFill>
                  <a:srgbClr val="FFFF00"/>
                </a:solidFill>
              </a:rPr>
              <a:t>development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To consider if a behavioral, emotional or thoughts-content symptom is pathological, one must master the healthy development</a:t>
            </a:r>
            <a:r>
              <a:rPr lang="cs-CZ" dirty="0" smtClean="0">
                <a:solidFill>
                  <a:schemeClr val="bg1"/>
                </a:solidFill>
              </a:rPr>
              <a:t>.</a:t>
            </a:r>
          </a:p>
          <a:p>
            <a:endParaRPr lang="cs-CZ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Ex.: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Physiological periods of anger, anxiety, perfectionism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No developmental period of depression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8838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>
                <a:solidFill>
                  <a:srgbClr val="FFFF99"/>
                </a:solidFill>
              </a:rPr>
              <a:t>Assessment</a:t>
            </a:r>
            <a:r>
              <a:rPr lang="cs-CZ" b="1" dirty="0" smtClean="0">
                <a:solidFill>
                  <a:srgbClr val="FFFF99"/>
                </a:solidFill>
              </a:rPr>
              <a:t> </a:t>
            </a:r>
            <a:r>
              <a:rPr lang="cs-CZ" b="1" dirty="0" err="1" smtClean="0">
                <a:solidFill>
                  <a:srgbClr val="FFFF99"/>
                </a:solidFill>
              </a:rPr>
              <a:t>of</a:t>
            </a:r>
            <a:r>
              <a:rPr lang="cs-CZ" b="1" dirty="0" smtClean="0">
                <a:solidFill>
                  <a:srgbClr val="FFFF99"/>
                </a:solidFill>
              </a:rPr>
              <a:t> a </a:t>
            </a:r>
            <a:r>
              <a:rPr lang="cs-CZ" b="1" dirty="0" err="1" smtClean="0">
                <a:solidFill>
                  <a:srgbClr val="FFFF99"/>
                </a:solidFill>
              </a:rPr>
              <a:t>child</a:t>
            </a:r>
            <a:endParaRPr lang="cs-CZ" b="1" dirty="0">
              <a:solidFill>
                <a:srgbClr val="FFFF99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History taken from adults, ideally parents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History must include thorough information about mental and somatic development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Interview with a child (at least a part of it without a parent)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playing, using toys, drawing…</a:t>
            </a:r>
          </a:p>
          <a:p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491717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22507</TotalTime>
  <Words>2189</Words>
  <Application>Microsoft Office PowerPoint</Application>
  <PresentationFormat>Předvádění na obrazovce (4:3)</PresentationFormat>
  <Paragraphs>468</Paragraphs>
  <Slides>49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49</vt:i4>
      </vt:variant>
    </vt:vector>
  </HeadingPairs>
  <TitlesOfParts>
    <vt:vector size="50" baseType="lpstr">
      <vt:lpstr>Default Design</vt:lpstr>
      <vt:lpstr>Child and adolescent psychiatry </vt:lpstr>
      <vt:lpstr>Child and adolescent psychiatry</vt:lpstr>
      <vt:lpstr>Child and adolescent psychiatry basic theses</vt:lpstr>
      <vt:lpstr>Paediatric medicine = developmetal medicine </vt:lpstr>
      <vt:lpstr>Mental development is striking in childhood </vt:lpstr>
      <vt:lpstr>There are many pathways to healthy mind of the adult </vt:lpstr>
      <vt:lpstr>There are also developmental milestones that must be achieved </vt:lpstr>
      <vt:lpstr>Considering pathology = mastering healthy development</vt:lpstr>
      <vt:lpstr>Assessment of a child</vt:lpstr>
      <vt:lpstr>The comprehensive evaluation of a child </vt:lpstr>
      <vt:lpstr>Prezentace aplikace PowerPoint</vt:lpstr>
      <vt:lpstr>Mental problems in children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Videos</vt:lpstr>
      <vt:lpstr>Prezentace aplikace PowerPoint</vt:lpstr>
      <vt:lpstr>Video</vt:lpstr>
      <vt:lpstr>Prezentace aplikace PowerPoint</vt:lpstr>
      <vt:lpstr>Prezentace aplikace PowerPoint</vt:lpstr>
      <vt:lpstr>Prezentace aplikace PowerPoint</vt:lpstr>
      <vt:lpstr>Etiopathogenesis of ADHD</vt:lpstr>
      <vt:lpstr>Prezentace aplikace PowerPoint</vt:lpstr>
      <vt:lpstr>Prezentace aplikace PowerPoint</vt:lpstr>
      <vt:lpstr>Prezentace aplikace PowerPoint</vt:lpstr>
      <vt:lpstr>Therapy of tics</vt:lpstr>
      <vt:lpstr>Prezentace aplikace PowerPoint</vt:lpstr>
      <vt:lpstr>Conduct disorders</vt:lpstr>
      <vt:lpstr>Prezentace aplikace PowerPoint</vt:lpstr>
      <vt:lpstr>Conduct disorders </vt:lpstr>
      <vt:lpstr>Emotional disorders</vt:lpstr>
      <vt:lpstr>Prezentace aplikace PowerPoint</vt:lpstr>
      <vt:lpstr>Prezentace aplikace PowerPoint</vt:lpstr>
      <vt:lpstr>Elective mutism </vt:lpstr>
      <vt:lpstr>Prezentace aplikace PowerPoint</vt:lpstr>
      <vt:lpstr>Prognosis of COS and therapy</vt:lpstr>
      <vt:lpstr>Prezentace aplikace PowerPoint</vt:lpstr>
      <vt:lpstr>Depression - treatment</vt:lpstr>
      <vt:lpstr>Prezentace aplikace PowerPoint</vt:lpstr>
      <vt:lpstr>Prezentace aplikace PowerPoint</vt:lpstr>
      <vt:lpstr>Suicidal behaviour - causes </vt:lpstr>
      <vt:lpstr>Prezentace aplikace PowerPoint</vt:lpstr>
      <vt:lpstr>Prezentace aplikace PowerPoint</vt:lpstr>
      <vt:lpstr>Prezentace aplikace PowerPoint</vt:lpstr>
      <vt:lpstr>Other common disorders</vt:lpstr>
      <vt:lpstr>Thanks for your attention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Bez nadpisu</dc:title>
  <dc:creator>Ivana Drtílková</dc:creator>
  <cp:lastModifiedBy>Theiner Pavel</cp:lastModifiedBy>
  <cp:revision>363</cp:revision>
  <dcterms:created xsi:type="dcterms:W3CDTF">1601-01-01T00:00:00Z</dcterms:created>
  <dcterms:modified xsi:type="dcterms:W3CDTF">2018-12-10T08:17:33Z</dcterms:modified>
</cp:coreProperties>
</file>