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C7CE-4F4D-4FCB-A533-65F5A913758C}" type="datetimeFigureOut">
              <a:rPr lang="cs-CZ" smtClean="0"/>
              <a:t>1. 11. 2015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9054-7789-48DE-A199-A0E7F3F191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034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C7CE-4F4D-4FCB-A533-65F5A913758C}" type="datetimeFigureOut">
              <a:rPr lang="cs-CZ" smtClean="0"/>
              <a:t>1. 11. 2015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9054-7789-48DE-A199-A0E7F3F191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C7CE-4F4D-4FCB-A533-65F5A913758C}" type="datetimeFigureOut">
              <a:rPr lang="cs-CZ" smtClean="0"/>
              <a:t>1. 11. 2015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9054-7789-48DE-A199-A0E7F3F191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059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C7CE-4F4D-4FCB-A533-65F5A913758C}" type="datetimeFigureOut">
              <a:rPr lang="cs-CZ" smtClean="0"/>
              <a:t>1. 11. 2015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9054-7789-48DE-A199-A0E7F3F191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47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C7CE-4F4D-4FCB-A533-65F5A913758C}" type="datetimeFigureOut">
              <a:rPr lang="cs-CZ" smtClean="0"/>
              <a:t>1. 11. 2015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9054-7789-48DE-A199-A0E7F3F191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871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C7CE-4F4D-4FCB-A533-65F5A913758C}" type="datetimeFigureOut">
              <a:rPr lang="cs-CZ" smtClean="0"/>
              <a:t>1. 11. 2015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9054-7789-48DE-A199-A0E7F3F191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302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C7CE-4F4D-4FCB-A533-65F5A913758C}" type="datetimeFigureOut">
              <a:rPr lang="cs-CZ" smtClean="0"/>
              <a:t>1. 11. 2015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9054-7789-48DE-A199-A0E7F3F191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8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C7CE-4F4D-4FCB-A533-65F5A913758C}" type="datetimeFigureOut">
              <a:rPr lang="cs-CZ" smtClean="0"/>
              <a:t>1. 11. 2015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9054-7789-48DE-A199-A0E7F3F191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396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C7CE-4F4D-4FCB-A533-65F5A913758C}" type="datetimeFigureOut">
              <a:rPr lang="cs-CZ" smtClean="0"/>
              <a:t>1. 11. 2015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9054-7789-48DE-A199-A0E7F3F191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2174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C7CE-4F4D-4FCB-A533-65F5A913758C}" type="datetimeFigureOut">
              <a:rPr lang="cs-CZ" smtClean="0"/>
              <a:t>1. 11. 2015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9054-7789-48DE-A199-A0E7F3F191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926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C7CE-4F4D-4FCB-A533-65F5A913758C}" type="datetimeFigureOut">
              <a:rPr lang="cs-CZ" smtClean="0"/>
              <a:t>1. 11. 2015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9054-7789-48DE-A199-A0E7F3F191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925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4C7CE-4F4D-4FCB-A533-65F5A913758C}" type="datetimeFigureOut">
              <a:rPr lang="cs-CZ" smtClean="0"/>
              <a:t>1. 11. 2015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69054-7789-48DE-A199-A0E7F3F191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407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POLYGRAFIE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u</a:t>
            </a:r>
            <a:r>
              <a:rPr lang="cs-CZ" dirty="0" smtClean="0"/>
              <a:t>rčování fází srdeční systoly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355976" y="6165304"/>
            <a:ext cx="4788024" cy="598488"/>
          </a:xfrm>
        </p:spPr>
        <p:txBody>
          <a:bodyPr/>
          <a:lstStyle/>
          <a:p>
            <a:pPr>
              <a:defRPr/>
            </a:pPr>
            <a:r>
              <a:rPr lang="cs-CZ" sz="1800" dirty="0" smtClean="0"/>
              <a:t>Fyziologický ústav LF MU, 2015 © </a:t>
            </a:r>
            <a:r>
              <a:rPr lang="cs-CZ" sz="1800" dirty="0" smtClean="0"/>
              <a:t>Eva Závodná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78522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2"/>
          <p:cNvCxnSpPr/>
          <p:nvPr/>
        </p:nvCxnSpPr>
        <p:spPr>
          <a:xfrm>
            <a:off x="727868" y="0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870004" y="620688"/>
            <a:ext cx="0" cy="6209928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1682444" y="324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1845981" y="773088"/>
            <a:ext cx="0" cy="6209928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3464172" y="125016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858103" y="125016"/>
            <a:ext cx="819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systola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234565" y="125016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diastola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 rot="16200000">
            <a:off x="564900" y="683045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IVK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 rot="16200000">
            <a:off x="1132318" y="683045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EF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 rot="16200000">
            <a:off x="1523121" y="680640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IVR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 rot="16200000">
            <a:off x="2570907" y="758688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PF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34927"/>
            <a:ext cx="3699423" cy="134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60" y="4581128"/>
            <a:ext cx="3699421" cy="122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4"/>
          <a:stretch/>
        </p:blipFill>
        <p:spPr bwMode="auto">
          <a:xfrm>
            <a:off x="465664" y="3068960"/>
            <a:ext cx="3430556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31" r="3783"/>
          <a:stretch/>
        </p:blipFill>
        <p:spPr bwMode="auto">
          <a:xfrm>
            <a:off x="3834083" y="3280406"/>
            <a:ext cx="2655755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572000" y="37309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Jak se dá změřit </a:t>
            </a:r>
            <a:r>
              <a:rPr lang="cs-CZ" dirty="0" err="1" smtClean="0"/>
              <a:t>izovolumická</a:t>
            </a:r>
            <a:r>
              <a:rPr lang="cs-CZ" dirty="0" smtClean="0"/>
              <a:t> kontrakce a ejekční fáze 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474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2"/>
          <p:cNvCxnSpPr/>
          <p:nvPr/>
        </p:nvCxnSpPr>
        <p:spPr>
          <a:xfrm>
            <a:off x="727868" y="0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870004" y="620688"/>
            <a:ext cx="0" cy="6209928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1682444" y="324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1845981" y="773088"/>
            <a:ext cx="0" cy="6209928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3464172" y="125016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858103" y="125016"/>
            <a:ext cx="819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systola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234565" y="125016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diastola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 rot="16200000">
            <a:off x="564900" y="947924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IVK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 rot="16200000">
            <a:off x="1132318" y="947924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EF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 rot="16200000">
            <a:off x="1523121" y="945519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IVR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 rot="16200000">
            <a:off x="2570907" y="1023567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PF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34927"/>
            <a:ext cx="3699423" cy="134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60" y="4581128"/>
            <a:ext cx="3699421" cy="122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4"/>
          <a:stretch/>
        </p:blipFill>
        <p:spPr bwMode="auto">
          <a:xfrm>
            <a:off x="465664" y="3068960"/>
            <a:ext cx="3430556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31" r="3783"/>
          <a:stretch/>
        </p:blipFill>
        <p:spPr bwMode="auto">
          <a:xfrm>
            <a:off x="3834083" y="3280406"/>
            <a:ext cx="2655755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Ovál 32"/>
          <p:cNvSpPr/>
          <p:nvPr/>
        </p:nvSpPr>
        <p:spPr>
          <a:xfrm>
            <a:off x="1202777" y="4005064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2073163" y="3429324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0" name="Přímá spojnice se šipkou 39"/>
          <p:cNvCxnSpPr/>
          <p:nvPr/>
        </p:nvCxnSpPr>
        <p:spPr>
          <a:xfrm>
            <a:off x="1274785" y="4221088"/>
            <a:ext cx="893243" cy="0"/>
          </a:xfrm>
          <a:prstGeom prst="straightConnector1">
            <a:avLst/>
          </a:prstGeom>
          <a:ln w="28575">
            <a:solidFill>
              <a:srgbClr val="FF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/>
          <p:nvPr/>
        </p:nvSpPr>
        <p:spPr>
          <a:xfrm>
            <a:off x="1410519" y="3795542"/>
            <a:ext cx="621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LVET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4572000" y="37309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Jak se dá změřit </a:t>
            </a:r>
            <a:r>
              <a:rPr lang="cs-CZ" dirty="0" err="1" smtClean="0"/>
              <a:t>izovolumická</a:t>
            </a:r>
            <a:r>
              <a:rPr lang="cs-CZ" dirty="0" smtClean="0"/>
              <a:t> kontrakce a ejekční fáze ?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161960" y="1628800"/>
            <a:ext cx="3875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LVET = </a:t>
            </a:r>
            <a:r>
              <a:rPr lang="cs-CZ" dirty="0" err="1" smtClean="0"/>
              <a:t>left</a:t>
            </a:r>
            <a:r>
              <a:rPr lang="cs-CZ" dirty="0" smtClean="0"/>
              <a:t> </a:t>
            </a:r>
            <a:r>
              <a:rPr lang="cs-CZ" dirty="0" err="1" smtClean="0"/>
              <a:t>ventricule</a:t>
            </a:r>
            <a:r>
              <a:rPr lang="cs-CZ" dirty="0" smtClean="0"/>
              <a:t> </a:t>
            </a:r>
            <a:r>
              <a:rPr lang="cs-CZ" dirty="0" err="1" smtClean="0"/>
              <a:t>ejection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= EF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147173" y="2527736"/>
            <a:ext cx="39820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IVK lze změřit u </a:t>
            </a:r>
            <a:r>
              <a:rPr lang="cs-CZ" dirty="0" err="1" smtClean="0"/>
              <a:t>sfygmografie</a:t>
            </a:r>
            <a:r>
              <a:rPr lang="cs-CZ" dirty="0" smtClean="0"/>
              <a:t> z kořene aorty (S1 – DTK)</a:t>
            </a:r>
          </a:p>
          <a:p>
            <a:endParaRPr lang="cs-CZ" dirty="0" smtClean="0"/>
          </a:p>
          <a:p>
            <a:r>
              <a:rPr lang="cs-CZ" dirty="0" smtClean="0"/>
              <a:t>Jinak výpočtem kvůli časovému posunu:</a:t>
            </a:r>
            <a:endParaRPr lang="cs-CZ" dirty="0"/>
          </a:p>
          <a:p>
            <a:r>
              <a:rPr lang="cs-CZ" dirty="0" smtClean="0"/>
              <a:t>IVK = systola – ejekční fáze = S1S2 - LVET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908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2"/>
          <p:cNvCxnSpPr/>
          <p:nvPr/>
        </p:nvCxnSpPr>
        <p:spPr>
          <a:xfrm>
            <a:off x="727868" y="0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870004" y="620688"/>
            <a:ext cx="0" cy="6209928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1682444" y="324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1845981" y="773088"/>
            <a:ext cx="0" cy="6209928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3464172" y="125016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858103" y="125016"/>
            <a:ext cx="819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systola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234565" y="125016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diastola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 rot="16200000">
            <a:off x="564900" y="683045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IVK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 rot="16200000">
            <a:off x="1132318" y="683045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EF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 rot="16200000">
            <a:off x="1523121" y="680640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IVR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 rot="16200000">
            <a:off x="2570907" y="758688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PF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34927"/>
            <a:ext cx="3699423" cy="134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60" y="4581128"/>
            <a:ext cx="3699421" cy="122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4"/>
          <a:stretch/>
        </p:blipFill>
        <p:spPr bwMode="auto">
          <a:xfrm>
            <a:off x="465664" y="3068960"/>
            <a:ext cx="3430556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31" r="3783"/>
          <a:stretch/>
        </p:blipFill>
        <p:spPr bwMode="auto">
          <a:xfrm>
            <a:off x="3834083" y="3280406"/>
            <a:ext cx="2655755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572000" y="37309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Jak se dá změřit elektromechanická systola a </a:t>
            </a:r>
            <a:r>
              <a:rPr lang="cs-CZ" dirty="0" err="1" smtClean="0"/>
              <a:t>preejekční</a:t>
            </a:r>
            <a:r>
              <a:rPr lang="cs-CZ" dirty="0" smtClean="0"/>
              <a:t> perioda?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515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2"/>
          <p:cNvCxnSpPr/>
          <p:nvPr/>
        </p:nvCxnSpPr>
        <p:spPr>
          <a:xfrm>
            <a:off x="727868" y="0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870004" y="620688"/>
            <a:ext cx="0" cy="6209928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1682444" y="324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1845981" y="773088"/>
            <a:ext cx="0" cy="6209928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3464172" y="125016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858103" y="125016"/>
            <a:ext cx="819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systola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234565" y="125016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diastola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 rot="16200000">
            <a:off x="564900" y="947924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IVK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 rot="16200000">
            <a:off x="1132318" y="947924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EF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 rot="16200000">
            <a:off x="1523121" y="945519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IVR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 rot="16200000">
            <a:off x="2570907" y="1023567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PF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34927"/>
            <a:ext cx="3699423" cy="134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60" y="4581128"/>
            <a:ext cx="3699421" cy="122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4"/>
          <a:stretch/>
        </p:blipFill>
        <p:spPr bwMode="auto">
          <a:xfrm>
            <a:off x="465664" y="3068960"/>
            <a:ext cx="3430556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31" r="3783"/>
          <a:stretch/>
        </p:blipFill>
        <p:spPr bwMode="auto">
          <a:xfrm>
            <a:off x="3834083" y="3280406"/>
            <a:ext cx="2655755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Ovál 32"/>
          <p:cNvSpPr/>
          <p:nvPr/>
        </p:nvSpPr>
        <p:spPr>
          <a:xfrm>
            <a:off x="537493" y="2583644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1605678" y="5121064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0" name="Přímá spojnice se šipkou 39"/>
          <p:cNvCxnSpPr/>
          <p:nvPr/>
        </p:nvCxnSpPr>
        <p:spPr>
          <a:xfrm flipV="1">
            <a:off x="609501" y="4513490"/>
            <a:ext cx="1095665" cy="4683"/>
          </a:xfrm>
          <a:prstGeom prst="straightConnector1">
            <a:avLst/>
          </a:prstGeom>
          <a:ln w="28575">
            <a:solidFill>
              <a:srgbClr val="FF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/>
          <p:nvPr/>
        </p:nvSpPr>
        <p:spPr>
          <a:xfrm>
            <a:off x="875845" y="4221088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QS2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161960" y="1628800"/>
            <a:ext cx="3075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Elektromechanická systola QS2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147173" y="2527736"/>
            <a:ext cx="39820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Preejekční</a:t>
            </a:r>
            <a:r>
              <a:rPr lang="cs-CZ" dirty="0" smtClean="0"/>
              <a:t> periodu (PEP) lze změřit u </a:t>
            </a:r>
            <a:r>
              <a:rPr lang="cs-CZ" dirty="0" err="1" smtClean="0"/>
              <a:t>sfygmografie</a:t>
            </a:r>
            <a:r>
              <a:rPr lang="cs-CZ" dirty="0" smtClean="0"/>
              <a:t> z kořene aorty (Q – DTK)</a:t>
            </a:r>
          </a:p>
          <a:p>
            <a:endParaRPr lang="cs-CZ" dirty="0" smtClean="0"/>
          </a:p>
          <a:p>
            <a:r>
              <a:rPr lang="cs-CZ" dirty="0" smtClean="0"/>
              <a:t>Jinak výpočtem kvůli časovému posunu:</a:t>
            </a:r>
            <a:endParaRPr lang="cs-CZ" dirty="0"/>
          </a:p>
          <a:p>
            <a:r>
              <a:rPr lang="cs-CZ" dirty="0" smtClean="0"/>
              <a:t>PEP = QS2 - LVET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572000" y="373099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Jak se dá změřit elektromechanická systola, </a:t>
            </a:r>
            <a:r>
              <a:rPr lang="cs-CZ" dirty="0" err="1" smtClean="0"/>
              <a:t>preejekční</a:t>
            </a:r>
            <a:r>
              <a:rPr lang="cs-CZ" dirty="0" smtClean="0"/>
              <a:t> perioda a elektromechanická latence ?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5145210" y="4869160"/>
            <a:ext cx="39820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Elektromechanickou latenci (EML) lze změřit Q – S1</a:t>
            </a:r>
          </a:p>
          <a:p>
            <a:endParaRPr lang="cs-CZ" dirty="0" smtClean="0"/>
          </a:p>
          <a:p>
            <a:r>
              <a:rPr lang="cs-CZ" dirty="0" smtClean="0"/>
              <a:t>Jinak výpočtem:</a:t>
            </a:r>
            <a:endParaRPr lang="cs-CZ" dirty="0"/>
          </a:p>
          <a:p>
            <a:r>
              <a:rPr lang="cs-CZ" dirty="0" smtClean="0"/>
              <a:t>EML = QS2 – S1S2</a:t>
            </a:r>
            <a:endParaRPr lang="cs-CZ" dirty="0"/>
          </a:p>
        </p:txBody>
      </p:sp>
      <p:sp>
        <p:nvSpPr>
          <p:cNvPr id="28" name="Ovál 27"/>
          <p:cNvSpPr/>
          <p:nvPr/>
        </p:nvSpPr>
        <p:spPr>
          <a:xfrm>
            <a:off x="537493" y="2738752"/>
            <a:ext cx="144016" cy="14401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vál 28"/>
          <p:cNvSpPr/>
          <p:nvPr/>
        </p:nvSpPr>
        <p:spPr>
          <a:xfrm>
            <a:off x="667907" y="4982464"/>
            <a:ext cx="144016" cy="14401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0" name="Přímá spojnice se šipkou 29"/>
          <p:cNvCxnSpPr/>
          <p:nvPr/>
        </p:nvCxnSpPr>
        <p:spPr>
          <a:xfrm flipV="1">
            <a:off x="609501" y="3280406"/>
            <a:ext cx="116308" cy="4684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325519" y="2924944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EML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7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131840" y="620688"/>
            <a:ext cx="2781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Co je to index </a:t>
            </a:r>
            <a:r>
              <a:rPr lang="cs-CZ" sz="2400" dirty="0" err="1" smtClean="0"/>
              <a:t>dP</a:t>
            </a:r>
            <a:r>
              <a:rPr lang="cs-CZ" sz="2400" dirty="0" smtClean="0"/>
              <a:t>/</a:t>
            </a:r>
            <a:r>
              <a:rPr lang="cs-CZ" sz="2400" dirty="0" err="1" smtClean="0"/>
              <a:t>dt</a:t>
            </a:r>
            <a:r>
              <a:rPr lang="cs-CZ" sz="2400" dirty="0" smtClean="0"/>
              <a:t>?</a:t>
            </a:r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410336" y="1444790"/>
            <a:ext cx="2323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INDEX  KONTRAKTILITY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2852936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 klinice se stanovuje nejvyšší rychlost vývoje tlaku v době IVK (těsně před otevřením poloměsíčitých chlopní, na konci IVK)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47936" y="4149080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 praktických cvičeních stanovíme průměrnou rychlost vývoje tlaku v době IVK: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47936" y="4900518"/>
            <a:ext cx="3649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Rozdíl tlaku na konci a na začátku IVK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514375" y="5237584"/>
            <a:ext cx="164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Doba trvání IVK</a:t>
            </a:r>
            <a:endParaRPr lang="cs-CZ" dirty="0"/>
          </a:p>
        </p:txBody>
      </p:sp>
      <p:cxnSp>
        <p:nvCxnSpPr>
          <p:cNvPr id="9" name="Přímá spojnice 8"/>
          <p:cNvCxnSpPr/>
          <p:nvPr/>
        </p:nvCxnSpPr>
        <p:spPr>
          <a:xfrm>
            <a:off x="683568" y="5237584"/>
            <a:ext cx="34563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4421959" y="505291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=</a:t>
            </a:r>
            <a:endParaRPr lang="cs-CZ" dirty="0"/>
          </a:p>
        </p:txBody>
      </p:sp>
      <p:cxnSp>
        <p:nvCxnSpPr>
          <p:cNvPr id="11" name="Přímá spojnice 10"/>
          <p:cNvCxnSpPr/>
          <p:nvPr/>
        </p:nvCxnSpPr>
        <p:spPr>
          <a:xfrm>
            <a:off x="4860032" y="5229200"/>
            <a:ext cx="34563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5913499" y="4857862"/>
            <a:ext cx="850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DTK - 8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156176" y="5280304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IVK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36839" y="6093296"/>
            <a:ext cx="8727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dirty="0" smtClean="0"/>
              <a:t>( 8 mmHg odpovídá přibližně tlaku na konci diastoly a na začátku systoly, rovněž odpovídá přibližně tlaku v levé síni)</a:t>
            </a:r>
            <a:endParaRPr lang="cs-CZ" sz="1600" i="1" dirty="0"/>
          </a:p>
        </p:txBody>
      </p:sp>
    </p:spTree>
    <p:extLst>
      <p:ext uri="{BB962C8B-B14F-4D97-AF65-F5344CB8AC3E}">
        <p14:creationId xmlns:p14="http://schemas.microsoft.com/office/powerpoint/2010/main" val="1590396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548680"/>
            <a:ext cx="87849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POLYGRAFIE</a:t>
            </a:r>
            <a:r>
              <a:rPr lang="cs-CZ" dirty="0" smtClean="0"/>
              <a:t> </a:t>
            </a:r>
            <a:r>
              <a:rPr lang="cs-CZ" sz="2400" dirty="0" smtClean="0"/>
              <a:t>– současné snímání několika fyziologických veličin různými neinvazivními nebo invazivními metodikami</a:t>
            </a:r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23528" y="2852936"/>
            <a:ext cx="88204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FONOKARDIOGRAFIE</a:t>
            </a:r>
            <a:r>
              <a:rPr lang="cs-CZ" sz="2400" dirty="0" smtClean="0"/>
              <a:t>		-  metoda umožňující grafické zobrazení 				zvuků, 	které vznikají v srdci </a:t>
            </a:r>
          </a:p>
          <a:p>
            <a:endParaRPr lang="cs-CZ" sz="2400" dirty="0" smtClean="0"/>
          </a:p>
          <a:p>
            <a:r>
              <a:rPr lang="cs-CZ" sz="2400" b="1" dirty="0" smtClean="0"/>
              <a:t>ELEKTROKARDIOGRAFIE</a:t>
            </a:r>
            <a:r>
              <a:rPr lang="cs-CZ" sz="2400" dirty="0" smtClean="0"/>
              <a:t>	- metoda  založená na snímání 					elektrické aktivity srdečního svalu</a:t>
            </a:r>
          </a:p>
          <a:p>
            <a:endParaRPr lang="cs-CZ" sz="2400" dirty="0" smtClean="0"/>
          </a:p>
          <a:p>
            <a:r>
              <a:rPr lang="cs-CZ" sz="2400" b="1" dirty="0" smtClean="0"/>
              <a:t>SFYGMOGRAFIE</a:t>
            </a:r>
            <a:r>
              <a:rPr lang="cs-CZ" sz="2400" dirty="0" smtClean="0"/>
              <a:t>		- grafický záznam tepenného pulsu</a:t>
            </a:r>
          </a:p>
          <a:p>
            <a:r>
              <a:rPr lang="cs-CZ" sz="2400" dirty="0"/>
              <a:t>	</a:t>
            </a:r>
            <a:r>
              <a:rPr lang="cs-CZ" sz="2400" dirty="0" smtClean="0"/>
              <a:t>			</a:t>
            </a:r>
            <a:r>
              <a:rPr lang="cs-CZ" sz="2200" i="1" dirty="0" smtClean="0"/>
              <a:t>!záznam pulsu na a. </a:t>
            </a:r>
            <a:r>
              <a:rPr lang="cs-CZ" sz="2200" i="1" dirty="0" err="1" smtClean="0"/>
              <a:t>carotis</a:t>
            </a:r>
            <a:r>
              <a:rPr lang="cs-CZ" sz="2200" i="1" dirty="0" smtClean="0"/>
              <a:t> je posunut 					časově vůči záznamu pulsu z kořene 					aorty!</a:t>
            </a:r>
            <a:endParaRPr lang="cs-CZ" sz="2200" i="1" dirty="0"/>
          </a:p>
        </p:txBody>
      </p:sp>
    </p:spTree>
    <p:extLst>
      <p:ext uri="{BB962C8B-B14F-4D97-AF65-F5344CB8AC3E}">
        <p14:creationId xmlns:p14="http://schemas.microsoft.com/office/powerpoint/2010/main" val="308885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319428" y="548680"/>
            <a:ext cx="45051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dirty="0" smtClean="0"/>
              <a:t>SRDEČNÍ  CYKLUS</a:t>
            </a:r>
            <a:endParaRPr lang="cs-CZ" sz="4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92236" y="2504461"/>
            <a:ext cx="16247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SYSTOLA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57820" y="4221088"/>
            <a:ext cx="18373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DIASTOLA</a:t>
            </a:r>
            <a:endParaRPr lang="cs-CZ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829604" y="2053806"/>
            <a:ext cx="49476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Izovolumická</a:t>
            </a:r>
            <a:r>
              <a:rPr lang="cs-CZ" sz="3200" dirty="0" smtClean="0"/>
              <a:t> kontrakce (IVK)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829604" y="3789040"/>
            <a:ext cx="4706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Izovolumická</a:t>
            </a:r>
            <a:r>
              <a:rPr lang="cs-CZ" sz="3200" dirty="0" smtClean="0"/>
              <a:t> relaxace (IVR)</a:t>
            </a:r>
            <a:endParaRPr lang="cs-CZ" sz="3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857843" y="2790309"/>
            <a:ext cx="28428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Ejekční fáze (EF)</a:t>
            </a:r>
            <a:endParaRPr lang="cs-CZ" sz="3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840759" y="4533424"/>
            <a:ext cx="2576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Plnící fáze (PF)</a:t>
            </a:r>
            <a:endParaRPr lang="cs-CZ" sz="3200" dirty="0"/>
          </a:p>
        </p:txBody>
      </p:sp>
      <p:cxnSp>
        <p:nvCxnSpPr>
          <p:cNvPr id="10" name="Přímá spojnice se šipkou 9"/>
          <p:cNvCxnSpPr>
            <a:stCxn id="3" idx="3"/>
            <a:endCxn id="5" idx="1"/>
          </p:cNvCxnSpPr>
          <p:nvPr/>
        </p:nvCxnSpPr>
        <p:spPr>
          <a:xfrm flipV="1">
            <a:off x="2116976" y="2346194"/>
            <a:ext cx="1712628" cy="4506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>
            <a:stCxn id="3" idx="3"/>
            <a:endCxn id="7" idx="1"/>
          </p:cNvCxnSpPr>
          <p:nvPr/>
        </p:nvCxnSpPr>
        <p:spPr>
          <a:xfrm>
            <a:off x="2116976" y="2796849"/>
            <a:ext cx="1740867" cy="2858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4" idx="3"/>
            <a:endCxn id="6" idx="1"/>
          </p:cNvCxnSpPr>
          <p:nvPr/>
        </p:nvCxnSpPr>
        <p:spPr>
          <a:xfrm flipV="1">
            <a:off x="2295182" y="4081428"/>
            <a:ext cx="153442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stCxn id="4" idx="3"/>
            <a:endCxn id="8" idx="1"/>
          </p:cNvCxnSpPr>
          <p:nvPr/>
        </p:nvCxnSpPr>
        <p:spPr>
          <a:xfrm>
            <a:off x="2295182" y="4513476"/>
            <a:ext cx="1545577" cy="312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30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388" y="1434927"/>
            <a:ext cx="3699423" cy="134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388" y="4581128"/>
            <a:ext cx="3699421" cy="122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4"/>
          <a:stretch/>
        </p:blipFill>
        <p:spPr bwMode="auto">
          <a:xfrm>
            <a:off x="1645501" y="2967763"/>
            <a:ext cx="3430556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Přímá spojnice 2"/>
          <p:cNvCxnSpPr/>
          <p:nvPr/>
        </p:nvCxnSpPr>
        <p:spPr>
          <a:xfrm>
            <a:off x="2339752" y="0"/>
            <a:ext cx="0" cy="6858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2481888" y="620688"/>
            <a:ext cx="0" cy="620992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3294328" y="324"/>
            <a:ext cx="0" cy="6858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3457865" y="773088"/>
            <a:ext cx="0" cy="6209928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5076056" y="125016"/>
            <a:ext cx="0" cy="6858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2469987" y="125016"/>
            <a:ext cx="819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systola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846449" y="125016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diastola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 rot="16200000">
            <a:off x="2176784" y="683045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IVK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 rot="16200000">
            <a:off x="2744202" y="683045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EF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 rot="16200000">
            <a:off x="3135005" y="680640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IVR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 rot="16200000">
            <a:off x="4182791" y="758688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558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388" y="1434927"/>
            <a:ext cx="3699423" cy="134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388" y="4581128"/>
            <a:ext cx="3699421" cy="122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4"/>
          <a:stretch/>
        </p:blipFill>
        <p:spPr bwMode="auto">
          <a:xfrm>
            <a:off x="1645501" y="2967763"/>
            <a:ext cx="3430556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Přímá spojnice 2"/>
          <p:cNvCxnSpPr/>
          <p:nvPr/>
        </p:nvCxnSpPr>
        <p:spPr>
          <a:xfrm>
            <a:off x="2339752" y="0"/>
            <a:ext cx="0" cy="6858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2481888" y="620688"/>
            <a:ext cx="0" cy="620992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3294328" y="324"/>
            <a:ext cx="0" cy="6858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3457865" y="773088"/>
            <a:ext cx="0" cy="6209928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5076056" y="125016"/>
            <a:ext cx="0" cy="6858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2469987" y="125016"/>
            <a:ext cx="819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systola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846449" y="125016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diastola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 rot="16200000">
            <a:off x="2176784" y="683045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IVK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 rot="16200000">
            <a:off x="2744202" y="683045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EF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 rot="16200000">
            <a:off x="3135005" y="680640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IVR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 rot="16200000">
            <a:off x="4182791" y="758688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PF</a:t>
            </a:r>
            <a:endParaRPr lang="cs-CZ" dirty="0"/>
          </a:p>
        </p:txBody>
      </p:sp>
      <p:pic>
        <p:nvPicPr>
          <p:cNvPr id="18" name="Picture 7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4"/>
          <a:stretch/>
        </p:blipFill>
        <p:spPr bwMode="auto">
          <a:xfrm>
            <a:off x="2077548" y="3068960"/>
            <a:ext cx="3430556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611560" y="3212976"/>
            <a:ext cx="681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aorta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323528" y="3577932"/>
            <a:ext cx="1309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!!! a. 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carotis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37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2"/>
          <p:cNvCxnSpPr/>
          <p:nvPr/>
        </p:nvCxnSpPr>
        <p:spPr>
          <a:xfrm>
            <a:off x="727868" y="0"/>
            <a:ext cx="0" cy="6858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870004" y="620688"/>
            <a:ext cx="0" cy="620992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1682444" y="324"/>
            <a:ext cx="0" cy="6858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1845981" y="773088"/>
            <a:ext cx="0" cy="6209928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3464172" y="125016"/>
            <a:ext cx="0" cy="6858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858103" y="125016"/>
            <a:ext cx="819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systola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234565" y="125016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diastola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 rot="16200000">
            <a:off x="564900" y="683045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IVK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 rot="16200000">
            <a:off x="1132318" y="683045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EF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 rot="16200000">
            <a:off x="1523121" y="680640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IVR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 rot="16200000">
            <a:off x="2570907" y="758688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PF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34927"/>
            <a:ext cx="3699423" cy="134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81128"/>
            <a:ext cx="3699421" cy="122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4"/>
          <a:stretch/>
        </p:blipFill>
        <p:spPr bwMode="auto">
          <a:xfrm>
            <a:off x="465664" y="3068960"/>
            <a:ext cx="3430556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7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31" r="3783"/>
          <a:stretch/>
        </p:blipFill>
        <p:spPr bwMode="auto">
          <a:xfrm>
            <a:off x="3834083" y="3280406"/>
            <a:ext cx="2655755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788024" y="373099"/>
            <a:ext cx="3891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Jak se dá změřit délka srdečního cyklu 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601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2"/>
          <p:cNvCxnSpPr/>
          <p:nvPr/>
        </p:nvCxnSpPr>
        <p:spPr>
          <a:xfrm>
            <a:off x="727868" y="0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870004" y="620688"/>
            <a:ext cx="0" cy="6209928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1682444" y="324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1845981" y="773088"/>
            <a:ext cx="0" cy="6209928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3464172" y="125016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858103" y="125016"/>
            <a:ext cx="819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systola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234565" y="125016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diastola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 rot="16200000">
            <a:off x="564900" y="683045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IVK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 rot="16200000">
            <a:off x="1132318" y="683045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EF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 rot="16200000">
            <a:off x="1523121" y="680640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IVR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 rot="16200000">
            <a:off x="2570907" y="758688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PF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34927"/>
            <a:ext cx="3699423" cy="134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81128"/>
            <a:ext cx="3699421" cy="122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4"/>
          <a:stretch/>
        </p:blipFill>
        <p:spPr bwMode="auto">
          <a:xfrm>
            <a:off x="465664" y="3068960"/>
            <a:ext cx="3430556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31" r="3783"/>
          <a:stretch/>
        </p:blipFill>
        <p:spPr bwMode="auto">
          <a:xfrm>
            <a:off x="3834083" y="3280406"/>
            <a:ext cx="2655755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788024" y="373099"/>
            <a:ext cx="3891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Jak se dá změřit délka srdečního cyklu ?</a:t>
            </a: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674690" y="1340768"/>
            <a:ext cx="2736304" cy="0"/>
          </a:xfrm>
          <a:prstGeom prst="straightConnector1">
            <a:avLst/>
          </a:prstGeom>
          <a:ln w="28575">
            <a:solidFill>
              <a:srgbClr val="FF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V="1">
            <a:off x="1845981" y="3051204"/>
            <a:ext cx="2736304" cy="1"/>
          </a:xfrm>
          <a:prstGeom prst="straightConnector1">
            <a:avLst/>
          </a:prstGeom>
          <a:ln w="28575">
            <a:solidFill>
              <a:srgbClr val="FF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>
            <a:off x="1267894" y="4149080"/>
            <a:ext cx="2628326" cy="0"/>
          </a:xfrm>
          <a:prstGeom prst="straightConnector1">
            <a:avLst/>
          </a:prstGeom>
          <a:ln w="28575">
            <a:solidFill>
              <a:srgbClr val="FF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>
            <a:off x="727868" y="4797152"/>
            <a:ext cx="2736304" cy="0"/>
          </a:xfrm>
          <a:prstGeom prst="straightConnector1">
            <a:avLst/>
          </a:prstGeom>
          <a:ln w="28575">
            <a:solidFill>
              <a:srgbClr val="FF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ál 9"/>
          <p:cNvSpPr/>
          <p:nvPr/>
        </p:nvSpPr>
        <p:spPr>
          <a:xfrm>
            <a:off x="3346790" y="1439116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vál 27"/>
          <p:cNvSpPr/>
          <p:nvPr/>
        </p:nvSpPr>
        <p:spPr>
          <a:xfrm>
            <a:off x="638104" y="1431717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vál 28"/>
          <p:cNvSpPr/>
          <p:nvPr/>
        </p:nvSpPr>
        <p:spPr>
          <a:xfrm>
            <a:off x="1811229" y="3068961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vál 29"/>
          <p:cNvSpPr/>
          <p:nvPr/>
        </p:nvSpPr>
        <p:spPr>
          <a:xfrm>
            <a:off x="4452649" y="3266839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vál 30"/>
          <p:cNvSpPr/>
          <p:nvPr/>
        </p:nvSpPr>
        <p:spPr>
          <a:xfrm>
            <a:off x="1195886" y="3982619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vál 31"/>
          <p:cNvSpPr/>
          <p:nvPr/>
        </p:nvSpPr>
        <p:spPr>
          <a:xfrm>
            <a:off x="3834083" y="4234719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vál 32"/>
          <p:cNvSpPr/>
          <p:nvPr/>
        </p:nvSpPr>
        <p:spPr>
          <a:xfrm>
            <a:off x="667907" y="5049056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3392164" y="5062122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6372200" y="1876182"/>
            <a:ext cx="1196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RR interval</a:t>
            </a:r>
            <a:endParaRPr lang="cs-CZ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6489838" y="3051204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STK - STK</a:t>
            </a:r>
            <a:endParaRPr lang="cs-CZ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6752983" y="4950536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S1 - S1</a:t>
            </a:r>
            <a:endParaRPr lang="cs-CZ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6580189" y="3865387"/>
            <a:ext cx="1106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DTK - DTK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485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2"/>
          <p:cNvCxnSpPr/>
          <p:nvPr/>
        </p:nvCxnSpPr>
        <p:spPr>
          <a:xfrm>
            <a:off x="727868" y="0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870004" y="620688"/>
            <a:ext cx="0" cy="6209928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1682444" y="324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1845981" y="773088"/>
            <a:ext cx="0" cy="6209928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3464172" y="125016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858103" y="125016"/>
            <a:ext cx="819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systola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234565" y="125016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diastola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 rot="16200000">
            <a:off x="564900" y="683045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IVK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 rot="16200000">
            <a:off x="1132318" y="683045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EF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 rot="16200000">
            <a:off x="1523121" y="680640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IVR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 rot="16200000">
            <a:off x="2570907" y="758688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PF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34927"/>
            <a:ext cx="3699423" cy="134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60" y="4581128"/>
            <a:ext cx="3699421" cy="122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4"/>
          <a:stretch/>
        </p:blipFill>
        <p:spPr bwMode="auto">
          <a:xfrm>
            <a:off x="465664" y="3068960"/>
            <a:ext cx="3430556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31" r="3783"/>
          <a:stretch/>
        </p:blipFill>
        <p:spPr bwMode="auto">
          <a:xfrm>
            <a:off x="3834083" y="3280406"/>
            <a:ext cx="2655755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788024" y="373099"/>
            <a:ext cx="3467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Jak se dá změřit systola a diastola 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280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2"/>
          <p:cNvCxnSpPr/>
          <p:nvPr/>
        </p:nvCxnSpPr>
        <p:spPr>
          <a:xfrm>
            <a:off x="727868" y="0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870004" y="620688"/>
            <a:ext cx="0" cy="6209928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1682444" y="324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1845981" y="773088"/>
            <a:ext cx="0" cy="6209928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3464172" y="125016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858103" y="125016"/>
            <a:ext cx="819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systola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234565" y="125016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diastola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 rot="16200000">
            <a:off x="564900" y="947924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IVK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 rot="16200000">
            <a:off x="1132318" y="947924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EF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 rot="16200000">
            <a:off x="1523121" y="945519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IVR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 rot="16200000">
            <a:off x="2570907" y="1023567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PF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34927"/>
            <a:ext cx="3699423" cy="134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60" y="4581128"/>
            <a:ext cx="3699421" cy="122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4"/>
          <a:stretch/>
        </p:blipFill>
        <p:spPr bwMode="auto">
          <a:xfrm>
            <a:off x="465664" y="3068960"/>
            <a:ext cx="3430556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31" r="3783"/>
          <a:stretch/>
        </p:blipFill>
        <p:spPr bwMode="auto">
          <a:xfrm>
            <a:off x="3834083" y="3280406"/>
            <a:ext cx="2655755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7" name="Přímá spojnice se šipkou 26"/>
          <p:cNvCxnSpPr/>
          <p:nvPr/>
        </p:nvCxnSpPr>
        <p:spPr>
          <a:xfrm>
            <a:off x="727868" y="4797152"/>
            <a:ext cx="949818" cy="0"/>
          </a:xfrm>
          <a:prstGeom prst="straightConnector1">
            <a:avLst/>
          </a:prstGeom>
          <a:ln w="28575">
            <a:solidFill>
              <a:srgbClr val="FF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ál 32"/>
          <p:cNvSpPr/>
          <p:nvPr/>
        </p:nvSpPr>
        <p:spPr>
          <a:xfrm>
            <a:off x="667907" y="5049056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1580692" y="5049056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TextovéPole 36"/>
          <p:cNvSpPr txBox="1"/>
          <p:nvPr/>
        </p:nvSpPr>
        <p:spPr>
          <a:xfrm>
            <a:off x="4788024" y="373099"/>
            <a:ext cx="3467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Jak se dá změřit systola a diastola ?</a:t>
            </a:r>
            <a:endParaRPr lang="cs-CZ" dirty="0"/>
          </a:p>
        </p:txBody>
      </p:sp>
      <p:sp>
        <p:nvSpPr>
          <p:cNvPr id="39" name="Ovál 38"/>
          <p:cNvSpPr/>
          <p:nvPr/>
        </p:nvSpPr>
        <p:spPr>
          <a:xfrm>
            <a:off x="3392164" y="5057440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0" name="Přímá spojnice se šipkou 39"/>
          <p:cNvCxnSpPr/>
          <p:nvPr/>
        </p:nvCxnSpPr>
        <p:spPr>
          <a:xfrm>
            <a:off x="1677686" y="4797152"/>
            <a:ext cx="1786486" cy="0"/>
          </a:xfrm>
          <a:prstGeom prst="straightConnector1">
            <a:avLst/>
          </a:prstGeom>
          <a:ln w="28575">
            <a:solidFill>
              <a:srgbClr val="FF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791813" y="4307239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S1 – S2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2145171" y="4330516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S2 – S1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44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377</Words>
  <Application>Microsoft Office PowerPoint</Application>
  <PresentationFormat>Prezentácia na obrazovke (4:3)</PresentationFormat>
  <Paragraphs>120</Paragraphs>
  <Slides>14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systému Office</vt:lpstr>
      <vt:lpstr>POLYGRAFIE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POLYGRAFIE</dc:title>
  <dc:creator>BR102</dc:creator>
  <cp:lastModifiedBy>Tibor Stračina</cp:lastModifiedBy>
  <cp:revision>11</cp:revision>
  <dcterms:created xsi:type="dcterms:W3CDTF">2015-10-27T14:47:54Z</dcterms:created>
  <dcterms:modified xsi:type="dcterms:W3CDTF">2015-11-01T13:22:45Z</dcterms:modified>
</cp:coreProperties>
</file>