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70"/>
  </p:notesMasterIdLst>
  <p:handoutMasterIdLst>
    <p:handoutMasterId r:id="rId71"/>
  </p:handoutMasterIdLst>
  <p:sldIdLst>
    <p:sldId id="256" r:id="rId2"/>
    <p:sldId id="402" r:id="rId3"/>
    <p:sldId id="382" r:id="rId4"/>
    <p:sldId id="257" r:id="rId5"/>
    <p:sldId id="328" r:id="rId6"/>
    <p:sldId id="404" r:id="rId7"/>
    <p:sldId id="259" r:id="rId8"/>
    <p:sldId id="261" r:id="rId9"/>
    <p:sldId id="262" r:id="rId10"/>
    <p:sldId id="264" r:id="rId11"/>
    <p:sldId id="260" r:id="rId12"/>
    <p:sldId id="386" r:id="rId13"/>
    <p:sldId id="267" r:id="rId14"/>
    <p:sldId id="268" r:id="rId15"/>
    <p:sldId id="269" r:id="rId16"/>
    <p:sldId id="357" r:id="rId17"/>
    <p:sldId id="270" r:id="rId18"/>
    <p:sldId id="274" r:id="rId19"/>
    <p:sldId id="275" r:id="rId20"/>
    <p:sldId id="394" r:id="rId21"/>
    <p:sldId id="396" r:id="rId22"/>
    <p:sldId id="278" r:id="rId23"/>
    <p:sldId id="397" r:id="rId24"/>
    <p:sldId id="398" r:id="rId25"/>
    <p:sldId id="399" r:id="rId26"/>
    <p:sldId id="316" r:id="rId27"/>
    <p:sldId id="317" r:id="rId28"/>
    <p:sldId id="318" r:id="rId29"/>
    <p:sldId id="319" r:id="rId30"/>
    <p:sldId id="320" r:id="rId31"/>
    <p:sldId id="321" r:id="rId32"/>
    <p:sldId id="400" r:id="rId33"/>
    <p:sldId id="323" r:id="rId34"/>
    <p:sldId id="405" r:id="rId35"/>
    <p:sldId id="349" r:id="rId36"/>
    <p:sldId id="347" r:id="rId37"/>
    <p:sldId id="348" r:id="rId38"/>
    <p:sldId id="289" r:id="rId39"/>
    <p:sldId id="293" r:id="rId40"/>
    <p:sldId id="294" r:id="rId41"/>
    <p:sldId id="295" r:id="rId42"/>
    <p:sldId id="296" r:id="rId43"/>
    <p:sldId id="297" r:id="rId44"/>
    <p:sldId id="298" r:id="rId45"/>
    <p:sldId id="299" r:id="rId46"/>
    <p:sldId id="300" r:id="rId47"/>
    <p:sldId id="301" r:id="rId48"/>
    <p:sldId id="336" r:id="rId49"/>
    <p:sldId id="329" r:id="rId50"/>
    <p:sldId id="330" r:id="rId51"/>
    <p:sldId id="332" r:id="rId52"/>
    <p:sldId id="333" r:id="rId53"/>
    <p:sldId id="334" r:id="rId54"/>
    <p:sldId id="335" r:id="rId55"/>
    <p:sldId id="326" r:id="rId56"/>
    <p:sldId id="388" r:id="rId57"/>
    <p:sldId id="390" r:id="rId58"/>
    <p:sldId id="391" r:id="rId59"/>
    <p:sldId id="392" r:id="rId60"/>
    <p:sldId id="340" r:id="rId61"/>
    <p:sldId id="342" r:id="rId62"/>
    <p:sldId id="343" r:id="rId63"/>
    <p:sldId id="337" r:id="rId64"/>
    <p:sldId id="350" r:id="rId65"/>
    <p:sldId id="353" r:id="rId66"/>
    <p:sldId id="354" r:id="rId67"/>
    <p:sldId id="356" r:id="rId68"/>
    <p:sldId id="385" r:id="rId69"/>
  </p:sldIdLst>
  <p:sldSz cx="9144000" cy="6858000" type="screen4x3"/>
  <p:notesSz cx="7004050" cy="11979275"/>
  <p:defaultTextStyle>
    <a:defPPr>
      <a:defRPr lang="cs-CZ"/>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5F5F5F"/>
    <a:srgbClr val="33CC33"/>
    <a:srgbClr val="808080"/>
    <a:srgbClr val="969696"/>
    <a:srgbClr val="6699FF"/>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544" autoAdjust="0"/>
  </p:normalViewPr>
  <p:slideViewPr>
    <p:cSldViewPr>
      <p:cViewPr varScale="1">
        <p:scale>
          <a:sx n="107" d="100"/>
          <a:sy n="107" d="100"/>
        </p:scale>
        <p:origin x="65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8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5300" cy="598488"/>
          </a:xfrm>
          <a:prstGeom prst="rect">
            <a:avLst/>
          </a:prstGeom>
          <a:noFill/>
          <a:ln w="9525">
            <a:noFill/>
            <a:miter lim="800000"/>
            <a:headEnd/>
            <a:tailEnd/>
          </a:ln>
          <a:effectLst/>
        </p:spPr>
        <p:txBody>
          <a:bodyPr vert="horz" wrap="square" lIns="108475" tIns="54238" rIns="108475" bIns="54238" numCol="1" anchor="t" anchorCtr="0" compatLnSpc="1">
            <a:prstTxWarp prst="textNoShape">
              <a:avLst/>
            </a:prstTxWarp>
          </a:bodyPr>
          <a:lstStyle>
            <a:lvl1pPr defTabSz="1084263">
              <a:defRPr sz="1400"/>
            </a:lvl1pPr>
          </a:lstStyle>
          <a:p>
            <a:pPr>
              <a:defRPr/>
            </a:pPr>
            <a:endParaRPr lang="cs-CZ"/>
          </a:p>
        </p:txBody>
      </p:sp>
      <p:sp>
        <p:nvSpPr>
          <p:cNvPr id="59395" name="Rectangle 3"/>
          <p:cNvSpPr>
            <a:spLocks noGrp="1" noChangeArrowheads="1"/>
          </p:cNvSpPr>
          <p:nvPr>
            <p:ph type="dt" sz="quarter" idx="1"/>
          </p:nvPr>
        </p:nvSpPr>
        <p:spPr bwMode="auto">
          <a:xfrm>
            <a:off x="3968750" y="0"/>
            <a:ext cx="3035300" cy="598488"/>
          </a:xfrm>
          <a:prstGeom prst="rect">
            <a:avLst/>
          </a:prstGeom>
          <a:noFill/>
          <a:ln w="9525">
            <a:noFill/>
            <a:miter lim="800000"/>
            <a:headEnd/>
            <a:tailEnd/>
          </a:ln>
          <a:effectLst/>
        </p:spPr>
        <p:txBody>
          <a:bodyPr vert="horz" wrap="square" lIns="108475" tIns="54238" rIns="108475" bIns="54238" numCol="1" anchor="t" anchorCtr="0" compatLnSpc="1">
            <a:prstTxWarp prst="textNoShape">
              <a:avLst/>
            </a:prstTxWarp>
          </a:bodyPr>
          <a:lstStyle>
            <a:lvl1pPr algn="r" defTabSz="1084263">
              <a:defRPr sz="1400"/>
            </a:lvl1pPr>
          </a:lstStyle>
          <a:p>
            <a:pPr>
              <a:defRPr/>
            </a:pPr>
            <a:endParaRPr lang="cs-CZ"/>
          </a:p>
        </p:txBody>
      </p:sp>
      <p:sp>
        <p:nvSpPr>
          <p:cNvPr id="59396" name="Rectangle 4"/>
          <p:cNvSpPr>
            <a:spLocks noGrp="1" noChangeArrowheads="1"/>
          </p:cNvSpPr>
          <p:nvPr>
            <p:ph type="ftr" sz="quarter" idx="2"/>
          </p:nvPr>
        </p:nvSpPr>
        <p:spPr bwMode="auto">
          <a:xfrm>
            <a:off x="0" y="11380788"/>
            <a:ext cx="3035300" cy="598487"/>
          </a:xfrm>
          <a:prstGeom prst="rect">
            <a:avLst/>
          </a:prstGeom>
          <a:noFill/>
          <a:ln w="9525">
            <a:noFill/>
            <a:miter lim="800000"/>
            <a:headEnd/>
            <a:tailEnd/>
          </a:ln>
          <a:effectLst/>
        </p:spPr>
        <p:txBody>
          <a:bodyPr vert="horz" wrap="square" lIns="108475" tIns="54238" rIns="108475" bIns="54238" numCol="1" anchor="b" anchorCtr="0" compatLnSpc="1">
            <a:prstTxWarp prst="textNoShape">
              <a:avLst/>
            </a:prstTxWarp>
          </a:bodyPr>
          <a:lstStyle>
            <a:lvl1pPr defTabSz="1084263">
              <a:defRPr sz="1400"/>
            </a:lvl1pPr>
          </a:lstStyle>
          <a:p>
            <a:pPr>
              <a:defRPr/>
            </a:pPr>
            <a:endParaRPr lang="cs-CZ"/>
          </a:p>
        </p:txBody>
      </p:sp>
      <p:sp>
        <p:nvSpPr>
          <p:cNvPr id="59397" name="Rectangle 5"/>
          <p:cNvSpPr>
            <a:spLocks noGrp="1" noChangeArrowheads="1"/>
          </p:cNvSpPr>
          <p:nvPr>
            <p:ph type="sldNum" sz="quarter" idx="3"/>
          </p:nvPr>
        </p:nvSpPr>
        <p:spPr bwMode="auto">
          <a:xfrm>
            <a:off x="3968750" y="11380788"/>
            <a:ext cx="3035300" cy="598487"/>
          </a:xfrm>
          <a:prstGeom prst="rect">
            <a:avLst/>
          </a:prstGeom>
          <a:noFill/>
          <a:ln w="9525">
            <a:noFill/>
            <a:miter lim="800000"/>
            <a:headEnd/>
            <a:tailEnd/>
          </a:ln>
          <a:effectLst/>
        </p:spPr>
        <p:txBody>
          <a:bodyPr vert="horz" wrap="square" lIns="108475" tIns="54238" rIns="108475" bIns="54238" numCol="1" anchor="b" anchorCtr="0" compatLnSpc="1">
            <a:prstTxWarp prst="textNoShape">
              <a:avLst/>
            </a:prstTxWarp>
          </a:bodyPr>
          <a:lstStyle>
            <a:lvl1pPr algn="r" defTabSz="1084263">
              <a:defRPr sz="1400"/>
            </a:lvl1pPr>
          </a:lstStyle>
          <a:p>
            <a:pPr>
              <a:defRPr/>
            </a:pPr>
            <a:fld id="{3ABB3B57-B859-495E-B30C-192C726453BE}"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35300" cy="598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109571" name="Rectangle 3"/>
          <p:cNvSpPr>
            <a:spLocks noGrp="1" noChangeArrowheads="1"/>
          </p:cNvSpPr>
          <p:nvPr>
            <p:ph type="dt" idx="1"/>
          </p:nvPr>
        </p:nvSpPr>
        <p:spPr bwMode="auto">
          <a:xfrm>
            <a:off x="3967163" y="0"/>
            <a:ext cx="3035300" cy="598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76804" name="Rectangle 4"/>
          <p:cNvSpPr>
            <a:spLocks noGrp="1" noRot="1" noChangeAspect="1" noChangeArrowheads="1" noTextEdit="1"/>
          </p:cNvSpPr>
          <p:nvPr>
            <p:ph type="sldImg" idx="2"/>
          </p:nvPr>
        </p:nvSpPr>
        <p:spPr bwMode="auto">
          <a:xfrm>
            <a:off x="508000" y="898525"/>
            <a:ext cx="5988050" cy="4492625"/>
          </a:xfrm>
          <a:prstGeom prst="rect">
            <a:avLst/>
          </a:prstGeom>
          <a:noFill/>
          <a:ln w="9525">
            <a:solidFill>
              <a:srgbClr val="000000"/>
            </a:solidFill>
            <a:miter lim="800000"/>
            <a:headEnd/>
            <a:tailEnd/>
          </a:ln>
        </p:spPr>
      </p:sp>
      <p:sp>
        <p:nvSpPr>
          <p:cNvPr id="109573" name="Rectangle 5"/>
          <p:cNvSpPr>
            <a:spLocks noGrp="1" noChangeArrowheads="1"/>
          </p:cNvSpPr>
          <p:nvPr>
            <p:ph type="body" sz="quarter" idx="3"/>
          </p:nvPr>
        </p:nvSpPr>
        <p:spPr bwMode="auto">
          <a:xfrm>
            <a:off x="700088" y="5689600"/>
            <a:ext cx="5603875" cy="5391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09574" name="Rectangle 6"/>
          <p:cNvSpPr>
            <a:spLocks noGrp="1" noChangeArrowheads="1"/>
          </p:cNvSpPr>
          <p:nvPr>
            <p:ph type="ftr" sz="quarter" idx="4"/>
          </p:nvPr>
        </p:nvSpPr>
        <p:spPr bwMode="auto">
          <a:xfrm>
            <a:off x="0" y="11377613"/>
            <a:ext cx="3035300" cy="600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109575" name="Rectangle 7"/>
          <p:cNvSpPr>
            <a:spLocks noGrp="1" noChangeArrowheads="1"/>
          </p:cNvSpPr>
          <p:nvPr>
            <p:ph type="sldNum" sz="quarter" idx="5"/>
          </p:nvPr>
        </p:nvSpPr>
        <p:spPr bwMode="auto">
          <a:xfrm>
            <a:off x="3967163" y="11377613"/>
            <a:ext cx="3035300" cy="600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872A5D-F857-48F4-A6FA-69C334007EB7}"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r>
              <a:rPr lang="en-US"/>
              <a:t>NVP0000901 </a:t>
            </a:r>
            <a:r>
              <a:rPr lang="en-US">
                <a:solidFill>
                  <a:schemeClr val="tx1"/>
                </a:solidFill>
              </a:rPr>
              <a:t>CADUET</a:t>
            </a:r>
            <a:r>
              <a:rPr lang="en-US" baseline="30000">
                <a:solidFill>
                  <a:schemeClr val="tx1"/>
                </a:solidFill>
              </a:rPr>
              <a:t>®</a:t>
            </a:r>
            <a:r>
              <a:rPr lang="en-US">
                <a:solidFill>
                  <a:schemeClr val="tx1"/>
                </a:solidFill>
              </a:rPr>
              <a:t> Global Speaker Slide Kit Version 2</a:t>
            </a:r>
          </a:p>
        </p:txBody>
      </p:sp>
      <p:sp>
        <p:nvSpPr>
          <p:cNvPr id="21507" name="Rectangle 2"/>
          <p:cNvSpPr>
            <a:spLocks noGrp="1" noRot="1" noChangeAspect="1" noChangeArrowheads="1" noTextEdit="1"/>
          </p:cNvSpPr>
          <p:nvPr>
            <p:ph type="sldImg"/>
          </p:nvPr>
        </p:nvSpPr>
        <p:spPr>
          <a:xfrm>
            <a:off x="187325" y="898525"/>
            <a:ext cx="5092700" cy="3821113"/>
          </a:xfrm>
          <a:ln/>
        </p:spPr>
      </p:sp>
      <p:sp>
        <p:nvSpPr>
          <p:cNvPr id="21508" name="Rectangle 3"/>
          <p:cNvSpPr>
            <a:spLocks noGrp="1" noChangeArrowheads="1"/>
          </p:cNvSpPr>
          <p:nvPr>
            <p:ph type="body" idx="1"/>
          </p:nvPr>
        </p:nvSpPr>
        <p:spPr>
          <a:xfrm>
            <a:off x="680421" y="5116150"/>
            <a:ext cx="5573422" cy="5965089"/>
          </a:xfrm>
          <a:noFill/>
          <a:ln/>
        </p:spPr>
        <p:txBody>
          <a:bodyPr/>
          <a:lstStyle/>
          <a:p>
            <a:r>
              <a:rPr lang="en-US"/>
              <a:t>The </a:t>
            </a:r>
            <a:r>
              <a:rPr lang="en-US" i="1"/>
              <a:t>World Health Report</a:t>
            </a:r>
            <a:r>
              <a:rPr lang="en-US"/>
              <a:t> identified the contribution of selected risk factors to mortality worldwide in developing and developed countries. Blood pressure (BP) levels higher than optimal account for the largest percentage of mortality worldwide followed by tobacco use. Cholesterol higher than a level considered optimal is the fifth largest contributor to mortality worldwide.  It is important to note that higher than optimal BP, tobacco use, and higher than optimal cholesterol are major contributors to mortality in both developing and developed countries. Risk factors such as underweight, unsafe sex, unsafe water, poor sanitation, and hygiene are overwhelmingly contributors to mortality in the developing world.</a:t>
            </a:r>
          </a:p>
        </p:txBody>
      </p:sp>
      <p:sp>
        <p:nvSpPr>
          <p:cNvPr id="21509" name="Text Box 5"/>
          <p:cNvSpPr txBox="1">
            <a:spLocks noChangeArrowheads="1"/>
          </p:cNvSpPr>
          <p:nvPr/>
        </p:nvSpPr>
        <p:spPr bwMode="blackWhite">
          <a:xfrm>
            <a:off x="885023" y="10553967"/>
            <a:ext cx="5452882" cy="698901"/>
          </a:xfrm>
          <a:prstGeom prst="rect">
            <a:avLst/>
          </a:prstGeom>
          <a:noFill/>
          <a:ln w="0">
            <a:noFill/>
            <a:miter lim="800000"/>
            <a:headEnd/>
            <a:tailEnd/>
          </a:ln>
        </p:spPr>
        <p:txBody>
          <a:bodyPr lIns="105402" tIns="52701" rIns="105402" bIns="52701" anchor="b">
            <a:spAutoFit/>
          </a:bodyPr>
          <a:lstStyle/>
          <a:p>
            <a:pPr marL="266117" indent="-266117" algn="just" defTabSz="1055228">
              <a:spcBef>
                <a:spcPct val="30000"/>
              </a:spcBef>
            </a:pPr>
            <a:r>
              <a:rPr lang="en-US" sz="1100" b="1" dirty="0"/>
              <a:t>Reference</a:t>
            </a:r>
          </a:p>
          <a:p>
            <a:pPr marL="266117" indent="-266117" defTabSz="1055228">
              <a:spcBef>
                <a:spcPct val="50000"/>
              </a:spcBef>
            </a:pPr>
            <a:r>
              <a:rPr lang="en-US" sz="1100" b="1" dirty="0"/>
              <a:t>1.</a:t>
            </a:r>
            <a:r>
              <a:rPr lang="en-US" sz="1100" dirty="0"/>
              <a:t> 	</a:t>
            </a:r>
            <a:r>
              <a:rPr lang="en-US" sz="1100" dirty="0" err="1"/>
              <a:t>Yach</a:t>
            </a:r>
            <a:r>
              <a:rPr lang="en-US" sz="1100" dirty="0"/>
              <a:t> D, </a:t>
            </a:r>
            <a:r>
              <a:rPr lang="en-US" sz="1100" dirty="0" err="1"/>
              <a:t>Hawkes</a:t>
            </a:r>
            <a:r>
              <a:rPr lang="en-US" sz="1100" dirty="0"/>
              <a:t> C, Gould CL, </a:t>
            </a:r>
            <a:r>
              <a:rPr lang="en-US" sz="1100" dirty="0" err="1"/>
              <a:t>Hofman</a:t>
            </a:r>
            <a:r>
              <a:rPr lang="en-US" sz="1100" dirty="0"/>
              <a:t> KJ. The global burden of chronic diseases: overcoming impediments to prevention and control. </a:t>
            </a:r>
            <a:r>
              <a:rPr lang="en-US" sz="1100" i="1" dirty="0"/>
              <a:t>JAMA</a:t>
            </a:r>
            <a:r>
              <a:rPr lang="en-US" sz="1100" dirty="0"/>
              <a:t>. 2004;291:2616-2622.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r>
              <a:rPr lang="en-US"/>
              <a:t>NVP0000901 </a:t>
            </a:r>
            <a:r>
              <a:rPr lang="en-US">
                <a:solidFill>
                  <a:schemeClr val="tx1"/>
                </a:solidFill>
              </a:rPr>
              <a:t>CADUET</a:t>
            </a:r>
            <a:r>
              <a:rPr lang="en-US" baseline="30000">
                <a:solidFill>
                  <a:schemeClr val="tx1"/>
                </a:solidFill>
              </a:rPr>
              <a:t>®</a:t>
            </a:r>
            <a:r>
              <a:rPr lang="en-US">
                <a:solidFill>
                  <a:schemeClr val="tx1"/>
                </a:solidFill>
              </a:rPr>
              <a:t> Global Speaker Slide Kit Version 2</a:t>
            </a: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AF7C010-A6B3-4418-87C9-983BBC99A167}" type="slidenum">
              <a:rPr lang="cs-CZ" smtClean="0"/>
              <a:pPr/>
              <a:t>12</a:t>
            </a:fld>
            <a:endParaRPr lang="cs-CZ"/>
          </a:p>
        </p:txBody>
      </p:sp>
      <p:sp>
        <p:nvSpPr>
          <p:cNvPr id="77827" name="Zástupný symbol pro obrázek snímku 1"/>
          <p:cNvSpPr>
            <a:spLocks noGrp="1" noRot="1" noChangeAspect="1" noTextEdit="1"/>
          </p:cNvSpPr>
          <p:nvPr>
            <p:ph type="sldImg"/>
          </p:nvPr>
        </p:nvSpPr>
        <p:spPr>
          <a:xfrm>
            <a:off x="506413" y="898525"/>
            <a:ext cx="5991225" cy="4492625"/>
          </a:xfrm>
          <a:ln/>
        </p:spPr>
      </p:sp>
      <p:sp>
        <p:nvSpPr>
          <p:cNvPr id="77828" name="Zástupný symbol pro poznámky 2"/>
          <p:cNvSpPr>
            <a:spLocks noGrp="1"/>
          </p:cNvSpPr>
          <p:nvPr>
            <p:ph type="body" idx="1"/>
          </p:nvPr>
        </p:nvSpPr>
        <p:spPr>
          <a:noFill/>
          <a:ln/>
        </p:spPr>
        <p:txBody>
          <a:bodyPr lIns="108475" tIns="54238" rIns="108475" bIns="54238"/>
          <a:lstStyle/>
          <a:p>
            <a:pPr eaLnBrk="1" hangingPunct="1">
              <a:spcBef>
                <a:spcPct val="0"/>
              </a:spcBef>
            </a:pPr>
            <a:endParaRPr lang="cs-CZ"/>
          </a:p>
        </p:txBody>
      </p:sp>
      <p:sp>
        <p:nvSpPr>
          <p:cNvPr id="77829" name="Zástupný symbol pro číslo snímku 3"/>
          <p:cNvSpPr txBox="1">
            <a:spLocks noGrp="1"/>
          </p:cNvSpPr>
          <p:nvPr/>
        </p:nvSpPr>
        <p:spPr bwMode="auto">
          <a:xfrm>
            <a:off x="3967163" y="11377613"/>
            <a:ext cx="3035300" cy="600075"/>
          </a:xfrm>
          <a:prstGeom prst="rect">
            <a:avLst/>
          </a:prstGeom>
          <a:noFill/>
          <a:ln w="9525">
            <a:noFill/>
            <a:miter lim="800000"/>
            <a:headEnd/>
            <a:tailEnd/>
          </a:ln>
        </p:spPr>
        <p:txBody>
          <a:bodyPr lIns="108475" tIns="54238" rIns="108475" bIns="54238" anchor="b"/>
          <a:lstStyle/>
          <a:p>
            <a:pPr algn="r" defTabSz="1084263"/>
            <a:fld id="{742C5FF4-ECFA-4035-9688-12C3D4F866A6}" type="slidenum">
              <a:rPr lang="cs-CZ" sz="1400">
                <a:latin typeface="Calibri" pitchFamily="34" charset="0"/>
              </a:rPr>
              <a:pPr algn="r" defTabSz="1084263"/>
              <a:t>12</a:t>
            </a:fld>
            <a:endParaRPr lang="cs-CZ" sz="14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30" name="Zástupný symbol pro datum 29"/>
          <p:cNvSpPr>
            <a:spLocks noGrp="1"/>
          </p:cNvSpPr>
          <p:nvPr>
            <p:ph type="dt" sz="half" idx="10"/>
          </p:nvPr>
        </p:nvSpPr>
        <p:spPr/>
        <p:txBody>
          <a:bodyPr/>
          <a:lstStyle/>
          <a:p>
            <a:pPr>
              <a:defRPr/>
            </a:pPr>
            <a:endParaRPr lang="cs-CZ"/>
          </a:p>
        </p:txBody>
      </p:sp>
      <p:sp>
        <p:nvSpPr>
          <p:cNvPr id="19" name="Zástupný symbol pro zápatí 18"/>
          <p:cNvSpPr>
            <a:spLocks noGrp="1"/>
          </p:cNvSpPr>
          <p:nvPr>
            <p:ph type="ftr" sz="quarter" idx="11"/>
          </p:nvPr>
        </p:nvSpPr>
        <p:spPr/>
        <p:txBody>
          <a:bodyPr/>
          <a:lstStyle/>
          <a:p>
            <a:pPr>
              <a:defRPr/>
            </a:pPr>
            <a:endParaRPr lang="cs-CZ"/>
          </a:p>
        </p:txBody>
      </p:sp>
      <p:sp>
        <p:nvSpPr>
          <p:cNvPr id="27" name="Zástupný symbol pro číslo snímku 26"/>
          <p:cNvSpPr>
            <a:spLocks noGrp="1"/>
          </p:cNvSpPr>
          <p:nvPr>
            <p:ph type="sldNum" sz="quarter" idx="12"/>
          </p:nvPr>
        </p:nvSpPr>
        <p:spPr/>
        <p:txBody>
          <a:bodyPr/>
          <a:lstStyle/>
          <a:p>
            <a:pPr>
              <a:defRPr/>
            </a:pPr>
            <a:fld id="{153B0D94-8021-4A6C-B231-299E976C49A6}" type="slidenum">
              <a:rPr lang="cs-CZ" smtClean="0"/>
              <a:pPr>
                <a:defRPr/>
              </a:pPr>
              <a:t>‹#›</a:t>
            </a:fld>
            <a:endParaRPr lang="cs-CZ"/>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140CE85-D947-4C21-A010-E4E6A40C23D4}" type="slidenum">
              <a:rPr lang="cs-CZ" smtClean="0"/>
              <a:pPr>
                <a:defRPr/>
              </a:pPr>
              <a:t>‹#›</a:t>
            </a:fld>
            <a:endParaRPr lang="cs-CZ"/>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FA50701D-D662-4C63-B442-EC191EA8E26D}" type="slidenum">
              <a:rPr lang="cs-CZ" smtClean="0"/>
              <a:pPr>
                <a:defRPr/>
              </a:pPr>
              <a:t>‹#›</a:t>
            </a:fld>
            <a:endParaRPr lang="cs-CZ"/>
          </a:p>
        </p:txBody>
      </p:sp>
    </p:spTree>
  </p:cSld>
  <p:clrMapOvr>
    <a:masterClrMapping/>
  </p:clrMapOvr>
  <p:transition>
    <p:strips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0350" y="168275"/>
            <a:ext cx="8688388" cy="614363"/>
          </a:xfrm>
        </p:spPr>
        <p:txBody>
          <a:bodyPr/>
          <a:lstStyle/>
          <a:p>
            <a:r>
              <a:rPr lang="en-US"/>
              <a:t>Click to edit Master title style</a:t>
            </a:r>
            <a:endParaRPr lang="nb-NO"/>
          </a:p>
        </p:txBody>
      </p:sp>
      <p:sp>
        <p:nvSpPr>
          <p:cNvPr id="3" name="Chart Placeholder 2"/>
          <p:cNvSpPr>
            <a:spLocks noGrp="1"/>
          </p:cNvSpPr>
          <p:nvPr>
            <p:ph type="chart" idx="1"/>
          </p:nvPr>
        </p:nvSpPr>
        <p:spPr>
          <a:xfrm>
            <a:off x="296863" y="1566863"/>
            <a:ext cx="8559800" cy="4529137"/>
          </a:xfrm>
        </p:spPr>
        <p:txBody>
          <a:bodyPr/>
          <a:lstStyle/>
          <a:p>
            <a:pPr lvl="0"/>
            <a:endParaRPr lang="nb-NO"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457200"/>
            <a:ext cx="7772400" cy="1219200"/>
          </a:xfrm>
        </p:spPr>
        <p:txBody>
          <a:bodyPr/>
          <a:lstStyle/>
          <a:p>
            <a:r>
              <a:rPr lang="cs-CZ"/>
              <a:t>Klepnutím lze upravit styl předlohy nadpisů.</a:t>
            </a:r>
          </a:p>
        </p:txBody>
      </p:sp>
      <p:sp>
        <p:nvSpPr>
          <p:cNvPr id="3" name="Zástupný symbol pro tabulku 2"/>
          <p:cNvSpPr>
            <a:spLocks noGrp="1"/>
          </p:cNvSpPr>
          <p:nvPr>
            <p:ph type="tbl" idx="1"/>
          </p:nvPr>
        </p:nvSpPr>
        <p:spPr>
          <a:xfrm>
            <a:off x="685800" y="1905000"/>
            <a:ext cx="7772400" cy="4191000"/>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A51B71DF-6959-4585-AFD9-BD68F17EC0BD}" type="slidenum">
              <a:rPr lang="cs-CZ"/>
              <a:pPr>
                <a:defRPr/>
              </a:pPr>
              <a:t>‹#›</a:t>
            </a:fld>
            <a:endParaRPr lang="cs-CZ"/>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2710C265-98EC-49AA-BD28-2925A571732D}" type="slidenum">
              <a:rPr lang="cs-CZ" smtClean="0"/>
              <a:pPr>
                <a:defRPr/>
              </a:pPr>
              <a:t>‹#›</a:t>
            </a:fld>
            <a:endParaRPr lang="cs-CZ"/>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F7BB6986-9064-4523-8A34-372B763D2421}" type="slidenum">
              <a:rPr lang="cs-CZ" smtClean="0"/>
              <a:pPr>
                <a:defRPr/>
              </a:pPr>
              <a:t>‹#›</a:t>
            </a:fld>
            <a:endParaRPr lang="cs-CZ"/>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98835274-E43B-4A63-A925-030A809380AA}" type="slidenum">
              <a:rPr lang="cs-CZ" smtClean="0"/>
              <a:pPr>
                <a:defRPr/>
              </a:pPr>
              <a:t>‹#›</a:t>
            </a:fld>
            <a:endParaRPr lang="cs-CZ"/>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pPr>
              <a:defRPr/>
            </a:pPr>
            <a:endParaRPr lang="cs-CZ"/>
          </a:p>
        </p:txBody>
      </p:sp>
      <p:sp>
        <p:nvSpPr>
          <p:cNvPr id="8" name="Zástupný symbol pro zápatí 7"/>
          <p:cNvSpPr>
            <a:spLocks noGrp="1"/>
          </p:cNvSpPr>
          <p:nvPr>
            <p:ph type="ftr" sz="quarter" idx="11"/>
          </p:nvPr>
        </p:nvSpPr>
        <p:spPr/>
        <p:txBody>
          <a:bodyPr/>
          <a:lstStyle/>
          <a:p>
            <a:pPr>
              <a:defRPr/>
            </a:pPr>
            <a:endParaRPr lang="cs-CZ"/>
          </a:p>
        </p:txBody>
      </p:sp>
      <p:sp>
        <p:nvSpPr>
          <p:cNvPr id="9" name="Zástupný symbol pro číslo snímku 8"/>
          <p:cNvSpPr>
            <a:spLocks noGrp="1"/>
          </p:cNvSpPr>
          <p:nvPr>
            <p:ph type="sldNum" sz="quarter" idx="12"/>
          </p:nvPr>
        </p:nvSpPr>
        <p:spPr/>
        <p:txBody>
          <a:bodyPr/>
          <a:lstStyle/>
          <a:p>
            <a:pPr>
              <a:defRPr/>
            </a:pPr>
            <a:fld id="{225603A5-17B9-4481-BCF9-1BCBECD01810}" type="slidenum">
              <a:rPr lang="cs-CZ" smtClean="0"/>
              <a:pPr>
                <a:defRPr/>
              </a:pPr>
              <a:t>‹#›</a:t>
            </a:fld>
            <a:endParaRPr lang="cs-CZ"/>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pPr>
              <a:defRPr/>
            </a:pPr>
            <a:endParaRPr lang="cs-CZ"/>
          </a:p>
        </p:txBody>
      </p:sp>
      <p:sp>
        <p:nvSpPr>
          <p:cNvPr id="4" name="Zástupný symbol pro zápatí 3"/>
          <p:cNvSpPr>
            <a:spLocks noGrp="1"/>
          </p:cNvSpPr>
          <p:nvPr>
            <p:ph type="ftr" sz="quarter" idx="11"/>
          </p:nvPr>
        </p:nvSpPr>
        <p:spPr/>
        <p:txBody>
          <a:bodyPr/>
          <a:lstStyle/>
          <a:p>
            <a:pPr>
              <a:defRPr/>
            </a:pPr>
            <a:endParaRPr lang="cs-CZ"/>
          </a:p>
        </p:txBody>
      </p:sp>
      <p:sp>
        <p:nvSpPr>
          <p:cNvPr id="5" name="Zástupný symbol pro číslo snímku 4"/>
          <p:cNvSpPr>
            <a:spLocks noGrp="1"/>
          </p:cNvSpPr>
          <p:nvPr>
            <p:ph type="sldNum" sz="quarter" idx="12"/>
          </p:nvPr>
        </p:nvSpPr>
        <p:spPr/>
        <p:txBody>
          <a:bodyPr/>
          <a:lstStyle/>
          <a:p>
            <a:pPr>
              <a:defRPr/>
            </a:pPr>
            <a:fld id="{53F11417-AB64-4499-8111-FBC7FFBE0A21}" type="slidenum">
              <a:rPr lang="cs-CZ" smtClean="0"/>
              <a:pPr>
                <a:defRPr/>
              </a:pPr>
              <a:t>‹#›</a:t>
            </a:fld>
            <a:endParaRPr lang="cs-CZ"/>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cs-CZ"/>
          </a:p>
        </p:txBody>
      </p:sp>
      <p:sp>
        <p:nvSpPr>
          <p:cNvPr id="3" name="Zástupný symbol pro zápatí 2"/>
          <p:cNvSpPr>
            <a:spLocks noGrp="1"/>
          </p:cNvSpPr>
          <p:nvPr>
            <p:ph type="ftr" sz="quarter" idx="11"/>
          </p:nvPr>
        </p:nvSpPr>
        <p:spPr/>
        <p:txBody>
          <a:bodyPr/>
          <a:lstStyle/>
          <a:p>
            <a:pPr>
              <a:defRPr/>
            </a:pPr>
            <a:endParaRPr lang="cs-CZ"/>
          </a:p>
        </p:txBody>
      </p:sp>
      <p:sp>
        <p:nvSpPr>
          <p:cNvPr id="4" name="Zástupný symbol pro číslo snímku 3"/>
          <p:cNvSpPr>
            <a:spLocks noGrp="1"/>
          </p:cNvSpPr>
          <p:nvPr>
            <p:ph type="sldNum" sz="quarter" idx="12"/>
          </p:nvPr>
        </p:nvSpPr>
        <p:spPr/>
        <p:txBody>
          <a:bodyPr/>
          <a:lstStyle/>
          <a:p>
            <a:pPr>
              <a:defRPr/>
            </a:pPr>
            <a:fld id="{6B0F721D-2CFB-4F47-9AE6-B37779220C34}" type="slidenum">
              <a:rPr lang="cs-CZ" smtClean="0"/>
              <a:pPr>
                <a:defRPr/>
              </a:pPr>
              <a:t>‹#›</a:t>
            </a:fld>
            <a:endParaRPr lang="cs-CZ"/>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29B848F6-816B-404D-B279-F89BCC105C77}" type="slidenum">
              <a:rPr lang="cs-CZ" smtClean="0"/>
              <a:pPr>
                <a:defRPr/>
              </a:pPr>
              <a:t>‹#›</a:t>
            </a:fld>
            <a:endParaRPr lang="cs-CZ"/>
          </a:p>
        </p:txBody>
      </p:sp>
    </p:spTree>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pPr>
              <a:defRPr/>
            </a:pPr>
            <a:fld id="{8508AD76-5DDA-4761-AB63-65118A53546B}" type="slidenum">
              <a:rPr lang="cs-CZ" smtClean="0"/>
              <a:pPr>
                <a:defRPr/>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29DE91E-076F-4E8A-B1EB-FF30C18DAF64}" type="slidenum">
              <a:rPr lang="cs-CZ" smtClean="0"/>
              <a:pPr>
                <a:defRPr/>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ransition>
    <p:strips dir="ru"/>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40768"/>
            <a:ext cx="7772400" cy="1322388"/>
          </a:xfrm>
        </p:spPr>
        <p:txBody>
          <a:bodyPr/>
          <a:lstStyle/>
          <a:p>
            <a:pPr algn="ctr" eaLnBrk="1" hangingPunct="1"/>
            <a:r>
              <a:rPr lang="cs-CZ" sz="4800" dirty="0">
                <a:solidFill>
                  <a:schemeClr val="accent1"/>
                </a:solidFill>
              </a:rPr>
              <a:t>Arteriální hypertenze</a:t>
            </a:r>
          </a:p>
        </p:txBody>
      </p:sp>
      <p:sp>
        <p:nvSpPr>
          <p:cNvPr id="2051" name="Rectangle 12"/>
          <p:cNvSpPr>
            <a:spLocks noChangeArrowheads="1"/>
          </p:cNvSpPr>
          <p:nvPr/>
        </p:nvSpPr>
        <p:spPr bwMode="auto">
          <a:xfrm>
            <a:off x="2771800" y="3645024"/>
            <a:ext cx="4968875" cy="1752600"/>
          </a:xfrm>
          <a:prstGeom prst="rect">
            <a:avLst/>
          </a:prstGeom>
          <a:noFill/>
          <a:ln w="9525">
            <a:noFill/>
            <a:miter lim="800000"/>
            <a:headEnd/>
            <a:tailEnd/>
          </a:ln>
        </p:spPr>
        <p:txBody>
          <a:bodyPr/>
          <a:lstStyle/>
          <a:p>
            <a:pPr marL="609600" indent="-609600" algn="ctr">
              <a:lnSpc>
                <a:spcPct val="90000"/>
              </a:lnSpc>
              <a:spcBef>
                <a:spcPct val="20000"/>
              </a:spcBef>
              <a:buFont typeface="Wingdings" pitchFamily="2" charset="2"/>
              <a:buNone/>
            </a:pPr>
            <a:r>
              <a:rPr lang="cs-CZ" sz="2800" dirty="0">
                <a:latin typeface="Franklin Gothic Medium" pitchFamily="34" charset="0"/>
              </a:rPr>
              <a:t>Robert Prosecký</a:t>
            </a:r>
          </a:p>
          <a:p>
            <a:pPr marL="609600" indent="-609600" algn="ctr">
              <a:lnSpc>
                <a:spcPct val="90000"/>
              </a:lnSpc>
              <a:spcBef>
                <a:spcPct val="20000"/>
              </a:spcBef>
              <a:buFont typeface="Wingdings" pitchFamily="2" charset="2"/>
              <a:buNone/>
            </a:pPr>
            <a:r>
              <a:rPr lang="cs-CZ" sz="2800" dirty="0">
                <a:latin typeface="Franklin Gothic Medium" pitchFamily="34" charset="0"/>
              </a:rPr>
              <a:t>Nemocnice Milosrdných bratří</a:t>
            </a:r>
          </a:p>
        </p:txBody>
      </p:sp>
    </p:spTree>
  </p:cSld>
  <p:clrMapOvr>
    <a:masterClrMapping/>
  </p:clrMapOvr>
  <p:transition>
    <p:strips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cs-CZ"/>
              <a:t>Faktory ovlivňující prognózu (III.)</a:t>
            </a:r>
          </a:p>
        </p:txBody>
      </p:sp>
      <p:sp>
        <p:nvSpPr>
          <p:cNvPr id="9219" name="Rectangle 3"/>
          <p:cNvSpPr>
            <a:spLocks noGrp="1" noChangeArrowheads="1"/>
          </p:cNvSpPr>
          <p:nvPr>
            <p:ph idx="1"/>
          </p:nvPr>
        </p:nvSpPr>
        <p:spPr>
          <a:xfrm>
            <a:off x="685800" y="1905000"/>
            <a:ext cx="7772400" cy="4267200"/>
          </a:xfrm>
        </p:spPr>
        <p:txBody>
          <a:bodyPr/>
          <a:lstStyle/>
          <a:p>
            <a:pPr eaLnBrk="1" hangingPunct="1"/>
            <a:r>
              <a:rPr lang="cs-CZ" b="1"/>
              <a:t>Přidružená onemocnění:</a:t>
            </a:r>
          </a:p>
          <a:p>
            <a:pPr lvl="1" eaLnBrk="1" hangingPunct="1"/>
            <a:r>
              <a:rPr lang="cs-CZ" sz="3200">
                <a:sym typeface="Symbol" pitchFamily="18" charset="2"/>
              </a:rPr>
              <a:t>Cerebrovaskulární postižení</a:t>
            </a:r>
          </a:p>
          <a:p>
            <a:pPr lvl="1" eaLnBrk="1" hangingPunct="1"/>
            <a:r>
              <a:rPr lang="cs-CZ" sz="3200">
                <a:sym typeface="Symbol" pitchFamily="18" charset="2"/>
              </a:rPr>
              <a:t>Srdeční onemocnění</a:t>
            </a:r>
          </a:p>
          <a:p>
            <a:pPr lvl="1" eaLnBrk="1" hangingPunct="1"/>
            <a:r>
              <a:rPr lang="cs-CZ" sz="3200">
                <a:sym typeface="Symbol" pitchFamily="18" charset="2"/>
              </a:rPr>
              <a:t>Ledvinná onemocnění</a:t>
            </a:r>
          </a:p>
          <a:p>
            <a:pPr lvl="1" eaLnBrk="1" hangingPunct="1"/>
            <a:r>
              <a:rPr lang="cs-CZ" sz="3200">
                <a:sym typeface="Symbol" pitchFamily="18" charset="2"/>
              </a:rPr>
              <a:t>Periferní arteriální onemocnění</a:t>
            </a:r>
          </a:p>
          <a:p>
            <a:pPr lvl="1" eaLnBrk="1" hangingPunct="1"/>
            <a:r>
              <a:rPr lang="cs-CZ" sz="3200">
                <a:sym typeface="Symbol" pitchFamily="18" charset="2"/>
              </a:rPr>
              <a:t>Pokročilá retinopatie</a:t>
            </a:r>
          </a:p>
        </p:txBody>
      </p:sp>
    </p:spTree>
  </p:cSld>
  <p:clrMapOvr>
    <a:masterClrMapping/>
  </p:clrMapOvr>
  <p:transition>
    <p:strips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t>Diagnostika hypertenze</a:t>
            </a:r>
          </a:p>
        </p:txBody>
      </p:sp>
      <p:sp>
        <p:nvSpPr>
          <p:cNvPr id="10243" name="Rectangle 3"/>
          <p:cNvSpPr>
            <a:spLocks noGrp="1" noChangeArrowheads="1"/>
          </p:cNvSpPr>
          <p:nvPr>
            <p:ph idx="1"/>
          </p:nvPr>
        </p:nvSpPr>
        <p:spPr/>
        <p:txBody>
          <a:bodyPr/>
          <a:lstStyle/>
          <a:p>
            <a:pPr marL="609600" indent="-609600" eaLnBrk="1" hangingPunct="1">
              <a:lnSpc>
                <a:spcPct val="120000"/>
              </a:lnSpc>
              <a:buFont typeface="Wingdings" pitchFamily="2" charset="2"/>
              <a:buNone/>
            </a:pPr>
            <a:r>
              <a:rPr lang="cs-CZ" dirty="0"/>
              <a:t>Diagnostika hypertenze zahrnuje:</a:t>
            </a:r>
          </a:p>
          <a:p>
            <a:pPr marL="609600" indent="-609600" eaLnBrk="1" hangingPunct="1">
              <a:lnSpc>
                <a:spcPct val="120000"/>
              </a:lnSpc>
              <a:buFontTx/>
              <a:buAutoNum type="arabicPeriod"/>
            </a:pPr>
            <a:r>
              <a:rPr lang="cs-CZ" dirty="0"/>
              <a:t>Opakované měření TK </a:t>
            </a:r>
          </a:p>
          <a:p>
            <a:pPr marL="609600" indent="-609600" eaLnBrk="1" hangingPunct="1">
              <a:lnSpc>
                <a:spcPct val="120000"/>
              </a:lnSpc>
              <a:buFontTx/>
              <a:buAutoNum type="arabicPeriod"/>
            </a:pPr>
            <a:r>
              <a:rPr lang="cs-CZ" dirty="0"/>
              <a:t>Odebrání anamnézy</a:t>
            </a:r>
          </a:p>
          <a:p>
            <a:pPr marL="609600" indent="-609600" eaLnBrk="1" hangingPunct="1">
              <a:lnSpc>
                <a:spcPct val="120000"/>
              </a:lnSpc>
              <a:buFontTx/>
              <a:buAutoNum type="arabicPeriod"/>
            </a:pPr>
            <a:r>
              <a:rPr lang="cs-CZ" dirty="0"/>
              <a:t>Fyzikální vyšetření</a:t>
            </a:r>
          </a:p>
          <a:p>
            <a:pPr marL="609600" indent="-609600" eaLnBrk="1" hangingPunct="1">
              <a:lnSpc>
                <a:spcPct val="120000"/>
              </a:lnSpc>
              <a:buFontTx/>
              <a:buAutoNum type="arabicPeriod"/>
            </a:pPr>
            <a:r>
              <a:rPr lang="cs-CZ" dirty="0"/>
              <a:t>Laboratorní a instrumentální vyšetření</a:t>
            </a:r>
          </a:p>
        </p:txBody>
      </p:sp>
    </p:spTree>
  </p:cSld>
  <p:clrMapOvr>
    <a:masterClrMapping/>
  </p:clrMapOvr>
  <p:transition>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ChangeArrowheads="1"/>
          </p:cNvSpPr>
          <p:nvPr/>
        </p:nvSpPr>
        <p:spPr bwMode="auto">
          <a:xfrm>
            <a:off x="369888" y="0"/>
            <a:ext cx="8774112" cy="700088"/>
          </a:xfrm>
          <a:prstGeom prst="rect">
            <a:avLst/>
          </a:prstGeom>
          <a:noFill/>
          <a:ln w="9525">
            <a:noFill/>
            <a:miter lim="800000"/>
            <a:headEnd/>
            <a:tailEnd/>
          </a:ln>
          <a:effectLst/>
        </p:spPr>
        <p:txBody>
          <a:bodyPr wrap="none" lIns="80010" tIns="40005" rIns="80010" bIns="40005" anchor="ctr"/>
          <a:lstStyle/>
          <a:p>
            <a:pPr defTabSz="800100" fontAlgn="auto">
              <a:spcAft>
                <a:spcPts val="0"/>
              </a:spcAft>
              <a:defRPr/>
            </a:pPr>
            <a:r>
              <a:rPr lang="cs-CZ" altLang="it-IT" sz="3700">
                <a:solidFill>
                  <a:srgbClr val="FFFF00"/>
                </a:solidFill>
                <a:effectLst>
                  <a:outerShdw blurRad="38100" dist="38100" dir="2700000" algn="tl">
                    <a:srgbClr val="000000"/>
                  </a:outerShdw>
                </a:effectLst>
                <a:latin typeface="+mn-lt"/>
              </a:rPr>
              <a:t>Technika měření TK</a:t>
            </a:r>
            <a:endParaRPr lang="it-IT" altLang="it-IT" sz="3700">
              <a:solidFill>
                <a:srgbClr val="FFFF00"/>
              </a:solidFill>
              <a:effectLst>
                <a:outerShdw blurRad="38100" dist="38100" dir="2700000" algn="tl">
                  <a:srgbClr val="000000"/>
                </a:outerShdw>
              </a:effectLst>
              <a:latin typeface="+mn-lt"/>
            </a:endParaRPr>
          </a:p>
        </p:txBody>
      </p:sp>
      <p:sp>
        <p:nvSpPr>
          <p:cNvPr id="445443" name="Text Box 3"/>
          <p:cNvSpPr txBox="1">
            <a:spLocks noChangeArrowheads="1"/>
          </p:cNvSpPr>
          <p:nvPr/>
        </p:nvSpPr>
        <p:spPr bwMode="auto">
          <a:xfrm>
            <a:off x="323850" y="620713"/>
            <a:ext cx="8485188" cy="6027035"/>
          </a:xfrm>
          <a:prstGeom prst="rect">
            <a:avLst/>
          </a:prstGeom>
          <a:noFill/>
          <a:ln w="9525">
            <a:solidFill>
              <a:srgbClr val="FFFF00"/>
            </a:solidFill>
            <a:miter lim="800000"/>
            <a:headEnd/>
            <a:tailEnd/>
          </a:ln>
          <a:effectLst/>
        </p:spPr>
        <p:txBody>
          <a:bodyPr lIns="80010" tIns="40005" rIns="80010" bIns="40005">
            <a:spAutoFit/>
          </a:bodyPr>
          <a:lstStyle/>
          <a:p>
            <a:pPr defTabSz="254000">
              <a:defRPr/>
            </a:pPr>
            <a:r>
              <a:rPr lang="cs-CZ" altLang="it-IT" dirty="0">
                <a:solidFill>
                  <a:srgbClr val="FFFF00"/>
                </a:solidFill>
                <a:effectLst>
                  <a:outerShdw blurRad="38100" dist="38100" dir="2700000" algn="tl">
                    <a:srgbClr val="000000"/>
                  </a:outerShdw>
                </a:effectLst>
              </a:rPr>
              <a:t>Rtuťový tonometr – zlatý standard</a:t>
            </a:r>
          </a:p>
          <a:p>
            <a:pPr defTabSz="254000">
              <a:buClr>
                <a:srgbClr val="FFFF00"/>
              </a:buClr>
              <a:buFont typeface="Wingdings" pitchFamily="2" charset="2"/>
              <a:buNone/>
              <a:defRPr/>
            </a:pPr>
            <a:r>
              <a:rPr lang="cs-CZ" altLang="it-IT" dirty="0">
                <a:solidFill>
                  <a:schemeClr val="bg1"/>
                </a:solidFill>
                <a:effectLst>
                  <a:outerShdw blurRad="38100" dist="38100" dir="2700000" algn="tl">
                    <a:srgbClr val="000000"/>
                  </a:outerShdw>
                </a:effectLst>
              </a:rPr>
              <a:t>                </a:t>
            </a:r>
            <a:r>
              <a:rPr lang="cs-CZ" altLang="it-IT" dirty="0" err="1">
                <a:effectLst>
                  <a:outerShdw blurRad="38100" dist="38100" dir="2700000" algn="tl">
                    <a:srgbClr val="000000"/>
                  </a:outerShdw>
                </a:effectLst>
              </a:rPr>
              <a:t>manže</a:t>
            </a:r>
            <a:r>
              <a:rPr lang="it-IT" altLang="it-IT" dirty="0">
                <a:effectLst>
                  <a:outerShdw blurRad="38100" dist="38100" dir="2700000" algn="tl">
                    <a:srgbClr val="000000"/>
                  </a:outerShdw>
                </a:effectLst>
              </a:rPr>
              <a:t>t</a:t>
            </a:r>
            <a:r>
              <a:rPr lang="cs-CZ" altLang="it-IT" dirty="0">
                <a:effectLst>
                  <a:outerShdw blurRad="38100" dist="38100" dir="2700000" algn="tl">
                    <a:srgbClr val="000000"/>
                  </a:outerShdw>
                </a:effectLst>
              </a:rPr>
              <a:t>a o</a:t>
            </a:r>
            <a:r>
              <a:rPr lang="it-IT" altLang="it-IT" dirty="0">
                <a:effectLst>
                  <a:outerShdw blurRad="38100" dist="38100" dir="2700000" algn="tl">
                    <a:srgbClr val="000000"/>
                  </a:outerShdw>
                </a:effectLst>
              </a:rPr>
              <a:t>b</a:t>
            </a:r>
            <a:r>
              <a:rPr lang="cs-CZ" altLang="it-IT" dirty="0" err="1">
                <a:effectLst>
                  <a:outerShdw blurRad="38100" dist="38100" dir="2700000" algn="tl">
                    <a:srgbClr val="000000"/>
                  </a:outerShdw>
                </a:effectLst>
              </a:rPr>
              <a:t>vyklá</a:t>
            </a:r>
            <a:r>
              <a:rPr lang="cs-CZ" altLang="it-IT" dirty="0">
                <a:effectLst>
                  <a:outerShdw blurRad="38100" dist="38100" dir="2700000" algn="tl">
                    <a:srgbClr val="000000"/>
                  </a:outerShdw>
                </a:effectLst>
              </a:rPr>
              <a:t> šíře 12 cm : obvod paže do 33 cm</a:t>
            </a:r>
          </a:p>
          <a:p>
            <a:pPr defTabSz="254000">
              <a:buClr>
                <a:srgbClr val="FFFF00"/>
              </a:buClr>
              <a:buFont typeface="Wingdings" pitchFamily="2" charset="2"/>
              <a:buNone/>
              <a:defRPr/>
            </a:pPr>
            <a:r>
              <a:rPr lang="cs-CZ" altLang="it-IT" dirty="0">
                <a:solidFill>
                  <a:schemeClr val="bg1"/>
                </a:solidFill>
                <a:effectLst>
                  <a:outerShdw blurRad="38100" dist="38100" dir="2700000" algn="tl">
                    <a:srgbClr val="000000"/>
                  </a:outerShdw>
                </a:effectLst>
              </a:rPr>
              <a:t>                                    </a:t>
            </a:r>
            <a:r>
              <a:rPr lang="cs-CZ" altLang="it-IT" dirty="0">
                <a:solidFill>
                  <a:srgbClr val="66FFCC"/>
                </a:solidFill>
                <a:effectLst>
                  <a:outerShdw blurRad="38100" dist="38100" dir="2700000" algn="tl">
                    <a:srgbClr val="000000"/>
                  </a:outerShdw>
                </a:effectLst>
              </a:rPr>
              <a:t>šíře 15 cm: obvod paže 33-41 cm</a:t>
            </a:r>
          </a:p>
          <a:p>
            <a:pPr defTabSz="254000">
              <a:buClr>
                <a:srgbClr val="FFFF00"/>
              </a:buClr>
              <a:buFont typeface="Wingdings" pitchFamily="2" charset="2"/>
              <a:buNone/>
              <a:defRPr/>
            </a:pPr>
            <a:r>
              <a:rPr lang="cs-CZ" altLang="it-IT" dirty="0">
                <a:solidFill>
                  <a:srgbClr val="66FFCC"/>
                </a:solidFill>
                <a:effectLst>
                  <a:outerShdw blurRad="38100" dist="38100" dir="2700000" algn="tl">
                    <a:srgbClr val="000000"/>
                  </a:outerShdw>
                </a:effectLst>
              </a:rPr>
              <a:t>                                    šíře 18 cm: obvod paže nad 41 cm</a:t>
            </a:r>
            <a:r>
              <a:rPr lang="cs-CZ" altLang="it-IT" dirty="0">
                <a:solidFill>
                  <a:schemeClr val="bg1"/>
                </a:solidFill>
                <a:effectLst>
                  <a:outerShdw blurRad="38100" dist="38100" dir="2700000" algn="tl">
                    <a:srgbClr val="000000"/>
                  </a:outerShdw>
                </a:effectLst>
              </a:rPr>
              <a:t>    </a:t>
            </a:r>
          </a:p>
          <a:p>
            <a:pPr defTabSz="254000">
              <a:lnSpc>
                <a:spcPct val="60000"/>
              </a:lnSpc>
              <a:buClr>
                <a:srgbClr val="FFFF00"/>
              </a:buClr>
              <a:buFont typeface="Wingdings" pitchFamily="2" charset="2"/>
              <a:buNone/>
              <a:defRPr/>
            </a:pPr>
            <a:endParaRPr lang="it-IT" altLang="it-IT" dirty="0">
              <a:solidFill>
                <a:schemeClr val="bg1"/>
              </a:solidFill>
              <a:effectLst>
                <a:outerShdw blurRad="38100" dist="38100" dir="2700000" algn="tl">
                  <a:srgbClr val="000000"/>
                </a:outerShdw>
              </a:effectLst>
            </a:endParaRPr>
          </a:p>
          <a:p>
            <a:pPr defTabSz="254000">
              <a:lnSpc>
                <a:spcPct val="120000"/>
              </a:lnSpc>
              <a:buClr>
                <a:srgbClr val="FFFF00"/>
              </a:buClr>
              <a:buFont typeface="Wingdings" pitchFamily="2" charset="2"/>
              <a:buChar char="l"/>
              <a:defRPr/>
            </a:pPr>
            <a:r>
              <a:rPr lang="cs-CZ" altLang="it-IT" dirty="0">
                <a:solidFill>
                  <a:schemeClr val="bg1"/>
                </a:solidFill>
                <a:effectLst>
                  <a:outerShdw blurRad="38100" dist="38100" dir="2700000" algn="tl">
                    <a:srgbClr val="000000"/>
                  </a:outerShdw>
                </a:effectLst>
              </a:rPr>
              <a:t> </a:t>
            </a:r>
            <a:r>
              <a:rPr lang="cs-CZ" altLang="it-IT" dirty="0">
                <a:effectLst>
                  <a:outerShdw blurRad="38100" dist="38100" dir="2700000" algn="tl">
                    <a:srgbClr val="000000"/>
                  </a:outerShdw>
                </a:effectLst>
              </a:rPr>
              <a:t>T</a:t>
            </a:r>
            <a:r>
              <a:rPr lang="it-IT" altLang="it-IT" dirty="0">
                <a:effectLst>
                  <a:outerShdw blurRad="38100" dist="38100" dir="2700000" algn="tl">
                    <a:srgbClr val="000000"/>
                  </a:outerShdw>
                </a:effectLst>
              </a:rPr>
              <a:t>K</a:t>
            </a:r>
            <a:r>
              <a:rPr lang="cs-CZ" altLang="it-IT" dirty="0">
                <a:effectLst>
                  <a:outerShdw blurRad="38100" dist="38100" dir="2700000" algn="tl">
                    <a:srgbClr val="000000"/>
                  </a:outerShdw>
                </a:effectLst>
              </a:rPr>
              <a:t> odečítáme s přesností na 2 mm </a:t>
            </a:r>
            <a:r>
              <a:rPr lang="cs-CZ" altLang="it-IT" dirty="0" err="1">
                <a:effectLst>
                  <a:outerShdw blurRad="38100" dist="38100" dir="2700000" algn="tl">
                    <a:srgbClr val="000000"/>
                  </a:outerShdw>
                </a:effectLst>
              </a:rPr>
              <a:t>Hg</a:t>
            </a:r>
            <a:endParaRPr lang="cs-CZ" altLang="it-IT" dirty="0">
              <a:effectLst>
                <a:outerShdw blurRad="38100" dist="38100" dir="2700000" algn="tl">
                  <a:srgbClr val="000000"/>
                </a:outerShdw>
              </a:effectLst>
            </a:endParaRPr>
          </a:p>
          <a:p>
            <a:pPr defTabSz="254000">
              <a:lnSpc>
                <a:spcPct val="120000"/>
              </a:lnSpc>
              <a:buClr>
                <a:srgbClr val="FFFF00"/>
              </a:buClr>
              <a:buFont typeface="Wingdings" pitchFamily="2" charset="2"/>
              <a:buChar char="l"/>
              <a:defRPr/>
            </a:pPr>
            <a:r>
              <a:rPr lang="cs-CZ" altLang="it-IT" dirty="0">
                <a:effectLst>
                  <a:outerShdw blurRad="38100" dist="38100" dir="2700000" algn="tl">
                    <a:srgbClr val="000000"/>
                  </a:outerShdw>
                </a:effectLst>
              </a:rPr>
              <a:t> </a:t>
            </a:r>
            <a:r>
              <a:rPr lang="it-IT" altLang="it-IT" dirty="0">
                <a:effectLst>
                  <a:outerShdw blurRad="38100" dist="38100" dir="2700000" algn="tl">
                    <a:srgbClr val="000000"/>
                  </a:outerShdw>
                </a:effectLst>
              </a:rPr>
              <a:t>D</a:t>
            </a:r>
            <a:r>
              <a:rPr lang="cs-CZ" altLang="it-IT" dirty="0" err="1">
                <a:effectLst>
                  <a:outerShdw blurRad="38100" dist="38100" dir="2700000" algn="tl">
                    <a:srgbClr val="000000"/>
                  </a:outerShdw>
                </a:effectLst>
              </a:rPr>
              <a:t>iastolický</a:t>
            </a:r>
            <a:r>
              <a:rPr lang="cs-CZ" altLang="it-IT" dirty="0">
                <a:effectLst>
                  <a:outerShdw blurRad="38100" dist="38100" dir="2700000" algn="tl">
                    <a:srgbClr val="000000"/>
                  </a:outerShdw>
                </a:effectLst>
              </a:rPr>
              <a:t> TK u dospělých, u dětí a nově i u těhotných při vymizení ozev (V.fáze)</a:t>
            </a:r>
          </a:p>
          <a:p>
            <a:pPr defTabSz="254000">
              <a:lnSpc>
                <a:spcPct val="120000"/>
              </a:lnSpc>
              <a:buClr>
                <a:srgbClr val="FFFF00"/>
              </a:buClr>
              <a:buFont typeface="Wingdings" pitchFamily="2" charset="2"/>
              <a:buChar char="l"/>
              <a:defRPr/>
            </a:pPr>
            <a:r>
              <a:rPr lang="it-IT" altLang="it-IT" dirty="0">
                <a:effectLst>
                  <a:outerShdw blurRad="38100" dist="38100" dir="2700000" algn="tl">
                    <a:srgbClr val="000000"/>
                  </a:outerShdw>
                </a:effectLst>
              </a:rPr>
              <a:t> </a:t>
            </a:r>
            <a:r>
              <a:rPr lang="cs-CZ" altLang="it-IT" dirty="0">
                <a:solidFill>
                  <a:srgbClr val="FF0000"/>
                </a:solidFill>
                <a:effectLst>
                  <a:outerShdw blurRad="38100" dist="38100" dir="2700000" algn="tl">
                    <a:srgbClr val="000000"/>
                  </a:outerShdw>
                </a:effectLst>
              </a:rPr>
              <a:t>TK měříme 3x a řídíme se průměrem ze druhého a třetího měření</a:t>
            </a:r>
          </a:p>
          <a:p>
            <a:pPr marL="800100" lvl="2" defTabSz="254000">
              <a:buClr>
                <a:schemeClr val="bg1"/>
              </a:buClr>
              <a:buSzPct val="80000"/>
              <a:buFont typeface="Wingdings" pitchFamily="2" charset="2"/>
              <a:buChar char="l"/>
              <a:defRPr/>
            </a:pPr>
            <a:r>
              <a:rPr lang="it-IT" altLang="it-IT" dirty="0">
                <a:effectLst>
                  <a:outerShdw blurRad="38100" dist="38100" dir="2700000" algn="tl">
                    <a:srgbClr val="000000"/>
                  </a:outerShdw>
                </a:effectLst>
              </a:rPr>
              <a:t> </a:t>
            </a:r>
            <a:r>
              <a:rPr lang="cs-CZ" altLang="it-IT" dirty="0">
                <a:effectLst>
                  <a:outerShdw blurRad="38100" dist="38100" dir="2700000" algn="tl">
                    <a:srgbClr val="000000"/>
                  </a:outerShdw>
                </a:effectLst>
              </a:rPr>
              <a:t>Měřit TK ve stoje (starší nemocní a diabetici)</a:t>
            </a:r>
          </a:p>
          <a:p>
            <a:pPr marL="800100" lvl="2" defTabSz="254000">
              <a:buClr>
                <a:schemeClr val="bg1"/>
              </a:buClr>
              <a:buSzPct val="80000"/>
              <a:buFont typeface="Wingdings" pitchFamily="2" charset="2"/>
              <a:buChar char="l"/>
              <a:defRPr/>
            </a:pPr>
            <a:r>
              <a:rPr lang="cs-CZ" altLang="it-IT" dirty="0">
                <a:effectLst>
                  <a:outerShdw blurRad="38100" dist="38100" dir="2700000" algn="tl">
                    <a:srgbClr val="000000"/>
                  </a:outerShdw>
                </a:effectLst>
              </a:rPr>
              <a:t>Vstupně měříme TK na obou pažích a při rozdílu je validní 			vyšší TK</a:t>
            </a:r>
          </a:p>
          <a:p>
            <a:pPr defTabSz="254000">
              <a:lnSpc>
                <a:spcPct val="70000"/>
              </a:lnSpc>
              <a:buClr>
                <a:srgbClr val="FFFF00"/>
              </a:buClr>
              <a:buFont typeface="Wingdings" pitchFamily="2" charset="2"/>
              <a:buChar char="l"/>
              <a:defRPr/>
            </a:pPr>
            <a:endParaRPr lang="it-IT" altLang="it-IT" dirty="0">
              <a:effectLst>
                <a:outerShdw blurRad="38100" dist="38100" dir="2700000" algn="tl">
                  <a:srgbClr val="000000"/>
                </a:outerShdw>
              </a:effectLst>
            </a:endParaRPr>
          </a:p>
          <a:p>
            <a:pPr defTabSz="254000">
              <a:buClr>
                <a:srgbClr val="FFFF00"/>
              </a:buClr>
              <a:buFont typeface="Wingdings" pitchFamily="2" charset="2"/>
              <a:buChar char="l"/>
              <a:defRPr/>
            </a:pPr>
            <a:r>
              <a:rPr lang="cs-CZ" altLang="it-IT" dirty="0">
                <a:solidFill>
                  <a:schemeClr val="bg1"/>
                </a:solidFill>
                <a:effectLst>
                  <a:outerShdw blurRad="38100" dist="38100" dir="2700000" algn="tl">
                    <a:srgbClr val="000000"/>
                  </a:outerShdw>
                </a:effectLst>
              </a:rPr>
              <a:t> </a:t>
            </a:r>
            <a:r>
              <a:rPr lang="cs-CZ" altLang="it-IT" dirty="0" err="1">
                <a:solidFill>
                  <a:schemeClr val="folHlink"/>
                </a:solidFill>
              </a:rPr>
              <a:t>semiautomatické</a:t>
            </a:r>
            <a:r>
              <a:rPr lang="cs-CZ" altLang="it-IT" dirty="0">
                <a:solidFill>
                  <a:schemeClr val="folHlink"/>
                </a:solidFill>
              </a:rPr>
              <a:t> digitální tlakoměry na paži! (na zápěstí nedoporučen</a:t>
            </a:r>
            <a:r>
              <a:rPr lang="it-IT" altLang="it-IT" dirty="0">
                <a:solidFill>
                  <a:schemeClr val="folHlink"/>
                </a:solidFill>
              </a:rPr>
              <a:t>y</a:t>
            </a:r>
            <a:r>
              <a:rPr lang="cs-CZ" altLang="it-IT" dirty="0">
                <a:solidFill>
                  <a:schemeClr val="folHlink"/>
                </a:solidFill>
              </a:rPr>
              <a:t>)     mohou být používány za předpokladu </a:t>
            </a:r>
            <a:r>
              <a:rPr lang="cs-CZ" altLang="it-IT" dirty="0" err="1">
                <a:solidFill>
                  <a:schemeClr val="folHlink"/>
                </a:solidFill>
              </a:rPr>
              <a:t>validizace</a:t>
            </a:r>
            <a:r>
              <a:rPr lang="cs-CZ" altLang="it-IT" dirty="0">
                <a:solidFill>
                  <a:schemeClr val="folHlink"/>
                </a:solidFill>
              </a:rPr>
              <a:t> </a:t>
            </a:r>
            <a:r>
              <a:rPr lang="it-IT" altLang="it-IT" dirty="0">
                <a:solidFill>
                  <a:schemeClr val="folHlink"/>
                </a:solidFill>
              </a:rPr>
              <a:t>p</a:t>
            </a:r>
            <a:r>
              <a:rPr lang="cs-CZ" altLang="it-IT" dirty="0" err="1">
                <a:solidFill>
                  <a:schemeClr val="folHlink"/>
                </a:solidFill>
              </a:rPr>
              <a:t>odle</a:t>
            </a:r>
            <a:r>
              <a:rPr lang="cs-CZ" altLang="it-IT" dirty="0">
                <a:solidFill>
                  <a:schemeClr val="folHlink"/>
                </a:solidFill>
              </a:rPr>
              <a:t> standardních protokolů a pravidelné kontroly jejich přesnosti</a:t>
            </a:r>
            <a:r>
              <a:rPr lang="it-IT" altLang="it-IT" dirty="0">
                <a:solidFill>
                  <a:schemeClr val="folHlink"/>
                </a:solidFill>
              </a:rPr>
              <a:t>,</a:t>
            </a:r>
            <a:r>
              <a:rPr lang="cs-CZ" altLang="it-IT" dirty="0">
                <a:solidFill>
                  <a:schemeClr val="folHlink"/>
                </a:solidFill>
              </a:rPr>
              <a:t> </a:t>
            </a:r>
            <a:endParaRPr lang="it-IT" altLang="it-IT" dirty="0">
              <a:solidFill>
                <a:schemeClr val="folHlink"/>
              </a:solidFill>
            </a:endParaRPr>
          </a:p>
        </p:txBody>
      </p:sp>
    </p:spTree>
  </p:cSld>
  <p:clrMapOvr>
    <a:masterClrMapping/>
  </p:clrMapOvr>
  <p:transition>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cs-CZ" sz="2800"/>
              <a:t>Hraniční hodnoty TK (mm Hg) pro určení hypertenze při různých typech měření TK</a:t>
            </a:r>
          </a:p>
        </p:txBody>
      </p:sp>
      <p:graphicFrame>
        <p:nvGraphicFramePr>
          <p:cNvPr id="14403" name="Group 67"/>
          <p:cNvGraphicFramePr>
            <a:graphicFrameLocks noGrp="1"/>
          </p:cNvGraphicFramePr>
          <p:nvPr>
            <p:ph type="tbl" idx="1"/>
          </p:nvPr>
        </p:nvGraphicFramePr>
        <p:xfrm>
          <a:off x="762000" y="2436813"/>
          <a:ext cx="7696200" cy="3280410"/>
        </p:xfrm>
        <a:graphic>
          <a:graphicData uri="http://schemas.openxmlformats.org/drawingml/2006/table">
            <a:tbl>
              <a:tblPr/>
              <a:tblGrid>
                <a:gridCol w="2859088">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gridCol w="2271712">
                  <a:extLst>
                    <a:ext uri="{9D8B030D-6E8A-4147-A177-3AD203B41FA5}">
                      <a16:colId xmlns:a16="http://schemas.microsoft.com/office/drawing/2014/main" val="20002"/>
                    </a:ext>
                  </a:extLst>
                </a:gridCol>
              </a:tblGrid>
              <a:tr h="8191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2400" b="0" i="0" u="none" strike="noStrike" cap="none" normalizeH="0" baseline="0" dirty="0">
                        <a:ln>
                          <a:noFill/>
                        </a:ln>
                        <a:solidFill>
                          <a:schemeClr val="tx1"/>
                        </a:solidFill>
                        <a:effectLst/>
                        <a:latin typeface="Arial" charset="0"/>
                      </a:endParaRPr>
                    </a:p>
                  </a:txBody>
                  <a:tcPr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STK</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DTK</a:t>
                      </a:r>
                    </a:p>
                  </a:txBody>
                  <a:tcPr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91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Ambulance/klinika</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cs typeface="Arial" charset="0"/>
                        </a:rPr>
                        <a:t>&lt;</a:t>
                      </a:r>
                      <a:r>
                        <a:rPr kumimoji="0" lang="cs-CZ" sz="2400" b="0" i="0" u="none" strike="noStrike" cap="none" normalizeH="0" baseline="0">
                          <a:ln>
                            <a:noFill/>
                          </a:ln>
                          <a:solidFill>
                            <a:schemeClr val="tx1"/>
                          </a:solidFill>
                          <a:effectLst/>
                          <a:latin typeface="Arial" charset="0"/>
                        </a:rPr>
                        <a:t> 140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cs typeface="Arial" charset="0"/>
                        </a:rPr>
                        <a:t>&lt;</a:t>
                      </a:r>
                      <a:r>
                        <a:rPr kumimoji="0" lang="cs-CZ" sz="2400" b="0" i="0" u="none" strike="noStrike" cap="none" normalizeH="0" baseline="0">
                          <a:ln>
                            <a:noFill/>
                          </a:ln>
                          <a:solidFill>
                            <a:schemeClr val="tx1"/>
                          </a:solidFill>
                          <a:effectLst/>
                          <a:latin typeface="Arial" charset="0"/>
                        </a:rPr>
                        <a:t> 90</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91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dirty="0">
                          <a:ln>
                            <a:noFill/>
                          </a:ln>
                          <a:solidFill>
                            <a:schemeClr val="tx1"/>
                          </a:solidFill>
                          <a:effectLst/>
                          <a:latin typeface="Arial" charset="0"/>
                        </a:rPr>
                        <a:t>24 </a:t>
                      </a:r>
                      <a:r>
                        <a:rPr kumimoji="0" lang="cs-CZ" sz="2400" b="0" i="0" u="none" strike="noStrike" cap="none" normalizeH="0" baseline="0" dirty="0" err="1">
                          <a:ln>
                            <a:noFill/>
                          </a:ln>
                          <a:solidFill>
                            <a:schemeClr val="tx1"/>
                          </a:solidFill>
                          <a:effectLst/>
                          <a:latin typeface="Arial" charset="0"/>
                        </a:rPr>
                        <a:t>h</a:t>
                      </a:r>
                      <a:r>
                        <a:rPr kumimoji="0" lang="cs-CZ" sz="2400" b="0" i="0" u="none" strike="noStrike" cap="none" normalizeH="0" baseline="0" dirty="0">
                          <a:ln>
                            <a:noFill/>
                          </a:ln>
                          <a:solidFill>
                            <a:schemeClr val="tx1"/>
                          </a:solidFill>
                          <a:effectLst/>
                          <a:latin typeface="Arial" charset="0"/>
                        </a:rPr>
                        <a:t>. ABPM</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dirty="0">
                          <a:ln>
                            <a:noFill/>
                          </a:ln>
                          <a:solidFill>
                            <a:schemeClr val="tx1"/>
                          </a:solidFill>
                          <a:effectLst/>
                          <a:latin typeface="Arial" charset="0"/>
                          <a:sym typeface="Symbol" pitchFamily="18" charset="2"/>
                        </a:rPr>
                        <a:t> </a:t>
                      </a:r>
                      <a:r>
                        <a:rPr kumimoji="0" lang="cs-CZ" sz="2400" b="0" i="0" u="none" strike="noStrike" cap="none" normalizeH="0" baseline="0" dirty="0">
                          <a:ln>
                            <a:noFill/>
                          </a:ln>
                          <a:solidFill>
                            <a:schemeClr val="tx1"/>
                          </a:solidFill>
                          <a:effectLst/>
                          <a:latin typeface="Arial" charset="0"/>
                        </a:rPr>
                        <a:t>130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cs typeface="Arial" charset="0"/>
                        </a:rPr>
                        <a:t>&lt;</a:t>
                      </a:r>
                      <a:r>
                        <a:rPr kumimoji="0" lang="cs-CZ" sz="2400" b="0" i="0" u="none" strike="noStrike" cap="none" normalizeH="0" baseline="0">
                          <a:ln>
                            <a:noFill/>
                          </a:ln>
                          <a:solidFill>
                            <a:schemeClr val="tx1"/>
                          </a:solidFill>
                          <a:effectLst/>
                          <a:latin typeface="Arial" charset="0"/>
                        </a:rPr>
                        <a:t> 80</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91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Měření v domácím prostředí</a:t>
                      </a:r>
                    </a:p>
                  </a:txBody>
                  <a:tcPr anchor="ct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cs typeface="Arial" charset="0"/>
                        </a:rPr>
                        <a:t>&lt;</a:t>
                      </a:r>
                      <a:r>
                        <a:rPr kumimoji="0" lang="cs-CZ" sz="2400" b="0" i="0" u="none" strike="noStrike" cap="none" normalizeH="0" baseline="0">
                          <a:ln>
                            <a:noFill/>
                          </a:ln>
                          <a:solidFill>
                            <a:schemeClr val="tx1"/>
                          </a:solidFill>
                          <a:effectLst/>
                          <a:latin typeface="Arial" charset="0"/>
                        </a:rPr>
                        <a:t> 135</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cs typeface="Arial" charset="0"/>
                        </a:rPr>
                        <a:t>&lt;</a:t>
                      </a:r>
                      <a:r>
                        <a:rPr kumimoji="0" lang="cs-CZ" sz="2400" b="0" i="0" u="none" strike="noStrike" cap="none" normalizeH="0" baseline="0">
                          <a:ln>
                            <a:noFill/>
                          </a:ln>
                          <a:solidFill>
                            <a:schemeClr val="tx1"/>
                          </a:solidFill>
                          <a:effectLst/>
                          <a:latin typeface="Arial" charset="0"/>
                        </a:rPr>
                        <a:t> 85</a:t>
                      </a:r>
                    </a:p>
                  </a:txBody>
                  <a:tcPr anchor="ct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trips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t>Měření krevního tlaku (I.)</a:t>
            </a:r>
          </a:p>
        </p:txBody>
      </p:sp>
      <p:sp>
        <p:nvSpPr>
          <p:cNvPr id="13315" name="Rectangle 3"/>
          <p:cNvSpPr>
            <a:spLocks noGrp="1" noChangeArrowheads="1"/>
          </p:cNvSpPr>
          <p:nvPr>
            <p:ph idx="1"/>
          </p:nvPr>
        </p:nvSpPr>
        <p:spPr>
          <a:xfrm>
            <a:off x="685800" y="1905000"/>
            <a:ext cx="6982544" cy="4191000"/>
          </a:xfrm>
        </p:spPr>
        <p:txBody>
          <a:bodyPr/>
          <a:lstStyle/>
          <a:p>
            <a:pPr eaLnBrk="1" hangingPunct="1">
              <a:lnSpc>
                <a:spcPct val="120000"/>
              </a:lnSpc>
            </a:pPr>
            <a:r>
              <a:rPr lang="cs-CZ" sz="2400" dirty="0"/>
              <a:t>Referenční hodnoty TK = hodnoty naměřené v ordinaci lékaře nebo v nemocnici</a:t>
            </a:r>
          </a:p>
          <a:p>
            <a:pPr eaLnBrk="1" hangingPunct="1">
              <a:lnSpc>
                <a:spcPct val="120000"/>
              </a:lnSpc>
            </a:pPr>
            <a:r>
              <a:rPr lang="cs-CZ" sz="2400" dirty="0"/>
              <a:t>24 </a:t>
            </a:r>
            <a:r>
              <a:rPr lang="cs-CZ" sz="2400" dirty="0" err="1"/>
              <a:t>h</a:t>
            </a:r>
            <a:r>
              <a:rPr lang="cs-CZ" sz="2400" dirty="0"/>
              <a:t>. </a:t>
            </a:r>
            <a:r>
              <a:rPr lang="cs-CZ" sz="2400" dirty="0" err="1"/>
              <a:t>monitorace</a:t>
            </a:r>
            <a:r>
              <a:rPr lang="cs-CZ" sz="2400" dirty="0"/>
              <a:t> krevního tlaku je indikována:</a:t>
            </a:r>
          </a:p>
          <a:p>
            <a:pPr lvl="1" eaLnBrk="1" hangingPunct="1">
              <a:lnSpc>
                <a:spcPct val="120000"/>
              </a:lnSpc>
            </a:pPr>
            <a:r>
              <a:rPr lang="cs-CZ" sz="1800" dirty="0"/>
              <a:t>Významné rozdíly v hodnotách TK zjištěné při stejném nebo různých měřeních</a:t>
            </a:r>
          </a:p>
          <a:p>
            <a:pPr lvl="1" eaLnBrk="1" hangingPunct="1">
              <a:lnSpc>
                <a:spcPct val="120000"/>
              </a:lnSpc>
            </a:pPr>
            <a:r>
              <a:rPr lang="cs-CZ" sz="1800" dirty="0"/>
              <a:t>Naměření vysokého TK u osob s nízkým KV rizikem</a:t>
            </a:r>
          </a:p>
          <a:p>
            <a:pPr lvl="1" eaLnBrk="1" hangingPunct="1">
              <a:lnSpc>
                <a:spcPct val="120000"/>
              </a:lnSpc>
            </a:pPr>
            <a:r>
              <a:rPr lang="cs-CZ" sz="1800" dirty="0"/>
              <a:t>Výrazné rozdíly mezi ambulantním a domácím měřením</a:t>
            </a:r>
          </a:p>
          <a:p>
            <a:pPr lvl="1" eaLnBrk="1" hangingPunct="1">
              <a:lnSpc>
                <a:spcPct val="120000"/>
              </a:lnSpc>
            </a:pPr>
            <a:r>
              <a:rPr lang="cs-CZ" sz="1800" dirty="0"/>
              <a:t>Rezistence na farmakoterapii</a:t>
            </a:r>
          </a:p>
          <a:p>
            <a:pPr lvl="1" eaLnBrk="1" hangingPunct="1">
              <a:lnSpc>
                <a:spcPct val="120000"/>
              </a:lnSpc>
            </a:pPr>
            <a:r>
              <a:rPr lang="cs-CZ" sz="1800" dirty="0"/>
              <a:t>Vysoká variabilita TK </a:t>
            </a:r>
          </a:p>
          <a:p>
            <a:pPr lvl="1" eaLnBrk="1" hangingPunct="1">
              <a:lnSpc>
                <a:spcPct val="120000"/>
              </a:lnSpc>
            </a:pPr>
            <a:r>
              <a:rPr lang="cs-CZ" sz="1800" dirty="0"/>
              <a:t>Výzkum </a:t>
            </a:r>
          </a:p>
        </p:txBody>
      </p:sp>
      <p:pic>
        <p:nvPicPr>
          <p:cNvPr id="28674" name="Picture 2" descr="F:\Prezentace\lide_(9).gif"/>
          <p:cNvPicPr>
            <a:picLocks noChangeAspect="1" noChangeArrowheads="1" noCrop="1"/>
          </p:cNvPicPr>
          <p:nvPr/>
        </p:nvPicPr>
        <p:blipFill>
          <a:blip r:embed="rId2" cstate="print"/>
          <a:srcRect/>
          <a:stretch>
            <a:fillRect/>
          </a:stretch>
        </p:blipFill>
        <p:spPr bwMode="auto">
          <a:xfrm>
            <a:off x="7092280" y="4653136"/>
            <a:ext cx="1685925" cy="1952625"/>
          </a:xfrm>
          <a:prstGeom prst="rect">
            <a:avLst/>
          </a:prstGeom>
          <a:noFill/>
        </p:spPr>
      </p:pic>
    </p:spTree>
  </p:cSld>
  <p:clrMapOvr>
    <a:masterClrMapping/>
  </p:clrMapOvr>
  <p:transition>
    <p:strips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t>Měření krevního tlaku (II.)</a:t>
            </a:r>
          </a:p>
        </p:txBody>
      </p:sp>
      <p:sp>
        <p:nvSpPr>
          <p:cNvPr id="14339" name="Rectangle 3"/>
          <p:cNvSpPr>
            <a:spLocks noGrp="1" noChangeArrowheads="1"/>
          </p:cNvSpPr>
          <p:nvPr>
            <p:ph idx="1"/>
          </p:nvPr>
        </p:nvSpPr>
        <p:spPr>
          <a:xfrm>
            <a:off x="685800" y="1905000"/>
            <a:ext cx="7772400" cy="4495800"/>
          </a:xfrm>
        </p:spPr>
        <p:txBody>
          <a:bodyPr/>
          <a:lstStyle/>
          <a:p>
            <a:pPr eaLnBrk="1" hangingPunct="1">
              <a:lnSpc>
                <a:spcPct val="120000"/>
              </a:lnSpc>
            </a:pPr>
            <a:r>
              <a:rPr lang="cs-CZ" sz="2400"/>
              <a:t>Měření TK v domácím prostředí:</a:t>
            </a:r>
          </a:p>
          <a:p>
            <a:pPr lvl="1" eaLnBrk="1" hangingPunct="1">
              <a:lnSpc>
                <a:spcPct val="120000"/>
              </a:lnSpc>
            </a:pPr>
            <a:r>
              <a:rPr lang="cs-CZ" sz="2400"/>
              <a:t>Doporučeno pro:</a:t>
            </a:r>
          </a:p>
          <a:p>
            <a:pPr lvl="2" eaLnBrk="1" hangingPunct="1">
              <a:lnSpc>
                <a:spcPct val="120000"/>
              </a:lnSpc>
            </a:pPr>
            <a:r>
              <a:rPr lang="cs-CZ"/>
              <a:t>Získání více informací pro lékařské rozhodnutí o dalším postupu</a:t>
            </a:r>
          </a:p>
          <a:p>
            <a:pPr lvl="2" eaLnBrk="1" hangingPunct="1">
              <a:lnSpc>
                <a:spcPct val="120000"/>
              </a:lnSpc>
            </a:pPr>
            <a:r>
              <a:rPr lang="cs-CZ"/>
              <a:t>Zlepšení pacientovi adherence k léčbě</a:t>
            </a:r>
          </a:p>
          <a:p>
            <a:pPr lvl="1" eaLnBrk="1" hangingPunct="1">
              <a:lnSpc>
                <a:spcPct val="120000"/>
              </a:lnSpc>
            </a:pPr>
            <a:r>
              <a:rPr lang="cs-CZ" sz="2400"/>
              <a:t>Není doporučeno:</a:t>
            </a:r>
          </a:p>
          <a:p>
            <a:pPr lvl="2" eaLnBrk="1" hangingPunct="1">
              <a:lnSpc>
                <a:spcPct val="120000"/>
              </a:lnSpc>
            </a:pPr>
            <a:r>
              <a:rPr lang="cs-CZ"/>
              <a:t>U úzkostných pacientů</a:t>
            </a:r>
          </a:p>
          <a:p>
            <a:pPr lvl="2" eaLnBrk="1" hangingPunct="1">
              <a:lnSpc>
                <a:spcPct val="120000"/>
              </a:lnSpc>
            </a:pPr>
            <a:r>
              <a:rPr lang="cs-CZ"/>
              <a:t>U pacientů s tendencí k svévolným „úpravám“ režimu farmakoterapie</a:t>
            </a:r>
          </a:p>
        </p:txBody>
      </p:sp>
    </p:spTree>
  </p:cSld>
  <p:clrMapOvr>
    <a:masterClrMapping/>
  </p:clrMapOvr>
  <p:transition>
    <p:strips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cs-CZ">
                <a:effectLst>
                  <a:outerShdw blurRad="38100" dist="38100" dir="2700000" algn="tl">
                    <a:srgbClr val="000000"/>
                  </a:outerShdw>
                </a:effectLst>
              </a:rPr>
              <a:t>Chyby v měření TK </a:t>
            </a:r>
            <a:endParaRPr lang="en-US">
              <a:effectLst>
                <a:outerShdw blurRad="38100" dist="38100" dir="2700000" algn="tl">
                  <a:srgbClr val="000000"/>
                </a:outerShdw>
              </a:effectLst>
            </a:endParaRPr>
          </a:p>
        </p:txBody>
      </p:sp>
      <p:sp>
        <p:nvSpPr>
          <p:cNvPr id="133123" name="Rectangle 3"/>
          <p:cNvSpPr>
            <a:spLocks noGrp="1" noChangeArrowheads="1"/>
          </p:cNvSpPr>
          <p:nvPr>
            <p:ph sz="half" idx="1"/>
          </p:nvPr>
        </p:nvSpPr>
        <p:spPr/>
        <p:txBody>
          <a:bodyPr>
            <a:normAutofit/>
          </a:bodyPr>
          <a:lstStyle/>
          <a:p>
            <a:pPr eaLnBrk="1" hangingPunct="1">
              <a:defRPr/>
            </a:pPr>
            <a:r>
              <a:rPr lang="cs-CZ" sz="2000" dirty="0">
                <a:effectLst>
                  <a:outerShdw blurRad="38100" dist="38100" dir="2700000" algn="tl">
                    <a:srgbClr val="000000"/>
                  </a:outerShdw>
                </a:effectLst>
              </a:rPr>
              <a:t>pacient není pohodlně usazen</a:t>
            </a:r>
          </a:p>
          <a:p>
            <a:pPr eaLnBrk="1" hangingPunct="1">
              <a:defRPr/>
            </a:pPr>
            <a:r>
              <a:rPr lang="cs-CZ" sz="2000" dirty="0">
                <a:effectLst>
                  <a:outerShdw blurRad="38100" dist="38100" dir="2700000" algn="tl">
                    <a:srgbClr val="000000"/>
                  </a:outerShdw>
                </a:effectLst>
              </a:rPr>
              <a:t>neměří se po 5ti – 10ti minutách klidu</a:t>
            </a:r>
          </a:p>
          <a:p>
            <a:pPr eaLnBrk="1" hangingPunct="1">
              <a:defRPr/>
            </a:pPr>
            <a:r>
              <a:rPr lang="cs-CZ" sz="2000" dirty="0">
                <a:effectLst>
                  <a:outerShdw blurRad="38100" dist="38100" dir="2700000" algn="tl">
                    <a:srgbClr val="000000"/>
                  </a:outerShdw>
                </a:effectLst>
              </a:rPr>
              <a:t>malá manžeta</a:t>
            </a:r>
          </a:p>
          <a:p>
            <a:pPr eaLnBrk="1" hangingPunct="1">
              <a:defRPr/>
            </a:pPr>
            <a:r>
              <a:rPr lang="cs-CZ" sz="2000" dirty="0">
                <a:effectLst>
                  <a:outerShdw blurRad="38100" dist="38100" dir="2700000" algn="tl">
                    <a:srgbClr val="000000"/>
                  </a:outerShdw>
                </a:effectLst>
              </a:rPr>
              <a:t>manžeta se přefukuje nebo nedofukuje</a:t>
            </a:r>
          </a:p>
          <a:p>
            <a:pPr eaLnBrk="1" hangingPunct="1">
              <a:defRPr/>
            </a:pPr>
            <a:r>
              <a:rPr lang="cs-CZ" sz="2000" dirty="0">
                <a:effectLst>
                  <a:outerShdw blurRad="38100" dist="38100" dir="2700000" algn="tl">
                    <a:srgbClr val="000000"/>
                  </a:outerShdw>
                </a:effectLst>
              </a:rPr>
              <a:t>měří se příliš rychle</a:t>
            </a:r>
          </a:p>
          <a:p>
            <a:pPr eaLnBrk="1" hangingPunct="1">
              <a:defRPr/>
            </a:pPr>
            <a:r>
              <a:rPr lang="cs-CZ" sz="2000" dirty="0">
                <a:effectLst>
                  <a:outerShdw blurRad="38100" dist="38100" dir="2700000" algn="tl">
                    <a:srgbClr val="000000"/>
                  </a:outerShdw>
                </a:effectLst>
              </a:rPr>
              <a:t>měří se při prvním vyšetření pouze na jedné paži</a:t>
            </a:r>
          </a:p>
          <a:p>
            <a:pPr>
              <a:defRPr/>
            </a:pPr>
            <a:r>
              <a:rPr lang="cs-CZ" sz="2000" dirty="0">
                <a:effectLst>
                  <a:outerShdw blurRad="38100" dist="38100" dir="2700000" algn="tl">
                    <a:srgbClr val="000000"/>
                  </a:outerShdw>
                </a:effectLst>
              </a:rPr>
              <a:t>měří se pouze jedenkrát</a:t>
            </a:r>
          </a:p>
          <a:p>
            <a:pPr>
              <a:defRPr/>
            </a:pPr>
            <a:endParaRPr lang="cs-CZ" sz="2000" dirty="0">
              <a:effectLst>
                <a:outerShdw blurRad="38100" dist="38100" dir="2700000" algn="tl">
                  <a:srgbClr val="000000"/>
                </a:outerShdw>
              </a:effectLst>
            </a:endParaRPr>
          </a:p>
          <a:p>
            <a:pPr>
              <a:buNone/>
              <a:defRPr/>
            </a:pPr>
            <a:r>
              <a:rPr lang="cs-CZ" sz="2000" dirty="0">
                <a:solidFill>
                  <a:srgbClr val="FF0000"/>
                </a:solidFill>
                <a:effectLst>
                  <a:outerShdw blurRad="38100" dist="38100" dir="2700000" algn="tl">
                    <a:srgbClr val="000000"/>
                  </a:outerShdw>
                </a:effectLst>
              </a:rPr>
              <a:t>Nikdo neměří podle doporučení!</a:t>
            </a:r>
          </a:p>
          <a:p>
            <a:pPr eaLnBrk="1" hangingPunct="1">
              <a:defRPr/>
            </a:pPr>
            <a:endParaRPr lang="cs-CZ" sz="2000" dirty="0">
              <a:effectLst>
                <a:outerShdw blurRad="38100" dist="38100" dir="2700000" algn="tl">
                  <a:srgbClr val="000000"/>
                </a:outerShdw>
              </a:effectLst>
            </a:endParaRPr>
          </a:p>
        </p:txBody>
      </p:sp>
      <p:pic>
        <p:nvPicPr>
          <p:cNvPr id="5" name="Picture 2"/>
          <p:cNvPicPr>
            <a:picLocks noGrp="1" noChangeAspect="1" noChangeArrowheads="1"/>
          </p:cNvPicPr>
          <p:nvPr>
            <p:ph sz="half" idx="2"/>
          </p:nvPr>
        </p:nvPicPr>
        <p:blipFill>
          <a:blip r:embed="rId2" cstate="print"/>
          <a:stretch>
            <a:fillRect/>
          </a:stretch>
        </p:blipFill>
        <p:spPr bwMode="auto">
          <a:xfrm>
            <a:off x="5238750" y="2790031"/>
            <a:ext cx="2857500" cy="2695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t>„Hypertenze bílého pláště“</a:t>
            </a:r>
          </a:p>
        </p:txBody>
      </p:sp>
      <p:graphicFrame>
        <p:nvGraphicFramePr>
          <p:cNvPr id="17447" name="Group 39"/>
          <p:cNvGraphicFramePr>
            <a:graphicFrameLocks noGrp="1"/>
          </p:cNvGraphicFramePr>
          <p:nvPr>
            <p:ph type="tbl" idx="1"/>
          </p:nvPr>
        </p:nvGraphicFramePr>
        <p:xfrm>
          <a:off x="762000" y="2286000"/>
          <a:ext cx="7620000" cy="3547872"/>
        </p:xfrm>
        <a:graphic>
          <a:graphicData uri="http://schemas.openxmlformats.org/drawingml/2006/table">
            <a:tbl>
              <a:tblPr/>
              <a:tblGrid>
                <a:gridCol w="2051050">
                  <a:extLst>
                    <a:ext uri="{9D8B030D-6E8A-4147-A177-3AD203B41FA5}">
                      <a16:colId xmlns:a16="http://schemas.microsoft.com/office/drawing/2014/main" val="20000"/>
                    </a:ext>
                  </a:extLst>
                </a:gridCol>
                <a:gridCol w="5568950">
                  <a:extLst>
                    <a:ext uri="{9D8B030D-6E8A-4147-A177-3AD203B41FA5}">
                      <a16:colId xmlns:a16="http://schemas.microsoft.com/office/drawing/2014/main" val="20001"/>
                    </a:ext>
                  </a:extLst>
                </a:gridCol>
              </a:tblGrid>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Diagnóza</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Ambulantní TK </a:t>
                      </a:r>
                      <a:r>
                        <a:rPr kumimoji="0" lang="cs-CZ" sz="2400" b="0" i="0" u="none" strike="noStrike" cap="none" normalizeH="0" baseline="0">
                          <a:ln>
                            <a:noFill/>
                          </a:ln>
                          <a:solidFill>
                            <a:schemeClr val="tx1"/>
                          </a:solidFill>
                          <a:effectLst/>
                          <a:latin typeface="Arial" charset="0"/>
                          <a:sym typeface="Symbol" pitchFamily="18" charset="2"/>
                        </a:rPr>
                        <a:t> 140/90 mmHg</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sym typeface="Symbol" pitchFamily="18" charset="2"/>
                        </a:rPr>
                        <a:t>24 h. ABPM &lt; 125/80 mmHg</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Vyšetření </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Metabolické RF</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Poškození cílových orgánů</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Doporučení </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Režimová opatření</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Farmakoterapie při prokázaném poškození cílových orgánů</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457200"/>
            <a:ext cx="8001000" cy="1219200"/>
          </a:xfrm>
        </p:spPr>
        <p:txBody>
          <a:bodyPr>
            <a:normAutofit fontScale="90000"/>
          </a:bodyPr>
          <a:lstStyle/>
          <a:p>
            <a:pPr algn="ctr"/>
            <a:br>
              <a:rPr lang="cs-CZ" sz="3100" dirty="0"/>
            </a:br>
            <a:br>
              <a:rPr lang="cs-CZ" sz="3100" dirty="0"/>
            </a:br>
            <a:r>
              <a:rPr lang="cs-CZ" sz="3100" b="1" dirty="0"/>
              <a:t>Znaky provázející sekundární hypertenzi a orgánové postižení</a:t>
            </a:r>
            <a:endParaRPr lang="cs-CZ" b="1" dirty="0"/>
          </a:p>
        </p:txBody>
      </p:sp>
      <p:sp>
        <p:nvSpPr>
          <p:cNvPr id="17411" name="Rectangle 3"/>
          <p:cNvSpPr>
            <a:spLocks noGrp="1" noChangeArrowheads="1"/>
          </p:cNvSpPr>
          <p:nvPr>
            <p:ph idx="1"/>
          </p:nvPr>
        </p:nvSpPr>
        <p:spPr>
          <a:xfrm>
            <a:off x="609600" y="1905000"/>
            <a:ext cx="8001000" cy="4495800"/>
          </a:xfrm>
        </p:spPr>
        <p:txBody>
          <a:bodyPr/>
          <a:lstStyle/>
          <a:p>
            <a:pPr lvl="1" eaLnBrk="1" hangingPunct="1">
              <a:lnSpc>
                <a:spcPct val="90000"/>
              </a:lnSpc>
            </a:pPr>
            <a:r>
              <a:rPr lang="cs-CZ" dirty="0"/>
              <a:t>Habitus </a:t>
            </a:r>
            <a:r>
              <a:rPr lang="cs-CZ" sz="2400" dirty="0" err="1"/>
              <a:t>Cushingova</a:t>
            </a:r>
            <a:r>
              <a:rPr lang="cs-CZ" sz="2400" dirty="0"/>
              <a:t> syndromu</a:t>
            </a:r>
          </a:p>
          <a:p>
            <a:pPr lvl="1" eaLnBrk="1" hangingPunct="1">
              <a:lnSpc>
                <a:spcPct val="90000"/>
              </a:lnSpc>
            </a:pPr>
            <a:r>
              <a:rPr lang="cs-CZ" sz="2400" dirty="0"/>
              <a:t>Kožní léze nebo </a:t>
            </a:r>
            <a:r>
              <a:rPr lang="cs-CZ" sz="2400" dirty="0" err="1"/>
              <a:t>neurofibromatóza</a:t>
            </a:r>
            <a:r>
              <a:rPr lang="cs-CZ" sz="2400" dirty="0"/>
              <a:t> (</a:t>
            </a:r>
            <a:r>
              <a:rPr lang="cs-CZ" sz="2400" dirty="0" err="1"/>
              <a:t>feochromocytom</a:t>
            </a:r>
            <a:r>
              <a:rPr lang="cs-CZ" sz="2400" dirty="0"/>
              <a:t>)</a:t>
            </a:r>
          </a:p>
          <a:p>
            <a:pPr lvl="1" eaLnBrk="1" hangingPunct="1">
              <a:lnSpc>
                <a:spcPct val="90000"/>
              </a:lnSpc>
            </a:pPr>
            <a:r>
              <a:rPr lang="cs-CZ" sz="2400" dirty="0"/>
              <a:t>Palpace zvětšených ledvin (</a:t>
            </a:r>
            <a:r>
              <a:rPr lang="cs-CZ" sz="2400" dirty="0" err="1"/>
              <a:t>polycystické</a:t>
            </a:r>
            <a:r>
              <a:rPr lang="cs-CZ" sz="2400" dirty="0"/>
              <a:t> ledviny)</a:t>
            </a:r>
          </a:p>
          <a:p>
            <a:pPr lvl="1" eaLnBrk="1" hangingPunct="1">
              <a:lnSpc>
                <a:spcPct val="90000"/>
              </a:lnSpc>
            </a:pPr>
            <a:r>
              <a:rPr lang="cs-CZ" sz="2400" dirty="0"/>
              <a:t>Poslech abdominálních šelestů (</a:t>
            </a:r>
            <a:r>
              <a:rPr lang="cs-CZ" sz="2400" dirty="0" err="1"/>
              <a:t>renovaskulární</a:t>
            </a:r>
            <a:r>
              <a:rPr lang="cs-CZ" sz="2400" dirty="0"/>
              <a:t> hypertenze)</a:t>
            </a:r>
          </a:p>
          <a:p>
            <a:pPr lvl="1" eaLnBrk="1" hangingPunct="1">
              <a:lnSpc>
                <a:spcPct val="90000"/>
              </a:lnSpc>
            </a:pPr>
            <a:r>
              <a:rPr lang="cs-CZ" sz="2400" dirty="0"/>
              <a:t>Poslech srdečních nebo hrudních šelestů (koarktace aorty,postižení aorty)</a:t>
            </a:r>
          </a:p>
          <a:p>
            <a:pPr lvl="1" eaLnBrk="1" hangingPunct="1">
              <a:lnSpc>
                <a:spcPct val="90000"/>
              </a:lnSpc>
            </a:pPr>
            <a:r>
              <a:rPr lang="cs-CZ" sz="2400" dirty="0"/>
              <a:t>Oslabené periferní pulsace nebo opoždění pulsu na a. </a:t>
            </a:r>
            <a:r>
              <a:rPr lang="cs-CZ" sz="2400" dirty="0" err="1"/>
              <a:t>femoralis</a:t>
            </a:r>
            <a:endParaRPr lang="cs-CZ" sz="2400" dirty="0"/>
          </a:p>
        </p:txBody>
      </p:sp>
    </p:spTree>
  </p:cSld>
  <p:clrMapOvr>
    <a:masterClrMapping/>
  </p:clrMapOvr>
  <p:transition>
    <p:strips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cs-CZ"/>
              <a:t>Známky orgánového postižení</a:t>
            </a:r>
          </a:p>
        </p:txBody>
      </p:sp>
      <p:sp>
        <p:nvSpPr>
          <p:cNvPr id="18435" name="Rectangle 3"/>
          <p:cNvSpPr>
            <a:spLocks noGrp="1" noChangeArrowheads="1"/>
          </p:cNvSpPr>
          <p:nvPr>
            <p:ph idx="1"/>
          </p:nvPr>
        </p:nvSpPr>
        <p:spPr>
          <a:xfrm>
            <a:off x="685800" y="1905000"/>
            <a:ext cx="7772400" cy="4419600"/>
          </a:xfrm>
        </p:spPr>
        <p:txBody>
          <a:bodyPr/>
          <a:lstStyle/>
          <a:p>
            <a:pPr eaLnBrk="1" hangingPunct="1">
              <a:lnSpc>
                <a:spcPct val="90000"/>
              </a:lnSpc>
            </a:pPr>
            <a:r>
              <a:rPr lang="cs-CZ" sz="2400"/>
              <a:t>Mozek: </a:t>
            </a:r>
          </a:p>
          <a:p>
            <a:pPr lvl="1" eaLnBrk="1" hangingPunct="1">
              <a:lnSpc>
                <a:spcPct val="90000"/>
              </a:lnSpc>
            </a:pPr>
            <a:r>
              <a:rPr lang="cs-CZ" sz="2400"/>
              <a:t>šelesty na krčních artériích, motorické nebo smyslové defekty</a:t>
            </a:r>
          </a:p>
          <a:p>
            <a:pPr eaLnBrk="1" hangingPunct="1">
              <a:lnSpc>
                <a:spcPct val="90000"/>
              </a:lnSpc>
            </a:pPr>
            <a:r>
              <a:rPr lang="cs-CZ" sz="2400"/>
              <a:t>Sítnice: </a:t>
            </a:r>
          </a:p>
          <a:p>
            <a:pPr lvl="1" eaLnBrk="1" hangingPunct="1">
              <a:lnSpc>
                <a:spcPct val="90000"/>
              </a:lnSpc>
            </a:pPr>
            <a:r>
              <a:rPr lang="cs-CZ" sz="2400"/>
              <a:t>oftalmoskopické abnormality</a:t>
            </a:r>
          </a:p>
          <a:p>
            <a:pPr eaLnBrk="1" hangingPunct="1">
              <a:lnSpc>
                <a:spcPct val="90000"/>
              </a:lnSpc>
            </a:pPr>
            <a:r>
              <a:rPr lang="cs-CZ" sz="2400"/>
              <a:t>Srdce: </a:t>
            </a:r>
          </a:p>
          <a:p>
            <a:pPr lvl="1" eaLnBrk="1" hangingPunct="1">
              <a:lnSpc>
                <a:spcPct val="90000"/>
              </a:lnSpc>
            </a:pPr>
            <a:r>
              <a:rPr lang="cs-CZ" sz="2400"/>
              <a:t>umístění a charakteristika úderu srdečního hrotu, abnormální srdeční rytmus, komorový cval, otoky</a:t>
            </a:r>
          </a:p>
          <a:p>
            <a:pPr eaLnBrk="1" hangingPunct="1">
              <a:lnSpc>
                <a:spcPct val="90000"/>
              </a:lnSpc>
            </a:pPr>
            <a:r>
              <a:rPr lang="cs-CZ" sz="2400"/>
              <a:t>Periferní artérie: </a:t>
            </a:r>
          </a:p>
          <a:p>
            <a:pPr lvl="1" eaLnBrk="1" hangingPunct="1">
              <a:lnSpc>
                <a:spcPct val="90000"/>
              </a:lnSpc>
            </a:pPr>
            <a:r>
              <a:rPr lang="cs-CZ" sz="2400"/>
              <a:t>absence, snížení nebo nesouměrnost pulsu, ischemické kožní léze</a:t>
            </a:r>
          </a:p>
        </p:txBody>
      </p:sp>
    </p:spTree>
  </p:cSld>
  <p:clrMapOvr>
    <a:masterClrMapping/>
  </p:clrMapOvr>
  <p:transition>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314" name="Rectangle 2"/>
          <p:cNvSpPr>
            <a:spLocks noGrp="1" noChangeArrowheads="1"/>
          </p:cNvSpPr>
          <p:nvPr>
            <p:ph type="title"/>
          </p:nvPr>
        </p:nvSpPr>
        <p:spPr>
          <a:xfrm>
            <a:off x="146050" y="53975"/>
            <a:ext cx="8850313" cy="904875"/>
          </a:xfrm>
        </p:spPr>
        <p:txBody>
          <a:bodyPr>
            <a:normAutofit/>
          </a:bodyPr>
          <a:lstStyle/>
          <a:p>
            <a:pPr>
              <a:defRPr/>
            </a:pPr>
            <a:r>
              <a:rPr lang="en-US" sz="2800" dirty="0"/>
              <a:t>Contribution of Risk Factors to Burden of Disease Mortality*</a:t>
            </a:r>
          </a:p>
        </p:txBody>
      </p:sp>
      <p:graphicFrame>
        <p:nvGraphicFramePr>
          <p:cNvPr id="2050" name="Object 3"/>
          <p:cNvGraphicFramePr>
            <a:graphicFrameLocks noGrp="1" noChangeAspect="1"/>
          </p:cNvGraphicFramePr>
          <p:nvPr>
            <p:ph type="chart" idx="1"/>
          </p:nvPr>
        </p:nvGraphicFramePr>
        <p:xfrm>
          <a:off x="2271713" y="1157288"/>
          <a:ext cx="6261100" cy="4427537"/>
        </p:xfrm>
        <a:graphic>
          <a:graphicData uri="http://schemas.openxmlformats.org/presentationml/2006/ole">
            <mc:AlternateContent xmlns:mc="http://schemas.openxmlformats.org/markup-compatibility/2006">
              <mc:Choice xmlns:v="urn:schemas-microsoft-com:vml" Requires="v">
                <p:oleObj spid="_x0000_s2051" name="Chart" r:id="rId4" imgW="6277079" imgH="4438530" progId="MSGraph.Chart.8">
                  <p:embed followColorScheme="full"/>
                </p:oleObj>
              </mc:Choice>
              <mc:Fallback>
                <p:oleObj name="Chart" r:id="rId4" imgW="6277079" imgH="443853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713" y="1157288"/>
                        <a:ext cx="6261100" cy="442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316" name="Text Box 4"/>
          <p:cNvSpPr txBox="1">
            <a:spLocks noChangeArrowheads="1"/>
          </p:cNvSpPr>
          <p:nvPr/>
        </p:nvSpPr>
        <p:spPr bwMode="auto">
          <a:xfrm>
            <a:off x="1922463" y="5495925"/>
            <a:ext cx="5867400" cy="366713"/>
          </a:xfrm>
          <a:prstGeom prst="rect">
            <a:avLst/>
          </a:prstGeom>
          <a:noFill/>
          <a:ln w="9525">
            <a:noFill/>
            <a:miter lim="800000"/>
            <a:headEnd/>
            <a:tailEnd/>
          </a:ln>
          <a:effectLst/>
        </p:spPr>
        <p:txBody>
          <a:bodyPr>
            <a:spAutoFit/>
          </a:bodyPr>
          <a:lstStyle/>
          <a:p>
            <a:pPr algn="ctr" eaLnBrk="1" hangingPunct="1">
              <a:lnSpc>
                <a:spcPct val="100000"/>
              </a:lnSpc>
              <a:spcBef>
                <a:spcPct val="50000"/>
              </a:spcBef>
              <a:defRPr/>
            </a:pPr>
            <a:r>
              <a:rPr lang="en-US" sz="1800" b="1">
                <a:solidFill>
                  <a:schemeClr val="tx1"/>
                </a:solidFill>
                <a:effectLst>
                  <a:outerShdw blurRad="38100" dist="38100" dir="2700000" algn="tl">
                    <a:srgbClr val="000000"/>
                  </a:outerShdw>
                </a:effectLst>
                <a:latin typeface="Arial" pitchFamily="34" charset="0"/>
              </a:rPr>
              <a:t>Percentage of Mortality Attributable to Risk Factors</a:t>
            </a:r>
          </a:p>
        </p:txBody>
      </p:sp>
      <p:sp>
        <p:nvSpPr>
          <p:cNvPr id="4109317" name="Text Box 5"/>
          <p:cNvSpPr txBox="1">
            <a:spLocks noChangeArrowheads="1"/>
          </p:cNvSpPr>
          <p:nvPr/>
        </p:nvSpPr>
        <p:spPr bwMode="auto">
          <a:xfrm>
            <a:off x="158750" y="6105525"/>
            <a:ext cx="8382000" cy="581025"/>
          </a:xfrm>
          <a:prstGeom prst="rect">
            <a:avLst/>
          </a:prstGeom>
          <a:noFill/>
          <a:ln w="9525">
            <a:noFill/>
            <a:miter lim="800000"/>
            <a:headEnd/>
            <a:tailEnd/>
          </a:ln>
          <a:effectLst/>
        </p:spPr>
        <p:txBody>
          <a:bodyPr anchor="b">
            <a:spAutoFit/>
          </a:bodyPr>
          <a:lstStyle/>
          <a:p>
            <a:pPr eaLnBrk="1" hangingPunct="1">
              <a:lnSpc>
                <a:spcPct val="100000"/>
              </a:lnSpc>
              <a:spcBef>
                <a:spcPct val="20000"/>
              </a:spcBef>
              <a:defRPr/>
            </a:pPr>
            <a:r>
              <a:rPr lang="en-US" sz="1600">
                <a:solidFill>
                  <a:schemeClr val="tx1"/>
                </a:solidFill>
                <a:effectLst>
                  <a:outerShdw blurRad="38100" dist="38100" dir="2700000" algn="tl">
                    <a:srgbClr val="000000"/>
                  </a:outerShdw>
                </a:effectLst>
                <a:latin typeface="Arial" pitchFamily="34" charset="0"/>
                <a:cs typeface="Arial" pitchFamily="34" charset="0"/>
              </a:rPr>
              <a:t>*Based on The World Health Report 2003. </a:t>
            </a:r>
            <a:br>
              <a:rPr lang="en-US" sz="1600">
                <a:solidFill>
                  <a:schemeClr val="tx1"/>
                </a:solidFill>
                <a:effectLst>
                  <a:outerShdw blurRad="38100" dist="38100" dir="2700000" algn="tl">
                    <a:srgbClr val="000000"/>
                  </a:outerShdw>
                </a:effectLst>
                <a:latin typeface="Arial" pitchFamily="34" charset="0"/>
                <a:cs typeface="Arial" pitchFamily="34" charset="0"/>
              </a:rPr>
            </a:br>
            <a:r>
              <a:rPr lang="en-US" sz="1600">
                <a:solidFill>
                  <a:schemeClr val="tx1"/>
                </a:solidFill>
                <a:effectLst>
                  <a:outerShdw blurRad="38100" dist="38100" dir="2700000" algn="tl">
                    <a:srgbClr val="000000"/>
                  </a:outerShdw>
                </a:effectLst>
                <a:latin typeface="Arial" pitchFamily="34" charset="0"/>
                <a:cs typeface="Arial" pitchFamily="34" charset="0"/>
              </a:rPr>
              <a:t>Yach et al. </a:t>
            </a:r>
            <a:r>
              <a:rPr lang="en-US" sz="1600" i="1">
                <a:solidFill>
                  <a:schemeClr val="tx1"/>
                </a:solidFill>
                <a:effectLst>
                  <a:outerShdw blurRad="38100" dist="38100" dir="2700000" algn="tl">
                    <a:srgbClr val="000000"/>
                  </a:outerShdw>
                </a:effectLst>
                <a:latin typeface="Arial" pitchFamily="34" charset="0"/>
                <a:cs typeface="Arial" pitchFamily="34" charset="0"/>
              </a:rPr>
              <a:t>JAMA</a:t>
            </a:r>
            <a:r>
              <a:rPr lang="en-US" sz="1600">
                <a:solidFill>
                  <a:schemeClr val="tx1"/>
                </a:solidFill>
                <a:effectLst>
                  <a:outerShdw blurRad="38100" dist="38100" dir="2700000" algn="tl">
                    <a:srgbClr val="000000"/>
                  </a:outerShdw>
                </a:effectLst>
                <a:latin typeface="Arial" pitchFamily="34" charset="0"/>
                <a:cs typeface="Arial" pitchFamily="34" charset="0"/>
              </a:rPr>
              <a:t>. 2004;291:2616-2622.</a:t>
            </a:r>
          </a:p>
        </p:txBody>
      </p:sp>
      <p:sp>
        <p:nvSpPr>
          <p:cNvPr id="2054" name="Rectangle 6"/>
          <p:cNvSpPr>
            <a:spLocks noChangeArrowheads="1"/>
          </p:cNvSpPr>
          <p:nvPr/>
        </p:nvSpPr>
        <p:spPr bwMode="auto">
          <a:xfrm>
            <a:off x="7358063" y="1793875"/>
            <a:ext cx="196850" cy="174625"/>
          </a:xfrm>
          <a:prstGeom prst="rect">
            <a:avLst/>
          </a:prstGeom>
          <a:solidFill>
            <a:schemeClr val="accent1"/>
          </a:solidFill>
          <a:ln w="9525">
            <a:solidFill>
              <a:schemeClr val="tx1"/>
            </a:solidFill>
            <a:miter lim="800000"/>
            <a:headEnd/>
            <a:tailEnd/>
          </a:ln>
        </p:spPr>
        <p:txBody>
          <a:bodyPr wrap="none" anchor="ctr"/>
          <a:lstStyle/>
          <a:p>
            <a:pPr algn="ctr">
              <a:lnSpc>
                <a:spcPct val="100000"/>
              </a:lnSpc>
              <a:spcBef>
                <a:spcPct val="0"/>
              </a:spcBef>
            </a:pPr>
            <a:endParaRPr lang="nb-NO" sz="2400" b="1">
              <a:solidFill>
                <a:schemeClr val="tx1"/>
              </a:solidFill>
              <a:effectLst/>
              <a:latin typeface="Times New Roman" pitchFamily="18" charset="0"/>
            </a:endParaRPr>
          </a:p>
        </p:txBody>
      </p:sp>
      <p:sp>
        <p:nvSpPr>
          <p:cNvPr id="4109319" name="Rectangle 7"/>
          <p:cNvSpPr>
            <a:spLocks noChangeArrowheads="1"/>
          </p:cNvSpPr>
          <p:nvPr/>
        </p:nvSpPr>
        <p:spPr bwMode="auto">
          <a:xfrm>
            <a:off x="7353300" y="2568575"/>
            <a:ext cx="196850" cy="174625"/>
          </a:xfrm>
          <a:prstGeom prst="rect">
            <a:avLst/>
          </a:prstGeom>
          <a:solidFill>
            <a:schemeClr val="accent2"/>
          </a:solidFill>
          <a:ln w="9525">
            <a:solidFill>
              <a:schemeClr val="tx1"/>
            </a:solidFill>
            <a:miter lim="800000"/>
            <a:headEnd/>
            <a:tailEnd/>
          </a:ln>
          <a:effectLst/>
        </p:spPr>
        <p:txBody>
          <a:bodyPr wrap="none" anchor="ctr"/>
          <a:lstStyle/>
          <a:p>
            <a:pPr>
              <a:defRPr/>
            </a:pPr>
            <a:endParaRPr lang="nb-NO">
              <a:latin typeface="Arial" pitchFamily="34" charset="0"/>
            </a:endParaRPr>
          </a:p>
        </p:txBody>
      </p:sp>
      <p:sp>
        <p:nvSpPr>
          <p:cNvPr id="4109320" name="Text Box 8"/>
          <p:cNvSpPr txBox="1">
            <a:spLocks noChangeArrowheads="1"/>
          </p:cNvSpPr>
          <p:nvPr/>
        </p:nvSpPr>
        <p:spPr bwMode="auto">
          <a:xfrm>
            <a:off x="7589838" y="1703388"/>
            <a:ext cx="1350962" cy="641350"/>
          </a:xfrm>
          <a:prstGeom prst="rect">
            <a:avLst/>
          </a:prstGeom>
          <a:noFill/>
          <a:ln w="9525">
            <a:noFill/>
            <a:miter lim="800000"/>
            <a:headEnd/>
            <a:tailEnd/>
          </a:ln>
          <a:effectLst/>
        </p:spPr>
        <p:txBody>
          <a:bodyPr>
            <a:spAutoFit/>
          </a:bodyPr>
          <a:lstStyle/>
          <a:p>
            <a:pPr eaLnBrk="1" hangingPunct="1">
              <a:lnSpc>
                <a:spcPct val="100000"/>
              </a:lnSpc>
              <a:spcBef>
                <a:spcPct val="50000"/>
              </a:spcBef>
              <a:defRPr/>
            </a:pPr>
            <a:r>
              <a:rPr lang="en-US" sz="1800">
                <a:solidFill>
                  <a:schemeClr val="tx1"/>
                </a:solidFill>
                <a:effectLst>
                  <a:outerShdw blurRad="38100" dist="38100" dir="2700000" algn="tl">
                    <a:srgbClr val="000000"/>
                  </a:outerShdw>
                </a:effectLst>
                <a:latin typeface="Arial" pitchFamily="34" charset="0"/>
              </a:rPr>
              <a:t>Developing </a:t>
            </a:r>
            <a:br>
              <a:rPr lang="en-US" sz="1800">
                <a:solidFill>
                  <a:schemeClr val="tx1"/>
                </a:solidFill>
                <a:effectLst>
                  <a:outerShdw blurRad="38100" dist="38100" dir="2700000" algn="tl">
                    <a:srgbClr val="000000"/>
                  </a:outerShdw>
                </a:effectLst>
                <a:latin typeface="Arial" pitchFamily="34" charset="0"/>
              </a:rPr>
            </a:br>
            <a:r>
              <a:rPr lang="en-US" sz="1800">
                <a:solidFill>
                  <a:schemeClr val="tx1"/>
                </a:solidFill>
                <a:effectLst>
                  <a:outerShdw blurRad="38100" dist="38100" dir="2700000" algn="tl">
                    <a:srgbClr val="000000"/>
                  </a:outerShdw>
                </a:effectLst>
                <a:latin typeface="Arial" pitchFamily="34" charset="0"/>
              </a:rPr>
              <a:t>countries </a:t>
            </a:r>
          </a:p>
        </p:txBody>
      </p:sp>
      <p:sp>
        <p:nvSpPr>
          <p:cNvPr id="4109321" name="Text Box 9"/>
          <p:cNvSpPr txBox="1">
            <a:spLocks noChangeArrowheads="1"/>
          </p:cNvSpPr>
          <p:nvPr/>
        </p:nvSpPr>
        <p:spPr bwMode="auto">
          <a:xfrm>
            <a:off x="7599363" y="2462213"/>
            <a:ext cx="1544637" cy="641350"/>
          </a:xfrm>
          <a:prstGeom prst="rect">
            <a:avLst/>
          </a:prstGeom>
          <a:noFill/>
          <a:ln w="9525">
            <a:noFill/>
            <a:miter lim="800000"/>
            <a:headEnd/>
            <a:tailEnd/>
          </a:ln>
          <a:effectLst/>
        </p:spPr>
        <p:txBody>
          <a:bodyPr>
            <a:spAutoFit/>
          </a:bodyPr>
          <a:lstStyle/>
          <a:p>
            <a:pPr eaLnBrk="1" hangingPunct="1">
              <a:lnSpc>
                <a:spcPct val="100000"/>
              </a:lnSpc>
              <a:spcBef>
                <a:spcPct val="50000"/>
              </a:spcBef>
              <a:defRPr/>
            </a:pPr>
            <a:r>
              <a:rPr lang="en-US" sz="1800">
                <a:solidFill>
                  <a:schemeClr val="tx1"/>
                </a:solidFill>
                <a:effectLst>
                  <a:outerShdw blurRad="38100" dist="38100" dir="2700000" algn="tl">
                    <a:srgbClr val="000000"/>
                  </a:outerShdw>
                </a:effectLst>
                <a:latin typeface="Arial" pitchFamily="34" charset="0"/>
              </a:rPr>
              <a:t>Developed </a:t>
            </a:r>
            <a:br>
              <a:rPr lang="en-US" sz="1800">
                <a:solidFill>
                  <a:schemeClr val="tx1"/>
                </a:solidFill>
                <a:effectLst>
                  <a:outerShdw blurRad="38100" dist="38100" dir="2700000" algn="tl">
                    <a:srgbClr val="000000"/>
                  </a:outerShdw>
                </a:effectLst>
                <a:latin typeface="Arial" pitchFamily="34" charset="0"/>
              </a:rPr>
            </a:br>
            <a:r>
              <a:rPr lang="en-US" sz="1800">
                <a:solidFill>
                  <a:schemeClr val="tx1"/>
                </a:solidFill>
                <a:effectLst>
                  <a:outerShdw blurRad="38100" dist="38100" dir="2700000" algn="tl">
                    <a:srgbClr val="000000"/>
                  </a:outerShdw>
                </a:effectLst>
                <a:latin typeface="Arial" pitchFamily="34" charset="0"/>
              </a:rPr>
              <a:t>countries</a:t>
            </a:r>
            <a:endParaRPr lang="en-US" sz="1800" baseline="30000">
              <a:solidFill>
                <a:schemeClr val="tx1"/>
              </a:solidFill>
              <a:effectLst>
                <a:outerShdw blurRad="38100" dist="38100" dir="2700000" algn="tl">
                  <a:srgbClr val="000000"/>
                </a:outerShdw>
              </a:effectLst>
              <a:latin typeface="Arial" pitchFamily="34" charset="0"/>
            </a:endParaRPr>
          </a:p>
        </p:txBody>
      </p:sp>
      <p:sp>
        <p:nvSpPr>
          <p:cNvPr id="4109322" name="Text Box 10"/>
          <p:cNvSpPr txBox="1">
            <a:spLocks noChangeArrowheads="1"/>
          </p:cNvSpPr>
          <p:nvPr/>
        </p:nvSpPr>
        <p:spPr bwMode="auto">
          <a:xfrm>
            <a:off x="887413" y="1298575"/>
            <a:ext cx="1557337" cy="336550"/>
          </a:xfrm>
          <a:prstGeom prst="rect">
            <a:avLst/>
          </a:prstGeom>
          <a:noFill/>
          <a:ln w="9525">
            <a:noFill/>
            <a:miter lim="800000"/>
            <a:headEnd/>
            <a:tailEnd/>
          </a:ln>
          <a:effectLst/>
        </p:spPr>
        <p:txBody>
          <a:bodyPr anchor="ctr">
            <a:spAutoFit/>
          </a:bodyPr>
          <a:lstStyle/>
          <a:p>
            <a:pPr algn="r" eaLnBrk="1" hangingPunct="1">
              <a:lnSpc>
                <a:spcPct val="100000"/>
              </a:lnSpc>
              <a:spcBef>
                <a:spcPct val="50000"/>
              </a:spcBef>
              <a:defRPr/>
            </a:pPr>
            <a:r>
              <a:rPr lang="en-US" sz="1600">
                <a:solidFill>
                  <a:schemeClr val="tx1"/>
                </a:solidFill>
                <a:effectLst>
                  <a:outerShdw blurRad="38100" dist="38100" dir="2700000" algn="tl">
                    <a:srgbClr val="000000"/>
                  </a:outerShdw>
                </a:effectLst>
                <a:latin typeface="Arial Narrow" pitchFamily="34" charset="0"/>
              </a:rPr>
              <a:t>Blood pressure</a:t>
            </a:r>
          </a:p>
        </p:txBody>
      </p:sp>
      <p:sp>
        <p:nvSpPr>
          <p:cNvPr id="4109323" name="Text Box 11"/>
          <p:cNvSpPr txBox="1">
            <a:spLocks noChangeArrowheads="1"/>
          </p:cNvSpPr>
          <p:nvPr/>
        </p:nvSpPr>
        <p:spPr bwMode="auto">
          <a:xfrm>
            <a:off x="887413" y="1662113"/>
            <a:ext cx="1557337" cy="336550"/>
          </a:xfrm>
          <a:prstGeom prst="rect">
            <a:avLst/>
          </a:prstGeom>
          <a:noFill/>
          <a:ln w="9525">
            <a:noFill/>
            <a:miter lim="800000"/>
            <a:headEnd/>
            <a:tailEnd/>
          </a:ln>
          <a:effectLst/>
        </p:spPr>
        <p:txBody>
          <a:bodyPr anchor="ctr">
            <a:spAutoFit/>
          </a:bodyPr>
          <a:lstStyle/>
          <a:p>
            <a:pPr algn="r" eaLnBrk="1" hangingPunct="1">
              <a:lnSpc>
                <a:spcPct val="100000"/>
              </a:lnSpc>
              <a:spcBef>
                <a:spcPct val="50000"/>
              </a:spcBef>
              <a:defRPr/>
            </a:pPr>
            <a:r>
              <a:rPr lang="en-US" sz="1600">
                <a:solidFill>
                  <a:schemeClr val="tx1"/>
                </a:solidFill>
                <a:effectLst>
                  <a:outerShdw blurRad="38100" dist="38100" dir="2700000" algn="tl">
                    <a:srgbClr val="000000"/>
                  </a:outerShdw>
                </a:effectLst>
                <a:latin typeface="Arial Narrow" pitchFamily="34" charset="0"/>
              </a:rPr>
              <a:t>Tobacco</a:t>
            </a:r>
          </a:p>
        </p:txBody>
      </p:sp>
      <p:sp>
        <p:nvSpPr>
          <p:cNvPr id="4109324" name="Text Box 12"/>
          <p:cNvSpPr txBox="1">
            <a:spLocks noChangeArrowheads="1"/>
          </p:cNvSpPr>
          <p:nvPr/>
        </p:nvSpPr>
        <p:spPr bwMode="auto">
          <a:xfrm>
            <a:off x="887413" y="1993900"/>
            <a:ext cx="1557337" cy="336550"/>
          </a:xfrm>
          <a:prstGeom prst="rect">
            <a:avLst/>
          </a:prstGeom>
          <a:noFill/>
          <a:ln w="9525">
            <a:noFill/>
            <a:miter lim="800000"/>
            <a:headEnd/>
            <a:tailEnd/>
          </a:ln>
          <a:effectLst/>
        </p:spPr>
        <p:txBody>
          <a:bodyPr anchor="ctr">
            <a:spAutoFit/>
          </a:bodyPr>
          <a:lstStyle/>
          <a:p>
            <a:pPr algn="r" eaLnBrk="1" hangingPunct="1">
              <a:lnSpc>
                <a:spcPct val="100000"/>
              </a:lnSpc>
              <a:spcBef>
                <a:spcPct val="50000"/>
              </a:spcBef>
              <a:defRPr/>
            </a:pPr>
            <a:r>
              <a:rPr lang="en-US" sz="1600">
                <a:solidFill>
                  <a:schemeClr val="tx1"/>
                </a:solidFill>
                <a:effectLst>
                  <a:outerShdw blurRad="38100" dist="38100" dir="2700000" algn="tl">
                    <a:srgbClr val="000000"/>
                  </a:outerShdw>
                </a:effectLst>
                <a:latin typeface="Arial Narrow" pitchFamily="34" charset="0"/>
              </a:rPr>
              <a:t>Underweight</a:t>
            </a:r>
          </a:p>
        </p:txBody>
      </p:sp>
      <p:sp>
        <p:nvSpPr>
          <p:cNvPr id="4109325" name="Text Box 13"/>
          <p:cNvSpPr txBox="1">
            <a:spLocks noChangeArrowheads="1"/>
          </p:cNvSpPr>
          <p:nvPr/>
        </p:nvSpPr>
        <p:spPr bwMode="auto">
          <a:xfrm>
            <a:off x="887413" y="2305050"/>
            <a:ext cx="1557337" cy="336550"/>
          </a:xfrm>
          <a:prstGeom prst="rect">
            <a:avLst/>
          </a:prstGeom>
          <a:noFill/>
          <a:ln w="9525">
            <a:noFill/>
            <a:miter lim="800000"/>
            <a:headEnd/>
            <a:tailEnd/>
          </a:ln>
          <a:effectLst/>
        </p:spPr>
        <p:txBody>
          <a:bodyPr anchor="ctr">
            <a:spAutoFit/>
          </a:bodyPr>
          <a:lstStyle/>
          <a:p>
            <a:pPr algn="r" eaLnBrk="1" hangingPunct="1">
              <a:lnSpc>
                <a:spcPct val="100000"/>
              </a:lnSpc>
              <a:spcBef>
                <a:spcPct val="50000"/>
              </a:spcBef>
              <a:defRPr/>
            </a:pPr>
            <a:r>
              <a:rPr lang="en-US" sz="1600">
                <a:solidFill>
                  <a:schemeClr val="tx1"/>
                </a:solidFill>
                <a:effectLst>
                  <a:outerShdw blurRad="38100" dist="38100" dir="2700000" algn="tl">
                    <a:srgbClr val="000000"/>
                  </a:outerShdw>
                </a:effectLst>
                <a:latin typeface="Arial Narrow" pitchFamily="34" charset="0"/>
              </a:rPr>
              <a:t>Alcohol</a:t>
            </a:r>
          </a:p>
        </p:txBody>
      </p:sp>
      <p:sp>
        <p:nvSpPr>
          <p:cNvPr id="4109326" name="Text Box 14"/>
          <p:cNvSpPr txBox="1">
            <a:spLocks noChangeArrowheads="1"/>
          </p:cNvSpPr>
          <p:nvPr/>
        </p:nvSpPr>
        <p:spPr bwMode="auto">
          <a:xfrm>
            <a:off x="887413" y="2644775"/>
            <a:ext cx="1557337" cy="336550"/>
          </a:xfrm>
          <a:prstGeom prst="rect">
            <a:avLst/>
          </a:prstGeom>
          <a:noFill/>
          <a:ln w="9525">
            <a:noFill/>
            <a:miter lim="800000"/>
            <a:headEnd/>
            <a:tailEnd/>
          </a:ln>
          <a:effectLst/>
        </p:spPr>
        <p:txBody>
          <a:bodyPr anchor="ctr">
            <a:spAutoFit/>
          </a:bodyPr>
          <a:lstStyle/>
          <a:p>
            <a:pPr algn="r" eaLnBrk="1" hangingPunct="1">
              <a:lnSpc>
                <a:spcPct val="100000"/>
              </a:lnSpc>
              <a:spcBef>
                <a:spcPct val="50000"/>
              </a:spcBef>
              <a:defRPr/>
            </a:pPr>
            <a:r>
              <a:rPr lang="en-US" sz="1600">
                <a:solidFill>
                  <a:schemeClr val="tx1"/>
                </a:solidFill>
                <a:effectLst>
                  <a:outerShdw blurRad="38100" dist="38100" dir="2700000" algn="tl">
                    <a:srgbClr val="000000"/>
                  </a:outerShdw>
                </a:effectLst>
                <a:latin typeface="Arial Narrow" pitchFamily="34" charset="0"/>
              </a:rPr>
              <a:t>Cholesterol</a:t>
            </a:r>
          </a:p>
        </p:txBody>
      </p:sp>
      <p:sp>
        <p:nvSpPr>
          <p:cNvPr id="4109327" name="Text Box 15"/>
          <p:cNvSpPr txBox="1">
            <a:spLocks noChangeArrowheads="1"/>
          </p:cNvSpPr>
          <p:nvPr/>
        </p:nvSpPr>
        <p:spPr bwMode="auto">
          <a:xfrm>
            <a:off x="887413" y="2998788"/>
            <a:ext cx="1557337" cy="336550"/>
          </a:xfrm>
          <a:prstGeom prst="rect">
            <a:avLst/>
          </a:prstGeom>
          <a:noFill/>
          <a:ln w="9525">
            <a:noFill/>
            <a:miter lim="800000"/>
            <a:headEnd/>
            <a:tailEnd/>
          </a:ln>
          <a:effectLst/>
        </p:spPr>
        <p:txBody>
          <a:bodyPr anchor="ctr">
            <a:spAutoFit/>
          </a:bodyPr>
          <a:lstStyle/>
          <a:p>
            <a:pPr algn="r" eaLnBrk="1" hangingPunct="1">
              <a:lnSpc>
                <a:spcPct val="100000"/>
              </a:lnSpc>
              <a:spcBef>
                <a:spcPct val="50000"/>
              </a:spcBef>
              <a:defRPr/>
            </a:pPr>
            <a:r>
              <a:rPr lang="en-US" sz="1600">
                <a:solidFill>
                  <a:schemeClr val="tx1"/>
                </a:solidFill>
                <a:effectLst>
                  <a:outerShdw blurRad="38100" dist="38100" dir="2700000" algn="tl">
                    <a:srgbClr val="000000"/>
                  </a:outerShdw>
                </a:effectLst>
                <a:latin typeface="Arial Narrow" pitchFamily="34" charset="0"/>
              </a:rPr>
              <a:t>Unsafe sex</a:t>
            </a:r>
          </a:p>
        </p:txBody>
      </p:sp>
      <p:sp>
        <p:nvSpPr>
          <p:cNvPr id="4109328" name="Text Box 16"/>
          <p:cNvSpPr txBox="1">
            <a:spLocks noChangeArrowheads="1"/>
          </p:cNvSpPr>
          <p:nvPr/>
        </p:nvSpPr>
        <p:spPr bwMode="auto">
          <a:xfrm>
            <a:off x="887413" y="3324225"/>
            <a:ext cx="1557337" cy="336550"/>
          </a:xfrm>
          <a:prstGeom prst="rect">
            <a:avLst/>
          </a:prstGeom>
          <a:noFill/>
          <a:ln w="9525">
            <a:noFill/>
            <a:miter lim="800000"/>
            <a:headEnd/>
            <a:tailEnd/>
          </a:ln>
          <a:effectLst/>
        </p:spPr>
        <p:txBody>
          <a:bodyPr anchor="ctr">
            <a:spAutoFit/>
          </a:bodyPr>
          <a:lstStyle/>
          <a:p>
            <a:pPr algn="r" eaLnBrk="1" hangingPunct="1">
              <a:lnSpc>
                <a:spcPct val="100000"/>
              </a:lnSpc>
              <a:spcBef>
                <a:spcPct val="50000"/>
              </a:spcBef>
              <a:defRPr/>
            </a:pPr>
            <a:r>
              <a:rPr lang="en-US" sz="1600">
                <a:solidFill>
                  <a:schemeClr val="tx1"/>
                </a:solidFill>
                <a:effectLst>
                  <a:outerShdw blurRad="38100" dist="38100" dir="2700000" algn="tl">
                    <a:srgbClr val="000000"/>
                  </a:outerShdw>
                </a:effectLst>
                <a:latin typeface="Arial Narrow" pitchFamily="34" charset="0"/>
              </a:rPr>
              <a:t>Overweight</a:t>
            </a:r>
          </a:p>
        </p:txBody>
      </p:sp>
      <p:sp>
        <p:nvSpPr>
          <p:cNvPr id="4109329" name="Text Box 17"/>
          <p:cNvSpPr txBox="1">
            <a:spLocks noChangeArrowheads="1"/>
          </p:cNvSpPr>
          <p:nvPr/>
        </p:nvSpPr>
        <p:spPr bwMode="auto">
          <a:xfrm>
            <a:off x="57150" y="3579813"/>
            <a:ext cx="2387600" cy="508000"/>
          </a:xfrm>
          <a:prstGeom prst="rect">
            <a:avLst/>
          </a:prstGeom>
          <a:noFill/>
          <a:ln w="9525">
            <a:noFill/>
            <a:miter lim="800000"/>
            <a:headEnd/>
            <a:tailEnd/>
          </a:ln>
          <a:effectLst/>
        </p:spPr>
        <p:txBody>
          <a:bodyPr anchor="ctr">
            <a:spAutoFit/>
          </a:bodyPr>
          <a:lstStyle/>
          <a:p>
            <a:pPr algn="r" eaLnBrk="1" hangingPunct="1">
              <a:lnSpc>
                <a:spcPct val="85000"/>
              </a:lnSpc>
              <a:defRPr/>
            </a:pPr>
            <a:r>
              <a:rPr lang="en-US" sz="1600">
                <a:solidFill>
                  <a:schemeClr val="tx1"/>
                </a:solidFill>
                <a:effectLst>
                  <a:outerShdw blurRad="38100" dist="38100" dir="2700000" algn="tl">
                    <a:srgbClr val="000000"/>
                  </a:outerShdw>
                </a:effectLst>
                <a:latin typeface="Arial Narrow" pitchFamily="34" charset="0"/>
              </a:rPr>
              <a:t>Unsafe water, sanitation, hygiene</a:t>
            </a:r>
          </a:p>
        </p:txBody>
      </p:sp>
      <p:sp>
        <p:nvSpPr>
          <p:cNvPr id="4109330" name="Text Box 18"/>
          <p:cNvSpPr txBox="1">
            <a:spLocks noChangeArrowheads="1"/>
          </p:cNvSpPr>
          <p:nvPr/>
        </p:nvSpPr>
        <p:spPr bwMode="auto">
          <a:xfrm>
            <a:off x="57150" y="4022725"/>
            <a:ext cx="2387600" cy="300038"/>
          </a:xfrm>
          <a:prstGeom prst="rect">
            <a:avLst/>
          </a:prstGeom>
          <a:noFill/>
          <a:ln w="9525">
            <a:noFill/>
            <a:miter lim="800000"/>
            <a:headEnd/>
            <a:tailEnd/>
          </a:ln>
          <a:effectLst/>
        </p:spPr>
        <p:txBody>
          <a:bodyPr anchor="ctr">
            <a:spAutoFit/>
          </a:bodyPr>
          <a:lstStyle/>
          <a:p>
            <a:pPr algn="r" eaLnBrk="1" hangingPunct="1">
              <a:lnSpc>
                <a:spcPct val="85000"/>
              </a:lnSpc>
              <a:defRPr/>
            </a:pPr>
            <a:r>
              <a:rPr lang="en-US" sz="1600">
                <a:solidFill>
                  <a:schemeClr val="tx1"/>
                </a:solidFill>
                <a:effectLst>
                  <a:outerShdw blurRad="38100" dist="38100" dir="2700000" algn="tl">
                    <a:srgbClr val="000000"/>
                  </a:outerShdw>
                </a:effectLst>
                <a:latin typeface="Arial Narrow" pitchFamily="34" charset="0"/>
              </a:rPr>
              <a:t>Low fruit and vegetable intake</a:t>
            </a:r>
          </a:p>
        </p:txBody>
      </p:sp>
      <p:sp>
        <p:nvSpPr>
          <p:cNvPr id="4109331" name="Text Box 19"/>
          <p:cNvSpPr txBox="1">
            <a:spLocks noChangeArrowheads="1"/>
          </p:cNvSpPr>
          <p:nvPr/>
        </p:nvSpPr>
        <p:spPr bwMode="auto">
          <a:xfrm>
            <a:off x="57150" y="4392613"/>
            <a:ext cx="2387600" cy="300037"/>
          </a:xfrm>
          <a:prstGeom prst="rect">
            <a:avLst/>
          </a:prstGeom>
          <a:noFill/>
          <a:ln w="9525">
            <a:noFill/>
            <a:miter lim="800000"/>
            <a:headEnd/>
            <a:tailEnd/>
          </a:ln>
          <a:effectLst/>
        </p:spPr>
        <p:txBody>
          <a:bodyPr anchor="ctr">
            <a:spAutoFit/>
          </a:bodyPr>
          <a:lstStyle/>
          <a:p>
            <a:pPr algn="r" eaLnBrk="1" hangingPunct="1">
              <a:lnSpc>
                <a:spcPct val="85000"/>
              </a:lnSpc>
              <a:defRPr/>
            </a:pPr>
            <a:r>
              <a:rPr lang="en-US" sz="1600">
                <a:solidFill>
                  <a:schemeClr val="tx1"/>
                </a:solidFill>
                <a:effectLst>
                  <a:outerShdw blurRad="38100" dist="38100" dir="2700000" algn="tl">
                    <a:srgbClr val="000000"/>
                  </a:outerShdw>
                </a:effectLst>
                <a:latin typeface="Arial Narrow" pitchFamily="34" charset="0"/>
              </a:rPr>
              <a:t>Indoor smoke from solid fuels</a:t>
            </a:r>
          </a:p>
        </p:txBody>
      </p:sp>
      <p:sp>
        <p:nvSpPr>
          <p:cNvPr id="4109332" name="Text Box 20"/>
          <p:cNvSpPr txBox="1">
            <a:spLocks noChangeArrowheads="1"/>
          </p:cNvSpPr>
          <p:nvPr/>
        </p:nvSpPr>
        <p:spPr bwMode="auto">
          <a:xfrm>
            <a:off x="57150" y="4702175"/>
            <a:ext cx="2387600" cy="300038"/>
          </a:xfrm>
          <a:prstGeom prst="rect">
            <a:avLst/>
          </a:prstGeom>
          <a:noFill/>
          <a:ln w="9525">
            <a:noFill/>
            <a:miter lim="800000"/>
            <a:headEnd/>
            <a:tailEnd/>
          </a:ln>
          <a:effectLst/>
        </p:spPr>
        <p:txBody>
          <a:bodyPr anchor="ctr">
            <a:spAutoFit/>
          </a:bodyPr>
          <a:lstStyle/>
          <a:p>
            <a:pPr algn="r" eaLnBrk="1" hangingPunct="1">
              <a:lnSpc>
                <a:spcPct val="85000"/>
              </a:lnSpc>
              <a:defRPr/>
            </a:pPr>
            <a:r>
              <a:rPr lang="en-US" sz="1600">
                <a:solidFill>
                  <a:schemeClr val="tx1"/>
                </a:solidFill>
                <a:effectLst>
                  <a:outerShdw blurRad="38100" dist="38100" dir="2700000" algn="tl">
                    <a:srgbClr val="000000"/>
                  </a:outerShdw>
                </a:effectLst>
                <a:latin typeface="Arial Narrow" pitchFamily="34" charset="0"/>
              </a:rPr>
              <a:t>Physical inactivity</a:t>
            </a:r>
          </a:p>
        </p:txBody>
      </p:sp>
      <p:sp>
        <p:nvSpPr>
          <p:cNvPr id="4109335" name="Text Box 23"/>
          <p:cNvSpPr txBox="1">
            <a:spLocks noChangeArrowheads="1"/>
          </p:cNvSpPr>
          <p:nvPr/>
        </p:nvSpPr>
        <p:spPr bwMode="auto">
          <a:xfrm>
            <a:off x="6551613" y="1111250"/>
            <a:ext cx="368300" cy="498475"/>
          </a:xfrm>
          <a:prstGeom prst="rect">
            <a:avLst/>
          </a:prstGeom>
          <a:noFill/>
          <a:ln w="28575">
            <a:noFill/>
            <a:miter lim="800000"/>
            <a:headEnd/>
            <a:tailEnd/>
          </a:ln>
          <a:effectLst/>
        </p:spPr>
        <p:txBody>
          <a:bodyPr lIns="45720" rIns="45720" anchor="b">
            <a:spAutoFit/>
          </a:bodyPr>
          <a:lstStyle/>
          <a:p>
            <a:pPr>
              <a:defRPr/>
            </a:pPr>
            <a:endParaRPr lang="nb-NO" sz="2800">
              <a:solidFill>
                <a:schemeClr val="tx1"/>
              </a:solidFill>
              <a:effectLst>
                <a:outerShdw blurRad="38100" dist="38100" dir="2700000" algn="tl">
                  <a:srgbClr val="000000"/>
                </a:outerShdw>
              </a:effectLst>
              <a:latin typeface="Arial" pitchFamily="34" charset="0"/>
            </a:endParaRPr>
          </a:p>
        </p:txBody>
      </p:sp>
      <p:sp>
        <p:nvSpPr>
          <p:cNvPr id="4109340" name="Text Box 28"/>
          <p:cNvSpPr txBox="1">
            <a:spLocks noChangeArrowheads="1"/>
          </p:cNvSpPr>
          <p:nvPr/>
        </p:nvSpPr>
        <p:spPr bwMode="auto">
          <a:xfrm>
            <a:off x="2841625" y="4819650"/>
            <a:ext cx="434975" cy="293688"/>
          </a:xfrm>
          <a:prstGeom prst="rect">
            <a:avLst/>
          </a:prstGeom>
          <a:noFill/>
          <a:ln w="28575">
            <a:noFill/>
            <a:miter lim="800000"/>
            <a:headEnd/>
            <a:tailEnd/>
          </a:ln>
          <a:effectLst/>
        </p:spPr>
        <p:txBody>
          <a:bodyPr lIns="45720" rIns="45720" anchor="b">
            <a:spAutoFit/>
          </a:bodyPr>
          <a:lstStyle/>
          <a:p>
            <a:pPr>
              <a:defRPr/>
            </a:pPr>
            <a:endParaRPr lang="nb-NO">
              <a:effectLst>
                <a:outerShdw blurRad="38100" dist="38100" dir="2700000" algn="tl">
                  <a:srgbClr val="000000"/>
                </a:outerShdw>
              </a:effectLst>
              <a:latin typeface="Arial" pitchFamily="34" charset="0"/>
            </a:endParaRPr>
          </a:p>
        </p:txBody>
      </p:sp>
      <p:sp>
        <p:nvSpPr>
          <p:cNvPr id="4109341" name="Text Box 29"/>
          <p:cNvSpPr txBox="1">
            <a:spLocks noChangeArrowheads="1"/>
          </p:cNvSpPr>
          <p:nvPr/>
        </p:nvSpPr>
        <p:spPr bwMode="auto">
          <a:xfrm>
            <a:off x="2971800" y="4465638"/>
            <a:ext cx="476250" cy="498475"/>
          </a:xfrm>
          <a:prstGeom prst="rect">
            <a:avLst/>
          </a:prstGeom>
          <a:noFill/>
          <a:ln w="28575">
            <a:noFill/>
            <a:miter lim="800000"/>
            <a:headEnd/>
            <a:tailEnd/>
          </a:ln>
          <a:effectLst/>
        </p:spPr>
        <p:txBody>
          <a:bodyPr lIns="45720" rIns="45720" anchor="b">
            <a:spAutoFit/>
          </a:bodyPr>
          <a:lstStyle/>
          <a:p>
            <a:pPr>
              <a:defRPr/>
            </a:pPr>
            <a:endParaRPr lang="nb-NO" sz="2800">
              <a:solidFill>
                <a:schemeClr val="tx1"/>
              </a:solidFill>
              <a:effectLst>
                <a:outerShdw blurRad="38100" dist="38100" dir="2700000" algn="tl">
                  <a:srgbClr val="000000"/>
                </a:outerShdw>
              </a:effectLst>
              <a:latin typeface="Arial" pitchFamily="34" charset="0"/>
              <a:sym typeface="Symbol" pitchFamily="18" charset="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ChangeArrowheads="1"/>
          </p:cNvSpPr>
          <p:nvPr/>
        </p:nvSpPr>
        <p:spPr bwMode="auto">
          <a:xfrm>
            <a:off x="546100" y="211138"/>
            <a:ext cx="8002588" cy="844550"/>
          </a:xfrm>
          <a:prstGeom prst="rect">
            <a:avLst/>
          </a:prstGeom>
          <a:noFill/>
          <a:ln w="9525">
            <a:noFill/>
            <a:miter lim="800000"/>
            <a:headEnd/>
            <a:tailEnd/>
          </a:ln>
          <a:effectLst>
            <a:outerShdw dist="63500" dir="2212194" algn="ctr" rotWithShape="0">
              <a:schemeClr val="tx2"/>
            </a:outerShdw>
          </a:effectLst>
        </p:spPr>
        <p:txBody>
          <a:bodyPr wrap="none" lIns="80010" tIns="40005" rIns="80010" bIns="40005" anchor="ctr"/>
          <a:lstStyle/>
          <a:p>
            <a:pPr defTabSz="800100" fontAlgn="auto">
              <a:spcAft>
                <a:spcPts val="0"/>
              </a:spcAft>
              <a:defRPr/>
            </a:pPr>
            <a:endParaRPr lang="it-IT" altLang="it-IT" sz="1900">
              <a:solidFill>
                <a:schemeClr val="bg1"/>
              </a:solidFill>
              <a:effectLst>
                <a:outerShdw blurRad="38100" dist="38100" dir="2700000" algn="tl">
                  <a:srgbClr val="000000"/>
                </a:outerShdw>
              </a:effectLst>
              <a:latin typeface="Times" charset="0"/>
            </a:endParaRPr>
          </a:p>
        </p:txBody>
      </p:sp>
      <p:sp>
        <p:nvSpPr>
          <p:cNvPr id="449539" name="Text Box 3"/>
          <p:cNvSpPr txBox="1">
            <a:spLocks noChangeArrowheads="1"/>
          </p:cNvSpPr>
          <p:nvPr/>
        </p:nvSpPr>
        <p:spPr bwMode="auto">
          <a:xfrm>
            <a:off x="3349625" y="182563"/>
            <a:ext cx="2239963" cy="773112"/>
          </a:xfrm>
          <a:prstGeom prst="rect">
            <a:avLst/>
          </a:prstGeom>
          <a:noFill/>
          <a:ln w="9525">
            <a:noFill/>
            <a:miter lim="800000"/>
            <a:headEnd/>
            <a:tailEnd/>
          </a:ln>
          <a:effectLst/>
        </p:spPr>
        <p:txBody>
          <a:bodyPr wrap="none" lIns="80010" tIns="40005" rIns="80010" bIns="40005">
            <a:spAutoFit/>
          </a:bodyPr>
          <a:lstStyle/>
          <a:p>
            <a:pPr defTabSz="800100" fontAlgn="auto">
              <a:spcAft>
                <a:spcPts val="0"/>
              </a:spcAft>
              <a:defRPr/>
            </a:pPr>
            <a:r>
              <a:rPr lang="cs-CZ" sz="4200">
                <a:solidFill>
                  <a:srgbClr val="FFFF00"/>
                </a:solidFill>
                <a:effectLst>
                  <a:outerShdw blurRad="38100" dist="38100" dir="2700000" algn="tl">
                    <a:srgbClr val="000000"/>
                  </a:outerShdw>
                </a:effectLst>
                <a:latin typeface="Times" charset="0"/>
              </a:rPr>
              <a:t>Vyšetření</a:t>
            </a:r>
          </a:p>
        </p:txBody>
      </p:sp>
      <p:sp>
        <p:nvSpPr>
          <p:cNvPr id="449540" name="Text Box 4"/>
          <p:cNvSpPr txBox="1">
            <a:spLocks noChangeArrowheads="1"/>
          </p:cNvSpPr>
          <p:nvPr/>
        </p:nvSpPr>
        <p:spPr bwMode="auto">
          <a:xfrm>
            <a:off x="517525" y="1273175"/>
            <a:ext cx="8334375" cy="4420441"/>
          </a:xfrm>
          <a:prstGeom prst="rect">
            <a:avLst/>
          </a:prstGeom>
          <a:noFill/>
          <a:ln w="9525">
            <a:solidFill>
              <a:schemeClr val="bg1"/>
            </a:solidFill>
            <a:miter lim="800000"/>
            <a:headEnd/>
            <a:tailEnd/>
          </a:ln>
          <a:effectLst/>
        </p:spPr>
        <p:txBody>
          <a:bodyPr lIns="80010" tIns="40005" rIns="80010" bIns="40005">
            <a:spAutoFit/>
          </a:bodyPr>
          <a:lstStyle/>
          <a:p>
            <a:pPr defTabSz="800100" fontAlgn="auto">
              <a:lnSpc>
                <a:spcPct val="120000"/>
              </a:lnSpc>
              <a:spcAft>
                <a:spcPts val="0"/>
              </a:spcAft>
              <a:defRPr/>
            </a:pPr>
            <a:r>
              <a:rPr lang="cs-CZ" sz="3500" dirty="0">
                <a:solidFill>
                  <a:srgbClr val="FFFF00"/>
                </a:solidFill>
                <a:effectLst>
                  <a:outerShdw blurRad="38100" dist="38100" dir="2700000" algn="tl">
                    <a:srgbClr val="000000"/>
                  </a:outerShdw>
                </a:effectLst>
                <a:latin typeface="Times" charset="0"/>
              </a:rPr>
              <a:t>Nutná u všech!!</a:t>
            </a:r>
            <a:endParaRPr lang="cs-CZ" sz="3200" dirty="0">
              <a:solidFill>
                <a:srgbClr val="FFFF00"/>
              </a:solidFill>
              <a:effectLst>
                <a:outerShdw blurRad="38100" dist="38100" dir="2700000" algn="tl">
                  <a:srgbClr val="000000"/>
                </a:outerShdw>
              </a:effectLst>
              <a:latin typeface="Times" charset="0"/>
            </a:endParaRPr>
          </a:p>
          <a:p>
            <a:pPr defTabSz="800100" fontAlgn="auto">
              <a:lnSpc>
                <a:spcPct val="120000"/>
              </a:lnSpc>
              <a:spcAft>
                <a:spcPts val="0"/>
              </a:spcAft>
              <a:buClr>
                <a:srgbClr val="FFFF00"/>
              </a:buClr>
              <a:buSzPct val="130000"/>
              <a:buFont typeface="Wingdings" pitchFamily="2" charset="2"/>
              <a:buChar char="F"/>
              <a:defRPr/>
            </a:pPr>
            <a:r>
              <a:rPr lang="cs-CZ" sz="2500" dirty="0">
                <a:solidFill>
                  <a:schemeClr val="bg1"/>
                </a:solidFill>
                <a:effectLst>
                  <a:outerShdw blurRad="38100" dist="38100" dir="2700000" algn="tl">
                    <a:srgbClr val="000000"/>
                  </a:outerShdw>
                </a:effectLst>
                <a:latin typeface="Times" charset="0"/>
              </a:rPr>
              <a:t> </a:t>
            </a:r>
            <a:r>
              <a:rPr lang="cs-CZ" sz="2500" dirty="0">
                <a:effectLst>
                  <a:outerShdw blurRad="38100" dist="38100" dir="2700000" algn="tl">
                    <a:srgbClr val="000000"/>
                  </a:outerShdw>
                </a:effectLst>
                <a:cs typeface="Times New Roman" pitchFamily="18" charset="0"/>
              </a:rPr>
              <a:t>Anamnéza včetně rodinné, </a:t>
            </a:r>
            <a:r>
              <a:rPr lang="cs-CZ" sz="2500" dirty="0" err="1">
                <a:effectLst>
                  <a:outerShdw blurRad="38100" dist="38100" dir="2700000" algn="tl">
                    <a:srgbClr val="000000"/>
                  </a:outerShdw>
                </a:effectLst>
                <a:cs typeface="Times New Roman" pitchFamily="18" charset="0"/>
              </a:rPr>
              <a:t>gynekol</a:t>
            </a:r>
            <a:r>
              <a:rPr lang="cs-CZ" sz="2500" dirty="0">
                <a:effectLst>
                  <a:outerShdw blurRad="38100" dist="38100" dir="2700000" algn="tl">
                    <a:srgbClr val="000000"/>
                  </a:outerShdw>
                </a:effectLst>
                <a:cs typeface="Times New Roman" pitchFamily="18" charset="0"/>
              </a:rPr>
              <a:t>.</a:t>
            </a:r>
          </a:p>
          <a:p>
            <a:pPr defTabSz="800100" fontAlgn="auto">
              <a:lnSpc>
                <a:spcPct val="120000"/>
              </a:lnSpc>
              <a:spcAft>
                <a:spcPts val="0"/>
              </a:spcAft>
              <a:buClr>
                <a:srgbClr val="FFFF00"/>
              </a:buClr>
              <a:buSzPct val="130000"/>
              <a:buFont typeface="Wingdings" pitchFamily="2" charset="2"/>
              <a:buChar char="F"/>
              <a:defRPr/>
            </a:pPr>
            <a:r>
              <a:rPr lang="cs-CZ" sz="2500" dirty="0">
                <a:effectLst>
                  <a:outerShdw blurRad="38100" dist="38100" dir="2700000" algn="tl">
                    <a:srgbClr val="000000"/>
                  </a:outerShdw>
                </a:effectLst>
                <a:cs typeface="Times New Roman" pitchFamily="18" charset="0"/>
              </a:rPr>
              <a:t> Fyzikální vyšetření</a:t>
            </a:r>
            <a:r>
              <a:rPr lang="cs-CZ" sz="2100" dirty="0">
                <a:effectLst>
                  <a:outerShdw blurRad="38100" dist="38100" dir="2700000" algn="tl">
                    <a:srgbClr val="000000"/>
                  </a:outerShdw>
                </a:effectLst>
                <a:cs typeface="Times New Roman" pitchFamily="18" charset="0"/>
              </a:rPr>
              <a:t> včetně palpace   a auskultace periferních tepen</a:t>
            </a:r>
          </a:p>
          <a:p>
            <a:pPr defTabSz="800100" fontAlgn="auto">
              <a:lnSpc>
                <a:spcPct val="120000"/>
              </a:lnSpc>
              <a:spcAft>
                <a:spcPts val="0"/>
              </a:spcAft>
              <a:buClr>
                <a:srgbClr val="FFFF00"/>
              </a:buClr>
              <a:buSzPct val="130000"/>
              <a:buFont typeface="Wingdings" pitchFamily="2" charset="2"/>
              <a:buChar char="F"/>
              <a:defRPr/>
            </a:pPr>
            <a:r>
              <a:rPr lang="cs-CZ" sz="2500" dirty="0">
                <a:effectLst>
                  <a:outerShdw blurRad="38100" dist="38100" dir="2700000" algn="tl">
                    <a:srgbClr val="000000"/>
                  </a:outerShdw>
                </a:effectLst>
                <a:cs typeface="Times New Roman" pitchFamily="18" charset="0"/>
              </a:rPr>
              <a:t> TK vsedě, vstoje na obou HK při  1. vyšetření</a:t>
            </a:r>
          </a:p>
          <a:p>
            <a:pPr defTabSz="800100" fontAlgn="auto">
              <a:lnSpc>
                <a:spcPct val="120000"/>
              </a:lnSpc>
              <a:spcAft>
                <a:spcPts val="0"/>
              </a:spcAft>
              <a:buClr>
                <a:srgbClr val="FFFF00"/>
              </a:buClr>
              <a:buSzPct val="130000"/>
              <a:buFont typeface="Wingdings" pitchFamily="2" charset="2"/>
              <a:buChar char="F"/>
              <a:defRPr/>
            </a:pPr>
            <a:r>
              <a:rPr lang="cs-CZ" sz="2500" dirty="0">
                <a:effectLst>
                  <a:outerShdw blurRad="38100" dist="38100" dir="2700000" algn="tl">
                    <a:srgbClr val="000000"/>
                  </a:outerShdw>
                </a:effectLst>
                <a:cs typeface="Times New Roman" pitchFamily="18" charset="0"/>
              </a:rPr>
              <a:t> Vyšetření moče a moč. sedimentu +  MIA</a:t>
            </a:r>
          </a:p>
          <a:p>
            <a:pPr defTabSz="800100" fontAlgn="auto">
              <a:lnSpc>
                <a:spcPct val="120000"/>
              </a:lnSpc>
              <a:spcAft>
                <a:spcPts val="0"/>
              </a:spcAft>
              <a:buClr>
                <a:srgbClr val="FFFF00"/>
              </a:buClr>
              <a:buSzPct val="130000"/>
              <a:buFont typeface="Wingdings" pitchFamily="2" charset="2"/>
              <a:buChar char="F"/>
              <a:defRPr/>
            </a:pPr>
            <a:r>
              <a:rPr lang="cs-CZ" sz="2100" dirty="0">
                <a:effectLst>
                  <a:outerShdw blurRad="38100" dist="38100" dir="2700000" algn="tl">
                    <a:srgbClr val="000000"/>
                  </a:outerShdw>
                </a:effectLst>
                <a:cs typeface="Times New Roman" pitchFamily="18" charset="0"/>
              </a:rPr>
              <a:t>  </a:t>
            </a:r>
            <a:r>
              <a:rPr lang="cs-CZ" sz="2500" dirty="0">
                <a:effectLst>
                  <a:outerShdw blurRad="38100" dist="38100" dir="2700000" algn="tl">
                    <a:srgbClr val="000000"/>
                  </a:outerShdw>
                </a:effectLst>
                <a:cs typeface="Times New Roman" pitchFamily="18" charset="0"/>
              </a:rPr>
              <a:t>S-Na</a:t>
            </a:r>
            <a:r>
              <a:rPr lang="cs-CZ" sz="2500" baseline="30000" dirty="0">
                <a:effectLst>
                  <a:outerShdw blurRad="38100" dist="38100" dir="2700000" algn="tl">
                    <a:srgbClr val="000000"/>
                  </a:outerShdw>
                </a:effectLst>
                <a:cs typeface="Times New Roman" pitchFamily="18" charset="0"/>
              </a:rPr>
              <a:t>+</a:t>
            </a:r>
            <a:r>
              <a:rPr lang="cs-CZ" sz="2500" dirty="0">
                <a:effectLst>
                  <a:outerShdw blurRad="38100" dist="38100" dir="2700000" algn="tl">
                    <a:srgbClr val="000000"/>
                  </a:outerShdw>
                </a:effectLst>
                <a:cs typeface="Times New Roman" pitchFamily="18" charset="0"/>
              </a:rPr>
              <a:t>, S-K</a:t>
            </a:r>
            <a:r>
              <a:rPr lang="cs-CZ" sz="2500" baseline="30000" dirty="0">
                <a:effectLst>
                  <a:outerShdw blurRad="38100" dist="38100" dir="2700000" algn="tl">
                    <a:srgbClr val="000000"/>
                  </a:outerShdw>
                </a:effectLst>
                <a:cs typeface="Times New Roman" pitchFamily="18" charset="0"/>
              </a:rPr>
              <a:t>+</a:t>
            </a:r>
            <a:r>
              <a:rPr lang="cs-CZ" sz="2500" dirty="0">
                <a:effectLst>
                  <a:outerShdw blurRad="38100" dist="38100" dir="2700000" algn="tl">
                    <a:srgbClr val="000000"/>
                  </a:outerShdw>
                </a:effectLst>
                <a:cs typeface="Times New Roman" pitchFamily="18" charset="0"/>
              </a:rPr>
              <a:t>, S-</a:t>
            </a:r>
            <a:r>
              <a:rPr lang="cs-CZ" sz="2500" dirty="0" err="1">
                <a:effectLst>
                  <a:outerShdw blurRad="38100" dist="38100" dir="2700000" algn="tl">
                    <a:srgbClr val="000000"/>
                  </a:outerShdw>
                </a:effectLst>
                <a:cs typeface="Times New Roman" pitchFamily="18" charset="0"/>
              </a:rPr>
              <a:t>kreat</a:t>
            </a:r>
            <a:r>
              <a:rPr lang="cs-CZ" sz="2500" dirty="0">
                <a:effectLst>
                  <a:outerShdw blurRad="38100" dist="38100" dir="2700000" algn="tl">
                    <a:srgbClr val="000000"/>
                  </a:outerShdw>
                </a:effectLst>
                <a:cs typeface="Times New Roman" pitchFamily="18" charset="0"/>
              </a:rPr>
              <a:t>, glykemie, </a:t>
            </a:r>
            <a:r>
              <a:rPr lang="cs-CZ" sz="2500" dirty="0" err="1">
                <a:effectLst>
                  <a:outerShdw blurRad="38100" dist="38100" dir="2700000" algn="tl">
                    <a:srgbClr val="000000"/>
                  </a:outerShdw>
                </a:effectLst>
                <a:cs typeface="Times New Roman" pitchFamily="18" charset="0"/>
              </a:rPr>
              <a:t>kys</a:t>
            </a:r>
            <a:r>
              <a:rPr lang="cs-CZ" sz="2500" dirty="0">
                <a:effectLst>
                  <a:outerShdw blurRad="38100" dist="38100" dir="2700000" algn="tl">
                    <a:srgbClr val="000000"/>
                  </a:outerShdw>
                </a:effectLst>
                <a:cs typeface="Times New Roman" pitchFamily="18" charset="0"/>
              </a:rPr>
              <a:t>. moč.,  </a:t>
            </a:r>
            <a:r>
              <a:rPr lang="cs-CZ" sz="2500" dirty="0" err="1">
                <a:effectLst>
                  <a:outerShdw blurRad="38100" dist="38100" dir="2700000" algn="tl">
                    <a:srgbClr val="000000"/>
                  </a:outerShdw>
                </a:effectLst>
                <a:cs typeface="Times New Roman" pitchFamily="18" charset="0"/>
              </a:rPr>
              <a:t>Hb</a:t>
            </a:r>
            <a:r>
              <a:rPr lang="cs-CZ" sz="2500" dirty="0">
                <a:effectLst>
                  <a:outerShdw blurRad="38100" dist="38100" dir="2700000" algn="tl">
                    <a:srgbClr val="000000"/>
                  </a:outerShdw>
                </a:effectLst>
                <a:cs typeface="Times New Roman" pitchFamily="18" charset="0"/>
              </a:rPr>
              <a:t>, </a:t>
            </a:r>
            <a:r>
              <a:rPr lang="cs-CZ" sz="2500" dirty="0" err="1">
                <a:effectLst>
                  <a:outerShdw blurRad="38100" dist="38100" dir="2700000" algn="tl">
                    <a:srgbClr val="000000"/>
                  </a:outerShdw>
                </a:effectLst>
                <a:cs typeface="Times New Roman" pitchFamily="18" charset="0"/>
              </a:rPr>
              <a:t>Hmt</a:t>
            </a:r>
            <a:endParaRPr lang="cs-CZ" sz="2500" dirty="0">
              <a:effectLst>
                <a:outerShdw blurRad="38100" dist="38100" dir="2700000" algn="tl">
                  <a:srgbClr val="000000"/>
                </a:outerShdw>
              </a:effectLst>
              <a:cs typeface="Times New Roman" pitchFamily="18" charset="0"/>
            </a:endParaRPr>
          </a:p>
          <a:p>
            <a:pPr defTabSz="800100" fontAlgn="auto">
              <a:lnSpc>
                <a:spcPct val="120000"/>
              </a:lnSpc>
              <a:spcAft>
                <a:spcPts val="0"/>
              </a:spcAft>
              <a:buClr>
                <a:srgbClr val="FFFF00"/>
              </a:buClr>
              <a:buSzPct val="130000"/>
              <a:buFont typeface="Wingdings" pitchFamily="2" charset="2"/>
              <a:buChar char="F"/>
              <a:defRPr/>
            </a:pPr>
            <a:r>
              <a:rPr lang="cs-CZ" sz="2500" dirty="0">
                <a:effectLst>
                  <a:outerShdw blurRad="38100" dist="38100" dir="2700000" algn="tl">
                    <a:srgbClr val="000000"/>
                  </a:outerShdw>
                </a:effectLst>
                <a:cs typeface="Times New Roman" pitchFamily="18" charset="0"/>
              </a:rPr>
              <a:t> Vypočtená </a:t>
            </a:r>
            <a:r>
              <a:rPr lang="cs-CZ" sz="2500" dirty="0" err="1">
                <a:effectLst>
                  <a:outerShdw blurRad="38100" dist="38100" dir="2700000" algn="tl">
                    <a:srgbClr val="000000"/>
                  </a:outerShdw>
                </a:effectLst>
                <a:cs typeface="Times New Roman" pitchFamily="18" charset="0"/>
              </a:rPr>
              <a:t>clearance</a:t>
            </a:r>
            <a:r>
              <a:rPr lang="cs-CZ" sz="2500" dirty="0">
                <a:effectLst>
                  <a:outerShdw blurRad="38100" dist="38100" dir="2700000" algn="tl">
                    <a:srgbClr val="000000"/>
                  </a:outerShdw>
                </a:effectLst>
                <a:cs typeface="Times New Roman" pitchFamily="18" charset="0"/>
              </a:rPr>
              <a:t> kreatininu (GFR) </a:t>
            </a:r>
            <a:r>
              <a:rPr lang="cs-CZ" sz="1400" dirty="0">
                <a:effectLst>
                  <a:outerShdw blurRad="38100" dist="38100" dir="2700000" algn="tl">
                    <a:srgbClr val="000000"/>
                  </a:outerShdw>
                </a:effectLst>
                <a:cs typeface="Times New Roman" pitchFamily="18" charset="0"/>
              </a:rPr>
              <a:t>(dle </a:t>
            </a:r>
            <a:r>
              <a:rPr lang="cs-CZ" sz="1400" dirty="0" err="1">
                <a:effectLst>
                  <a:outerShdw blurRad="38100" dist="38100" dir="2700000" algn="tl">
                    <a:srgbClr val="000000"/>
                  </a:outerShdw>
                </a:effectLst>
                <a:cs typeface="Times New Roman" pitchFamily="18" charset="0"/>
              </a:rPr>
              <a:t>Cockroft</a:t>
            </a:r>
            <a:r>
              <a:rPr lang="cs-CZ" sz="1400" dirty="0">
                <a:effectLst>
                  <a:outerShdw blurRad="38100" dist="38100" dir="2700000" algn="tl">
                    <a:srgbClr val="000000"/>
                  </a:outerShdw>
                </a:effectLst>
                <a:cs typeface="Times New Roman" pitchFamily="18" charset="0"/>
              </a:rPr>
              <a:t>-Gault ) </a:t>
            </a:r>
          </a:p>
          <a:p>
            <a:pPr defTabSz="800100" fontAlgn="auto">
              <a:lnSpc>
                <a:spcPct val="120000"/>
              </a:lnSpc>
              <a:spcAft>
                <a:spcPts val="0"/>
              </a:spcAft>
              <a:buClr>
                <a:srgbClr val="FFFF00"/>
              </a:buClr>
              <a:buSzPct val="130000"/>
              <a:buFont typeface="Wingdings" pitchFamily="2" charset="2"/>
              <a:buChar char="F"/>
              <a:defRPr/>
            </a:pPr>
            <a:r>
              <a:rPr lang="cs-CZ" sz="2500" dirty="0">
                <a:effectLst>
                  <a:outerShdw blurRad="38100" dist="38100" dir="2700000" algn="tl">
                    <a:srgbClr val="000000"/>
                  </a:outerShdw>
                </a:effectLst>
                <a:cs typeface="Times New Roman" pitchFamily="18" charset="0"/>
              </a:rPr>
              <a:t> Vyšetření lipidového spektra (</a:t>
            </a:r>
            <a:r>
              <a:rPr lang="cs-CZ" sz="2500" dirty="0" err="1">
                <a:effectLst>
                  <a:outerShdw blurRad="38100" dist="38100" dir="2700000" algn="tl">
                    <a:srgbClr val="000000"/>
                  </a:outerShdw>
                </a:effectLst>
                <a:cs typeface="Times New Roman" pitchFamily="18" charset="0"/>
              </a:rPr>
              <a:t>CCh</a:t>
            </a:r>
            <a:r>
              <a:rPr lang="cs-CZ" sz="2500" dirty="0">
                <a:effectLst>
                  <a:outerShdw blurRad="38100" dist="38100" dir="2700000" algn="tl">
                    <a:srgbClr val="000000"/>
                  </a:outerShdw>
                </a:effectLst>
                <a:cs typeface="Times New Roman" pitchFamily="18" charset="0"/>
              </a:rPr>
              <a:t>, HDL, LDL, TG) </a:t>
            </a:r>
          </a:p>
          <a:p>
            <a:pPr defTabSz="800100" fontAlgn="auto">
              <a:lnSpc>
                <a:spcPct val="120000"/>
              </a:lnSpc>
              <a:spcAft>
                <a:spcPts val="0"/>
              </a:spcAft>
              <a:buClr>
                <a:srgbClr val="FFFF00"/>
              </a:buClr>
              <a:buSzPct val="130000"/>
              <a:buFont typeface="Wingdings" pitchFamily="2" charset="2"/>
              <a:buChar char="F"/>
              <a:defRPr/>
            </a:pPr>
            <a:r>
              <a:rPr lang="cs-CZ" sz="2500" dirty="0">
                <a:effectLst>
                  <a:outerShdw blurRad="38100" dist="38100" dir="2700000" algn="tl">
                    <a:srgbClr val="000000"/>
                  </a:outerShdw>
                </a:effectLst>
                <a:cs typeface="Times New Roman" pitchFamily="18" charset="0"/>
              </a:rPr>
              <a:t> EKG</a:t>
            </a:r>
          </a:p>
        </p:txBody>
      </p:sp>
    </p:spTree>
  </p:cSld>
  <p:clrMapOvr>
    <a:masterClrMapping/>
  </p:clrMapOvr>
  <p:transition>
    <p:strips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0" y="879475"/>
            <a:ext cx="8885238" cy="5978525"/>
          </a:xfrm>
          <a:prstGeom prst="rect">
            <a:avLst/>
          </a:prstGeom>
          <a:noFill/>
          <a:ln w="28575">
            <a:noFill/>
            <a:miter lim="800000"/>
            <a:headEnd/>
            <a:tailEnd/>
          </a:ln>
          <a:effectLst>
            <a:outerShdw dist="63500" dir="2212194" algn="ctr" rotWithShape="0">
              <a:schemeClr val="tx2"/>
            </a:outerShdw>
          </a:effectLst>
        </p:spPr>
        <p:txBody>
          <a:bodyPr wrap="none" lIns="80010" tIns="40005" rIns="80010" bIns="40005" anchor="ctr"/>
          <a:lstStyle/>
          <a:p>
            <a:pPr defTabSz="800100" fontAlgn="auto">
              <a:spcAft>
                <a:spcPts val="0"/>
              </a:spcAft>
              <a:defRPr/>
            </a:pPr>
            <a:endParaRPr lang="it-IT" altLang="it-IT">
              <a:solidFill>
                <a:schemeClr val="bg1"/>
              </a:solidFill>
              <a:effectLst>
                <a:outerShdw blurRad="38100" dist="38100" dir="2700000" algn="tl">
                  <a:srgbClr val="000000"/>
                </a:outerShdw>
              </a:effectLst>
              <a:latin typeface="+mn-lt"/>
            </a:endParaRPr>
          </a:p>
        </p:txBody>
      </p:sp>
      <p:sp>
        <p:nvSpPr>
          <p:cNvPr id="450563" name="Rectangle 3"/>
          <p:cNvSpPr>
            <a:spLocks noChangeArrowheads="1"/>
          </p:cNvSpPr>
          <p:nvPr/>
        </p:nvSpPr>
        <p:spPr bwMode="auto">
          <a:xfrm>
            <a:off x="546100" y="211138"/>
            <a:ext cx="8002588" cy="844550"/>
          </a:xfrm>
          <a:prstGeom prst="rect">
            <a:avLst/>
          </a:prstGeom>
          <a:noFill/>
          <a:ln w="9525">
            <a:noFill/>
            <a:miter lim="800000"/>
            <a:headEnd/>
            <a:tailEnd/>
          </a:ln>
          <a:effectLst>
            <a:outerShdw dist="63500" dir="2212194" algn="ctr" rotWithShape="0">
              <a:schemeClr val="tx2"/>
            </a:outerShdw>
          </a:effectLst>
        </p:spPr>
        <p:txBody>
          <a:bodyPr wrap="none" lIns="80010" tIns="40005" rIns="80010" bIns="40005" anchor="ctr"/>
          <a:lstStyle/>
          <a:p>
            <a:pPr defTabSz="800100" fontAlgn="auto">
              <a:spcAft>
                <a:spcPts val="0"/>
              </a:spcAft>
              <a:defRPr/>
            </a:pPr>
            <a:endParaRPr lang="it-IT" altLang="it-IT" sz="1900">
              <a:solidFill>
                <a:schemeClr val="bg1"/>
              </a:solidFill>
              <a:effectLst>
                <a:outerShdw blurRad="38100" dist="38100" dir="2700000" algn="tl">
                  <a:srgbClr val="000000"/>
                </a:outerShdw>
              </a:effectLst>
              <a:latin typeface="Times" charset="0"/>
            </a:endParaRPr>
          </a:p>
        </p:txBody>
      </p:sp>
      <p:sp>
        <p:nvSpPr>
          <p:cNvPr id="450564" name="Text Box 4"/>
          <p:cNvSpPr txBox="1">
            <a:spLocks noChangeArrowheads="1"/>
          </p:cNvSpPr>
          <p:nvPr/>
        </p:nvSpPr>
        <p:spPr bwMode="auto">
          <a:xfrm>
            <a:off x="3349625" y="182563"/>
            <a:ext cx="2239963" cy="773112"/>
          </a:xfrm>
          <a:prstGeom prst="rect">
            <a:avLst/>
          </a:prstGeom>
          <a:noFill/>
          <a:ln w="9525">
            <a:noFill/>
            <a:miter lim="800000"/>
            <a:headEnd/>
            <a:tailEnd/>
          </a:ln>
          <a:effectLst/>
        </p:spPr>
        <p:txBody>
          <a:bodyPr wrap="none" lIns="80010" tIns="40005" rIns="80010" bIns="40005">
            <a:spAutoFit/>
          </a:bodyPr>
          <a:lstStyle/>
          <a:p>
            <a:pPr defTabSz="800100" fontAlgn="auto">
              <a:spcAft>
                <a:spcPts val="0"/>
              </a:spcAft>
              <a:defRPr/>
            </a:pPr>
            <a:r>
              <a:rPr lang="cs-CZ" sz="4200">
                <a:solidFill>
                  <a:srgbClr val="FFFF00"/>
                </a:solidFill>
                <a:effectLst>
                  <a:outerShdw blurRad="38100" dist="38100" dir="2700000" algn="tl">
                    <a:srgbClr val="000000"/>
                  </a:outerShdw>
                </a:effectLst>
                <a:latin typeface="Times" charset="0"/>
              </a:rPr>
              <a:t>Vyšetření</a:t>
            </a:r>
          </a:p>
        </p:txBody>
      </p:sp>
      <p:sp>
        <p:nvSpPr>
          <p:cNvPr id="450565" name="Text Box 5"/>
          <p:cNvSpPr txBox="1">
            <a:spLocks noChangeArrowheads="1"/>
          </p:cNvSpPr>
          <p:nvPr/>
        </p:nvSpPr>
        <p:spPr bwMode="auto">
          <a:xfrm>
            <a:off x="585788" y="1309688"/>
            <a:ext cx="7986712" cy="5373687"/>
          </a:xfrm>
          <a:prstGeom prst="rect">
            <a:avLst/>
          </a:prstGeom>
          <a:noFill/>
          <a:ln w="9525">
            <a:solidFill>
              <a:schemeClr val="bg1"/>
            </a:solidFill>
            <a:miter lim="800000"/>
            <a:headEnd/>
            <a:tailEnd/>
          </a:ln>
          <a:effectLst/>
        </p:spPr>
        <p:txBody>
          <a:bodyPr lIns="80010" tIns="40005" rIns="80010" bIns="40005">
            <a:spAutoFit/>
          </a:bodyPr>
          <a:lstStyle/>
          <a:p>
            <a:pPr defTabSz="800100" fontAlgn="auto">
              <a:spcAft>
                <a:spcPts val="0"/>
              </a:spcAft>
              <a:buClr>
                <a:srgbClr val="FFFF00"/>
              </a:buClr>
              <a:buFont typeface="Wingdings" pitchFamily="2" charset="2"/>
              <a:buNone/>
              <a:defRPr/>
            </a:pPr>
            <a:r>
              <a:rPr lang="cs-CZ" dirty="0">
                <a:solidFill>
                  <a:srgbClr val="FFFF00"/>
                </a:solidFill>
                <a:effectLst>
                  <a:outerShdw blurRad="38100" dist="38100" dir="2700000" algn="tl">
                    <a:srgbClr val="000000"/>
                  </a:outerShdw>
                </a:effectLst>
                <a:latin typeface="Times" charset="0"/>
              </a:rPr>
              <a:t>Vhodná u některých</a:t>
            </a:r>
          </a:p>
          <a:p>
            <a:pPr defTabSz="800100" fontAlgn="auto">
              <a:lnSpc>
                <a:spcPct val="90000"/>
              </a:lnSpc>
              <a:spcAft>
                <a:spcPts val="0"/>
              </a:spcAft>
              <a:defRPr/>
            </a:pPr>
            <a:endParaRPr lang="cs-CZ" dirty="0">
              <a:solidFill>
                <a:srgbClr val="66FFCC"/>
              </a:solidFill>
              <a:effectLst>
                <a:outerShdw blurRad="38100" dist="38100" dir="2700000" algn="tl">
                  <a:srgbClr val="000000"/>
                </a:outerShdw>
              </a:effectLst>
              <a:latin typeface="Times" charset="0"/>
            </a:endParaRPr>
          </a:p>
          <a:p>
            <a:pPr defTabSz="800100" fontAlgn="auto">
              <a:lnSpc>
                <a:spcPct val="110000"/>
              </a:lnSpc>
              <a:spcAft>
                <a:spcPts val="0"/>
              </a:spcAft>
              <a:buClr>
                <a:srgbClr val="FFFF00"/>
              </a:buClr>
              <a:buSzPct val="120000"/>
              <a:buFont typeface="Wingdings" pitchFamily="2" charset="2"/>
              <a:buChar char="F"/>
              <a:defRPr/>
            </a:pPr>
            <a:r>
              <a:rPr lang="cs-CZ" sz="2500" dirty="0">
                <a:solidFill>
                  <a:schemeClr val="bg1"/>
                </a:solidFill>
                <a:effectLst>
                  <a:outerShdw blurRad="38100" dist="38100" dir="2700000" algn="tl">
                    <a:srgbClr val="000000"/>
                  </a:outerShdw>
                </a:effectLst>
                <a:latin typeface="Times" charset="0"/>
              </a:rPr>
              <a:t> </a:t>
            </a:r>
            <a:r>
              <a:rPr lang="cs-CZ" sz="2500" dirty="0">
                <a:effectLst>
                  <a:outerShdw blurRad="38100" dist="38100" dir="2700000" algn="tl">
                    <a:srgbClr val="000000"/>
                  </a:outerShdw>
                </a:effectLst>
                <a:latin typeface="Times" charset="0"/>
              </a:rPr>
              <a:t>Domácí měření TK, AMTK</a:t>
            </a:r>
          </a:p>
          <a:p>
            <a:pPr defTabSz="800100" fontAlgn="auto">
              <a:lnSpc>
                <a:spcPct val="110000"/>
              </a:lnSpc>
              <a:spcAft>
                <a:spcPts val="0"/>
              </a:spcAft>
              <a:buClr>
                <a:srgbClr val="FFFF00"/>
              </a:buClr>
              <a:buSzPct val="120000"/>
              <a:buFont typeface="Wingdings" pitchFamily="2" charset="2"/>
              <a:buChar char="F"/>
              <a:defRPr/>
            </a:pPr>
            <a:r>
              <a:rPr lang="cs-CZ" sz="2500" dirty="0">
                <a:effectLst>
                  <a:outerShdw blurRad="38100" dist="38100" dir="2700000" algn="tl">
                    <a:srgbClr val="000000"/>
                  </a:outerShdw>
                </a:effectLst>
                <a:latin typeface="Times" charset="0"/>
              </a:rPr>
              <a:t> Poměr TK kotník/paže</a:t>
            </a:r>
          </a:p>
          <a:p>
            <a:pPr defTabSz="800100" fontAlgn="auto">
              <a:lnSpc>
                <a:spcPct val="110000"/>
              </a:lnSpc>
              <a:spcAft>
                <a:spcPts val="0"/>
              </a:spcAft>
              <a:buClr>
                <a:srgbClr val="FFFF00"/>
              </a:buClr>
              <a:buSzPct val="120000"/>
              <a:buFont typeface="Wingdings" pitchFamily="2" charset="2"/>
              <a:buChar char="F"/>
              <a:defRPr/>
            </a:pPr>
            <a:r>
              <a:rPr lang="cs-CZ" sz="2500" dirty="0">
                <a:effectLst>
                  <a:outerShdw blurRad="38100" dist="38100" dir="2700000" algn="tl">
                    <a:srgbClr val="000000"/>
                  </a:outerShdw>
                </a:effectLst>
                <a:latin typeface="Times" charset="0"/>
              </a:rPr>
              <a:t> Echokardiografie</a:t>
            </a:r>
          </a:p>
          <a:p>
            <a:pPr defTabSz="800100" fontAlgn="auto">
              <a:lnSpc>
                <a:spcPct val="110000"/>
              </a:lnSpc>
              <a:spcAft>
                <a:spcPts val="0"/>
              </a:spcAft>
              <a:buClr>
                <a:srgbClr val="FFFF00"/>
              </a:buClr>
              <a:buSzPct val="120000"/>
              <a:buFont typeface="Wingdings" pitchFamily="2" charset="2"/>
              <a:buChar char="F"/>
              <a:defRPr/>
            </a:pPr>
            <a:r>
              <a:rPr lang="cs-CZ" sz="2500" dirty="0">
                <a:effectLst>
                  <a:outerShdw blurRad="38100" dist="38100" dir="2700000" algn="tl">
                    <a:srgbClr val="000000"/>
                  </a:outerShdw>
                </a:effectLst>
                <a:latin typeface="Times" charset="0"/>
              </a:rPr>
              <a:t> Ultrazvukové vyšetření karotických (femorálních tepen)</a:t>
            </a:r>
          </a:p>
          <a:p>
            <a:pPr defTabSz="800100" fontAlgn="auto">
              <a:lnSpc>
                <a:spcPct val="110000"/>
              </a:lnSpc>
              <a:spcAft>
                <a:spcPts val="0"/>
              </a:spcAft>
              <a:buClr>
                <a:srgbClr val="FFFF00"/>
              </a:buClr>
              <a:buSzPct val="120000"/>
              <a:buFont typeface="Wingdings" pitchFamily="2" charset="2"/>
              <a:buChar char="F"/>
              <a:defRPr/>
            </a:pPr>
            <a:r>
              <a:rPr lang="cs-CZ" sz="2500" dirty="0">
                <a:effectLst>
                  <a:outerShdw blurRad="38100" dist="38100" dir="2700000" algn="tl">
                    <a:srgbClr val="000000"/>
                  </a:outerShdw>
                </a:effectLst>
                <a:latin typeface="Times" charset="0"/>
              </a:rPr>
              <a:t> Proteinurie kvantitativně v případě  pozitivity vyš. testovacími proužky</a:t>
            </a:r>
          </a:p>
          <a:p>
            <a:pPr defTabSz="800100" fontAlgn="auto">
              <a:lnSpc>
                <a:spcPct val="110000"/>
              </a:lnSpc>
              <a:spcAft>
                <a:spcPts val="0"/>
              </a:spcAft>
              <a:buClr>
                <a:srgbClr val="FFFF00"/>
              </a:buClr>
              <a:buSzPct val="120000"/>
              <a:buFont typeface="Wingdings" pitchFamily="2" charset="2"/>
              <a:buChar char="F"/>
              <a:defRPr/>
            </a:pPr>
            <a:r>
              <a:rPr lang="cs-CZ" sz="2500" dirty="0">
                <a:effectLst>
                  <a:outerShdw blurRad="38100" dist="38100" dir="2700000" algn="tl">
                    <a:srgbClr val="000000"/>
                  </a:outerShdw>
                </a:effectLst>
                <a:latin typeface="Times" charset="0"/>
              </a:rPr>
              <a:t> </a:t>
            </a:r>
            <a:r>
              <a:rPr lang="cs-CZ" sz="2500" dirty="0" err="1">
                <a:effectLst>
                  <a:outerShdw blurRad="38100" dist="38100" dir="2700000" algn="tl">
                    <a:srgbClr val="000000"/>
                  </a:outerShdw>
                </a:effectLst>
                <a:latin typeface="Times" charset="0"/>
              </a:rPr>
              <a:t>oGTT</a:t>
            </a:r>
            <a:r>
              <a:rPr lang="cs-CZ" sz="2500" dirty="0">
                <a:effectLst>
                  <a:outerShdw blurRad="38100" dist="38100" dir="2700000" algn="tl">
                    <a:srgbClr val="000000"/>
                  </a:outerShdw>
                </a:effectLst>
                <a:latin typeface="Times" charset="0"/>
              </a:rPr>
              <a:t> v případě glykemie nalačno  5,6 </a:t>
            </a:r>
            <a:r>
              <a:rPr lang="cs-CZ" sz="2500" dirty="0" err="1">
                <a:effectLst>
                  <a:outerShdw blurRad="38100" dist="38100" dir="2700000" algn="tl">
                    <a:srgbClr val="000000"/>
                  </a:outerShdw>
                </a:effectLst>
                <a:latin typeface="Times" charset="0"/>
              </a:rPr>
              <a:t>mmol</a:t>
            </a:r>
            <a:r>
              <a:rPr lang="cs-CZ" sz="2500" dirty="0">
                <a:effectLst>
                  <a:outerShdw blurRad="38100" dist="38100" dir="2700000" algn="tl">
                    <a:srgbClr val="000000"/>
                  </a:outerShdw>
                </a:effectLst>
                <a:latin typeface="Times" charset="0"/>
              </a:rPr>
              <a:t>/l – 6,9 </a:t>
            </a:r>
            <a:r>
              <a:rPr lang="cs-CZ" sz="2500" dirty="0" err="1">
                <a:effectLst>
                  <a:outerShdw blurRad="38100" dist="38100" dir="2700000" algn="tl">
                    <a:srgbClr val="000000"/>
                  </a:outerShdw>
                </a:effectLst>
                <a:latin typeface="Times" charset="0"/>
              </a:rPr>
              <a:t>mmol</a:t>
            </a:r>
            <a:r>
              <a:rPr lang="cs-CZ" sz="2500" dirty="0">
                <a:effectLst>
                  <a:outerShdw blurRad="38100" dist="38100" dir="2700000" algn="tl">
                    <a:srgbClr val="000000"/>
                  </a:outerShdw>
                </a:effectLst>
                <a:latin typeface="Times" charset="0"/>
              </a:rPr>
              <a:t>/l</a:t>
            </a:r>
          </a:p>
          <a:p>
            <a:pPr defTabSz="800100" fontAlgn="auto">
              <a:lnSpc>
                <a:spcPct val="110000"/>
              </a:lnSpc>
              <a:spcAft>
                <a:spcPts val="0"/>
              </a:spcAft>
              <a:buClr>
                <a:srgbClr val="FFFF00"/>
              </a:buClr>
              <a:buSzPct val="120000"/>
              <a:buFont typeface="Wingdings" pitchFamily="2" charset="2"/>
              <a:buChar char="F"/>
              <a:defRPr/>
            </a:pPr>
            <a:r>
              <a:rPr lang="cs-CZ" sz="2500" dirty="0">
                <a:effectLst>
                  <a:outerShdw blurRad="38100" dist="38100" dir="2700000" algn="tl">
                    <a:srgbClr val="000000"/>
                  </a:outerShdw>
                </a:effectLst>
                <a:latin typeface="Times" charset="0"/>
              </a:rPr>
              <a:t> Měření </a:t>
            </a:r>
            <a:r>
              <a:rPr lang="cs-CZ" sz="2500" dirty="0" err="1">
                <a:effectLst>
                  <a:outerShdw blurRad="38100" dist="38100" dir="2700000" algn="tl">
                    <a:srgbClr val="000000"/>
                  </a:outerShdw>
                </a:effectLst>
                <a:latin typeface="Times" charset="0"/>
              </a:rPr>
              <a:t>Ao</a:t>
            </a:r>
            <a:r>
              <a:rPr lang="cs-CZ" sz="2500" dirty="0">
                <a:effectLst>
                  <a:outerShdw blurRad="38100" dist="38100" dir="2700000" algn="tl">
                    <a:srgbClr val="000000"/>
                  </a:outerShdw>
                </a:effectLst>
                <a:latin typeface="Times" charset="0"/>
              </a:rPr>
              <a:t> rychlosti pulzové vlny </a:t>
            </a:r>
          </a:p>
          <a:p>
            <a:pPr defTabSz="800100" fontAlgn="auto">
              <a:lnSpc>
                <a:spcPct val="110000"/>
              </a:lnSpc>
              <a:spcAft>
                <a:spcPts val="0"/>
              </a:spcAft>
              <a:buClr>
                <a:srgbClr val="FFFF00"/>
              </a:buClr>
              <a:buSzPct val="120000"/>
              <a:buFont typeface="Wingdings" pitchFamily="2" charset="2"/>
              <a:buChar char="F"/>
              <a:defRPr/>
            </a:pPr>
            <a:r>
              <a:rPr lang="cs-CZ" sz="2500" dirty="0">
                <a:effectLst>
                  <a:outerShdw blurRad="38100" dist="38100" dir="2700000" algn="tl">
                    <a:srgbClr val="000000"/>
                  </a:outerShdw>
                </a:effectLst>
                <a:latin typeface="Times" charset="0"/>
              </a:rPr>
              <a:t> Vyšetření očního pozadí</a:t>
            </a:r>
          </a:p>
        </p:txBody>
      </p:sp>
    </p:spTree>
  </p:cSld>
  <p:clrMapOvr>
    <a:masterClrMapping/>
  </p:clrMapOvr>
  <p:transition>
    <p:strips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dirty="0"/>
              <a:t>Rozšířené vyšetření </a:t>
            </a:r>
          </a:p>
        </p:txBody>
      </p:sp>
      <p:sp>
        <p:nvSpPr>
          <p:cNvPr id="21507" name="Rectangle 3"/>
          <p:cNvSpPr>
            <a:spLocks noGrp="1" noChangeArrowheads="1"/>
          </p:cNvSpPr>
          <p:nvPr>
            <p:ph idx="1"/>
          </p:nvPr>
        </p:nvSpPr>
        <p:spPr>
          <a:xfrm>
            <a:off x="685800" y="1905000"/>
            <a:ext cx="7772400" cy="4343400"/>
          </a:xfrm>
        </p:spPr>
        <p:txBody>
          <a:bodyPr>
            <a:normAutofit/>
          </a:bodyPr>
          <a:lstStyle/>
          <a:p>
            <a:pPr lvl="1" eaLnBrk="1" hangingPunct="1">
              <a:lnSpc>
                <a:spcPct val="90000"/>
              </a:lnSpc>
            </a:pPr>
            <a:r>
              <a:rPr lang="cs-CZ" sz="2800" dirty="0"/>
              <a:t>Vyšetření mozkových, srdečních a renálních funkcí</a:t>
            </a:r>
          </a:p>
          <a:p>
            <a:pPr lvl="1" eaLnBrk="1" hangingPunct="1">
              <a:lnSpc>
                <a:spcPct val="90000"/>
              </a:lnSpc>
            </a:pPr>
            <a:r>
              <a:rPr lang="cs-CZ" sz="2800" dirty="0"/>
              <a:t>Vyšetření sekundární hypertenze: </a:t>
            </a:r>
          </a:p>
          <a:p>
            <a:pPr lvl="2" eaLnBrk="1" hangingPunct="1">
              <a:lnSpc>
                <a:spcPct val="90000"/>
              </a:lnSpc>
            </a:pPr>
            <a:r>
              <a:rPr lang="cs-CZ" sz="2800" dirty="0"/>
              <a:t>Stanovení  reninu, aldosteronu, kortikosteroidů, katecholaminů</a:t>
            </a:r>
          </a:p>
          <a:p>
            <a:pPr lvl="2" eaLnBrk="1" hangingPunct="1">
              <a:lnSpc>
                <a:spcPct val="90000"/>
              </a:lnSpc>
            </a:pPr>
            <a:r>
              <a:rPr lang="cs-CZ" sz="2800" dirty="0"/>
              <a:t>Sonografie, CT angiografie renálních tepen</a:t>
            </a:r>
          </a:p>
          <a:p>
            <a:pPr lvl="2" eaLnBrk="1" hangingPunct="1">
              <a:lnSpc>
                <a:spcPct val="90000"/>
              </a:lnSpc>
            </a:pPr>
            <a:r>
              <a:rPr lang="cs-CZ" sz="2800" dirty="0"/>
              <a:t>Sonografie ledvin a (nadledvinek –jsou-li patrné)</a:t>
            </a:r>
          </a:p>
        </p:txBody>
      </p:sp>
    </p:spTree>
  </p:cSld>
  <p:clrMapOvr>
    <a:masterClrMapping/>
  </p:clrMapOvr>
  <p:transition>
    <p:strips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t>Cíle léčby</a:t>
            </a:r>
          </a:p>
        </p:txBody>
      </p:sp>
      <p:sp>
        <p:nvSpPr>
          <p:cNvPr id="22531" name="Rectangle 3"/>
          <p:cNvSpPr>
            <a:spLocks noGrp="1" noChangeArrowheads="1"/>
          </p:cNvSpPr>
          <p:nvPr>
            <p:ph idx="1"/>
          </p:nvPr>
        </p:nvSpPr>
        <p:spPr/>
        <p:txBody>
          <a:bodyPr/>
          <a:lstStyle/>
          <a:p>
            <a:pPr eaLnBrk="1" hangingPunct="1"/>
            <a:r>
              <a:rPr lang="cs-CZ" sz="1800" dirty="0"/>
              <a:t>Maximální snížení celkového rizika kardiovaskulární morbidity a mortality v dlouhodobém horizontu</a:t>
            </a:r>
          </a:p>
          <a:p>
            <a:pPr eaLnBrk="1" hangingPunct="1"/>
            <a:r>
              <a:rPr lang="cs-CZ" sz="1800" dirty="0"/>
              <a:t>Redukce všech reverzibilních RF:</a:t>
            </a:r>
          </a:p>
          <a:p>
            <a:pPr lvl="1" eaLnBrk="1" hangingPunct="1"/>
            <a:r>
              <a:rPr lang="cs-CZ" sz="1800" dirty="0"/>
              <a:t>Kouření</a:t>
            </a:r>
          </a:p>
          <a:p>
            <a:pPr lvl="1" eaLnBrk="1" hangingPunct="1"/>
            <a:r>
              <a:rPr lang="cs-CZ" sz="1800" dirty="0" err="1"/>
              <a:t>Dyslipidémie</a:t>
            </a:r>
            <a:endParaRPr lang="cs-CZ" sz="1800" dirty="0"/>
          </a:p>
          <a:p>
            <a:pPr lvl="1" eaLnBrk="1" hangingPunct="1"/>
            <a:r>
              <a:rPr lang="cs-CZ" sz="1800" dirty="0"/>
              <a:t>Diabetu</a:t>
            </a:r>
          </a:p>
          <a:p>
            <a:pPr lvl="1" eaLnBrk="1" hangingPunct="1"/>
            <a:r>
              <a:rPr lang="cs-CZ" sz="1800" dirty="0"/>
              <a:t>Léčba všech přidružených onemocnění</a:t>
            </a:r>
          </a:p>
          <a:p>
            <a:pPr eaLnBrk="1" hangingPunct="1"/>
            <a:r>
              <a:rPr lang="cs-CZ" sz="1800" b="1" dirty="0">
                <a:solidFill>
                  <a:schemeClr val="tx2"/>
                </a:solidFill>
              </a:rPr>
              <a:t>Cílové hodnoty TK:</a:t>
            </a:r>
          </a:p>
          <a:p>
            <a:pPr lvl="1" eaLnBrk="1" hangingPunct="1"/>
            <a:r>
              <a:rPr lang="cs-CZ" sz="1800" b="1" dirty="0">
                <a:solidFill>
                  <a:schemeClr val="tx2"/>
                </a:solidFill>
              </a:rPr>
              <a:t>Všichni hypertonici </a:t>
            </a:r>
            <a:r>
              <a:rPr lang="cs-CZ" sz="1800" b="1" dirty="0">
                <a:solidFill>
                  <a:schemeClr val="tx2"/>
                </a:solidFill>
                <a:sym typeface="Symbol" pitchFamily="18" charset="2"/>
              </a:rPr>
              <a:t> </a:t>
            </a:r>
            <a:r>
              <a:rPr lang="cs-CZ" sz="1800" b="1" dirty="0">
                <a:solidFill>
                  <a:schemeClr val="tx2"/>
                </a:solidFill>
              </a:rPr>
              <a:t>140/90 </a:t>
            </a:r>
            <a:r>
              <a:rPr lang="cs-CZ" sz="1800" b="1" dirty="0" err="1">
                <a:solidFill>
                  <a:schemeClr val="tx2"/>
                </a:solidFill>
              </a:rPr>
              <a:t>mmHg</a:t>
            </a:r>
            <a:r>
              <a:rPr lang="cs-CZ" sz="1800" b="1" dirty="0">
                <a:solidFill>
                  <a:schemeClr val="tx2"/>
                </a:solidFill>
              </a:rPr>
              <a:t> v ambulanci 2.+3. měření</a:t>
            </a:r>
          </a:p>
          <a:p>
            <a:pPr lvl="1" eaLnBrk="1" hangingPunct="1"/>
            <a:r>
              <a:rPr lang="cs-CZ" sz="1800" b="1" dirty="0">
                <a:solidFill>
                  <a:schemeClr val="tx2"/>
                </a:solidFill>
                <a:sym typeface="Symbol" pitchFamily="18" charset="2"/>
              </a:rPr>
              <a:t></a:t>
            </a:r>
            <a:r>
              <a:rPr lang="cs-CZ" sz="1800" b="1" dirty="0">
                <a:solidFill>
                  <a:schemeClr val="tx2"/>
                </a:solidFill>
              </a:rPr>
              <a:t>  130/80 </a:t>
            </a:r>
            <a:r>
              <a:rPr lang="cs-CZ" sz="1800" b="1" dirty="0" err="1">
                <a:solidFill>
                  <a:schemeClr val="tx2"/>
                </a:solidFill>
              </a:rPr>
              <a:t>mmHg</a:t>
            </a:r>
            <a:r>
              <a:rPr lang="cs-CZ" sz="1800" b="1" dirty="0">
                <a:solidFill>
                  <a:schemeClr val="tx2"/>
                </a:solidFill>
              </a:rPr>
              <a:t> průměrného TK /24hod při ambulantním monitorování TK </a:t>
            </a:r>
          </a:p>
          <a:p>
            <a:pPr lvl="1" eaLnBrk="1" hangingPunct="1"/>
            <a:r>
              <a:rPr lang="cs-CZ" sz="1800" b="1" dirty="0">
                <a:solidFill>
                  <a:schemeClr val="tx2"/>
                </a:solidFill>
              </a:rPr>
              <a:t>≤  135/85 </a:t>
            </a:r>
            <a:r>
              <a:rPr lang="cs-CZ" sz="1800" b="1" dirty="0" err="1">
                <a:solidFill>
                  <a:schemeClr val="tx2"/>
                </a:solidFill>
              </a:rPr>
              <a:t>mmHg</a:t>
            </a:r>
            <a:r>
              <a:rPr lang="cs-CZ" sz="1800" b="1" dirty="0">
                <a:solidFill>
                  <a:schemeClr val="tx2"/>
                </a:solidFill>
              </a:rPr>
              <a:t> při domácím měření TK</a:t>
            </a:r>
          </a:p>
        </p:txBody>
      </p:sp>
    </p:spTree>
  </p:cSld>
  <p:clrMapOvr>
    <a:masterClrMapping/>
  </p:clrMapOvr>
  <p:transition>
    <p:strips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t>Nefarmakologická léčba </a:t>
            </a:r>
          </a:p>
        </p:txBody>
      </p:sp>
      <p:sp>
        <p:nvSpPr>
          <p:cNvPr id="23555" name="Rectangle 3"/>
          <p:cNvSpPr>
            <a:spLocks noGrp="1" noChangeArrowheads="1"/>
          </p:cNvSpPr>
          <p:nvPr>
            <p:ph sz="half" idx="1"/>
          </p:nvPr>
        </p:nvSpPr>
        <p:spPr/>
        <p:txBody>
          <a:bodyPr/>
          <a:lstStyle/>
          <a:p>
            <a:pPr eaLnBrk="1" hangingPunct="1">
              <a:lnSpc>
                <a:spcPct val="110000"/>
              </a:lnSpc>
            </a:pPr>
            <a:r>
              <a:rPr lang="cs-CZ" sz="2400" dirty="0"/>
              <a:t>Režimová opatření zahájíme u všech pacientů:</a:t>
            </a:r>
          </a:p>
          <a:p>
            <a:pPr lvl="1" eaLnBrk="1" hangingPunct="1">
              <a:lnSpc>
                <a:spcPct val="110000"/>
              </a:lnSpc>
            </a:pPr>
            <a:r>
              <a:rPr lang="cs-CZ" sz="2000" dirty="0"/>
              <a:t>S vysokým normálním TK</a:t>
            </a:r>
          </a:p>
          <a:p>
            <a:pPr lvl="1" eaLnBrk="1" hangingPunct="1">
              <a:lnSpc>
                <a:spcPct val="110000"/>
              </a:lnSpc>
            </a:pPr>
            <a:r>
              <a:rPr lang="cs-CZ" sz="2000" dirty="0"/>
              <a:t>Vyžadujících farmakoterapii</a:t>
            </a:r>
          </a:p>
          <a:p>
            <a:pPr eaLnBrk="1" hangingPunct="1">
              <a:lnSpc>
                <a:spcPct val="110000"/>
              </a:lnSpc>
            </a:pPr>
            <a:r>
              <a:rPr lang="cs-CZ" sz="2400" dirty="0"/>
              <a:t>Cíl: </a:t>
            </a:r>
          </a:p>
          <a:p>
            <a:pPr lvl="1" eaLnBrk="1" hangingPunct="1">
              <a:lnSpc>
                <a:spcPct val="110000"/>
              </a:lnSpc>
            </a:pPr>
            <a:r>
              <a:rPr lang="cs-CZ" sz="1800" dirty="0"/>
              <a:t>Snížení TK </a:t>
            </a:r>
          </a:p>
          <a:p>
            <a:pPr lvl="1" eaLnBrk="1" hangingPunct="1">
              <a:lnSpc>
                <a:spcPct val="110000"/>
              </a:lnSpc>
            </a:pPr>
            <a:r>
              <a:rPr lang="cs-CZ" sz="1800" dirty="0"/>
              <a:t>Kontrola RF a přidružených onemocnění</a:t>
            </a:r>
          </a:p>
        </p:txBody>
      </p:sp>
      <p:pic>
        <p:nvPicPr>
          <p:cNvPr id="29698" name="Picture 2"/>
          <p:cNvPicPr>
            <a:picLocks noGrp="1" noChangeAspect="1" noChangeArrowheads="1"/>
          </p:cNvPicPr>
          <p:nvPr>
            <p:ph sz="half" idx="2"/>
          </p:nvPr>
        </p:nvPicPr>
        <p:blipFill>
          <a:blip r:embed="rId2" cstate="print"/>
          <a:stretch>
            <a:fillRect/>
          </a:stretch>
        </p:blipFill>
        <p:spPr bwMode="auto">
          <a:xfrm>
            <a:off x="4648200" y="2623344"/>
            <a:ext cx="4038600" cy="3028950"/>
          </a:xfrm>
          <a:prstGeom prst="rect">
            <a:avLst/>
          </a:prstGeom>
          <a:noFill/>
          <a:ln w="9525">
            <a:noFill/>
            <a:miter lim="800000"/>
            <a:headEnd/>
            <a:tailEnd/>
          </a:ln>
        </p:spPr>
      </p:pic>
    </p:spTree>
  </p:cSld>
  <p:clrMapOvr>
    <a:masterClrMapping/>
  </p:clrMapOvr>
  <p:transition>
    <p:strips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57200"/>
            <a:ext cx="7918450" cy="1219200"/>
          </a:xfrm>
        </p:spPr>
        <p:txBody>
          <a:bodyPr/>
          <a:lstStyle/>
          <a:p>
            <a:pPr eaLnBrk="1" hangingPunct="1"/>
            <a:r>
              <a:rPr lang="cs-CZ"/>
              <a:t>Nefarmakologická léčba</a:t>
            </a:r>
          </a:p>
        </p:txBody>
      </p:sp>
      <p:sp>
        <p:nvSpPr>
          <p:cNvPr id="24579" name="Rectangle 3"/>
          <p:cNvSpPr>
            <a:spLocks noGrp="1" noChangeArrowheads="1"/>
          </p:cNvSpPr>
          <p:nvPr>
            <p:ph idx="1"/>
          </p:nvPr>
        </p:nvSpPr>
        <p:spPr>
          <a:xfrm>
            <a:off x="685800" y="1828800"/>
            <a:ext cx="7918450" cy="4267200"/>
          </a:xfrm>
        </p:spPr>
        <p:txBody>
          <a:bodyPr/>
          <a:lstStyle/>
          <a:p>
            <a:pPr eaLnBrk="1" hangingPunct="1"/>
            <a:r>
              <a:rPr lang="cs-CZ" sz="2400" dirty="0"/>
              <a:t>Doporučená režimová opatření:</a:t>
            </a:r>
          </a:p>
          <a:p>
            <a:pPr lvl="1" eaLnBrk="1" hangingPunct="1"/>
            <a:r>
              <a:rPr lang="cs-CZ" sz="2000" dirty="0"/>
              <a:t>Zanechání kouření</a:t>
            </a:r>
          </a:p>
          <a:p>
            <a:pPr lvl="1" eaLnBrk="1" hangingPunct="1"/>
            <a:r>
              <a:rPr lang="cs-CZ" sz="2000" dirty="0"/>
              <a:t>Snížení tělesné hmotnosti u osob s nadváhou a obezitou</a:t>
            </a:r>
          </a:p>
          <a:p>
            <a:pPr lvl="1" eaLnBrk="1" hangingPunct="1"/>
            <a:r>
              <a:rPr lang="cs-CZ" sz="2000" dirty="0"/>
              <a:t>Snížení nadměrné konzumace alkoholu (muži do 30g/den, ženy do 20g/den) </a:t>
            </a:r>
          </a:p>
          <a:p>
            <a:pPr lvl="1" eaLnBrk="1" hangingPunct="1"/>
            <a:r>
              <a:rPr lang="cs-CZ" sz="2000" dirty="0"/>
              <a:t>Dostatečná tělesná aktivita (30-45 minut, 3-4x týdně)</a:t>
            </a:r>
          </a:p>
          <a:p>
            <a:pPr lvl="1" eaLnBrk="1" hangingPunct="1"/>
            <a:r>
              <a:rPr lang="cs-CZ" sz="2000" dirty="0"/>
              <a:t>Snížení příjmu soli do 5-6g/den</a:t>
            </a:r>
          </a:p>
          <a:p>
            <a:pPr lvl="1" eaLnBrk="1" hangingPunct="1"/>
            <a:r>
              <a:rPr lang="cs-CZ" sz="2000" dirty="0"/>
              <a:t>Zvýšení příjmu ovoce a zeleniny, snížení celkového příjmu tuků, zejména nasycených</a:t>
            </a:r>
          </a:p>
          <a:p>
            <a:pPr lvl="1" eaLnBrk="1" hangingPunct="1"/>
            <a:r>
              <a:rPr lang="cs-CZ" sz="2000" dirty="0"/>
              <a:t>Omezení léků podporujících retenci sodíku a vody (nesteroidní antiflogistika), sympatomimetik, kortikoidů a u citlivých žen eventuelně steroidní antikoncepci.</a:t>
            </a:r>
          </a:p>
        </p:txBody>
      </p:sp>
    </p:spTree>
  </p:cSld>
  <p:clrMapOvr>
    <a:masterClrMapping/>
  </p:clrMapOvr>
  <p:transition>
    <p:strips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381000"/>
            <a:ext cx="8077200" cy="1219200"/>
          </a:xfrm>
        </p:spPr>
        <p:txBody>
          <a:bodyPr/>
          <a:lstStyle/>
          <a:p>
            <a:pPr eaLnBrk="1" hangingPunct="1"/>
            <a:r>
              <a:rPr lang="cs-CZ"/>
              <a:t>Farmakologická léčba</a:t>
            </a:r>
          </a:p>
        </p:txBody>
      </p:sp>
      <p:grpSp>
        <p:nvGrpSpPr>
          <p:cNvPr id="2" name="Group 3"/>
          <p:cNvGrpSpPr>
            <a:grpSpLocks/>
          </p:cNvGrpSpPr>
          <p:nvPr/>
        </p:nvGrpSpPr>
        <p:grpSpPr bwMode="auto">
          <a:xfrm>
            <a:off x="755576" y="1700808"/>
            <a:ext cx="7456819" cy="3601525"/>
            <a:chOff x="503" y="1156"/>
            <a:chExt cx="5018" cy="2619"/>
          </a:xfrm>
        </p:grpSpPr>
        <p:sp>
          <p:nvSpPr>
            <p:cNvPr id="75780" name="Rectangle 4"/>
            <p:cNvSpPr>
              <a:spLocks noChangeArrowheads="1"/>
            </p:cNvSpPr>
            <p:nvPr/>
          </p:nvSpPr>
          <p:spPr bwMode="auto">
            <a:xfrm>
              <a:off x="675" y="1209"/>
              <a:ext cx="4846" cy="2566"/>
            </a:xfrm>
            <a:prstGeom prst="rect">
              <a:avLst/>
            </a:prstGeom>
            <a:gradFill rotWithShape="0">
              <a:gsLst>
                <a:gs pos="0">
                  <a:schemeClr val="bg1">
                    <a:gamma/>
                    <a:shade val="46275"/>
                    <a:invGamma/>
                  </a:schemeClr>
                </a:gs>
                <a:gs pos="100000">
                  <a:schemeClr val="bg1"/>
                </a:gs>
              </a:gsLst>
              <a:lin ang="5400000" scaled="1"/>
            </a:gradFill>
            <a:ln w="9525">
              <a:solidFill>
                <a:schemeClr val="tx2"/>
              </a:solidFill>
              <a:miter lim="800000"/>
              <a:headEnd/>
              <a:tailEnd/>
            </a:ln>
            <a:effectLst>
              <a:outerShdw dist="17961" dir="2700000" algn="ctr" rotWithShape="0">
                <a:schemeClr val="tx2">
                  <a:gamma/>
                  <a:shade val="60000"/>
                  <a:invGamma/>
                </a:schemeClr>
              </a:outerShdw>
            </a:effectLst>
          </p:spPr>
          <p:txBody>
            <a:bodyPr/>
            <a:lstStyle/>
            <a:p>
              <a:pPr>
                <a:defRPr/>
              </a:pPr>
              <a:endParaRPr lang="cs-CZ"/>
            </a:p>
          </p:txBody>
        </p:sp>
        <p:sp>
          <p:nvSpPr>
            <p:cNvPr id="25606" name="Text Box 5"/>
            <p:cNvSpPr txBox="1">
              <a:spLocks noChangeArrowheads="1"/>
            </p:cNvSpPr>
            <p:nvPr/>
          </p:nvSpPr>
          <p:spPr bwMode="auto">
            <a:xfrm>
              <a:off x="529" y="1156"/>
              <a:ext cx="4896" cy="1135"/>
            </a:xfrm>
            <a:prstGeom prst="rect">
              <a:avLst/>
            </a:prstGeom>
            <a:noFill/>
            <a:ln w="9525">
              <a:noFill/>
              <a:miter lim="800000"/>
              <a:headEnd/>
              <a:tailEnd/>
            </a:ln>
          </p:spPr>
          <p:txBody>
            <a:bodyPr>
              <a:spAutoFit/>
            </a:bodyPr>
            <a:lstStyle/>
            <a:p>
              <a:pPr algn="ctr">
                <a:spcBef>
                  <a:spcPct val="50000"/>
                </a:spcBef>
              </a:pPr>
              <a:r>
                <a:rPr lang="cs-CZ" sz="2800" b="1" dirty="0">
                  <a:latin typeface="Arial" charset="0"/>
                </a:rPr>
                <a:t>STK </a:t>
              </a:r>
              <a:r>
                <a:rPr lang="cs-CZ" sz="2800" b="1" dirty="0">
                  <a:latin typeface="Arial" charset="0"/>
                  <a:sym typeface="Symbol" pitchFamily="18" charset="2"/>
                </a:rPr>
                <a:t> </a:t>
              </a:r>
              <a:r>
                <a:rPr lang="cs-CZ" sz="2800" b="1" dirty="0">
                  <a:latin typeface="Arial" charset="0"/>
                </a:rPr>
                <a:t>180 </a:t>
              </a:r>
              <a:r>
                <a:rPr lang="cs-CZ" sz="2800" b="1" dirty="0" err="1">
                  <a:latin typeface="Arial" charset="0"/>
                </a:rPr>
                <a:t>mmHg</a:t>
              </a:r>
              <a:endParaRPr lang="cs-CZ" sz="2800" b="1" dirty="0">
                <a:latin typeface="Arial" charset="0"/>
              </a:endParaRPr>
            </a:p>
            <a:p>
              <a:pPr algn="ctr">
                <a:spcBef>
                  <a:spcPct val="50000"/>
                </a:spcBef>
              </a:pPr>
              <a:r>
                <a:rPr lang="cs-CZ" sz="2800" b="1" dirty="0">
                  <a:latin typeface="Arial" charset="0"/>
                </a:rPr>
                <a:t>nebo </a:t>
              </a:r>
            </a:p>
            <a:p>
              <a:pPr algn="ctr">
                <a:spcBef>
                  <a:spcPct val="50000"/>
                </a:spcBef>
              </a:pPr>
              <a:r>
                <a:rPr lang="cs-CZ" sz="2800" b="1" dirty="0">
                  <a:latin typeface="Arial" charset="0"/>
                </a:rPr>
                <a:t>DTK </a:t>
              </a:r>
              <a:r>
                <a:rPr lang="cs-CZ" sz="2800" b="1" dirty="0">
                  <a:latin typeface="Arial" charset="0"/>
                  <a:sym typeface="Symbol" pitchFamily="18" charset="2"/>
                </a:rPr>
                <a:t></a:t>
              </a:r>
              <a:r>
                <a:rPr lang="cs-CZ" sz="2800" b="1" dirty="0">
                  <a:latin typeface="Arial" charset="0"/>
                </a:rPr>
                <a:t> 110 mm </a:t>
              </a:r>
              <a:r>
                <a:rPr lang="cs-CZ" sz="2800" b="1" dirty="0" err="1">
                  <a:latin typeface="Arial" charset="0"/>
                </a:rPr>
                <a:t>Hg</a:t>
              </a:r>
              <a:r>
                <a:rPr lang="cs-CZ" b="1" dirty="0">
                  <a:latin typeface="Arial" charset="0"/>
                </a:rPr>
                <a:t> </a:t>
              </a:r>
            </a:p>
          </p:txBody>
        </p:sp>
        <p:sp>
          <p:nvSpPr>
            <p:cNvPr id="25607" name="Text Box 6"/>
            <p:cNvSpPr txBox="1">
              <a:spLocks noChangeArrowheads="1"/>
            </p:cNvSpPr>
            <p:nvPr/>
          </p:nvSpPr>
          <p:spPr bwMode="auto">
            <a:xfrm>
              <a:off x="503" y="2112"/>
              <a:ext cx="4752" cy="288"/>
            </a:xfrm>
            <a:prstGeom prst="rect">
              <a:avLst/>
            </a:prstGeom>
            <a:noFill/>
            <a:ln w="9525">
              <a:noFill/>
              <a:miter lim="800000"/>
              <a:headEnd/>
              <a:tailEnd/>
            </a:ln>
          </p:spPr>
          <p:txBody>
            <a:bodyPr>
              <a:spAutoFit/>
            </a:bodyPr>
            <a:lstStyle/>
            <a:p>
              <a:pPr algn="ctr">
                <a:spcBef>
                  <a:spcPct val="50000"/>
                </a:spcBef>
              </a:pPr>
              <a:endParaRPr lang="cs-CZ">
                <a:latin typeface="Arial" charset="0"/>
              </a:endParaRPr>
            </a:p>
          </p:txBody>
        </p:sp>
        <p:sp>
          <p:nvSpPr>
            <p:cNvPr id="25609" name="Text Box 8"/>
            <p:cNvSpPr txBox="1">
              <a:spLocks noChangeArrowheads="1"/>
            </p:cNvSpPr>
            <p:nvPr/>
          </p:nvSpPr>
          <p:spPr bwMode="auto">
            <a:xfrm>
              <a:off x="503" y="3408"/>
              <a:ext cx="4752" cy="288"/>
            </a:xfrm>
            <a:prstGeom prst="rect">
              <a:avLst/>
            </a:prstGeom>
            <a:noFill/>
            <a:ln w="9525">
              <a:noFill/>
              <a:miter lim="800000"/>
              <a:headEnd/>
              <a:tailEnd/>
            </a:ln>
          </p:spPr>
          <p:txBody>
            <a:bodyPr>
              <a:spAutoFit/>
            </a:bodyPr>
            <a:lstStyle/>
            <a:p>
              <a:pPr algn="ctr">
                <a:spcBef>
                  <a:spcPct val="50000"/>
                </a:spcBef>
              </a:pPr>
              <a:endParaRPr lang="cs-CZ">
                <a:latin typeface="Arial" charset="0"/>
              </a:endParaRPr>
            </a:p>
          </p:txBody>
        </p:sp>
        <p:cxnSp>
          <p:nvCxnSpPr>
            <p:cNvPr id="25610" name="AutoShape 9"/>
            <p:cNvCxnSpPr>
              <a:cxnSpLocks noChangeShapeType="1"/>
              <a:stCxn id="25606" idx="2"/>
              <a:endCxn id="25607" idx="0"/>
            </p:cNvCxnSpPr>
            <p:nvPr/>
          </p:nvCxnSpPr>
          <p:spPr bwMode="auto">
            <a:xfrm rot="5400000" flipH="1">
              <a:off x="2839" y="2152"/>
              <a:ext cx="179" cy="98"/>
            </a:xfrm>
            <a:prstGeom prst="straightConnector1">
              <a:avLst/>
            </a:prstGeom>
            <a:noFill/>
            <a:ln w="28575">
              <a:noFill/>
              <a:round/>
              <a:headEnd/>
              <a:tailEnd/>
            </a:ln>
          </p:spPr>
        </p:cxnSp>
        <p:cxnSp>
          <p:nvCxnSpPr>
            <p:cNvPr id="25611" name="AutoShape 10"/>
            <p:cNvCxnSpPr>
              <a:cxnSpLocks noChangeShapeType="1"/>
              <a:stCxn id="25607" idx="2"/>
            </p:cNvCxnSpPr>
            <p:nvPr/>
          </p:nvCxnSpPr>
          <p:spPr bwMode="auto">
            <a:xfrm>
              <a:off x="2879" y="2400"/>
              <a:ext cx="0" cy="250"/>
            </a:xfrm>
            <a:prstGeom prst="straightConnector1">
              <a:avLst/>
            </a:prstGeom>
            <a:noFill/>
            <a:ln w="28575">
              <a:noFill/>
              <a:round/>
              <a:headEnd/>
              <a:tailEnd/>
            </a:ln>
          </p:spPr>
        </p:cxnSp>
        <p:cxnSp>
          <p:nvCxnSpPr>
            <p:cNvPr id="25612" name="AutoShape 11"/>
            <p:cNvCxnSpPr>
              <a:cxnSpLocks noChangeShapeType="1"/>
              <a:endCxn id="25609" idx="0"/>
            </p:cNvCxnSpPr>
            <p:nvPr/>
          </p:nvCxnSpPr>
          <p:spPr bwMode="auto">
            <a:xfrm>
              <a:off x="2879" y="3168"/>
              <a:ext cx="0" cy="240"/>
            </a:xfrm>
            <a:prstGeom prst="straightConnector1">
              <a:avLst/>
            </a:prstGeom>
            <a:noFill/>
            <a:ln w="28575">
              <a:noFill/>
              <a:round/>
              <a:headEnd/>
              <a:tailEnd/>
            </a:ln>
          </p:spPr>
        </p:cxnSp>
      </p:grpSp>
      <p:sp>
        <p:nvSpPr>
          <p:cNvPr id="25604" name="Rectangle 12"/>
          <p:cNvSpPr>
            <a:spLocks noChangeArrowheads="1"/>
          </p:cNvSpPr>
          <p:nvPr/>
        </p:nvSpPr>
        <p:spPr bwMode="auto">
          <a:xfrm>
            <a:off x="1619672" y="3717032"/>
            <a:ext cx="6086475" cy="946150"/>
          </a:xfrm>
          <a:prstGeom prst="rect">
            <a:avLst/>
          </a:prstGeom>
          <a:noFill/>
          <a:ln w="9525">
            <a:noFill/>
            <a:miter lim="800000"/>
            <a:headEnd/>
            <a:tailEnd/>
          </a:ln>
        </p:spPr>
        <p:txBody>
          <a:bodyPr wrap="none">
            <a:spAutoFit/>
          </a:bodyPr>
          <a:lstStyle/>
          <a:p>
            <a:pPr algn="ctr"/>
            <a:r>
              <a:rPr lang="cs-CZ" sz="2800" dirty="0">
                <a:latin typeface="Arial" charset="0"/>
              </a:rPr>
              <a:t>Bezprostředně  zahájit farmakoterapii</a:t>
            </a:r>
          </a:p>
          <a:p>
            <a:pPr algn="ctr"/>
            <a:r>
              <a:rPr lang="cs-CZ" sz="2800" dirty="0">
                <a:latin typeface="Arial" charset="0"/>
              </a:rPr>
              <a:t>a nefarmakologickou léčbu</a:t>
            </a:r>
          </a:p>
        </p:txBody>
      </p:sp>
      <p:pic>
        <p:nvPicPr>
          <p:cNvPr id="29698" name="Picture 2" descr="F:\Prezentace\lide_(22).gif"/>
          <p:cNvPicPr>
            <a:picLocks noChangeAspect="1" noChangeArrowheads="1" noCrop="1"/>
          </p:cNvPicPr>
          <p:nvPr/>
        </p:nvPicPr>
        <p:blipFill>
          <a:blip r:embed="rId2" cstate="print"/>
          <a:srcRect/>
          <a:stretch>
            <a:fillRect/>
          </a:stretch>
        </p:blipFill>
        <p:spPr bwMode="auto">
          <a:xfrm>
            <a:off x="6444208" y="4667250"/>
            <a:ext cx="2400300" cy="2190750"/>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381000"/>
            <a:ext cx="8077200" cy="1219200"/>
          </a:xfrm>
        </p:spPr>
        <p:txBody>
          <a:bodyPr/>
          <a:lstStyle/>
          <a:p>
            <a:pPr eaLnBrk="1" hangingPunct="1"/>
            <a:r>
              <a:rPr lang="cs-CZ"/>
              <a:t>Farmakologická léčba</a:t>
            </a:r>
          </a:p>
        </p:txBody>
      </p:sp>
      <p:sp>
        <p:nvSpPr>
          <p:cNvPr id="26627" name="Rectangle 13"/>
          <p:cNvSpPr>
            <a:spLocks noGrp="1" noChangeArrowheads="1"/>
          </p:cNvSpPr>
          <p:nvPr>
            <p:ph idx="1"/>
          </p:nvPr>
        </p:nvSpPr>
        <p:spPr>
          <a:xfrm>
            <a:off x="611188" y="1557338"/>
            <a:ext cx="8064500" cy="4967287"/>
          </a:xfrm>
        </p:spPr>
        <p:txBody>
          <a:bodyPr/>
          <a:lstStyle/>
          <a:p>
            <a:pPr algn="ctr" eaLnBrk="1" hangingPunct="1">
              <a:buFont typeface="Wingdings" pitchFamily="2" charset="2"/>
              <a:buNone/>
            </a:pPr>
            <a:endParaRPr lang="cs-CZ" sz="1200" b="1"/>
          </a:p>
          <a:p>
            <a:pPr algn="ctr" eaLnBrk="1" hangingPunct="1">
              <a:buFont typeface="Wingdings" pitchFamily="2" charset="2"/>
              <a:buNone/>
            </a:pPr>
            <a:r>
              <a:rPr lang="cs-CZ" sz="2800" b="1"/>
              <a:t>STK 160-179 mmHg</a:t>
            </a:r>
          </a:p>
          <a:p>
            <a:pPr algn="ctr" eaLnBrk="1" hangingPunct="1">
              <a:buFont typeface="Wingdings" pitchFamily="2" charset="2"/>
              <a:buNone/>
            </a:pPr>
            <a:r>
              <a:rPr lang="cs-CZ" sz="2800" b="1"/>
              <a:t>nebo</a:t>
            </a:r>
          </a:p>
          <a:p>
            <a:pPr algn="ctr" eaLnBrk="1" hangingPunct="1">
              <a:buFont typeface="Wingdings" pitchFamily="2" charset="2"/>
              <a:buNone/>
            </a:pPr>
            <a:r>
              <a:rPr lang="cs-CZ" sz="2800" b="1"/>
              <a:t>DTK 100-109 mmHg</a:t>
            </a:r>
          </a:p>
          <a:p>
            <a:pPr algn="ctr" eaLnBrk="1" hangingPunct="1">
              <a:buFont typeface="Wingdings" pitchFamily="2" charset="2"/>
              <a:buNone/>
            </a:pPr>
            <a:endParaRPr lang="cs-CZ" sz="2000" b="1"/>
          </a:p>
          <a:p>
            <a:pPr algn="ctr" eaLnBrk="1" hangingPunct="1">
              <a:buFont typeface="Wingdings" pitchFamily="2" charset="2"/>
              <a:buNone/>
            </a:pPr>
            <a:r>
              <a:rPr lang="cs-CZ" sz="2400"/>
              <a:t>nefarmakologická léčba, opakované měření TK</a:t>
            </a:r>
          </a:p>
          <a:p>
            <a:pPr algn="ctr" eaLnBrk="1" hangingPunct="1">
              <a:buFont typeface="Wingdings" pitchFamily="2" charset="2"/>
              <a:buNone/>
            </a:pPr>
            <a:r>
              <a:rPr lang="cs-CZ" sz="2400"/>
              <a:t>do 2-4 týdnů</a:t>
            </a:r>
          </a:p>
          <a:p>
            <a:pPr algn="ctr" eaLnBrk="1" hangingPunct="1">
              <a:buFont typeface="Wingdings" pitchFamily="2" charset="2"/>
              <a:buNone/>
            </a:pPr>
            <a:endParaRPr lang="cs-CZ" sz="2400"/>
          </a:p>
          <a:p>
            <a:pPr algn="ctr" eaLnBrk="1" hangingPunct="1">
              <a:buFont typeface="Wingdings" pitchFamily="2" charset="2"/>
              <a:buNone/>
            </a:pPr>
            <a:r>
              <a:rPr lang="cs-CZ" sz="2400"/>
              <a:t>pokud i po 4 týdnech TK </a:t>
            </a:r>
            <a:r>
              <a:rPr lang="cs-CZ" sz="2400">
                <a:cs typeface="Arial" charset="0"/>
              </a:rPr>
              <a:t>≥ 150/95 mmHg</a:t>
            </a:r>
          </a:p>
          <a:p>
            <a:pPr algn="ctr" eaLnBrk="1" hangingPunct="1">
              <a:buFont typeface="Wingdings" pitchFamily="2" charset="2"/>
              <a:buNone/>
            </a:pPr>
            <a:endParaRPr lang="cs-CZ" sz="2400">
              <a:cs typeface="Arial" charset="0"/>
            </a:endParaRPr>
          </a:p>
          <a:p>
            <a:pPr algn="ctr" eaLnBrk="1" hangingPunct="1">
              <a:buFont typeface="Wingdings" pitchFamily="2" charset="2"/>
              <a:buNone/>
            </a:pPr>
            <a:r>
              <a:rPr lang="cs-CZ" sz="2800">
                <a:cs typeface="Arial" charset="0"/>
              </a:rPr>
              <a:t>farmakoterapie</a:t>
            </a:r>
            <a:r>
              <a:rPr lang="cs-CZ" sz="2800"/>
              <a:t> </a:t>
            </a:r>
            <a:r>
              <a:rPr lang="cs-CZ" sz="2400"/>
              <a:t> </a:t>
            </a:r>
          </a:p>
          <a:p>
            <a:pPr algn="ctr" eaLnBrk="1" hangingPunct="1">
              <a:buFont typeface="Wingdings" pitchFamily="2" charset="2"/>
              <a:buNone/>
            </a:pPr>
            <a:endParaRPr lang="cs-CZ" sz="2400"/>
          </a:p>
        </p:txBody>
      </p:sp>
      <p:sp>
        <p:nvSpPr>
          <p:cNvPr id="26628" name="Line 14"/>
          <p:cNvSpPr>
            <a:spLocks noChangeShapeType="1"/>
          </p:cNvSpPr>
          <p:nvPr/>
        </p:nvSpPr>
        <p:spPr bwMode="auto">
          <a:xfrm>
            <a:off x="4500563" y="4581525"/>
            <a:ext cx="0" cy="431800"/>
          </a:xfrm>
          <a:prstGeom prst="line">
            <a:avLst/>
          </a:prstGeom>
          <a:noFill/>
          <a:ln w="28575">
            <a:solidFill>
              <a:schemeClr val="tx1"/>
            </a:solidFill>
            <a:round/>
            <a:headEnd/>
            <a:tailEnd type="triangle" w="med" len="med"/>
          </a:ln>
        </p:spPr>
        <p:txBody>
          <a:bodyPr/>
          <a:lstStyle/>
          <a:p>
            <a:endParaRPr lang="cs-CZ"/>
          </a:p>
        </p:txBody>
      </p:sp>
      <p:sp>
        <p:nvSpPr>
          <p:cNvPr id="26629" name="Line 15"/>
          <p:cNvSpPr>
            <a:spLocks noChangeShapeType="1"/>
          </p:cNvSpPr>
          <p:nvPr/>
        </p:nvSpPr>
        <p:spPr bwMode="auto">
          <a:xfrm>
            <a:off x="4500563" y="5518150"/>
            <a:ext cx="0" cy="431800"/>
          </a:xfrm>
          <a:prstGeom prst="line">
            <a:avLst/>
          </a:prstGeom>
          <a:noFill/>
          <a:ln w="28575">
            <a:solidFill>
              <a:schemeClr val="tx1"/>
            </a:solidFill>
            <a:round/>
            <a:headEnd/>
            <a:tailEnd type="triangle" w="med" len="med"/>
          </a:ln>
        </p:spPr>
        <p:txBody>
          <a:bodyPr/>
          <a:lstStyle/>
          <a:p>
            <a:endParaRPr lang="cs-CZ"/>
          </a:p>
        </p:txBody>
      </p:sp>
    </p:spTree>
  </p:cSld>
  <p:clrMapOvr>
    <a:masterClrMapping/>
  </p:clrMapOvr>
  <p:transition>
    <p:strips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81000"/>
            <a:ext cx="8077200" cy="1219200"/>
          </a:xfrm>
        </p:spPr>
        <p:txBody>
          <a:bodyPr/>
          <a:lstStyle/>
          <a:p>
            <a:pPr eaLnBrk="1" hangingPunct="1"/>
            <a:r>
              <a:rPr lang="cs-CZ"/>
              <a:t>Farmakologická léčba</a:t>
            </a:r>
          </a:p>
        </p:txBody>
      </p:sp>
      <p:sp>
        <p:nvSpPr>
          <p:cNvPr id="27651" name="Rectangle 3"/>
          <p:cNvSpPr>
            <a:spLocks noGrp="1" noChangeArrowheads="1"/>
          </p:cNvSpPr>
          <p:nvPr>
            <p:ph idx="1"/>
          </p:nvPr>
        </p:nvSpPr>
        <p:spPr>
          <a:xfrm>
            <a:off x="611188" y="1557338"/>
            <a:ext cx="8064500" cy="4967287"/>
          </a:xfrm>
        </p:spPr>
        <p:txBody>
          <a:bodyPr/>
          <a:lstStyle/>
          <a:p>
            <a:pPr algn="ctr" eaLnBrk="1" hangingPunct="1">
              <a:buFont typeface="Wingdings" pitchFamily="2" charset="2"/>
              <a:buNone/>
            </a:pPr>
            <a:endParaRPr lang="cs-CZ" sz="1200" b="1"/>
          </a:p>
          <a:p>
            <a:pPr algn="ctr" eaLnBrk="1" hangingPunct="1">
              <a:buFont typeface="Wingdings" pitchFamily="2" charset="2"/>
              <a:buNone/>
            </a:pPr>
            <a:r>
              <a:rPr lang="cs-CZ" sz="2800" b="1"/>
              <a:t>STK 140-159 mmHg</a:t>
            </a:r>
          </a:p>
          <a:p>
            <a:pPr algn="ctr" eaLnBrk="1" hangingPunct="1">
              <a:buFont typeface="Wingdings" pitchFamily="2" charset="2"/>
              <a:buNone/>
            </a:pPr>
            <a:r>
              <a:rPr lang="cs-CZ" sz="2800" b="1"/>
              <a:t>nebo</a:t>
            </a:r>
          </a:p>
          <a:p>
            <a:pPr algn="ctr" eaLnBrk="1" hangingPunct="1">
              <a:buFont typeface="Wingdings" pitchFamily="2" charset="2"/>
              <a:buNone/>
            </a:pPr>
            <a:r>
              <a:rPr lang="cs-CZ" sz="2800" b="1"/>
              <a:t>DTK 90-99 mmHg</a:t>
            </a:r>
          </a:p>
          <a:p>
            <a:pPr algn="ctr" eaLnBrk="1" hangingPunct="1">
              <a:buFont typeface="Wingdings" pitchFamily="2" charset="2"/>
              <a:buNone/>
            </a:pPr>
            <a:endParaRPr lang="cs-CZ" sz="1000" b="1"/>
          </a:p>
          <a:p>
            <a:pPr algn="ctr" eaLnBrk="1" hangingPunct="1">
              <a:buFont typeface="Wingdings" pitchFamily="2" charset="2"/>
              <a:buNone/>
            </a:pPr>
            <a:r>
              <a:rPr lang="cs-CZ" sz="2400"/>
              <a:t>a</a:t>
            </a:r>
          </a:p>
          <a:p>
            <a:pPr algn="ctr" eaLnBrk="1" hangingPunct="1">
              <a:buFont typeface="Wingdings" pitchFamily="2" charset="2"/>
              <a:buNone/>
            </a:pPr>
            <a:endParaRPr lang="cs-CZ" sz="1000"/>
          </a:p>
          <a:p>
            <a:pPr algn="ctr" eaLnBrk="1" hangingPunct="1">
              <a:buFont typeface="Wingdings" pitchFamily="2" charset="2"/>
              <a:buNone/>
            </a:pPr>
            <a:r>
              <a:rPr lang="cs-CZ" sz="2400"/>
              <a:t>absolutní riziko fatální KVO </a:t>
            </a:r>
            <a:r>
              <a:rPr lang="cs-CZ" sz="2400">
                <a:cs typeface="Arial" charset="0"/>
              </a:rPr>
              <a:t>≥ 5%</a:t>
            </a:r>
          </a:p>
          <a:p>
            <a:pPr algn="ctr" eaLnBrk="1" hangingPunct="1">
              <a:buFont typeface="Wingdings" pitchFamily="2" charset="2"/>
              <a:buNone/>
            </a:pPr>
            <a:r>
              <a:rPr lang="cs-CZ" sz="2400"/>
              <a:t>nebo poškození cílových orgánů</a:t>
            </a:r>
          </a:p>
          <a:p>
            <a:pPr algn="ctr" eaLnBrk="1" hangingPunct="1">
              <a:buFont typeface="Wingdings" pitchFamily="2" charset="2"/>
              <a:buNone/>
            </a:pPr>
            <a:endParaRPr lang="cs-CZ" sz="2400"/>
          </a:p>
          <a:p>
            <a:pPr algn="ctr" eaLnBrk="1" hangingPunct="1">
              <a:buFont typeface="Wingdings" pitchFamily="2" charset="2"/>
              <a:buNone/>
            </a:pPr>
            <a:r>
              <a:rPr lang="cs-CZ" sz="2800">
                <a:cs typeface="Arial" charset="0"/>
              </a:rPr>
              <a:t>nefarmakologická léčba + farmakoterapie</a:t>
            </a:r>
          </a:p>
          <a:p>
            <a:pPr algn="ctr" eaLnBrk="1" hangingPunct="1">
              <a:buFont typeface="Wingdings" pitchFamily="2" charset="2"/>
              <a:buNone/>
            </a:pPr>
            <a:endParaRPr lang="cs-CZ" sz="2400">
              <a:cs typeface="Arial" charset="0"/>
            </a:endParaRPr>
          </a:p>
          <a:p>
            <a:pPr algn="ctr" eaLnBrk="1" hangingPunct="1">
              <a:buFont typeface="Wingdings" pitchFamily="2" charset="2"/>
              <a:buNone/>
            </a:pPr>
            <a:endParaRPr lang="cs-CZ" sz="2400"/>
          </a:p>
        </p:txBody>
      </p:sp>
      <p:sp>
        <p:nvSpPr>
          <p:cNvPr id="27652" name="Line 4"/>
          <p:cNvSpPr>
            <a:spLocks noChangeShapeType="1"/>
          </p:cNvSpPr>
          <p:nvPr/>
        </p:nvSpPr>
        <p:spPr bwMode="auto">
          <a:xfrm>
            <a:off x="4716463" y="5084763"/>
            <a:ext cx="0" cy="431800"/>
          </a:xfrm>
          <a:prstGeom prst="line">
            <a:avLst/>
          </a:prstGeom>
          <a:noFill/>
          <a:ln w="28575">
            <a:solidFill>
              <a:schemeClr val="tx1"/>
            </a:solidFill>
            <a:round/>
            <a:headEnd/>
            <a:tailEnd type="triangle" w="med" len="med"/>
          </a:ln>
        </p:spPr>
        <p:txBody>
          <a:bodyPr/>
          <a:lstStyle/>
          <a:p>
            <a:endParaRPr lang="cs-CZ"/>
          </a:p>
        </p:txBody>
      </p:sp>
    </p:spTree>
  </p:cSld>
  <p:clrMapOvr>
    <a:masterClrMapping/>
  </p:clrMapOvr>
  <p:transition>
    <p:strips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381000"/>
            <a:ext cx="8077200" cy="1219200"/>
          </a:xfrm>
        </p:spPr>
        <p:txBody>
          <a:bodyPr/>
          <a:lstStyle/>
          <a:p>
            <a:pPr eaLnBrk="1" hangingPunct="1"/>
            <a:r>
              <a:rPr lang="cs-CZ"/>
              <a:t>Farmakologická léčba</a:t>
            </a:r>
          </a:p>
        </p:txBody>
      </p:sp>
      <p:sp>
        <p:nvSpPr>
          <p:cNvPr id="28675" name="Rectangle 3"/>
          <p:cNvSpPr>
            <a:spLocks noGrp="1" noChangeArrowheads="1"/>
          </p:cNvSpPr>
          <p:nvPr>
            <p:ph idx="1"/>
          </p:nvPr>
        </p:nvSpPr>
        <p:spPr>
          <a:xfrm>
            <a:off x="611188" y="1557338"/>
            <a:ext cx="8064500" cy="4967287"/>
          </a:xfrm>
        </p:spPr>
        <p:txBody>
          <a:bodyPr/>
          <a:lstStyle/>
          <a:p>
            <a:pPr algn="ctr" eaLnBrk="1" hangingPunct="1">
              <a:buFont typeface="Wingdings" pitchFamily="2" charset="2"/>
              <a:buNone/>
            </a:pPr>
            <a:r>
              <a:rPr lang="cs-CZ" sz="2000" b="1"/>
              <a:t>STK 140-159 mmHg</a:t>
            </a:r>
          </a:p>
          <a:p>
            <a:pPr algn="ctr" eaLnBrk="1" hangingPunct="1">
              <a:buFont typeface="Wingdings" pitchFamily="2" charset="2"/>
              <a:buNone/>
            </a:pPr>
            <a:r>
              <a:rPr lang="cs-CZ" sz="2000" b="1"/>
              <a:t>nebo</a:t>
            </a:r>
          </a:p>
          <a:p>
            <a:pPr algn="ctr" eaLnBrk="1" hangingPunct="1">
              <a:buFont typeface="Wingdings" pitchFamily="2" charset="2"/>
              <a:buNone/>
            </a:pPr>
            <a:r>
              <a:rPr lang="cs-CZ" sz="2000" b="1"/>
              <a:t>DTK 90-99 mmHg</a:t>
            </a:r>
          </a:p>
          <a:p>
            <a:pPr algn="ctr" eaLnBrk="1" hangingPunct="1">
              <a:buFont typeface="Wingdings" pitchFamily="2" charset="2"/>
              <a:buNone/>
            </a:pPr>
            <a:r>
              <a:rPr lang="cs-CZ" sz="1800"/>
              <a:t>a</a:t>
            </a:r>
          </a:p>
          <a:p>
            <a:pPr algn="ctr" eaLnBrk="1" hangingPunct="1">
              <a:buFont typeface="Wingdings" pitchFamily="2" charset="2"/>
              <a:buNone/>
            </a:pPr>
            <a:r>
              <a:rPr lang="cs-CZ" sz="2000"/>
              <a:t>absolutní riziko fatální KVO </a:t>
            </a:r>
            <a:r>
              <a:rPr lang="en-US" sz="2000">
                <a:cs typeface="Arial" charset="0"/>
              </a:rPr>
              <a:t>&lt;</a:t>
            </a:r>
            <a:r>
              <a:rPr lang="cs-CZ" sz="2000">
                <a:cs typeface="Arial" charset="0"/>
              </a:rPr>
              <a:t> 5%</a:t>
            </a:r>
          </a:p>
          <a:p>
            <a:pPr algn="ctr" eaLnBrk="1" hangingPunct="1">
              <a:buFont typeface="Wingdings" pitchFamily="2" charset="2"/>
              <a:buNone/>
            </a:pPr>
            <a:r>
              <a:rPr lang="cs-CZ" sz="2000"/>
              <a:t>bez poškození cílových orgánů</a:t>
            </a:r>
          </a:p>
          <a:p>
            <a:pPr algn="ctr" eaLnBrk="1" hangingPunct="1">
              <a:buFont typeface="Wingdings" pitchFamily="2" charset="2"/>
              <a:buNone/>
            </a:pPr>
            <a:endParaRPr lang="cs-CZ" sz="2000"/>
          </a:p>
          <a:p>
            <a:pPr algn="ctr" eaLnBrk="1" hangingPunct="1">
              <a:buFont typeface="Wingdings" pitchFamily="2" charset="2"/>
              <a:buNone/>
            </a:pPr>
            <a:r>
              <a:rPr lang="cs-CZ" sz="2000">
                <a:cs typeface="Arial" charset="0"/>
              </a:rPr>
              <a:t>nefarmakologická léčba + opakované měření TK do 4 týdnů</a:t>
            </a:r>
          </a:p>
          <a:p>
            <a:pPr algn="ctr" eaLnBrk="1" hangingPunct="1">
              <a:buFont typeface="Wingdings" pitchFamily="2" charset="2"/>
              <a:buNone/>
            </a:pPr>
            <a:endParaRPr lang="cs-CZ" sz="2400">
              <a:cs typeface="Arial" charset="0"/>
            </a:endParaRPr>
          </a:p>
          <a:p>
            <a:pPr algn="ctr" eaLnBrk="1" hangingPunct="1">
              <a:buFont typeface="Wingdings" pitchFamily="2" charset="2"/>
              <a:buNone/>
            </a:pPr>
            <a:endParaRPr lang="cs-CZ" sz="2400"/>
          </a:p>
        </p:txBody>
      </p:sp>
      <p:sp>
        <p:nvSpPr>
          <p:cNvPr id="28676" name="Line 4"/>
          <p:cNvSpPr>
            <a:spLocks noChangeShapeType="1"/>
          </p:cNvSpPr>
          <p:nvPr/>
        </p:nvSpPr>
        <p:spPr bwMode="auto">
          <a:xfrm>
            <a:off x="4643438" y="3716338"/>
            <a:ext cx="0" cy="360362"/>
          </a:xfrm>
          <a:prstGeom prst="line">
            <a:avLst/>
          </a:prstGeom>
          <a:noFill/>
          <a:ln w="28575">
            <a:solidFill>
              <a:schemeClr val="tx1"/>
            </a:solidFill>
            <a:round/>
            <a:headEnd/>
            <a:tailEnd type="triangle" w="med" len="med"/>
          </a:ln>
        </p:spPr>
        <p:txBody>
          <a:bodyPr/>
          <a:lstStyle/>
          <a:p>
            <a:endParaRPr lang="cs-CZ"/>
          </a:p>
        </p:txBody>
      </p:sp>
      <p:sp>
        <p:nvSpPr>
          <p:cNvPr id="28677" name="Text Box 6"/>
          <p:cNvSpPr txBox="1">
            <a:spLocks noChangeArrowheads="1"/>
          </p:cNvSpPr>
          <p:nvPr/>
        </p:nvSpPr>
        <p:spPr bwMode="auto">
          <a:xfrm>
            <a:off x="879475" y="4864100"/>
            <a:ext cx="7559675" cy="1525588"/>
          </a:xfrm>
          <a:prstGeom prst="rect">
            <a:avLst/>
          </a:prstGeom>
          <a:noFill/>
          <a:ln w="9525">
            <a:noFill/>
            <a:miter lim="800000"/>
            <a:headEnd/>
            <a:tailEnd/>
          </a:ln>
        </p:spPr>
        <p:txBody>
          <a:bodyPr wrap="none">
            <a:spAutoFit/>
          </a:bodyPr>
          <a:lstStyle/>
          <a:p>
            <a:r>
              <a:rPr lang="cs-CZ" sz="2000">
                <a:latin typeface="Arial" charset="0"/>
              </a:rPr>
              <a:t>TK </a:t>
            </a:r>
            <a:r>
              <a:rPr lang="en-US" sz="2000">
                <a:latin typeface="Arial" charset="0"/>
                <a:cs typeface="Arial" charset="0"/>
              </a:rPr>
              <a:t>&lt;</a:t>
            </a:r>
            <a:r>
              <a:rPr lang="cs-CZ" sz="2000">
                <a:latin typeface="Arial" charset="0"/>
                <a:cs typeface="Arial" charset="0"/>
              </a:rPr>
              <a:t> 140/90 mmHg	STK 140-149 nebo	STK ≥ 150 nebo</a:t>
            </a:r>
          </a:p>
          <a:p>
            <a:r>
              <a:rPr lang="cs-CZ" sz="2000">
                <a:latin typeface="Arial" charset="0"/>
                <a:cs typeface="Arial" charset="0"/>
              </a:rPr>
              <a:t>			DTK 90-94 mmHg	DTK ≥ 95 mmHg</a:t>
            </a:r>
          </a:p>
          <a:p>
            <a:r>
              <a:rPr lang="cs-CZ" sz="1800">
                <a:latin typeface="Arial" charset="0"/>
                <a:cs typeface="Arial" charset="0"/>
              </a:rPr>
              <a:t>nefarmakologicky 	přísně nefarmakologicky	farmakologicky +</a:t>
            </a:r>
          </a:p>
          <a:p>
            <a:r>
              <a:rPr lang="cs-CZ" sz="1800">
                <a:latin typeface="Arial" charset="0"/>
                <a:cs typeface="Arial" charset="0"/>
              </a:rPr>
              <a:t>kontroly TK 1x ročně	event. farmakologicky	zpřísnit </a:t>
            </a:r>
          </a:p>
          <a:p>
            <a:r>
              <a:rPr lang="cs-CZ" sz="1800">
                <a:latin typeface="Arial" charset="0"/>
                <a:cs typeface="Arial" charset="0"/>
              </a:rPr>
              <a:t>						nefarmakolicky	</a:t>
            </a:r>
          </a:p>
        </p:txBody>
      </p:sp>
      <p:sp>
        <p:nvSpPr>
          <p:cNvPr id="28678" name="Line 7"/>
          <p:cNvSpPr>
            <a:spLocks noChangeShapeType="1"/>
          </p:cNvSpPr>
          <p:nvPr/>
        </p:nvSpPr>
        <p:spPr bwMode="auto">
          <a:xfrm flipH="1">
            <a:off x="2700338" y="4508500"/>
            <a:ext cx="215900" cy="288925"/>
          </a:xfrm>
          <a:prstGeom prst="line">
            <a:avLst/>
          </a:prstGeom>
          <a:noFill/>
          <a:ln w="28575">
            <a:solidFill>
              <a:schemeClr val="tx1"/>
            </a:solidFill>
            <a:round/>
            <a:headEnd/>
            <a:tailEnd type="triangle" w="med" len="med"/>
          </a:ln>
        </p:spPr>
        <p:txBody>
          <a:bodyPr/>
          <a:lstStyle/>
          <a:p>
            <a:endParaRPr lang="cs-CZ"/>
          </a:p>
        </p:txBody>
      </p:sp>
      <p:sp>
        <p:nvSpPr>
          <p:cNvPr id="28679" name="Line 8"/>
          <p:cNvSpPr>
            <a:spLocks noChangeShapeType="1"/>
          </p:cNvSpPr>
          <p:nvPr/>
        </p:nvSpPr>
        <p:spPr bwMode="auto">
          <a:xfrm>
            <a:off x="4643438" y="4437063"/>
            <a:ext cx="0" cy="360362"/>
          </a:xfrm>
          <a:prstGeom prst="line">
            <a:avLst/>
          </a:prstGeom>
          <a:noFill/>
          <a:ln w="28575">
            <a:solidFill>
              <a:schemeClr val="tx1"/>
            </a:solidFill>
            <a:round/>
            <a:headEnd/>
            <a:tailEnd type="triangle" w="med" len="med"/>
          </a:ln>
        </p:spPr>
        <p:txBody>
          <a:bodyPr/>
          <a:lstStyle/>
          <a:p>
            <a:endParaRPr lang="cs-CZ"/>
          </a:p>
        </p:txBody>
      </p:sp>
      <p:sp>
        <p:nvSpPr>
          <p:cNvPr id="28680" name="Line 9"/>
          <p:cNvSpPr>
            <a:spLocks noChangeShapeType="1"/>
          </p:cNvSpPr>
          <p:nvPr/>
        </p:nvSpPr>
        <p:spPr bwMode="auto">
          <a:xfrm>
            <a:off x="6588125" y="4508500"/>
            <a:ext cx="217488" cy="360363"/>
          </a:xfrm>
          <a:prstGeom prst="line">
            <a:avLst/>
          </a:prstGeom>
          <a:noFill/>
          <a:ln w="28575">
            <a:solidFill>
              <a:schemeClr val="tx1"/>
            </a:solidFill>
            <a:round/>
            <a:headEnd/>
            <a:tailEnd type="triangle" w="med" len="med"/>
          </a:ln>
        </p:spPr>
        <p:txBody>
          <a:bodyPr/>
          <a:lstStyle/>
          <a:p>
            <a:endParaRPr lang="cs-CZ"/>
          </a:p>
        </p:txBody>
      </p:sp>
    </p:spTree>
  </p:cSld>
  <p:clrMapOvr>
    <a:masterClrMapping/>
  </p:clrMapOvr>
  <p:transition>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cs-CZ"/>
              <a:t>Definice</a:t>
            </a:r>
          </a:p>
        </p:txBody>
      </p:sp>
      <p:sp>
        <p:nvSpPr>
          <p:cNvPr id="3075" name="Rectangle 3"/>
          <p:cNvSpPr>
            <a:spLocks noGrp="1" noChangeArrowheads="1"/>
          </p:cNvSpPr>
          <p:nvPr>
            <p:ph idx="1"/>
          </p:nvPr>
        </p:nvSpPr>
        <p:spPr>
          <a:xfrm>
            <a:off x="685800" y="1905000"/>
            <a:ext cx="7342584" cy="4260304"/>
          </a:xfrm>
        </p:spPr>
        <p:txBody>
          <a:bodyPr>
            <a:normAutofit lnSpcReduction="10000"/>
          </a:bodyPr>
          <a:lstStyle/>
          <a:p>
            <a:pPr eaLnBrk="1" hangingPunct="1">
              <a:lnSpc>
                <a:spcPct val="80000"/>
              </a:lnSpc>
            </a:pPr>
            <a:r>
              <a:rPr lang="cs-CZ" sz="2800" dirty="0"/>
              <a:t>arteriální hypertenze = opakované zvýšení TK </a:t>
            </a:r>
            <a:r>
              <a:rPr lang="cs-CZ" sz="2800" dirty="0">
                <a:cs typeface="Arial" charset="0"/>
              </a:rPr>
              <a:t>≥</a:t>
            </a:r>
            <a:r>
              <a:rPr lang="en-US" sz="2800" dirty="0">
                <a:cs typeface="Arial" charset="0"/>
              </a:rPr>
              <a:t> 140/90</a:t>
            </a:r>
            <a:r>
              <a:rPr lang="cs-CZ" sz="2800" dirty="0">
                <a:cs typeface="Arial" charset="0"/>
              </a:rPr>
              <a:t> </a:t>
            </a:r>
            <a:r>
              <a:rPr lang="cs-CZ" sz="2800" dirty="0" err="1">
                <a:cs typeface="Arial" charset="0"/>
              </a:rPr>
              <a:t>mmHg</a:t>
            </a:r>
            <a:r>
              <a:rPr lang="cs-CZ" sz="2800" dirty="0">
                <a:cs typeface="Arial" charset="0"/>
              </a:rPr>
              <a:t> </a:t>
            </a:r>
            <a:r>
              <a:rPr lang="en-US" sz="2800" dirty="0">
                <a:cs typeface="Arial" charset="0"/>
              </a:rPr>
              <a:t> min</a:t>
            </a:r>
            <a:r>
              <a:rPr lang="cs-CZ" sz="2800" dirty="0" err="1">
                <a:cs typeface="Arial" charset="0"/>
              </a:rPr>
              <a:t>imálně</a:t>
            </a:r>
            <a:r>
              <a:rPr lang="en-US" sz="2800" dirty="0">
                <a:cs typeface="Arial" charset="0"/>
              </a:rPr>
              <a:t> p</a:t>
            </a:r>
            <a:r>
              <a:rPr lang="cs-CZ" sz="2800" dirty="0" err="1">
                <a:cs typeface="Arial" charset="0"/>
              </a:rPr>
              <a:t>ři</a:t>
            </a:r>
            <a:r>
              <a:rPr lang="cs-CZ" sz="2800" dirty="0">
                <a:cs typeface="Arial" charset="0"/>
              </a:rPr>
              <a:t> dvou různých návštěvách</a:t>
            </a:r>
          </a:p>
          <a:p>
            <a:pPr eaLnBrk="1" hangingPunct="1">
              <a:lnSpc>
                <a:spcPct val="80000"/>
              </a:lnSpc>
            </a:pPr>
            <a:endParaRPr lang="cs-CZ" sz="2800" dirty="0">
              <a:cs typeface="Arial" charset="0"/>
            </a:endParaRPr>
          </a:p>
          <a:p>
            <a:pPr eaLnBrk="1" hangingPunct="1">
              <a:lnSpc>
                <a:spcPct val="80000"/>
              </a:lnSpc>
            </a:pPr>
            <a:r>
              <a:rPr lang="cs-CZ" sz="2800" dirty="0">
                <a:cs typeface="Arial" charset="0"/>
              </a:rPr>
              <a:t>jeden z nejzávažnějších rizikových faktorů KV a cerebrálních příhod</a:t>
            </a:r>
          </a:p>
          <a:p>
            <a:pPr eaLnBrk="1" hangingPunct="1">
              <a:lnSpc>
                <a:spcPct val="80000"/>
              </a:lnSpc>
            </a:pPr>
            <a:endParaRPr lang="cs-CZ" sz="2800" dirty="0">
              <a:cs typeface="Arial" charset="0"/>
            </a:endParaRPr>
          </a:p>
          <a:p>
            <a:pPr eaLnBrk="1" hangingPunct="1">
              <a:lnSpc>
                <a:spcPct val="80000"/>
              </a:lnSpc>
            </a:pPr>
            <a:r>
              <a:rPr lang="cs-CZ" sz="2800" dirty="0">
                <a:cs typeface="Arial" charset="0"/>
              </a:rPr>
              <a:t>prevalence 20-50% ve vyspělých zemích</a:t>
            </a:r>
          </a:p>
          <a:p>
            <a:pPr eaLnBrk="1" hangingPunct="1">
              <a:lnSpc>
                <a:spcPct val="80000"/>
              </a:lnSpc>
            </a:pPr>
            <a:endParaRPr lang="cs-CZ" sz="2800" dirty="0">
              <a:cs typeface="Arial" charset="0"/>
            </a:endParaRPr>
          </a:p>
          <a:p>
            <a:pPr eaLnBrk="1" hangingPunct="1">
              <a:lnSpc>
                <a:spcPct val="80000"/>
              </a:lnSpc>
            </a:pPr>
            <a:r>
              <a:rPr lang="cs-CZ" sz="2800" dirty="0"/>
              <a:t>rozdělení: </a:t>
            </a:r>
            <a:r>
              <a:rPr lang="cs-CZ" sz="2000" dirty="0"/>
              <a:t>esenciální (</a:t>
            </a:r>
            <a:r>
              <a:rPr lang="en-US" sz="2000" dirty="0">
                <a:cs typeface="Arial" charset="0"/>
              </a:rPr>
              <a:t>&gt;</a:t>
            </a:r>
            <a:r>
              <a:rPr lang="cs-CZ" sz="2000" dirty="0">
                <a:cs typeface="Arial" charset="0"/>
              </a:rPr>
              <a:t>90%)</a:t>
            </a:r>
          </a:p>
          <a:p>
            <a:pPr lvl="4" eaLnBrk="1" hangingPunct="1">
              <a:lnSpc>
                <a:spcPct val="80000"/>
              </a:lnSpc>
              <a:buFontTx/>
              <a:buNone/>
            </a:pPr>
            <a:r>
              <a:rPr lang="cs-CZ" dirty="0">
                <a:cs typeface="Arial" charset="0"/>
              </a:rPr>
              <a:t>   sekundární (</a:t>
            </a:r>
            <a:r>
              <a:rPr lang="en-US" dirty="0">
                <a:cs typeface="Arial" charset="0"/>
              </a:rPr>
              <a:t>&lt;</a:t>
            </a:r>
            <a:r>
              <a:rPr lang="cs-CZ" dirty="0">
                <a:cs typeface="Arial" charset="0"/>
              </a:rPr>
              <a:t>10%) </a:t>
            </a:r>
            <a:endParaRPr lang="en-US" dirty="0">
              <a:cs typeface="Arial" charset="0"/>
            </a:endParaRPr>
          </a:p>
        </p:txBody>
      </p:sp>
      <p:pic>
        <p:nvPicPr>
          <p:cNvPr id="23553" name="Picture 1" descr="F:\Prezentace\lide_(3).gif"/>
          <p:cNvPicPr>
            <a:picLocks noChangeAspect="1" noChangeArrowheads="1"/>
          </p:cNvPicPr>
          <p:nvPr/>
        </p:nvPicPr>
        <p:blipFill>
          <a:blip r:embed="rId2" cstate="print"/>
          <a:srcRect/>
          <a:stretch>
            <a:fillRect/>
          </a:stretch>
        </p:blipFill>
        <p:spPr bwMode="auto">
          <a:xfrm>
            <a:off x="8100392" y="5013176"/>
            <a:ext cx="885825" cy="1562100"/>
          </a:xfrm>
          <a:prstGeom prst="rect">
            <a:avLst/>
          </a:prstGeom>
          <a:noFill/>
        </p:spPr>
      </p:pic>
    </p:spTree>
  </p:cSld>
  <p:clrMapOvr>
    <a:masterClrMapping/>
  </p:clrMapOvr>
  <p:transition>
    <p:strips dir="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t>Farmakologická léčba</a:t>
            </a:r>
          </a:p>
        </p:txBody>
      </p:sp>
      <p:sp>
        <p:nvSpPr>
          <p:cNvPr id="29699" name="Rectangle 3"/>
          <p:cNvSpPr>
            <a:spLocks noGrp="1" noChangeArrowheads="1"/>
          </p:cNvSpPr>
          <p:nvPr>
            <p:ph idx="1"/>
          </p:nvPr>
        </p:nvSpPr>
        <p:spPr>
          <a:xfrm>
            <a:off x="685800" y="1905000"/>
            <a:ext cx="7772400" cy="4495800"/>
          </a:xfrm>
        </p:spPr>
        <p:txBody>
          <a:bodyPr/>
          <a:lstStyle/>
          <a:p>
            <a:pPr algn="ctr" eaLnBrk="1" hangingPunct="1">
              <a:lnSpc>
                <a:spcPct val="110000"/>
              </a:lnSpc>
              <a:buFont typeface="Wingdings" pitchFamily="2" charset="2"/>
              <a:buNone/>
            </a:pPr>
            <a:r>
              <a:rPr lang="cs-CZ" sz="2800"/>
              <a:t>Medikamentózní léčba je vhodná u nemocných </a:t>
            </a:r>
          </a:p>
          <a:p>
            <a:pPr algn="ctr" eaLnBrk="1" hangingPunct="1">
              <a:lnSpc>
                <a:spcPct val="110000"/>
              </a:lnSpc>
              <a:buFont typeface="Wingdings" pitchFamily="2" charset="2"/>
              <a:buNone/>
            </a:pPr>
            <a:r>
              <a:rPr lang="cs-CZ" sz="2800"/>
              <a:t>s vysokým normálním tlakem:</a:t>
            </a:r>
          </a:p>
          <a:p>
            <a:pPr algn="ctr" eaLnBrk="1" hangingPunct="1">
              <a:lnSpc>
                <a:spcPct val="110000"/>
              </a:lnSpc>
              <a:buFont typeface="Wingdings" pitchFamily="2" charset="2"/>
              <a:buNone/>
            </a:pPr>
            <a:r>
              <a:rPr lang="cs-CZ" sz="3600">
                <a:solidFill>
                  <a:schemeClr val="tx2"/>
                </a:solidFill>
              </a:rPr>
              <a:t>130-139/85-89 mmHg</a:t>
            </a:r>
          </a:p>
          <a:p>
            <a:pPr lvl="1" eaLnBrk="1" hangingPunct="1">
              <a:lnSpc>
                <a:spcPct val="110000"/>
              </a:lnSpc>
            </a:pPr>
            <a:r>
              <a:rPr lang="cs-CZ" sz="2400"/>
              <a:t>Po prodělané CMP nebo koronární příhodě</a:t>
            </a:r>
          </a:p>
          <a:p>
            <a:pPr lvl="1" eaLnBrk="1" hangingPunct="1">
              <a:lnSpc>
                <a:spcPct val="110000"/>
              </a:lnSpc>
            </a:pPr>
            <a:r>
              <a:rPr lang="cs-CZ" sz="2400"/>
              <a:t>S manifestní ICHS</a:t>
            </a:r>
          </a:p>
          <a:p>
            <a:pPr lvl="1" eaLnBrk="1" hangingPunct="1">
              <a:lnSpc>
                <a:spcPct val="110000"/>
              </a:lnSpc>
            </a:pPr>
            <a:r>
              <a:rPr lang="cs-CZ" sz="2400"/>
              <a:t>S chronickým renálním onemocněním</a:t>
            </a:r>
          </a:p>
          <a:p>
            <a:pPr lvl="1" eaLnBrk="1" hangingPunct="1">
              <a:lnSpc>
                <a:spcPct val="110000"/>
              </a:lnSpc>
            </a:pPr>
            <a:r>
              <a:rPr lang="cs-CZ" sz="2400"/>
              <a:t>U diabetiků</a:t>
            </a:r>
          </a:p>
          <a:p>
            <a:pPr lvl="1" eaLnBrk="1" hangingPunct="1">
              <a:lnSpc>
                <a:spcPct val="110000"/>
              </a:lnSpc>
            </a:pPr>
            <a:r>
              <a:rPr lang="cs-CZ" sz="2400"/>
              <a:t>U osob s kumulací rizikových faktorů</a:t>
            </a:r>
          </a:p>
          <a:p>
            <a:pPr lvl="1" eaLnBrk="1" hangingPunct="1">
              <a:lnSpc>
                <a:spcPct val="110000"/>
              </a:lnSpc>
            </a:pPr>
            <a:endParaRPr lang="cs-CZ" sz="2400"/>
          </a:p>
        </p:txBody>
      </p:sp>
    </p:spTree>
  </p:cSld>
  <p:clrMapOvr>
    <a:masterClrMapping/>
  </p:clrMapOvr>
  <p:transition>
    <p:strips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t>Farmakologická léčba</a:t>
            </a:r>
          </a:p>
        </p:txBody>
      </p:sp>
      <p:sp>
        <p:nvSpPr>
          <p:cNvPr id="30723" name="Rectangle 3"/>
          <p:cNvSpPr>
            <a:spLocks noGrp="1" noChangeArrowheads="1"/>
          </p:cNvSpPr>
          <p:nvPr>
            <p:ph idx="1"/>
          </p:nvPr>
        </p:nvSpPr>
        <p:spPr>
          <a:xfrm>
            <a:off x="685800" y="1905000"/>
            <a:ext cx="7772400" cy="4495800"/>
          </a:xfrm>
        </p:spPr>
        <p:txBody>
          <a:bodyPr/>
          <a:lstStyle/>
          <a:p>
            <a:pPr eaLnBrk="1" hangingPunct="1">
              <a:lnSpc>
                <a:spcPct val="110000"/>
              </a:lnSpc>
              <a:buFont typeface="Wingdings" pitchFamily="2" charset="2"/>
              <a:buNone/>
            </a:pPr>
            <a:r>
              <a:rPr lang="cs-CZ"/>
              <a:t>Monoterapie</a:t>
            </a:r>
          </a:p>
          <a:p>
            <a:pPr eaLnBrk="1" hangingPunct="1">
              <a:lnSpc>
                <a:spcPct val="110000"/>
              </a:lnSpc>
              <a:buFont typeface="Wingdings" pitchFamily="2" charset="2"/>
              <a:buNone/>
            </a:pPr>
            <a:r>
              <a:rPr lang="cs-CZ"/>
              <a:t>nebo</a:t>
            </a:r>
          </a:p>
          <a:p>
            <a:pPr eaLnBrk="1" hangingPunct="1">
              <a:lnSpc>
                <a:spcPct val="110000"/>
              </a:lnSpc>
              <a:buFont typeface="Wingdings" pitchFamily="2" charset="2"/>
              <a:buNone/>
            </a:pPr>
            <a:r>
              <a:rPr lang="cs-CZ"/>
              <a:t>kombinace dvou léků v nízké dávce</a:t>
            </a:r>
          </a:p>
          <a:p>
            <a:pPr algn="ctr" eaLnBrk="1" hangingPunct="1">
              <a:lnSpc>
                <a:spcPct val="110000"/>
              </a:lnSpc>
              <a:buFont typeface="Wingdings" pitchFamily="2" charset="2"/>
              <a:buNone/>
            </a:pPr>
            <a:endParaRPr lang="cs-CZ"/>
          </a:p>
          <a:p>
            <a:pPr eaLnBrk="1" hangingPunct="1">
              <a:lnSpc>
                <a:spcPct val="110000"/>
              </a:lnSpc>
              <a:buFont typeface="Wingdings" pitchFamily="2" charset="2"/>
              <a:buNone/>
            </a:pPr>
            <a:r>
              <a:rPr lang="cs-CZ"/>
              <a:t>Monoterapie je úspěšná u </a:t>
            </a:r>
            <a:r>
              <a:rPr lang="cs-CZ">
                <a:solidFill>
                  <a:schemeClr val="tx2"/>
                </a:solidFill>
              </a:rPr>
              <a:t>20-40%</a:t>
            </a:r>
            <a:r>
              <a:rPr lang="cs-CZ"/>
              <a:t> </a:t>
            </a:r>
          </a:p>
          <a:p>
            <a:pPr eaLnBrk="1" hangingPunct="1">
              <a:lnSpc>
                <a:spcPct val="110000"/>
              </a:lnSpc>
              <a:buFont typeface="Wingdings" pitchFamily="2" charset="2"/>
              <a:buNone/>
            </a:pPr>
            <a:r>
              <a:rPr lang="cs-CZ"/>
              <a:t>pacientů</a:t>
            </a:r>
          </a:p>
          <a:p>
            <a:pPr lvl="1" eaLnBrk="1" hangingPunct="1">
              <a:lnSpc>
                <a:spcPct val="110000"/>
              </a:lnSpc>
            </a:pPr>
            <a:endParaRPr lang="cs-CZ" sz="2400"/>
          </a:p>
        </p:txBody>
      </p:sp>
    </p:spTree>
  </p:cSld>
  <p:clrMapOvr>
    <a:masterClrMapping/>
  </p:clrMapOvr>
  <p:transition>
    <p:strips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noFill/>
          <a:ln>
            <a:noFill/>
          </a:ln>
          <a:effectLst/>
        </p:spPr>
        <p:txBody>
          <a:bodyPr lIns="92075" tIns="46038" rIns="92075" bIns="46038">
            <a:normAutofit/>
          </a:bodyPr>
          <a:lstStyle/>
          <a:p>
            <a:pPr eaLnBrk="1" hangingPunct="1">
              <a:defRPr/>
            </a:pPr>
            <a:r>
              <a:rPr lang="cs-CZ">
                <a:effectLst>
                  <a:outerShdw blurRad="38100" dist="38100" dir="2700000" algn="tl">
                    <a:srgbClr val="000000"/>
                  </a:outerShdw>
                </a:effectLst>
              </a:rPr>
              <a:t>Kombinační léčba hypertenze</a:t>
            </a:r>
          </a:p>
        </p:txBody>
      </p:sp>
      <p:sp>
        <p:nvSpPr>
          <p:cNvPr id="121859" name="Rectangle 3"/>
          <p:cNvSpPr>
            <a:spLocks noGrp="1" noChangeArrowheads="1"/>
          </p:cNvSpPr>
          <p:nvPr>
            <p:ph idx="1"/>
          </p:nvPr>
        </p:nvSpPr>
        <p:spPr>
          <a:noFill/>
          <a:ln>
            <a:noFill/>
          </a:ln>
          <a:effectLst/>
        </p:spPr>
        <p:txBody>
          <a:bodyPr lIns="92075" tIns="46038" rIns="92075" bIns="46038"/>
          <a:lstStyle/>
          <a:p>
            <a:pPr eaLnBrk="1" hangingPunct="1">
              <a:defRPr/>
            </a:pPr>
            <a:r>
              <a:rPr lang="cs-CZ">
                <a:effectLst>
                  <a:outerShdw blurRad="38100" dist="38100" dir="2700000" algn="tl">
                    <a:srgbClr val="000000"/>
                  </a:outerShdw>
                </a:effectLst>
              </a:rPr>
              <a:t>léčba středně těžké a těžké hypertenze</a:t>
            </a:r>
          </a:p>
          <a:p>
            <a:pPr eaLnBrk="1" hangingPunct="1">
              <a:defRPr/>
            </a:pPr>
            <a:endParaRPr lang="cs-CZ">
              <a:effectLst>
                <a:outerShdw blurRad="38100" dist="38100" dir="2700000" algn="tl">
                  <a:srgbClr val="000000"/>
                </a:outerShdw>
              </a:effectLst>
            </a:endParaRPr>
          </a:p>
          <a:p>
            <a:pPr eaLnBrk="1" hangingPunct="1">
              <a:defRPr/>
            </a:pPr>
            <a:r>
              <a:rPr lang="cs-CZ">
                <a:effectLst>
                  <a:outerShdw blurRad="38100" dist="38100" dir="2700000" algn="tl">
                    <a:srgbClr val="000000"/>
                  </a:outerShdw>
                </a:effectLst>
              </a:rPr>
              <a:t>koncept kombinace malých dávek léků:</a:t>
            </a:r>
          </a:p>
          <a:p>
            <a:pPr lvl="1" eaLnBrk="1" hangingPunct="1">
              <a:defRPr/>
            </a:pPr>
            <a:r>
              <a:rPr lang="cs-CZ">
                <a:effectLst>
                  <a:outerShdw blurRad="38100" dist="38100" dir="2700000" algn="tl">
                    <a:srgbClr val="000000"/>
                  </a:outerShdw>
                </a:effectLst>
              </a:rPr>
              <a:t>náhrada monoterapie </a:t>
            </a:r>
          </a:p>
          <a:p>
            <a:pPr lvl="1" eaLnBrk="1" hangingPunct="1">
              <a:defRPr/>
            </a:pPr>
            <a:r>
              <a:rPr lang="cs-CZ">
                <a:effectLst>
                  <a:outerShdw blurRad="38100" dist="38100" dir="2700000" algn="tl">
                    <a:srgbClr val="000000"/>
                  </a:outerShdw>
                </a:effectLst>
              </a:rPr>
              <a:t>snížení NÚ  </a:t>
            </a:r>
          </a:p>
          <a:p>
            <a:pPr lvl="1" eaLnBrk="1" hangingPunct="1">
              <a:defRPr/>
            </a:pPr>
            <a:r>
              <a:rPr lang="cs-CZ">
                <a:effectLst>
                  <a:outerShdw blurRad="38100" dist="38100" dir="2700000" algn="tl">
                    <a:srgbClr val="000000"/>
                  </a:outerShdw>
                </a:effectLst>
              </a:rPr>
              <a:t>udržení či zvýšení léčebného efektu</a:t>
            </a:r>
          </a:p>
        </p:txBody>
      </p:sp>
    </p:spTree>
  </p:cSld>
  <p:clrMapOvr>
    <a:masterClrMapping/>
  </p:clrMapOvr>
  <p:transition>
    <p:strips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3850" y="457200"/>
            <a:ext cx="8496300" cy="1219200"/>
          </a:xfrm>
        </p:spPr>
        <p:txBody>
          <a:bodyPr/>
          <a:lstStyle/>
          <a:p>
            <a:pPr eaLnBrk="1" hangingPunct="1"/>
            <a:r>
              <a:rPr lang="cs-CZ"/>
              <a:t>Výběr antihypertenziv</a:t>
            </a:r>
          </a:p>
        </p:txBody>
      </p:sp>
      <p:sp>
        <p:nvSpPr>
          <p:cNvPr id="33795" name="Rectangle 3"/>
          <p:cNvSpPr>
            <a:spLocks noGrp="1" noChangeArrowheads="1"/>
          </p:cNvSpPr>
          <p:nvPr>
            <p:ph idx="1"/>
          </p:nvPr>
        </p:nvSpPr>
        <p:spPr>
          <a:xfrm>
            <a:off x="323850" y="1905000"/>
            <a:ext cx="8496300" cy="4191000"/>
          </a:xfrm>
        </p:spPr>
        <p:txBody>
          <a:bodyPr/>
          <a:lstStyle/>
          <a:p>
            <a:pPr lvl="1" eaLnBrk="1" hangingPunct="1">
              <a:buNone/>
            </a:pPr>
            <a:r>
              <a:rPr lang="cs-CZ" sz="2000" dirty="0">
                <a:solidFill>
                  <a:srgbClr val="FF0000"/>
                </a:solidFill>
                <a:cs typeface="Arial" charset="0"/>
              </a:rPr>
              <a:t>Základní </a:t>
            </a:r>
            <a:r>
              <a:rPr lang="cs-CZ" sz="2000" dirty="0" err="1">
                <a:solidFill>
                  <a:srgbClr val="FF0000"/>
                </a:solidFill>
                <a:cs typeface="Arial" charset="0"/>
              </a:rPr>
              <a:t>hypotenziva</a:t>
            </a:r>
            <a:r>
              <a:rPr lang="cs-CZ" sz="2000" dirty="0">
                <a:solidFill>
                  <a:srgbClr val="FF0000"/>
                </a:solidFill>
                <a:cs typeface="Arial" charset="0"/>
              </a:rPr>
              <a:t>:</a:t>
            </a:r>
          </a:p>
          <a:p>
            <a:pPr lvl="1" eaLnBrk="1" hangingPunct="1"/>
            <a:r>
              <a:rPr lang="cs-CZ" sz="2000" dirty="0">
                <a:cs typeface="Arial" charset="0"/>
              </a:rPr>
              <a:t>Diuretika</a:t>
            </a:r>
          </a:p>
          <a:p>
            <a:pPr lvl="1" eaLnBrk="1" hangingPunct="1"/>
            <a:r>
              <a:rPr lang="cs-CZ" sz="2000" dirty="0">
                <a:cs typeface="Arial" charset="0"/>
              </a:rPr>
              <a:t>Beta-</a:t>
            </a:r>
            <a:r>
              <a:rPr lang="cs-CZ" sz="2000" dirty="0" err="1">
                <a:cs typeface="Arial" charset="0"/>
              </a:rPr>
              <a:t>blokátory</a:t>
            </a:r>
            <a:endParaRPr lang="cs-CZ" sz="2000" dirty="0">
              <a:cs typeface="Arial" charset="0"/>
            </a:endParaRPr>
          </a:p>
          <a:p>
            <a:pPr lvl="1" eaLnBrk="1" hangingPunct="1"/>
            <a:r>
              <a:rPr lang="cs-CZ" sz="2000" dirty="0">
                <a:cs typeface="Arial" charset="0"/>
              </a:rPr>
              <a:t>Dlouhodobě působící </a:t>
            </a:r>
            <a:r>
              <a:rPr lang="cs-CZ" sz="2000" dirty="0" err="1">
                <a:cs typeface="Arial" charset="0"/>
              </a:rPr>
              <a:t>blokátory</a:t>
            </a:r>
            <a:r>
              <a:rPr lang="cs-CZ" sz="2000" dirty="0">
                <a:cs typeface="Arial" charset="0"/>
              </a:rPr>
              <a:t> vápníkových kanálů</a:t>
            </a:r>
          </a:p>
          <a:p>
            <a:pPr lvl="1" eaLnBrk="1" hangingPunct="1"/>
            <a:r>
              <a:rPr lang="cs-CZ" sz="2000" dirty="0">
                <a:cs typeface="Arial" charset="0"/>
              </a:rPr>
              <a:t>ACE-inhibitory</a:t>
            </a:r>
          </a:p>
          <a:p>
            <a:pPr lvl="1" eaLnBrk="1" hangingPunct="1"/>
            <a:r>
              <a:rPr lang="cs-CZ" sz="2000" dirty="0">
                <a:cs typeface="Arial" charset="0"/>
              </a:rPr>
              <a:t>Antagonisté receptoru AT</a:t>
            </a:r>
            <a:r>
              <a:rPr lang="cs-CZ" sz="2000" baseline="-25000" dirty="0">
                <a:cs typeface="Arial" charset="0"/>
              </a:rPr>
              <a:t>1</a:t>
            </a:r>
            <a:r>
              <a:rPr lang="cs-CZ" sz="2000" dirty="0">
                <a:cs typeface="Arial" charset="0"/>
              </a:rPr>
              <a:t> pro </a:t>
            </a:r>
            <a:r>
              <a:rPr lang="cs-CZ" sz="2000" dirty="0" err="1">
                <a:cs typeface="Arial" charset="0"/>
              </a:rPr>
              <a:t>angiotenzin</a:t>
            </a:r>
            <a:r>
              <a:rPr lang="cs-CZ" sz="2000" dirty="0">
                <a:cs typeface="Arial" charset="0"/>
              </a:rPr>
              <a:t> II (</a:t>
            </a:r>
            <a:r>
              <a:rPr lang="cs-CZ" sz="2000" dirty="0" err="1">
                <a:cs typeface="Arial" charset="0"/>
              </a:rPr>
              <a:t>sartany</a:t>
            </a:r>
            <a:r>
              <a:rPr lang="cs-CZ" sz="2000" dirty="0">
                <a:cs typeface="Arial" charset="0"/>
              </a:rPr>
              <a:t>)</a:t>
            </a:r>
          </a:p>
          <a:p>
            <a:pPr lvl="1" eaLnBrk="1" hangingPunct="1">
              <a:buNone/>
            </a:pPr>
            <a:r>
              <a:rPr lang="cs-CZ" sz="2000" dirty="0">
                <a:solidFill>
                  <a:srgbClr val="FF0000"/>
                </a:solidFill>
                <a:cs typeface="Arial" charset="0"/>
              </a:rPr>
              <a:t>Doplňková </a:t>
            </a:r>
            <a:r>
              <a:rPr lang="cs-CZ" sz="2000" dirty="0" err="1">
                <a:solidFill>
                  <a:srgbClr val="FF0000"/>
                </a:solidFill>
                <a:cs typeface="Arial" charset="0"/>
              </a:rPr>
              <a:t>hypotenziva</a:t>
            </a:r>
            <a:r>
              <a:rPr lang="cs-CZ" sz="2000" dirty="0">
                <a:solidFill>
                  <a:srgbClr val="FF0000"/>
                </a:solidFill>
                <a:cs typeface="Arial" charset="0"/>
              </a:rPr>
              <a:t>:</a:t>
            </a:r>
          </a:p>
          <a:p>
            <a:pPr lvl="1" eaLnBrk="1" hangingPunct="1"/>
            <a:r>
              <a:rPr lang="cs-CZ" sz="2000" dirty="0">
                <a:cs typeface="Arial" charset="0"/>
              </a:rPr>
              <a:t>Alfa</a:t>
            </a:r>
            <a:r>
              <a:rPr lang="cs-CZ" sz="2000" baseline="-25000" dirty="0">
                <a:cs typeface="Arial" charset="0"/>
              </a:rPr>
              <a:t>1</a:t>
            </a:r>
            <a:r>
              <a:rPr lang="cs-CZ" sz="2000" dirty="0">
                <a:cs typeface="Arial" charset="0"/>
              </a:rPr>
              <a:t> </a:t>
            </a:r>
            <a:r>
              <a:rPr lang="cs-CZ" sz="2000" dirty="0" err="1">
                <a:cs typeface="Arial" charset="0"/>
              </a:rPr>
              <a:t>blokátory</a:t>
            </a:r>
            <a:endParaRPr lang="cs-CZ" sz="2000" dirty="0">
              <a:cs typeface="Arial" charset="0"/>
            </a:endParaRPr>
          </a:p>
          <a:p>
            <a:pPr lvl="1" eaLnBrk="1" hangingPunct="1"/>
            <a:r>
              <a:rPr lang="cs-CZ" sz="2000" dirty="0">
                <a:cs typeface="Arial" charset="0"/>
              </a:rPr>
              <a:t>Centrálně působící léky</a:t>
            </a:r>
          </a:p>
          <a:p>
            <a:pPr lvl="1" eaLnBrk="1" hangingPunct="1"/>
            <a:r>
              <a:rPr lang="cs-CZ" sz="2000" dirty="0">
                <a:cs typeface="Arial" charset="0"/>
              </a:rPr>
              <a:t>Antihypertenziva s přímým </a:t>
            </a:r>
            <a:r>
              <a:rPr lang="cs-CZ" sz="2000" dirty="0" err="1">
                <a:cs typeface="Arial" charset="0"/>
              </a:rPr>
              <a:t>vazodilatačním</a:t>
            </a:r>
            <a:r>
              <a:rPr lang="cs-CZ" sz="2000" dirty="0">
                <a:cs typeface="Arial" charset="0"/>
              </a:rPr>
              <a:t> účinkem</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3795">
                                            <p:txEl>
                                              <p:pRg st="3" end="3"/>
                                            </p:txEl>
                                          </p:spTgt>
                                        </p:tgtEl>
                                        <p:attrNameLst>
                                          <p:attrName>style.color</p:attrName>
                                        </p:attrNameLst>
                                      </p:cBhvr>
                                      <p:to>
                                        <a:schemeClr val="hlink"/>
                                      </p:to>
                                    </p:animClr>
                                  </p:childTnLst>
                                </p:cTn>
                              </p:par>
                              <p:par>
                                <p:cTn id="7" presetID="3" presetClass="emph" presetSubtype="2" fill="hold" grpId="0" nodeType="withEffect">
                                  <p:stCondLst>
                                    <p:cond delay="0"/>
                                  </p:stCondLst>
                                  <p:childTnLst>
                                    <p:animClr clrSpc="rgb" dir="cw">
                                      <p:cBhvr override="childStyle">
                                        <p:cTn id="8" dur="2000" fill="hold"/>
                                        <p:tgtEl>
                                          <p:spTgt spid="33795">
                                            <p:txEl>
                                              <p:pRg st="4" end="4"/>
                                            </p:txEl>
                                          </p:spTgt>
                                        </p:tgtEl>
                                        <p:attrNameLst>
                                          <p:attrName>style.color</p:attrName>
                                        </p:attrNameLst>
                                      </p:cBhvr>
                                      <p:to>
                                        <a:schemeClr val="hlink"/>
                                      </p:to>
                                    </p:animClr>
                                  </p:childTnLst>
                                </p:cTn>
                              </p:par>
                              <p:par>
                                <p:cTn id="9" presetID="3" presetClass="emph" presetSubtype="2" fill="hold" grpId="0" nodeType="withEffect">
                                  <p:stCondLst>
                                    <p:cond delay="0"/>
                                  </p:stCondLst>
                                  <p:childTnLst>
                                    <p:animClr clrSpc="rgb" dir="cw">
                                      <p:cBhvr override="childStyle">
                                        <p:cTn id="10" dur="2000" fill="hold"/>
                                        <p:tgtEl>
                                          <p:spTgt spid="33795">
                                            <p:txEl>
                                              <p:pRg st="5" end="5"/>
                                            </p:txEl>
                                          </p:spTgt>
                                        </p:tgtEl>
                                        <p:attrNameLst>
                                          <p:attrName>style.color</p:attrName>
                                        </p:attrNameLst>
                                      </p:cBhvr>
                                      <p:to>
                                        <a:schemeClr val="hlink"/>
                                      </p:to>
                                    </p:animClr>
                                  </p:childTnLst>
                                </p:cTn>
                              </p:par>
                              <p:par>
                                <p:cTn id="11" presetID="3" presetClass="emph" presetSubtype="2" fill="hold" grpId="0" nodeType="withEffect">
                                  <p:stCondLst>
                                    <p:cond delay="0"/>
                                  </p:stCondLst>
                                  <p:childTnLst>
                                    <p:animClr clrSpc="rgb" dir="cw">
                                      <p:cBhvr override="childStyle">
                                        <p:cTn id="12" dur="2000" fill="hold"/>
                                        <p:tgtEl>
                                          <p:spTgt spid="33795">
                                            <p:txEl>
                                              <p:pRg st="6" end="6"/>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9388" y="457200"/>
            <a:ext cx="8856662" cy="1219200"/>
          </a:xfrm>
        </p:spPr>
        <p:txBody>
          <a:bodyPr/>
          <a:lstStyle/>
          <a:p>
            <a:pPr eaLnBrk="1" hangingPunct="1"/>
            <a:r>
              <a:rPr lang="cs-CZ" dirty="0"/>
              <a:t>Cíl léčby hypertenze</a:t>
            </a:r>
          </a:p>
        </p:txBody>
      </p:sp>
      <p:sp>
        <p:nvSpPr>
          <p:cNvPr id="32771" name="Rectangle 4"/>
          <p:cNvSpPr>
            <a:spLocks noGrp="1" noChangeArrowheads="1"/>
          </p:cNvSpPr>
          <p:nvPr>
            <p:ph idx="1"/>
          </p:nvPr>
        </p:nvSpPr>
        <p:spPr>
          <a:xfrm>
            <a:off x="179388" y="1905000"/>
            <a:ext cx="8856662" cy="4191000"/>
          </a:xfrm>
        </p:spPr>
        <p:txBody>
          <a:bodyPr/>
          <a:lstStyle/>
          <a:p>
            <a:r>
              <a:rPr lang="cs-CZ" sz="2800" dirty="0" err="1">
                <a:cs typeface="Arial" charset="0"/>
              </a:rPr>
              <a:t>Guidelines</a:t>
            </a:r>
            <a:r>
              <a:rPr lang="cs-CZ" sz="2800" dirty="0">
                <a:cs typeface="Arial" charset="0"/>
              </a:rPr>
              <a:t> české kardiologické společnosti</a:t>
            </a:r>
          </a:p>
        </p:txBody>
      </p:sp>
      <p:graphicFrame>
        <p:nvGraphicFramePr>
          <p:cNvPr id="5" name="Tabulka 4"/>
          <p:cNvGraphicFramePr>
            <a:graphicFrameLocks noGrp="1"/>
          </p:cNvGraphicFramePr>
          <p:nvPr/>
        </p:nvGraphicFramePr>
        <p:xfrm>
          <a:off x="1403648" y="2996952"/>
          <a:ext cx="6096000" cy="2382520"/>
        </p:xfrm>
        <a:graphic>
          <a:graphicData uri="http://schemas.openxmlformats.org/drawingml/2006/table">
            <a:tbl>
              <a:tblPr firstRow="1" bandRow="1">
                <a:tableStyleId>{3C2FFA5D-87B4-456A-9821-1D502468CF0F}</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cs-CZ" sz="1400" dirty="0"/>
                    </a:p>
                  </a:txBody>
                  <a:tcPr/>
                </a:tc>
                <a:tc>
                  <a:txBody>
                    <a:bodyPr/>
                    <a:lstStyle/>
                    <a:p>
                      <a:r>
                        <a:rPr lang="cs-CZ" sz="1400" dirty="0"/>
                        <a:t>Populace</a:t>
                      </a:r>
                      <a:r>
                        <a:rPr lang="cs-CZ" sz="1400" baseline="0" dirty="0"/>
                        <a:t> obecně</a:t>
                      </a:r>
                      <a:endParaRPr lang="cs-CZ" sz="1400" dirty="0"/>
                    </a:p>
                  </a:txBody>
                  <a:tcPr/>
                </a:tc>
                <a:tc>
                  <a:txBody>
                    <a:bodyPr/>
                    <a:lstStyle/>
                    <a:p>
                      <a:r>
                        <a:rPr lang="cs-CZ" sz="1400" dirty="0"/>
                        <a:t>Bez </a:t>
                      </a:r>
                      <a:r>
                        <a:rPr lang="cs-CZ" sz="1400" dirty="0" err="1"/>
                        <a:t>kardiovask</a:t>
                      </a:r>
                      <a:r>
                        <a:rPr lang="cs-CZ" sz="1400" dirty="0"/>
                        <a:t>. Chorob, </a:t>
                      </a:r>
                      <a:r>
                        <a:rPr lang="cs-CZ" sz="1400" dirty="0" err="1"/>
                        <a:t>Score</a:t>
                      </a:r>
                      <a:r>
                        <a:rPr lang="cs-CZ" sz="1400" dirty="0"/>
                        <a:t> nad  5%, DM</a:t>
                      </a:r>
                    </a:p>
                  </a:txBody>
                  <a:tcPr/>
                </a:tc>
                <a:tc>
                  <a:txBody>
                    <a:bodyPr/>
                    <a:lstStyle/>
                    <a:p>
                      <a:r>
                        <a:rPr lang="cs-CZ" sz="1400" dirty="0"/>
                        <a:t>S </a:t>
                      </a:r>
                      <a:r>
                        <a:rPr lang="cs-CZ" sz="1400" dirty="0" err="1"/>
                        <a:t>kardiovask</a:t>
                      </a:r>
                      <a:r>
                        <a:rPr lang="cs-CZ" sz="1400" dirty="0"/>
                        <a:t>. chorobami</a:t>
                      </a:r>
                    </a:p>
                  </a:txBody>
                  <a:tcPr/>
                </a:tc>
                <a:extLst>
                  <a:ext uri="{0D108BD9-81ED-4DB2-BD59-A6C34878D82A}">
                    <a16:rowId xmlns:a16="http://schemas.microsoft.com/office/drawing/2014/main" val="10000"/>
                  </a:ext>
                </a:extLst>
              </a:tr>
              <a:tr h="370840">
                <a:tc>
                  <a:txBody>
                    <a:bodyPr/>
                    <a:lstStyle/>
                    <a:p>
                      <a:r>
                        <a:rPr lang="cs-CZ" dirty="0"/>
                        <a:t>Celkový Cholesterol</a:t>
                      </a:r>
                    </a:p>
                  </a:txBody>
                  <a:tcPr/>
                </a:tc>
                <a:tc>
                  <a:txBody>
                    <a:bodyPr/>
                    <a:lstStyle/>
                    <a:p>
                      <a:r>
                        <a:rPr lang="cs-CZ" dirty="0"/>
                        <a:t>&lt;5</a:t>
                      </a:r>
                    </a:p>
                  </a:txBody>
                  <a:tcPr/>
                </a:tc>
                <a:tc>
                  <a:txBody>
                    <a:bodyPr/>
                    <a:lstStyle/>
                    <a:p>
                      <a:r>
                        <a:rPr lang="cs-CZ" dirty="0"/>
                        <a:t>&lt;4.5</a:t>
                      </a:r>
                    </a:p>
                  </a:txBody>
                  <a:tcPr/>
                </a:tc>
                <a:tc>
                  <a:txBody>
                    <a:bodyPr/>
                    <a:lstStyle/>
                    <a:p>
                      <a:r>
                        <a:rPr lang="cs-CZ" dirty="0"/>
                        <a:t>&lt;4</a:t>
                      </a:r>
                    </a:p>
                  </a:txBody>
                  <a:tcPr/>
                </a:tc>
                <a:extLst>
                  <a:ext uri="{0D108BD9-81ED-4DB2-BD59-A6C34878D82A}">
                    <a16:rowId xmlns:a16="http://schemas.microsoft.com/office/drawing/2014/main" val="10001"/>
                  </a:ext>
                </a:extLst>
              </a:tr>
              <a:tr h="370840">
                <a:tc>
                  <a:txBody>
                    <a:bodyPr/>
                    <a:lstStyle/>
                    <a:p>
                      <a:r>
                        <a:rPr lang="cs-CZ" dirty="0"/>
                        <a:t>LDL cholesterol</a:t>
                      </a:r>
                    </a:p>
                  </a:txBody>
                  <a:tcPr/>
                </a:tc>
                <a:tc>
                  <a:txBody>
                    <a:bodyPr/>
                    <a:lstStyle/>
                    <a:p>
                      <a:r>
                        <a:rPr lang="cs-CZ" dirty="0"/>
                        <a:t>&lt;3</a:t>
                      </a:r>
                    </a:p>
                  </a:txBody>
                  <a:tcPr/>
                </a:tc>
                <a:tc>
                  <a:txBody>
                    <a:bodyPr/>
                    <a:lstStyle/>
                    <a:p>
                      <a:r>
                        <a:rPr lang="cs-CZ" dirty="0"/>
                        <a:t>&lt;2.5</a:t>
                      </a:r>
                    </a:p>
                  </a:txBody>
                  <a:tcPr/>
                </a:tc>
                <a:tc>
                  <a:txBody>
                    <a:bodyPr/>
                    <a:lstStyle/>
                    <a:p>
                      <a:r>
                        <a:rPr lang="cs-CZ" dirty="0"/>
                        <a:t>&lt;2.0</a:t>
                      </a:r>
                    </a:p>
                  </a:txBody>
                  <a:tcPr/>
                </a:tc>
                <a:extLst>
                  <a:ext uri="{0D108BD9-81ED-4DB2-BD59-A6C34878D82A}">
                    <a16:rowId xmlns:a16="http://schemas.microsoft.com/office/drawing/2014/main" val="10002"/>
                  </a:ext>
                </a:extLst>
              </a:tr>
              <a:tr h="370840">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dirty="0"/>
                    </a:p>
                  </a:txBody>
                  <a:tcPr/>
                </a:tc>
                <a:extLst>
                  <a:ext uri="{0D108BD9-81ED-4DB2-BD59-A6C34878D82A}">
                    <a16:rowId xmlns:a16="http://schemas.microsoft.com/office/drawing/2014/main" val="10003"/>
                  </a:ext>
                </a:extLst>
              </a:tr>
            </a:tbl>
          </a:graphicData>
        </a:graphic>
      </p:graphicFrame>
    </p:spTree>
  </p:cSld>
  <p:clrMapOvr>
    <a:masterClrMapping/>
  </p:clrMapOvr>
  <p:transition>
    <p:strips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cs-CZ"/>
              <a:t>Účinné a dobře snášené kombinace antihypertenziv</a:t>
            </a:r>
          </a:p>
        </p:txBody>
      </p:sp>
      <p:sp>
        <p:nvSpPr>
          <p:cNvPr id="35843" name="Rectangle 3"/>
          <p:cNvSpPr>
            <a:spLocks noGrp="1" noChangeArrowheads="1"/>
          </p:cNvSpPr>
          <p:nvPr>
            <p:ph idx="1"/>
          </p:nvPr>
        </p:nvSpPr>
        <p:spPr/>
        <p:txBody>
          <a:bodyPr/>
          <a:lstStyle/>
          <a:p>
            <a:pPr eaLnBrk="1" hangingPunct="1">
              <a:lnSpc>
                <a:spcPct val="90000"/>
              </a:lnSpc>
            </a:pPr>
            <a:r>
              <a:rPr lang="cs-CZ"/>
              <a:t>Diuretikum + betablokátor</a:t>
            </a:r>
          </a:p>
          <a:p>
            <a:pPr eaLnBrk="1" hangingPunct="1">
              <a:lnSpc>
                <a:spcPct val="90000"/>
              </a:lnSpc>
            </a:pPr>
            <a:r>
              <a:rPr lang="cs-CZ"/>
              <a:t>Diuretikum + ACEI / AIIA</a:t>
            </a:r>
          </a:p>
          <a:p>
            <a:pPr eaLnBrk="1" hangingPunct="1">
              <a:lnSpc>
                <a:spcPct val="90000"/>
              </a:lnSpc>
            </a:pPr>
            <a:r>
              <a:rPr lang="cs-CZ"/>
              <a:t>CCB–DHP + betablokátor</a:t>
            </a:r>
          </a:p>
          <a:p>
            <a:pPr eaLnBrk="1" hangingPunct="1">
              <a:lnSpc>
                <a:spcPct val="90000"/>
              </a:lnSpc>
            </a:pPr>
            <a:r>
              <a:rPr lang="cs-CZ"/>
              <a:t>CCB + ACEI / AIIA</a:t>
            </a:r>
          </a:p>
          <a:p>
            <a:pPr eaLnBrk="1" hangingPunct="1">
              <a:lnSpc>
                <a:spcPct val="90000"/>
              </a:lnSpc>
            </a:pPr>
            <a:r>
              <a:rPr lang="cs-CZ"/>
              <a:t>CCB + diuretikum</a:t>
            </a:r>
          </a:p>
          <a:p>
            <a:pPr eaLnBrk="1" hangingPunct="1">
              <a:lnSpc>
                <a:spcPct val="90000"/>
              </a:lnSpc>
            </a:pPr>
            <a:r>
              <a:rPr lang="cs-CZ">
                <a:sym typeface="Symbol" pitchFamily="18" charset="2"/>
              </a:rPr>
              <a:t>-blokátor + betablokátor</a:t>
            </a:r>
          </a:p>
          <a:p>
            <a:pPr lvl="1" eaLnBrk="1" hangingPunct="1">
              <a:lnSpc>
                <a:spcPct val="90000"/>
              </a:lnSpc>
            </a:pPr>
            <a:r>
              <a:rPr lang="cs-CZ">
                <a:sym typeface="Symbol" pitchFamily="18" charset="2"/>
              </a:rPr>
              <a:t>V případě potřeby lze využít i další kombinace (3 – 4 antihypertenziva)</a:t>
            </a:r>
            <a:endParaRPr lang="cs-CZ"/>
          </a:p>
        </p:txBody>
      </p:sp>
    </p:spTree>
  </p:cSld>
  <p:clrMapOvr>
    <a:masterClrMapping/>
  </p:clrMapOvr>
  <p:transition>
    <p:strips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noFill/>
          <a:ln>
            <a:noFill/>
          </a:ln>
          <a:effectLst/>
        </p:spPr>
        <p:txBody>
          <a:bodyPr lIns="92075" tIns="46038" rIns="92075" bIns="46038">
            <a:normAutofit fontScale="90000"/>
          </a:bodyPr>
          <a:lstStyle/>
          <a:p>
            <a:pPr eaLnBrk="1" hangingPunct="1">
              <a:defRPr/>
            </a:pPr>
            <a:r>
              <a:rPr lang="cs-CZ">
                <a:effectLst>
                  <a:outerShdw blurRad="38100" dist="38100" dir="2700000" algn="tl">
                    <a:srgbClr val="000000"/>
                  </a:outerShdw>
                </a:effectLst>
              </a:rPr>
              <a:t>Méně výhodné kombinace v účinnosti na TK </a:t>
            </a:r>
          </a:p>
        </p:txBody>
      </p:sp>
      <p:sp>
        <p:nvSpPr>
          <p:cNvPr id="122883" name="Rectangle 3"/>
          <p:cNvSpPr>
            <a:spLocks noGrp="1" noChangeArrowheads="1"/>
          </p:cNvSpPr>
          <p:nvPr>
            <p:ph idx="1"/>
          </p:nvPr>
        </p:nvSpPr>
        <p:spPr>
          <a:noFill/>
          <a:ln>
            <a:noFill/>
          </a:ln>
          <a:effectLst/>
        </p:spPr>
        <p:txBody>
          <a:bodyPr lIns="92075" tIns="46038" rIns="92075" bIns="46038"/>
          <a:lstStyle/>
          <a:p>
            <a:pPr eaLnBrk="1" hangingPunct="1">
              <a:defRPr/>
            </a:pPr>
            <a:endParaRPr lang="cs-CZ">
              <a:effectLst>
                <a:outerShdw blurRad="38100" dist="38100" dir="2700000" algn="tl">
                  <a:srgbClr val="000000"/>
                </a:outerShdw>
              </a:effectLst>
            </a:endParaRPr>
          </a:p>
          <a:p>
            <a:pPr eaLnBrk="1" hangingPunct="1">
              <a:defRPr/>
            </a:pPr>
            <a:r>
              <a:rPr lang="cs-CZ">
                <a:effectLst>
                  <a:outerShdw blurRad="38100" dist="38100" dir="2700000" algn="tl">
                    <a:srgbClr val="000000"/>
                  </a:outerShdw>
                </a:effectLst>
              </a:rPr>
              <a:t>diuretikum	+ CA</a:t>
            </a:r>
            <a:r>
              <a:rPr lang="cs-CZ" baseline="30000">
                <a:effectLst>
                  <a:outerShdw blurRad="38100" dist="38100" dir="2700000" algn="tl">
                    <a:srgbClr val="000000"/>
                  </a:outerShdw>
                </a:effectLst>
              </a:rPr>
              <a:t>2+</a:t>
            </a:r>
            <a:r>
              <a:rPr lang="cs-CZ">
                <a:effectLst>
                  <a:outerShdw blurRad="38100" dist="38100" dir="2700000" algn="tl">
                    <a:srgbClr val="000000"/>
                  </a:outerShdw>
                </a:effectLst>
              </a:rPr>
              <a:t> blokátor </a:t>
            </a:r>
          </a:p>
          <a:p>
            <a:pPr eaLnBrk="1" hangingPunct="1">
              <a:defRPr/>
            </a:pPr>
            <a:endParaRPr lang="cs-CZ">
              <a:effectLst>
                <a:outerShdw blurRad="38100" dist="38100" dir="2700000" algn="tl">
                  <a:srgbClr val="000000"/>
                </a:outerShdw>
              </a:effectLst>
            </a:endParaRPr>
          </a:p>
          <a:p>
            <a:pPr eaLnBrk="1" hangingPunct="1">
              <a:defRPr/>
            </a:pPr>
            <a:r>
              <a:rPr lang="cs-CZ">
                <a:effectLst>
                  <a:outerShdw blurRad="38100" dist="38100" dir="2700000" algn="tl">
                    <a:srgbClr val="000000"/>
                  </a:outerShdw>
                </a:effectLst>
              </a:rPr>
              <a:t>betablokátor	+ ACE inhibitor / sartan</a:t>
            </a:r>
          </a:p>
        </p:txBody>
      </p:sp>
    </p:spTree>
  </p:cSld>
  <p:clrMapOvr>
    <a:masterClrMapping/>
  </p:clrMapOvr>
  <p:transition>
    <p:strips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09600" y="152400"/>
            <a:ext cx="7772400" cy="1143000"/>
          </a:xfrm>
        </p:spPr>
        <p:txBody>
          <a:bodyPr>
            <a:normAutofit fontScale="90000"/>
          </a:bodyPr>
          <a:lstStyle/>
          <a:p>
            <a:pPr algn="ctr" eaLnBrk="1" hangingPunct="1">
              <a:defRPr/>
            </a:pPr>
            <a:r>
              <a:rPr lang="cs-CZ" dirty="0">
                <a:effectLst>
                  <a:outerShdw blurRad="38100" dist="38100" dir="2700000" algn="tl">
                    <a:srgbClr val="000000"/>
                  </a:outerShdw>
                </a:effectLst>
              </a:rPr>
              <a:t>Kombinovaná tablety –běžné kombinace</a:t>
            </a:r>
          </a:p>
        </p:txBody>
      </p:sp>
      <p:sp>
        <p:nvSpPr>
          <p:cNvPr id="123907" name="Rectangle 3"/>
          <p:cNvSpPr>
            <a:spLocks noGrp="1" noChangeArrowheads="1"/>
          </p:cNvSpPr>
          <p:nvPr>
            <p:ph idx="1"/>
          </p:nvPr>
        </p:nvSpPr>
        <p:spPr>
          <a:xfrm>
            <a:off x="323850" y="1905000"/>
            <a:ext cx="8496300" cy="4191000"/>
          </a:xfrm>
        </p:spPr>
        <p:txBody>
          <a:bodyPr/>
          <a:lstStyle/>
          <a:p>
            <a:pPr eaLnBrk="1" hangingPunct="1">
              <a:lnSpc>
                <a:spcPct val="80000"/>
              </a:lnSpc>
              <a:defRPr/>
            </a:pPr>
            <a:r>
              <a:rPr lang="cs-CZ" sz="2400" dirty="0">
                <a:effectLst>
                  <a:outerShdw blurRad="38100" dist="38100" dir="2700000" algn="tl">
                    <a:srgbClr val="000000"/>
                  </a:outerShdw>
                </a:effectLst>
              </a:rPr>
              <a:t>ACE inhibitor + diuretikum</a:t>
            </a:r>
            <a:endParaRPr lang="cs-CZ" sz="2400" dirty="0">
              <a:solidFill>
                <a:schemeClr val="hlink"/>
              </a:solidFill>
              <a:effectLst>
                <a:outerShdw blurRad="38100" dist="38100" dir="2700000" algn="tl">
                  <a:srgbClr val="000000"/>
                </a:outerShdw>
              </a:effectLst>
              <a:sym typeface="Wingdings" pitchFamily="2" charset="2"/>
            </a:endParaRPr>
          </a:p>
          <a:p>
            <a:pPr eaLnBrk="1" hangingPunct="1">
              <a:lnSpc>
                <a:spcPct val="80000"/>
              </a:lnSpc>
              <a:buFont typeface="Wingdings" pitchFamily="2" charset="2"/>
              <a:buNone/>
              <a:defRPr/>
            </a:pPr>
            <a:endParaRPr lang="cs-CZ" sz="2400" dirty="0">
              <a:solidFill>
                <a:schemeClr val="hlink"/>
              </a:solidFill>
              <a:effectLst>
                <a:outerShdw blurRad="38100" dist="38100" dir="2700000" algn="tl">
                  <a:srgbClr val="000000"/>
                </a:outerShdw>
              </a:effectLst>
            </a:endParaRPr>
          </a:p>
          <a:p>
            <a:pPr eaLnBrk="1" hangingPunct="1">
              <a:lnSpc>
                <a:spcPct val="80000"/>
              </a:lnSpc>
              <a:defRPr/>
            </a:pPr>
            <a:r>
              <a:rPr lang="cs-CZ" sz="2400" dirty="0">
                <a:effectLst>
                  <a:outerShdw blurRad="38100" dist="38100" dir="2700000" algn="tl">
                    <a:srgbClr val="000000"/>
                  </a:outerShdw>
                </a:effectLst>
              </a:rPr>
              <a:t>AT</a:t>
            </a:r>
            <a:r>
              <a:rPr lang="cs-CZ" sz="2400" baseline="-25000" dirty="0">
                <a:effectLst>
                  <a:outerShdw blurRad="38100" dist="38100" dir="2700000" algn="tl">
                    <a:srgbClr val="000000"/>
                  </a:outerShdw>
                </a:effectLst>
              </a:rPr>
              <a:t>1</a:t>
            </a:r>
            <a:r>
              <a:rPr lang="cs-CZ" sz="2400" dirty="0">
                <a:effectLst>
                  <a:outerShdw blurRad="38100" dist="38100" dir="2700000" algn="tl">
                    <a:srgbClr val="000000"/>
                  </a:outerShdw>
                </a:effectLst>
              </a:rPr>
              <a:t>blokátor + diuretikum</a:t>
            </a:r>
          </a:p>
          <a:p>
            <a:pPr eaLnBrk="1" hangingPunct="1">
              <a:lnSpc>
                <a:spcPct val="80000"/>
              </a:lnSpc>
              <a:defRPr/>
            </a:pPr>
            <a:endParaRPr lang="cs-CZ" sz="2400" dirty="0">
              <a:effectLst>
                <a:outerShdw blurRad="38100" dist="38100" dir="2700000" algn="tl">
                  <a:srgbClr val="000000"/>
                </a:outerShdw>
              </a:effectLst>
            </a:endParaRPr>
          </a:p>
          <a:p>
            <a:pPr eaLnBrk="1" hangingPunct="1">
              <a:lnSpc>
                <a:spcPct val="80000"/>
              </a:lnSpc>
              <a:defRPr/>
            </a:pPr>
            <a:r>
              <a:rPr lang="cs-CZ" sz="2400" dirty="0">
                <a:effectLst>
                  <a:outerShdw blurRad="38100" dist="38100" dir="2700000" algn="tl">
                    <a:srgbClr val="000000"/>
                  </a:outerShdw>
                </a:effectLst>
              </a:rPr>
              <a:t>Ca </a:t>
            </a:r>
            <a:r>
              <a:rPr lang="cs-CZ" sz="2400" dirty="0" err="1">
                <a:effectLst>
                  <a:outerShdw blurRad="38100" dist="38100" dir="2700000" algn="tl">
                    <a:srgbClr val="000000"/>
                  </a:outerShdw>
                </a:effectLst>
              </a:rPr>
              <a:t>blokátor</a:t>
            </a:r>
            <a:r>
              <a:rPr lang="cs-CZ" sz="2400" dirty="0">
                <a:effectLst>
                  <a:outerShdw blurRad="38100" dist="38100" dir="2700000" algn="tl">
                    <a:srgbClr val="000000"/>
                  </a:outerShdw>
                </a:effectLst>
              </a:rPr>
              <a:t> + ACE inhibitor</a:t>
            </a:r>
          </a:p>
          <a:p>
            <a:pPr eaLnBrk="1" hangingPunct="1">
              <a:lnSpc>
                <a:spcPct val="80000"/>
              </a:lnSpc>
              <a:defRPr/>
            </a:pPr>
            <a:endParaRPr lang="cs-CZ" sz="2400" dirty="0">
              <a:effectLst>
                <a:outerShdw blurRad="38100" dist="38100" dir="2700000" algn="tl">
                  <a:srgbClr val="000000"/>
                </a:outerShdw>
              </a:effectLst>
            </a:endParaRPr>
          </a:p>
          <a:p>
            <a:pPr eaLnBrk="1" hangingPunct="1">
              <a:lnSpc>
                <a:spcPct val="80000"/>
              </a:lnSpc>
              <a:defRPr/>
            </a:pPr>
            <a:r>
              <a:rPr lang="cs-CZ" sz="2400" dirty="0">
                <a:effectLst>
                  <a:outerShdw blurRad="38100" dist="38100" dir="2700000" algn="tl">
                    <a:srgbClr val="000000"/>
                  </a:outerShdw>
                </a:effectLst>
                <a:cs typeface="Times New Roman" pitchFamily="18" charset="0"/>
              </a:rPr>
              <a:t>β</a:t>
            </a:r>
            <a:r>
              <a:rPr lang="cs-CZ" sz="2400" dirty="0">
                <a:effectLst>
                  <a:outerShdw blurRad="38100" dist="38100" dir="2700000" algn="tl">
                    <a:srgbClr val="000000"/>
                  </a:outerShdw>
                </a:effectLst>
              </a:rPr>
              <a:t>-</a:t>
            </a:r>
            <a:r>
              <a:rPr lang="cs-CZ" sz="2400" dirty="0" err="1">
                <a:effectLst>
                  <a:outerShdw blurRad="38100" dist="38100" dir="2700000" algn="tl">
                    <a:srgbClr val="000000"/>
                  </a:outerShdw>
                </a:effectLst>
              </a:rPr>
              <a:t>blokátor</a:t>
            </a:r>
            <a:r>
              <a:rPr lang="cs-CZ" sz="2400" dirty="0">
                <a:effectLst>
                  <a:outerShdw blurRad="38100" dist="38100" dir="2700000" algn="tl">
                    <a:srgbClr val="000000"/>
                  </a:outerShdw>
                </a:effectLst>
              </a:rPr>
              <a:t>	+ diuretikum</a:t>
            </a:r>
          </a:p>
          <a:p>
            <a:pPr eaLnBrk="1" hangingPunct="1">
              <a:lnSpc>
                <a:spcPct val="80000"/>
              </a:lnSpc>
              <a:buNone/>
              <a:defRPr/>
            </a:pPr>
            <a:endParaRPr lang="cs-CZ" sz="2400" dirty="0">
              <a:effectLst>
                <a:outerShdw blurRad="38100" dist="38100" dir="2700000" algn="tl">
                  <a:srgbClr val="000000"/>
                </a:outerShdw>
              </a:effectLst>
            </a:endParaRPr>
          </a:p>
        </p:txBody>
      </p:sp>
    </p:spTree>
  </p:cSld>
  <p:clrMapOvr>
    <a:masterClrMapping/>
  </p:clrMapOvr>
  <p:transition>
    <p:strips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7" name="Rectangle 23"/>
          <p:cNvSpPr>
            <a:spLocks noChangeArrowheads="1"/>
          </p:cNvSpPr>
          <p:nvPr/>
        </p:nvSpPr>
        <p:spPr bwMode="auto">
          <a:xfrm>
            <a:off x="6375400" y="2717800"/>
            <a:ext cx="2133600" cy="533400"/>
          </a:xfrm>
          <a:prstGeom prst="rect">
            <a:avLst/>
          </a:prstGeom>
          <a:solidFill>
            <a:srgbClr val="A50021"/>
          </a:solidFill>
          <a:ln w="28575">
            <a:solidFill>
              <a:schemeClr val="tx2"/>
            </a:solidFill>
            <a:miter lim="800000"/>
            <a:headEnd/>
            <a:tailEnd/>
          </a:ln>
        </p:spPr>
        <p:txBody>
          <a:bodyPr wrap="none" anchor="ctr"/>
          <a:lstStyle/>
          <a:p>
            <a:endParaRPr lang="cs-CZ"/>
          </a:p>
        </p:txBody>
      </p:sp>
      <p:sp>
        <p:nvSpPr>
          <p:cNvPr id="39939" name="Rectangle 2"/>
          <p:cNvSpPr>
            <a:spLocks noGrp="1" noChangeArrowheads="1"/>
          </p:cNvSpPr>
          <p:nvPr>
            <p:ph type="title"/>
          </p:nvPr>
        </p:nvSpPr>
        <p:spPr/>
        <p:txBody>
          <a:bodyPr>
            <a:normAutofit fontScale="90000"/>
          </a:bodyPr>
          <a:lstStyle/>
          <a:p>
            <a:pPr eaLnBrk="1" hangingPunct="1"/>
            <a:r>
              <a:rPr lang="cs-CZ"/>
              <a:t>Možnosti kombinací různých tříd antihypertenziv</a:t>
            </a:r>
          </a:p>
        </p:txBody>
      </p:sp>
      <p:grpSp>
        <p:nvGrpSpPr>
          <p:cNvPr id="39940" name="Group 22"/>
          <p:cNvGrpSpPr>
            <a:grpSpLocks/>
          </p:cNvGrpSpPr>
          <p:nvPr/>
        </p:nvGrpSpPr>
        <p:grpSpPr bwMode="auto">
          <a:xfrm>
            <a:off x="1219200" y="1857375"/>
            <a:ext cx="7239000" cy="4619625"/>
            <a:chOff x="768" y="1170"/>
            <a:chExt cx="4560" cy="2910"/>
          </a:xfrm>
        </p:grpSpPr>
        <p:sp>
          <p:nvSpPr>
            <p:cNvPr id="39941" name="AutoShape 4"/>
            <p:cNvSpPr>
              <a:spLocks noChangeArrowheads="1"/>
            </p:cNvSpPr>
            <p:nvPr/>
          </p:nvSpPr>
          <p:spPr bwMode="auto">
            <a:xfrm rot="5400000">
              <a:off x="1956" y="1692"/>
              <a:ext cx="2160" cy="1848"/>
            </a:xfrm>
            <a:prstGeom prst="hexagon">
              <a:avLst>
                <a:gd name="adj" fmla="val 29221"/>
                <a:gd name="vf" fmla="val 115470"/>
              </a:avLst>
            </a:prstGeom>
            <a:noFill/>
            <a:ln w="38100">
              <a:solidFill>
                <a:schemeClr val="tx1"/>
              </a:solidFill>
              <a:miter lim="800000"/>
              <a:headEnd/>
              <a:tailEnd/>
            </a:ln>
          </p:spPr>
          <p:txBody>
            <a:bodyPr wrap="none" anchor="ctr"/>
            <a:lstStyle/>
            <a:p>
              <a:endParaRPr lang="cs-CZ"/>
            </a:p>
          </p:txBody>
        </p:sp>
        <p:cxnSp>
          <p:nvCxnSpPr>
            <p:cNvPr id="39942" name="AutoShape 5"/>
            <p:cNvCxnSpPr>
              <a:cxnSpLocks noChangeShapeType="1"/>
              <a:stCxn id="39941" idx="2"/>
              <a:endCxn id="39941" idx="2"/>
            </p:cNvCxnSpPr>
            <p:nvPr/>
          </p:nvCxnSpPr>
          <p:spPr bwMode="auto">
            <a:xfrm>
              <a:off x="3035" y="1523"/>
              <a:ext cx="0" cy="2184"/>
            </a:xfrm>
            <a:prstGeom prst="straightConnector1">
              <a:avLst/>
            </a:prstGeom>
            <a:noFill/>
            <a:ln w="28575">
              <a:solidFill>
                <a:schemeClr val="tx1"/>
              </a:solidFill>
              <a:round/>
              <a:headEnd type="triangle" w="med" len="med"/>
              <a:tailEnd type="triangle" w="med" len="med"/>
            </a:ln>
          </p:spPr>
        </p:cxnSp>
        <p:sp>
          <p:nvSpPr>
            <p:cNvPr id="39943" name="Line 8"/>
            <p:cNvSpPr>
              <a:spLocks noChangeShapeType="1"/>
            </p:cNvSpPr>
            <p:nvPr/>
          </p:nvSpPr>
          <p:spPr bwMode="auto">
            <a:xfrm>
              <a:off x="3024" y="1536"/>
              <a:ext cx="912" cy="1632"/>
            </a:xfrm>
            <a:prstGeom prst="line">
              <a:avLst/>
            </a:prstGeom>
            <a:noFill/>
            <a:ln w="28575">
              <a:solidFill>
                <a:schemeClr val="tx1"/>
              </a:solidFill>
              <a:round/>
              <a:headEnd type="triangle" w="med" len="med"/>
              <a:tailEnd type="triangle" w="med" len="med"/>
            </a:ln>
          </p:spPr>
          <p:txBody>
            <a:bodyPr/>
            <a:lstStyle/>
            <a:p>
              <a:endParaRPr lang="cs-CZ"/>
            </a:p>
          </p:txBody>
        </p:sp>
        <p:sp>
          <p:nvSpPr>
            <p:cNvPr id="39944" name="Line 9"/>
            <p:cNvSpPr>
              <a:spLocks noChangeShapeType="1"/>
            </p:cNvSpPr>
            <p:nvPr/>
          </p:nvSpPr>
          <p:spPr bwMode="auto">
            <a:xfrm flipH="1" flipV="1">
              <a:off x="2112" y="2064"/>
              <a:ext cx="1824" cy="1104"/>
            </a:xfrm>
            <a:prstGeom prst="line">
              <a:avLst/>
            </a:prstGeom>
            <a:noFill/>
            <a:ln w="28575">
              <a:solidFill>
                <a:schemeClr val="tx1"/>
              </a:solidFill>
              <a:round/>
              <a:headEnd type="triangle" w="med" len="med"/>
              <a:tailEnd type="triangle" w="med" len="med"/>
            </a:ln>
          </p:spPr>
          <p:txBody>
            <a:bodyPr/>
            <a:lstStyle/>
            <a:p>
              <a:endParaRPr lang="cs-CZ"/>
            </a:p>
          </p:txBody>
        </p:sp>
        <p:sp>
          <p:nvSpPr>
            <p:cNvPr id="39945" name="Line 10"/>
            <p:cNvSpPr>
              <a:spLocks noChangeShapeType="1"/>
            </p:cNvSpPr>
            <p:nvPr/>
          </p:nvSpPr>
          <p:spPr bwMode="auto">
            <a:xfrm flipH="1">
              <a:off x="2112" y="1536"/>
              <a:ext cx="912" cy="1632"/>
            </a:xfrm>
            <a:prstGeom prst="line">
              <a:avLst/>
            </a:prstGeom>
            <a:noFill/>
            <a:ln w="28575">
              <a:solidFill>
                <a:schemeClr val="tx1"/>
              </a:solidFill>
              <a:prstDash val="dash"/>
              <a:round/>
              <a:headEnd type="triangle" w="med" len="med"/>
              <a:tailEnd type="triangle" w="med" len="med"/>
            </a:ln>
          </p:spPr>
          <p:txBody>
            <a:bodyPr/>
            <a:lstStyle/>
            <a:p>
              <a:endParaRPr lang="cs-CZ"/>
            </a:p>
          </p:txBody>
        </p:sp>
        <p:sp>
          <p:nvSpPr>
            <p:cNvPr id="39946" name="Line 11"/>
            <p:cNvSpPr>
              <a:spLocks noChangeShapeType="1"/>
            </p:cNvSpPr>
            <p:nvPr/>
          </p:nvSpPr>
          <p:spPr bwMode="auto">
            <a:xfrm flipH="1">
              <a:off x="2112" y="2064"/>
              <a:ext cx="1824" cy="0"/>
            </a:xfrm>
            <a:prstGeom prst="line">
              <a:avLst/>
            </a:prstGeom>
            <a:noFill/>
            <a:ln w="28575">
              <a:solidFill>
                <a:schemeClr val="tx1"/>
              </a:solidFill>
              <a:prstDash val="dash"/>
              <a:round/>
              <a:headEnd type="triangle" w="med" len="med"/>
              <a:tailEnd type="triangle" w="med" len="med"/>
            </a:ln>
          </p:spPr>
          <p:txBody>
            <a:bodyPr/>
            <a:lstStyle/>
            <a:p>
              <a:endParaRPr lang="cs-CZ"/>
            </a:p>
          </p:txBody>
        </p:sp>
        <p:sp>
          <p:nvSpPr>
            <p:cNvPr id="39947" name="Line 12"/>
            <p:cNvSpPr>
              <a:spLocks noChangeShapeType="1"/>
            </p:cNvSpPr>
            <p:nvPr/>
          </p:nvSpPr>
          <p:spPr bwMode="auto">
            <a:xfrm flipH="1">
              <a:off x="2112" y="2064"/>
              <a:ext cx="1824" cy="1104"/>
            </a:xfrm>
            <a:prstGeom prst="line">
              <a:avLst/>
            </a:prstGeom>
            <a:noFill/>
            <a:ln w="28575">
              <a:solidFill>
                <a:schemeClr val="tx1"/>
              </a:solidFill>
              <a:prstDash val="dash"/>
              <a:round/>
              <a:headEnd type="triangle" w="med" len="med"/>
              <a:tailEnd type="triangle" w="med" len="med"/>
            </a:ln>
          </p:spPr>
          <p:txBody>
            <a:bodyPr/>
            <a:lstStyle/>
            <a:p>
              <a:endParaRPr lang="cs-CZ"/>
            </a:p>
          </p:txBody>
        </p:sp>
        <p:sp>
          <p:nvSpPr>
            <p:cNvPr id="39948" name="Line 13"/>
            <p:cNvSpPr>
              <a:spLocks noChangeShapeType="1"/>
            </p:cNvSpPr>
            <p:nvPr/>
          </p:nvSpPr>
          <p:spPr bwMode="auto">
            <a:xfrm flipH="1">
              <a:off x="3024" y="2064"/>
              <a:ext cx="912" cy="1632"/>
            </a:xfrm>
            <a:prstGeom prst="line">
              <a:avLst/>
            </a:prstGeom>
            <a:noFill/>
            <a:ln w="28575">
              <a:solidFill>
                <a:schemeClr val="tx1"/>
              </a:solidFill>
              <a:prstDash val="dash"/>
              <a:round/>
              <a:headEnd type="triangle" w="med" len="med"/>
              <a:tailEnd type="triangle" w="med" len="med"/>
            </a:ln>
          </p:spPr>
          <p:txBody>
            <a:bodyPr/>
            <a:lstStyle/>
            <a:p>
              <a:endParaRPr lang="cs-CZ"/>
            </a:p>
          </p:txBody>
        </p:sp>
        <p:sp>
          <p:nvSpPr>
            <p:cNvPr id="39949" name="Line 14"/>
            <p:cNvSpPr>
              <a:spLocks noChangeShapeType="1"/>
            </p:cNvSpPr>
            <p:nvPr/>
          </p:nvSpPr>
          <p:spPr bwMode="auto">
            <a:xfrm flipH="1">
              <a:off x="2155" y="3153"/>
              <a:ext cx="1776" cy="0"/>
            </a:xfrm>
            <a:prstGeom prst="line">
              <a:avLst/>
            </a:prstGeom>
            <a:noFill/>
            <a:ln w="28575">
              <a:solidFill>
                <a:schemeClr val="tx1"/>
              </a:solidFill>
              <a:prstDash val="dash"/>
              <a:round/>
              <a:headEnd type="triangle" w="med" len="med"/>
              <a:tailEnd type="triangle" w="med" len="med"/>
            </a:ln>
          </p:spPr>
          <p:txBody>
            <a:bodyPr/>
            <a:lstStyle/>
            <a:p>
              <a:endParaRPr lang="cs-CZ"/>
            </a:p>
          </p:txBody>
        </p:sp>
        <p:sp>
          <p:nvSpPr>
            <p:cNvPr id="39950" name="Line 15"/>
            <p:cNvSpPr>
              <a:spLocks noChangeShapeType="1"/>
            </p:cNvSpPr>
            <p:nvPr/>
          </p:nvSpPr>
          <p:spPr bwMode="auto">
            <a:xfrm>
              <a:off x="2112" y="2064"/>
              <a:ext cx="960" cy="1632"/>
            </a:xfrm>
            <a:prstGeom prst="line">
              <a:avLst/>
            </a:prstGeom>
            <a:noFill/>
            <a:ln w="28575">
              <a:solidFill>
                <a:schemeClr val="tx1"/>
              </a:solidFill>
              <a:prstDash val="dash"/>
              <a:round/>
              <a:headEnd type="triangle" w="med" len="med"/>
              <a:tailEnd type="triangle" w="med" len="med"/>
            </a:ln>
          </p:spPr>
          <p:txBody>
            <a:bodyPr/>
            <a:lstStyle/>
            <a:p>
              <a:endParaRPr lang="cs-CZ"/>
            </a:p>
          </p:txBody>
        </p:sp>
        <p:sp>
          <p:nvSpPr>
            <p:cNvPr id="39951" name="Rectangle 16"/>
            <p:cNvSpPr>
              <a:spLocks noChangeArrowheads="1"/>
            </p:cNvSpPr>
            <p:nvPr/>
          </p:nvSpPr>
          <p:spPr bwMode="auto">
            <a:xfrm>
              <a:off x="2377" y="1170"/>
              <a:ext cx="1296" cy="288"/>
            </a:xfrm>
            <a:prstGeom prst="rect">
              <a:avLst/>
            </a:prstGeom>
            <a:noFill/>
            <a:ln w="9525">
              <a:solidFill>
                <a:schemeClr val="tx1"/>
              </a:solidFill>
              <a:miter lim="800000"/>
              <a:headEnd/>
              <a:tailEnd/>
            </a:ln>
          </p:spPr>
          <p:txBody>
            <a:bodyPr wrap="none" anchor="ctr"/>
            <a:lstStyle/>
            <a:p>
              <a:pPr algn="ctr"/>
              <a:r>
                <a:rPr lang="cs-CZ">
                  <a:latin typeface="Arial" charset="0"/>
                </a:rPr>
                <a:t>diuretika</a:t>
              </a:r>
            </a:p>
          </p:txBody>
        </p:sp>
        <p:sp>
          <p:nvSpPr>
            <p:cNvPr id="39952" name="Rectangle 17"/>
            <p:cNvSpPr>
              <a:spLocks noChangeArrowheads="1"/>
            </p:cNvSpPr>
            <p:nvPr/>
          </p:nvSpPr>
          <p:spPr bwMode="auto">
            <a:xfrm>
              <a:off x="4032" y="1728"/>
              <a:ext cx="1296" cy="288"/>
            </a:xfrm>
            <a:prstGeom prst="rect">
              <a:avLst/>
            </a:prstGeom>
            <a:noFill/>
            <a:ln w="9525">
              <a:solidFill>
                <a:schemeClr val="tx1"/>
              </a:solidFill>
              <a:miter lim="800000"/>
              <a:headEnd/>
              <a:tailEnd/>
            </a:ln>
          </p:spPr>
          <p:txBody>
            <a:bodyPr wrap="none" anchor="ctr"/>
            <a:lstStyle/>
            <a:p>
              <a:pPr algn="ctr"/>
              <a:r>
                <a:rPr lang="cs-CZ">
                  <a:latin typeface="Arial" charset="0"/>
                </a:rPr>
                <a:t>AT</a:t>
              </a:r>
              <a:r>
                <a:rPr lang="cs-CZ" baseline="-25000">
                  <a:latin typeface="Arial" charset="0"/>
                </a:rPr>
                <a:t>1</a:t>
              </a:r>
              <a:r>
                <a:rPr lang="cs-CZ">
                  <a:latin typeface="Arial" charset="0"/>
                </a:rPr>
                <a:t> blokátory</a:t>
              </a:r>
            </a:p>
          </p:txBody>
        </p:sp>
        <p:sp>
          <p:nvSpPr>
            <p:cNvPr id="39953" name="Rectangle 18"/>
            <p:cNvSpPr>
              <a:spLocks noChangeArrowheads="1"/>
            </p:cNvSpPr>
            <p:nvPr/>
          </p:nvSpPr>
          <p:spPr bwMode="auto">
            <a:xfrm>
              <a:off x="3984" y="3216"/>
              <a:ext cx="1296" cy="288"/>
            </a:xfrm>
            <a:prstGeom prst="rect">
              <a:avLst/>
            </a:prstGeom>
            <a:noFill/>
            <a:ln w="9525">
              <a:solidFill>
                <a:schemeClr val="tx1"/>
              </a:solidFill>
              <a:miter lim="800000"/>
              <a:headEnd/>
              <a:tailEnd/>
            </a:ln>
          </p:spPr>
          <p:txBody>
            <a:bodyPr wrap="none" anchor="ctr"/>
            <a:lstStyle/>
            <a:p>
              <a:pPr algn="ctr"/>
              <a:r>
                <a:rPr lang="cs-CZ">
                  <a:latin typeface="Arial" charset="0"/>
                </a:rPr>
                <a:t>BKK</a:t>
              </a:r>
            </a:p>
          </p:txBody>
        </p:sp>
        <p:sp>
          <p:nvSpPr>
            <p:cNvPr id="39954" name="Rectangle 19"/>
            <p:cNvSpPr>
              <a:spLocks noChangeArrowheads="1"/>
            </p:cNvSpPr>
            <p:nvPr/>
          </p:nvSpPr>
          <p:spPr bwMode="auto">
            <a:xfrm>
              <a:off x="768" y="1776"/>
              <a:ext cx="1296" cy="288"/>
            </a:xfrm>
            <a:prstGeom prst="rect">
              <a:avLst/>
            </a:prstGeom>
            <a:noFill/>
            <a:ln w="9525">
              <a:solidFill>
                <a:schemeClr val="tx1"/>
              </a:solidFill>
              <a:miter lim="800000"/>
              <a:headEnd/>
              <a:tailEnd/>
            </a:ln>
          </p:spPr>
          <p:txBody>
            <a:bodyPr wrap="none" anchor="ctr"/>
            <a:lstStyle/>
            <a:p>
              <a:pPr algn="ctr"/>
              <a:r>
                <a:rPr lang="cs-CZ">
                  <a:latin typeface="Arial" charset="0"/>
                </a:rPr>
                <a:t>betablokátory</a:t>
              </a:r>
            </a:p>
          </p:txBody>
        </p:sp>
        <p:sp>
          <p:nvSpPr>
            <p:cNvPr id="39955" name="Rectangle 20"/>
            <p:cNvSpPr>
              <a:spLocks noChangeArrowheads="1"/>
            </p:cNvSpPr>
            <p:nvPr/>
          </p:nvSpPr>
          <p:spPr bwMode="auto">
            <a:xfrm>
              <a:off x="2400" y="3792"/>
              <a:ext cx="1296" cy="288"/>
            </a:xfrm>
            <a:prstGeom prst="rect">
              <a:avLst/>
            </a:prstGeom>
            <a:noFill/>
            <a:ln w="9525">
              <a:solidFill>
                <a:schemeClr val="tx1"/>
              </a:solidFill>
              <a:miter lim="800000"/>
              <a:headEnd/>
              <a:tailEnd/>
            </a:ln>
          </p:spPr>
          <p:txBody>
            <a:bodyPr wrap="none" anchor="ctr"/>
            <a:lstStyle/>
            <a:p>
              <a:pPr algn="ctr"/>
              <a:r>
                <a:rPr lang="cs-CZ">
                  <a:latin typeface="Arial" charset="0"/>
                </a:rPr>
                <a:t>ACEI</a:t>
              </a:r>
            </a:p>
          </p:txBody>
        </p:sp>
        <p:sp>
          <p:nvSpPr>
            <p:cNvPr id="39956" name="Rectangle 21"/>
            <p:cNvSpPr>
              <a:spLocks noChangeArrowheads="1"/>
            </p:cNvSpPr>
            <p:nvPr/>
          </p:nvSpPr>
          <p:spPr bwMode="auto">
            <a:xfrm>
              <a:off x="768" y="3216"/>
              <a:ext cx="1296" cy="288"/>
            </a:xfrm>
            <a:prstGeom prst="rect">
              <a:avLst/>
            </a:prstGeom>
            <a:noFill/>
            <a:ln w="9525">
              <a:noFill/>
              <a:miter lim="800000"/>
              <a:headEnd/>
              <a:tailEnd/>
            </a:ln>
          </p:spPr>
          <p:txBody>
            <a:bodyPr wrap="none" anchor="ctr"/>
            <a:lstStyle/>
            <a:p>
              <a:pPr algn="ctr"/>
              <a:r>
                <a:rPr lang="cs-CZ">
                  <a:solidFill>
                    <a:srgbClr val="969696"/>
                  </a:solidFill>
                  <a:latin typeface="Arial" charset="0"/>
                  <a:sym typeface="Symbol" pitchFamily="18" charset="2"/>
                </a:rPr>
                <a:t> - blokátory</a:t>
              </a:r>
              <a:endParaRPr lang="cs-CZ">
                <a:solidFill>
                  <a:srgbClr val="969696"/>
                </a:solidFill>
                <a:latin typeface="Arial" charset="0"/>
              </a:endParaRPr>
            </a:p>
          </p:txBody>
        </p:sp>
      </p:gr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6887"/>
                                        </p:tgtEl>
                                        <p:attrNameLst>
                                          <p:attrName>style.visibility</p:attrName>
                                        </p:attrNameLst>
                                      </p:cBhvr>
                                      <p:to>
                                        <p:strVal val="visible"/>
                                      </p:to>
                                    </p:set>
                                    <p:anim calcmode="lin" valueType="num">
                                      <p:cBhvr>
                                        <p:cTn id="7" dur="500" fill="hold"/>
                                        <p:tgtEl>
                                          <p:spTgt spid="36887"/>
                                        </p:tgtEl>
                                        <p:attrNameLst>
                                          <p:attrName>ppt_w</p:attrName>
                                        </p:attrNameLst>
                                      </p:cBhvr>
                                      <p:tavLst>
                                        <p:tav tm="0">
                                          <p:val>
                                            <p:fltVal val="0"/>
                                          </p:val>
                                        </p:tav>
                                        <p:tav tm="100000">
                                          <p:val>
                                            <p:strVal val="#ppt_w"/>
                                          </p:val>
                                        </p:tav>
                                      </p:tavLst>
                                    </p:anim>
                                    <p:anim calcmode="lin" valueType="num">
                                      <p:cBhvr>
                                        <p:cTn id="8" dur="500" fill="hold"/>
                                        <p:tgtEl>
                                          <p:spTgt spid="368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cs-CZ"/>
              <a:t>Diuretika (thiazidová) </a:t>
            </a:r>
          </a:p>
        </p:txBody>
      </p:sp>
      <p:graphicFrame>
        <p:nvGraphicFramePr>
          <p:cNvPr id="41001" name="Group 41"/>
          <p:cNvGraphicFramePr>
            <a:graphicFrameLocks noGrp="1"/>
          </p:cNvGraphicFramePr>
          <p:nvPr>
            <p:ph type="tbl" idx="1"/>
          </p:nvPr>
        </p:nvGraphicFramePr>
        <p:xfrm>
          <a:off x="685800" y="2173288"/>
          <a:ext cx="7772400" cy="3621024"/>
        </p:xfrm>
        <a:graphic>
          <a:graphicData uri="http://schemas.openxmlformats.org/drawingml/2006/table">
            <a:tbl>
              <a:tblPr/>
              <a:tblGrid>
                <a:gridCol w="2438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Indikace </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Městnavé srdeční selhání</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Starší hypertonici</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Izolovaná systolická hypertenze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KI absolutní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DNA</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KI relativní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těhotenství</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u"/>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7" name="Rectangle 275"/>
          <p:cNvSpPr>
            <a:spLocks noChangeArrowheads="1"/>
          </p:cNvSpPr>
          <p:nvPr/>
        </p:nvSpPr>
        <p:spPr bwMode="auto">
          <a:xfrm>
            <a:off x="762000" y="3187700"/>
            <a:ext cx="7772400" cy="457200"/>
          </a:xfrm>
          <a:prstGeom prst="rect">
            <a:avLst/>
          </a:prstGeom>
          <a:solidFill>
            <a:srgbClr val="CC0000"/>
          </a:solidFill>
          <a:ln w="28575">
            <a:solidFill>
              <a:schemeClr val="tx2"/>
            </a:solidFill>
            <a:miter lim="800000"/>
            <a:headEnd/>
            <a:tailEnd/>
          </a:ln>
          <a:effectLst>
            <a:prstShdw prst="shdw17" dist="17961" dir="2700000">
              <a:schemeClr val="tx2">
                <a:gamma/>
                <a:shade val="60000"/>
                <a:invGamma/>
              </a:schemeClr>
            </a:prstShdw>
          </a:effectLst>
        </p:spPr>
        <p:txBody>
          <a:bodyPr wrap="none" anchor="ctr"/>
          <a:lstStyle/>
          <a:p>
            <a:pPr>
              <a:defRPr/>
            </a:pPr>
            <a:endParaRPr lang="cs-CZ"/>
          </a:p>
        </p:txBody>
      </p:sp>
      <p:sp>
        <p:nvSpPr>
          <p:cNvPr id="4099" name="Rectangle 2"/>
          <p:cNvSpPr>
            <a:spLocks noGrp="1" noChangeArrowheads="1"/>
          </p:cNvSpPr>
          <p:nvPr>
            <p:ph type="title"/>
          </p:nvPr>
        </p:nvSpPr>
        <p:spPr>
          <a:xfrm>
            <a:off x="1476375" y="188913"/>
            <a:ext cx="6270625" cy="1119187"/>
          </a:xfrm>
        </p:spPr>
        <p:txBody>
          <a:bodyPr/>
          <a:lstStyle/>
          <a:p>
            <a:pPr algn="ctr" eaLnBrk="1" hangingPunct="1"/>
            <a:r>
              <a:rPr lang="cs-CZ"/>
              <a:t>Rozdělení hypertenze</a:t>
            </a:r>
          </a:p>
        </p:txBody>
      </p:sp>
      <p:graphicFrame>
        <p:nvGraphicFramePr>
          <p:cNvPr id="3346" name="Group 274"/>
          <p:cNvGraphicFramePr>
            <a:graphicFrameLocks noGrp="1"/>
          </p:cNvGraphicFramePr>
          <p:nvPr>
            <p:ph type="tbl" idx="1"/>
          </p:nvPr>
        </p:nvGraphicFramePr>
        <p:xfrm>
          <a:off x="762000" y="1676400"/>
          <a:ext cx="7772400" cy="4822508"/>
        </p:xfrm>
        <a:graphic>
          <a:graphicData uri="http://schemas.openxmlformats.org/drawingml/2006/table">
            <a:tbl>
              <a:tblPr/>
              <a:tblGrid>
                <a:gridCol w="2895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Kategorie </a:t>
                      </a:r>
                    </a:p>
                  </a:txBody>
                  <a:tcPr anchor="ctr" horzOverflow="overflow">
                    <a:lnL cap="flat">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Systolický TK</a:t>
                      </a:r>
                    </a:p>
                  </a:txBody>
                  <a:tcPr anchor="ctr" horzOverflow="overflow">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Diastolický TK</a:t>
                      </a:r>
                    </a:p>
                  </a:txBody>
                  <a:tcPr anchor="ctr" horzOverflow="overflow">
                    <a:lnL>
                      <a:noFill/>
                    </a:lnL>
                    <a:lnR cap="flat">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43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Optimální </a:t>
                      </a:r>
                    </a:p>
                  </a:txBody>
                  <a:tcPr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&lt; 120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&lt; 80 </a:t>
                      </a:r>
                    </a:p>
                  </a:txBody>
                  <a:tcPr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43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Normální </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120 - 129</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80 – 84</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3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1" i="0" u="none" strike="noStrike" cap="none" normalizeH="0" baseline="0">
                          <a:ln>
                            <a:noFill/>
                          </a:ln>
                          <a:solidFill>
                            <a:schemeClr val="tx2"/>
                          </a:solidFill>
                          <a:effectLst/>
                          <a:latin typeface="Arial" charset="0"/>
                        </a:rPr>
                        <a:t>Vysoký normální</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1" i="0" u="none" strike="noStrike" cap="none" normalizeH="0" baseline="0">
                          <a:ln>
                            <a:noFill/>
                          </a:ln>
                          <a:solidFill>
                            <a:schemeClr val="tx2"/>
                          </a:solidFill>
                          <a:effectLst/>
                          <a:latin typeface="Arial" charset="0"/>
                        </a:rPr>
                        <a:t>130 - 139</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1" i="0" u="none" strike="noStrike" cap="none" normalizeH="0" baseline="0">
                          <a:ln>
                            <a:noFill/>
                          </a:ln>
                          <a:solidFill>
                            <a:schemeClr val="tx2"/>
                          </a:solidFill>
                          <a:effectLst/>
                          <a:latin typeface="Arial" charset="0"/>
                        </a:rPr>
                        <a:t>85 – 89</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43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Hypertenze 1. stupně (mírná)</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140 - 159</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90 – 99</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3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Hypertenze 2. stupně (středně závažná)</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160 – 179 </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100 – 109</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43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Hypertenze 3. stupně (závažná)</a:t>
                      </a:r>
                    </a:p>
                  </a:txBody>
                  <a:tcPr anchor="ct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sym typeface="Symbol" pitchFamily="18" charset="2"/>
                        </a:rPr>
                        <a:t> 180 </a:t>
                      </a:r>
                      <a:endParaRPr kumimoji="0" lang="cs-CZ" sz="2000" b="0" i="0" u="none" strike="noStrike" cap="none" normalizeH="0" baseline="0">
                        <a:ln>
                          <a:noFill/>
                        </a:ln>
                        <a:solidFill>
                          <a:schemeClr val="tx2"/>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sym typeface="Symbol" pitchFamily="18" charset="2"/>
                        </a:rPr>
                        <a:t> 110</a:t>
                      </a:r>
                    </a:p>
                  </a:txBody>
                  <a:tcPr anchor="ct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191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Izolovaná systolická hypertenze</a:t>
                      </a:r>
                    </a:p>
                  </a:txBody>
                  <a:tcPr anchor="ctr" horzOverflow="overflow">
                    <a:lnL cap="flat">
                      <a:noFill/>
                    </a:lnL>
                    <a:lnR>
                      <a:noFill/>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sym typeface="Symbol" pitchFamily="18" charset="2"/>
                        </a:rPr>
                        <a:t> 140 </a:t>
                      </a:r>
                    </a:p>
                  </a:txBody>
                  <a:tcPr anchor="ctr" horzOverflow="overflow">
                    <a:lnL>
                      <a:noFill/>
                    </a:lnL>
                    <a:lnR>
                      <a:noFill/>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2"/>
                          </a:solidFill>
                          <a:effectLst/>
                          <a:latin typeface="Arial" charset="0"/>
                        </a:rPr>
                        <a:t>&lt; 90</a:t>
                      </a:r>
                    </a:p>
                  </a:txBody>
                  <a:tcPr anchor="ctr" horzOverflow="overflow">
                    <a:lnL>
                      <a:noFill/>
                    </a:lnL>
                    <a:lnR cap="flat">
                      <a:noFill/>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346"/>
                                        </p:tgtEl>
                                        <p:attrNameLst>
                                          <p:attrName>style.visibility</p:attrName>
                                        </p:attrNameLst>
                                      </p:cBhvr>
                                      <p:to>
                                        <p:strVal val="visible"/>
                                      </p:to>
                                    </p:set>
                                    <p:animEffect transition="in" filter="wipe(up)">
                                      <p:cBhvr>
                                        <p:cTn id="7" dur="500"/>
                                        <p:tgtEl>
                                          <p:spTgt spid="334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3347"/>
                                        </p:tgtEl>
                                        <p:attrNameLst>
                                          <p:attrName>style.visibility</p:attrName>
                                        </p:attrNameLst>
                                      </p:cBhvr>
                                      <p:to>
                                        <p:strVal val="visible"/>
                                      </p:to>
                                    </p:set>
                                    <p:anim calcmode="lin" valueType="num">
                                      <p:cBhvr>
                                        <p:cTn id="11" dur="500" fill="hold"/>
                                        <p:tgtEl>
                                          <p:spTgt spid="3347"/>
                                        </p:tgtEl>
                                        <p:attrNameLst>
                                          <p:attrName>ppt_w</p:attrName>
                                        </p:attrNameLst>
                                      </p:cBhvr>
                                      <p:tavLst>
                                        <p:tav tm="0">
                                          <p:val>
                                            <p:fltVal val="0"/>
                                          </p:val>
                                        </p:tav>
                                        <p:tav tm="100000">
                                          <p:val>
                                            <p:strVal val="#ppt_w"/>
                                          </p:val>
                                        </p:tav>
                                      </p:tavLst>
                                    </p:anim>
                                    <p:anim calcmode="lin" valueType="num">
                                      <p:cBhvr>
                                        <p:cTn id="12" dur="500" fill="hold"/>
                                        <p:tgtEl>
                                          <p:spTgt spid="33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t>Diuretika (kličková) </a:t>
            </a:r>
          </a:p>
        </p:txBody>
      </p:sp>
      <p:graphicFrame>
        <p:nvGraphicFramePr>
          <p:cNvPr id="42009" name="Group 25"/>
          <p:cNvGraphicFramePr>
            <a:graphicFrameLocks noGrp="1"/>
          </p:cNvGraphicFramePr>
          <p:nvPr>
            <p:ph type="tbl" idx="1"/>
          </p:nvPr>
        </p:nvGraphicFramePr>
        <p:xfrm>
          <a:off x="685800" y="2209800"/>
          <a:ext cx="7772400" cy="3505200"/>
        </p:xfrm>
        <a:graphic>
          <a:graphicData uri="http://schemas.openxmlformats.org/drawingml/2006/table">
            <a:tbl>
              <a:tblPr/>
              <a:tblGrid>
                <a:gridCol w="2438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Indikace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Renální nedostatečnost</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Městnavé srdeční selhání</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KI absolutní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KI relativní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cs-CZ"/>
              <a:t>Diuretika (antagonisté aldosteronu) </a:t>
            </a:r>
          </a:p>
        </p:txBody>
      </p:sp>
      <p:graphicFrame>
        <p:nvGraphicFramePr>
          <p:cNvPr id="43032" name="Group 24"/>
          <p:cNvGraphicFramePr>
            <a:graphicFrameLocks noGrp="1"/>
          </p:cNvGraphicFramePr>
          <p:nvPr>
            <p:ph type="tbl" idx="1"/>
          </p:nvPr>
        </p:nvGraphicFramePr>
        <p:xfrm>
          <a:off x="685800" y="2133600"/>
          <a:ext cx="7772400" cy="3505200"/>
        </p:xfrm>
        <a:graphic>
          <a:graphicData uri="http://schemas.openxmlformats.org/drawingml/2006/table">
            <a:tbl>
              <a:tblPr/>
              <a:tblGrid>
                <a:gridCol w="2438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Indikace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Městnavé srdeční selhání</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Stav po infarktu myokardu</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KI absolutní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Renální selhání</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Hyperkalémie </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KI relativní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0" u="none" strike="noStrike" cap="none" normalizeH="0" baseline="0">
                          <a:ln>
                            <a:noFill/>
                          </a:ln>
                          <a:solidFill>
                            <a:schemeClr val="tx1"/>
                          </a:solidFill>
                          <a:effectLst/>
                          <a:latin typeface="Arial" charset="0"/>
                        </a:rPr>
                        <a: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9750" y="457200"/>
            <a:ext cx="8134350" cy="1219200"/>
          </a:xfrm>
        </p:spPr>
        <p:txBody>
          <a:bodyPr/>
          <a:lstStyle/>
          <a:p>
            <a:pPr eaLnBrk="1" hangingPunct="1"/>
            <a:r>
              <a:rPr lang="cs-CZ"/>
              <a:t>Betablokátory  </a:t>
            </a:r>
          </a:p>
        </p:txBody>
      </p:sp>
      <p:graphicFrame>
        <p:nvGraphicFramePr>
          <p:cNvPr id="44072" name="Group 40"/>
          <p:cNvGraphicFramePr>
            <a:graphicFrameLocks noGrp="1"/>
          </p:cNvGraphicFramePr>
          <p:nvPr>
            <p:ph type="tbl" idx="1"/>
          </p:nvPr>
        </p:nvGraphicFramePr>
        <p:xfrm>
          <a:off x="539750" y="1844675"/>
          <a:ext cx="8135938" cy="4419600"/>
        </p:xfrm>
        <a:graphic>
          <a:graphicData uri="http://schemas.openxmlformats.org/drawingml/2006/table">
            <a:tbl>
              <a:tblPr/>
              <a:tblGrid>
                <a:gridCol w="2552700">
                  <a:extLst>
                    <a:ext uri="{9D8B030D-6E8A-4147-A177-3AD203B41FA5}">
                      <a16:colId xmlns:a16="http://schemas.microsoft.com/office/drawing/2014/main" val="20000"/>
                    </a:ext>
                  </a:extLst>
                </a:gridCol>
                <a:gridCol w="5583238">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Indikace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Angina pectoris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Stav po IM</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Městnavé srdeční selhání (titrované dávkování)</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Těhotenství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Tachyarytmie </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45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KI absolutní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Asthma bronchiale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AV blok (stupeň 2 nebo 3)</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KI relativní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Chronická obstrukční choroba broncho-pulmonální</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Ischemická choroba dolních končetin</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Glukózová intolerance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Sportovci a fyzicky aktivní pacienti</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cs-CZ"/>
              <a:t>Blokátory kalciového kanálu (dihydropyridiny)</a:t>
            </a:r>
          </a:p>
        </p:txBody>
      </p:sp>
      <p:graphicFrame>
        <p:nvGraphicFramePr>
          <p:cNvPr id="45087" name="Group 31"/>
          <p:cNvGraphicFramePr>
            <a:graphicFrameLocks noGrp="1"/>
          </p:cNvGraphicFramePr>
          <p:nvPr>
            <p:ph type="tbl" idx="1"/>
          </p:nvPr>
        </p:nvGraphicFramePr>
        <p:xfrm>
          <a:off x="762000" y="1817688"/>
          <a:ext cx="7772400" cy="4511040"/>
        </p:xfrm>
        <a:graphic>
          <a:graphicData uri="http://schemas.openxmlformats.org/drawingml/2006/table">
            <a:tbl>
              <a:tblPr/>
              <a:tblGrid>
                <a:gridCol w="2438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Indikace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Starší pacienti</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Izolovaná systolická hypertenze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Angina pectoris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Ischemická choroba dolních končetin</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Aterosklerotické postižení karotid</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Těhotenství </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KI absolutní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KI relativní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Tachyarytmie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Městnavé srdeční selhání</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cs-CZ"/>
              <a:t>Blokátory kalciového kanálu (diltiazem, verapamil)</a:t>
            </a:r>
          </a:p>
        </p:txBody>
      </p:sp>
      <p:graphicFrame>
        <p:nvGraphicFramePr>
          <p:cNvPr id="46107" name="Group 27"/>
          <p:cNvGraphicFramePr>
            <a:graphicFrameLocks noGrp="1"/>
          </p:cNvGraphicFramePr>
          <p:nvPr>
            <p:ph type="tbl" idx="1"/>
          </p:nvPr>
        </p:nvGraphicFramePr>
        <p:xfrm>
          <a:off x="762000" y="2286000"/>
          <a:ext cx="7772400" cy="3505200"/>
        </p:xfrm>
        <a:graphic>
          <a:graphicData uri="http://schemas.openxmlformats.org/drawingml/2006/table">
            <a:tbl>
              <a:tblPr/>
              <a:tblGrid>
                <a:gridCol w="2438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Indikace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Angina pectoris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Aterosklerotické postižení karotid</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Supraventrikulární tachykardie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KI absolutní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AV blokáda II. a III. stupně</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Městnavé srdeční selhání</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KI relativní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cs-CZ"/>
              <a:t>Inhibitory ACE</a:t>
            </a:r>
          </a:p>
        </p:txBody>
      </p:sp>
      <p:graphicFrame>
        <p:nvGraphicFramePr>
          <p:cNvPr id="47134" name="Group 30"/>
          <p:cNvGraphicFramePr>
            <a:graphicFrameLocks noGrp="1"/>
          </p:cNvGraphicFramePr>
          <p:nvPr>
            <p:ph type="tbl" idx="1"/>
          </p:nvPr>
        </p:nvGraphicFramePr>
        <p:xfrm>
          <a:off x="762000" y="1817688"/>
          <a:ext cx="7772400" cy="4876800"/>
        </p:xfrm>
        <a:graphic>
          <a:graphicData uri="http://schemas.openxmlformats.org/drawingml/2006/table">
            <a:tbl>
              <a:tblPr/>
              <a:tblGrid>
                <a:gridCol w="2438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Indikace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Městnavé srdeční selhání</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Systolická dysfunkce levé komory</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Stav po infarktu myokardu</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Hypertrofie levé komory srdeční</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Nediabetická nefropatie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Nefropatie DM 1. typu</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Proteinurie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KI absolutní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Těhotenství</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Hyperkalémie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Oboustranná stenóza a. renalis</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KI relativní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r>
              <a:rPr lang="cs-CZ"/>
              <a:t>Blokátory receptorů AT</a:t>
            </a:r>
            <a:r>
              <a:rPr lang="cs-CZ" baseline="-25000"/>
              <a:t>1</a:t>
            </a:r>
            <a:r>
              <a:rPr lang="cs-CZ"/>
              <a:t> pro angiotenzin II</a:t>
            </a:r>
          </a:p>
        </p:txBody>
      </p:sp>
      <p:graphicFrame>
        <p:nvGraphicFramePr>
          <p:cNvPr id="48158" name="Group 30"/>
          <p:cNvGraphicFramePr>
            <a:graphicFrameLocks noGrp="1"/>
          </p:cNvGraphicFramePr>
          <p:nvPr>
            <p:ph type="tbl" idx="1"/>
          </p:nvPr>
        </p:nvGraphicFramePr>
        <p:xfrm>
          <a:off x="762000" y="1954213"/>
          <a:ext cx="7772400" cy="4145280"/>
        </p:xfrm>
        <a:graphic>
          <a:graphicData uri="http://schemas.openxmlformats.org/drawingml/2006/table">
            <a:tbl>
              <a:tblPr/>
              <a:tblGrid>
                <a:gridCol w="2438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400" b="0" i="1" u="none" strike="noStrike" cap="none" normalizeH="0" baseline="0">
                          <a:ln>
                            <a:noFill/>
                          </a:ln>
                          <a:solidFill>
                            <a:schemeClr val="tx1"/>
                          </a:solidFill>
                          <a:effectLst/>
                          <a:latin typeface="Arial" charset="0"/>
                        </a:rPr>
                        <a:t>Indikace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Nefropatie DM 2. typu</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Proteinurie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Hypertrofie levé komory srdeční</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Městnavé srdeční selhání</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Kašel po ACEI</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KI absolutní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Těhotenství</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Hyperkalémie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Stenóza a. renalis</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KI relativní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sym typeface="Symbol" pitchFamily="18" charset="2"/>
              </a:rPr>
              <a:t>- b</a:t>
            </a:r>
            <a:r>
              <a:rPr lang="cs-CZ"/>
              <a:t>lokátory</a:t>
            </a:r>
          </a:p>
        </p:txBody>
      </p:sp>
      <p:graphicFrame>
        <p:nvGraphicFramePr>
          <p:cNvPr id="49177" name="Group 25"/>
          <p:cNvGraphicFramePr>
            <a:graphicFrameLocks noGrp="1"/>
          </p:cNvGraphicFramePr>
          <p:nvPr>
            <p:ph type="tbl" idx="1"/>
          </p:nvPr>
        </p:nvGraphicFramePr>
        <p:xfrm>
          <a:off x="762000" y="2133600"/>
          <a:ext cx="7620000" cy="3505200"/>
        </p:xfrm>
        <a:graphic>
          <a:graphicData uri="http://schemas.openxmlformats.org/drawingml/2006/table">
            <a:tbl>
              <a:tblPr/>
              <a:tblGrid>
                <a:gridCol w="2390775">
                  <a:extLst>
                    <a:ext uri="{9D8B030D-6E8A-4147-A177-3AD203B41FA5}">
                      <a16:colId xmlns:a16="http://schemas.microsoft.com/office/drawing/2014/main" val="20000"/>
                    </a:ext>
                  </a:extLst>
                </a:gridCol>
                <a:gridCol w="5229225">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Indikace </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Benigní hyperplazie prostaty</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2000" b="0" i="0" u="none" strike="noStrike" cap="none" normalizeH="0" baseline="0">
                        <a:ln>
                          <a:noFill/>
                        </a:ln>
                        <a:solidFill>
                          <a:schemeClr val="tx1"/>
                        </a:solidFill>
                        <a:effectLst/>
                        <a:latin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KI absolutní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Ortostatická hypotenze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1" u="none" strike="noStrike" cap="none" normalizeH="0" baseline="0">
                          <a:ln>
                            <a:noFill/>
                          </a:ln>
                          <a:solidFill>
                            <a:schemeClr val="tx1"/>
                          </a:solidFill>
                          <a:effectLst/>
                          <a:latin typeface="Arial" charset="0"/>
                        </a:rPr>
                        <a:t>KI relativní</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latin typeface="Arial" charset="0"/>
                        </a:rPr>
                        <a:t>Srdeční selhání</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trips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09600" y="152400"/>
            <a:ext cx="7772400" cy="1143000"/>
          </a:xfrm>
        </p:spPr>
        <p:txBody>
          <a:bodyPr/>
          <a:lstStyle/>
          <a:p>
            <a:pPr eaLnBrk="1" hangingPunct="1">
              <a:defRPr/>
            </a:pPr>
            <a:r>
              <a:rPr lang="cs-CZ">
                <a:effectLst>
                  <a:outerShdw blurRad="38100" dist="38100" dir="2700000" algn="tl">
                    <a:srgbClr val="000000"/>
                  </a:outerShdw>
                </a:effectLst>
              </a:rPr>
              <a:t>Léčba starších hypertoniků</a:t>
            </a:r>
            <a:endParaRPr lang="en-US">
              <a:effectLst>
                <a:outerShdw blurRad="38100" dist="38100" dir="2700000" algn="tl">
                  <a:srgbClr val="000000"/>
                </a:outerShdw>
              </a:effectLst>
            </a:endParaRPr>
          </a:p>
        </p:txBody>
      </p:sp>
      <p:sp>
        <p:nvSpPr>
          <p:cNvPr id="106499" name="Rectangle 3"/>
          <p:cNvSpPr>
            <a:spLocks noGrp="1" noChangeArrowheads="1"/>
          </p:cNvSpPr>
          <p:nvPr>
            <p:ph idx="1"/>
          </p:nvPr>
        </p:nvSpPr>
        <p:spPr/>
        <p:txBody>
          <a:bodyPr/>
          <a:lstStyle/>
          <a:p>
            <a:pPr eaLnBrk="1" hangingPunct="1">
              <a:lnSpc>
                <a:spcPct val="90000"/>
              </a:lnSpc>
              <a:defRPr/>
            </a:pPr>
            <a:r>
              <a:rPr lang="cs-CZ" sz="2800">
                <a:effectLst>
                  <a:outerShdw blurRad="38100" dist="38100" dir="2700000" algn="tl">
                    <a:srgbClr val="000000"/>
                  </a:outerShdw>
                </a:effectLst>
              </a:rPr>
              <a:t>TK stoupá s věkem v „západní civilizaci“</a:t>
            </a:r>
          </a:p>
          <a:p>
            <a:pPr eaLnBrk="1" hangingPunct="1">
              <a:lnSpc>
                <a:spcPct val="90000"/>
              </a:lnSpc>
              <a:defRPr/>
            </a:pPr>
            <a:endParaRPr lang="cs-CZ" sz="2800">
              <a:effectLst>
                <a:outerShdw blurRad="38100" dist="38100" dir="2700000" algn="tl">
                  <a:srgbClr val="000000"/>
                </a:outerShdw>
              </a:effectLst>
            </a:endParaRPr>
          </a:p>
          <a:p>
            <a:pPr eaLnBrk="1" hangingPunct="1">
              <a:lnSpc>
                <a:spcPct val="90000"/>
              </a:lnSpc>
              <a:defRPr/>
            </a:pPr>
            <a:r>
              <a:rPr lang="cs-CZ" sz="2800">
                <a:effectLst>
                  <a:outerShdw blurRad="38100" dist="38100" dir="2700000" algn="tl">
                    <a:srgbClr val="000000"/>
                  </a:outerShdw>
                </a:effectLst>
              </a:rPr>
              <a:t>nejedná se o přirozený jev, v primitivních kulturách ke vzestupu TK nedochází</a:t>
            </a:r>
          </a:p>
          <a:p>
            <a:pPr eaLnBrk="1" hangingPunct="1">
              <a:lnSpc>
                <a:spcPct val="90000"/>
              </a:lnSpc>
              <a:defRPr/>
            </a:pPr>
            <a:endParaRPr lang="cs-CZ" sz="2800">
              <a:effectLst>
                <a:outerShdw blurRad="38100" dist="38100" dir="2700000" algn="tl">
                  <a:srgbClr val="000000"/>
                </a:outerShdw>
              </a:effectLst>
            </a:endParaRPr>
          </a:p>
          <a:p>
            <a:pPr eaLnBrk="1" hangingPunct="1">
              <a:lnSpc>
                <a:spcPct val="90000"/>
              </a:lnSpc>
              <a:defRPr/>
            </a:pPr>
            <a:r>
              <a:rPr lang="cs-CZ" sz="2800">
                <a:effectLst>
                  <a:outerShdw blurRad="38100" dist="38100" dir="2700000" algn="tl">
                    <a:srgbClr val="000000"/>
                  </a:outerShdw>
                </a:effectLst>
              </a:rPr>
              <a:t>s věkem stoupá celkové KV riziko</a:t>
            </a:r>
          </a:p>
          <a:p>
            <a:pPr eaLnBrk="1" hangingPunct="1">
              <a:lnSpc>
                <a:spcPct val="90000"/>
              </a:lnSpc>
              <a:defRPr/>
            </a:pPr>
            <a:endParaRPr lang="cs-CZ" sz="2800">
              <a:effectLst>
                <a:outerShdw blurRad="38100" dist="38100" dir="2700000" algn="tl">
                  <a:srgbClr val="000000"/>
                </a:outerShdw>
              </a:effectLst>
            </a:endParaRPr>
          </a:p>
          <a:p>
            <a:pPr eaLnBrk="1" hangingPunct="1">
              <a:lnSpc>
                <a:spcPct val="90000"/>
              </a:lnSpc>
              <a:defRPr/>
            </a:pPr>
            <a:r>
              <a:rPr lang="cs-CZ" sz="2800">
                <a:effectLst>
                  <a:outerShdw blurRad="38100" dist="38100" dir="2700000" algn="tl">
                    <a:srgbClr val="000000"/>
                  </a:outerShdw>
                </a:effectLst>
              </a:rPr>
              <a:t>léčba starších jedinců je stran snížení KV rizika efektivnější než u mladých  </a:t>
            </a:r>
            <a:endParaRPr lang="en-US" sz="2800">
              <a:effectLst>
                <a:outerShdw blurRad="38100" dist="38100" dir="2700000" algn="tl">
                  <a:srgbClr val="000000"/>
                </a:outerShdw>
              </a:effectLst>
            </a:endParaRPr>
          </a:p>
        </p:txBody>
      </p:sp>
    </p:spTree>
  </p:cSld>
  <p:clrMapOvr>
    <a:masterClrMapping/>
  </p:clrMapOvr>
  <p:transition>
    <p:strips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cs-CZ">
                <a:solidFill>
                  <a:srgbClr val="FFFF66"/>
                </a:solidFill>
              </a:rPr>
              <a:t>Léčba HT u starších osob</a:t>
            </a:r>
          </a:p>
        </p:txBody>
      </p:sp>
      <p:sp>
        <p:nvSpPr>
          <p:cNvPr id="51203" name="Rectangle 3"/>
          <p:cNvSpPr>
            <a:spLocks noGrp="1" noChangeArrowheads="1"/>
          </p:cNvSpPr>
          <p:nvPr>
            <p:ph idx="1"/>
          </p:nvPr>
        </p:nvSpPr>
        <p:spPr>
          <a:xfrm>
            <a:off x="468313" y="2033588"/>
            <a:ext cx="8281987" cy="4132262"/>
          </a:xfrm>
        </p:spPr>
        <p:txBody>
          <a:bodyPr>
            <a:normAutofit/>
          </a:bodyPr>
          <a:lstStyle/>
          <a:p>
            <a:pPr eaLnBrk="1" hangingPunct="1">
              <a:lnSpc>
                <a:spcPct val="90000"/>
              </a:lnSpc>
            </a:pPr>
            <a:r>
              <a:rPr lang="cs-CZ" sz="2400" dirty="0">
                <a:latin typeface="Times New Roman" pitchFamily="18" charset="0"/>
              </a:rPr>
              <a:t>Vliv </a:t>
            </a:r>
            <a:r>
              <a:rPr lang="cs-CZ" sz="2400" dirty="0" err="1">
                <a:latin typeface="Times New Roman" pitchFamily="18" charset="0"/>
              </a:rPr>
              <a:t>antihypertenzní</a:t>
            </a:r>
            <a:r>
              <a:rPr lang="cs-CZ" sz="2400" dirty="0">
                <a:latin typeface="Times New Roman" pitchFamily="18" charset="0"/>
              </a:rPr>
              <a:t> léčby na snížení morbidity a mortality u starších nemocných je prokazatelný jak u S-D i IS HT</a:t>
            </a:r>
          </a:p>
          <a:p>
            <a:pPr eaLnBrk="1" hangingPunct="1">
              <a:lnSpc>
                <a:spcPct val="90000"/>
              </a:lnSpc>
            </a:pPr>
            <a:r>
              <a:rPr lang="cs-CZ" sz="2400" dirty="0">
                <a:latin typeface="Times New Roman" pitchFamily="18" charset="0"/>
              </a:rPr>
              <a:t>TK měříme jak vsedě tak i vstoje (riziko ortostatické hypotenze)</a:t>
            </a:r>
          </a:p>
          <a:p>
            <a:pPr eaLnBrk="1" hangingPunct="1">
              <a:lnSpc>
                <a:spcPct val="90000"/>
              </a:lnSpc>
            </a:pPr>
            <a:r>
              <a:rPr lang="cs-CZ" sz="2400" dirty="0">
                <a:latin typeface="Times New Roman" pitchFamily="18" charset="0"/>
              </a:rPr>
              <a:t>K dosažení cílových hodnot TK je nutná kombinace 2 – 3 antihypertenziv</a:t>
            </a:r>
          </a:p>
          <a:p>
            <a:pPr eaLnBrk="1" hangingPunct="1">
              <a:lnSpc>
                <a:spcPct val="90000"/>
              </a:lnSpc>
            </a:pPr>
            <a:r>
              <a:rPr lang="cs-CZ" sz="2400" dirty="0">
                <a:latin typeface="Times New Roman" pitchFamily="18" charset="0"/>
              </a:rPr>
              <a:t>Nad 65let je tolerovatelná hodnota TK 150mmHg</a:t>
            </a:r>
          </a:p>
          <a:p>
            <a:pPr eaLnBrk="1" hangingPunct="1">
              <a:lnSpc>
                <a:spcPct val="90000"/>
              </a:lnSpc>
            </a:pPr>
            <a:r>
              <a:rPr lang="cs-CZ" sz="2400" dirty="0" err="1">
                <a:latin typeface="Times New Roman" pitchFamily="18" charset="0"/>
              </a:rPr>
              <a:t>Antihypertenzní</a:t>
            </a:r>
            <a:r>
              <a:rPr lang="cs-CZ" sz="2400" dirty="0">
                <a:latin typeface="Times New Roman" pitchFamily="18" charset="0"/>
              </a:rPr>
              <a:t> léčba u osob nad 80 let = snížení výskytu fatálních a nefatálních KV příhod, nikoliv mortality</a:t>
            </a:r>
          </a:p>
          <a:p>
            <a:pPr eaLnBrk="1" hangingPunct="1">
              <a:lnSpc>
                <a:spcPct val="90000"/>
              </a:lnSpc>
            </a:pPr>
            <a:endParaRPr lang="cs-CZ" sz="2400" dirty="0">
              <a:latin typeface="Times New Roman" pitchFamily="18" charset="0"/>
            </a:endParaRPr>
          </a:p>
        </p:txBody>
      </p:sp>
    </p:spTree>
  </p:cSld>
  <p:clrMapOvr>
    <a:masterClrMapping/>
  </p:clrMapOvr>
  <p:transition>
    <p:strips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260350"/>
            <a:ext cx="7772400" cy="1219200"/>
          </a:xfrm>
        </p:spPr>
        <p:txBody>
          <a:bodyPr/>
          <a:lstStyle/>
          <a:p>
            <a:pPr eaLnBrk="1" hangingPunct="1"/>
            <a:r>
              <a:rPr lang="cs-CZ">
                <a:solidFill>
                  <a:srgbClr val="FFFF66"/>
                </a:solidFill>
              </a:rPr>
              <a:t>Stratifikace </a:t>
            </a:r>
            <a:r>
              <a:rPr lang="cs-CZ" sz="2400">
                <a:solidFill>
                  <a:srgbClr val="FFFF66"/>
                </a:solidFill>
              </a:rPr>
              <a:t>(přídatného) </a:t>
            </a:r>
            <a:r>
              <a:rPr lang="cs-CZ">
                <a:solidFill>
                  <a:srgbClr val="FFFF66"/>
                </a:solidFill>
              </a:rPr>
              <a:t>rizika</a:t>
            </a:r>
            <a:r>
              <a:rPr lang="cs-CZ"/>
              <a:t> </a:t>
            </a:r>
          </a:p>
        </p:txBody>
      </p:sp>
      <p:graphicFrame>
        <p:nvGraphicFramePr>
          <p:cNvPr id="98307" name="Group 3"/>
          <p:cNvGraphicFramePr>
            <a:graphicFrameLocks noGrp="1"/>
          </p:cNvGraphicFramePr>
          <p:nvPr>
            <p:ph type="tbl" idx="1"/>
          </p:nvPr>
        </p:nvGraphicFramePr>
        <p:xfrm>
          <a:off x="685800" y="1600200"/>
          <a:ext cx="8229600" cy="4921441"/>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746125">
                <a:tc row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0" i="0" u="none" strike="noStrike" cap="none" normalizeH="0" baseline="0">
                          <a:ln>
                            <a:noFill/>
                          </a:ln>
                          <a:solidFill>
                            <a:schemeClr val="tx1"/>
                          </a:solidFill>
                          <a:effectLst/>
                          <a:latin typeface="Arial" charset="0"/>
                        </a:rPr>
                        <a:t>Ostatní RF a onemocnění v anamnéze</a:t>
                      </a:r>
                    </a:p>
                  </a:txBody>
                  <a:tcPr anchor="b"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Krevní tlak (mm Hg)</a:t>
                      </a:r>
                    </a:p>
                  </a:txBody>
                  <a:tcPr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011238">
                <a:tc vMerge="1">
                  <a:txBody>
                    <a:bodyPr/>
                    <a:lstStyle/>
                    <a:p>
                      <a:endParaRPr lang="cs-CZ"/>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Normální</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STK 120-129</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nebo</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DTK 80-84</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Vysoký normální</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STK 130-139</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nebo</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DTK 85-89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Stupeň 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STK 140-159</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nebo</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DTK 90-99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Stupeň 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STK 160-179</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nebo</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DTK 100-109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Stupeň 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STK </a:t>
                      </a:r>
                      <a:r>
                        <a:rPr kumimoji="0" lang="cs-CZ" sz="1200" b="1" i="0" u="none" strike="noStrike" cap="none" normalizeH="0" baseline="0">
                          <a:ln>
                            <a:noFill/>
                          </a:ln>
                          <a:solidFill>
                            <a:schemeClr val="tx1"/>
                          </a:solidFill>
                          <a:effectLst/>
                          <a:latin typeface="Arial" charset="0"/>
                          <a:sym typeface="Symbol" pitchFamily="18" charset="2"/>
                        </a:rPr>
                        <a:t> 180</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sym typeface="Symbol" pitchFamily="18" charset="2"/>
                        </a:rPr>
                        <a:t>Nebo</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sym typeface="Symbol" pitchFamily="18" charset="2"/>
                        </a:rPr>
                        <a:t>DTK  110</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Žádné RF</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Průměrné riziko</a:t>
                      </a:r>
                    </a:p>
                  </a:txBody>
                  <a:tcPr anchor="ctr" horzOverflow="overflow">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Průměrné riziko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Nízké riziko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Střední riziko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Vysoké riziko</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2"/>
                  </a:ext>
                </a:extLst>
              </a:tr>
              <a:tr h="7445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1 – 2 RF</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Nízké riziko</a:t>
                      </a:r>
                    </a:p>
                  </a:txBody>
                  <a:tcPr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Nízké riziko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Střední riziko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Střední riziko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Velmi vysoké  riziko</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3"/>
                  </a:ext>
                </a:extLst>
              </a:tr>
              <a:tr h="746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sym typeface="Symbol" pitchFamily="18" charset="2"/>
                        </a:rPr>
                        <a:t></a:t>
                      </a:r>
                      <a:r>
                        <a:rPr kumimoji="0" lang="cs-CZ" sz="1200" b="1" i="0" u="none" strike="noStrike" cap="none" normalizeH="0" baseline="0">
                          <a:ln>
                            <a:noFill/>
                          </a:ln>
                          <a:solidFill>
                            <a:schemeClr val="tx1"/>
                          </a:solidFill>
                          <a:effectLst/>
                          <a:latin typeface="Arial" charset="0"/>
                        </a:rPr>
                        <a:t> 3 RF / poškození cílových orgánů / DM</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Střední riziko</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200" b="1" i="0" u="none" strike="noStrike" cap="none" normalizeH="0" baseline="0">
                        <a:ln>
                          <a:noFill/>
                        </a:ln>
                        <a:solidFill>
                          <a:srgbClr val="000000"/>
                        </a:solidFill>
                        <a:effectLst/>
                        <a:latin typeface="Arial" charset="0"/>
                      </a:endParaRPr>
                    </a:p>
                  </a:txBody>
                  <a:tcPr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Vysoké riziko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Vysoké riziko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Vysoké riziko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Velmi vysoké riziko</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200" b="1" i="0" u="none" strike="noStrike" cap="none" normalizeH="0" baseline="0">
                        <a:ln>
                          <a:noFill/>
                        </a:ln>
                        <a:solidFill>
                          <a:srgbClr val="000000"/>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4"/>
                  </a:ext>
                </a:extLst>
              </a:tr>
              <a:tr h="746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chemeClr val="tx1"/>
                          </a:solidFill>
                          <a:effectLst/>
                          <a:latin typeface="Arial" charset="0"/>
                        </a:rPr>
                        <a:t>Přidružená onemocnění</a:t>
                      </a:r>
                    </a:p>
                  </a:txBody>
                  <a:tcPr anchor="ct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Vysoké riziko</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200" b="1" i="0" u="none" strike="noStrike" cap="none" normalizeH="0" baseline="0">
                        <a:ln>
                          <a:noFill/>
                        </a:ln>
                        <a:solidFill>
                          <a:srgbClr val="000000"/>
                        </a:solidFill>
                        <a:effectLst/>
                        <a:latin typeface="Arial" charset="0"/>
                      </a:endParaRPr>
                    </a:p>
                  </a:txBody>
                  <a:tcPr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Velmi vysoké riziko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Velmi vysoké riziko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Velmi vysoké riziko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1200" b="1" i="0" u="none" strike="noStrike" cap="none" normalizeH="0" baseline="0">
                          <a:ln>
                            <a:noFill/>
                          </a:ln>
                          <a:solidFill>
                            <a:srgbClr val="000000"/>
                          </a:solidFill>
                          <a:effectLst/>
                          <a:latin typeface="Arial" charset="0"/>
                        </a:rPr>
                        <a:t>Velmi vysoké riziko</a:t>
                      </a:r>
                    </a:p>
                  </a:txBody>
                  <a:tcPr anchor="ct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5"/>
                  </a:ext>
                </a:extLst>
              </a:tr>
            </a:tbl>
          </a:graphicData>
        </a:graphic>
      </p:graphicFrame>
    </p:spTree>
  </p:cSld>
  <p:clrMapOvr>
    <a:masterClrMapping/>
  </p:clrMapOvr>
  <p:transition>
    <p:strips dir="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cs-CZ">
                <a:solidFill>
                  <a:srgbClr val="FFFF66"/>
                </a:solidFill>
              </a:rPr>
              <a:t>Léčba HT u diabetiků</a:t>
            </a:r>
          </a:p>
        </p:txBody>
      </p:sp>
      <p:sp>
        <p:nvSpPr>
          <p:cNvPr id="52227" name="Rectangle 3"/>
          <p:cNvSpPr>
            <a:spLocks noGrp="1" noChangeArrowheads="1"/>
          </p:cNvSpPr>
          <p:nvPr>
            <p:ph idx="1"/>
          </p:nvPr>
        </p:nvSpPr>
        <p:spPr>
          <a:xfrm>
            <a:off x="179388" y="1844675"/>
            <a:ext cx="8736012" cy="4800600"/>
          </a:xfrm>
        </p:spPr>
        <p:txBody>
          <a:bodyPr/>
          <a:lstStyle/>
          <a:p>
            <a:pPr eaLnBrk="1" hangingPunct="1">
              <a:lnSpc>
                <a:spcPct val="110000"/>
              </a:lnSpc>
            </a:pPr>
            <a:r>
              <a:rPr lang="cs-CZ" sz="2000" dirty="0"/>
              <a:t>DM 2. typu - </a:t>
            </a:r>
            <a:r>
              <a:rPr lang="cs-CZ" sz="2000" b="1" dirty="0">
                <a:solidFill>
                  <a:schemeClr val="hlink"/>
                </a:solidFill>
              </a:rPr>
              <a:t>nefarmakologická opatření</a:t>
            </a:r>
            <a:r>
              <a:rPr lang="cs-CZ" sz="2000" dirty="0"/>
              <a:t> (snížení váhy, příjmu </a:t>
            </a:r>
            <a:r>
              <a:rPr lang="cs-CZ" sz="2000" dirty="0" err="1"/>
              <a:t>NaCl</a:t>
            </a:r>
            <a:r>
              <a:rPr lang="cs-CZ" sz="2000" dirty="0"/>
              <a:t>) i bez závislosti na výši TK </a:t>
            </a:r>
          </a:p>
          <a:p>
            <a:pPr eaLnBrk="1" hangingPunct="1">
              <a:lnSpc>
                <a:spcPct val="110000"/>
              </a:lnSpc>
            </a:pPr>
            <a:r>
              <a:rPr lang="cs-CZ" sz="2000" dirty="0"/>
              <a:t>K dosažení většinou nutná </a:t>
            </a:r>
            <a:r>
              <a:rPr lang="cs-CZ" sz="2000" b="1" dirty="0">
                <a:solidFill>
                  <a:schemeClr val="hlink"/>
                </a:solidFill>
              </a:rPr>
              <a:t>kombinační terapie</a:t>
            </a:r>
          </a:p>
          <a:p>
            <a:pPr eaLnBrk="1" hangingPunct="1">
              <a:lnSpc>
                <a:spcPct val="110000"/>
              </a:lnSpc>
            </a:pPr>
            <a:r>
              <a:rPr lang="cs-CZ" sz="2000" dirty="0"/>
              <a:t>Výběr účinných a dobře snášených antihypertenziv, v mono- či kombinační terapii</a:t>
            </a:r>
          </a:p>
          <a:p>
            <a:pPr eaLnBrk="1" hangingPunct="1">
              <a:lnSpc>
                <a:spcPct val="110000"/>
              </a:lnSpc>
            </a:pPr>
            <a:r>
              <a:rPr lang="cs-CZ" sz="2000" dirty="0" err="1"/>
              <a:t>Renoprotektivní</a:t>
            </a:r>
            <a:r>
              <a:rPr lang="cs-CZ" sz="2000" dirty="0"/>
              <a:t> antihypertenziva : zařazovat do kombinace</a:t>
            </a:r>
          </a:p>
          <a:p>
            <a:pPr lvl="1" eaLnBrk="1" hangingPunct="1">
              <a:lnSpc>
                <a:spcPct val="110000"/>
              </a:lnSpc>
            </a:pPr>
            <a:r>
              <a:rPr lang="cs-CZ" sz="1800" b="1" dirty="0">
                <a:solidFill>
                  <a:schemeClr val="hlink"/>
                </a:solidFill>
              </a:rPr>
              <a:t>DM 1. typu = ACEI</a:t>
            </a:r>
          </a:p>
          <a:p>
            <a:pPr lvl="1" eaLnBrk="1" hangingPunct="1">
              <a:lnSpc>
                <a:spcPct val="110000"/>
              </a:lnSpc>
            </a:pPr>
            <a:r>
              <a:rPr lang="cs-CZ" sz="1800" b="1" dirty="0">
                <a:solidFill>
                  <a:schemeClr val="hlink"/>
                </a:solidFill>
              </a:rPr>
              <a:t>DM 2. typu = ARB</a:t>
            </a:r>
          </a:p>
          <a:p>
            <a:pPr eaLnBrk="1" hangingPunct="1">
              <a:lnSpc>
                <a:spcPct val="110000"/>
              </a:lnSpc>
            </a:pPr>
            <a:r>
              <a:rPr lang="cs-CZ" sz="2000" b="1" dirty="0">
                <a:solidFill>
                  <a:schemeClr val="hlink"/>
                </a:solidFill>
              </a:rPr>
              <a:t>Antihypertenziva ovlivňující RAS = 1. volba</a:t>
            </a:r>
            <a:r>
              <a:rPr lang="cs-CZ" sz="2000" dirty="0">
                <a:solidFill>
                  <a:schemeClr val="hlink"/>
                </a:solidFill>
              </a:rPr>
              <a:t>:</a:t>
            </a:r>
          </a:p>
          <a:p>
            <a:pPr lvl="1" eaLnBrk="1" hangingPunct="1">
              <a:lnSpc>
                <a:spcPct val="110000"/>
              </a:lnSpc>
            </a:pPr>
            <a:r>
              <a:rPr lang="cs-CZ" sz="1800" dirty="0"/>
              <a:t>DM 2. typu + vyšší normální TK</a:t>
            </a:r>
          </a:p>
          <a:p>
            <a:pPr lvl="1" eaLnBrk="1" hangingPunct="1">
              <a:lnSpc>
                <a:spcPct val="110000"/>
              </a:lnSpc>
            </a:pPr>
            <a:r>
              <a:rPr lang="cs-CZ" sz="1800" dirty="0" err="1"/>
              <a:t>Mikroalbuminurie</a:t>
            </a:r>
            <a:r>
              <a:rPr lang="cs-CZ" sz="1800" dirty="0"/>
              <a:t> DM 1. / 2. typu nezávisle na výši TK</a:t>
            </a:r>
          </a:p>
        </p:txBody>
      </p:sp>
    </p:spTree>
  </p:cSld>
  <p:clrMapOvr>
    <a:masterClrMapping/>
  </p:clrMapOvr>
  <p:transition>
    <p:strips dir="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cs-CZ" sz="3200">
                <a:solidFill>
                  <a:srgbClr val="FFFF66"/>
                </a:solidFill>
              </a:rPr>
              <a:t>Léčba HT při ICHS či CHSS</a:t>
            </a:r>
          </a:p>
        </p:txBody>
      </p:sp>
      <p:sp>
        <p:nvSpPr>
          <p:cNvPr id="54275" name="Rectangle 3"/>
          <p:cNvSpPr>
            <a:spLocks noGrp="1" noChangeArrowheads="1"/>
          </p:cNvSpPr>
          <p:nvPr>
            <p:ph idx="1"/>
          </p:nvPr>
        </p:nvSpPr>
        <p:spPr>
          <a:xfrm>
            <a:off x="304800" y="1916113"/>
            <a:ext cx="8443913" cy="4465637"/>
          </a:xfrm>
        </p:spPr>
        <p:txBody>
          <a:bodyPr/>
          <a:lstStyle/>
          <a:p>
            <a:pPr marL="609600" indent="-609600" eaLnBrk="1" hangingPunct="1">
              <a:lnSpc>
                <a:spcPct val="120000"/>
              </a:lnSpc>
            </a:pPr>
            <a:r>
              <a:rPr lang="cs-CZ" sz="2600"/>
              <a:t>po IM jsou indikovány </a:t>
            </a:r>
            <a:r>
              <a:rPr lang="cs-CZ" sz="2600">
                <a:solidFill>
                  <a:schemeClr val="hlink"/>
                </a:solidFill>
              </a:rPr>
              <a:t>BB, ACEI/ARB</a:t>
            </a:r>
            <a:r>
              <a:rPr lang="cs-CZ" sz="2600">
                <a:solidFill>
                  <a:schemeClr val="folHlink"/>
                </a:solidFill>
              </a:rPr>
              <a:t>, spirolakton</a:t>
            </a:r>
          </a:p>
          <a:p>
            <a:pPr marL="609600" indent="-609600" eaLnBrk="1" hangingPunct="1">
              <a:lnSpc>
                <a:spcPct val="120000"/>
              </a:lnSpc>
            </a:pPr>
            <a:r>
              <a:rPr lang="cs-CZ" sz="2400"/>
              <a:t>jak ALLHAT tak INVEST ukázaly, že </a:t>
            </a:r>
            <a:r>
              <a:rPr lang="cs-CZ" sz="2400">
                <a:solidFill>
                  <a:schemeClr val="hlink"/>
                </a:solidFill>
              </a:rPr>
              <a:t>diuretika</a:t>
            </a:r>
            <a:r>
              <a:rPr lang="cs-CZ" sz="2400"/>
              <a:t> vedou ke snížení výskytu srdečního selhání</a:t>
            </a:r>
          </a:p>
          <a:p>
            <a:pPr marL="609600" indent="-609600" eaLnBrk="1" hangingPunct="1">
              <a:lnSpc>
                <a:spcPct val="120000"/>
              </a:lnSpc>
            </a:pPr>
            <a:r>
              <a:rPr lang="cs-CZ" sz="2400">
                <a:solidFill>
                  <a:schemeClr val="hlink"/>
                </a:solidFill>
              </a:rPr>
              <a:t>CAA</a:t>
            </a:r>
            <a:r>
              <a:rPr lang="cs-CZ" sz="2400"/>
              <a:t> mají vliv na prevenci ICHS  </a:t>
            </a:r>
          </a:p>
          <a:p>
            <a:pPr marL="609600" indent="-609600" eaLnBrk="1" hangingPunct="1">
              <a:lnSpc>
                <a:spcPct val="120000"/>
              </a:lnSpc>
            </a:pPr>
            <a:r>
              <a:rPr lang="cs-CZ" sz="2400"/>
              <a:t>u CHSS je kombinace ACEI/ARB, BB (BSP,CAR,MTP ZOK, bisoprolol), diuretika(spirolacton) a v případě stále vyššího TK CAA-DHP (</a:t>
            </a:r>
            <a:r>
              <a:rPr lang="cs-CZ" sz="2400">
                <a:solidFill>
                  <a:schemeClr val="hlink"/>
                </a:solidFill>
              </a:rPr>
              <a:t>amlodipin,felodipin</a:t>
            </a:r>
            <a:r>
              <a:rPr lang="cs-CZ" sz="2400"/>
              <a:t>)</a:t>
            </a:r>
          </a:p>
          <a:p>
            <a:pPr marL="609600" indent="-609600" eaLnBrk="1" hangingPunct="1">
              <a:lnSpc>
                <a:spcPct val="120000"/>
              </a:lnSpc>
            </a:pPr>
            <a:r>
              <a:rPr lang="cs-CZ" sz="2400">
                <a:solidFill>
                  <a:schemeClr val="hlink"/>
                </a:solidFill>
              </a:rPr>
              <a:t>Komplexní farmakoterapie</a:t>
            </a:r>
            <a:r>
              <a:rPr lang="cs-CZ" sz="2400"/>
              <a:t> (statiny, </a:t>
            </a:r>
            <a:r>
              <a:rPr lang="cs-CZ" sz="2400" u="sng">
                <a:solidFill>
                  <a:schemeClr val="hlink"/>
                </a:solidFill>
              </a:rPr>
              <a:t>antiagregancia</a:t>
            </a:r>
            <a:r>
              <a:rPr lang="cs-CZ" sz="2400"/>
              <a:t>, nitráty apod.)</a:t>
            </a:r>
          </a:p>
        </p:txBody>
      </p:sp>
    </p:spTree>
  </p:cSld>
  <p:clrMapOvr>
    <a:masterClrMapping/>
  </p:clrMapOvr>
  <p:transition>
    <p:strips dir="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cs-CZ" sz="3200">
                <a:solidFill>
                  <a:srgbClr val="FFFF66"/>
                </a:solidFill>
              </a:rPr>
              <a:t>HT v těhotenství</a:t>
            </a:r>
          </a:p>
        </p:txBody>
      </p:sp>
      <p:sp>
        <p:nvSpPr>
          <p:cNvPr id="55299" name="Rectangle 3"/>
          <p:cNvSpPr>
            <a:spLocks noGrp="1" noChangeArrowheads="1"/>
          </p:cNvSpPr>
          <p:nvPr>
            <p:ph idx="1"/>
          </p:nvPr>
        </p:nvSpPr>
        <p:spPr>
          <a:xfrm>
            <a:off x="395288" y="1752600"/>
            <a:ext cx="8353425" cy="4419600"/>
          </a:xfrm>
        </p:spPr>
        <p:txBody>
          <a:bodyPr/>
          <a:lstStyle/>
          <a:p>
            <a:pPr marL="609600" indent="-609600" eaLnBrk="1" hangingPunct="1"/>
            <a:r>
              <a:rPr lang="cs-CZ" sz="2000" b="1" i="1" dirty="0" err="1">
                <a:solidFill>
                  <a:srgbClr val="FF0000"/>
                </a:solidFill>
              </a:rPr>
              <a:t>Preexistující</a:t>
            </a:r>
            <a:r>
              <a:rPr lang="cs-CZ" sz="2000" b="1" i="1" dirty="0">
                <a:solidFill>
                  <a:srgbClr val="FF0000"/>
                </a:solidFill>
              </a:rPr>
              <a:t> HT </a:t>
            </a:r>
            <a:r>
              <a:rPr lang="cs-CZ" sz="2000" dirty="0"/>
              <a:t>1-5% TK</a:t>
            </a:r>
            <a:r>
              <a:rPr lang="en-US" sz="2000" u="sng" dirty="0"/>
              <a:t>&gt;</a:t>
            </a:r>
            <a:r>
              <a:rPr lang="cs-CZ" sz="2000" dirty="0"/>
              <a:t> 140/90 i po porodu</a:t>
            </a:r>
          </a:p>
          <a:p>
            <a:pPr marL="609600" indent="-609600" eaLnBrk="1" hangingPunct="1"/>
            <a:r>
              <a:rPr lang="cs-CZ" sz="2000" b="1" i="1" dirty="0">
                <a:solidFill>
                  <a:srgbClr val="FF0000"/>
                </a:solidFill>
              </a:rPr>
              <a:t>Gestační HT </a:t>
            </a:r>
            <a:r>
              <a:rPr lang="cs-CZ" sz="2000" dirty="0"/>
              <a:t>indukovaná těhotenstvím, je-li proteinurie nad 300 mg/l = </a:t>
            </a:r>
            <a:r>
              <a:rPr lang="cs-CZ" sz="2000" b="1" dirty="0" err="1"/>
              <a:t>preeklampsie</a:t>
            </a:r>
            <a:endParaRPr lang="cs-CZ" sz="2000" b="1" dirty="0">
              <a:solidFill>
                <a:schemeClr val="folHlink"/>
              </a:solidFill>
            </a:endParaRPr>
          </a:p>
          <a:p>
            <a:pPr marL="609600" indent="-609600" eaLnBrk="1" hangingPunct="1"/>
            <a:r>
              <a:rPr lang="cs-CZ" sz="2000" b="1" i="1" dirty="0" err="1">
                <a:solidFill>
                  <a:srgbClr val="FF0000"/>
                </a:solidFill>
              </a:rPr>
              <a:t>Preex.HT</a:t>
            </a:r>
            <a:r>
              <a:rPr lang="cs-CZ" sz="2000" b="1" i="1" dirty="0">
                <a:solidFill>
                  <a:srgbClr val="FF0000"/>
                </a:solidFill>
              </a:rPr>
              <a:t> s nasedající GE HT</a:t>
            </a:r>
            <a:r>
              <a:rPr lang="cs-CZ" sz="2000" dirty="0">
                <a:solidFill>
                  <a:srgbClr val="FF0000"/>
                </a:solidFill>
              </a:rPr>
              <a:t> </a:t>
            </a:r>
            <a:endParaRPr lang="cs-CZ" sz="2000" dirty="0"/>
          </a:p>
          <a:p>
            <a:pPr marL="609600" indent="-609600" eaLnBrk="1" hangingPunct="1"/>
            <a:r>
              <a:rPr lang="cs-CZ" sz="2000" b="1" i="1" dirty="0">
                <a:solidFill>
                  <a:srgbClr val="FF0000"/>
                </a:solidFill>
              </a:rPr>
              <a:t>HT </a:t>
            </a:r>
            <a:r>
              <a:rPr lang="cs-CZ" sz="2000" b="1" i="1" dirty="0" err="1">
                <a:solidFill>
                  <a:srgbClr val="FF0000"/>
                </a:solidFill>
              </a:rPr>
              <a:t>neklasif.před</a:t>
            </a:r>
            <a:r>
              <a:rPr lang="cs-CZ" sz="2000" b="1" i="1" dirty="0">
                <a:solidFill>
                  <a:srgbClr val="FF0000"/>
                </a:solidFill>
              </a:rPr>
              <a:t> porodem</a:t>
            </a:r>
            <a:r>
              <a:rPr lang="cs-CZ" sz="2000" b="1" dirty="0">
                <a:solidFill>
                  <a:srgbClr val="FF0000"/>
                </a:solidFill>
              </a:rPr>
              <a:t> </a:t>
            </a:r>
            <a:r>
              <a:rPr lang="cs-CZ" sz="2000" dirty="0"/>
              <a:t>  </a:t>
            </a:r>
          </a:p>
          <a:p>
            <a:pPr marL="609600" indent="-609600" eaLnBrk="1" hangingPunct="1"/>
            <a:r>
              <a:rPr lang="cs-CZ" sz="2000" dirty="0"/>
              <a:t>Jsou přísně kontraindikované ACEI a AT1 </a:t>
            </a:r>
            <a:r>
              <a:rPr lang="cs-CZ" sz="2000" dirty="0" err="1"/>
              <a:t>blokátory</a:t>
            </a:r>
            <a:endParaRPr lang="cs-CZ" sz="2000" dirty="0"/>
          </a:p>
          <a:p>
            <a:pPr marL="609600" indent="-609600" eaLnBrk="1" hangingPunct="1"/>
            <a:r>
              <a:rPr lang="cs-CZ" sz="2000" dirty="0"/>
              <a:t>V první polovině gravidity dochází k poklesu TK a po 20t.g. pak většinou vzestup TK</a:t>
            </a:r>
          </a:p>
          <a:p>
            <a:pPr marL="609600" indent="-609600" eaLnBrk="1" hangingPunct="1"/>
            <a:r>
              <a:rPr lang="cs-CZ" sz="2000" dirty="0"/>
              <a:t>léky: </a:t>
            </a:r>
            <a:r>
              <a:rPr lang="cs-CZ" sz="2000" dirty="0" err="1"/>
              <a:t>methyldopa</a:t>
            </a:r>
            <a:r>
              <a:rPr lang="cs-CZ" sz="2000" dirty="0"/>
              <a:t>, </a:t>
            </a:r>
            <a:r>
              <a:rPr lang="cs-CZ" sz="2000" dirty="0" err="1"/>
              <a:t>labetalol</a:t>
            </a:r>
            <a:r>
              <a:rPr lang="cs-CZ" sz="2000" dirty="0"/>
              <a:t>, CAA, BB</a:t>
            </a:r>
          </a:p>
          <a:p>
            <a:pPr marL="609600" indent="-609600" eaLnBrk="1" hangingPunct="1"/>
            <a:r>
              <a:rPr lang="cs-CZ" sz="2000" dirty="0"/>
              <a:t>TK nad 170/110 – </a:t>
            </a:r>
            <a:r>
              <a:rPr lang="cs-CZ" sz="2000" dirty="0" err="1"/>
              <a:t>iv</a:t>
            </a:r>
            <a:r>
              <a:rPr lang="cs-CZ" sz="2000" dirty="0"/>
              <a:t> </a:t>
            </a:r>
            <a:r>
              <a:rPr lang="cs-CZ" sz="2000" dirty="0" err="1"/>
              <a:t>labetalol</a:t>
            </a:r>
            <a:r>
              <a:rPr lang="cs-CZ" sz="2000" dirty="0"/>
              <a:t>, Mg</a:t>
            </a:r>
            <a:r>
              <a:rPr lang="cs-CZ" sz="2000" baseline="-25000" dirty="0"/>
              <a:t>2</a:t>
            </a:r>
            <a:r>
              <a:rPr lang="cs-CZ" sz="2000" dirty="0"/>
              <a:t>SO</a:t>
            </a:r>
            <a:r>
              <a:rPr lang="cs-CZ" sz="2000" baseline="-25000" dirty="0"/>
              <a:t>4 </a:t>
            </a:r>
          </a:p>
        </p:txBody>
      </p:sp>
    </p:spTree>
  </p:cSld>
  <p:clrMapOvr>
    <a:masterClrMapping/>
  </p:clrMapOvr>
  <p:transition>
    <p:strips dir="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cs-CZ" sz="2400">
                <a:solidFill>
                  <a:srgbClr val="FFFF66"/>
                </a:solidFill>
              </a:rPr>
              <a:t>Hypertenze v těhotenství – základní laboratorní vyšetření</a:t>
            </a:r>
          </a:p>
        </p:txBody>
      </p:sp>
      <p:graphicFrame>
        <p:nvGraphicFramePr>
          <p:cNvPr id="104451" name="Group 3"/>
          <p:cNvGraphicFramePr>
            <a:graphicFrameLocks noGrp="1"/>
          </p:cNvGraphicFramePr>
          <p:nvPr>
            <p:ph type="tbl" idx="1"/>
          </p:nvPr>
        </p:nvGraphicFramePr>
        <p:xfrm>
          <a:off x="685800" y="1752600"/>
          <a:ext cx="8229600" cy="4636644"/>
        </p:xfrm>
        <a:graphic>
          <a:graphicData uri="http://schemas.openxmlformats.org/drawingml/2006/table">
            <a:tbl>
              <a:tblPr/>
              <a:tblGrid>
                <a:gridCol w="2259013">
                  <a:extLst>
                    <a:ext uri="{9D8B030D-6E8A-4147-A177-3AD203B41FA5}">
                      <a16:colId xmlns:a16="http://schemas.microsoft.com/office/drawing/2014/main" val="20000"/>
                    </a:ext>
                  </a:extLst>
                </a:gridCol>
                <a:gridCol w="5970587">
                  <a:extLst>
                    <a:ext uri="{9D8B030D-6E8A-4147-A177-3AD203B41FA5}">
                      <a16:colId xmlns:a16="http://schemas.microsoft.com/office/drawing/2014/main" val="20001"/>
                    </a:ext>
                  </a:extLst>
                </a:gridCol>
              </a:tblGrid>
              <a:tr h="4968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1" i="0" u="none" strike="noStrike" cap="none" normalizeH="0" baseline="0">
                          <a:ln>
                            <a:noFill/>
                          </a:ln>
                          <a:solidFill>
                            <a:schemeClr val="tx1"/>
                          </a:solidFill>
                          <a:effectLst/>
                          <a:latin typeface="Arial" charset="0"/>
                        </a:rPr>
                        <a:t>Hemoglobin a hematokrit</a:t>
                      </a:r>
                    </a:p>
                  </a:txBody>
                  <a:tcPr horzOverflow="overflow">
                    <a:lnL cap="flat">
                      <a:noFill/>
                    </a:lnL>
                    <a:lnR>
                      <a:noFill/>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0" i="0" u="none" strike="noStrike" cap="none" normalizeH="0" baseline="0">
                          <a:ln>
                            <a:noFill/>
                          </a:ln>
                          <a:solidFill>
                            <a:schemeClr val="tx1"/>
                          </a:solidFill>
                          <a:effectLst/>
                          <a:latin typeface="Arial" charset="0"/>
                        </a:rPr>
                        <a:t>Určení diagnózy gestační hypertenze s/bez proteinurie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0" i="0" u="none" strike="noStrike" cap="none" normalizeH="0" baseline="0">
                          <a:ln>
                            <a:noFill/>
                          </a:ln>
                          <a:solidFill>
                            <a:schemeClr val="tx1"/>
                          </a:solidFill>
                          <a:effectLst/>
                          <a:latin typeface="Arial" charset="0"/>
                        </a:rPr>
                        <a:t>Často nízké hodnoty z důvodů hemolýzy</a:t>
                      </a:r>
                    </a:p>
                  </a:txBody>
                  <a:tcPr horzOverflow="overflow">
                    <a:lnL>
                      <a:noFill/>
                    </a:lnL>
                    <a:lnR cap="flat">
                      <a:noFill/>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1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1" i="0" u="none" strike="noStrike" cap="none" normalizeH="0" baseline="0">
                          <a:ln>
                            <a:noFill/>
                          </a:ln>
                          <a:solidFill>
                            <a:schemeClr val="tx1"/>
                          </a:solidFill>
                          <a:effectLst/>
                          <a:latin typeface="Arial" charset="0"/>
                        </a:rPr>
                        <a:t>Počet trombocytů</a:t>
                      </a: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0" i="0" u="none" strike="noStrike" cap="none" normalizeH="0" baseline="0">
                          <a:ln>
                            <a:noFill/>
                          </a:ln>
                          <a:solidFill>
                            <a:schemeClr val="tx1"/>
                          </a:solidFill>
                          <a:effectLst/>
                          <a:latin typeface="Arial" charset="0"/>
                        </a:rPr>
                        <a:t>Nízké hodnoty (&lt; 100 000 x 10</a:t>
                      </a:r>
                      <a:r>
                        <a:rPr kumimoji="0" lang="cs-CZ" sz="1400" b="0" i="0" u="none" strike="noStrike" cap="none" normalizeH="0" baseline="30000">
                          <a:ln>
                            <a:noFill/>
                          </a:ln>
                          <a:solidFill>
                            <a:schemeClr val="tx1"/>
                          </a:solidFill>
                          <a:effectLst/>
                          <a:latin typeface="Arial" charset="0"/>
                        </a:rPr>
                        <a:t>9</a:t>
                      </a:r>
                      <a:r>
                        <a:rPr kumimoji="0" lang="cs-CZ" sz="1400" b="0" i="0" u="none" strike="noStrike" cap="none" normalizeH="0" baseline="0">
                          <a:ln>
                            <a:noFill/>
                          </a:ln>
                          <a:solidFill>
                            <a:schemeClr val="tx1"/>
                          </a:solidFill>
                          <a:effectLst/>
                          <a:latin typeface="Arial" charset="0"/>
                        </a:rPr>
                        <a:t>/l) – spotřeba v </a:t>
                      </a:r>
                      <a:r>
                        <a:rPr kumimoji="0" lang="cs-CZ" sz="1400" b="0" i="1" u="none" strike="noStrike" cap="none" normalizeH="0" baseline="0">
                          <a:ln>
                            <a:noFill/>
                          </a:ln>
                          <a:solidFill>
                            <a:srgbClr val="FF5050"/>
                          </a:solidFill>
                          <a:effectLst/>
                          <a:latin typeface="Arial" charset="0"/>
                        </a:rPr>
                        <a:t>microvasculature</a:t>
                      </a: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3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1" i="0" u="none" strike="noStrike" cap="none" normalizeH="0" baseline="0">
                          <a:ln>
                            <a:noFill/>
                          </a:ln>
                          <a:solidFill>
                            <a:schemeClr val="tx1"/>
                          </a:solidFill>
                          <a:effectLst/>
                          <a:latin typeface="Arial" charset="0"/>
                        </a:rPr>
                        <a:t>Plazmatické AST, ALT</a:t>
                      </a: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0" i="0" u="none" strike="noStrike" cap="none" normalizeH="0" baseline="0">
                          <a:ln>
                            <a:noFill/>
                          </a:ln>
                          <a:solidFill>
                            <a:schemeClr val="tx1"/>
                          </a:solidFill>
                          <a:effectLst/>
                          <a:latin typeface="Arial" charset="0"/>
                        </a:rPr>
                        <a:t>Zvýšené hodnoty = jaterní komplikace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0" i="0" u="none" strike="noStrike" cap="none" normalizeH="0" baseline="0">
                          <a:ln>
                            <a:noFill/>
                          </a:ln>
                          <a:solidFill>
                            <a:schemeClr val="tx1"/>
                          </a:solidFill>
                          <a:effectLst/>
                          <a:latin typeface="Arial" charset="0"/>
                        </a:rPr>
                        <a:t>Narůstající  hodnoty = zhoršení</a:t>
                      </a: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51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1" i="0" u="none" strike="noStrike" cap="none" normalizeH="0" baseline="0">
                          <a:ln>
                            <a:noFill/>
                          </a:ln>
                          <a:solidFill>
                            <a:schemeClr val="tx1"/>
                          </a:solidFill>
                          <a:effectLst/>
                          <a:latin typeface="Arial" charset="0"/>
                        </a:rPr>
                        <a:t>Plazmatický LDH</a:t>
                      </a: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0" i="0" u="none" strike="noStrike" cap="none" normalizeH="0" baseline="0">
                          <a:ln>
                            <a:noFill/>
                          </a:ln>
                          <a:solidFill>
                            <a:schemeClr val="tx1"/>
                          </a:solidFill>
                          <a:effectLst/>
                          <a:latin typeface="Arial" charset="0"/>
                        </a:rPr>
                        <a:t>Zvýšené hodnoty = hemolýza a jaterní poruchy</a:t>
                      </a: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68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1" i="0" u="none" strike="noStrike" cap="none" normalizeH="0" baseline="0">
                          <a:ln>
                            <a:noFill/>
                          </a:ln>
                          <a:solidFill>
                            <a:schemeClr val="tx1"/>
                          </a:solidFill>
                          <a:effectLst/>
                          <a:latin typeface="Arial" charset="0"/>
                        </a:rPr>
                        <a:t>Proteinurie (24-h. sběr moči)</a:t>
                      </a: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0" i="0" u="none" strike="noStrike" cap="none" normalizeH="0" baseline="0">
                          <a:ln>
                            <a:noFill/>
                          </a:ln>
                          <a:solidFill>
                            <a:schemeClr val="tx1"/>
                          </a:solidFill>
                          <a:effectLst/>
                          <a:latin typeface="Arial" charset="0"/>
                        </a:rPr>
                        <a:t>2 g/den = častý monitoring</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0" i="0" u="none" strike="noStrike" cap="none" normalizeH="0" baseline="0">
                          <a:ln>
                            <a:noFill/>
                          </a:ln>
                          <a:solidFill>
                            <a:schemeClr val="tx1"/>
                          </a:solidFill>
                          <a:effectLst/>
                          <a:latin typeface="Arial" charset="0"/>
                        </a:rPr>
                        <a:t>3 g/den = zvážit porod</a:t>
                      </a: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38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1" i="0" u="none" strike="noStrike" cap="none" normalizeH="0" baseline="0">
                          <a:ln>
                            <a:noFill/>
                          </a:ln>
                          <a:solidFill>
                            <a:schemeClr val="tx1"/>
                          </a:solidFill>
                          <a:effectLst/>
                          <a:latin typeface="Arial" charset="0"/>
                        </a:rPr>
                        <a:t>Urinolýza </a:t>
                      </a: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0" i="0" u="none" strike="noStrike" cap="none" normalizeH="0" baseline="0">
                          <a:ln>
                            <a:noFill/>
                          </a:ln>
                          <a:solidFill>
                            <a:schemeClr val="tx1"/>
                          </a:solidFill>
                          <a:effectLst/>
                          <a:latin typeface="Arial" charset="0"/>
                        </a:rPr>
                        <a:t>Dipstick test pozitivní (</a:t>
                      </a:r>
                      <a:r>
                        <a:rPr kumimoji="0" lang="cs-CZ" sz="1400" b="0" i="0" u="none" strike="noStrike" cap="none" normalizeH="0" baseline="0">
                          <a:ln>
                            <a:noFill/>
                          </a:ln>
                          <a:solidFill>
                            <a:schemeClr val="tx1"/>
                          </a:solidFill>
                          <a:effectLst/>
                          <a:latin typeface="Arial" charset="0"/>
                          <a:sym typeface="Symbol" pitchFamily="18" charset="2"/>
                        </a:rPr>
                        <a:t> 1) – 24 hodinový sběr moči pro potvrzení proteinurie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0" i="0" u="none" strike="noStrike" cap="none" normalizeH="0" baseline="0">
                          <a:ln>
                            <a:noFill/>
                          </a:ln>
                          <a:solidFill>
                            <a:schemeClr val="tx1"/>
                          </a:solidFill>
                          <a:effectLst/>
                          <a:latin typeface="Arial" charset="0"/>
                          <a:sym typeface="Symbol" pitchFamily="18" charset="2"/>
                        </a:rPr>
                        <a:t>Dipstick test negativní  vyloučení proteinurie, především při DTK  90 mmHg</a:t>
                      </a: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51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1" i="0" u="none" strike="noStrike" cap="none" normalizeH="0" baseline="0">
                          <a:ln>
                            <a:noFill/>
                          </a:ln>
                          <a:solidFill>
                            <a:schemeClr val="tx1"/>
                          </a:solidFill>
                          <a:effectLst/>
                          <a:latin typeface="Arial" charset="0"/>
                        </a:rPr>
                        <a:t>Plazmatická hladina kys. močové</a:t>
                      </a: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0" i="0" u="none" strike="noStrike" cap="none" normalizeH="0" baseline="0">
                          <a:ln>
                            <a:noFill/>
                          </a:ln>
                          <a:solidFill>
                            <a:schemeClr val="tx1"/>
                          </a:solidFill>
                          <a:effectLst/>
                          <a:latin typeface="Arial" charset="0"/>
                        </a:rPr>
                        <a:t>Zvýšené hodnoty = potvrzení gestační hypertenze</a:t>
                      </a: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51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1" i="0" u="none" strike="noStrike" cap="none" normalizeH="0" baseline="0">
                          <a:ln>
                            <a:noFill/>
                          </a:ln>
                          <a:solidFill>
                            <a:schemeClr val="tx1"/>
                          </a:solidFill>
                          <a:effectLst/>
                          <a:latin typeface="Arial" charset="0"/>
                        </a:rPr>
                        <a:t>Plazmatická hladina kreatininu</a:t>
                      </a:r>
                    </a:p>
                  </a:txBody>
                  <a:tcPr horzOverflow="overflow">
                    <a:lnL cap="flat">
                      <a:noFill/>
                    </a:lnL>
                    <a:lnR>
                      <a:noFill/>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400" b="0" i="0" u="none" strike="noStrike" cap="none" normalizeH="0" baseline="0">
                          <a:ln>
                            <a:noFill/>
                          </a:ln>
                          <a:solidFill>
                            <a:schemeClr val="tx1"/>
                          </a:solidFill>
                          <a:effectLst/>
                          <a:latin typeface="Arial" charset="0"/>
                        </a:rPr>
                        <a:t>Zvýšené hladiny zhoršují hypertenzi – nezbytné 24 hodinové sledování clearence kreatininu</a:t>
                      </a:r>
                    </a:p>
                  </a:txBody>
                  <a:tcPr horzOverflow="overflow">
                    <a:lnL>
                      <a:noFill/>
                    </a:lnL>
                    <a:lnR cap="flat">
                      <a:noFill/>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strips dir="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cs-CZ" sz="3200">
                <a:solidFill>
                  <a:srgbClr val="FFFF66"/>
                </a:solidFill>
              </a:rPr>
              <a:t>Rezistentní hypertenze</a:t>
            </a:r>
          </a:p>
        </p:txBody>
      </p:sp>
      <p:sp>
        <p:nvSpPr>
          <p:cNvPr id="57347" name="Rectangle 3"/>
          <p:cNvSpPr>
            <a:spLocks noGrp="1" noChangeArrowheads="1"/>
          </p:cNvSpPr>
          <p:nvPr>
            <p:ph idx="1"/>
          </p:nvPr>
        </p:nvSpPr>
        <p:spPr>
          <a:xfrm>
            <a:off x="901700" y="1905000"/>
            <a:ext cx="7340600" cy="4692650"/>
          </a:xfrm>
        </p:spPr>
        <p:txBody>
          <a:bodyPr/>
          <a:lstStyle/>
          <a:p>
            <a:pPr eaLnBrk="1" hangingPunct="1"/>
            <a:r>
              <a:rPr lang="cs-CZ" sz="2000"/>
              <a:t>Nepředpokládané druhotné příčiny </a:t>
            </a:r>
          </a:p>
          <a:p>
            <a:pPr eaLnBrk="1" hangingPunct="1"/>
            <a:r>
              <a:rPr lang="cs-CZ" sz="2000"/>
              <a:t>Slabá adherence k léčebnému plánu</a:t>
            </a:r>
          </a:p>
          <a:p>
            <a:pPr eaLnBrk="1" hangingPunct="1"/>
            <a:r>
              <a:rPr lang="cs-CZ" sz="2000"/>
              <a:t>Pokračování v užívání léků zvyšujících TK</a:t>
            </a:r>
          </a:p>
          <a:p>
            <a:pPr eaLnBrk="1" hangingPunct="1"/>
            <a:r>
              <a:rPr lang="cs-CZ" sz="2000"/>
              <a:t>Selhání režimových opatření:</a:t>
            </a:r>
          </a:p>
          <a:p>
            <a:pPr lvl="1" eaLnBrk="1" hangingPunct="1"/>
            <a:r>
              <a:rPr lang="cs-CZ" sz="1800"/>
              <a:t>Zvýšení hmotnosti</a:t>
            </a:r>
          </a:p>
          <a:p>
            <a:pPr lvl="1" eaLnBrk="1" hangingPunct="1"/>
            <a:r>
              <a:rPr lang="cs-CZ" sz="1800"/>
              <a:t>Nadměrná spotřeba alkoholu</a:t>
            </a:r>
          </a:p>
          <a:p>
            <a:pPr eaLnBrk="1" hangingPunct="1"/>
            <a:r>
              <a:rPr lang="cs-CZ" sz="2000"/>
              <a:t>Objemové přetížení:</a:t>
            </a:r>
          </a:p>
          <a:p>
            <a:pPr lvl="1" eaLnBrk="1" hangingPunct="1"/>
            <a:r>
              <a:rPr lang="cs-CZ" sz="1800"/>
              <a:t>Neadekvátní diuretická léčba</a:t>
            </a:r>
          </a:p>
          <a:p>
            <a:pPr lvl="1" eaLnBrk="1" hangingPunct="1"/>
            <a:r>
              <a:rPr lang="cs-CZ" sz="1800"/>
              <a:t>Progresivní renální onemocnění</a:t>
            </a:r>
          </a:p>
          <a:p>
            <a:pPr lvl="1" eaLnBrk="1" hangingPunct="1"/>
            <a:r>
              <a:rPr lang="cs-CZ" sz="1800"/>
              <a:t>Vysoký příjem Na</a:t>
            </a:r>
            <a:r>
              <a:rPr lang="cs-CZ" sz="1800" baseline="30000"/>
              <a:t>+</a:t>
            </a:r>
          </a:p>
          <a:p>
            <a:pPr eaLnBrk="1" hangingPunct="1"/>
            <a:r>
              <a:rPr lang="cs-CZ" sz="2000"/>
              <a:t>Případy nepravé rezistentní hypertenze:</a:t>
            </a:r>
          </a:p>
          <a:p>
            <a:pPr lvl="1" eaLnBrk="1" hangingPunct="1"/>
            <a:r>
              <a:rPr lang="cs-CZ" sz="1800"/>
              <a:t>Izolovaná ambulantní hypertenze (hypertenze bílého pláště)</a:t>
            </a:r>
          </a:p>
          <a:p>
            <a:pPr lvl="1" eaLnBrk="1" hangingPunct="1"/>
            <a:r>
              <a:rPr lang="cs-CZ" sz="1800"/>
              <a:t>Nesprávné užití velké manžety na  velkou paži</a:t>
            </a:r>
          </a:p>
        </p:txBody>
      </p:sp>
    </p:spTree>
  </p:cSld>
  <p:clrMapOvr>
    <a:masterClrMapping/>
  </p:clrMapOvr>
  <p:transition>
    <p:strips dir="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cs-CZ"/>
              <a:t>Hypertenzní krize - definice</a:t>
            </a:r>
          </a:p>
        </p:txBody>
      </p:sp>
      <p:sp>
        <p:nvSpPr>
          <p:cNvPr id="58371" name="Rectangle 3"/>
          <p:cNvSpPr>
            <a:spLocks noGrp="1" noChangeArrowheads="1"/>
          </p:cNvSpPr>
          <p:nvPr>
            <p:ph idx="1"/>
          </p:nvPr>
        </p:nvSpPr>
        <p:spPr/>
        <p:txBody>
          <a:bodyPr/>
          <a:lstStyle/>
          <a:p>
            <a:pPr>
              <a:buNone/>
            </a:pPr>
            <a:r>
              <a:rPr lang="cs-CZ" sz="3200" b="1" dirty="0"/>
              <a:t>Výrazné zvýšení krevního tlaku:</a:t>
            </a:r>
          </a:p>
          <a:p>
            <a:pPr>
              <a:buNone/>
            </a:pPr>
            <a:r>
              <a:rPr lang="cs-CZ" sz="3200" dirty="0"/>
              <a:t> </a:t>
            </a:r>
            <a:r>
              <a:rPr lang="cs-CZ" sz="3200" dirty="0" err="1"/>
              <a:t>TKsyst</a:t>
            </a:r>
            <a:r>
              <a:rPr lang="cs-CZ" sz="3200" dirty="0"/>
              <a:t>. nad 180 </a:t>
            </a:r>
            <a:r>
              <a:rPr lang="cs-CZ" sz="3200" dirty="0" err="1"/>
              <a:t>mmHg</a:t>
            </a:r>
            <a:r>
              <a:rPr lang="cs-CZ" sz="3200" dirty="0"/>
              <a:t> a </a:t>
            </a:r>
            <a:r>
              <a:rPr lang="cs-CZ" sz="3200" dirty="0" err="1"/>
              <a:t>TKdiast</a:t>
            </a:r>
            <a:r>
              <a:rPr lang="cs-CZ" sz="3200" dirty="0"/>
              <a:t>. nad 120 </a:t>
            </a:r>
          </a:p>
          <a:p>
            <a:pPr>
              <a:buNone/>
            </a:pPr>
            <a:r>
              <a:rPr lang="cs-CZ" sz="3200" dirty="0" err="1"/>
              <a:t>mmHg</a:t>
            </a:r>
            <a:r>
              <a:rPr lang="cs-CZ" sz="3200" dirty="0"/>
              <a:t> se  známkami poškození funkce </a:t>
            </a:r>
          </a:p>
          <a:p>
            <a:pPr>
              <a:buNone/>
            </a:pPr>
            <a:r>
              <a:rPr lang="cs-CZ" sz="3200" dirty="0"/>
              <a:t>některých orgánů.</a:t>
            </a:r>
          </a:p>
          <a:p>
            <a:endParaRPr lang="cs-CZ" sz="2400" dirty="0"/>
          </a:p>
          <a:p>
            <a:pPr>
              <a:lnSpc>
                <a:spcPct val="90000"/>
              </a:lnSpc>
              <a:spcBef>
                <a:spcPct val="0"/>
              </a:spcBef>
              <a:buFontTx/>
              <a:buChar char="•"/>
            </a:pPr>
            <a:endParaRPr lang="cs-CZ" sz="2400" dirty="0"/>
          </a:p>
        </p:txBody>
      </p:sp>
    </p:spTree>
  </p:cSld>
  <p:clrMapOvr>
    <a:masterClrMapping/>
  </p:clrMapOvr>
  <p:transition>
    <p:strips dir="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hangingPunct="1"/>
            <a:r>
              <a:rPr lang="cs-CZ" dirty="0"/>
              <a:t>Symptomatologie hypertenzní krize</a:t>
            </a:r>
          </a:p>
        </p:txBody>
      </p:sp>
      <p:sp>
        <p:nvSpPr>
          <p:cNvPr id="59395" name="Rectangle 3"/>
          <p:cNvSpPr>
            <a:spLocks noGrp="1" noChangeArrowheads="1"/>
          </p:cNvSpPr>
          <p:nvPr>
            <p:ph idx="1"/>
          </p:nvPr>
        </p:nvSpPr>
        <p:spPr>
          <a:xfrm>
            <a:off x="684213" y="1905000"/>
            <a:ext cx="7773987" cy="4619625"/>
          </a:xfrm>
        </p:spPr>
        <p:txBody>
          <a:bodyPr/>
          <a:lstStyle/>
          <a:p>
            <a:pPr eaLnBrk="1" hangingPunct="1"/>
            <a:r>
              <a:rPr lang="cs-CZ" sz="2000" b="1" u="sng" dirty="0"/>
              <a:t>Hypertenzní encefalopatie</a:t>
            </a:r>
            <a:endParaRPr lang="cs-CZ" sz="2000" dirty="0"/>
          </a:p>
          <a:p>
            <a:pPr eaLnBrk="1" hangingPunct="1">
              <a:buFont typeface="Wingdings" pitchFamily="2" charset="2"/>
              <a:buNone/>
            </a:pPr>
            <a:r>
              <a:rPr lang="cs-CZ" sz="2000" dirty="0"/>
              <a:t> 	</a:t>
            </a:r>
            <a:r>
              <a:rPr lang="cs-CZ" sz="2000" dirty="0" err="1"/>
              <a:t>cefalgie</a:t>
            </a:r>
            <a:r>
              <a:rPr lang="cs-CZ" sz="2000" dirty="0"/>
              <a:t>, desorientace, poruchy </a:t>
            </a:r>
            <a:r>
              <a:rPr lang="cs-CZ" sz="2000" dirty="0" err="1"/>
              <a:t>vizu</a:t>
            </a:r>
            <a:r>
              <a:rPr lang="cs-CZ" sz="2000" dirty="0"/>
              <a:t>, křeče, topika CNS</a:t>
            </a:r>
          </a:p>
          <a:p>
            <a:pPr eaLnBrk="1" hangingPunct="1">
              <a:buFont typeface="Wingdings" pitchFamily="2" charset="2"/>
              <a:buNone/>
            </a:pPr>
            <a:endParaRPr lang="cs-CZ" sz="2000" dirty="0"/>
          </a:p>
          <a:p>
            <a:pPr eaLnBrk="1" hangingPunct="1"/>
            <a:r>
              <a:rPr lang="cs-CZ" sz="2000" b="1" u="sng" dirty="0" err="1"/>
              <a:t>Kardiovaskularní</a:t>
            </a:r>
            <a:r>
              <a:rPr lang="cs-CZ" sz="2000" b="1" u="sng" dirty="0"/>
              <a:t> manifestace</a:t>
            </a:r>
            <a:r>
              <a:rPr lang="cs-CZ" sz="2000" dirty="0"/>
              <a:t> </a:t>
            </a:r>
          </a:p>
          <a:p>
            <a:pPr eaLnBrk="1" hangingPunct="1">
              <a:buFont typeface="Wingdings" pitchFamily="2" charset="2"/>
              <a:buNone/>
            </a:pPr>
            <a:r>
              <a:rPr lang="cs-CZ" sz="2000" dirty="0"/>
              <a:t> 	symptomy ischémie myokardu, dušnost až plicní edém</a:t>
            </a:r>
          </a:p>
          <a:p>
            <a:pPr eaLnBrk="1" hangingPunct="1">
              <a:buFont typeface="Wingdings" pitchFamily="2" charset="2"/>
              <a:buNone/>
            </a:pPr>
            <a:endParaRPr lang="cs-CZ" sz="2000" dirty="0"/>
          </a:p>
          <a:p>
            <a:pPr eaLnBrk="1" hangingPunct="1"/>
            <a:r>
              <a:rPr lang="cs-CZ" sz="2000" b="1" u="sng" dirty="0"/>
              <a:t>Akutní dysfunkce ledvin</a:t>
            </a:r>
            <a:endParaRPr lang="cs-CZ" sz="2000" dirty="0"/>
          </a:p>
          <a:p>
            <a:pPr eaLnBrk="1" hangingPunct="1">
              <a:buFont typeface="Wingdings" pitchFamily="2" charset="2"/>
              <a:buNone/>
            </a:pPr>
            <a:r>
              <a:rPr lang="cs-CZ" sz="2000" dirty="0"/>
              <a:t>	polyurie, oligurie až anurie, nárůst dusíkatých látek, proteinurie, </a:t>
            </a:r>
            <a:r>
              <a:rPr lang="cs-CZ" sz="2000" dirty="0" err="1"/>
              <a:t>erytrocyturie</a:t>
            </a:r>
            <a:r>
              <a:rPr lang="cs-CZ" sz="2000" dirty="0"/>
              <a:t>, válce v m+sed.</a:t>
            </a:r>
          </a:p>
          <a:p>
            <a:pPr eaLnBrk="1" hangingPunct="1">
              <a:buFont typeface="Wingdings" pitchFamily="2" charset="2"/>
              <a:buNone/>
            </a:pPr>
            <a:endParaRPr lang="cs-CZ" sz="2000" dirty="0"/>
          </a:p>
          <a:p>
            <a:pPr eaLnBrk="1" hangingPunct="1"/>
            <a:r>
              <a:rPr lang="cs-CZ" sz="2000" b="1" u="sng" dirty="0"/>
              <a:t>Retinopatie</a:t>
            </a:r>
            <a:r>
              <a:rPr lang="cs-CZ" sz="2000" dirty="0"/>
              <a:t> </a:t>
            </a:r>
          </a:p>
          <a:p>
            <a:pPr eaLnBrk="1" hangingPunct="1">
              <a:buFont typeface="Wingdings" pitchFamily="2" charset="2"/>
              <a:buNone/>
            </a:pPr>
            <a:r>
              <a:rPr lang="cs-CZ" sz="2000" dirty="0"/>
              <a:t>	 změny arteriol, krvácení, exsudace, otok papily</a:t>
            </a:r>
            <a:endParaRPr lang="cs-CZ" sz="2000" b="1" u="sng" dirty="0"/>
          </a:p>
        </p:txBody>
      </p:sp>
    </p:spTree>
  </p:cSld>
  <p:clrMapOvr>
    <a:masterClrMapping/>
  </p:clrMapOvr>
  <p:transition>
    <p:strips dir="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cs-CZ" dirty="0"/>
              <a:t>Možné příčiny</a:t>
            </a:r>
          </a:p>
        </p:txBody>
      </p:sp>
      <p:sp>
        <p:nvSpPr>
          <p:cNvPr id="61443" name="Rectangle 3"/>
          <p:cNvSpPr>
            <a:spLocks noGrp="1" noChangeArrowheads="1"/>
          </p:cNvSpPr>
          <p:nvPr>
            <p:ph idx="1"/>
          </p:nvPr>
        </p:nvSpPr>
        <p:spPr/>
        <p:txBody>
          <a:bodyPr/>
          <a:lstStyle/>
          <a:p>
            <a:pPr eaLnBrk="1" hangingPunct="1"/>
            <a:r>
              <a:rPr lang="cs-CZ" sz="2400" b="1" u="sng" dirty="0"/>
              <a:t>1/ Ledvinná onemocnění:</a:t>
            </a:r>
          </a:p>
          <a:p>
            <a:pPr eaLnBrk="1" hangingPunct="1"/>
            <a:r>
              <a:rPr lang="cs-CZ" sz="2000" dirty="0"/>
              <a:t>            akutní selhání ledvin,  stenosa a. </a:t>
            </a:r>
            <a:r>
              <a:rPr lang="cs-CZ" sz="2000" dirty="0" err="1"/>
              <a:t>renalis</a:t>
            </a:r>
            <a:endParaRPr lang="cs-CZ" sz="2000" dirty="0"/>
          </a:p>
          <a:p>
            <a:pPr eaLnBrk="1" hangingPunct="1"/>
            <a:r>
              <a:rPr lang="cs-CZ" sz="2400" b="1" u="sng" dirty="0"/>
              <a:t>2/ Neurologická onemocnění:</a:t>
            </a:r>
            <a:endParaRPr lang="cs-CZ" sz="2400" dirty="0"/>
          </a:p>
          <a:p>
            <a:pPr eaLnBrk="1" hangingPunct="1"/>
            <a:r>
              <a:rPr lang="cs-CZ" sz="2400" dirty="0"/>
              <a:t>          </a:t>
            </a:r>
            <a:r>
              <a:rPr lang="cs-CZ" sz="2000" dirty="0"/>
              <a:t>SAK, CMP, poranění mozku, procesy vedoucí k zvýšení NT</a:t>
            </a:r>
          </a:p>
          <a:p>
            <a:pPr eaLnBrk="1" hangingPunct="1"/>
            <a:r>
              <a:rPr lang="cs-CZ" sz="2000" dirty="0"/>
              <a:t>          /tumory, </a:t>
            </a:r>
            <a:r>
              <a:rPr lang="cs-CZ" sz="2000" dirty="0" err="1"/>
              <a:t>záněry</a:t>
            </a:r>
            <a:r>
              <a:rPr lang="cs-CZ" sz="2000" dirty="0"/>
              <a:t>, traumata/</a:t>
            </a:r>
          </a:p>
          <a:p>
            <a:pPr eaLnBrk="1" hangingPunct="1"/>
            <a:r>
              <a:rPr lang="cs-CZ" sz="2400" b="1" u="sng" dirty="0"/>
              <a:t>3/ Endokrinní onemocnění:</a:t>
            </a:r>
            <a:endParaRPr lang="cs-CZ" sz="2000" dirty="0"/>
          </a:p>
          <a:p>
            <a:pPr eaLnBrk="1" hangingPunct="1"/>
            <a:r>
              <a:rPr lang="cs-CZ" sz="2000" dirty="0"/>
              <a:t>            </a:t>
            </a:r>
            <a:r>
              <a:rPr lang="cs-CZ" sz="2000" dirty="0" err="1"/>
              <a:t>feochromocytom</a:t>
            </a:r>
            <a:r>
              <a:rPr lang="cs-CZ" sz="2000" dirty="0"/>
              <a:t>, </a:t>
            </a:r>
            <a:r>
              <a:rPr lang="cs-CZ" sz="2000" dirty="0" err="1"/>
              <a:t>thyreotoxická</a:t>
            </a:r>
            <a:r>
              <a:rPr lang="cs-CZ" sz="2000" dirty="0"/>
              <a:t> krize</a:t>
            </a:r>
            <a:endParaRPr lang="cs-CZ" sz="2400" b="1" u="sng" dirty="0"/>
          </a:p>
          <a:p>
            <a:pPr eaLnBrk="1" hangingPunct="1"/>
            <a:r>
              <a:rPr lang="cs-CZ" sz="2400" b="1" u="sng" dirty="0"/>
              <a:t>4/ Akutní stav v těhotenství :</a:t>
            </a:r>
            <a:endParaRPr lang="cs-CZ" sz="2000" dirty="0"/>
          </a:p>
          <a:p>
            <a:pPr eaLnBrk="1" hangingPunct="1"/>
            <a:r>
              <a:rPr lang="cs-CZ" sz="2000" dirty="0"/>
              <a:t>            </a:t>
            </a:r>
            <a:r>
              <a:rPr lang="cs-CZ" sz="2000" dirty="0" err="1"/>
              <a:t>preeklampsie</a:t>
            </a:r>
            <a:r>
              <a:rPr lang="cs-CZ" sz="2000" dirty="0"/>
              <a:t>, eklampsie, HELLP syndrom</a:t>
            </a:r>
            <a:endParaRPr lang="cs-CZ" sz="2400" b="1" u="sng" dirty="0"/>
          </a:p>
        </p:txBody>
      </p:sp>
    </p:spTree>
  </p:cSld>
  <p:clrMapOvr>
    <a:masterClrMapping/>
  </p:clrMapOvr>
  <p:transition>
    <p:strips dir="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cs-CZ" dirty="0"/>
              <a:t>Možné příčiny</a:t>
            </a:r>
          </a:p>
        </p:txBody>
      </p:sp>
      <p:sp>
        <p:nvSpPr>
          <p:cNvPr id="62467" name="Rectangle 3"/>
          <p:cNvSpPr>
            <a:spLocks noGrp="1" noChangeArrowheads="1"/>
          </p:cNvSpPr>
          <p:nvPr>
            <p:ph idx="1"/>
          </p:nvPr>
        </p:nvSpPr>
        <p:spPr/>
        <p:txBody>
          <a:bodyPr/>
          <a:lstStyle/>
          <a:p>
            <a:pPr eaLnBrk="1" hangingPunct="1"/>
            <a:r>
              <a:rPr lang="cs-CZ" sz="2400" b="1" u="sng"/>
              <a:t>5/ Požití léků a drog:</a:t>
            </a:r>
            <a:endParaRPr lang="cs-CZ" sz="2000"/>
          </a:p>
          <a:p>
            <a:pPr eaLnBrk="1" hangingPunct="1"/>
            <a:r>
              <a:rPr lang="cs-CZ" sz="2000"/>
              <a:t>            kokain, pervitin, LSD, psychostimulancia /extáze/, IMAO</a:t>
            </a:r>
            <a:endParaRPr lang="cs-CZ" sz="2400" b="1" u="sng"/>
          </a:p>
          <a:p>
            <a:pPr eaLnBrk="1" hangingPunct="1"/>
            <a:r>
              <a:rPr lang="cs-CZ" sz="2400" b="1" u="sng"/>
              <a:t>6/ Ukončení aplikace léků a drog:</a:t>
            </a:r>
            <a:endParaRPr lang="cs-CZ" sz="2000"/>
          </a:p>
          <a:p>
            <a:pPr eaLnBrk="1" hangingPunct="1"/>
            <a:r>
              <a:rPr lang="cs-CZ" sz="2000"/>
              <a:t>            antihypertenziva /betablokátory, clonidin/</a:t>
            </a:r>
          </a:p>
          <a:p>
            <a:pPr eaLnBrk="1" hangingPunct="1"/>
            <a:r>
              <a:rPr lang="cs-CZ" sz="2400" b="1" u="sng"/>
              <a:t>7/ Kardiovaskulární onemocnění:</a:t>
            </a:r>
            <a:endParaRPr lang="cs-CZ" sz="2400"/>
          </a:p>
          <a:p>
            <a:pPr eaLnBrk="1" hangingPunct="1"/>
            <a:r>
              <a:rPr lang="cs-CZ" sz="2000"/>
              <a:t>            akutní IM, disekce aorty</a:t>
            </a:r>
            <a:endParaRPr lang="cs-CZ" sz="2400" b="1" u="sng"/>
          </a:p>
          <a:p>
            <a:pPr eaLnBrk="1" hangingPunct="1"/>
            <a:r>
              <a:rPr lang="cs-CZ" sz="2400" b="1" u="sng"/>
              <a:t>8/ ventilační problémy:</a:t>
            </a:r>
            <a:endParaRPr lang="cs-CZ" sz="2000"/>
          </a:p>
          <a:p>
            <a:pPr eaLnBrk="1" hangingPunct="1"/>
            <a:r>
              <a:rPr lang="cs-CZ" sz="2000"/>
              <a:t>            hyperkapnie, asynchronie pacient - ventilátor</a:t>
            </a:r>
          </a:p>
          <a:p>
            <a:pPr eaLnBrk="1" hangingPunct="1"/>
            <a:r>
              <a:rPr lang="cs-CZ" sz="2400" b="1" u="sng"/>
              <a:t>9/ psychika, anxieta:</a:t>
            </a:r>
            <a:endParaRPr lang="cs-CZ" sz="2000"/>
          </a:p>
          <a:p>
            <a:pPr eaLnBrk="1" hangingPunct="1"/>
            <a:r>
              <a:rPr lang="cs-CZ" sz="2000"/>
              <a:t>            strach, bolest</a:t>
            </a:r>
            <a:endParaRPr lang="cs-CZ" sz="2400" b="1" u="sng"/>
          </a:p>
        </p:txBody>
      </p:sp>
    </p:spTree>
  </p:cSld>
  <p:clrMapOvr>
    <a:masterClrMapping/>
  </p:clrMapOvr>
  <p:transition>
    <p:strips dir="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p:cNvSpPr>
            <a:spLocks noGrp="1"/>
          </p:cNvSpPr>
          <p:nvPr>
            <p:ph type="title"/>
          </p:nvPr>
        </p:nvSpPr>
        <p:spPr/>
        <p:txBody>
          <a:bodyPr/>
          <a:lstStyle/>
          <a:p>
            <a:pPr eaLnBrk="1" hangingPunct="1"/>
            <a:r>
              <a:rPr lang="cs-CZ"/>
              <a:t>Terapie	</a:t>
            </a:r>
          </a:p>
        </p:txBody>
      </p:sp>
      <p:sp>
        <p:nvSpPr>
          <p:cNvPr id="63491" name="Zástupný symbol pro obsah 2"/>
          <p:cNvSpPr>
            <a:spLocks noGrp="1"/>
          </p:cNvSpPr>
          <p:nvPr>
            <p:ph idx="1"/>
          </p:nvPr>
        </p:nvSpPr>
        <p:spPr/>
        <p:txBody>
          <a:bodyPr/>
          <a:lstStyle/>
          <a:p>
            <a:pPr eaLnBrk="1" hangingPunct="1">
              <a:lnSpc>
                <a:spcPct val="90000"/>
              </a:lnSpc>
            </a:pPr>
            <a:r>
              <a:rPr lang="cs-CZ" dirty="0"/>
              <a:t>Nitráty</a:t>
            </a:r>
          </a:p>
          <a:p>
            <a:pPr eaLnBrk="1" hangingPunct="1">
              <a:lnSpc>
                <a:spcPct val="90000"/>
              </a:lnSpc>
            </a:pPr>
            <a:r>
              <a:rPr lang="cs-CZ" dirty="0"/>
              <a:t>B-</a:t>
            </a:r>
            <a:r>
              <a:rPr lang="cs-CZ" dirty="0" err="1"/>
              <a:t>blokátory</a:t>
            </a:r>
            <a:r>
              <a:rPr lang="cs-CZ" dirty="0"/>
              <a:t> (</a:t>
            </a:r>
            <a:r>
              <a:rPr lang="cs-CZ" dirty="0" err="1"/>
              <a:t>metoprolol</a:t>
            </a:r>
            <a:r>
              <a:rPr lang="cs-CZ" dirty="0"/>
              <a:t>)</a:t>
            </a:r>
          </a:p>
          <a:p>
            <a:pPr eaLnBrk="1" hangingPunct="1">
              <a:lnSpc>
                <a:spcPct val="90000"/>
              </a:lnSpc>
            </a:pPr>
            <a:r>
              <a:rPr lang="cs-CZ" dirty="0" err="1"/>
              <a:t>Urapidil</a:t>
            </a:r>
            <a:r>
              <a:rPr lang="cs-CZ" dirty="0"/>
              <a:t> (</a:t>
            </a:r>
            <a:r>
              <a:rPr lang="cs-CZ" dirty="0" err="1"/>
              <a:t>Ebrantil</a:t>
            </a:r>
            <a:r>
              <a:rPr lang="cs-CZ" dirty="0"/>
              <a:t>)</a:t>
            </a:r>
          </a:p>
          <a:p>
            <a:pPr eaLnBrk="1" hangingPunct="1">
              <a:lnSpc>
                <a:spcPct val="90000"/>
              </a:lnSpc>
            </a:pPr>
            <a:r>
              <a:rPr lang="cs-CZ" dirty="0" err="1"/>
              <a:t>Catapresan</a:t>
            </a:r>
            <a:endParaRPr lang="cs-CZ" dirty="0"/>
          </a:p>
          <a:p>
            <a:pPr eaLnBrk="1" hangingPunct="1">
              <a:lnSpc>
                <a:spcPct val="90000"/>
              </a:lnSpc>
            </a:pPr>
            <a:r>
              <a:rPr lang="cs-CZ" dirty="0" err="1"/>
              <a:t>Dihydralazin</a:t>
            </a:r>
            <a:endParaRPr lang="cs-CZ" dirty="0"/>
          </a:p>
          <a:p>
            <a:pPr eaLnBrk="1" hangingPunct="1">
              <a:lnSpc>
                <a:spcPct val="90000"/>
              </a:lnSpc>
            </a:pPr>
            <a:r>
              <a:rPr lang="cs-CZ" dirty="0" err="1"/>
              <a:t>Nitroprusid</a:t>
            </a:r>
            <a:r>
              <a:rPr lang="cs-CZ" dirty="0"/>
              <a:t> sodný</a:t>
            </a:r>
          </a:p>
          <a:p>
            <a:pPr eaLnBrk="1" hangingPunct="1">
              <a:lnSpc>
                <a:spcPct val="90000"/>
              </a:lnSpc>
            </a:pPr>
            <a:r>
              <a:rPr lang="cs-CZ" dirty="0" err="1"/>
              <a:t>Enalaprilát</a:t>
            </a:r>
            <a:endParaRPr lang="cs-CZ" dirty="0"/>
          </a:p>
          <a:p>
            <a:pPr eaLnBrk="1" hangingPunct="1">
              <a:lnSpc>
                <a:spcPct val="90000"/>
              </a:lnSpc>
            </a:pPr>
            <a:r>
              <a:rPr lang="cs-CZ" dirty="0"/>
              <a:t>Diuretika i.v. = kličková</a:t>
            </a:r>
            <a:endParaRPr lang="cs-CZ" u="sng" dirty="0"/>
          </a:p>
          <a:p>
            <a:pPr>
              <a:lnSpc>
                <a:spcPct val="90000"/>
              </a:lnSpc>
              <a:spcBef>
                <a:spcPct val="0"/>
              </a:spcBef>
              <a:buFontTx/>
              <a:buChar char="•"/>
            </a:pPr>
            <a:endParaRPr lang="cs-CZ" dirty="0"/>
          </a:p>
          <a:p>
            <a:pPr eaLnBrk="1" hangingPunct="1"/>
            <a:endParaRPr lang="cs-CZ" dirty="0"/>
          </a:p>
        </p:txBody>
      </p:sp>
    </p:spTree>
  </p:cSld>
  <p:clrMapOvr>
    <a:masterClrMapping/>
  </p:clrMapOvr>
  <p:transition>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0"/>
          <p:cNvGraphicFramePr>
            <a:graphicFrameLocks noChangeAspect="1"/>
          </p:cNvGraphicFramePr>
          <p:nvPr/>
        </p:nvGraphicFramePr>
        <p:xfrm>
          <a:off x="360363" y="269875"/>
          <a:ext cx="8423275" cy="6318250"/>
        </p:xfrm>
        <a:graphic>
          <a:graphicData uri="http://schemas.openxmlformats.org/presentationml/2006/ole">
            <mc:AlternateContent xmlns:mc="http://schemas.openxmlformats.org/markup-compatibility/2006">
              <mc:Choice xmlns:v="urn:schemas-microsoft-com:vml" Requires="v">
                <p:oleObj spid="_x0000_s3075" name="Snímek" r:id="rId4" imgW="3401748" imgH="2551111" progId="PowerPoint.Slide.8">
                  <p:embed/>
                </p:oleObj>
              </mc:Choice>
              <mc:Fallback>
                <p:oleObj name="Snímek" r:id="rId4" imgW="3401748" imgH="2551111" progId="PowerPoint.Slide.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269875"/>
                        <a:ext cx="8423275" cy="631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trips dir="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152400"/>
            <a:ext cx="7772400" cy="914400"/>
          </a:xfrm>
        </p:spPr>
        <p:txBody>
          <a:bodyPr/>
          <a:lstStyle/>
          <a:p>
            <a:pPr eaLnBrk="1" hangingPunct="1">
              <a:defRPr/>
            </a:pPr>
            <a:r>
              <a:rPr lang="cs-CZ">
                <a:effectLst>
                  <a:outerShdw blurRad="38100" dist="38100" dir="2700000" algn="tl">
                    <a:srgbClr val="000000"/>
                  </a:outerShdw>
                </a:effectLst>
              </a:rPr>
              <a:t>Problémy v léčbě</a:t>
            </a:r>
          </a:p>
        </p:txBody>
      </p:sp>
      <p:sp>
        <p:nvSpPr>
          <p:cNvPr id="113667" name="Rectangle 3"/>
          <p:cNvSpPr>
            <a:spLocks noGrp="1" noChangeArrowheads="1"/>
          </p:cNvSpPr>
          <p:nvPr>
            <p:ph idx="1"/>
          </p:nvPr>
        </p:nvSpPr>
        <p:spPr>
          <a:xfrm>
            <a:off x="685800" y="1676400"/>
            <a:ext cx="7772400" cy="4876800"/>
          </a:xfrm>
        </p:spPr>
        <p:txBody>
          <a:bodyPr/>
          <a:lstStyle/>
          <a:p>
            <a:pPr lvl="1" eaLnBrk="1" hangingPunct="1">
              <a:defRPr/>
            </a:pPr>
            <a:r>
              <a:rPr lang="cs-CZ" dirty="0">
                <a:effectLst>
                  <a:outerShdw blurRad="38100" dist="38100" dir="2700000" algn="tl">
                    <a:srgbClr val="000000"/>
                  </a:outerShdw>
                </a:effectLst>
              </a:rPr>
              <a:t>malé dávky</a:t>
            </a:r>
          </a:p>
          <a:p>
            <a:pPr lvl="1" eaLnBrk="1" hangingPunct="1">
              <a:defRPr/>
            </a:pPr>
            <a:r>
              <a:rPr lang="cs-CZ" dirty="0">
                <a:effectLst>
                  <a:outerShdw blurRad="38100" dist="38100" dir="2700000" algn="tl">
                    <a:srgbClr val="000000"/>
                  </a:outerShdw>
                </a:effectLst>
              </a:rPr>
              <a:t>krátkodobě působící léky</a:t>
            </a:r>
          </a:p>
          <a:p>
            <a:pPr lvl="1" eaLnBrk="1" hangingPunct="1">
              <a:defRPr/>
            </a:pPr>
            <a:r>
              <a:rPr lang="cs-CZ" dirty="0">
                <a:effectLst>
                  <a:outerShdw blurRad="38100" dist="38100" dir="2700000" algn="tl">
                    <a:srgbClr val="000000"/>
                  </a:outerShdw>
                </a:effectLst>
              </a:rPr>
              <a:t>příliš časté změny léčby!!</a:t>
            </a:r>
          </a:p>
          <a:p>
            <a:pPr lvl="1" eaLnBrk="1" hangingPunct="1">
              <a:defRPr/>
            </a:pPr>
            <a:r>
              <a:rPr lang="cs-CZ" dirty="0">
                <a:effectLst>
                  <a:outerShdw blurRad="38100" dist="38100" dir="2700000" algn="tl">
                    <a:srgbClr val="000000"/>
                  </a:outerShdw>
                </a:effectLst>
              </a:rPr>
              <a:t>nežádoucí účinky léčby</a:t>
            </a:r>
          </a:p>
          <a:p>
            <a:pPr lvl="1" eaLnBrk="1" hangingPunct="1">
              <a:defRPr/>
            </a:pPr>
            <a:r>
              <a:rPr lang="cs-CZ" dirty="0">
                <a:effectLst>
                  <a:outerShdw blurRad="38100" dist="38100" dir="2700000" algn="tl">
                    <a:srgbClr val="000000"/>
                  </a:outerShdw>
                </a:effectLst>
              </a:rPr>
              <a:t>nevýhodné kombinace léků</a:t>
            </a:r>
          </a:p>
          <a:p>
            <a:pPr lvl="1" eaLnBrk="1" hangingPunct="1">
              <a:defRPr/>
            </a:pPr>
            <a:endParaRPr lang="cs-CZ" dirty="0">
              <a:effectLst>
                <a:outerShdw blurRad="38100" dist="38100" dir="2700000" algn="tl">
                  <a:srgbClr val="000000"/>
                </a:outerShdw>
              </a:effectLst>
            </a:endParaRPr>
          </a:p>
          <a:p>
            <a:r>
              <a:rPr lang="cs-CZ" dirty="0">
                <a:effectLst>
                  <a:outerShdw blurRad="38100" dist="38100" dir="2700000" algn="tl">
                    <a:srgbClr val="000000"/>
                  </a:outerShdw>
                </a:effectLst>
              </a:rPr>
              <a:t>současné požívání léků zvyšujících TK</a:t>
            </a:r>
          </a:p>
          <a:p>
            <a:pPr lvl="1"/>
            <a:r>
              <a:rPr lang="cs-CZ" dirty="0">
                <a:effectLst>
                  <a:outerShdw blurRad="38100" dist="38100" dir="2700000" algn="tl">
                    <a:srgbClr val="000000"/>
                  </a:outerShdw>
                </a:effectLst>
              </a:rPr>
              <a:t>nesteroidní antirevmatika</a:t>
            </a:r>
          </a:p>
          <a:p>
            <a:pPr lvl="1"/>
            <a:r>
              <a:rPr lang="cs-CZ" dirty="0">
                <a:effectLst>
                  <a:outerShdw blurRad="38100" dist="38100" dir="2700000" algn="tl">
                    <a:srgbClr val="000000"/>
                  </a:outerShdw>
                </a:effectLst>
              </a:rPr>
              <a:t>kortikoidy</a:t>
            </a:r>
          </a:p>
          <a:p>
            <a:pPr lvl="1" eaLnBrk="1" hangingPunct="1">
              <a:defRPr/>
            </a:pPr>
            <a:endParaRPr lang="cs-CZ" dirty="0">
              <a:effectLst>
                <a:outerShdw blurRad="38100" dist="38100" dir="2700000" algn="tl">
                  <a:srgbClr val="000000"/>
                </a:outerShdw>
              </a:effectLst>
            </a:endParaRPr>
          </a:p>
        </p:txBody>
      </p:sp>
    </p:spTree>
  </p:cSld>
  <p:clrMapOvr>
    <a:masterClrMapping/>
  </p:clrMapOvr>
  <p:transition>
    <p:strips dir="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152400"/>
            <a:ext cx="7772400" cy="1143000"/>
          </a:xfrm>
        </p:spPr>
        <p:txBody>
          <a:bodyPr/>
          <a:lstStyle/>
          <a:p>
            <a:pPr eaLnBrk="1" hangingPunct="1">
              <a:defRPr/>
            </a:pPr>
            <a:r>
              <a:rPr lang="cs-CZ">
                <a:effectLst>
                  <a:outerShdw blurRad="38100" dist="38100" dir="2700000" algn="tl">
                    <a:srgbClr val="000000"/>
                  </a:outerShdw>
                </a:effectLst>
              </a:rPr>
              <a:t>Problémy s pacientem</a:t>
            </a:r>
          </a:p>
        </p:txBody>
      </p:sp>
      <p:sp>
        <p:nvSpPr>
          <p:cNvPr id="115715" name="Rectangle 3"/>
          <p:cNvSpPr>
            <a:spLocks noGrp="1" noChangeArrowheads="1"/>
          </p:cNvSpPr>
          <p:nvPr>
            <p:ph idx="1"/>
          </p:nvPr>
        </p:nvSpPr>
        <p:spPr/>
        <p:txBody>
          <a:bodyPr/>
          <a:lstStyle/>
          <a:p>
            <a:pPr eaLnBrk="1" hangingPunct="1">
              <a:defRPr/>
            </a:pPr>
            <a:r>
              <a:rPr lang="cs-CZ" dirty="0" err="1">
                <a:effectLst>
                  <a:outerShdw blurRad="38100" dist="38100" dir="2700000" algn="tl">
                    <a:srgbClr val="000000"/>
                  </a:outerShdw>
                </a:effectLst>
              </a:rPr>
              <a:t>noncompliance</a:t>
            </a:r>
            <a:endParaRPr lang="cs-CZ" dirty="0">
              <a:effectLst>
                <a:outerShdw blurRad="38100" dist="38100" dir="2700000" algn="tl">
                  <a:srgbClr val="000000"/>
                </a:outerShdw>
              </a:effectLst>
            </a:endParaRPr>
          </a:p>
          <a:p>
            <a:pPr lvl="1" eaLnBrk="1" hangingPunct="1">
              <a:defRPr/>
            </a:pPr>
            <a:r>
              <a:rPr lang="cs-CZ" dirty="0">
                <a:effectLst>
                  <a:outerShdw blurRad="38100" dist="38100" dir="2700000" algn="tl">
                    <a:srgbClr val="000000"/>
                  </a:outerShdw>
                </a:effectLst>
              </a:rPr>
              <a:t>nadměrný příjem soli, alkoholu</a:t>
            </a:r>
          </a:p>
          <a:p>
            <a:pPr lvl="1" eaLnBrk="1" hangingPunct="1">
              <a:defRPr/>
            </a:pPr>
            <a:r>
              <a:rPr lang="cs-CZ" dirty="0">
                <a:effectLst>
                  <a:outerShdw blurRad="38100" dist="38100" dir="2700000" algn="tl">
                    <a:srgbClr val="000000"/>
                  </a:outerShdw>
                </a:effectLst>
              </a:rPr>
              <a:t>nedodržování doporučené medikace</a:t>
            </a:r>
          </a:p>
          <a:p>
            <a:pPr lvl="1" eaLnBrk="1" hangingPunct="1">
              <a:defRPr/>
            </a:pPr>
            <a:r>
              <a:rPr lang="cs-CZ" dirty="0">
                <a:effectLst>
                  <a:outerShdw blurRad="38100" dist="38100" dir="2700000" algn="tl">
                    <a:srgbClr val="000000"/>
                  </a:outerShdw>
                </a:effectLst>
              </a:rPr>
              <a:t>Upravování medikace dle aktuálního TK</a:t>
            </a:r>
          </a:p>
          <a:p>
            <a:pPr lvl="1" eaLnBrk="1" hangingPunct="1">
              <a:defRPr/>
            </a:pPr>
            <a:endParaRPr lang="cs-CZ" dirty="0">
              <a:effectLst>
                <a:outerShdw blurRad="38100" dist="38100" dir="2700000" algn="tl">
                  <a:srgbClr val="000000"/>
                </a:outerShdw>
              </a:effectLst>
            </a:endParaRPr>
          </a:p>
          <a:p>
            <a:pPr eaLnBrk="1" hangingPunct="1">
              <a:defRPr/>
            </a:pPr>
            <a:r>
              <a:rPr lang="cs-CZ" dirty="0">
                <a:effectLst>
                  <a:outerShdw blurRad="38100" dist="38100" dir="2700000" algn="tl">
                    <a:srgbClr val="000000"/>
                  </a:outerShdw>
                </a:effectLst>
              </a:rPr>
              <a:t>reakce bílého pláště </a:t>
            </a:r>
          </a:p>
        </p:txBody>
      </p:sp>
    </p:spTree>
  </p:cSld>
  <p:clrMapOvr>
    <a:masterClrMapping/>
  </p:clrMapOvr>
  <p:transition>
    <p:strips dir="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152400"/>
            <a:ext cx="7772400" cy="1143000"/>
          </a:xfrm>
        </p:spPr>
        <p:txBody>
          <a:bodyPr/>
          <a:lstStyle/>
          <a:p>
            <a:pPr eaLnBrk="1" hangingPunct="1">
              <a:defRPr/>
            </a:pPr>
            <a:r>
              <a:rPr lang="cs-CZ">
                <a:effectLst>
                  <a:outerShdw blurRad="38100" dist="38100" dir="2700000" algn="tl">
                    <a:srgbClr val="000000"/>
                  </a:outerShdw>
                </a:effectLst>
              </a:rPr>
              <a:t>Přístup k léčbě hypertenze</a:t>
            </a:r>
            <a:endParaRPr lang="cs-CZ" b="1">
              <a:solidFill>
                <a:schemeClr val="tx1"/>
              </a:solidFill>
            </a:endParaRPr>
          </a:p>
        </p:txBody>
      </p:sp>
      <p:sp>
        <p:nvSpPr>
          <p:cNvPr id="116739" name="Rectangle 3"/>
          <p:cNvSpPr>
            <a:spLocks noGrp="1" noChangeArrowheads="1"/>
          </p:cNvSpPr>
          <p:nvPr>
            <p:ph idx="1"/>
          </p:nvPr>
        </p:nvSpPr>
        <p:spPr/>
        <p:txBody>
          <a:bodyPr/>
          <a:lstStyle/>
          <a:p>
            <a:pPr eaLnBrk="1" hangingPunct="1">
              <a:defRPr/>
            </a:pPr>
            <a:r>
              <a:rPr lang="cs-CZ" sz="3600">
                <a:effectLst>
                  <a:outerShdw blurRad="38100" dist="38100" dir="2700000" algn="tl">
                    <a:srgbClr val="000000"/>
                  </a:outerShdw>
                </a:effectLst>
              </a:rPr>
              <a:t>podrobné poučení pacienta:</a:t>
            </a:r>
          </a:p>
          <a:p>
            <a:pPr lvl="1" eaLnBrk="1" hangingPunct="1">
              <a:defRPr/>
            </a:pPr>
            <a:r>
              <a:rPr lang="cs-CZ" sz="3200">
                <a:effectLst>
                  <a:outerShdw blurRad="38100" dist="38100" dir="2700000" algn="tl">
                    <a:srgbClr val="000000"/>
                  </a:outerShdw>
                </a:effectLst>
              </a:rPr>
              <a:t>proč snižujeme TK</a:t>
            </a:r>
          </a:p>
          <a:p>
            <a:pPr lvl="1" eaLnBrk="1" hangingPunct="1">
              <a:defRPr/>
            </a:pPr>
            <a:r>
              <a:rPr lang="cs-CZ" sz="3200">
                <a:effectLst>
                  <a:outerShdw blurRad="38100" dist="38100" dir="2700000" algn="tl">
                    <a:srgbClr val="000000"/>
                  </a:outerShdw>
                </a:effectLst>
              </a:rPr>
              <a:t>možnost najít optimální léčbu</a:t>
            </a:r>
          </a:p>
          <a:p>
            <a:pPr lvl="1" eaLnBrk="1" hangingPunct="1">
              <a:defRPr/>
            </a:pPr>
            <a:r>
              <a:rPr lang="cs-CZ" sz="3200">
                <a:effectLst>
                  <a:outerShdw blurRad="38100" dist="38100" dir="2700000" algn="tl">
                    <a:srgbClr val="000000"/>
                  </a:outerShdw>
                </a:effectLst>
              </a:rPr>
              <a:t>nutnost spolupráce</a:t>
            </a:r>
          </a:p>
          <a:p>
            <a:pPr lvl="1" eaLnBrk="1" hangingPunct="1">
              <a:defRPr/>
            </a:pPr>
            <a:endParaRPr lang="cs-CZ" sz="3200">
              <a:effectLst>
                <a:outerShdw blurRad="38100" dist="38100" dir="2700000" algn="tl">
                  <a:srgbClr val="000000"/>
                </a:outerShdw>
              </a:effectLst>
            </a:endParaRPr>
          </a:p>
          <a:p>
            <a:pPr eaLnBrk="1" hangingPunct="1">
              <a:defRPr/>
            </a:pPr>
            <a:r>
              <a:rPr lang="cs-CZ" sz="3600">
                <a:effectLst>
                  <a:outerShdw blurRad="38100" dist="38100" dir="2700000" algn="tl">
                    <a:srgbClr val="000000"/>
                  </a:outerShdw>
                </a:effectLst>
              </a:rPr>
              <a:t>vždy úprava životního stylu</a:t>
            </a:r>
          </a:p>
          <a:p>
            <a:pPr eaLnBrk="1" hangingPunct="1">
              <a:defRPr/>
            </a:pPr>
            <a:endParaRPr lang="cs-CZ" sz="3600">
              <a:effectLst>
                <a:outerShdw blurRad="38100" dist="38100" dir="2700000" algn="tl">
                  <a:srgbClr val="000000"/>
                </a:outerShdw>
              </a:effectLst>
            </a:endParaRPr>
          </a:p>
        </p:txBody>
      </p:sp>
    </p:spTree>
  </p:cSld>
  <p:clrMapOvr>
    <a:masterClrMapping/>
  </p:clrMapOvr>
  <p:transition>
    <p:strips dir="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152400"/>
            <a:ext cx="7772400" cy="1143000"/>
          </a:xfrm>
        </p:spPr>
        <p:txBody>
          <a:bodyPr/>
          <a:lstStyle/>
          <a:p>
            <a:pPr eaLnBrk="1" hangingPunct="1">
              <a:defRPr/>
            </a:pPr>
            <a:r>
              <a:rPr lang="cs-CZ">
                <a:effectLst>
                  <a:outerShdw blurRad="38100" dist="38100" dir="2700000" algn="tl">
                    <a:srgbClr val="000000"/>
                  </a:outerShdw>
                </a:effectLst>
              </a:rPr>
              <a:t>Mýty a pověry</a:t>
            </a:r>
            <a:endParaRPr lang="en-US">
              <a:effectLst>
                <a:outerShdw blurRad="38100" dist="38100" dir="2700000" algn="tl">
                  <a:srgbClr val="000000"/>
                </a:outerShdw>
              </a:effectLst>
            </a:endParaRPr>
          </a:p>
        </p:txBody>
      </p:sp>
      <p:sp>
        <p:nvSpPr>
          <p:cNvPr id="107523" name="Rectangle 3"/>
          <p:cNvSpPr>
            <a:spLocks noGrp="1" noChangeArrowheads="1"/>
          </p:cNvSpPr>
          <p:nvPr>
            <p:ph idx="1"/>
          </p:nvPr>
        </p:nvSpPr>
        <p:spPr/>
        <p:txBody>
          <a:bodyPr/>
          <a:lstStyle/>
          <a:p>
            <a:pPr eaLnBrk="1" hangingPunct="1">
              <a:defRPr/>
            </a:pPr>
            <a:r>
              <a:rPr lang="cs-CZ" dirty="0">
                <a:solidFill>
                  <a:srgbClr val="6699FF"/>
                </a:solidFill>
                <a:effectLst>
                  <a:outerShdw blurRad="38100" dist="38100" dir="2700000" algn="tl">
                    <a:srgbClr val="000000"/>
                  </a:outerShdw>
                </a:effectLst>
              </a:rPr>
              <a:t>TK stoupá s věkem a proto „váš TK odpovídá věku“ a není třeba jej léčit</a:t>
            </a:r>
          </a:p>
          <a:p>
            <a:pPr eaLnBrk="1" hangingPunct="1">
              <a:defRPr/>
            </a:pPr>
            <a:endParaRPr lang="cs-CZ" dirty="0">
              <a:solidFill>
                <a:srgbClr val="6699FF"/>
              </a:solidFill>
              <a:effectLst>
                <a:outerShdw blurRad="38100" dist="38100" dir="2700000" algn="tl">
                  <a:srgbClr val="000000"/>
                </a:outerShdw>
              </a:effectLst>
            </a:endParaRPr>
          </a:p>
          <a:p>
            <a:pPr eaLnBrk="1" hangingPunct="1">
              <a:defRPr/>
            </a:pPr>
            <a:r>
              <a:rPr lang="cs-CZ" dirty="0">
                <a:effectLst>
                  <a:outerShdw blurRad="38100" dist="38100" dir="2700000" algn="tl">
                    <a:srgbClr val="000000"/>
                  </a:outerShdw>
                </a:effectLst>
              </a:rPr>
              <a:t>diastolický TK je nebezpečnější než systolický TK</a:t>
            </a:r>
          </a:p>
        </p:txBody>
      </p:sp>
    </p:spTree>
  </p:cSld>
  <p:clrMapOvr>
    <a:masterClrMapping/>
  </p:clrMapOvr>
  <p:transition>
    <p:strips dir="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152400"/>
            <a:ext cx="7772400" cy="1143000"/>
          </a:xfrm>
        </p:spPr>
        <p:txBody>
          <a:bodyPr/>
          <a:lstStyle/>
          <a:p>
            <a:pPr eaLnBrk="1" hangingPunct="1">
              <a:defRPr/>
            </a:pPr>
            <a:r>
              <a:rPr lang="cs-CZ">
                <a:effectLst>
                  <a:outerShdw blurRad="38100" dist="38100" dir="2700000" algn="tl">
                    <a:srgbClr val="000000"/>
                  </a:outerShdw>
                </a:effectLst>
              </a:rPr>
              <a:t>Oblíbené omyly</a:t>
            </a:r>
            <a:endParaRPr lang="en-US">
              <a:effectLst>
                <a:outerShdw blurRad="38100" dist="38100" dir="2700000" algn="tl">
                  <a:srgbClr val="000000"/>
                </a:outerShdw>
              </a:effectLst>
            </a:endParaRPr>
          </a:p>
        </p:txBody>
      </p:sp>
      <p:sp>
        <p:nvSpPr>
          <p:cNvPr id="125955" name="Rectangle 3"/>
          <p:cNvSpPr>
            <a:spLocks noGrp="1" noChangeArrowheads="1"/>
          </p:cNvSpPr>
          <p:nvPr>
            <p:ph idx="1"/>
          </p:nvPr>
        </p:nvSpPr>
        <p:spPr/>
        <p:txBody>
          <a:bodyPr/>
          <a:lstStyle/>
          <a:p>
            <a:pPr eaLnBrk="1" hangingPunct="1">
              <a:defRPr/>
            </a:pPr>
            <a:r>
              <a:rPr lang="cs-CZ">
                <a:effectLst>
                  <a:outerShdw blurRad="38100" dist="38100" dir="2700000" algn="tl">
                    <a:srgbClr val="000000"/>
                  </a:outerShdw>
                </a:effectLst>
              </a:rPr>
              <a:t>dnes máte vysoký TK, musíme jej rychle „srazit“ aby se nic nestalo</a:t>
            </a:r>
          </a:p>
          <a:p>
            <a:pPr eaLnBrk="1" hangingPunct="1">
              <a:defRPr/>
            </a:pPr>
            <a:endParaRPr lang="cs-CZ">
              <a:effectLst>
                <a:outerShdw blurRad="38100" dist="38100" dir="2700000" algn="tl">
                  <a:srgbClr val="000000"/>
                </a:outerShdw>
              </a:effectLst>
            </a:endParaRPr>
          </a:p>
          <a:p>
            <a:pPr eaLnBrk="1" hangingPunct="1">
              <a:defRPr/>
            </a:pPr>
            <a:r>
              <a:rPr lang="cs-CZ">
                <a:solidFill>
                  <a:srgbClr val="6699FF"/>
                </a:solidFill>
                <a:effectLst>
                  <a:outerShdw blurRad="38100" dist="38100" dir="2700000" algn="tl">
                    <a:srgbClr val="000000"/>
                  </a:outerShdw>
                </a:effectLst>
              </a:rPr>
              <a:t>dnes máte nízký TK a i když se cítíte dobře, musíme snížit léčbu</a:t>
            </a:r>
            <a:endParaRPr lang="en-US">
              <a:solidFill>
                <a:srgbClr val="6699FF"/>
              </a:solidFill>
              <a:effectLst>
                <a:outerShdw blurRad="38100" dist="38100" dir="2700000" algn="tl">
                  <a:srgbClr val="000000"/>
                </a:outerShdw>
              </a:effectLst>
            </a:endParaRPr>
          </a:p>
        </p:txBody>
      </p:sp>
    </p:spTree>
  </p:cSld>
  <p:clrMapOvr>
    <a:masterClrMapping/>
  </p:clrMapOvr>
  <p:transition>
    <p:strips dir="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152400"/>
            <a:ext cx="7772400" cy="1143000"/>
          </a:xfrm>
        </p:spPr>
        <p:txBody>
          <a:bodyPr/>
          <a:lstStyle/>
          <a:p>
            <a:pPr eaLnBrk="1" hangingPunct="1">
              <a:defRPr/>
            </a:pPr>
            <a:r>
              <a:rPr lang="cs-CZ">
                <a:effectLst>
                  <a:outerShdw blurRad="38100" dist="38100" dir="2700000" algn="tl">
                    <a:srgbClr val="000000"/>
                  </a:outerShdw>
                </a:effectLst>
              </a:rPr>
              <a:t>Kdy snížit léčbu?</a:t>
            </a:r>
            <a:endParaRPr lang="en-US">
              <a:effectLst>
                <a:outerShdw blurRad="38100" dist="38100" dir="2700000" algn="tl">
                  <a:srgbClr val="000000"/>
                </a:outerShdw>
              </a:effectLst>
            </a:endParaRPr>
          </a:p>
        </p:txBody>
      </p:sp>
      <p:sp>
        <p:nvSpPr>
          <p:cNvPr id="129027" name="Rectangle 3"/>
          <p:cNvSpPr>
            <a:spLocks noGrp="1" noChangeArrowheads="1"/>
          </p:cNvSpPr>
          <p:nvPr>
            <p:ph idx="1"/>
          </p:nvPr>
        </p:nvSpPr>
        <p:spPr/>
        <p:txBody>
          <a:bodyPr/>
          <a:lstStyle/>
          <a:p>
            <a:pPr eaLnBrk="1" hangingPunct="1">
              <a:lnSpc>
                <a:spcPct val="90000"/>
              </a:lnSpc>
              <a:defRPr/>
            </a:pPr>
            <a:r>
              <a:rPr lang="cs-CZ">
                <a:effectLst>
                  <a:outerShdw blurRad="38100" dist="38100" dir="2700000" algn="tl">
                    <a:srgbClr val="000000"/>
                  </a:outerShdw>
                </a:effectLst>
              </a:rPr>
              <a:t>pouze u pacientů se symptomatickou hypotenzí</a:t>
            </a:r>
          </a:p>
          <a:p>
            <a:pPr eaLnBrk="1" hangingPunct="1">
              <a:lnSpc>
                <a:spcPct val="90000"/>
              </a:lnSpc>
              <a:defRPr/>
            </a:pPr>
            <a:endParaRPr lang="cs-CZ">
              <a:effectLst>
                <a:outerShdw blurRad="38100" dist="38100" dir="2700000" algn="tl">
                  <a:srgbClr val="000000"/>
                </a:outerShdw>
              </a:effectLst>
            </a:endParaRPr>
          </a:p>
          <a:p>
            <a:pPr eaLnBrk="1" hangingPunct="1">
              <a:lnSpc>
                <a:spcPct val="90000"/>
              </a:lnSpc>
              <a:defRPr/>
            </a:pPr>
            <a:r>
              <a:rPr lang="cs-CZ">
                <a:effectLst>
                  <a:outerShdw blurRad="38100" dist="38100" dir="2700000" algn="tl">
                    <a:srgbClr val="000000"/>
                  </a:outerShdw>
                </a:effectLst>
              </a:rPr>
              <a:t>TK je velmi variabilní veličina</a:t>
            </a:r>
          </a:p>
          <a:p>
            <a:pPr eaLnBrk="1" hangingPunct="1">
              <a:lnSpc>
                <a:spcPct val="90000"/>
              </a:lnSpc>
              <a:defRPr/>
            </a:pPr>
            <a:endParaRPr lang="cs-CZ">
              <a:effectLst>
                <a:outerShdw blurRad="38100" dist="38100" dir="2700000" algn="tl">
                  <a:srgbClr val="000000"/>
                </a:outerShdw>
              </a:effectLst>
            </a:endParaRPr>
          </a:p>
          <a:p>
            <a:pPr eaLnBrk="1" hangingPunct="1">
              <a:lnSpc>
                <a:spcPct val="90000"/>
              </a:lnSpc>
              <a:defRPr/>
            </a:pPr>
            <a:r>
              <a:rPr lang="cs-CZ">
                <a:effectLst>
                  <a:outerShdw blurRad="38100" dist="38100" dir="2700000" algn="tl">
                    <a:srgbClr val="000000"/>
                  </a:outerShdw>
                </a:effectLst>
              </a:rPr>
              <a:t>jednorázově zachycené nižší či vyšší hodnoty často nebývají při opakovaném vyšetření potvrzeny</a:t>
            </a:r>
            <a:endParaRPr lang="en-US">
              <a:effectLst>
                <a:outerShdw blurRad="38100" dist="38100" dir="2700000" algn="tl">
                  <a:srgbClr val="000000"/>
                </a:outerShdw>
              </a:effectLst>
            </a:endParaRPr>
          </a:p>
        </p:txBody>
      </p:sp>
    </p:spTree>
  </p:cSld>
  <p:clrMapOvr>
    <a:masterClrMapping/>
  </p:clrMapOvr>
  <p:transition>
    <p:strips dir="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228600"/>
            <a:ext cx="7772400" cy="1143000"/>
          </a:xfrm>
        </p:spPr>
        <p:txBody>
          <a:bodyPr/>
          <a:lstStyle/>
          <a:p>
            <a:pPr eaLnBrk="1" hangingPunct="1">
              <a:defRPr/>
            </a:pPr>
            <a:r>
              <a:rPr lang="cs-CZ">
                <a:effectLst>
                  <a:outerShdw blurRad="38100" dist="38100" dir="2700000" algn="tl">
                    <a:srgbClr val="000000"/>
                  </a:outerShdw>
                </a:effectLst>
              </a:rPr>
              <a:t>Neléčíme TK, ale pacienta!</a:t>
            </a:r>
          </a:p>
        </p:txBody>
      </p:sp>
      <p:sp>
        <p:nvSpPr>
          <p:cNvPr id="130051" name="Rectangle 3"/>
          <p:cNvSpPr>
            <a:spLocks noGrp="1" noChangeArrowheads="1"/>
          </p:cNvSpPr>
          <p:nvPr>
            <p:ph idx="1"/>
          </p:nvPr>
        </p:nvSpPr>
        <p:spPr/>
        <p:txBody>
          <a:bodyPr/>
          <a:lstStyle/>
          <a:p>
            <a:pPr eaLnBrk="1" hangingPunct="1">
              <a:defRPr/>
            </a:pPr>
            <a:r>
              <a:rPr lang="cs-CZ" sz="2800" dirty="0">
                <a:effectLst>
                  <a:outerShdw blurRad="38100" dist="38100" dir="2700000" algn="tl">
                    <a:srgbClr val="000000"/>
                  </a:outerShdw>
                </a:effectLst>
              </a:rPr>
              <a:t>vždy režimová opatření!</a:t>
            </a:r>
          </a:p>
          <a:p>
            <a:pPr eaLnBrk="1" hangingPunct="1">
              <a:defRPr/>
            </a:pPr>
            <a:r>
              <a:rPr lang="cs-CZ" sz="2800" dirty="0">
                <a:effectLst>
                  <a:outerShdw blurRad="38100" dist="38100" dir="2700000" algn="tl">
                    <a:srgbClr val="000000"/>
                  </a:outerShdw>
                </a:effectLst>
              </a:rPr>
              <a:t>v sekundární prevenci </a:t>
            </a:r>
            <a:r>
              <a:rPr lang="cs-CZ" sz="2800" dirty="0" err="1">
                <a:effectLst>
                  <a:outerShdw blurRad="38100" dist="38100" dir="2700000" algn="tl">
                    <a:srgbClr val="000000"/>
                  </a:outerShdw>
                </a:effectLst>
              </a:rPr>
              <a:t>statin</a:t>
            </a:r>
            <a:r>
              <a:rPr lang="cs-CZ" sz="2800" dirty="0">
                <a:effectLst>
                  <a:outerShdw blurRad="38100" dist="38100" dir="2700000" algn="tl">
                    <a:srgbClr val="000000"/>
                  </a:outerShdw>
                </a:effectLst>
              </a:rPr>
              <a:t> </a:t>
            </a:r>
            <a:r>
              <a:rPr lang="cs-CZ" sz="2800" i="1" u="sng" dirty="0">
                <a:effectLst>
                  <a:outerShdw blurRad="38100" dist="38100" dir="2700000" algn="tl">
                    <a:srgbClr val="000000"/>
                  </a:outerShdw>
                </a:effectLst>
              </a:rPr>
              <a:t>v účinné dávce</a:t>
            </a:r>
            <a:r>
              <a:rPr lang="cs-CZ" sz="2800" dirty="0">
                <a:effectLst>
                  <a:outerShdw blurRad="38100" dist="38100" dir="2700000" algn="tl">
                    <a:srgbClr val="000000"/>
                  </a:outerShdw>
                </a:effectLst>
              </a:rPr>
              <a:t> a </a:t>
            </a:r>
            <a:r>
              <a:rPr lang="cs-CZ" sz="2800" dirty="0" err="1">
                <a:effectLst>
                  <a:outerShdw blurRad="38100" dist="38100" dir="2700000" algn="tl">
                    <a:srgbClr val="000000"/>
                  </a:outerShdw>
                </a:effectLst>
              </a:rPr>
              <a:t>antiagregancium</a:t>
            </a:r>
            <a:endParaRPr lang="cs-CZ" sz="2800" dirty="0">
              <a:effectLst>
                <a:outerShdw blurRad="38100" dist="38100" dir="2700000" algn="tl">
                  <a:srgbClr val="000000"/>
                </a:outerShdw>
              </a:effectLst>
            </a:endParaRPr>
          </a:p>
          <a:p>
            <a:pPr eaLnBrk="1" hangingPunct="1">
              <a:defRPr/>
            </a:pPr>
            <a:r>
              <a:rPr lang="cs-CZ" sz="2800" dirty="0" err="1">
                <a:effectLst>
                  <a:outerShdw blurRad="38100" dist="38100" dir="2700000" algn="tl">
                    <a:srgbClr val="000000"/>
                  </a:outerShdw>
                </a:effectLst>
              </a:rPr>
              <a:t>statin</a:t>
            </a:r>
            <a:r>
              <a:rPr lang="cs-CZ" sz="2800" dirty="0">
                <a:effectLst>
                  <a:outerShdw blurRad="38100" dist="38100" dir="2700000" algn="tl">
                    <a:srgbClr val="000000"/>
                  </a:outerShdw>
                </a:effectLst>
              </a:rPr>
              <a:t> v primární prevenci pacientům s vysokým KVS rizikem</a:t>
            </a:r>
          </a:p>
        </p:txBody>
      </p:sp>
    </p:spTree>
  </p:cSld>
  <p:clrMapOvr>
    <a:masterClrMapping/>
  </p:clrMapOvr>
  <p:transition>
    <p:strips dir="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09600" y="228600"/>
            <a:ext cx="7772400" cy="1143000"/>
          </a:xfrm>
        </p:spPr>
        <p:txBody>
          <a:bodyPr/>
          <a:lstStyle/>
          <a:p>
            <a:pPr eaLnBrk="1" hangingPunct="1">
              <a:defRPr/>
            </a:pPr>
            <a:r>
              <a:rPr lang="cs-CZ">
                <a:effectLst>
                  <a:outerShdw blurRad="38100" dist="38100" dir="2700000" algn="tl">
                    <a:srgbClr val="000000"/>
                  </a:outerShdw>
                </a:effectLst>
              </a:rPr>
              <a:t>Závěrem</a:t>
            </a:r>
          </a:p>
        </p:txBody>
      </p:sp>
      <p:sp>
        <p:nvSpPr>
          <p:cNvPr id="132099" name="Rectangle 3"/>
          <p:cNvSpPr>
            <a:spLocks noGrp="1" noChangeArrowheads="1"/>
          </p:cNvSpPr>
          <p:nvPr>
            <p:ph idx="1"/>
          </p:nvPr>
        </p:nvSpPr>
        <p:spPr/>
        <p:txBody>
          <a:bodyPr/>
          <a:lstStyle/>
          <a:p>
            <a:pPr marL="609600" indent="-609600" eaLnBrk="1" hangingPunct="1">
              <a:defRPr/>
            </a:pPr>
            <a:r>
              <a:rPr lang="cs-CZ" dirty="0">
                <a:effectLst>
                  <a:outerShdw blurRad="38100" dist="38100" dir="2700000" algn="tl">
                    <a:srgbClr val="000000"/>
                  </a:outerShdw>
                </a:effectLst>
              </a:rPr>
              <a:t>Léčba musí být dobře snášena  (</a:t>
            </a:r>
            <a:r>
              <a:rPr lang="cs-CZ" dirty="0" err="1">
                <a:effectLst>
                  <a:outerShdw blurRad="38100" dist="38100" dir="2700000" algn="tl">
                    <a:srgbClr val="000000"/>
                  </a:outerShdw>
                </a:effectLst>
              </a:rPr>
              <a:t>compliance</a:t>
            </a:r>
            <a:r>
              <a:rPr lang="cs-CZ" dirty="0">
                <a:effectLst>
                  <a:outerShdw blurRad="38100" dist="38100" dir="2700000" algn="tl">
                    <a:srgbClr val="000000"/>
                  </a:outerShdw>
                </a:effectLst>
              </a:rPr>
              <a:t>!)</a:t>
            </a:r>
          </a:p>
          <a:p>
            <a:pPr marL="609600" indent="-609600" eaLnBrk="1" hangingPunct="1">
              <a:defRPr/>
            </a:pPr>
            <a:r>
              <a:rPr lang="cs-CZ" dirty="0">
                <a:effectLst>
                  <a:outerShdw blurRad="38100" dist="38100" dir="2700000" algn="tl">
                    <a:srgbClr val="000000"/>
                  </a:outerShdw>
                </a:effectLst>
              </a:rPr>
              <a:t>Proto musí být ušita na míru každému konkrétnímu jedinci </a:t>
            </a:r>
          </a:p>
          <a:p>
            <a:pPr marL="609600" indent="-609600" eaLnBrk="1" hangingPunct="1">
              <a:defRPr/>
            </a:pPr>
            <a:r>
              <a:rPr lang="cs-CZ" dirty="0">
                <a:effectLst>
                  <a:outerShdw blurRad="38100" dist="38100" dir="2700000" algn="tl">
                    <a:srgbClr val="000000"/>
                  </a:outerShdw>
                </a:effectLst>
              </a:rPr>
              <a:t>Léčíme pacienta ne jen jeho TK</a:t>
            </a:r>
          </a:p>
          <a:p>
            <a:pPr marL="609600" indent="-609600" eaLnBrk="1" hangingPunct="1">
              <a:defRPr/>
            </a:pPr>
            <a:r>
              <a:rPr lang="cs-CZ" dirty="0">
                <a:effectLst>
                  <a:outerShdw blurRad="38100" dist="38100" dir="2700000" algn="tl">
                    <a:srgbClr val="000000"/>
                  </a:outerShdw>
                </a:effectLst>
              </a:rPr>
              <a:t>Léčba musí postihovat všechny ovlivnitelné rizikové faktory ne jen hodnoty TK</a:t>
            </a:r>
          </a:p>
        </p:txBody>
      </p:sp>
    </p:spTree>
  </p:cSld>
  <p:clrMapOvr>
    <a:masterClrMapping/>
  </p:clrMapOvr>
  <p:transition>
    <p:strips dir="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ChangeArrowheads="1"/>
          </p:cNvSpPr>
          <p:nvPr/>
        </p:nvSpPr>
        <p:spPr bwMode="auto">
          <a:xfrm>
            <a:off x="395536" y="0"/>
            <a:ext cx="8002588" cy="6429375"/>
          </a:xfrm>
          <a:prstGeom prst="rect">
            <a:avLst/>
          </a:prstGeom>
          <a:noFill/>
          <a:ln w="9525">
            <a:noFill/>
            <a:miter lim="800000"/>
            <a:headEnd/>
            <a:tailEnd/>
          </a:ln>
          <a:effectLst/>
        </p:spPr>
        <p:txBody>
          <a:bodyPr wrap="none" lIns="80010" tIns="40005" rIns="80010" bIns="40005" anchor="ctr"/>
          <a:lstStyle/>
          <a:p>
            <a:pPr defTabSz="800100" fontAlgn="auto">
              <a:spcAft>
                <a:spcPts val="0"/>
              </a:spcAft>
              <a:defRPr/>
            </a:pPr>
            <a:r>
              <a:rPr lang="cs-CZ" altLang="it-IT" sz="4900" dirty="0">
                <a:solidFill>
                  <a:srgbClr val="FFFF00"/>
                </a:solidFill>
                <a:effectLst>
                  <a:outerShdw blurRad="38100" dist="38100" dir="2700000" algn="tl">
                    <a:srgbClr val="000000"/>
                  </a:outerShdw>
                </a:effectLst>
                <a:latin typeface="Times" charset="0"/>
              </a:rPr>
              <a:t>Děkuji za pozornost</a:t>
            </a:r>
          </a:p>
          <a:p>
            <a:pPr defTabSz="800100" fontAlgn="auto">
              <a:spcAft>
                <a:spcPts val="0"/>
              </a:spcAft>
              <a:defRPr/>
            </a:pPr>
            <a:endParaRPr lang="cs-CZ" altLang="it-IT" sz="4900" dirty="0">
              <a:solidFill>
                <a:srgbClr val="FFFF00"/>
              </a:solidFill>
              <a:effectLst>
                <a:outerShdw blurRad="38100" dist="38100" dir="2700000" algn="tl">
                  <a:srgbClr val="000000"/>
                </a:outerShdw>
              </a:effectLst>
              <a:latin typeface="Times" charset="0"/>
            </a:endParaRPr>
          </a:p>
          <a:p>
            <a:pPr defTabSz="800100" fontAlgn="auto">
              <a:spcAft>
                <a:spcPts val="0"/>
              </a:spcAft>
              <a:defRPr/>
            </a:pPr>
            <a:endParaRPr lang="cs-CZ" altLang="it-IT" sz="4900" dirty="0">
              <a:solidFill>
                <a:srgbClr val="FFFF00"/>
              </a:solidFill>
              <a:effectLst>
                <a:outerShdw blurRad="38100" dist="38100" dir="2700000" algn="tl">
                  <a:srgbClr val="000000"/>
                </a:outerShdw>
              </a:effectLst>
              <a:latin typeface="Times" charset="0"/>
            </a:endParaRPr>
          </a:p>
          <a:p>
            <a:pPr defTabSz="800100" fontAlgn="auto">
              <a:spcAft>
                <a:spcPts val="0"/>
              </a:spcAft>
              <a:defRPr/>
            </a:pPr>
            <a:endParaRPr lang="cs-CZ" altLang="it-IT" sz="4900" dirty="0">
              <a:solidFill>
                <a:srgbClr val="FFFF00"/>
              </a:solidFill>
              <a:effectLst>
                <a:outerShdw blurRad="38100" dist="38100" dir="2700000" algn="tl">
                  <a:srgbClr val="000000"/>
                </a:outerShdw>
              </a:effectLst>
              <a:latin typeface="Times" charset="0"/>
            </a:endParaRPr>
          </a:p>
          <a:p>
            <a:pPr defTabSz="800100" fontAlgn="auto">
              <a:spcAft>
                <a:spcPts val="0"/>
              </a:spcAft>
              <a:defRPr/>
            </a:pPr>
            <a:endParaRPr lang="cs-CZ" altLang="it-IT" sz="4900" dirty="0">
              <a:solidFill>
                <a:srgbClr val="FFFF00"/>
              </a:solidFill>
              <a:effectLst>
                <a:outerShdw blurRad="38100" dist="38100" dir="2700000" algn="tl">
                  <a:srgbClr val="000000"/>
                </a:outerShdw>
              </a:effectLst>
              <a:latin typeface="Times" charset="0"/>
            </a:endParaRPr>
          </a:p>
          <a:p>
            <a:pPr defTabSz="800100" fontAlgn="auto">
              <a:spcAft>
                <a:spcPts val="0"/>
              </a:spcAft>
              <a:defRPr/>
            </a:pPr>
            <a:endParaRPr lang="cs-CZ" altLang="it-IT" sz="4900" dirty="0">
              <a:solidFill>
                <a:srgbClr val="FFFF00"/>
              </a:solidFill>
              <a:effectLst>
                <a:outerShdw blurRad="38100" dist="38100" dir="2700000" algn="tl">
                  <a:srgbClr val="000000"/>
                </a:outerShdw>
              </a:effectLst>
              <a:latin typeface="Times" charset="0"/>
            </a:endParaRPr>
          </a:p>
          <a:p>
            <a:pPr defTabSz="800100" fontAlgn="auto">
              <a:spcAft>
                <a:spcPts val="0"/>
              </a:spcAft>
              <a:defRPr/>
            </a:pPr>
            <a:r>
              <a:rPr lang="cs-CZ" altLang="it-IT" sz="3200" dirty="0">
                <a:solidFill>
                  <a:srgbClr val="FFFF00"/>
                </a:solidFill>
                <a:effectLst>
                  <a:outerShdw blurRad="38100" dist="38100" dir="2700000" algn="tl">
                    <a:srgbClr val="000000"/>
                  </a:outerShdw>
                </a:effectLst>
                <a:latin typeface="Times" charset="0"/>
              </a:rPr>
              <a:t>      </a:t>
            </a:r>
            <a:endParaRPr lang="it-IT" altLang="it-IT" sz="3200" dirty="0">
              <a:solidFill>
                <a:srgbClr val="FFFF00"/>
              </a:solidFill>
              <a:effectLst>
                <a:outerShdw blurRad="38100" dist="38100" dir="2700000" algn="tl">
                  <a:srgbClr val="000000"/>
                </a:outerShdw>
              </a:effectLst>
              <a:latin typeface="Times" charset="0"/>
            </a:endParaRPr>
          </a:p>
        </p:txBody>
      </p:sp>
      <p:pic>
        <p:nvPicPr>
          <p:cNvPr id="5" name="Picture 2" descr="E:\Nová složka\500Bean.jpg"/>
          <p:cNvPicPr>
            <a:picLocks noChangeAspect="1" noChangeArrowheads="1"/>
          </p:cNvPicPr>
          <p:nvPr/>
        </p:nvPicPr>
        <p:blipFill>
          <a:blip r:embed="rId2" cstate="print"/>
          <a:srcRect/>
          <a:stretch>
            <a:fillRect/>
          </a:stretch>
        </p:blipFill>
        <p:spPr>
          <a:xfrm>
            <a:off x="1043608" y="1988840"/>
            <a:ext cx="5715000" cy="2562225"/>
          </a:xfrm>
          <a:prstGeom prst="rect">
            <a:avLst/>
          </a:prstGeom>
        </p:spPr>
      </p:pic>
      <p:sp>
        <p:nvSpPr>
          <p:cNvPr id="6" name="TextovéPole 5"/>
          <p:cNvSpPr txBox="1"/>
          <p:nvPr/>
        </p:nvSpPr>
        <p:spPr>
          <a:xfrm>
            <a:off x="827584" y="5445224"/>
            <a:ext cx="7904728" cy="646331"/>
          </a:xfrm>
          <a:prstGeom prst="rect">
            <a:avLst/>
          </a:prstGeom>
          <a:noFill/>
          <a:ln>
            <a:solidFill>
              <a:schemeClr val="accent1"/>
            </a:solidFill>
          </a:ln>
        </p:spPr>
        <p:txBody>
          <a:bodyPr wrap="none" rtlCol="0">
            <a:spAutoFit/>
          </a:bodyPr>
          <a:lstStyle/>
          <a:p>
            <a:r>
              <a:rPr lang="cs-CZ" sz="3600" dirty="0">
                <a:solidFill>
                  <a:schemeClr val="tx2"/>
                </a:solidFill>
              </a:rPr>
              <a:t>Pamatujte zdraví je nad všechny peníze !!</a:t>
            </a:r>
          </a:p>
        </p:txBody>
      </p:sp>
    </p:spTree>
  </p:cSld>
  <p:clrMapOvr>
    <a:masterClrMapping/>
  </p:clrMapOvr>
  <p:transition>
    <p:strips dir="ru"/>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cs-CZ"/>
              <a:t>Stratifikace rizika</a:t>
            </a:r>
          </a:p>
        </p:txBody>
      </p:sp>
      <p:pic>
        <p:nvPicPr>
          <p:cNvPr id="6147" name="Picture 334"/>
          <p:cNvPicPr>
            <a:picLocks noGrp="1" noChangeAspect="1" noChangeArrowheads="1"/>
          </p:cNvPicPr>
          <p:nvPr>
            <p:ph idx="1"/>
          </p:nvPr>
        </p:nvPicPr>
        <p:blipFill>
          <a:blip r:embed="rId2" cstate="print"/>
          <a:srcRect/>
          <a:stretch>
            <a:fillRect/>
          </a:stretch>
        </p:blipFill>
        <p:spPr>
          <a:xfrm>
            <a:off x="250825" y="1989138"/>
            <a:ext cx="4787900" cy="4498975"/>
          </a:xfrm>
          <a:noFill/>
          <a:ln>
            <a:noFill/>
          </a:ln>
        </p:spPr>
      </p:pic>
      <p:sp>
        <p:nvSpPr>
          <p:cNvPr id="6148" name="Rectangle 337"/>
          <p:cNvSpPr>
            <a:spLocks noChangeArrowheads="1"/>
          </p:cNvSpPr>
          <p:nvPr/>
        </p:nvSpPr>
        <p:spPr bwMode="auto">
          <a:xfrm>
            <a:off x="5003800" y="3151188"/>
            <a:ext cx="3906838" cy="2530475"/>
          </a:xfrm>
          <a:prstGeom prst="rect">
            <a:avLst/>
          </a:prstGeom>
          <a:noFill/>
          <a:ln w="9525">
            <a:noFill/>
            <a:miter lim="800000"/>
            <a:headEnd/>
            <a:tailEnd/>
          </a:ln>
        </p:spPr>
        <p:txBody>
          <a:bodyPr anchor="ctr">
            <a:spAutoFit/>
          </a:bodyPr>
          <a:lstStyle/>
          <a:p>
            <a:pPr algn="ctr">
              <a:tabLst>
                <a:tab pos="265113" algn="l"/>
              </a:tabLst>
            </a:pPr>
            <a:r>
              <a:rPr lang="cs-CZ" sz="2000" b="1"/>
              <a:t>Rizikové faktory kardiovaskulárních onemocnění použité ke stratifikaci rizika podle projektu SCORE</a:t>
            </a:r>
            <a:r>
              <a:rPr lang="cs-CZ" sz="2000"/>
              <a:t>: </a:t>
            </a:r>
          </a:p>
          <a:p>
            <a:pPr algn="ctr">
              <a:tabLst>
                <a:tab pos="265113" algn="l"/>
              </a:tabLst>
            </a:pPr>
            <a:r>
              <a:rPr lang="cs-CZ" sz="2000" i="1"/>
              <a:t>věk, pohlaví, kouření, hodnota systolického TK, hodnota celkového cholesterolu nebo poměr celkový cholesterol/HDL-cholesterol.</a:t>
            </a:r>
          </a:p>
        </p:txBody>
      </p:sp>
    </p:spTree>
  </p:cSld>
  <p:clrMapOvr>
    <a:masterClrMapping/>
  </p:clrMapOvr>
  <p:transition>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cs-CZ"/>
              <a:t>Faktory ovlivňující prognózu (I.)</a:t>
            </a:r>
          </a:p>
        </p:txBody>
      </p:sp>
      <p:sp>
        <p:nvSpPr>
          <p:cNvPr id="7171" name="Rectangle 3"/>
          <p:cNvSpPr>
            <a:spLocks noGrp="1" noChangeArrowheads="1"/>
          </p:cNvSpPr>
          <p:nvPr>
            <p:ph idx="1"/>
          </p:nvPr>
        </p:nvSpPr>
        <p:spPr>
          <a:xfrm>
            <a:off x="685800" y="1752600"/>
            <a:ext cx="7772400" cy="4343400"/>
          </a:xfrm>
        </p:spPr>
        <p:txBody>
          <a:bodyPr/>
          <a:lstStyle/>
          <a:p>
            <a:pPr eaLnBrk="1" hangingPunct="1">
              <a:lnSpc>
                <a:spcPct val="90000"/>
              </a:lnSpc>
            </a:pPr>
            <a:r>
              <a:rPr lang="cs-CZ" sz="2400" b="1" dirty="0"/>
              <a:t>Rizikové faktory kardiovaskulárních onemocnění užité při stratifikaci:</a:t>
            </a:r>
          </a:p>
          <a:p>
            <a:pPr lvl="1" eaLnBrk="1" hangingPunct="1">
              <a:lnSpc>
                <a:spcPct val="90000"/>
              </a:lnSpc>
            </a:pPr>
            <a:r>
              <a:rPr lang="cs-CZ" sz="2000" dirty="0"/>
              <a:t>Hodnoty STK a DTK</a:t>
            </a:r>
          </a:p>
          <a:p>
            <a:pPr lvl="1" eaLnBrk="1" hangingPunct="1">
              <a:lnSpc>
                <a:spcPct val="90000"/>
              </a:lnSpc>
            </a:pPr>
            <a:r>
              <a:rPr lang="cs-CZ" sz="2000" dirty="0"/>
              <a:t>Muži ve věku &gt; 55 let</a:t>
            </a:r>
          </a:p>
          <a:p>
            <a:pPr lvl="1" eaLnBrk="1" hangingPunct="1">
              <a:lnSpc>
                <a:spcPct val="90000"/>
              </a:lnSpc>
            </a:pPr>
            <a:r>
              <a:rPr lang="cs-CZ" sz="2000" dirty="0"/>
              <a:t>Ženy ve věku &gt; 65 let</a:t>
            </a:r>
          </a:p>
          <a:p>
            <a:pPr lvl="1" eaLnBrk="1" hangingPunct="1">
              <a:lnSpc>
                <a:spcPct val="90000"/>
              </a:lnSpc>
            </a:pPr>
            <a:r>
              <a:rPr lang="cs-CZ" sz="2000" dirty="0"/>
              <a:t>Kouření</a:t>
            </a:r>
          </a:p>
          <a:p>
            <a:pPr lvl="1" eaLnBrk="1" hangingPunct="1">
              <a:lnSpc>
                <a:spcPct val="90000"/>
              </a:lnSpc>
            </a:pPr>
            <a:r>
              <a:rPr lang="cs-CZ" sz="2000" dirty="0" err="1"/>
              <a:t>Dyslipidémie</a:t>
            </a:r>
            <a:endParaRPr lang="cs-CZ" sz="2000" dirty="0"/>
          </a:p>
          <a:p>
            <a:pPr lvl="1" eaLnBrk="1" hangingPunct="1">
              <a:lnSpc>
                <a:spcPct val="90000"/>
              </a:lnSpc>
            </a:pPr>
            <a:r>
              <a:rPr lang="cs-CZ" sz="2000" dirty="0"/>
              <a:t>Předčasné kardiovaskulární onemocnění v RA</a:t>
            </a:r>
          </a:p>
          <a:p>
            <a:pPr lvl="1" eaLnBrk="1" hangingPunct="1">
              <a:lnSpc>
                <a:spcPct val="90000"/>
              </a:lnSpc>
            </a:pPr>
            <a:r>
              <a:rPr lang="cs-CZ" sz="2000" dirty="0"/>
              <a:t>Abdominální obezita</a:t>
            </a:r>
          </a:p>
          <a:p>
            <a:pPr lvl="1" eaLnBrk="1" hangingPunct="1">
              <a:lnSpc>
                <a:spcPct val="90000"/>
              </a:lnSpc>
            </a:pPr>
            <a:r>
              <a:rPr lang="cs-CZ" sz="2000" dirty="0"/>
              <a:t>C-reaktivní protein (</a:t>
            </a:r>
            <a:r>
              <a:rPr lang="cs-CZ" sz="2000" dirty="0" err="1"/>
              <a:t>high</a:t>
            </a:r>
            <a:r>
              <a:rPr lang="cs-CZ" sz="2000" dirty="0"/>
              <a:t> senzitivity stanovení)</a:t>
            </a:r>
          </a:p>
        </p:txBody>
      </p:sp>
    </p:spTree>
  </p:cSld>
  <p:clrMapOvr>
    <a:masterClrMapping/>
  </p:clrMapOvr>
  <p:transition>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cs-CZ"/>
              <a:t>Faktory ovlivňující prognózu (II.)</a:t>
            </a:r>
          </a:p>
        </p:txBody>
      </p:sp>
      <p:sp>
        <p:nvSpPr>
          <p:cNvPr id="8195" name="Rectangle 3"/>
          <p:cNvSpPr>
            <a:spLocks noGrp="1" noChangeArrowheads="1"/>
          </p:cNvSpPr>
          <p:nvPr>
            <p:ph idx="1"/>
          </p:nvPr>
        </p:nvSpPr>
        <p:spPr>
          <a:xfrm>
            <a:off x="685800" y="1752600"/>
            <a:ext cx="7772400" cy="4343400"/>
          </a:xfrm>
        </p:spPr>
        <p:txBody>
          <a:bodyPr/>
          <a:lstStyle/>
          <a:p>
            <a:pPr eaLnBrk="1" hangingPunct="1"/>
            <a:r>
              <a:rPr lang="cs-CZ" sz="2800" b="1"/>
              <a:t>Poškození cílových orgánů:</a:t>
            </a:r>
          </a:p>
          <a:p>
            <a:pPr lvl="1" eaLnBrk="1" hangingPunct="1"/>
            <a:r>
              <a:rPr lang="cs-CZ" sz="2400"/>
              <a:t>Hypertrofie levé komory srdeční</a:t>
            </a:r>
          </a:p>
          <a:p>
            <a:pPr lvl="2" eaLnBrk="1" hangingPunct="1"/>
            <a:r>
              <a:rPr lang="cs-CZ" sz="2000"/>
              <a:t>EKG</a:t>
            </a:r>
          </a:p>
          <a:p>
            <a:pPr lvl="2" eaLnBrk="1" hangingPunct="1"/>
            <a:r>
              <a:rPr lang="cs-CZ" sz="2000"/>
              <a:t>Echokardiografie </a:t>
            </a:r>
          </a:p>
          <a:p>
            <a:pPr lvl="1" eaLnBrk="1" hangingPunct="1"/>
            <a:r>
              <a:rPr lang="cs-CZ" sz="2400">
                <a:sym typeface="Symbol" pitchFamily="18" charset="2"/>
              </a:rPr>
              <a:t>Sonograficky potvrzené ztluštění arteriální stěny nebo aterosklerotický plát</a:t>
            </a:r>
          </a:p>
          <a:p>
            <a:pPr lvl="1" eaLnBrk="1" hangingPunct="1"/>
            <a:r>
              <a:rPr lang="cs-CZ" sz="2400">
                <a:sym typeface="Symbol" pitchFamily="18" charset="2"/>
              </a:rPr>
              <a:t>Analýza pulsové vlny</a:t>
            </a:r>
          </a:p>
          <a:p>
            <a:pPr lvl="1" eaLnBrk="1" hangingPunct="1"/>
            <a:r>
              <a:rPr lang="cs-CZ" sz="2400">
                <a:sym typeface="Symbol" pitchFamily="18" charset="2"/>
              </a:rPr>
              <a:t>Mírný vzestup sérové koncentrace kreatininu </a:t>
            </a:r>
          </a:p>
          <a:p>
            <a:pPr lvl="1" eaLnBrk="1" hangingPunct="1"/>
            <a:r>
              <a:rPr lang="cs-CZ" sz="2400">
                <a:sym typeface="Symbol" pitchFamily="18" charset="2"/>
              </a:rPr>
              <a:t>Mikroalbuminurie 30 – 300 mg/24 h.</a:t>
            </a:r>
          </a:p>
        </p:txBody>
      </p:sp>
    </p:spTree>
  </p:cSld>
  <p:clrMapOvr>
    <a:masterClrMapping/>
  </p:clrMapOvr>
  <p:transition>
    <p:strips dir="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2023</TotalTime>
  <Words>3152</Words>
  <Application>Microsoft Macintosh PowerPoint</Application>
  <PresentationFormat>Předvádění na obrazovce (4:3)</PresentationFormat>
  <Paragraphs>668</Paragraphs>
  <Slides>68</Slides>
  <Notes>3</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2</vt:i4>
      </vt:variant>
      <vt:variant>
        <vt:lpstr>Nadpisy snímků</vt:lpstr>
      </vt:variant>
      <vt:variant>
        <vt:i4>68</vt:i4>
      </vt:variant>
    </vt:vector>
  </HeadingPairs>
  <TitlesOfParts>
    <vt:vector size="80" baseType="lpstr">
      <vt:lpstr>Arial</vt:lpstr>
      <vt:lpstr>Arial Narrow</vt:lpstr>
      <vt:lpstr>Calibri</vt:lpstr>
      <vt:lpstr>Constantia</vt:lpstr>
      <vt:lpstr>Franklin Gothic Medium</vt:lpstr>
      <vt:lpstr>Times</vt:lpstr>
      <vt:lpstr>Times New Roman</vt:lpstr>
      <vt:lpstr>Wingdings</vt:lpstr>
      <vt:lpstr>Wingdings 2</vt:lpstr>
      <vt:lpstr>Tok</vt:lpstr>
      <vt:lpstr>Chart</vt:lpstr>
      <vt:lpstr>Snímek</vt:lpstr>
      <vt:lpstr>Arteriální hypertenze</vt:lpstr>
      <vt:lpstr>Contribution of Risk Factors to Burden of Disease Mortality*</vt:lpstr>
      <vt:lpstr>Definice</vt:lpstr>
      <vt:lpstr>Rozdělení hypertenze</vt:lpstr>
      <vt:lpstr>Stratifikace (přídatného) rizika </vt:lpstr>
      <vt:lpstr>Prezentace aplikace PowerPoint</vt:lpstr>
      <vt:lpstr>Stratifikace rizika</vt:lpstr>
      <vt:lpstr>Faktory ovlivňující prognózu (I.)</vt:lpstr>
      <vt:lpstr>Faktory ovlivňující prognózu (II.)</vt:lpstr>
      <vt:lpstr>Faktory ovlivňující prognózu (III.)</vt:lpstr>
      <vt:lpstr>Diagnostika hypertenze</vt:lpstr>
      <vt:lpstr>Prezentace aplikace PowerPoint</vt:lpstr>
      <vt:lpstr>Hraniční hodnoty TK (mm Hg) pro určení hypertenze při různých typech měření TK</vt:lpstr>
      <vt:lpstr>Měření krevního tlaku (I.)</vt:lpstr>
      <vt:lpstr>Měření krevního tlaku (II.)</vt:lpstr>
      <vt:lpstr>Chyby v měření TK </vt:lpstr>
      <vt:lpstr>„Hypertenze bílého pláště“</vt:lpstr>
      <vt:lpstr>  Znaky provázející sekundární hypertenzi a orgánové postižení</vt:lpstr>
      <vt:lpstr>Známky orgánového postižení</vt:lpstr>
      <vt:lpstr>Prezentace aplikace PowerPoint</vt:lpstr>
      <vt:lpstr>Prezentace aplikace PowerPoint</vt:lpstr>
      <vt:lpstr>Rozšířené vyšetření </vt:lpstr>
      <vt:lpstr>Cíle léčby</vt:lpstr>
      <vt:lpstr>Nefarmakologická léčba </vt:lpstr>
      <vt:lpstr>Nefarmakologická léčba</vt:lpstr>
      <vt:lpstr>Farmakologická léčba</vt:lpstr>
      <vt:lpstr>Farmakologická léčba</vt:lpstr>
      <vt:lpstr>Farmakologická léčba</vt:lpstr>
      <vt:lpstr>Farmakologická léčba</vt:lpstr>
      <vt:lpstr>Farmakologická léčba</vt:lpstr>
      <vt:lpstr>Farmakologická léčba</vt:lpstr>
      <vt:lpstr>Kombinační léčba hypertenze</vt:lpstr>
      <vt:lpstr>Výběr antihypertenziv</vt:lpstr>
      <vt:lpstr>Cíl léčby hypertenze</vt:lpstr>
      <vt:lpstr>Účinné a dobře snášené kombinace antihypertenziv</vt:lpstr>
      <vt:lpstr>Méně výhodné kombinace v účinnosti na TK </vt:lpstr>
      <vt:lpstr>Kombinovaná tablety –běžné kombinace</vt:lpstr>
      <vt:lpstr>Možnosti kombinací různých tříd antihypertenziv</vt:lpstr>
      <vt:lpstr>Diuretika (thiazidová) </vt:lpstr>
      <vt:lpstr>Diuretika (kličková) </vt:lpstr>
      <vt:lpstr>Diuretika (antagonisté aldosteronu) </vt:lpstr>
      <vt:lpstr>Betablokátory  </vt:lpstr>
      <vt:lpstr>Blokátory kalciového kanálu (dihydropyridiny)</vt:lpstr>
      <vt:lpstr>Blokátory kalciového kanálu (diltiazem, verapamil)</vt:lpstr>
      <vt:lpstr>Inhibitory ACE</vt:lpstr>
      <vt:lpstr>Blokátory receptorů AT1 pro angiotenzin II</vt:lpstr>
      <vt:lpstr>- blokátory</vt:lpstr>
      <vt:lpstr>Léčba starších hypertoniků</vt:lpstr>
      <vt:lpstr>Léčba HT u starších osob</vt:lpstr>
      <vt:lpstr>Léčba HT u diabetiků</vt:lpstr>
      <vt:lpstr>Léčba HT při ICHS či CHSS</vt:lpstr>
      <vt:lpstr>HT v těhotenství</vt:lpstr>
      <vt:lpstr>Hypertenze v těhotenství – základní laboratorní vyšetření</vt:lpstr>
      <vt:lpstr>Rezistentní hypertenze</vt:lpstr>
      <vt:lpstr>Hypertenzní krize - definice</vt:lpstr>
      <vt:lpstr>Symptomatologie hypertenzní krize</vt:lpstr>
      <vt:lpstr>Možné příčiny</vt:lpstr>
      <vt:lpstr>Možné příčiny</vt:lpstr>
      <vt:lpstr>Terapie </vt:lpstr>
      <vt:lpstr>Problémy v léčbě</vt:lpstr>
      <vt:lpstr>Problémy s pacientem</vt:lpstr>
      <vt:lpstr>Přístup k léčbě hypertenze</vt:lpstr>
      <vt:lpstr>Mýty a pověry</vt:lpstr>
      <vt:lpstr>Oblíbené omyly</vt:lpstr>
      <vt:lpstr>Kdy snížit léčbu?</vt:lpstr>
      <vt:lpstr>Neléčíme TK, ale pacienta!</vt:lpstr>
      <vt:lpstr>Závěrem</vt:lpstr>
      <vt:lpstr>Prezentace aplikace PowerPoint</vt:lpstr>
    </vt:vector>
  </TitlesOfParts>
  <Company>Léčiva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Hána Vladimír</dc:creator>
  <cp:lastModifiedBy>Robert Prosecký</cp:lastModifiedBy>
  <cp:revision>94</cp:revision>
  <dcterms:created xsi:type="dcterms:W3CDTF">2003-09-09T18:55:40Z</dcterms:created>
  <dcterms:modified xsi:type="dcterms:W3CDTF">2019-12-01T14:57:08Z</dcterms:modified>
</cp:coreProperties>
</file>