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ov" ContentType="video/unknown"/>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 id="2147483730" r:id="rId2"/>
    <p:sldMasterId id="2147483800" r:id="rId3"/>
    <p:sldMasterId id="2147483656" r:id="rId4"/>
    <p:sldMasterId id="2147483844" r:id="rId5"/>
  </p:sldMasterIdLst>
  <p:notesMasterIdLst>
    <p:notesMasterId r:id="rId62"/>
  </p:notesMasterIdLst>
  <p:handoutMasterIdLst>
    <p:handoutMasterId r:id="rId63"/>
  </p:handoutMasterIdLst>
  <p:sldIdLst>
    <p:sldId id="352" r:id="rId6"/>
    <p:sldId id="355" r:id="rId7"/>
    <p:sldId id="356" r:id="rId8"/>
    <p:sldId id="353" r:id="rId9"/>
    <p:sldId id="358" r:id="rId10"/>
    <p:sldId id="359" r:id="rId11"/>
    <p:sldId id="360" r:id="rId12"/>
    <p:sldId id="354"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391" r:id="rId44"/>
    <p:sldId id="393" r:id="rId45"/>
    <p:sldId id="394" r:id="rId46"/>
    <p:sldId id="395" r:id="rId47"/>
    <p:sldId id="397" r:id="rId48"/>
    <p:sldId id="398" r:id="rId49"/>
    <p:sldId id="399" r:id="rId50"/>
    <p:sldId id="396" r:id="rId51"/>
    <p:sldId id="400" r:id="rId52"/>
    <p:sldId id="401" r:id="rId53"/>
    <p:sldId id="402" r:id="rId54"/>
    <p:sldId id="403" r:id="rId55"/>
    <p:sldId id="404" r:id="rId56"/>
    <p:sldId id="405" r:id="rId57"/>
    <p:sldId id="406" r:id="rId58"/>
    <p:sldId id="407" r:id="rId59"/>
    <p:sldId id="408" r:id="rId60"/>
    <p:sldId id="409" r:id="rId61"/>
  </p:sldIdLst>
  <p:sldSz cx="9144000" cy="5143500" type="screen16x9"/>
  <p:notesSz cx="6670675" cy="9875838"/>
  <p:custDataLst>
    <p:tags r:id="rId6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6">
          <p15:clr>
            <a:srgbClr val="A4A3A4"/>
          </p15:clr>
        </p15:guide>
        <p15:guide id="7" pos="5666">
          <p15:clr>
            <a:srgbClr val="A4A3A4"/>
          </p15:clr>
        </p15:guide>
      </p15:sldGuideLst>
    </p:ext>
    <p:ext uri="{2D200454-40CA-4A62-9FC3-DE9A4176ACB9}">
      <p15:notesGuideLst xmlns:p15="http://schemas.microsoft.com/office/powerpoint/2012/main" xmlns="">
        <p15:guide id="1" orient="horz" pos="3111">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hring, Sven" initials="BS"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00ADD0"/>
    <a:srgbClr val="00A9CE"/>
    <a:srgbClr val="D8DCDE"/>
    <a:srgbClr val="002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7972" autoAdjust="0"/>
  </p:normalViewPr>
  <p:slideViewPr>
    <p:cSldViewPr snapToGrid="0" snapToObjects="1" showGuides="1">
      <p:cViewPr varScale="1">
        <p:scale>
          <a:sx n="65" d="100"/>
          <a:sy n="65" d="100"/>
        </p:scale>
        <p:origin x="-1356" y="-102"/>
      </p:cViewPr>
      <p:guideLst>
        <p:guide orient="horz"/>
        <p:guide/>
        <p:guide pos="566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7" d="100"/>
          <a:sy n="67" d="100"/>
        </p:scale>
        <p:origin x="2868" y="68"/>
      </p:cViewPr>
      <p:guideLst>
        <p:guide orient="horz" pos="3111"/>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FF0415-6749-4A3B-982B-003A06DAB9F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cs-CZ"/>
        </a:p>
      </dgm:t>
    </dgm:pt>
    <dgm:pt modelId="{EBA760DE-065F-46E1-B30E-87B8801A961B}">
      <dgm:prSet phldrT="[Text]"/>
      <dgm:spPr/>
      <dgm:t>
        <a:bodyPr/>
        <a:lstStyle/>
        <a:p>
          <a:r>
            <a:rPr lang="cs-CZ" dirty="0"/>
            <a:t>Abdominální obezita</a:t>
          </a:r>
        </a:p>
      </dgm:t>
    </dgm:pt>
    <dgm:pt modelId="{E64B13D5-9D2A-4715-9354-DA56008E1A6A}" type="parTrans" cxnId="{822F8859-F914-4274-A3D0-698B854FF716}">
      <dgm:prSet/>
      <dgm:spPr/>
      <dgm:t>
        <a:bodyPr/>
        <a:lstStyle/>
        <a:p>
          <a:endParaRPr lang="cs-CZ"/>
        </a:p>
      </dgm:t>
    </dgm:pt>
    <dgm:pt modelId="{CF9648DB-823A-4AD6-831C-B99A712392DE}" type="sibTrans" cxnId="{822F8859-F914-4274-A3D0-698B854FF716}">
      <dgm:prSet/>
      <dgm:spPr/>
      <dgm:t>
        <a:bodyPr/>
        <a:lstStyle/>
        <a:p>
          <a:endParaRPr lang="cs-CZ"/>
        </a:p>
      </dgm:t>
    </dgm:pt>
    <dgm:pt modelId="{449BD0C9-03C7-4D1F-9C05-B24B2BA500BA}">
      <dgm:prSet phldrT="[Text]"/>
      <dgm:spPr/>
      <dgm:t>
        <a:bodyPr/>
        <a:lstStyle/>
        <a:p>
          <a:r>
            <a:rPr lang="cs-CZ" dirty="0"/>
            <a:t>Hypertenze</a:t>
          </a:r>
        </a:p>
      </dgm:t>
    </dgm:pt>
    <dgm:pt modelId="{FBB794CD-99DE-48A9-8FE1-6B0FD547D15F}" type="parTrans" cxnId="{785B629C-C9C2-4E10-B448-411BC37F7978}">
      <dgm:prSet/>
      <dgm:spPr/>
      <dgm:t>
        <a:bodyPr/>
        <a:lstStyle/>
        <a:p>
          <a:endParaRPr lang="cs-CZ"/>
        </a:p>
      </dgm:t>
    </dgm:pt>
    <dgm:pt modelId="{2C5C5B81-1B70-4923-B2E6-1424EAB778F4}" type="sibTrans" cxnId="{785B629C-C9C2-4E10-B448-411BC37F7978}">
      <dgm:prSet/>
      <dgm:spPr/>
      <dgm:t>
        <a:bodyPr/>
        <a:lstStyle/>
        <a:p>
          <a:endParaRPr lang="cs-CZ"/>
        </a:p>
      </dgm:t>
    </dgm:pt>
    <dgm:pt modelId="{2FA161F4-EDA7-406C-A88D-39ED05BED171}">
      <dgm:prSet phldrT="[Text]"/>
      <dgm:spPr/>
      <dgm:t>
        <a:bodyPr/>
        <a:lstStyle/>
        <a:p>
          <a:r>
            <a:rPr lang="cs-CZ" dirty="0"/>
            <a:t>Porucha glukózové tolerance nebo diabetes </a:t>
          </a:r>
          <a:r>
            <a:rPr lang="cs-CZ" dirty="0" err="1"/>
            <a:t>mellitus</a:t>
          </a:r>
          <a:endParaRPr lang="cs-CZ" dirty="0"/>
        </a:p>
      </dgm:t>
    </dgm:pt>
    <dgm:pt modelId="{1752B0F4-9A27-47C5-9C7C-1D30727F4E12}" type="parTrans" cxnId="{63BF3F72-1083-4812-89DE-34FD7B77D379}">
      <dgm:prSet/>
      <dgm:spPr/>
      <dgm:t>
        <a:bodyPr/>
        <a:lstStyle/>
        <a:p>
          <a:endParaRPr lang="cs-CZ"/>
        </a:p>
      </dgm:t>
    </dgm:pt>
    <dgm:pt modelId="{821C51A5-9B72-4B26-90F1-C958F5295398}" type="sibTrans" cxnId="{63BF3F72-1083-4812-89DE-34FD7B77D379}">
      <dgm:prSet/>
      <dgm:spPr/>
      <dgm:t>
        <a:bodyPr/>
        <a:lstStyle/>
        <a:p>
          <a:endParaRPr lang="cs-CZ"/>
        </a:p>
      </dgm:t>
    </dgm:pt>
    <dgm:pt modelId="{391A7D63-DA65-46BE-A468-6EB16C5C92AA}">
      <dgm:prSet phldrT="[Text]"/>
      <dgm:spPr/>
      <dgm:t>
        <a:bodyPr/>
        <a:lstStyle/>
        <a:p>
          <a:r>
            <a:rPr lang="cs-CZ" dirty="0" err="1"/>
            <a:t>Dyslipidémie</a:t>
          </a:r>
          <a:endParaRPr lang="cs-CZ" dirty="0"/>
        </a:p>
      </dgm:t>
    </dgm:pt>
    <dgm:pt modelId="{7CC83504-8FBE-4A5E-8C2B-ECCDF07639AB}" type="parTrans" cxnId="{E09A3BFA-D42B-4FEA-B917-7BB0719A1746}">
      <dgm:prSet/>
      <dgm:spPr/>
      <dgm:t>
        <a:bodyPr/>
        <a:lstStyle/>
        <a:p>
          <a:endParaRPr lang="cs-CZ"/>
        </a:p>
      </dgm:t>
    </dgm:pt>
    <dgm:pt modelId="{F1A70CE4-0836-4490-A9D8-32338A3A52B3}" type="sibTrans" cxnId="{E09A3BFA-D42B-4FEA-B917-7BB0719A1746}">
      <dgm:prSet/>
      <dgm:spPr/>
      <dgm:t>
        <a:bodyPr/>
        <a:lstStyle/>
        <a:p>
          <a:endParaRPr lang="cs-CZ"/>
        </a:p>
      </dgm:t>
    </dgm:pt>
    <dgm:pt modelId="{FB9F133D-09C7-4BA0-A8DD-6DA6BF2DB0AF}" type="pres">
      <dgm:prSet presAssocID="{4AFF0415-6749-4A3B-982B-003A06DAB9F4}" presName="Name0" presStyleCnt="0">
        <dgm:presLayoutVars>
          <dgm:chMax val="7"/>
          <dgm:chPref val="7"/>
          <dgm:dir/>
        </dgm:presLayoutVars>
      </dgm:prSet>
      <dgm:spPr/>
      <dgm:t>
        <a:bodyPr/>
        <a:lstStyle/>
        <a:p>
          <a:endParaRPr lang="cs-CZ"/>
        </a:p>
      </dgm:t>
    </dgm:pt>
    <dgm:pt modelId="{76A46F0B-80BE-4A42-9793-74DE15C90EB1}" type="pres">
      <dgm:prSet presAssocID="{4AFF0415-6749-4A3B-982B-003A06DAB9F4}" presName="Name1" presStyleCnt="0"/>
      <dgm:spPr/>
    </dgm:pt>
    <dgm:pt modelId="{A144339B-36FF-4A48-A0C2-2E0738ABE852}" type="pres">
      <dgm:prSet presAssocID="{4AFF0415-6749-4A3B-982B-003A06DAB9F4}" presName="cycle" presStyleCnt="0"/>
      <dgm:spPr/>
    </dgm:pt>
    <dgm:pt modelId="{D7793829-8794-41A7-BF87-33F33C4BAA0F}" type="pres">
      <dgm:prSet presAssocID="{4AFF0415-6749-4A3B-982B-003A06DAB9F4}" presName="srcNode" presStyleLbl="node1" presStyleIdx="0" presStyleCnt="4"/>
      <dgm:spPr/>
    </dgm:pt>
    <dgm:pt modelId="{D41989EF-6FC8-4427-9932-25B7C6B4E2CC}" type="pres">
      <dgm:prSet presAssocID="{4AFF0415-6749-4A3B-982B-003A06DAB9F4}" presName="conn" presStyleLbl="parChTrans1D2" presStyleIdx="0" presStyleCnt="1"/>
      <dgm:spPr/>
      <dgm:t>
        <a:bodyPr/>
        <a:lstStyle/>
        <a:p>
          <a:endParaRPr lang="cs-CZ"/>
        </a:p>
      </dgm:t>
    </dgm:pt>
    <dgm:pt modelId="{C1F2EDCB-7C68-469C-ACE8-9F494DD1C8DF}" type="pres">
      <dgm:prSet presAssocID="{4AFF0415-6749-4A3B-982B-003A06DAB9F4}" presName="extraNode" presStyleLbl="node1" presStyleIdx="0" presStyleCnt="4"/>
      <dgm:spPr/>
    </dgm:pt>
    <dgm:pt modelId="{B6007AC9-1A94-41C4-8381-A85FA3842F38}" type="pres">
      <dgm:prSet presAssocID="{4AFF0415-6749-4A3B-982B-003A06DAB9F4}" presName="dstNode" presStyleLbl="node1" presStyleIdx="0" presStyleCnt="4"/>
      <dgm:spPr/>
    </dgm:pt>
    <dgm:pt modelId="{7E861265-6184-481E-97DF-EB3F12FDAC58}" type="pres">
      <dgm:prSet presAssocID="{EBA760DE-065F-46E1-B30E-87B8801A961B}" presName="text_1" presStyleLbl="node1" presStyleIdx="0" presStyleCnt="4">
        <dgm:presLayoutVars>
          <dgm:bulletEnabled val="1"/>
        </dgm:presLayoutVars>
      </dgm:prSet>
      <dgm:spPr/>
      <dgm:t>
        <a:bodyPr/>
        <a:lstStyle/>
        <a:p>
          <a:endParaRPr lang="cs-CZ"/>
        </a:p>
      </dgm:t>
    </dgm:pt>
    <dgm:pt modelId="{BF299E56-4831-4171-AD64-8B74D66D276C}" type="pres">
      <dgm:prSet presAssocID="{EBA760DE-065F-46E1-B30E-87B8801A961B}" presName="accent_1" presStyleCnt="0"/>
      <dgm:spPr/>
    </dgm:pt>
    <dgm:pt modelId="{62DF309C-D24C-4FE7-9803-41001048F6B1}" type="pres">
      <dgm:prSet presAssocID="{EBA760DE-065F-46E1-B30E-87B8801A961B}" presName="accentRepeatNode" presStyleLbl="solidFgAcc1" presStyleIdx="0" presStyleCnt="4"/>
      <dgm:spPr/>
    </dgm:pt>
    <dgm:pt modelId="{C6BA6045-C3EC-4057-B29A-8F06EBFDA102}" type="pres">
      <dgm:prSet presAssocID="{449BD0C9-03C7-4D1F-9C05-B24B2BA500BA}" presName="text_2" presStyleLbl="node1" presStyleIdx="1" presStyleCnt="4">
        <dgm:presLayoutVars>
          <dgm:bulletEnabled val="1"/>
        </dgm:presLayoutVars>
      </dgm:prSet>
      <dgm:spPr/>
      <dgm:t>
        <a:bodyPr/>
        <a:lstStyle/>
        <a:p>
          <a:endParaRPr lang="cs-CZ"/>
        </a:p>
      </dgm:t>
    </dgm:pt>
    <dgm:pt modelId="{4A6CE7F4-644B-44B0-ACB8-66288A0E2BE2}" type="pres">
      <dgm:prSet presAssocID="{449BD0C9-03C7-4D1F-9C05-B24B2BA500BA}" presName="accent_2" presStyleCnt="0"/>
      <dgm:spPr/>
    </dgm:pt>
    <dgm:pt modelId="{98E6BE44-8AAE-4E5E-BA38-67E967FC5FAB}" type="pres">
      <dgm:prSet presAssocID="{449BD0C9-03C7-4D1F-9C05-B24B2BA500BA}" presName="accentRepeatNode" presStyleLbl="solidFgAcc1" presStyleIdx="1" presStyleCnt="4"/>
      <dgm:spPr/>
    </dgm:pt>
    <dgm:pt modelId="{BCF0C655-81A3-4AF1-A0EA-1AE06D6F1C93}" type="pres">
      <dgm:prSet presAssocID="{391A7D63-DA65-46BE-A468-6EB16C5C92AA}" presName="text_3" presStyleLbl="node1" presStyleIdx="2" presStyleCnt="4">
        <dgm:presLayoutVars>
          <dgm:bulletEnabled val="1"/>
        </dgm:presLayoutVars>
      </dgm:prSet>
      <dgm:spPr/>
      <dgm:t>
        <a:bodyPr/>
        <a:lstStyle/>
        <a:p>
          <a:endParaRPr lang="cs-CZ"/>
        </a:p>
      </dgm:t>
    </dgm:pt>
    <dgm:pt modelId="{0125F0C5-FC59-4D43-AF85-A6E49F40F206}" type="pres">
      <dgm:prSet presAssocID="{391A7D63-DA65-46BE-A468-6EB16C5C92AA}" presName="accent_3" presStyleCnt="0"/>
      <dgm:spPr/>
    </dgm:pt>
    <dgm:pt modelId="{2B3B560A-FE10-4845-9867-0BE4FE500FBD}" type="pres">
      <dgm:prSet presAssocID="{391A7D63-DA65-46BE-A468-6EB16C5C92AA}" presName="accentRepeatNode" presStyleLbl="solidFgAcc1" presStyleIdx="2" presStyleCnt="4"/>
      <dgm:spPr/>
    </dgm:pt>
    <dgm:pt modelId="{9A4DE53B-FC2A-438F-BDC0-69931966AA14}" type="pres">
      <dgm:prSet presAssocID="{2FA161F4-EDA7-406C-A88D-39ED05BED171}" presName="text_4" presStyleLbl="node1" presStyleIdx="3" presStyleCnt="4">
        <dgm:presLayoutVars>
          <dgm:bulletEnabled val="1"/>
        </dgm:presLayoutVars>
      </dgm:prSet>
      <dgm:spPr/>
      <dgm:t>
        <a:bodyPr/>
        <a:lstStyle/>
        <a:p>
          <a:endParaRPr lang="cs-CZ"/>
        </a:p>
      </dgm:t>
    </dgm:pt>
    <dgm:pt modelId="{803CDE9C-24CF-46FF-A3ED-0D54C2861B27}" type="pres">
      <dgm:prSet presAssocID="{2FA161F4-EDA7-406C-A88D-39ED05BED171}" presName="accent_4" presStyleCnt="0"/>
      <dgm:spPr/>
    </dgm:pt>
    <dgm:pt modelId="{78A24541-BB66-4F5D-BB16-5B58D58F38A2}" type="pres">
      <dgm:prSet presAssocID="{2FA161F4-EDA7-406C-A88D-39ED05BED171}" presName="accentRepeatNode" presStyleLbl="solidFgAcc1" presStyleIdx="3" presStyleCnt="4"/>
      <dgm:spPr/>
    </dgm:pt>
  </dgm:ptLst>
  <dgm:cxnLst>
    <dgm:cxn modelId="{DB0E1FDC-CEF9-4B5E-A6B9-8E6F7D33C460}" type="presOf" srcId="{4AFF0415-6749-4A3B-982B-003A06DAB9F4}" destId="{FB9F133D-09C7-4BA0-A8DD-6DA6BF2DB0AF}" srcOrd="0" destOrd="0" presId="urn:microsoft.com/office/officeart/2008/layout/VerticalCurvedList"/>
    <dgm:cxn modelId="{E09A3BFA-D42B-4FEA-B917-7BB0719A1746}" srcId="{4AFF0415-6749-4A3B-982B-003A06DAB9F4}" destId="{391A7D63-DA65-46BE-A468-6EB16C5C92AA}" srcOrd="2" destOrd="0" parTransId="{7CC83504-8FBE-4A5E-8C2B-ECCDF07639AB}" sibTransId="{F1A70CE4-0836-4490-A9D8-32338A3A52B3}"/>
    <dgm:cxn modelId="{4E717F2E-D190-49C0-AE17-FD61ED429136}" type="presOf" srcId="{449BD0C9-03C7-4D1F-9C05-B24B2BA500BA}" destId="{C6BA6045-C3EC-4057-B29A-8F06EBFDA102}" srcOrd="0" destOrd="0" presId="urn:microsoft.com/office/officeart/2008/layout/VerticalCurvedList"/>
    <dgm:cxn modelId="{9132180F-7456-4D79-A4F1-794EFD7ABC16}" type="presOf" srcId="{391A7D63-DA65-46BE-A468-6EB16C5C92AA}" destId="{BCF0C655-81A3-4AF1-A0EA-1AE06D6F1C93}" srcOrd="0" destOrd="0" presId="urn:microsoft.com/office/officeart/2008/layout/VerticalCurvedList"/>
    <dgm:cxn modelId="{822F8859-F914-4274-A3D0-698B854FF716}" srcId="{4AFF0415-6749-4A3B-982B-003A06DAB9F4}" destId="{EBA760DE-065F-46E1-B30E-87B8801A961B}" srcOrd="0" destOrd="0" parTransId="{E64B13D5-9D2A-4715-9354-DA56008E1A6A}" sibTransId="{CF9648DB-823A-4AD6-831C-B99A712392DE}"/>
    <dgm:cxn modelId="{63BF3F72-1083-4812-89DE-34FD7B77D379}" srcId="{4AFF0415-6749-4A3B-982B-003A06DAB9F4}" destId="{2FA161F4-EDA7-406C-A88D-39ED05BED171}" srcOrd="3" destOrd="0" parTransId="{1752B0F4-9A27-47C5-9C7C-1D30727F4E12}" sibTransId="{821C51A5-9B72-4B26-90F1-C958F5295398}"/>
    <dgm:cxn modelId="{6FD6CAF7-5CD6-4726-A9D9-DCEEAB899008}" type="presOf" srcId="{EBA760DE-065F-46E1-B30E-87B8801A961B}" destId="{7E861265-6184-481E-97DF-EB3F12FDAC58}" srcOrd="0" destOrd="0" presId="urn:microsoft.com/office/officeart/2008/layout/VerticalCurvedList"/>
    <dgm:cxn modelId="{10119DF0-88A2-4148-B941-B0B7462028FB}" type="presOf" srcId="{2FA161F4-EDA7-406C-A88D-39ED05BED171}" destId="{9A4DE53B-FC2A-438F-BDC0-69931966AA14}" srcOrd="0" destOrd="0" presId="urn:microsoft.com/office/officeart/2008/layout/VerticalCurvedList"/>
    <dgm:cxn modelId="{785B629C-C9C2-4E10-B448-411BC37F7978}" srcId="{4AFF0415-6749-4A3B-982B-003A06DAB9F4}" destId="{449BD0C9-03C7-4D1F-9C05-B24B2BA500BA}" srcOrd="1" destOrd="0" parTransId="{FBB794CD-99DE-48A9-8FE1-6B0FD547D15F}" sibTransId="{2C5C5B81-1B70-4923-B2E6-1424EAB778F4}"/>
    <dgm:cxn modelId="{65903E55-A444-4384-9426-DBD791C714D8}" type="presOf" srcId="{CF9648DB-823A-4AD6-831C-B99A712392DE}" destId="{D41989EF-6FC8-4427-9932-25B7C6B4E2CC}" srcOrd="0" destOrd="0" presId="urn:microsoft.com/office/officeart/2008/layout/VerticalCurvedList"/>
    <dgm:cxn modelId="{0979ECA0-25DF-458A-9F29-87101CD90E72}" type="presParOf" srcId="{FB9F133D-09C7-4BA0-A8DD-6DA6BF2DB0AF}" destId="{76A46F0B-80BE-4A42-9793-74DE15C90EB1}" srcOrd="0" destOrd="0" presId="urn:microsoft.com/office/officeart/2008/layout/VerticalCurvedList"/>
    <dgm:cxn modelId="{E913DA8E-D373-419C-AE9D-EEC4680E2EEF}" type="presParOf" srcId="{76A46F0B-80BE-4A42-9793-74DE15C90EB1}" destId="{A144339B-36FF-4A48-A0C2-2E0738ABE852}" srcOrd="0" destOrd="0" presId="urn:microsoft.com/office/officeart/2008/layout/VerticalCurvedList"/>
    <dgm:cxn modelId="{B6DB7677-1CA7-4216-BE3A-4B53E76324EA}" type="presParOf" srcId="{A144339B-36FF-4A48-A0C2-2E0738ABE852}" destId="{D7793829-8794-41A7-BF87-33F33C4BAA0F}" srcOrd="0" destOrd="0" presId="urn:microsoft.com/office/officeart/2008/layout/VerticalCurvedList"/>
    <dgm:cxn modelId="{BEB2D8B9-92E1-4AAC-86B9-55386FD2347A}" type="presParOf" srcId="{A144339B-36FF-4A48-A0C2-2E0738ABE852}" destId="{D41989EF-6FC8-4427-9932-25B7C6B4E2CC}" srcOrd="1" destOrd="0" presId="urn:microsoft.com/office/officeart/2008/layout/VerticalCurvedList"/>
    <dgm:cxn modelId="{0B5CEE5C-5B90-42E1-B093-6C58FF4A0382}" type="presParOf" srcId="{A144339B-36FF-4A48-A0C2-2E0738ABE852}" destId="{C1F2EDCB-7C68-469C-ACE8-9F494DD1C8DF}" srcOrd="2" destOrd="0" presId="urn:microsoft.com/office/officeart/2008/layout/VerticalCurvedList"/>
    <dgm:cxn modelId="{2A476A54-9A3A-4D40-870D-DCCEA611FDF0}" type="presParOf" srcId="{A144339B-36FF-4A48-A0C2-2E0738ABE852}" destId="{B6007AC9-1A94-41C4-8381-A85FA3842F38}" srcOrd="3" destOrd="0" presId="urn:microsoft.com/office/officeart/2008/layout/VerticalCurvedList"/>
    <dgm:cxn modelId="{B61EA127-47B6-48A0-B4E9-A57EAEF34C35}" type="presParOf" srcId="{76A46F0B-80BE-4A42-9793-74DE15C90EB1}" destId="{7E861265-6184-481E-97DF-EB3F12FDAC58}" srcOrd="1" destOrd="0" presId="urn:microsoft.com/office/officeart/2008/layout/VerticalCurvedList"/>
    <dgm:cxn modelId="{BD5FFAAC-3F33-43F2-98DF-8374E2901E85}" type="presParOf" srcId="{76A46F0B-80BE-4A42-9793-74DE15C90EB1}" destId="{BF299E56-4831-4171-AD64-8B74D66D276C}" srcOrd="2" destOrd="0" presId="urn:microsoft.com/office/officeart/2008/layout/VerticalCurvedList"/>
    <dgm:cxn modelId="{A53BF469-D30E-4E6C-A131-E1B496D695C3}" type="presParOf" srcId="{BF299E56-4831-4171-AD64-8B74D66D276C}" destId="{62DF309C-D24C-4FE7-9803-41001048F6B1}" srcOrd="0" destOrd="0" presId="urn:microsoft.com/office/officeart/2008/layout/VerticalCurvedList"/>
    <dgm:cxn modelId="{48D70288-402B-461E-9E98-FE20688D9210}" type="presParOf" srcId="{76A46F0B-80BE-4A42-9793-74DE15C90EB1}" destId="{C6BA6045-C3EC-4057-B29A-8F06EBFDA102}" srcOrd="3" destOrd="0" presId="urn:microsoft.com/office/officeart/2008/layout/VerticalCurvedList"/>
    <dgm:cxn modelId="{F2F6A6D9-F875-4C7B-9386-090E70C15794}" type="presParOf" srcId="{76A46F0B-80BE-4A42-9793-74DE15C90EB1}" destId="{4A6CE7F4-644B-44B0-ACB8-66288A0E2BE2}" srcOrd="4" destOrd="0" presId="urn:microsoft.com/office/officeart/2008/layout/VerticalCurvedList"/>
    <dgm:cxn modelId="{E54D2A6D-5492-462D-B579-7BD65B880046}" type="presParOf" srcId="{4A6CE7F4-644B-44B0-ACB8-66288A0E2BE2}" destId="{98E6BE44-8AAE-4E5E-BA38-67E967FC5FAB}" srcOrd="0" destOrd="0" presId="urn:microsoft.com/office/officeart/2008/layout/VerticalCurvedList"/>
    <dgm:cxn modelId="{BC1579AA-E1CA-4323-94EC-7F0EDE401B19}" type="presParOf" srcId="{76A46F0B-80BE-4A42-9793-74DE15C90EB1}" destId="{BCF0C655-81A3-4AF1-A0EA-1AE06D6F1C93}" srcOrd="5" destOrd="0" presId="urn:microsoft.com/office/officeart/2008/layout/VerticalCurvedList"/>
    <dgm:cxn modelId="{4FEA4E14-DE1F-48C2-86A8-688640840E3A}" type="presParOf" srcId="{76A46F0B-80BE-4A42-9793-74DE15C90EB1}" destId="{0125F0C5-FC59-4D43-AF85-A6E49F40F206}" srcOrd="6" destOrd="0" presId="urn:microsoft.com/office/officeart/2008/layout/VerticalCurvedList"/>
    <dgm:cxn modelId="{67C388A9-1E16-4F3E-A0C7-C730FF3A6005}" type="presParOf" srcId="{0125F0C5-FC59-4D43-AF85-A6E49F40F206}" destId="{2B3B560A-FE10-4845-9867-0BE4FE500FBD}" srcOrd="0" destOrd="0" presId="urn:microsoft.com/office/officeart/2008/layout/VerticalCurvedList"/>
    <dgm:cxn modelId="{5DD9F0F7-0153-4E35-9C8F-AF186E69E063}" type="presParOf" srcId="{76A46F0B-80BE-4A42-9793-74DE15C90EB1}" destId="{9A4DE53B-FC2A-438F-BDC0-69931966AA14}" srcOrd="7" destOrd="0" presId="urn:microsoft.com/office/officeart/2008/layout/VerticalCurvedList"/>
    <dgm:cxn modelId="{41CBBBB0-80B5-4604-AED2-62FD4B5633C1}" type="presParOf" srcId="{76A46F0B-80BE-4A42-9793-74DE15C90EB1}" destId="{803CDE9C-24CF-46FF-A3ED-0D54C2861B27}" srcOrd="8" destOrd="0" presId="urn:microsoft.com/office/officeart/2008/layout/VerticalCurvedList"/>
    <dgm:cxn modelId="{0A148DC1-F764-4912-ADA7-FF8C243C5D9F}" type="presParOf" srcId="{803CDE9C-24CF-46FF-A3ED-0D54C2861B27}" destId="{78A24541-BB66-4F5D-BB16-5B58D58F38A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989EF-6FC8-4427-9932-25B7C6B4E2CC}">
      <dsp:nvSpPr>
        <dsp:cNvPr id="0" name=""/>
        <dsp:cNvSpPr/>
      </dsp:nvSpPr>
      <dsp:spPr>
        <a:xfrm>
          <a:off x="-3480773" y="-535116"/>
          <a:ext cx="4149984" cy="4149984"/>
        </a:xfrm>
        <a:prstGeom prst="blockArc">
          <a:avLst>
            <a:gd name="adj1" fmla="val 18900000"/>
            <a:gd name="adj2" fmla="val 2700000"/>
            <a:gd name="adj3" fmla="val 52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861265-6184-481E-97DF-EB3F12FDAC58}">
      <dsp:nvSpPr>
        <dsp:cNvPr id="0" name=""/>
        <dsp:cNvSpPr/>
      </dsp:nvSpPr>
      <dsp:spPr>
        <a:xfrm>
          <a:off x="350870" y="236771"/>
          <a:ext cx="3221367" cy="4737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38100" rIns="38100" bIns="38100" numCol="1" spcCol="1270" anchor="ctr" anchorCtr="0">
          <a:noAutofit/>
        </a:bodyPr>
        <a:lstStyle/>
        <a:p>
          <a:pPr lvl="0" algn="l" defTabSz="666750">
            <a:lnSpc>
              <a:spcPct val="90000"/>
            </a:lnSpc>
            <a:spcBef>
              <a:spcPct val="0"/>
            </a:spcBef>
            <a:spcAft>
              <a:spcPct val="35000"/>
            </a:spcAft>
          </a:pPr>
          <a:r>
            <a:rPr lang="cs-CZ" sz="1500" kern="1200" dirty="0"/>
            <a:t>Abdominální obezita</a:t>
          </a:r>
        </a:p>
      </dsp:txBody>
      <dsp:txXfrm>
        <a:off x="350870" y="236771"/>
        <a:ext cx="3221367" cy="473788"/>
      </dsp:txXfrm>
    </dsp:sp>
    <dsp:sp modelId="{62DF309C-D24C-4FE7-9803-41001048F6B1}">
      <dsp:nvSpPr>
        <dsp:cNvPr id="0" name=""/>
        <dsp:cNvSpPr/>
      </dsp:nvSpPr>
      <dsp:spPr>
        <a:xfrm>
          <a:off x="54752" y="177547"/>
          <a:ext cx="592235" cy="5922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BA6045-C3EC-4057-B29A-8F06EBFDA102}">
      <dsp:nvSpPr>
        <dsp:cNvPr id="0" name=""/>
        <dsp:cNvSpPr/>
      </dsp:nvSpPr>
      <dsp:spPr>
        <a:xfrm>
          <a:off x="622504" y="947577"/>
          <a:ext cx="2949733" cy="4737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38100" rIns="38100" bIns="38100" numCol="1" spcCol="1270" anchor="ctr" anchorCtr="0">
          <a:noAutofit/>
        </a:bodyPr>
        <a:lstStyle/>
        <a:p>
          <a:pPr lvl="0" algn="l" defTabSz="666750">
            <a:lnSpc>
              <a:spcPct val="90000"/>
            </a:lnSpc>
            <a:spcBef>
              <a:spcPct val="0"/>
            </a:spcBef>
            <a:spcAft>
              <a:spcPct val="35000"/>
            </a:spcAft>
          </a:pPr>
          <a:r>
            <a:rPr lang="cs-CZ" sz="1500" kern="1200" dirty="0"/>
            <a:t>Hypertenze</a:t>
          </a:r>
        </a:p>
      </dsp:txBody>
      <dsp:txXfrm>
        <a:off x="622504" y="947577"/>
        <a:ext cx="2949733" cy="473788"/>
      </dsp:txXfrm>
    </dsp:sp>
    <dsp:sp modelId="{98E6BE44-8AAE-4E5E-BA38-67E967FC5FAB}">
      <dsp:nvSpPr>
        <dsp:cNvPr id="0" name=""/>
        <dsp:cNvSpPr/>
      </dsp:nvSpPr>
      <dsp:spPr>
        <a:xfrm>
          <a:off x="326386" y="888353"/>
          <a:ext cx="592235" cy="5922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F0C655-81A3-4AF1-A0EA-1AE06D6F1C93}">
      <dsp:nvSpPr>
        <dsp:cNvPr id="0" name=""/>
        <dsp:cNvSpPr/>
      </dsp:nvSpPr>
      <dsp:spPr>
        <a:xfrm>
          <a:off x="622504" y="1658383"/>
          <a:ext cx="2949733" cy="4737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38100" rIns="38100" bIns="38100" numCol="1" spcCol="1270" anchor="ctr" anchorCtr="0">
          <a:noAutofit/>
        </a:bodyPr>
        <a:lstStyle/>
        <a:p>
          <a:pPr lvl="0" algn="l" defTabSz="666750">
            <a:lnSpc>
              <a:spcPct val="90000"/>
            </a:lnSpc>
            <a:spcBef>
              <a:spcPct val="0"/>
            </a:spcBef>
            <a:spcAft>
              <a:spcPct val="35000"/>
            </a:spcAft>
          </a:pPr>
          <a:r>
            <a:rPr lang="cs-CZ" sz="1500" kern="1200" dirty="0" err="1"/>
            <a:t>Dyslipidémie</a:t>
          </a:r>
          <a:endParaRPr lang="cs-CZ" sz="1500" kern="1200" dirty="0"/>
        </a:p>
      </dsp:txBody>
      <dsp:txXfrm>
        <a:off x="622504" y="1658383"/>
        <a:ext cx="2949733" cy="473788"/>
      </dsp:txXfrm>
    </dsp:sp>
    <dsp:sp modelId="{2B3B560A-FE10-4845-9867-0BE4FE500FBD}">
      <dsp:nvSpPr>
        <dsp:cNvPr id="0" name=""/>
        <dsp:cNvSpPr/>
      </dsp:nvSpPr>
      <dsp:spPr>
        <a:xfrm>
          <a:off x="326386" y="1599160"/>
          <a:ext cx="592235" cy="5922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4DE53B-FC2A-438F-BDC0-69931966AA14}">
      <dsp:nvSpPr>
        <dsp:cNvPr id="0" name=""/>
        <dsp:cNvSpPr/>
      </dsp:nvSpPr>
      <dsp:spPr>
        <a:xfrm>
          <a:off x="350870" y="2369190"/>
          <a:ext cx="3221367" cy="4737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070" tIns="38100" rIns="38100" bIns="38100" numCol="1" spcCol="1270" anchor="ctr" anchorCtr="0">
          <a:noAutofit/>
        </a:bodyPr>
        <a:lstStyle/>
        <a:p>
          <a:pPr lvl="0" algn="l" defTabSz="666750">
            <a:lnSpc>
              <a:spcPct val="90000"/>
            </a:lnSpc>
            <a:spcBef>
              <a:spcPct val="0"/>
            </a:spcBef>
            <a:spcAft>
              <a:spcPct val="35000"/>
            </a:spcAft>
          </a:pPr>
          <a:r>
            <a:rPr lang="cs-CZ" sz="1500" kern="1200" dirty="0"/>
            <a:t>Porucha glukózové tolerance nebo diabetes </a:t>
          </a:r>
          <a:r>
            <a:rPr lang="cs-CZ" sz="1500" kern="1200" dirty="0" err="1"/>
            <a:t>mellitus</a:t>
          </a:r>
          <a:endParaRPr lang="cs-CZ" sz="1500" kern="1200" dirty="0"/>
        </a:p>
      </dsp:txBody>
      <dsp:txXfrm>
        <a:off x="350870" y="2369190"/>
        <a:ext cx="3221367" cy="473788"/>
      </dsp:txXfrm>
    </dsp:sp>
    <dsp:sp modelId="{78A24541-BB66-4F5D-BB16-5B58D58F38A2}">
      <dsp:nvSpPr>
        <dsp:cNvPr id="0" name=""/>
        <dsp:cNvSpPr/>
      </dsp:nvSpPr>
      <dsp:spPr>
        <a:xfrm>
          <a:off x="54752" y="2309966"/>
          <a:ext cx="592235" cy="5922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37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505" y="0"/>
            <a:ext cx="2890626" cy="493792"/>
          </a:xfrm>
          <a:prstGeom prst="rect">
            <a:avLst/>
          </a:prstGeom>
        </p:spPr>
        <p:txBody>
          <a:bodyPr vert="horz" lIns="91440" tIns="45720" rIns="91440" bIns="45720" rtlCol="0"/>
          <a:lstStyle>
            <a:lvl1pPr algn="r">
              <a:defRPr sz="1200"/>
            </a:lvl1pPr>
          </a:lstStyle>
          <a:p>
            <a:fld id="{3BBED7E8-0829-F34C-B479-A757805E6C1B}" type="datetimeFigureOut">
              <a:rPr lang="en-US" smtClean="0"/>
              <a:pPr/>
              <a:t>11/10/2019</a:t>
            </a:fld>
            <a:endParaRPr lang="en-US"/>
          </a:p>
        </p:txBody>
      </p:sp>
      <p:sp>
        <p:nvSpPr>
          <p:cNvPr id="4" name="Footer Placeholder 3"/>
          <p:cNvSpPr>
            <a:spLocks noGrp="1"/>
          </p:cNvSpPr>
          <p:nvPr>
            <p:ph type="ftr" sz="quarter" idx="2"/>
          </p:nvPr>
        </p:nvSpPr>
        <p:spPr>
          <a:xfrm>
            <a:off x="0" y="9380332"/>
            <a:ext cx="2890626" cy="4937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505" y="9380332"/>
            <a:ext cx="2890626" cy="493792"/>
          </a:xfrm>
          <a:prstGeom prst="rect">
            <a:avLst/>
          </a:prstGeom>
        </p:spPr>
        <p:txBody>
          <a:bodyPr vert="horz" lIns="91440" tIns="45720" rIns="91440" bIns="45720" rtlCol="0" anchor="b"/>
          <a:lstStyle>
            <a:lvl1pPr algn="r">
              <a:defRPr sz="1200"/>
            </a:lvl1pPr>
          </a:lstStyle>
          <a:p>
            <a:fld id="{053334D3-7666-C24C-995B-669B029DDF20}" type="slidenum">
              <a:rPr lang="en-US" smtClean="0"/>
              <a:pPr/>
              <a:t>‹#›</a:t>
            </a:fld>
            <a:endParaRPr lang="en-US"/>
          </a:p>
        </p:txBody>
      </p:sp>
    </p:spTree>
    <p:extLst>
      <p:ext uri="{BB962C8B-B14F-4D97-AF65-F5344CB8AC3E}">
        <p14:creationId xmlns:p14="http://schemas.microsoft.com/office/powerpoint/2010/main" val="246531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26" cy="4937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505" y="0"/>
            <a:ext cx="2890626" cy="493792"/>
          </a:xfrm>
          <a:prstGeom prst="rect">
            <a:avLst/>
          </a:prstGeom>
        </p:spPr>
        <p:txBody>
          <a:bodyPr vert="horz" lIns="91440" tIns="45720" rIns="91440" bIns="45720" rtlCol="0"/>
          <a:lstStyle>
            <a:lvl1pPr algn="r">
              <a:defRPr sz="1200"/>
            </a:lvl1pPr>
          </a:lstStyle>
          <a:p>
            <a:fld id="{6C7E4F11-7667-5045-A00B-01970EA44BB5}" type="datetimeFigureOut">
              <a:rPr lang="en-US" smtClean="0"/>
              <a:pPr/>
              <a:t>11/10/2019</a:t>
            </a:fld>
            <a:endParaRPr lang="en-US"/>
          </a:p>
        </p:txBody>
      </p:sp>
      <p:sp>
        <p:nvSpPr>
          <p:cNvPr id="4" name="Slide Image Placeholder 3"/>
          <p:cNvSpPr>
            <a:spLocks noGrp="1" noRot="1" noChangeAspect="1"/>
          </p:cNvSpPr>
          <p:nvPr>
            <p:ph type="sldImg" idx="2"/>
          </p:nvPr>
        </p:nvSpPr>
        <p:spPr>
          <a:xfrm>
            <a:off x="46038" y="741363"/>
            <a:ext cx="657860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7068" y="4691023"/>
            <a:ext cx="5336540" cy="444412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80332"/>
            <a:ext cx="2890626" cy="49379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505" y="9380332"/>
            <a:ext cx="2890626" cy="493792"/>
          </a:xfrm>
          <a:prstGeom prst="rect">
            <a:avLst/>
          </a:prstGeom>
        </p:spPr>
        <p:txBody>
          <a:bodyPr vert="horz" lIns="91440" tIns="45720" rIns="91440" bIns="45720" rtlCol="0" anchor="b"/>
          <a:lstStyle>
            <a:lvl1pPr algn="r">
              <a:defRPr sz="1200"/>
            </a:lvl1pPr>
          </a:lstStyle>
          <a:p>
            <a:fld id="{FAD751AE-7ABC-314D-AFAD-47B860ED6FFE}" type="slidenum">
              <a:rPr lang="en-US" smtClean="0"/>
              <a:pPr/>
              <a:t>‹#›</a:t>
            </a:fld>
            <a:endParaRPr lang="en-US"/>
          </a:p>
        </p:txBody>
      </p:sp>
    </p:spTree>
    <p:extLst>
      <p:ext uri="{BB962C8B-B14F-4D97-AF65-F5344CB8AC3E}">
        <p14:creationId xmlns:p14="http://schemas.microsoft.com/office/powerpoint/2010/main" val="15624454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1</a:t>
            </a:fld>
            <a:endParaRPr lang="en-US"/>
          </a:p>
        </p:txBody>
      </p:sp>
    </p:spTree>
    <p:extLst>
      <p:ext uri="{BB962C8B-B14F-4D97-AF65-F5344CB8AC3E}">
        <p14:creationId xmlns:p14="http://schemas.microsoft.com/office/powerpoint/2010/main" val="287136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cs-CZ" b="1" dirty="0"/>
              <a:t>Inzulin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200" b="0" kern="0" dirty="0">
                <a:latin typeface="+mn-lt"/>
              </a:rPr>
              <a:t>Peptid, tvořený z 51 aminokyselin (řetězec A 21 a B 30)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200" b="0" kern="0" dirty="0">
                <a:latin typeface="+mn-lt"/>
              </a:rPr>
              <a:t>Produkován v beta buňkách pankreatu</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dirty="0"/>
              <a:t>Po zvýšení glykémie po jídle vstupuje glukóza do pankreatické beta buňky a v konečném důsledku dojde k uvolnění inzulinu, který reaguje s inzulinovým receptorem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200" b="0" kern="0" dirty="0">
                <a:latin typeface="+mn-lt"/>
              </a:rPr>
              <a:t>Denní produkce 20-40 jednotek (IU)</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cs-CZ" sz="1200" b="1" kern="0" dirty="0" err="1">
                <a:latin typeface="+mn-lt"/>
              </a:rPr>
              <a:t>Glukagon</a:t>
            </a:r>
            <a:endParaRPr lang="cs-CZ" sz="1200" b="1" kern="0" dirty="0">
              <a:latin typeface="+mn-l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dirty="0"/>
              <a:t>Polypeptid tvořený v alfa buňkách slinivky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dirty="0"/>
              <a:t>Zvyšuje glykémii a kontraktilitu myokardu</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dirty="0"/>
              <a:t>Snižuje gastrickou a pankreatickou sekreci a tonus hladkého svalstva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200" b="0" kern="0" dirty="0">
                <a:latin typeface="+mn-lt"/>
              </a:rPr>
              <a:t>Využívá se pro léčbu akutní hypoglykémie u DM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cs-CZ" sz="1200" b="0" kern="0" dirty="0">
              <a:latin typeface="+mn-lt"/>
            </a:endParaRPr>
          </a:p>
        </p:txBody>
      </p:sp>
      <p:sp>
        <p:nvSpPr>
          <p:cNvPr id="4" name="Slide Number Placeholder 3"/>
          <p:cNvSpPr>
            <a:spLocks noGrp="1"/>
          </p:cNvSpPr>
          <p:nvPr>
            <p:ph type="sldNum" sz="quarter" idx="10"/>
          </p:nvPr>
        </p:nvSpPr>
        <p:spPr/>
        <p:txBody>
          <a:bodyPr/>
          <a:lstStyle/>
          <a:p>
            <a:fld id="{FAD751AE-7ABC-314D-AFAD-47B860ED6FFE}" type="slidenum">
              <a:rPr lang="en-US" smtClean="0"/>
              <a:pPr/>
              <a:t>14</a:t>
            </a:fld>
            <a:endParaRPr lang="en-US"/>
          </a:p>
        </p:txBody>
      </p:sp>
    </p:spTree>
    <p:extLst>
      <p:ext uri="{BB962C8B-B14F-4D97-AF65-F5344CB8AC3E}">
        <p14:creationId xmlns:p14="http://schemas.microsoft.com/office/powerpoint/2010/main" val="43116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Příčiny:</a:t>
            </a:r>
          </a:p>
          <a:p>
            <a:r>
              <a:rPr lang="cs-CZ" dirty="0"/>
              <a:t>Stav je způsoben relativním přebytkem uměle podaného inzulinu (vzácně jiných léků). Obvyklá příčina je nedostatečný příjem potravy po podání inzulinu. Diabetici jsou zvyklí najíst se ihned po injekční aplikaci. Pokud se jídlo zpozdí, dávka inzulinu je příliš vysoká nebo se změnil předchozí denní režim (pohyb, dieta) - může dojít k hypoglykemii. Hypoglykemie může též vzniknout jako důsledek požití většího množství alkoholu.</a:t>
            </a:r>
          </a:p>
          <a:p>
            <a:endParaRPr lang="cs-CZ" dirty="0"/>
          </a:p>
          <a:p>
            <a:r>
              <a:rPr lang="cs-CZ" dirty="0"/>
              <a:t>Projevy:</a:t>
            </a:r>
          </a:p>
          <a:p>
            <a:r>
              <a:rPr lang="cs-CZ" dirty="0"/>
              <a:t>Nízká koncentrace glukózy v krvi je nebezpečná především pro mozek (zdroj energie pro mozek je i glukóza, které spotřebuje asi 100 g za den), a proto se tělo snaží nedostatek glukózy v krvi co nejrychleji napravit. Stimuluje sekreci antagonistů inzulinu: především hormony nadledvin - adrenalin, kortizol a hormon pankreatu – </a:t>
            </a:r>
            <a:r>
              <a:rPr lang="cs-CZ" dirty="0" err="1"/>
              <a:t>glukagon</a:t>
            </a:r>
            <a:r>
              <a:rPr lang="cs-CZ" dirty="0"/>
              <a:t>. Tyto hormony stimulují rozklad zásobního cukru glykogenu (proces </a:t>
            </a:r>
            <a:r>
              <a:rPr lang="cs-CZ" dirty="0" err="1"/>
              <a:t>glykogenolýza</a:t>
            </a:r>
            <a:r>
              <a:rPr lang="cs-CZ" dirty="0"/>
              <a:t>) v játrech na glukózu a potlačují účinek inzulinu. Pocit hladu, který je způsobený vyloučením adrenalinu do krve, přinutí člověka sníst potravu obsahující sacharidy.</a:t>
            </a:r>
          </a:p>
          <a:p>
            <a:endParaRPr lang="cs-CZ" dirty="0"/>
          </a:p>
          <a:p>
            <a:r>
              <a:rPr lang="cs-CZ" dirty="0"/>
              <a:t>Léčba:</a:t>
            </a:r>
          </a:p>
          <a:p>
            <a:r>
              <a:rPr lang="cs-CZ" dirty="0"/>
              <a:t>K léčbě hypoglykemie jsou vhodné potraviny s vysokým glykemickým indexem. Vhodné potraviny jsou například kostkový cukr, </a:t>
            </a:r>
            <a:r>
              <a:rPr lang="cs-CZ" dirty="0" err="1"/>
              <a:t>coca-cola</a:t>
            </a:r>
            <a:r>
              <a:rPr lang="cs-CZ" dirty="0"/>
              <a:t>, sladké moučníky a tyčinky, atd. Nevhodná je například paradoxně čokoláda, protože obsahuje velký podíl tuků, které zpomalují vstřebávání glukózy do krve. Trvá přibližně 5-10 minut, než se glukóza z přijaté potravy v trávicím traktu vstřebá do krve a projevy hypoglykemie vymizí. Pokud projevy hypoglykemie pokračují i po 10 minutách od příjmu potravy, je nutné přísun sacharidů zopakovat.</a:t>
            </a:r>
          </a:p>
        </p:txBody>
      </p:sp>
      <p:sp>
        <p:nvSpPr>
          <p:cNvPr id="4" name="Slide Number Placeholder 3"/>
          <p:cNvSpPr>
            <a:spLocks noGrp="1"/>
          </p:cNvSpPr>
          <p:nvPr>
            <p:ph type="sldNum" sz="quarter" idx="10"/>
          </p:nvPr>
        </p:nvSpPr>
        <p:spPr/>
        <p:txBody>
          <a:bodyPr/>
          <a:lstStyle/>
          <a:p>
            <a:fld id="{FAD751AE-7ABC-314D-AFAD-47B860ED6FFE}" type="slidenum">
              <a:rPr lang="en-US" smtClean="0"/>
              <a:pPr/>
              <a:t>17</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Hypoglykemické kóma:</a:t>
            </a:r>
          </a:p>
          <a:p>
            <a:endParaRPr lang="cs-CZ" dirty="0"/>
          </a:p>
          <a:p>
            <a:r>
              <a:rPr lang="cs-CZ" dirty="0"/>
              <a:t>V průběhu trvání diabetu a častým opakováním hypoglykemie dochází k útlumu </a:t>
            </a:r>
            <a:r>
              <a:rPr lang="cs-CZ" dirty="0" err="1"/>
              <a:t>kontraregulační</a:t>
            </a:r>
            <a:r>
              <a:rPr lang="cs-CZ" dirty="0"/>
              <a:t> odpovědi organismu na hypoglykemii (= pomaleji se vyplavuje </a:t>
            </a:r>
            <a:r>
              <a:rPr lang="cs-CZ" dirty="0" err="1"/>
              <a:t>glukagon</a:t>
            </a:r>
            <a:r>
              <a:rPr lang="cs-CZ" dirty="0"/>
              <a:t> a adrenalin), což má za následek tzv. syndrom porušeného vnímání hypoglykemie. Nerozpoznaná hypoglykemie ve spánku může vést ke kolapsu organismu v důsledku absolutního nedostatku glukózy v krvi, tzn. k hypoglykemickému kómatu.</a:t>
            </a:r>
          </a:p>
          <a:p>
            <a:r>
              <a:rPr lang="cs-CZ" dirty="0"/>
              <a:t>Při poruše vědomí není diabetik schopen přijímat potraviny obsahující sacharidy. Je nutné zavolat zdravotnickou záchrannou službu.</a:t>
            </a:r>
          </a:p>
          <a:p>
            <a:r>
              <a:rPr lang="cs-CZ" dirty="0"/>
              <a:t>Pokud má u sebe diabetik nouzovou laickou injekci je možné injekčně aplikovat hormon </a:t>
            </a:r>
            <a:r>
              <a:rPr lang="cs-CZ" dirty="0" err="1"/>
              <a:t>glukagon</a:t>
            </a:r>
            <a:r>
              <a:rPr lang="cs-CZ" dirty="0"/>
              <a:t>, který zvrátí účinek inzulinu.</a:t>
            </a:r>
          </a:p>
          <a:p>
            <a:endParaRPr lang="cs-CZ" dirty="0"/>
          </a:p>
          <a:p>
            <a:r>
              <a:rPr lang="cs-CZ" dirty="0"/>
              <a:t>Novinka:</a:t>
            </a:r>
          </a:p>
          <a:p>
            <a:endParaRPr lang="cs-CZ" dirty="0"/>
          </a:p>
          <a:p>
            <a:r>
              <a:rPr lang="cs-CZ" sz="1200" kern="1200" dirty="0">
                <a:solidFill>
                  <a:schemeClr val="tx1"/>
                </a:solidFill>
                <a:effectLst/>
                <a:latin typeface="+mn-lt"/>
                <a:ea typeface="+mn-ea"/>
                <a:cs typeface="+mn-cs"/>
              </a:rPr>
              <a:t>Nová možnost </a:t>
            </a:r>
            <a:r>
              <a:rPr lang="cs-CZ" sz="1200" kern="1200" dirty="0" err="1">
                <a:solidFill>
                  <a:schemeClr val="tx1"/>
                </a:solidFill>
                <a:effectLst/>
                <a:latin typeface="+mn-lt"/>
                <a:ea typeface="+mn-ea"/>
                <a:cs typeface="+mn-cs"/>
              </a:rPr>
              <a:t>intranazálního</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glukagonu</a:t>
            </a:r>
            <a:r>
              <a:rPr lang="cs-CZ" sz="1200" kern="1200" dirty="0">
                <a:solidFill>
                  <a:schemeClr val="tx1"/>
                </a:solidFill>
                <a:effectLst/>
                <a:latin typeface="+mn-lt"/>
                <a:ea typeface="+mn-ea"/>
                <a:cs typeface="+mn-cs"/>
              </a:rPr>
              <a:t> nabízí v podstatě stejnou klinickou účinnost jako u injekční formy. </a:t>
            </a:r>
            <a:r>
              <a:rPr lang="cs-CZ" sz="1200" kern="1200" dirty="0" err="1">
                <a:solidFill>
                  <a:schemeClr val="tx1"/>
                </a:solidFill>
                <a:effectLst/>
                <a:latin typeface="+mn-lt"/>
                <a:ea typeface="+mn-ea"/>
                <a:cs typeface="+mn-cs"/>
              </a:rPr>
              <a:t>Intranazální</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glukagon</a:t>
            </a:r>
            <a:r>
              <a:rPr lang="cs-CZ" sz="1200" kern="1200" dirty="0">
                <a:solidFill>
                  <a:schemeClr val="tx1"/>
                </a:solidFill>
                <a:effectLst/>
                <a:latin typeface="+mn-lt"/>
                <a:ea typeface="+mn-ea"/>
                <a:cs typeface="+mn-cs"/>
              </a:rPr>
              <a:t> v léčbě těžkých hypoglykémií je v současné době ve třetím stádiu klinického testování - produkt AMG504-1 (</a:t>
            </a:r>
            <a:r>
              <a:rPr lang="cs-CZ" sz="1200" kern="1200" dirty="0" err="1">
                <a:solidFill>
                  <a:schemeClr val="tx1"/>
                </a:solidFill>
                <a:effectLst/>
                <a:latin typeface="+mn-lt"/>
                <a:ea typeface="+mn-ea"/>
                <a:cs typeface="+mn-cs"/>
              </a:rPr>
              <a:t>Eli</a:t>
            </a:r>
            <a:r>
              <a:rPr lang="cs-CZ" sz="1200" kern="1200" dirty="0">
                <a:solidFill>
                  <a:schemeClr val="tx1"/>
                </a:solidFill>
                <a:effectLst/>
                <a:latin typeface="+mn-lt"/>
                <a:ea typeface="+mn-ea"/>
                <a:cs typeface="+mn-cs"/>
              </a:rPr>
              <a:t> Lilly). </a:t>
            </a:r>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18</a:t>
            </a:fld>
            <a:endParaRPr lang="en-US"/>
          </a:p>
        </p:txBody>
      </p:sp>
    </p:spTree>
    <p:extLst>
      <p:ext uri="{BB962C8B-B14F-4D97-AF65-F5344CB8AC3E}">
        <p14:creationId xmlns:p14="http://schemas.microsoft.com/office/powerpoint/2010/main" val="3732113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Příčiny:</a:t>
            </a:r>
          </a:p>
          <a:p>
            <a:r>
              <a:rPr lang="cs-CZ" dirty="0">
                <a:effectLst/>
              </a:rPr>
              <a:t>-neúčinná léčba cukrovky (na vině může být pacient, když neužívá doporučované léky nebo porušuje dietu, nebo lékař, který naordinuje nevhodnou či nedostatečnou léčbu)</a:t>
            </a:r>
          </a:p>
          <a:p>
            <a:r>
              <a:rPr lang="cs-CZ" dirty="0">
                <a:effectLst/>
              </a:rPr>
              <a:t>-nedodržování dietních a režimových opatření pacientem (dieta je zásadní a nenahraditelnou součástí léčby)</a:t>
            </a:r>
          </a:p>
          <a:p>
            <a:r>
              <a:rPr lang="cs-CZ" dirty="0">
                <a:effectLst/>
              </a:rPr>
              <a:t>-relativní nedostatek inzulinu (dochází k němu nejčastěji u pacienta s diagnózou diabetes </a:t>
            </a:r>
            <a:r>
              <a:rPr lang="cs-CZ" dirty="0" err="1">
                <a:effectLst/>
              </a:rPr>
              <a:t>mellitus</a:t>
            </a:r>
            <a:r>
              <a:rPr lang="cs-CZ" dirty="0">
                <a:effectLst/>
              </a:rPr>
              <a:t> 1.typu, a to např. při porušené aplikaci inzulinu inzulinovým perem nebo pumpou)</a:t>
            </a:r>
          </a:p>
          <a:p>
            <a:r>
              <a:rPr lang="cs-CZ" dirty="0">
                <a:effectLst/>
              </a:rPr>
              <a:t>-nerozpoznaná, dosud nediagnostikovaná a tudíž neléčená cukrovka</a:t>
            </a:r>
          </a:p>
          <a:p>
            <a:r>
              <a:rPr lang="cs-CZ" dirty="0">
                <a:effectLst/>
              </a:rPr>
              <a:t>-dekompenzace (zhoršení stavu) u jinak dobře léčené cukrovky (zhoršení může nastat z různých důvodů, např. vlivem stresu, vlivem horečnatého onemocnění, virózy nebo jiné infekce, důvodem může být také užívání dalších léků, které zvyšují hladiny krevního cukru, např. kortikoidů)</a:t>
            </a:r>
          </a:p>
          <a:p>
            <a:endParaRPr lang="cs-CZ" dirty="0"/>
          </a:p>
          <a:p>
            <a:r>
              <a:rPr lang="cs-CZ" dirty="0"/>
              <a:t>Projevy:</a:t>
            </a:r>
          </a:p>
          <a:p>
            <a:r>
              <a:rPr lang="cs-CZ" dirty="0"/>
              <a:t>Dlouhotrvající hyperglykemie přispívá k narušení funkce tělesných struktur, které mají za příčinu vznik chronických pozdních komplikací diabetu. Sem se řadí diabetická retinopatie (poškození cév vyživujících sítnici oka), diabetická nefropatie (poškození cév obalujících glomeruly ledvin), diabetická neuropatie (poškození funkce autonomní nebo senzorických nervů), diabetická </a:t>
            </a:r>
            <a:r>
              <a:rPr lang="cs-CZ" dirty="0" err="1"/>
              <a:t>makroangiopatie</a:t>
            </a:r>
            <a:r>
              <a:rPr lang="cs-CZ" dirty="0"/>
              <a:t> (poškození velkých cév) a syndrom diabetické nohy.</a:t>
            </a:r>
          </a:p>
          <a:p>
            <a:endParaRPr lang="cs-CZ" dirty="0"/>
          </a:p>
          <a:p>
            <a:r>
              <a:rPr lang="cs-CZ" dirty="0"/>
              <a:t>Léčba:</a:t>
            </a:r>
          </a:p>
          <a:p>
            <a:r>
              <a:rPr lang="cs-CZ" dirty="0">
                <a:effectLst/>
              </a:rPr>
              <a:t>Hyperglykemii lze snížit na referenční hodnoty glykemie pomocí individuální odzkoušené dávky inzulinu. Pokud je glykemie nižší než cca 17 </a:t>
            </a:r>
            <a:r>
              <a:rPr lang="cs-CZ" dirty="0" err="1">
                <a:effectLst/>
              </a:rPr>
              <a:t>mmol</a:t>
            </a:r>
            <a:r>
              <a:rPr lang="cs-CZ" dirty="0">
                <a:effectLst/>
              </a:rPr>
              <a:t>/l, je možné hyperglykemii snížit pomocí fyzické aktivity (samotné nebo v kombinaci s dávkou inzulínu). Při hyperglykemii nad 17 </a:t>
            </a:r>
            <a:r>
              <a:rPr lang="cs-CZ" dirty="0" err="1">
                <a:effectLst/>
              </a:rPr>
              <a:t>mmol</a:t>
            </a:r>
            <a:r>
              <a:rPr lang="cs-CZ" dirty="0">
                <a:effectLst/>
              </a:rPr>
              <a:t>/l se nedoporučuje sportovat z důvodu zvýšené pravděpodobnosti vzniku diabetické </a:t>
            </a:r>
            <a:r>
              <a:rPr lang="cs-CZ" dirty="0" err="1">
                <a:effectLst/>
              </a:rPr>
              <a:t>ketoacidózy</a:t>
            </a:r>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19</a:t>
            </a:fld>
            <a:endParaRPr lang="en-US"/>
          </a:p>
        </p:txBody>
      </p:sp>
    </p:spTree>
    <p:extLst>
      <p:ext uri="{BB962C8B-B14F-4D97-AF65-F5344CB8AC3E}">
        <p14:creationId xmlns:p14="http://schemas.microsoft.com/office/powerpoint/2010/main" val="4049368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dirty="0"/>
              <a:t>FPG</a:t>
            </a:r>
          </a:p>
          <a:p>
            <a:pPr marL="171450" indent="-171450">
              <a:buFontTx/>
              <a:buChar char="-"/>
            </a:pPr>
            <a:r>
              <a:rPr lang="cs-CZ" b="0" dirty="0"/>
              <a:t>udává se v mmol/l</a:t>
            </a:r>
          </a:p>
          <a:p>
            <a:pPr marL="171450" indent="-171450">
              <a:buFontTx/>
              <a:buChar char="-"/>
            </a:pPr>
            <a:r>
              <a:rPr lang="cs-CZ" b="0" dirty="0"/>
              <a:t>měří se obvykle 8 – 12 hodin po jídle (ráno)</a:t>
            </a:r>
          </a:p>
          <a:p>
            <a:pPr marL="171450" indent="-171450">
              <a:buFontTx/>
              <a:buChar char="-"/>
            </a:pPr>
            <a:r>
              <a:rPr lang="cs-CZ" b="0" dirty="0"/>
              <a:t>pro stanovení diagnózy DM 2. typu je nutné naměřit alespoň dvě zvýšené hodnoty (měření se opakuje)</a:t>
            </a:r>
          </a:p>
          <a:p>
            <a:pPr marL="171450" indent="-171450">
              <a:buFontTx/>
              <a:buChar char="-"/>
            </a:pPr>
            <a:r>
              <a:rPr lang="cs-CZ" b="0" dirty="0"/>
              <a:t>parametry kompenzace: výborná (4 – 6 mmol/l), uspokojivá (6 – 7 mmol/l), neuspokojivá (více než 7 mmol/l)</a:t>
            </a:r>
          </a:p>
          <a:p>
            <a:pPr marL="171450" indent="-171450">
              <a:buFontTx/>
              <a:buChar char="-"/>
            </a:pPr>
            <a:endParaRPr lang="cs-CZ" b="0" dirty="0"/>
          </a:p>
          <a:p>
            <a:pPr marL="0" indent="0">
              <a:buFontTx/>
              <a:buNone/>
            </a:pPr>
            <a:r>
              <a:rPr lang="cs-CZ" b="1" dirty="0"/>
              <a:t>PPG</a:t>
            </a:r>
          </a:p>
          <a:p>
            <a:pPr marL="171450" indent="-171450">
              <a:buFontTx/>
              <a:buChar char="-"/>
            </a:pPr>
            <a:r>
              <a:rPr lang="cs-CZ" b="0" dirty="0"/>
              <a:t>udává se v mmol/l</a:t>
            </a:r>
          </a:p>
          <a:p>
            <a:pPr marL="171450" indent="-171450">
              <a:buFontTx/>
              <a:buChar char="-"/>
            </a:pPr>
            <a:r>
              <a:rPr lang="cs-CZ" b="0" dirty="0"/>
              <a:t>pro stanovení diagnózy DM 2. typu se provádí tzv. „orální glukózový test“ – je podán roztok s obsahem 75 g glukózy. Hladiny se stanovují po 2 hodinách od podání.</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b="0" dirty="0"/>
              <a:t>parametry kompenzace: výborná (5 – 7,5 mmol/l), uspokojivá (7,5 – 9 mmol/l), neuspokojivá (více než 9 mmol/l)</a:t>
            </a:r>
          </a:p>
          <a:p>
            <a:pPr marL="171450" indent="-171450">
              <a:buFontTx/>
              <a:buChar char="-"/>
            </a:pPr>
            <a:endParaRPr lang="cs-CZ" b="0" dirty="0"/>
          </a:p>
          <a:p>
            <a:pPr marL="171450" indent="-171450">
              <a:buFontTx/>
              <a:buChar char="-"/>
            </a:pPr>
            <a:endParaRPr lang="cs-CZ" b="0" dirty="0"/>
          </a:p>
          <a:p>
            <a:pPr marL="0" indent="0">
              <a:buFontTx/>
              <a:buNone/>
            </a:pPr>
            <a:r>
              <a:rPr lang="cs-CZ" b="1" dirty="0"/>
              <a:t>HbA1c (glykovaný hemoglobin)</a:t>
            </a:r>
          </a:p>
          <a:p>
            <a:pPr marL="171450" indent="-171450">
              <a:buFontTx/>
              <a:buChar char="-"/>
            </a:pPr>
            <a:r>
              <a:rPr lang="cs-CZ" dirty="0"/>
              <a:t>je látka, která vzniká v organismu </a:t>
            </a:r>
            <a:r>
              <a:rPr lang="cs-CZ" b="0" dirty="0"/>
              <a:t>reakcí mezi glukózou (krevním cukrem) a hemoglobinem</a:t>
            </a:r>
            <a:r>
              <a:rPr lang="cs-CZ" dirty="0"/>
              <a:t> (červené krevní barvivo obsažené v červených krvinkách). Hodnota HbA1c poskytuje nepřímou informaci o průměrné hladině cukru v krvi (glykémii) v časovém období 4–6 týdnů před provedením odběru krve a umožňuje posoudit dlouhodobou kompenzaci cukrovky. Někdy se hovoří také o tzv. průměrné nebo dlouhodobé glykémii. H</a:t>
            </a:r>
            <a:r>
              <a:rPr lang="cs-CZ" b="0" dirty="0"/>
              <a:t>odnota potvrzuje, zda byly hladiny FPG a PPG během 3 měsíců před stanovením hladiny zvýšené.</a:t>
            </a:r>
          </a:p>
          <a:p>
            <a:pPr marL="171450" indent="-171450">
              <a:buFontTx/>
              <a:buChar char="-"/>
            </a:pPr>
            <a:r>
              <a:rPr lang="cs-CZ" dirty="0"/>
              <a:t>Hodnoty glykémie v průběhu dne kolísají jak u diabetiků, tak i zdravých osob a závisí na mnoha faktorech, nejčastěji na příjmu potravy a fyzické zátěži organismu. Standardním měřením glykémie zjistíme pouze aktuální hodnotu glykémie (kterou lze ovlivnit hladověním nebo krátkodobou dietou), která nemusí odrážet obvyklý a dlouhodobý stav. HbA1c je proto považován za nejdůležitější </a:t>
            </a:r>
            <a:r>
              <a:rPr lang="cs-CZ" b="0" dirty="0"/>
              <a:t>parametr kompenzace cukrovky</a:t>
            </a:r>
            <a:r>
              <a:rPr lang="cs-CZ" dirty="0"/>
              <a:t>, který také umožňuje zhodnotit riziko rozvoje diabetických komplikací</a:t>
            </a:r>
            <a:endParaRPr lang="cs-CZ" b="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b="0" dirty="0"/>
              <a:t>Jednotky HbA1c: 	-   DCCT (Diabetes </a:t>
            </a:r>
            <a:r>
              <a:rPr lang="cs-CZ" b="0" dirty="0" err="1"/>
              <a:t>Control</a:t>
            </a:r>
            <a:r>
              <a:rPr lang="cs-CZ" b="0" dirty="0"/>
              <a:t> and </a:t>
            </a:r>
            <a:r>
              <a:rPr lang="cs-CZ" b="0" dirty="0" err="1"/>
              <a:t>Complications</a:t>
            </a:r>
            <a:r>
              <a:rPr lang="cs-CZ" b="0" dirty="0"/>
              <a:t> Trial; udává se v %) – používá se v USA, v klinických studiích a částečně i v literatuře (vždy je tedy nutné dávat pozor o jaké jednotky se jedná!)</a:t>
            </a:r>
          </a:p>
          <a:p>
            <a:pPr marL="1543050" marR="0" lvl="3" indent="-171450" algn="l" defTabSz="457200" rtl="0" eaLnBrk="1" fontAlgn="auto" latinLnBrk="0" hangingPunct="1">
              <a:lnSpc>
                <a:spcPct val="100000"/>
              </a:lnSpc>
              <a:spcBef>
                <a:spcPts val="0"/>
              </a:spcBef>
              <a:spcAft>
                <a:spcPts val="0"/>
              </a:spcAft>
              <a:buClrTx/>
              <a:buSzTx/>
              <a:buFontTx/>
              <a:buChar char="-"/>
              <a:tabLst/>
              <a:defRPr/>
            </a:pPr>
            <a:r>
              <a:rPr lang="cs-CZ" b="0" dirty="0"/>
              <a:t>IFCC (International </a:t>
            </a:r>
            <a:r>
              <a:rPr lang="cs-CZ" b="0" dirty="0" err="1"/>
              <a:t>Federation</a:t>
            </a:r>
            <a:r>
              <a:rPr lang="cs-CZ" b="0" dirty="0"/>
              <a:t> </a:t>
            </a:r>
            <a:r>
              <a:rPr lang="cs-CZ" b="0" dirty="0" err="1"/>
              <a:t>of</a:t>
            </a:r>
            <a:r>
              <a:rPr lang="cs-CZ" b="0" dirty="0"/>
              <a:t> </a:t>
            </a:r>
            <a:r>
              <a:rPr lang="cs-CZ" b="0" dirty="0" err="1"/>
              <a:t>Clinical</a:t>
            </a:r>
            <a:r>
              <a:rPr lang="cs-CZ" b="0" dirty="0"/>
              <a:t> </a:t>
            </a:r>
            <a:r>
              <a:rPr lang="cs-CZ" b="0" dirty="0" err="1"/>
              <a:t>Chemistry</a:t>
            </a:r>
            <a:r>
              <a:rPr lang="cs-CZ" b="0" dirty="0"/>
              <a:t>; udávalo se v % do 31. 12. 2011; od 1. 1. 2012 je hodnota v </a:t>
            </a:r>
            <a:r>
              <a:rPr lang="cs-CZ" b="0" dirty="0" err="1"/>
              <a:t>mmol</a:t>
            </a:r>
            <a:r>
              <a:rPr lang="cs-CZ" b="0" dirty="0"/>
              <a:t>/mol. Přepočet je jednoduchý: HbA1c (</a:t>
            </a:r>
            <a:r>
              <a:rPr lang="cs-CZ" b="0" dirty="0" err="1"/>
              <a:t>mmol</a:t>
            </a:r>
            <a:r>
              <a:rPr lang="cs-CZ" b="0" dirty="0"/>
              <a:t>/mol) = HbA1c (%) x 10</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b="0" dirty="0"/>
              <a:t>HbA1c lze převést z DCCT (%) na IFFC (</a:t>
            </a:r>
            <a:r>
              <a:rPr lang="cs-CZ" b="0" dirty="0" err="1"/>
              <a:t>mmol</a:t>
            </a:r>
            <a:r>
              <a:rPr lang="cs-CZ" b="0" dirty="0"/>
              <a:t>/mol) dle rovnice: HbA1c v </a:t>
            </a:r>
            <a:r>
              <a:rPr lang="cs-CZ" b="0" dirty="0" err="1"/>
              <a:t>mmol</a:t>
            </a:r>
            <a:r>
              <a:rPr lang="cs-CZ" b="0" dirty="0"/>
              <a:t>/mol = (HbA1c v % DCCT – 2,152) / 0,9148 x 10</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b="0" dirty="0"/>
              <a:t>modelový příklad převodu (čerpáno z www.diab.cz kde je na titulní straně vpravo dole kalkulačka): HbA1c 60 </a:t>
            </a:r>
            <a:r>
              <a:rPr lang="cs-CZ" b="0" dirty="0" err="1"/>
              <a:t>mmol</a:t>
            </a:r>
            <a:r>
              <a:rPr lang="cs-CZ" b="0" dirty="0"/>
              <a:t>/mol = 6 % IFFC = 7,6 % DCCT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b="0" dirty="0"/>
              <a:t>parametry kompenzace: výborná (pod 45 mmol/mol), uspokojivá (45 – 60 mmol/mol), neuspokojivá (více než 60 mmol/mol)</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cs-CZ" b="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cs-CZ" b="0" dirty="0"/>
          </a:p>
          <a:p>
            <a:pPr marL="171450" indent="-171450">
              <a:buFontTx/>
              <a:buChar char="-"/>
            </a:pPr>
            <a:endParaRPr lang="cs-CZ" b="0"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21</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dirty="0"/>
              <a:t>Krevní tlak</a:t>
            </a:r>
          </a:p>
          <a:p>
            <a:pPr marL="171450" indent="-171450">
              <a:buFontTx/>
              <a:buChar char="-"/>
            </a:pPr>
            <a:r>
              <a:rPr lang="cs-CZ" dirty="0"/>
              <a:t>Krevní tlak je </a:t>
            </a:r>
            <a:r>
              <a:rPr lang="cs-CZ" b="0" dirty="0"/>
              <a:t>tlak krve na stěny cév</a:t>
            </a:r>
            <a:r>
              <a:rPr lang="cs-CZ" dirty="0"/>
              <a:t>. Měříme vždy dvě hodnoty krevního tlaku. První, ta vyšší, představuje tzv. </a:t>
            </a:r>
            <a:r>
              <a:rPr lang="cs-CZ" b="0" dirty="0"/>
              <a:t>systolický tlak</a:t>
            </a:r>
            <a:r>
              <a:rPr lang="cs-CZ" dirty="0"/>
              <a:t> – vzniká při stažení srdce (systole), kdy je krev vypuzena do krevního řečiště. Druhá hodnota, vždy nižší, znamená </a:t>
            </a:r>
            <a:r>
              <a:rPr lang="cs-CZ" b="0" dirty="0"/>
              <a:t>diastolický tlak</a:t>
            </a:r>
            <a:r>
              <a:rPr lang="cs-CZ" dirty="0"/>
              <a:t>, tedy tlak krve při ochabnutí srdečního svalu (diastole), kdy je srdce v klidu a plní se krví.</a:t>
            </a:r>
          </a:p>
          <a:p>
            <a:pPr marL="171450" indent="-171450">
              <a:buFontTx/>
              <a:buChar char="-"/>
            </a:pPr>
            <a:r>
              <a:rPr lang="cs-CZ" dirty="0"/>
              <a:t>Dlouhodobě zvýšený krevní tlak způsobuje poškození tepen (jsou přepínány stěny cév a tím je poškozován oběhový systém) a dalších tělesných orgánů. Počáteční stádia onemocnění probíhají bez jakýchkoli výraznějších projevů. Vysoký krevní tlak tak postižený často objeví až relativně pozdě nebo jen náhodou. Krevní tlak by měl být proto i u jinak zdravých lidí kontrolován pravidelně, alespoň jednou ročně. Choroba postihuje zhruba 15–20 % populace. Při podcenění včasné léčby může vést až k srdečnímu infarktu, mozkové mrtvici, selhání srdce nebo ledvinovým onemocněním.</a:t>
            </a:r>
          </a:p>
          <a:p>
            <a:pPr marL="171450" indent="-171450">
              <a:buFontTx/>
              <a:buChar char="-"/>
            </a:pPr>
            <a:r>
              <a:rPr lang="cs-CZ" dirty="0"/>
              <a:t>Při zjištěné zvýšené hodnotě krevního tlaku nad 130/85 </a:t>
            </a:r>
            <a:r>
              <a:rPr lang="cs-CZ" dirty="0" err="1"/>
              <a:t>mmHg</a:t>
            </a:r>
            <a:r>
              <a:rPr lang="cs-CZ" dirty="0"/>
              <a:t> se doporučuje:</a:t>
            </a:r>
          </a:p>
          <a:p>
            <a:pPr marL="628650" lvl="1" indent="-171450">
              <a:buFontTx/>
              <a:buChar char="-"/>
            </a:pPr>
            <a:r>
              <a:rPr lang="cs-CZ" dirty="0"/>
              <a:t>opětovně měřit krevní tlak</a:t>
            </a:r>
          </a:p>
          <a:p>
            <a:pPr marL="628650" lvl="1" indent="-171450">
              <a:buFontTx/>
              <a:buChar char="-"/>
            </a:pPr>
            <a:r>
              <a:rPr lang="cs-CZ" dirty="0"/>
              <a:t>omezit solení (nepřekročit 5 g denně = 1 čajová lžička) a snížit příjem slaných pokrmů (vysoký obsah soli je v uzeninách, smažených brambůrkách apod.)</a:t>
            </a:r>
          </a:p>
          <a:p>
            <a:pPr marL="628650" lvl="1" indent="-171450">
              <a:buFontTx/>
              <a:buChar char="-"/>
            </a:pPr>
            <a:r>
              <a:rPr lang="cs-CZ" dirty="0"/>
              <a:t>zvýšit konzumaci ovoce a zeleniny</a:t>
            </a:r>
          </a:p>
          <a:p>
            <a:pPr marL="628650" lvl="1" indent="-171450">
              <a:buFontTx/>
              <a:buChar char="-"/>
            </a:pPr>
            <a:r>
              <a:rPr lang="cs-CZ" dirty="0"/>
              <a:t>snížit příjem živočišných tuků</a:t>
            </a:r>
          </a:p>
          <a:p>
            <a:pPr marL="628650" lvl="1" indent="-171450">
              <a:buFontTx/>
              <a:buChar char="-"/>
            </a:pPr>
            <a:r>
              <a:rPr lang="cs-CZ" dirty="0"/>
              <a:t>pravidelná tělesná aktivita</a:t>
            </a:r>
          </a:p>
          <a:p>
            <a:pPr marL="628650" lvl="1" indent="-171450">
              <a:buFontTx/>
              <a:buChar char="-"/>
            </a:pPr>
            <a:r>
              <a:rPr lang="cs-CZ" dirty="0"/>
              <a:t>zanechat kouření</a:t>
            </a:r>
          </a:p>
          <a:p>
            <a:pPr marL="628650" lvl="1" indent="-171450">
              <a:buFontTx/>
              <a:buChar char="-"/>
            </a:pPr>
            <a:r>
              <a:rPr lang="cs-CZ" dirty="0"/>
              <a:t>nepřekračovat denní dávku 20 g alkoholu (tj. 0,5 l piva nebo 0,2 dl vína nebo 5 cl 40% destilátu)</a:t>
            </a:r>
          </a:p>
          <a:p>
            <a:pPr marL="171450" indent="-171450">
              <a:buFontTx/>
              <a:buChar char="-"/>
            </a:pPr>
            <a:endParaRPr lang="cs-CZ" dirty="0"/>
          </a:p>
          <a:p>
            <a:pPr marL="0" indent="0">
              <a:buFontTx/>
              <a:buNone/>
            </a:pPr>
            <a:r>
              <a:rPr lang="cs-CZ" b="1" dirty="0"/>
              <a:t>Cholesterol</a:t>
            </a:r>
          </a:p>
          <a:p>
            <a:pPr marL="171450" indent="-171450">
              <a:buFontTx/>
              <a:buChar char="-"/>
            </a:pPr>
            <a:r>
              <a:rPr lang="cs-CZ" dirty="0"/>
              <a:t>Cholesterol je látka tukové povahy patřící do skupiny </a:t>
            </a:r>
            <a:r>
              <a:rPr lang="cs-CZ" b="0" dirty="0"/>
              <a:t>lipidů</a:t>
            </a:r>
            <a:r>
              <a:rPr lang="cs-CZ" dirty="0"/>
              <a:t>. Je součástí všech buněčných membrán, je nezbytný pro syntézu některých hormonů, vitaminu D a žlučových kyselin. Je pro náš organismus nepostradatelný.</a:t>
            </a:r>
          </a:p>
          <a:p>
            <a:pPr marL="171450" indent="-171450">
              <a:buFontTx/>
              <a:buChar char="-"/>
            </a:pPr>
            <a:r>
              <a:rPr lang="cs-CZ" dirty="0"/>
              <a:t>Převážnou většinu potřebného cholesterolu, přibližně 80 %, si organismus syntetizuje sám v játrech, zbytek přijímá v potravě. Cholesterol se v těle váže na bílkoviny a tvoří s nimi tzv. </a:t>
            </a:r>
            <a:r>
              <a:rPr lang="cs-CZ" b="0" dirty="0"/>
              <a:t>lipoproteiny</a:t>
            </a:r>
            <a:r>
              <a:rPr lang="cs-CZ" dirty="0"/>
              <a:t>. Existují dva hlavní typy těchto lipoproteinů: LDL (</a:t>
            </a:r>
            <a:r>
              <a:rPr lang="cs-CZ" dirty="0" err="1"/>
              <a:t>low</a:t>
            </a:r>
            <a:r>
              <a:rPr lang="cs-CZ" dirty="0"/>
              <a:t> </a:t>
            </a:r>
            <a:r>
              <a:rPr lang="cs-CZ" dirty="0" err="1"/>
              <a:t>density</a:t>
            </a:r>
            <a:r>
              <a:rPr lang="cs-CZ" dirty="0"/>
              <a:t> lipoprotein, lipoprotein s nízkou hustotou) a </a:t>
            </a:r>
            <a:r>
              <a:rPr lang="cs-CZ" b="0" dirty="0"/>
              <a:t>HDL </a:t>
            </a:r>
            <a:r>
              <a:rPr lang="cs-CZ" dirty="0"/>
              <a:t>(</a:t>
            </a:r>
            <a:r>
              <a:rPr lang="cs-CZ" dirty="0" err="1"/>
              <a:t>high</a:t>
            </a:r>
            <a:r>
              <a:rPr lang="cs-CZ" dirty="0"/>
              <a:t> </a:t>
            </a:r>
            <a:r>
              <a:rPr lang="cs-CZ" dirty="0" err="1"/>
              <a:t>density</a:t>
            </a:r>
            <a:r>
              <a:rPr lang="cs-CZ" dirty="0"/>
              <a:t> lipoprotein, lipoprotein s vysokou hustotou).</a:t>
            </a:r>
          </a:p>
          <a:p>
            <a:pPr marL="171450" indent="-171450">
              <a:buFontTx/>
              <a:buChar char="-"/>
            </a:pPr>
            <a:r>
              <a:rPr lang="cs-CZ" b="0" dirty="0"/>
              <a:t>LDL cholesterol </a:t>
            </a:r>
            <a:r>
              <a:rPr lang="cs-CZ" dirty="0"/>
              <a:t>často označujeme jako „zlý cholesterol“. V této formě je cholesterol transportován cévním řečištěm do okrajových tkání, kde se za určitých podmínek usazuje na stěnách cév, a tím snižuje jejich vnitřní průměr. Tento pochod se označuje jako ateroskleróza a je hlavním rizikovým faktorem srdečního infarktu a mozkové mrtvice.</a:t>
            </a:r>
          </a:p>
          <a:p>
            <a:pPr marL="171450" indent="-171450">
              <a:buFontTx/>
              <a:buChar char="-"/>
            </a:pPr>
            <a:r>
              <a:rPr lang="cs-CZ" b="0" dirty="0"/>
              <a:t>HDL cholesterol </a:t>
            </a:r>
            <a:r>
              <a:rPr lang="cs-CZ" dirty="0"/>
              <a:t>neboli „hodný cholesterol“ je pro nás příznivý, je transportován z krevního řečiště do jater k dalšímu zpracování a tím působí proti usazování </a:t>
            </a:r>
            <a:r>
              <a:rPr lang="cs-CZ" dirty="0" err="1"/>
              <a:t>ateroskerotických</a:t>
            </a:r>
            <a:r>
              <a:rPr lang="cs-CZ" dirty="0"/>
              <a:t> plátů na stěnách cév.</a:t>
            </a:r>
          </a:p>
          <a:p>
            <a:pPr marL="171450" indent="-171450">
              <a:buFontTx/>
              <a:buChar char="-"/>
            </a:pPr>
            <a:r>
              <a:rPr lang="cs-CZ" b="0" dirty="0"/>
              <a:t>Parametry kompenzace:</a:t>
            </a:r>
          </a:p>
          <a:p>
            <a:pPr marL="0" indent="0">
              <a:buFontTx/>
              <a:buNone/>
            </a:pPr>
            <a:r>
              <a:rPr lang="cs-CZ" b="0" dirty="0"/>
              <a:t>	- celkový cholesterol: výborná (pod 4,5 mmol/l), uspokojivá (4,5 – 5 mmol/l), neuspokojivá (nad 5 mmol/l)</a:t>
            </a:r>
          </a:p>
          <a:p>
            <a:pPr marL="0" marR="0" lvl="0" indent="0" algn="l" defTabSz="457200" rtl="0" eaLnBrk="1" fontAlgn="auto" latinLnBrk="0" hangingPunct="1">
              <a:lnSpc>
                <a:spcPct val="100000"/>
              </a:lnSpc>
              <a:spcBef>
                <a:spcPts val="0"/>
              </a:spcBef>
              <a:spcAft>
                <a:spcPts val="0"/>
              </a:spcAft>
              <a:buClrTx/>
              <a:buSzTx/>
              <a:buFontTx/>
              <a:buNone/>
              <a:tabLst/>
              <a:defRPr/>
            </a:pPr>
            <a:r>
              <a:rPr lang="cs-CZ" b="0" dirty="0"/>
              <a:t>	- HDL cholesterol: výborná (více než 1,1 mmol/l), uspokojivá (1,1 – 0,9 mmol/l), neuspokojivá (pod 0,9 mmol/l)</a:t>
            </a:r>
          </a:p>
          <a:p>
            <a:pPr marL="0" marR="0" lvl="0" indent="0" algn="l" defTabSz="457200" rtl="0" eaLnBrk="1" fontAlgn="auto" latinLnBrk="0" hangingPunct="1">
              <a:lnSpc>
                <a:spcPct val="100000"/>
              </a:lnSpc>
              <a:spcBef>
                <a:spcPts val="0"/>
              </a:spcBef>
              <a:spcAft>
                <a:spcPts val="0"/>
              </a:spcAft>
              <a:buClrTx/>
              <a:buSzTx/>
              <a:buFontTx/>
              <a:buNone/>
              <a:tabLst/>
              <a:defRPr/>
            </a:pPr>
            <a:r>
              <a:rPr lang="cs-CZ" b="0" dirty="0"/>
              <a:t>	- LDL cholesterol: výborná (pod 2,6 mmol/l), uspokojivá (2,6 – 3 mmol/l), neuspokojivá (nad 3 mmol/l)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cs-CZ" b="0" dirty="0"/>
          </a:p>
          <a:p>
            <a:pPr marL="0" marR="0" lvl="0" indent="0" algn="l" defTabSz="457200" rtl="0" eaLnBrk="1" fontAlgn="auto" latinLnBrk="0" hangingPunct="1">
              <a:lnSpc>
                <a:spcPct val="100000"/>
              </a:lnSpc>
              <a:spcBef>
                <a:spcPts val="0"/>
              </a:spcBef>
              <a:spcAft>
                <a:spcPts val="0"/>
              </a:spcAft>
              <a:buClrTx/>
              <a:buSzTx/>
              <a:buFontTx/>
              <a:buNone/>
              <a:tabLst/>
              <a:defRPr/>
            </a:pPr>
            <a:r>
              <a:rPr lang="cs-CZ" b="1" dirty="0"/>
              <a:t>Triglyceridy (též triacylglyceroly či TAG)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dirty="0"/>
              <a:t>jsou tuky obsažené v potravě, ale také v našem těle a jejich zvýšená hladina v krvi je významným rizikovým faktorem </a:t>
            </a:r>
            <a:r>
              <a:rPr lang="cs-CZ" b="0" dirty="0"/>
              <a:t>srdečně-cévních onemocnění</a:t>
            </a:r>
            <a:r>
              <a:rPr lang="cs-CZ" dirty="0"/>
              <a:t>. Mnoha lidem stačí dodržovat dobré zdravotní návyky, aby udrželi hladinu triglyceridů pod kontrolou. Těm, kteří mají hladinu triglyceridů již zvýšenou, mohou pomoci snížit ji především změny životního stylu (viz doporučení u krevního tlaku: zhubnout, cvičit, nepít alkohol, nekouřit, jíst méně sacharidů, omezit příjem živočišných tuků)</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b="0" dirty="0"/>
              <a:t>Parametry kompenzace: výborná (pod 1,7 mmol/l), uspokojivá (1,7 – 2 mmol/l), neuspokojivá (nad 2 mmol/l)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cs-CZ" b="0" dirty="0"/>
          </a:p>
          <a:p>
            <a:pPr marL="0" marR="0" lvl="0" indent="0" algn="l" defTabSz="457200" rtl="0" eaLnBrk="1" fontAlgn="auto" latinLnBrk="0" hangingPunct="1">
              <a:lnSpc>
                <a:spcPct val="100000"/>
              </a:lnSpc>
              <a:spcBef>
                <a:spcPts val="0"/>
              </a:spcBef>
              <a:spcAft>
                <a:spcPts val="0"/>
              </a:spcAft>
              <a:buClrTx/>
              <a:buSzTx/>
              <a:buFontTx/>
              <a:buNone/>
              <a:tabLst/>
              <a:defRPr/>
            </a:pPr>
            <a:r>
              <a:rPr lang="cs-CZ" b="1" dirty="0"/>
              <a:t>BMI</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dirty="0"/>
              <a:t>Pod zkratkou </a:t>
            </a:r>
            <a:r>
              <a:rPr lang="cs-CZ" b="0" dirty="0"/>
              <a:t>BMI </a:t>
            </a:r>
            <a:r>
              <a:rPr lang="cs-CZ" dirty="0"/>
              <a:t>se skrývá </a:t>
            </a:r>
            <a:r>
              <a:rPr lang="cs-CZ" b="0" dirty="0"/>
              <a:t>index tělesné hmotnosti </a:t>
            </a:r>
            <a:r>
              <a:rPr lang="cs-CZ" dirty="0"/>
              <a:t>(z anglického </a:t>
            </a:r>
            <a:r>
              <a:rPr lang="cs-CZ" b="0" dirty="0"/>
              <a:t>Body </a:t>
            </a:r>
            <a:r>
              <a:rPr lang="cs-CZ" b="0" dirty="0" err="1"/>
              <a:t>Mass</a:t>
            </a:r>
            <a:r>
              <a:rPr lang="cs-CZ" b="0" dirty="0"/>
              <a:t> Index</a:t>
            </a:r>
            <a:r>
              <a:rPr lang="cs-CZ" dirty="0"/>
              <a:t>). Podle hodnoty BMI se určuje stupeň obezity. Obezita je definována jako nadměrné zmnožení tuku v organismu, které je významným rizikovým faktorem řady onemocnění, např. některých typů rakoviny, hypertenze, cévní mozkové příhody, neplodnosti, onemocnění kloubů, diabetu II. stupně apod.</a:t>
            </a:r>
            <a:endParaRPr lang="cs-CZ" b="1"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dirty="0"/>
              <a:t>Index se spočítá vydělením hmotnosti člověka druhou mocninou jeho výšky. Hmotnost se udává v kilogramech a výška v metrech.</a:t>
            </a:r>
            <a:endParaRPr lang="cs-CZ" b="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dirty="0"/>
              <a:t>Výpočet BMI pro konkrétního jednotlivce nelze brát jako jediné a absolutní měřítko obezity, spíše jen jako přibližné vodítko. Je nutné ho posuzovat v kontextu s dalšími parametry, např. stavbou těla, množstvím svalstva apod. Například kulturisté s velkým množstvím těžké svalové hmoty by byli hodnoceni jako obézní, ačkoliv množství jejich tukové tkáně je pod úrovní běžné populace. V klinické praxi se proto obvykle používají přesnější testy jako měření tloušťky podkožního tuku atd., hodnoty BMI slouží spíše jako statistický pomocník. Je to však velmi rychlá a jednoduchá metoda pro běžné laické vyhodnocení své vlastní váhy a porovnání se standardem.</a:t>
            </a:r>
            <a:endParaRPr lang="cs-CZ" b="0"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b="0" dirty="0"/>
              <a:t>Parametry kompenzace: výborná (20 – 25), uspokojivá (25 – 27), neuspokojivá (nad 27)</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cs-CZ"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cs-CZ" b="0" dirty="0"/>
          </a:p>
          <a:p>
            <a:pPr marL="0" indent="0">
              <a:buFontTx/>
              <a:buNone/>
            </a:pPr>
            <a:endParaRPr lang="cs-CZ" b="0" dirty="0"/>
          </a:p>
          <a:p>
            <a:pPr marL="171450" indent="-171450">
              <a:buFontTx/>
              <a:buChar char="-"/>
            </a:pPr>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22</a:t>
            </a:fld>
            <a:endParaRPr lang="en-US"/>
          </a:p>
        </p:txBody>
      </p:sp>
    </p:spTree>
    <p:extLst>
      <p:ext uri="{BB962C8B-B14F-4D97-AF65-F5344CB8AC3E}">
        <p14:creationId xmlns:p14="http://schemas.microsoft.com/office/powerpoint/2010/main" val="4049368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dirty="0" err="1"/>
              <a:t>CrCL</a:t>
            </a:r>
            <a:r>
              <a:rPr lang="cs-CZ" b="1" dirty="0"/>
              <a:t> (clearance </a:t>
            </a:r>
            <a:r>
              <a:rPr lang="cs-CZ" b="1" dirty="0" err="1"/>
              <a:t>creatininu</a:t>
            </a:r>
            <a:r>
              <a:rPr lang="cs-CZ" b="1" dirty="0"/>
              <a:t>)</a:t>
            </a:r>
          </a:p>
          <a:p>
            <a:pPr marL="171450" indent="-171450">
              <a:buFontTx/>
              <a:buChar char="-"/>
            </a:pPr>
            <a:r>
              <a:rPr lang="cs-CZ" dirty="0"/>
              <a:t>Měření </a:t>
            </a:r>
            <a:r>
              <a:rPr lang="cs-CZ" b="0" dirty="0"/>
              <a:t>kreatininové clearance </a:t>
            </a:r>
            <a:r>
              <a:rPr lang="cs-CZ" dirty="0"/>
              <a:t>je běžné laboratorní vyšetření užívané k odhadu </a:t>
            </a:r>
            <a:r>
              <a:rPr lang="cs-CZ" b="0" dirty="0"/>
              <a:t>filtrační schopnosti ledvin</a:t>
            </a:r>
            <a:r>
              <a:rPr lang="cs-CZ" dirty="0"/>
              <a:t>, zjišťování snížené funkce ledvin nebo </a:t>
            </a:r>
            <a:r>
              <a:rPr lang="cs-CZ" b="0" dirty="0"/>
              <a:t>sníženého průtoku krve ledvinami</a:t>
            </a:r>
            <a:r>
              <a:rPr lang="cs-CZ" dirty="0"/>
              <a:t>. Často také slouží ke sledování </a:t>
            </a:r>
            <a:r>
              <a:rPr lang="cs-CZ" b="0" dirty="0"/>
              <a:t>průběhu chronických onemocnění ledvin </a:t>
            </a:r>
            <a:r>
              <a:rPr lang="cs-CZ" dirty="0"/>
              <a:t>či srdce.</a:t>
            </a:r>
          </a:p>
          <a:p>
            <a:pPr marL="171450" indent="-171450">
              <a:buFontTx/>
              <a:buChar char="-"/>
            </a:pPr>
            <a:r>
              <a:rPr lang="cs-CZ" b="0" dirty="0"/>
              <a:t>Kreatinin </a:t>
            </a:r>
            <a:r>
              <a:rPr lang="cs-CZ" dirty="0"/>
              <a:t>je látka vznikající ve </a:t>
            </a:r>
            <a:r>
              <a:rPr lang="cs-CZ" b="0" dirty="0"/>
              <a:t>svalech </a:t>
            </a:r>
            <a:r>
              <a:rPr lang="cs-CZ" dirty="0"/>
              <a:t>jako konečný produkt odbourávání </a:t>
            </a:r>
            <a:r>
              <a:rPr lang="cs-CZ" dirty="0" err="1"/>
              <a:t>kreatinfosfátu</a:t>
            </a:r>
            <a:r>
              <a:rPr lang="cs-CZ" dirty="0"/>
              <a:t>, který je zdrojem energie pro svalový stah. Denní tvorba a vylučování kreatininu je pro danou osobu konstantní. Kreatinin je vhodný pro stanovení filtrační funkce ledvin, protože po vyloučený do moče se již zpět do krve nevstřebává. </a:t>
            </a:r>
            <a:r>
              <a:rPr lang="cs-CZ" b="0" dirty="0"/>
              <a:t>Hladina kreatininu v krvi tak závisí na filtrační schopnosti glomerulů </a:t>
            </a:r>
            <a:r>
              <a:rPr lang="cs-CZ" dirty="0"/>
              <a:t>(klubíčka jemných cévek, přes která se krev v ledvinách filtruje) a na množství krve protékající ledvinami. Jestliže dojde k poškození glomerulů nebo poruše krevního oběhu, bude méně kreatininu odstraněno z krve do moče a koncentrace kreatininu v krvi stoupne.</a:t>
            </a:r>
          </a:p>
          <a:p>
            <a:pPr marL="171450" indent="-171450">
              <a:buFontTx/>
              <a:buChar char="-"/>
            </a:pPr>
            <a:r>
              <a:rPr lang="cs-CZ" b="0" dirty="0" err="1"/>
              <a:t>Clearence</a:t>
            </a:r>
            <a:r>
              <a:rPr lang="cs-CZ" b="0" dirty="0"/>
              <a:t> </a:t>
            </a:r>
            <a:r>
              <a:rPr lang="cs-CZ" b="0" dirty="0" err="1"/>
              <a:t>creatininu</a:t>
            </a:r>
            <a:r>
              <a:rPr lang="cs-CZ" b="0" dirty="0"/>
              <a:t> </a:t>
            </a:r>
            <a:r>
              <a:rPr lang="cs-CZ" dirty="0"/>
              <a:t>představuje množství krve, které se od kreatininu očistí za jednotku času. </a:t>
            </a:r>
            <a:r>
              <a:rPr lang="cs-CZ" b="0" dirty="0"/>
              <a:t>Čím je nižší je filtrační schopnost ledvin, tím je nižší hodnota kreatininové clearance.</a:t>
            </a:r>
          </a:p>
          <a:p>
            <a:pPr marL="171450" indent="-171450">
              <a:buFontTx/>
              <a:buChar char="-"/>
            </a:pPr>
            <a:endParaRPr lang="cs-CZ" dirty="0"/>
          </a:p>
          <a:p>
            <a:pPr marL="0" indent="0">
              <a:buFontTx/>
              <a:buNone/>
            </a:pPr>
            <a:r>
              <a:rPr lang="cs-CZ" b="1" dirty="0"/>
              <a:t>GFR (glomerulární filtrace)</a:t>
            </a:r>
          </a:p>
          <a:p>
            <a:pPr marL="171450" indent="-171450">
              <a:buFontTx/>
              <a:buChar char="-"/>
            </a:pPr>
            <a:r>
              <a:rPr lang="cs-CZ" dirty="0"/>
              <a:t>V ledvinách je krev rozvedena složitým systémem cév do ledvinných </a:t>
            </a:r>
            <a:r>
              <a:rPr lang="cs-CZ" b="0" dirty="0"/>
              <a:t>glomerulů</a:t>
            </a:r>
            <a:r>
              <a:rPr lang="cs-CZ" dirty="0"/>
              <a:t> – klubíček jemných cévek (vlásečnic). V každé ledvině je asi 1 milión glomerulů. Ledviny </a:t>
            </a:r>
            <a:r>
              <a:rPr lang="cs-CZ" b="0" dirty="0"/>
              <a:t>krev </a:t>
            </a:r>
            <a:r>
              <a:rPr lang="cs-CZ" dirty="0"/>
              <a:t>čistí tak, že jí </a:t>
            </a:r>
            <a:r>
              <a:rPr lang="cs-CZ" b="0" dirty="0"/>
              <a:t>filtrují </a:t>
            </a:r>
            <a:r>
              <a:rPr lang="cs-CZ" dirty="0"/>
              <a:t>právě přes tenkou stěnu vlásečnic glomerulů. Vzniká tekutina, která se nazývá </a:t>
            </a:r>
            <a:r>
              <a:rPr lang="cs-CZ" b="0" dirty="0"/>
              <a:t>primární moč</a:t>
            </a:r>
            <a:r>
              <a:rPr lang="cs-CZ" dirty="0"/>
              <a:t>. Kromě vody obsahuje spoustu minerálů, aminokyselin, cukrů i dalších látek. Protože k filtraci dochází právě v glomerulu, nazývá se tato vylučovací funkce ledvin glomerulární filtrace. Pokud někdo mluví o funkci ledvin, má většinou na mysli právě glomerulární filtraci, tedy vznik primární moče v ledvinných klubíčkách. </a:t>
            </a:r>
          </a:p>
          <a:p>
            <a:pPr marL="171450" indent="-171450">
              <a:buFontTx/>
              <a:buChar char="-"/>
            </a:pPr>
            <a:r>
              <a:rPr lang="cs-CZ" dirty="0"/>
              <a:t>Během dne ledviny vyprodukují až 180 litrů primární moči. Toto množství je posléze přeměněno ledvinami na 1–1,5 l definitivní moči – zbytek je navrácen do krevního oběhu.</a:t>
            </a:r>
          </a:p>
          <a:p>
            <a:pPr marL="171450" indent="-171450">
              <a:buFontTx/>
              <a:buChar char="-"/>
            </a:pPr>
            <a:r>
              <a:rPr lang="cs-CZ" dirty="0"/>
              <a:t>Přímé měření glomerulární filtrace je komplikované a náročné vyšetření. Glomerulární filtrace se nejlépe stanovuje pomocí látek, které se vylučují jen glomerulární filtrací a nejsou zpětně vstřebávány. Proto lze snadněji provést odhad glomerulární filtrace, který je založen na </a:t>
            </a:r>
            <a:r>
              <a:rPr lang="cs-CZ" b="0" dirty="0"/>
              <a:t>měření hodnot kreatininu</a:t>
            </a:r>
            <a:r>
              <a:rPr lang="cs-CZ" dirty="0"/>
              <a:t>. Toto vyšetření je široce dostupné a běžně používané. Je pouze nutné, aby pacient provedl sběr moči za 24 hodin.</a:t>
            </a:r>
          </a:p>
          <a:p>
            <a:pPr marL="0" indent="0">
              <a:buFontTx/>
              <a:buNone/>
            </a:pPr>
            <a:endParaRPr lang="cs-CZ" b="0"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23</a:t>
            </a:fld>
            <a:endParaRPr lang="en-US"/>
          </a:p>
        </p:txBody>
      </p:sp>
    </p:spTree>
    <p:extLst>
      <p:ext uri="{BB962C8B-B14F-4D97-AF65-F5344CB8AC3E}">
        <p14:creationId xmlns:p14="http://schemas.microsoft.com/office/powerpoint/2010/main" val="431161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400" b="1" u="sng" dirty="0">
                <a:solidFill>
                  <a:srgbClr val="FF0000"/>
                </a:solidFill>
              </a:rPr>
              <a:t>Inzulinová rezistence </a:t>
            </a:r>
            <a:r>
              <a:rPr lang="cs-CZ" sz="1400" b="1" u="none" dirty="0">
                <a:solidFill>
                  <a:srgbClr val="FF0000"/>
                </a:solidFill>
              </a:rPr>
              <a:t>(IR) - snížená citlivost tkání (jaterní, svalové, tukové) na účinky inzulinu</a:t>
            </a:r>
          </a:p>
          <a:p>
            <a:pPr marL="0" indent="0">
              <a:buFontTx/>
              <a:buNone/>
            </a:pPr>
            <a:r>
              <a:rPr lang="cs-CZ" sz="1400" dirty="0"/>
              <a:t>- inzulin je tak méně účinný ve zprostředkování transportu glukózy do buněk tkání a je méně účinný v inhibici produkce glukózy v játrech a to vede k hyperglykémii</a:t>
            </a:r>
          </a:p>
          <a:p>
            <a:pPr marL="0" indent="0">
              <a:buFontTx/>
              <a:buNone/>
            </a:pPr>
            <a:r>
              <a:rPr lang="cs-CZ" sz="1400" dirty="0"/>
              <a:t>- základní příčina DM 2. typu</a:t>
            </a:r>
          </a:p>
          <a:p>
            <a:pPr marL="0" indent="0">
              <a:buFontTx/>
              <a:buNone/>
            </a:pPr>
            <a:r>
              <a:rPr lang="cs-CZ" sz="1400" dirty="0"/>
              <a:t>- souvisí  s obezitou</a:t>
            </a:r>
          </a:p>
          <a:p>
            <a:pPr marL="0" indent="0">
              <a:buFontTx/>
              <a:buNone/>
            </a:pPr>
            <a:r>
              <a:rPr lang="cs-CZ" sz="1400" dirty="0"/>
              <a:t>- beta buňky kompenzují IR zvýšenou  produkce inzulinu tzv. </a:t>
            </a:r>
            <a:r>
              <a:rPr lang="cs-CZ" sz="1400" dirty="0" err="1"/>
              <a:t>hyperinzulinémie</a:t>
            </a:r>
            <a:endParaRPr lang="cs-CZ" sz="1400" dirty="0"/>
          </a:p>
          <a:p>
            <a:pPr marL="0" indent="0">
              <a:buFontTx/>
              <a:buNone/>
            </a:pPr>
            <a:r>
              <a:rPr lang="cs-CZ" sz="1400" dirty="0"/>
              <a:t>- následně dojde k vyčerpání beta buněk a k inzulinové deficienci</a:t>
            </a:r>
          </a:p>
          <a:p>
            <a:endParaRPr lang="cs-CZ" sz="1400" dirty="0"/>
          </a:p>
          <a:p>
            <a:pPr marL="0" marR="0" lvl="0" indent="0" algn="l" defTabSz="457200" rtl="0" eaLnBrk="1" fontAlgn="auto" latinLnBrk="0" hangingPunct="1">
              <a:lnSpc>
                <a:spcPct val="100000"/>
              </a:lnSpc>
              <a:spcBef>
                <a:spcPts val="0"/>
              </a:spcBef>
              <a:spcAft>
                <a:spcPts val="0"/>
              </a:spcAft>
              <a:buClrTx/>
              <a:buSzTx/>
              <a:buFontTx/>
              <a:buNone/>
              <a:tabLst/>
              <a:defRPr/>
            </a:pPr>
            <a:r>
              <a:rPr lang="cs-CZ" sz="1400" b="1" u="sng" dirty="0"/>
              <a:t>Inzulinová deficience </a:t>
            </a:r>
            <a:r>
              <a:rPr lang="cs-CZ" sz="1400" dirty="0"/>
              <a:t>-</a:t>
            </a:r>
            <a:r>
              <a:rPr lang="cs-CZ" sz="1400" b="1" dirty="0"/>
              <a:t> </a:t>
            </a:r>
            <a:r>
              <a:rPr lang="cs-CZ" sz="1400" b="1" dirty="0">
                <a:solidFill>
                  <a:srgbClr val="FF0000"/>
                </a:solidFill>
              </a:rPr>
              <a:t>nedostatek inzulinu</a:t>
            </a:r>
          </a:p>
          <a:p>
            <a:pPr marL="0" marR="0" lvl="0" indent="0" algn="l" defTabSz="457200" rtl="0" eaLnBrk="1" fontAlgn="auto" latinLnBrk="0" hangingPunct="1">
              <a:lnSpc>
                <a:spcPct val="100000"/>
              </a:lnSpc>
              <a:spcBef>
                <a:spcPts val="0"/>
              </a:spcBef>
              <a:spcAft>
                <a:spcPts val="0"/>
              </a:spcAft>
              <a:buClrTx/>
              <a:buSzTx/>
              <a:buFontTx/>
              <a:buNone/>
              <a:tabLst/>
              <a:defRPr/>
            </a:pPr>
            <a:r>
              <a:rPr lang="cs-CZ" sz="1400" dirty="0"/>
              <a:t>- způsobena poklesem schopnosti beta buněk produkovat inzulin a sníženým množstvím beta buněk (</a:t>
            </a:r>
            <a:r>
              <a:rPr lang="cs-CZ" sz="1400" dirty="0" err="1"/>
              <a:t>glukotoxicita</a:t>
            </a:r>
            <a:r>
              <a:rPr lang="cs-CZ" sz="1400" dirty="0"/>
              <a:t>, </a:t>
            </a:r>
            <a:r>
              <a:rPr lang="cs-CZ" sz="1400" dirty="0" err="1"/>
              <a:t>lipotoxicita</a:t>
            </a:r>
            <a:r>
              <a:rPr lang="cs-CZ" sz="1400" dirty="0"/>
              <a: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cs-CZ" sz="1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cs-CZ" sz="1400" b="1" dirty="0">
              <a:solidFill>
                <a:srgbClr val="FF0000"/>
              </a:solidFill>
            </a:endParaRPr>
          </a:p>
          <a:p>
            <a:endParaRPr lang="cs-CZ" dirty="0"/>
          </a:p>
          <a:p>
            <a:endParaRPr lang="cs-CZ" dirty="0"/>
          </a:p>
          <a:p>
            <a:endParaRPr lang="cs-CZ" dirty="0"/>
          </a:p>
          <a:p>
            <a:endParaRPr lang="cs-CZ" dirty="0"/>
          </a:p>
          <a:p>
            <a:r>
              <a:rPr lang="cs-CZ" dirty="0" err="1"/>
              <a:t>Glukotoxicita</a:t>
            </a:r>
            <a:r>
              <a:rPr lang="cs-CZ" dirty="0"/>
              <a:t> - proces, při kterém jsou beta buňky  poškozeny zvýšenou hladinou glukózy, dochází k jejich smrti (tzv. </a:t>
            </a:r>
            <a:r>
              <a:rPr lang="cs-CZ" dirty="0" err="1"/>
              <a:t>apoptóza</a:t>
            </a:r>
            <a:r>
              <a:rPr lang="cs-CZ" dirty="0"/>
              <a:t>)</a:t>
            </a:r>
          </a:p>
          <a:p>
            <a:r>
              <a:rPr lang="cs-CZ" dirty="0" err="1"/>
              <a:t>Lipotoxicita</a:t>
            </a:r>
            <a:r>
              <a:rPr lang="cs-CZ" dirty="0"/>
              <a:t> - proces, ve kterém volné mastné kyseliny (VMK) , ničí beta buňky</a:t>
            </a:r>
          </a:p>
          <a:p>
            <a:endParaRPr lang="cs-CZ" dirty="0"/>
          </a:p>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25</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b="1" dirty="0"/>
              <a:t>DM 2. typu se může rozvíjet pomalu, v několika fázích, které jsou popsány na obrázku</a:t>
            </a:r>
          </a:p>
          <a:p>
            <a:pPr marL="0" marR="0" lvl="0" indent="0" algn="l" defTabSz="457200" rtl="0" eaLnBrk="1" fontAlgn="auto" latinLnBrk="0" hangingPunct="1">
              <a:lnSpc>
                <a:spcPct val="100000"/>
              </a:lnSpc>
              <a:spcBef>
                <a:spcPts val="0"/>
              </a:spcBef>
              <a:spcAft>
                <a:spcPts val="0"/>
              </a:spcAft>
              <a:buClrTx/>
              <a:buSzTx/>
              <a:buFontTx/>
              <a:buNone/>
              <a:tabLst/>
              <a:defRPr/>
            </a:pPr>
            <a:r>
              <a:rPr lang="cs-CZ" dirty="0"/>
              <a:t>Hyperglykémie u DM 2. typu začíná pravděpodobně  inzulinovou rezistencí, na kterou beta buňky reagují zvýšenou tvorbou inzulinu (tzv. </a:t>
            </a:r>
            <a:r>
              <a:rPr lang="cs-CZ" dirty="0" err="1"/>
              <a:t>hyperinzulinémie</a:t>
            </a:r>
            <a:r>
              <a:rPr lang="cs-CZ"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cs-CZ" dirty="0"/>
              <a:t>Zvýšené množství inzulinu je schopno přesunout glukózu do buněk a proto jsou hladiny glukózy zpočátku normální.</a:t>
            </a:r>
          </a:p>
          <a:p>
            <a:pPr marL="0" marR="0" lvl="0" indent="0" algn="l" defTabSz="457200" rtl="0" eaLnBrk="1" fontAlgn="auto" latinLnBrk="0" hangingPunct="1">
              <a:lnSpc>
                <a:spcPct val="100000"/>
              </a:lnSpc>
              <a:spcBef>
                <a:spcPts val="0"/>
              </a:spcBef>
              <a:spcAft>
                <a:spcPts val="0"/>
              </a:spcAft>
              <a:buClrTx/>
              <a:buSzTx/>
              <a:buFontTx/>
              <a:buNone/>
              <a:tabLst/>
              <a:defRPr/>
            </a:pPr>
            <a:r>
              <a:rPr lang="cs-CZ" dirty="0"/>
              <a:t>S progresí IR organismus tvoří stále větší množství inzulinu, ale po určité době se beta buňky vyčerpávají a nejsou schopné udržet zvýšenou tvorbu inzulinu,  jeho koncentrace klesá, v tom okamžiku se zvyšují hodnoty glykémie. V tomto stádiu trpí pacient prediabetem.</a:t>
            </a:r>
          </a:p>
          <a:p>
            <a:pPr marL="0" marR="0" lvl="0" indent="0" algn="l" defTabSz="457200" rtl="0" eaLnBrk="1" fontAlgn="auto" latinLnBrk="0" hangingPunct="1">
              <a:lnSpc>
                <a:spcPct val="100000"/>
              </a:lnSpc>
              <a:spcBef>
                <a:spcPts val="0"/>
              </a:spcBef>
              <a:spcAft>
                <a:spcPts val="0"/>
              </a:spcAft>
              <a:buClrTx/>
              <a:buSzTx/>
              <a:buFontTx/>
              <a:buNone/>
              <a:tabLst/>
              <a:defRPr/>
            </a:pPr>
            <a:r>
              <a:rPr lang="cs-CZ" dirty="0"/>
              <a:t>Zhoršující se IR a zátěží na produkci inzulinu se beta buňky poškozují a  selhávají.</a:t>
            </a:r>
          </a:p>
          <a:p>
            <a:pPr marL="0" marR="0" lvl="0" indent="0" algn="l" defTabSz="457200" rtl="0" eaLnBrk="1" fontAlgn="auto" latinLnBrk="0" hangingPunct="1">
              <a:lnSpc>
                <a:spcPct val="100000"/>
              </a:lnSpc>
              <a:spcBef>
                <a:spcPts val="0"/>
              </a:spcBef>
              <a:spcAft>
                <a:spcPts val="0"/>
              </a:spcAft>
              <a:buClrTx/>
              <a:buSzTx/>
              <a:buFontTx/>
              <a:buNone/>
              <a:tabLst/>
              <a:defRPr/>
            </a:pPr>
            <a:endParaRPr lang="cs-CZ" dirty="0"/>
          </a:p>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26</a:t>
            </a:fld>
            <a:endParaRPr lang="en-US"/>
          </a:p>
        </p:txBody>
      </p:sp>
    </p:spTree>
    <p:extLst>
      <p:ext uri="{BB962C8B-B14F-4D97-AF65-F5344CB8AC3E}">
        <p14:creationId xmlns:p14="http://schemas.microsoft.com/office/powerpoint/2010/main" val="4049368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dirty="0"/>
              <a:t>Dle současných vědeckých poznatků se na hyperglykémie u DM 2. typu podílí 8 patofyziologických jevů několika orgánů:</a:t>
            </a:r>
          </a:p>
          <a:p>
            <a:pPr marL="0" indent="0">
              <a:buFontTx/>
              <a:buNone/>
            </a:pPr>
            <a:r>
              <a:rPr lang="cs-CZ" dirty="0"/>
              <a:t> - snížená sekrece inzulinu </a:t>
            </a:r>
          </a:p>
          <a:p>
            <a:pPr marL="0" indent="0">
              <a:buFontTx/>
              <a:buNone/>
            </a:pPr>
            <a:r>
              <a:rPr lang="cs-CZ" dirty="0"/>
              <a:t> - zvýšená sekrece </a:t>
            </a:r>
            <a:r>
              <a:rPr lang="cs-CZ" dirty="0" err="1"/>
              <a:t>glukagonu</a:t>
            </a:r>
            <a:endParaRPr lang="cs-CZ" dirty="0"/>
          </a:p>
          <a:p>
            <a:pPr marL="0" indent="0">
              <a:buFontTx/>
              <a:buNone/>
            </a:pPr>
            <a:r>
              <a:rPr lang="cs-CZ" dirty="0"/>
              <a:t> - snížený </a:t>
            </a:r>
            <a:r>
              <a:rPr lang="cs-CZ" dirty="0" err="1"/>
              <a:t>inkretinový</a:t>
            </a:r>
            <a:r>
              <a:rPr lang="cs-CZ" dirty="0"/>
              <a:t>  účinek </a:t>
            </a:r>
          </a:p>
          <a:p>
            <a:pPr marL="0" indent="0">
              <a:buFontTx/>
              <a:buNone/>
            </a:pPr>
            <a:r>
              <a:rPr lang="cs-CZ" dirty="0"/>
              <a:t> - dysfunkce </a:t>
            </a:r>
            <a:r>
              <a:rPr lang="cs-CZ" dirty="0" err="1"/>
              <a:t>adypocytů</a:t>
            </a:r>
            <a:r>
              <a:rPr lang="cs-CZ" dirty="0"/>
              <a:t> (tukové buňky) - zvýšená lipolýza (rozklad tuků na volné mastné kyseliny)</a:t>
            </a:r>
          </a:p>
          <a:p>
            <a:pPr marL="0" indent="0">
              <a:buFontTx/>
              <a:buNone/>
            </a:pPr>
            <a:r>
              <a:rPr lang="cs-CZ" dirty="0"/>
              <a:t> - snížené vychytávání glukózy (hl. svalovou tkání)</a:t>
            </a:r>
          </a:p>
          <a:p>
            <a:pPr marL="0" indent="0">
              <a:buFontTx/>
              <a:buNone/>
            </a:pPr>
            <a:r>
              <a:rPr lang="cs-CZ" dirty="0"/>
              <a:t> - zvýšená reabsorpce glukózy v ledvinách</a:t>
            </a:r>
          </a:p>
          <a:p>
            <a:pPr marL="0" indent="0">
              <a:buFontTx/>
              <a:buNone/>
            </a:pPr>
            <a:r>
              <a:rPr lang="cs-CZ" dirty="0"/>
              <a:t> - dysfunkce neurotransmiterů (zodpovědná za zvýšenou chuť k jídlu a příjem potravy)</a:t>
            </a:r>
          </a:p>
          <a:p>
            <a:pPr marL="0" indent="0">
              <a:buFontTx/>
              <a:buNone/>
            </a:pPr>
            <a:r>
              <a:rPr lang="cs-CZ" dirty="0"/>
              <a:t> - zvýšená produkce jaterní glukózy</a:t>
            </a:r>
          </a:p>
          <a:p>
            <a:pPr marL="171450" indent="-171450">
              <a:buFontTx/>
              <a:buChar char="-"/>
            </a:pPr>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27</a:t>
            </a:fld>
            <a:endParaRPr lang="en-US"/>
          </a:p>
        </p:txBody>
      </p:sp>
    </p:spTree>
    <p:extLst>
      <p:ext uri="{BB962C8B-B14F-4D97-AF65-F5344CB8AC3E}">
        <p14:creationId xmlns:p14="http://schemas.microsoft.com/office/powerpoint/2010/main" val="43116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r>
              <a:rPr lang="cs-CZ" sz="1600" b="1" dirty="0"/>
              <a:t>Diabetes </a:t>
            </a:r>
            <a:r>
              <a:rPr lang="cs-CZ" sz="1600" b="1" dirty="0" err="1"/>
              <a:t>mellitus</a:t>
            </a:r>
            <a:r>
              <a:rPr lang="cs-CZ" sz="1600" b="1" dirty="0"/>
              <a:t> </a:t>
            </a:r>
            <a:r>
              <a:rPr lang="cs-CZ" sz="1600" b="0" dirty="0"/>
              <a:t>je velmi </a:t>
            </a:r>
            <a:r>
              <a:rPr lang="cs-CZ" sz="1600" b="1" dirty="0"/>
              <a:t>závažné onemocnění </a:t>
            </a:r>
            <a:r>
              <a:rPr lang="cs-CZ" sz="1600" dirty="0"/>
              <a:t>se smrtelnými následky, je důvodem předčasného úmrtí - nejčastěji z KV příčin. Komplikace související s touto nemocí a fakt, že se jedná o nevyléčitelné onemocnění, svědčí o jeho závažnosti.</a:t>
            </a:r>
          </a:p>
          <a:p>
            <a:pPr marL="457200" lvl="1" indent="0">
              <a:buFont typeface="Wingdings" panose="05000000000000000000" pitchFamily="2" charset="2"/>
              <a:buNone/>
            </a:pPr>
            <a:endParaRPr lang="cs-CZ" sz="1600" b="1" dirty="0"/>
          </a:p>
          <a:p>
            <a:pPr lvl="1"/>
            <a:r>
              <a:rPr lang="cs-CZ" sz="1600" b="0" dirty="0"/>
              <a:t>Počet pacientů  s diabetem narůstá obrovskou rychlostí na celém světě (mluví se  o pandemii diabetu). </a:t>
            </a:r>
            <a:r>
              <a:rPr lang="sk-SK" altLang="en-US" sz="1600" dirty="0" err="1"/>
              <a:t>Nárůst</a:t>
            </a:r>
            <a:r>
              <a:rPr lang="sk-SK" altLang="en-US" sz="1600" dirty="0"/>
              <a:t> počtu </a:t>
            </a:r>
            <a:r>
              <a:rPr lang="sk-SK" altLang="en-US" sz="1600" dirty="0" err="1"/>
              <a:t>diabetiků</a:t>
            </a:r>
            <a:r>
              <a:rPr lang="sk-SK" altLang="en-US" sz="1600" dirty="0"/>
              <a:t> v </a:t>
            </a:r>
            <a:r>
              <a:rPr lang="sk-SK" altLang="en-US" sz="1600" dirty="0" err="1"/>
              <a:t>Evropě</a:t>
            </a:r>
            <a:r>
              <a:rPr lang="sk-SK" altLang="en-US" sz="1600" dirty="0"/>
              <a:t> (DM2) – </a:t>
            </a:r>
            <a:r>
              <a:rPr lang="sk-SK" altLang="en-US" sz="1600" b="1" dirty="0"/>
              <a:t>cca 8%.</a:t>
            </a:r>
          </a:p>
          <a:p>
            <a:pPr lvl="1"/>
            <a:r>
              <a:rPr lang="cs-CZ" sz="1600" b="1" dirty="0"/>
              <a:t>V Evropě </a:t>
            </a:r>
            <a:r>
              <a:rPr lang="cs-CZ" sz="1600" b="0" dirty="0"/>
              <a:t>trpí diabetem asi </a:t>
            </a:r>
            <a:r>
              <a:rPr lang="cs-CZ" sz="1600" b="1" dirty="0"/>
              <a:t>52 800 000 lidí</a:t>
            </a:r>
            <a:r>
              <a:rPr lang="cs-CZ" sz="1600" b="0" dirty="0"/>
              <a:t>; </a:t>
            </a:r>
            <a:r>
              <a:rPr lang="cs-CZ" sz="1600" b="1" dirty="0"/>
              <a:t>v České republice </a:t>
            </a:r>
            <a:r>
              <a:rPr lang="cs-CZ" sz="1600" b="0" dirty="0"/>
              <a:t>asi </a:t>
            </a:r>
            <a:r>
              <a:rPr lang="cs-CZ" sz="1600" b="1" dirty="0"/>
              <a:t>900 000 lidí. </a:t>
            </a:r>
          </a:p>
          <a:p>
            <a:pPr lvl="1"/>
            <a:r>
              <a:rPr lang="cs-CZ" sz="1600" b="0" dirty="0"/>
              <a:t>Diabetes se stal z hlediska nákladů na léčbu jedním z  nejzávažnějších  zdravotních problémů na celém světě. </a:t>
            </a:r>
          </a:p>
          <a:p>
            <a:pPr lvl="1"/>
            <a:endParaRPr lang="cs-CZ" sz="1600" b="0" dirty="0"/>
          </a:p>
          <a:p>
            <a:pPr>
              <a:buClr>
                <a:srgbClr val="FF0000"/>
              </a:buClr>
            </a:pPr>
            <a:r>
              <a:rPr lang="cs-CZ" sz="1600" b="0" dirty="0"/>
              <a:t>           Epidemiologické údaje (data ÚZIS z roku 2016) ukazují, že v České republice je </a:t>
            </a:r>
            <a:r>
              <a:rPr lang="cs-CZ" sz="2000" b="1" dirty="0"/>
              <a:t>861 500 léčených pacientů </a:t>
            </a:r>
            <a:r>
              <a:rPr lang="cs-CZ" sz="2000" b="0" dirty="0"/>
              <a:t>a cca </a:t>
            </a:r>
            <a:r>
              <a:rPr lang="cs-CZ" sz="2000" b="1" dirty="0"/>
              <a:t>300 000 o DM neví</a:t>
            </a:r>
            <a:r>
              <a:rPr lang="cs-CZ" sz="2000" b="0" dirty="0"/>
              <a:t>, z tohoto počtu je </a:t>
            </a:r>
            <a:r>
              <a:rPr lang="cs-CZ" sz="2000" b="1" dirty="0"/>
              <a:t>91,7% </a:t>
            </a:r>
          </a:p>
          <a:p>
            <a:pPr>
              <a:buClr>
                <a:srgbClr val="FF0000"/>
              </a:buClr>
            </a:pPr>
            <a:r>
              <a:rPr lang="cs-CZ" sz="2000" b="1" dirty="0"/>
              <a:t>           DM 2. typu, </a:t>
            </a:r>
            <a:r>
              <a:rPr lang="cs-CZ" sz="2000" b="0" dirty="0"/>
              <a:t>diabetici </a:t>
            </a:r>
            <a:r>
              <a:rPr lang="cs-CZ" sz="2000" b="1" dirty="0"/>
              <a:t>umírají průměrně o 8 let dříve </a:t>
            </a:r>
            <a:r>
              <a:rPr lang="cs-CZ" sz="2000" b="0" dirty="0"/>
              <a:t>(nejčastěji na KV onemocnění) a léčba diabetu spotřebuje až </a:t>
            </a:r>
            <a:r>
              <a:rPr lang="cs-CZ" sz="2000" b="1" dirty="0"/>
              <a:t>15% celkových nákladů.</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cs-CZ" sz="2000" b="1" dirty="0"/>
          </a:p>
          <a:p>
            <a:pPr marL="457200" marR="0" lvl="1" indent="0" algn="l" defTabSz="457200" rtl="0" eaLnBrk="1" fontAlgn="auto" latinLnBrk="0" hangingPunct="1">
              <a:lnSpc>
                <a:spcPct val="100000"/>
              </a:lnSpc>
              <a:spcBef>
                <a:spcPts val="0"/>
              </a:spcBef>
              <a:spcAft>
                <a:spcPts val="0"/>
              </a:spcAft>
              <a:buClrTx/>
              <a:buSzTx/>
              <a:buFontTx/>
              <a:buNone/>
              <a:tabLst/>
              <a:defRPr/>
            </a:pPr>
            <a:endParaRPr lang="cs-CZ" sz="2000" b="1" dirty="0"/>
          </a:p>
          <a:p>
            <a:pPr marL="457200" marR="0" lvl="1" indent="0" algn="l" defTabSz="457200" rtl="0" eaLnBrk="1" fontAlgn="auto" latinLnBrk="0" hangingPunct="1">
              <a:lnSpc>
                <a:spcPct val="100000"/>
              </a:lnSpc>
              <a:spcBef>
                <a:spcPts val="0"/>
              </a:spcBef>
              <a:spcAft>
                <a:spcPts val="0"/>
              </a:spcAft>
              <a:buClrTx/>
              <a:buSzTx/>
              <a:buFontTx/>
              <a:buNone/>
              <a:tabLst/>
              <a:defRPr/>
            </a:pPr>
            <a:endParaRPr lang="cs-CZ" sz="2000" b="0" dirty="0"/>
          </a:p>
          <a:p>
            <a:pPr lvl="1"/>
            <a:endParaRPr lang="cs-CZ" sz="1600" b="1" dirty="0"/>
          </a:p>
          <a:p>
            <a:pPr marL="742950" lvl="1" indent="-285750">
              <a:buFont typeface="Wingdings" panose="05000000000000000000" pitchFamily="2" charset="2"/>
              <a:buChar char="§"/>
            </a:pPr>
            <a:endParaRPr lang="cs-CZ" sz="1600" dirty="0"/>
          </a:p>
          <a:p>
            <a:endParaRPr lang="cs-CZ" dirty="0"/>
          </a:p>
          <a:p>
            <a:endParaRPr lang="cs-CZ" dirty="0"/>
          </a:p>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a:t>
            </a:fld>
            <a:endParaRPr lang="en-US"/>
          </a:p>
        </p:txBody>
      </p:sp>
    </p:spTree>
    <p:extLst>
      <p:ext uri="{BB962C8B-B14F-4D97-AF65-F5344CB8AC3E}">
        <p14:creationId xmlns:p14="http://schemas.microsoft.com/office/powerpoint/2010/main" val="431161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s-CZ" b="1" dirty="0"/>
              <a:t>Hypoglykémie/Hyperglykémie – viz prezentace č. 2 z 12.6.2018</a:t>
            </a:r>
          </a:p>
          <a:p>
            <a:pPr rtl="0"/>
            <a:endParaRPr lang="cs-CZ" b="1" dirty="0"/>
          </a:p>
          <a:p>
            <a:pPr rtl="0"/>
            <a:r>
              <a:rPr lang="cs-CZ" b="1" dirty="0"/>
              <a:t>Akutní komplikace:</a:t>
            </a:r>
          </a:p>
          <a:p>
            <a:pPr rtl="0"/>
            <a:r>
              <a:rPr lang="cs-CZ" b="1" dirty="0"/>
              <a:t>Hypoglykemické kóma</a:t>
            </a:r>
            <a:r>
              <a:rPr lang="cs-CZ" dirty="0"/>
              <a:t>: </a:t>
            </a:r>
            <a:r>
              <a:rPr lang="cs-CZ" dirty="0">
                <a:effectLst/>
              </a:rPr>
              <a:t>hypoglykémie se ztrátou vědomí, vyskytuje se častěji u DM 1. typu než u DM. 2 typu, neléčené kóma může mít fatální důsledky.</a:t>
            </a:r>
          </a:p>
          <a:p>
            <a:pPr rtl="0"/>
            <a:endParaRPr lang="cs-CZ" dirty="0">
              <a:effectLst/>
            </a:endParaRPr>
          </a:p>
          <a:p>
            <a:r>
              <a:rPr lang="cs-CZ" b="1" dirty="0">
                <a:effectLst/>
              </a:rPr>
              <a:t>Diabetická </a:t>
            </a:r>
            <a:r>
              <a:rPr lang="cs-CZ" b="1" dirty="0" err="1">
                <a:effectLst/>
              </a:rPr>
              <a:t>ketoacidóza</a:t>
            </a:r>
            <a:r>
              <a:rPr lang="cs-CZ" dirty="0">
                <a:effectLst/>
              </a:rPr>
              <a:t> (DKA) je život ohrožující komplikací diabetu </a:t>
            </a:r>
            <a:r>
              <a:rPr lang="cs-CZ" dirty="0" err="1">
                <a:effectLst/>
              </a:rPr>
              <a:t>mellitu</a:t>
            </a:r>
            <a:r>
              <a:rPr lang="cs-CZ" dirty="0">
                <a:effectLst/>
              </a:rPr>
              <a:t>. Je typická pro diabetiky 1. typu. Příčinou je absolutní nebo relativní deficit inzulinu. Vyskytuje se u 20–40 % nově diagnostikovaných diabetiků. Mortalita DKA je &lt; 2 %. </a:t>
            </a:r>
            <a:r>
              <a:rPr lang="cs-CZ" b="0" dirty="0">
                <a:effectLst/>
              </a:rPr>
              <a:t>Dominujícími</a:t>
            </a:r>
            <a:r>
              <a:rPr lang="cs-CZ" b="1" dirty="0">
                <a:effectLst/>
              </a:rPr>
              <a:t> </a:t>
            </a:r>
            <a:r>
              <a:rPr lang="cs-CZ" b="0" dirty="0">
                <a:effectLst/>
              </a:rPr>
              <a:t>příznaky</a:t>
            </a:r>
            <a:r>
              <a:rPr lang="cs-CZ" dirty="0">
                <a:effectLst/>
              </a:rPr>
              <a:t> jsou </a:t>
            </a:r>
            <a:r>
              <a:rPr lang="cs-CZ" b="1" dirty="0">
                <a:effectLst/>
              </a:rPr>
              <a:t>dehydratace</a:t>
            </a:r>
            <a:r>
              <a:rPr lang="cs-CZ" dirty="0">
                <a:effectLst/>
              </a:rPr>
              <a:t>, </a:t>
            </a:r>
            <a:r>
              <a:rPr lang="cs-CZ" b="1" dirty="0">
                <a:effectLst/>
              </a:rPr>
              <a:t>metabolická acidóza</a:t>
            </a:r>
            <a:r>
              <a:rPr lang="cs-CZ" dirty="0">
                <a:effectLst/>
              </a:rPr>
              <a:t> a </a:t>
            </a:r>
            <a:r>
              <a:rPr lang="cs-CZ" b="1" dirty="0">
                <a:effectLst/>
              </a:rPr>
              <a:t>hyperglykemie</a:t>
            </a:r>
            <a:r>
              <a:rPr lang="cs-CZ" dirty="0">
                <a:effectLst/>
              </a:rPr>
              <a:t>. Stresové situace (nejčastěji infekční choroby, náhlé příhody břišní aj.) vedou ke zvýšení inzulinové rezistence. I když dochází k hyperglykemii, ke ketóze dochází jen tehdy, pokud nejsou dostatečně zvýšeny dávky inzulinu. V praxi je možno se poměrně často setkat s tak hrubou chybou, že při nechutenství a zvracení je dávkování inzulinu dokonce sníženo nebo dávka je zcela vynechána. </a:t>
            </a:r>
          </a:p>
          <a:p>
            <a:endParaRPr lang="cs-CZ" dirty="0">
              <a:effectLst/>
            </a:endParaRPr>
          </a:p>
          <a:p>
            <a:r>
              <a:rPr lang="cs-CZ" dirty="0">
                <a:effectLst/>
              </a:rPr>
              <a:t>Poznámka pod čarou - Když dochází ke spalování tuků začnou se vytvářet </a:t>
            </a:r>
            <a:r>
              <a:rPr lang="cs-CZ" b="1" dirty="0">
                <a:effectLst/>
              </a:rPr>
              <a:t>ketolátky</a:t>
            </a:r>
            <a:r>
              <a:rPr lang="cs-CZ" dirty="0">
                <a:effectLst/>
              </a:rPr>
              <a:t>, které se postupně vyplavují z těla močí. Tento stav nazýváme </a:t>
            </a:r>
            <a:r>
              <a:rPr lang="cs-CZ" b="1" dirty="0">
                <a:effectLst/>
              </a:rPr>
              <a:t>ketózou </a:t>
            </a:r>
            <a:r>
              <a:rPr lang="cs-CZ" dirty="0">
                <a:effectLst/>
              </a:rPr>
              <a:t>a jde o přirozenou reakci těla na nedostatek cukru, kterou je tělo nuceno kompenzovat </a:t>
            </a:r>
            <a:r>
              <a:rPr lang="cs-CZ" b="1" dirty="0">
                <a:effectLst/>
              </a:rPr>
              <a:t>spalováním tuků. </a:t>
            </a:r>
            <a:r>
              <a:rPr lang="cs-CZ" b="0" dirty="0">
                <a:effectLst/>
              </a:rPr>
              <a:t>K</a:t>
            </a:r>
            <a:r>
              <a:rPr lang="cs-CZ" sz="1200" kern="1200" dirty="0">
                <a:solidFill>
                  <a:schemeClr val="tx1"/>
                </a:solidFill>
                <a:effectLst/>
                <a:latin typeface="+mn-lt"/>
                <a:ea typeface="+mn-ea"/>
                <a:cs typeface="+mn-cs"/>
              </a:rPr>
              <a:t>etolátky v malém množství mají pozitivní efekt na srdeční činnost.</a:t>
            </a:r>
            <a:endParaRPr lang="cs-CZ" dirty="0"/>
          </a:p>
          <a:p>
            <a:endParaRPr lang="cs-CZ" dirty="0"/>
          </a:p>
          <a:p>
            <a:r>
              <a:rPr lang="cs-CZ" b="1" dirty="0"/>
              <a:t>Diabetický </a:t>
            </a:r>
            <a:r>
              <a:rPr lang="cs-CZ" b="1" dirty="0" err="1"/>
              <a:t>hyperosmolární</a:t>
            </a:r>
            <a:r>
              <a:rPr lang="cs-CZ" b="1" dirty="0"/>
              <a:t> syndrom – hyperglykemické kóma -</a:t>
            </a:r>
            <a:r>
              <a:rPr lang="cs-CZ" dirty="0"/>
              <a:t> je běžnější u diabetiků 2. typu. Nejhorším faktorem je samotná hyperglykémie. Cukr se z krve zvýšeně vylučuje do moči a strhává s sebou i vodu. To je příčinou nadměrného močení a samozřejmě odvodnění – dehydratace. Ta může vést až k úplnému narušení vnitřní rovnováhy organismu, na což mozek reaguje poruchou činnosti a člověk upadá do kómatu.</a:t>
            </a:r>
          </a:p>
          <a:p>
            <a:endParaRPr lang="cs-CZ" dirty="0"/>
          </a:p>
          <a:p>
            <a:r>
              <a:rPr lang="cs-CZ" b="1" dirty="0"/>
              <a:t>Obrázek</a:t>
            </a:r>
            <a:r>
              <a:rPr lang="cs-CZ" dirty="0"/>
              <a:t> – přirozená historie DM 2. typu</a:t>
            </a:r>
          </a:p>
          <a:p>
            <a:r>
              <a:rPr lang="cs-CZ" dirty="0"/>
              <a:t>Je zde zobrazeno, jak v čase bez léčby, vypadá průběh onemocnění. Do stanovení diagnózy ve stádiu prediabetu a následně diabetu do času 0 narůstá sekrece inzulínu ruku v ruce s inzulínovou rezistencí. Přítomny jsou další faktory – převážně metabolický syndrom a postupně se zvyšující glykémie na lačno a po jídle. Již v časných stádiích prediabetu dochází k rozvoji kardiovaskulárních komplikací a s přechodem z fáze prediabetu do diabetu i s rozvojem </a:t>
            </a:r>
            <a:r>
              <a:rPr lang="cs-CZ" dirty="0" err="1"/>
              <a:t>mikrovaskulárních</a:t>
            </a:r>
            <a:r>
              <a:rPr lang="cs-CZ" dirty="0"/>
              <a:t> komplikací. V době po diagnóze přirozená sekrece inzulínu klesá a tělo si samo nedokáže vyprodukovat dostatek přirozeného inzulínu, v reakci dochází k nárůstu glykémie a z důvodu dlouhotrvající hyperglykémie k závažným makro a </a:t>
            </a:r>
            <a:r>
              <a:rPr lang="cs-CZ" dirty="0" err="1"/>
              <a:t>mikrovaskulárním</a:t>
            </a:r>
            <a:r>
              <a:rPr lang="cs-CZ" dirty="0"/>
              <a:t> komplikacím. </a:t>
            </a:r>
          </a:p>
          <a:p>
            <a:endParaRPr lang="cs-CZ" dirty="0"/>
          </a:p>
          <a:p>
            <a:endParaRPr lang="cs-CZ" dirty="0"/>
          </a:p>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29</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s-CZ" b="1" dirty="0"/>
              <a:t>Pozdní komplikace diabetu</a:t>
            </a:r>
          </a:p>
          <a:p>
            <a:pPr rtl="0"/>
            <a:endParaRPr lang="cs-CZ" b="1" dirty="0"/>
          </a:p>
          <a:p>
            <a:pPr rtl="0"/>
            <a:r>
              <a:rPr lang="cs-CZ" dirty="0"/>
              <a:t>Vznik pozdních komplikací diabetu podporuje dlouhotrvající hyperglykemie spolu s genetickými predispozicemi. Hyperglykemie je pro tělo nepřirozená a tělesné tkáně nejsou na vysoké koncentrace glukózy uzpůsobeny. Glukóza je za určitých podmínek velmi reaktivní a snadno nekontrolovaně reaguje s molekulami bílkovin (proces neenzymové </a:t>
            </a:r>
            <a:r>
              <a:rPr lang="cs-CZ" dirty="0" err="1"/>
              <a:t>glykace</a:t>
            </a:r>
            <a:r>
              <a:rPr lang="cs-CZ" dirty="0"/>
              <a:t>). </a:t>
            </a:r>
            <a:r>
              <a:rPr lang="cs-CZ" dirty="0" err="1"/>
              <a:t>Glykace</a:t>
            </a:r>
            <a:r>
              <a:rPr lang="cs-CZ" dirty="0"/>
              <a:t> dané bílkoviny změní její chemické vlastnosti, a tudíž bílkovina nemůže již plnit svou původní funkci. Čím častější a déletrvající jsou hyperglykemie, tím více proteinů je </a:t>
            </a:r>
            <a:r>
              <a:rPr lang="cs-CZ" dirty="0" err="1"/>
              <a:t>naglykováno</a:t>
            </a:r>
            <a:r>
              <a:rPr lang="cs-CZ" dirty="0"/>
              <a:t>, což při překročení určité kritické hodnoty </a:t>
            </a:r>
            <a:r>
              <a:rPr lang="cs-CZ" dirty="0" err="1"/>
              <a:t>naglykovaných</a:t>
            </a:r>
            <a:r>
              <a:rPr lang="cs-CZ" dirty="0"/>
              <a:t> bílkovin znamená výrazné zvýšení rizika vzniku nějaké konkrétní pozdní komplikace diabetu. </a:t>
            </a:r>
          </a:p>
          <a:p>
            <a:pPr rtl="0"/>
            <a:r>
              <a:rPr lang="cs-CZ" dirty="0"/>
              <a:t>Hyperglykemie také podporuje oxidační stres organismu. Hydroxylové skupiny glukózy se účastní přenosu elektronů, tím podporují vznik reaktivních radikálů (především reaktivní formy kyslíku), které přímo reagují s buňkami a mění jejich vlastnosti. Projev oxidačního stresu můžeme pozorovat např. u procesu geneze aterosklerotických plátů velkých cév, což je relativně časté diabetické onemocnění. Oxidační stres stupňuje rychlost </a:t>
            </a:r>
            <a:r>
              <a:rPr lang="cs-CZ" dirty="0" err="1"/>
              <a:t>glykace</a:t>
            </a:r>
            <a:r>
              <a:rPr lang="cs-CZ" dirty="0"/>
              <a:t> bílkovin a </a:t>
            </a:r>
            <a:r>
              <a:rPr lang="cs-CZ" dirty="0" err="1"/>
              <a:t>naglykované</a:t>
            </a:r>
            <a:r>
              <a:rPr lang="cs-CZ" dirty="0"/>
              <a:t> bílkoviny zase vytvářejí reaktivní radikály kyslíku, čímž vzniká začarovaný kruh. </a:t>
            </a:r>
          </a:p>
        </p:txBody>
      </p:sp>
      <p:sp>
        <p:nvSpPr>
          <p:cNvPr id="4" name="Slide Number Placeholder 3"/>
          <p:cNvSpPr>
            <a:spLocks noGrp="1"/>
          </p:cNvSpPr>
          <p:nvPr>
            <p:ph type="sldNum" sz="quarter" idx="10"/>
          </p:nvPr>
        </p:nvSpPr>
        <p:spPr/>
        <p:txBody>
          <a:bodyPr/>
          <a:lstStyle/>
          <a:p>
            <a:fld id="{FAD751AE-7ABC-314D-AFAD-47B860ED6FFE}" type="slidenum">
              <a:rPr lang="en-US" smtClean="0"/>
              <a:pPr/>
              <a:t>30</a:t>
            </a:fld>
            <a:endParaRPr lang="en-US"/>
          </a:p>
        </p:txBody>
      </p:sp>
    </p:spTree>
    <p:extLst>
      <p:ext uri="{BB962C8B-B14F-4D97-AF65-F5344CB8AC3E}">
        <p14:creationId xmlns:p14="http://schemas.microsoft.com/office/powerpoint/2010/main" val="4049368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cs-CZ" b="1" dirty="0"/>
              <a:t>Diabetická retinopatie</a:t>
            </a:r>
            <a:r>
              <a:rPr lang="cs-CZ" dirty="0"/>
              <a:t> </a:t>
            </a:r>
          </a:p>
          <a:p>
            <a:pPr rtl="0"/>
            <a:endParaRPr lang="cs-CZ" dirty="0"/>
          </a:p>
          <a:p>
            <a:pPr rtl="0"/>
            <a:r>
              <a:rPr lang="cs-CZ" dirty="0"/>
              <a:t>je nezánětlivé onemocnění oční sítnice. Vzniká jako důsledek celkového postižení cév u diabetu </a:t>
            </a:r>
            <a:r>
              <a:rPr lang="cs-CZ" dirty="0" err="1"/>
              <a:t>mellitu</a:t>
            </a:r>
            <a:r>
              <a:rPr lang="cs-CZ" dirty="0"/>
              <a:t>. Dochází k poškození krevních cév vyživujících sítnici a v těžkých případech ke krvácení do sítnice a sklivce se závažnou poruchou zraku až slepotou. Typicky se vyskytují na fundu </a:t>
            </a:r>
            <a:r>
              <a:rPr lang="cs-CZ" dirty="0" err="1"/>
              <a:t>mikroaneurysmata</a:t>
            </a:r>
            <a:r>
              <a:rPr lang="cs-CZ" dirty="0"/>
              <a:t>, zejména v centru. Nacházejí se zde tvrdá ložiska i měkká (vatovitá) a četné hemoragie. Častým jizvením pak může docházet až k odchlípení sítnice. Počáteční příznaky nejsou nápadné, proto je třeba u rizikových stavů provádět vyšetření očního pozadí (oftalmoskopii). Léčba spočívá v kompenzaci diabetu, případně laserové koagulaci změn.</a:t>
            </a:r>
          </a:p>
          <a:p>
            <a:endParaRPr lang="cs-CZ" dirty="0"/>
          </a:p>
          <a:p>
            <a:pPr rtl="0"/>
            <a:r>
              <a:rPr lang="cs-CZ" b="1" dirty="0"/>
              <a:t>Diabetická nefropatie</a:t>
            </a:r>
            <a:r>
              <a:rPr lang="cs-CZ" dirty="0"/>
              <a:t> </a:t>
            </a:r>
          </a:p>
          <a:p>
            <a:pPr rtl="0"/>
            <a:endParaRPr lang="cs-CZ" dirty="0"/>
          </a:p>
          <a:p>
            <a:pPr rtl="0"/>
            <a:r>
              <a:rPr lang="cs-CZ" dirty="0"/>
              <a:t>je chronické onemocnění ledvin, které je způsobeno vlivem dlouhodobě zvýšené glykemie (hyperglykemie) při diabetu. Onemocnění spočívá v morfologické změně ledvinových glomerulů a může vést k poklesu funkce ledvin nebo i jejich selhání. Zpravidla se diabetická nefropatie projevuje těmito klinickými projevy: </a:t>
            </a:r>
          </a:p>
          <a:p>
            <a:pPr rtl="0"/>
            <a:r>
              <a:rPr lang="cs-CZ" dirty="0"/>
              <a:t>	přítomnost albuminu v moči (</a:t>
            </a:r>
            <a:r>
              <a:rPr lang="cs-CZ" dirty="0" err="1"/>
              <a:t>mikroalbuminurie</a:t>
            </a:r>
            <a:r>
              <a:rPr lang="cs-CZ" dirty="0"/>
              <a:t>, obvykle nad 300 mg/24 hod)</a:t>
            </a:r>
          </a:p>
          <a:p>
            <a:pPr rtl="0"/>
            <a:r>
              <a:rPr lang="cs-CZ" dirty="0"/>
              <a:t>	přítomnost bílkoviny v moči (proteinurie)</a:t>
            </a:r>
          </a:p>
          <a:p>
            <a:pPr rtl="0"/>
            <a:r>
              <a:rPr lang="cs-CZ" dirty="0"/>
              <a:t>	vysoký krevní tlak (hypertenze)</a:t>
            </a:r>
          </a:p>
          <a:p>
            <a:pPr rtl="0"/>
            <a:r>
              <a:rPr lang="cs-CZ" dirty="0"/>
              <a:t>	pokles funkce ledvin</a:t>
            </a:r>
          </a:p>
          <a:p>
            <a:pPr rtl="0"/>
            <a:r>
              <a:rPr lang="cs-CZ" dirty="0"/>
              <a:t>Léčba diabetické nefropatie je složitá, avšak průběh lze zpomalit dobrou kompenzací diabetu, absencí dlouhodobé hyperglykemie a snížením krevního tlaku. Při významném omezení funkce ledvin je využívána dialýza, volbou v pokročilém stádiu je transplantaci ledvin. </a:t>
            </a:r>
          </a:p>
          <a:p>
            <a:endParaRPr lang="cs-CZ" dirty="0"/>
          </a:p>
          <a:p>
            <a:r>
              <a:rPr lang="cs-CZ" b="1" dirty="0"/>
              <a:t>Diabetická neuropatie</a:t>
            </a:r>
            <a:r>
              <a:rPr lang="cs-CZ" dirty="0"/>
              <a:t> </a:t>
            </a:r>
          </a:p>
          <a:p>
            <a:endParaRPr lang="cs-CZ" dirty="0"/>
          </a:p>
          <a:p>
            <a:r>
              <a:rPr lang="cs-CZ" dirty="0"/>
              <a:t>je nezánětlivé poškození funkce a struktury periferních nervů vlivem dlouhodobě zvýšené glykémie (hyperglykémie) při diabetu. Mohou být poškozeny jak nervy motorické, senzitivní, tak i vegetativní. Jde o nejčastější chronickou komplikaci diabetu.</a:t>
            </a:r>
          </a:p>
          <a:p>
            <a:endParaRPr lang="cs-CZ" dirty="0"/>
          </a:p>
          <a:p>
            <a:r>
              <a:rPr lang="cs-CZ" b="1" dirty="0"/>
              <a:t>Diabetická noha</a:t>
            </a:r>
            <a:r>
              <a:rPr lang="cs-CZ" dirty="0"/>
              <a:t> </a:t>
            </a:r>
          </a:p>
          <a:p>
            <a:endParaRPr lang="cs-CZ" dirty="0"/>
          </a:p>
          <a:p>
            <a:r>
              <a:rPr lang="cs-CZ" dirty="0"/>
              <a:t>je rámcový termín pro zdravotní problémy dolních končetin, které se vyskytují hlavně u diabetiků. Podle WHO je diabetická noha charakterizována jako ulcerace (zvředovatění) nebo poškození tkání nohou u diabetiků způsobené neuropatií a ischemií, které je většinou doprovázeno infekcí. </a:t>
            </a:r>
          </a:p>
        </p:txBody>
      </p:sp>
      <p:sp>
        <p:nvSpPr>
          <p:cNvPr id="4" name="Slide Number Placeholder 3"/>
          <p:cNvSpPr>
            <a:spLocks noGrp="1"/>
          </p:cNvSpPr>
          <p:nvPr>
            <p:ph type="sldNum" sz="quarter" idx="10"/>
          </p:nvPr>
        </p:nvSpPr>
        <p:spPr/>
        <p:txBody>
          <a:bodyPr/>
          <a:lstStyle/>
          <a:p>
            <a:fld id="{FAD751AE-7ABC-314D-AFAD-47B860ED6FFE}" type="slidenum">
              <a:rPr lang="en-US" smtClean="0"/>
              <a:pPr/>
              <a:t>31</a:t>
            </a:fld>
            <a:endParaRPr lang="en-US"/>
          </a:p>
        </p:txBody>
      </p:sp>
    </p:spTree>
    <p:extLst>
      <p:ext uri="{BB962C8B-B14F-4D97-AF65-F5344CB8AC3E}">
        <p14:creationId xmlns:p14="http://schemas.microsoft.com/office/powerpoint/2010/main" val="431161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cs-CZ" b="1" dirty="0"/>
              <a:t>Metabolický syndrom - prevalence</a:t>
            </a:r>
          </a:p>
          <a:p>
            <a:pPr marL="0" indent="0">
              <a:buFontTx/>
              <a:buNone/>
            </a:pPr>
            <a:r>
              <a:rPr lang="cs-CZ" dirty="0"/>
              <a:t>V severoamerické populaci, kde byl metabolický syndrom zkoumán nejvíce, se vyskytuje v průměru u 24 % populace starší 20 let, přičemž prevalence stoupá s věkem: Od 7 % u 20-letých až po 40 % u osob starších 60 let. V ČR byla prevalence měřena u osob v rozmezí 24 - 65 let, kde dosáhla v průměru 32 % u mužů a 24 % u žen. Ve skupině nad 65 let byl výskyt v ČR u každého pohlaví ještě vyšší. </a:t>
            </a:r>
            <a:endParaRPr lang="cs-CZ" b="1" dirty="0"/>
          </a:p>
          <a:p>
            <a:pPr marL="0" indent="0">
              <a:buFontTx/>
              <a:buNone/>
            </a:pPr>
            <a:endParaRPr lang="cs-CZ" b="1" dirty="0"/>
          </a:p>
          <a:p>
            <a:pPr marL="0" indent="0">
              <a:buFontTx/>
              <a:buNone/>
            </a:pPr>
            <a:r>
              <a:rPr lang="cs-CZ" b="1" dirty="0"/>
              <a:t>Obezita</a:t>
            </a:r>
          </a:p>
          <a:p>
            <a:pPr marL="0" indent="0">
              <a:buFontTx/>
              <a:buNone/>
            </a:pPr>
            <a:r>
              <a:rPr lang="cs-CZ" dirty="0"/>
              <a:t>Obezita je jedním ze základních faktorů rozvoje metabolického syndromu. V praxi je důležité rozložení tukové tkáně než její celkový podíl. Mluvíme o abdominální obezitě - nahromadění tuku v oblasti břicha. Za rizikové hodnoty se považuje obvod pasu větší než 80 cm/ženy a 94 cm/muži. Vysoké riziko metabolických komplikací značí 88 cm/ženy a 102 cm/muži. </a:t>
            </a:r>
          </a:p>
          <a:p>
            <a:pPr marL="0" indent="0">
              <a:buFontTx/>
              <a:buNone/>
            </a:pPr>
            <a:endParaRPr lang="cs-CZ" b="0" dirty="0"/>
          </a:p>
          <a:p>
            <a:pPr marL="0" indent="0">
              <a:buFontTx/>
              <a:buNone/>
            </a:pPr>
            <a:r>
              <a:rPr lang="cs-CZ" b="1" dirty="0"/>
              <a:t>Krevní tlak</a:t>
            </a:r>
            <a:endParaRPr lang="cs-CZ" b="0" dirty="0"/>
          </a:p>
          <a:p>
            <a:pPr marL="0" indent="0">
              <a:buFontTx/>
              <a:buNone/>
            </a:pPr>
            <a:r>
              <a:rPr lang="cs-CZ" dirty="0"/>
              <a:t>Krevní tlak, který se dlouhodobě pohybuje nad hranicí 140/90 </a:t>
            </a:r>
            <a:r>
              <a:rPr lang="cs-CZ" dirty="0" err="1"/>
              <a:t>mmHg</a:t>
            </a:r>
            <a:r>
              <a:rPr lang="cs-CZ" dirty="0"/>
              <a:t>, je opět rizikovým faktorem. Za ten se považuje i už nastavená léčba vysokého krevního tlaku. Hodnota krevního tlaku by u pacienta s MS neměla přesahovat 130/85 </a:t>
            </a:r>
            <a:r>
              <a:rPr lang="cs-CZ" dirty="0" err="1"/>
              <a:t>mmHg</a:t>
            </a:r>
            <a:r>
              <a:rPr lang="cs-CZ" dirty="0"/>
              <a:t>. </a:t>
            </a:r>
          </a:p>
          <a:p>
            <a:pPr marL="0" indent="0">
              <a:buFontTx/>
              <a:buNone/>
            </a:pPr>
            <a:endParaRPr lang="cs-CZ" b="1" dirty="0"/>
          </a:p>
          <a:p>
            <a:pPr marL="0" indent="0">
              <a:buFontTx/>
              <a:buNone/>
            </a:pPr>
            <a:r>
              <a:rPr lang="cs-CZ" b="1" dirty="0" err="1"/>
              <a:t>Dyslipidémie</a:t>
            </a:r>
            <a:r>
              <a:rPr lang="cs-CZ" b="1" dirty="0"/>
              <a:t> </a:t>
            </a:r>
          </a:p>
          <a:p>
            <a:pPr marL="0" indent="0">
              <a:buFontTx/>
              <a:buNone/>
            </a:pPr>
            <a:r>
              <a:rPr lang="cs-CZ" dirty="0"/>
              <a:t>Triglyceridy, základní složky živočišných tuků a rostlinných olejů, by v organismu neměly mít vyšší hodnotu než 1,7 </a:t>
            </a:r>
            <a:r>
              <a:rPr lang="cs-CZ" dirty="0" err="1"/>
              <a:t>mmol</a:t>
            </a:r>
            <a:r>
              <a:rPr lang="cs-CZ" dirty="0"/>
              <a:t>/l. Také platí, že čím nižší věk, tím by i hladina triglyceridů měla být nižší. Koncentrace se dají ovlivnit převážně nízkotučnou dietou a dále léky, především, ze skupiny </a:t>
            </a:r>
            <a:r>
              <a:rPr lang="cs-CZ" dirty="0" err="1"/>
              <a:t>fibrátů</a:t>
            </a:r>
            <a:r>
              <a:rPr lang="cs-CZ" dirty="0"/>
              <a:t>.</a:t>
            </a:r>
          </a:p>
          <a:p>
            <a:pPr marL="0" indent="0">
              <a:buFontTx/>
              <a:buNone/>
            </a:pPr>
            <a:endParaRPr lang="cs-CZ" b="1" dirty="0"/>
          </a:p>
          <a:p>
            <a:pPr marL="0" indent="0">
              <a:buFontTx/>
              <a:buNone/>
            </a:pPr>
            <a:r>
              <a:rPr lang="cs-CZ" b="1" dirty="0"/>
              <a:t>HDL cholesterol</a:t>
            </a:r>
          </a:p>
          <a:p>
            <a:pPr marL="0" indent="0">
              <a:buFontTx/>
              <a:buNone/>
            </a:pPr>
            <a:r>
              <a:rPr lang="cs-CZ" dirty="0"/>
              <a:t>Někdy označovaný jako "hodný" cholesterol, se podílí na transportu cholesterolu z tkání, kde se ukládá, zpět do jater, kde je zpracován. Jeho nízké hladiny (ženy pod 1,3 </a:t>
            </a:r>
            <a:r>
              <a:rPr lang="cs-CZ" dirty="0" err="1"/>
              <a:t>mmol</a:t>
            </a:r>
            <a:r>
              <a:rPr lang="cs-CZ" dirty="0"/>
              <a:t>/l, muži pod 1,0 </a:t>
            </a:r>
            <a:r>
              <a:rPr lang="cs-CZ" dirty="0" err="1"/>
              <a:t>mmol</a:t>
            </a:r>
            <a:r>
              <a:rPr lang="cs-CZ" dirty="0"/>
              <a:t>/l) jsou rizikové pro rozvoj aterosklerózy. V úvahu se samozřejmě bere i celkový cholesterol (neměl by být nad 6 </a:t>
            </a:r>
            <a:r>
              <a:rPr lang="cs-CZ" dirty="0" err="1"/>
              <a:t>mmol</a:t>
            </a:r>
            <a:r>
              <a:rPr lang="cs-CZ" dirty="0"/>
              <a:t>/l) a poměr HDL:LDL cholesterolů. Koncentrace cholesterolu lze ovlivnit dietou a léky, především ze skupiny </a:t>
            </a:r>
            <a:r>
              <a:rPr lang="cs-CZ" dirty="0" err="1"/>
              <a:t>statinů</a:t>
            </a:r>
            <a:r>
              <a:rPr lang="cs-CZ" dirty="0"/>
              <a:t>. Tyto snižují hodnoty celkového cholesterolu, nejnovější léky z této skupiny i zvyšují hodnoty HDL cholesterolu. </a:t>
            </a:r>
          </a:p>
          <a:p>
            <a:pPr marL="0" indent="0">
              <a:buFontTx/>
              <a:buNone/>
            </a:pPr>
            <a:endParaRPr lang="cs-CZ" b="1" dirty="0"/>
          </a:p>
          <a:p>
            <a:pPr marL="0" indent="0">
              <a:buFontTx/>
              <a:buNone/>
            </a:pPr>
            <a:r>
              <a:rPr lang="cs-CZ" b="1" dirty="0"/>
              <a:t>Porucha glukózové tolerance, DM</a:t>
            </a:r>
          </a:p>
          <a:p>
            <a:pPr marL="0" indent="0">
              <a:buFontTx/>
              <a:buNone/>
            </a:pPr>
            <a:r>
              <a:rPr lang="cs-CZ" dirty="0"/>
              <a:t>Jde o stav, kdy tkáně nedokážou reagovat na inzulín a glukóza se špatně dostává do buněk (inzulínová rezistence). Většinou se odhalí orálním glukózovým tolerančním testem (viz prezentace č. 4 – Jak „měříme“ diabetiky?). </a:t>
            </a:r>
            <a:endParaRPr lang="cs-CZ" b="1"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33</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cs-CZ" altLang="en-US" b="1" dirty="0"/>
              <a:t>Přidružené komplikace metabolického syndromu</a:t>
            </a:r>
          </a:p>
          <a:p>
            <a:pPr marL="342900" indent="-342900">
              <a:buFont typeface="Arial" panose="020B0604020202020204" pitchFamily="34" charset="0"/>
              <a:buChar char="•"/>
            </a:pPr>
            <a:r>
              <a:rPr lang="cs-CZ" altLang="en-US" dirty="0"/>
              <a:t>Porucha tolerance glukózy/inzulinová rezistence</a:t>
            </a:r>
            <a:endParaRPr lang="en-US" altLang="en-US" dirty="0"/>
          </a:p>
          <a:p>
            <a:pPr marL="342900" indent="-342900">
              <a:buFont typeface="Arial" panose="020B0604020202020204" pitchFamily="34" charset="0"/>
              <a:buChar char="•"/>
            </a:pPr>
            <a:r>
              <a:rPr lang="en-US" altLang="en-US" dirty="0" err="1"/>
              <a:t>Aterogen</a:t>
            </a:r>
            <a:r>
              <a:rPr lang="cs-CZ" altLang="en-US" dirty="0"/>
              <a:t>ní</a:t>
            </a:r>
            <a:r>
              <a:rPr lang="en-US" altLang="en-US" dirty="0"/>
              <a:t> </a:t>
            </a:r>
            <a:r>
              <a:rPr lang="en-US" altLang="en-US" dirty="0" err="1"/>
              <a:t>dyslipidemi</a:t>
            </a:r>
            <a:r>
              <a:rPr lang="cs-CZ" altLang="en-US" dirty="0"/>
              <a:t>e</a:t>
            </a:r>
            <a:endParaRPr lang="en-US" altLang="en-US" dirty="0"/>
          </a:p>
          <a:p>
            <a:pPr marL="342900" indent="-342900">
              <a:buFont typeface="Arial" panose="020B0604020202020204" pitchFamily="34" charset="0"/>
              <a:buChar char="•"/>
            </a:pPr>
            <a:r>
              <a:rPr lang="en-US" altLang="en-US" dirty="0" err="1"/>
              <a:t>Endoteli</a:t>
            </a:r>
            <a:r>
              <a:rPr lang="cs-CZ" altLang="en-US" dirty="0"/>
              <a:t>á</a:t>
            </a:r>
            <a:r>
              <a:rPr lang="en-US" altLang="en-US" dirty="0"/>
              <a:t>l</a:t>
            </a:r>
            <a:r>
              <a:rPr lang="cs-CZ" altLang="en-US" dirty="0"/>
              <a:t>ní</a:t>
            </a:r>
            <a:r>
              <a:rPr lang="en-US" altLang="en-US" dirty="0"/>
              <a:t> </a:t>
            </a:r>
            <a:r>
              <a:rPr lang="en-US" altLang="en-US" dirty="0" err="1"/>
              <a:t>dysfun</a:t>
            </a:r>
            <a:r>
              <a:rPr lang="cs-CZ" altLang="en-US" dirty="0"/>
              <a:t>k</a:t>
            </a:r>
            <a:r>
              <a:rPr lang="en-US" altLang="en-US" dirty="0"/>
              <a:t>c</a:t>
            </a:r>
            <a:r>
              <a:rPr lang="cs-CZ" altLang="en-US" dirty="0"/>
              <a:t>e</a:t>
            </a:r>
            <a:endParaRPr lang="en-US" altLang="en-US" dirty="0"/>
          </a:p>
          <a:p>
            <a:pPr marL="342900" indent="-342900">
              <a:buFont typeface="Arial" panose="020B0604020202020204" pitchFamily="34" charset="0"/>
              <a:buChar char="•"/>
            </a:pPr>
            <a:r>
              <a:rPr lang="en-US" altLang="en-US" dirty="0" err="1"/>
              <a:t>Protrombotic</a:t>
            </a:r>
            <a:r>
              <a:rPr lang="cs-CZ" altLang="en-US" dirty="0" err="1"/>
              <a:t>ký</a:t>
            </a:r>
            <a:r>
              <a:rPr lang="en-US" altLang="en-US" dirty="0"/>
              <a:t> </a:t>
            </a:r>
            <a:r>
              <a:rPr lang="en-US" altLang="en-US" dirty="0" err="1"/>
              <a:t>sta</a:t>
            </a:r>
            <a:r>
              <a:rPr lang="cs-CZ" altLang="en-US" dirty="0"/>
              <a:t>v</a:t>
            </a:r>
            <a:endParaRPr lang="en-US" altLang="en-US" dirty="0"/>
          </a:p>
          <a:p>
            <a:pPr marL="342900" indent="-342900">
              <a:buFont typeface="Arial" panose="020B0604020202020204" pitchFamily="34" charset="0"/>
              <a:buChar char="•"/>
            </a:pPr>
            <a:r>
              <a:rPr lang="en-US" altLang="en-US" dirty="0"/>
              <a:t>Hemodynamic</a:t>
            </a:r>
            <a:r>
              <a:rPr lang="cs-CZ" altLang="en-US" dirty="0" err="1"/>
              <a:t>ké</a:t>
            </a:r>
            <a:r>
              <a:rPr lang="en-US" altLang="en-US" dirty="0"/>
              <a:t> </a:t>
            </a:r>
            <a:r>
              <a:rPr lang="cs-CZ" altLang="en-US" dirty="0"/>
              <a:t>změny</a:t>
            </a:r>
            <a:endParaRPr lang="en-US" altLang="en-US" dirty="0"/>
          </a:p>
          <a:p>
            <a:pPr marL="342900" indent="-342900">
              <a:buFont typeface="Arial" panose="020B0604020202020204" pitchFamily="34" charset="0"/>
              <a:buChar char="•"/>
            </a:pPr>
            <a:r>
              <a:rPr lang="en-US" altLang="en-US" dirty="0" err="1"/>
              <a:t>Pr</a:t>
            </a:r>
            <a:r>
              <a:rPr lang="cs-CZ" altLang="en-US" dirty="0" err="1"/>
              <a:t>ozánětlivý</a:t>
            </a:r>
            <a:r>
              <a:rPr lang="en-US" altLang="en-US" dirty="0"/>
              <a:t> </a:t>
            </a:r>
            <a:r>
              <a:rPr lang="en-US" altLang="en-US" dirty="0" err="1"/>
              <a:t>sta</a:t>
            </a:r>
            <a:r>
              <a:rPr lang="cs-CZ" altLang="en-US" dirty="0"/>
              <a:t>v</a:t>
            </a:r>
            <a:endParaRPr lang="en-US" altLang="en-US" dirty="0"/>
          </a:p>
          <a:p>
            <a:pPr marL="342900" indent="-342900">
              <a:buFont typeface="Arial" panose="020B0604020202020204" pitchFamily="34" charset="0"/>
              <a:buChar char="•"/>
            </a:pPr>
            <a:r>
              <a:rPr lang="cs-CZ" altLang="en-US" dirty="0"/>
              <a:t>Nadměrná produkce testosteronu vaječníky</a:t>
            </a:r>
            <a:endParaRPr lang="en-US" altLang="en-US" dirty="0"/>
          </a:p>
          <a:p>
            <a:pPr marL="342900" indent="-342900">
              <a:buFont typeface="Arial" panose="020B0604020202020204" pitchFamily="34" charset="0"/>
              <a:buChar char="•"/>
            </a:pPr>
            <a:r>
              <a:rPr lang="cs-CZ" altLang="en-US" dirty="0"/>
              <a:t>Poruchy spánku</a:t>
            </a:r>
            <a:endParaRPr lang="en-US" altLang="en-US" dirty="0"/>
          </a:p>
          <a:p>
            <a:pPr marL="0" indent="0">
              <a:buFontTx/>
              <a:buNone/>
            </a:pPr>
            <a:endParaRPr lang="cs-CZ" b="0" dirty="0"/>
          </a:p>
          <a:p>
            <a:pPr marL="0" indent="0">
              <a:buFontTx/>
              <a:buNone/>
            </a:pPr>
            <a:r>
              <a:rPr lang="cs-CZ" b="1" dirty="0"/>
              <a:t>Inzulínová rezistence</a:t>
            </a:r>
          </a:p>
          <a:p>
            <a:pPr marL="171450" indent="-171450">
              <a:buFontTx/>
              <a:buChar char="-"/>
            </a:pPr>
            <a:r>
              <a:rPr lang="cs-CZ" b="0" dirty="0"/>
              <a:t>Snížená citlivost periferních tkání k inzulínu</a:t>
            </a:r>
          </a:p>
          <a:p>
            <a:pPr marL="171450" indent="-171450">
              <a:buFontTx/>
              <a:buChar char="-"/>
            </a:pPr>
            <a:r>
              <a:rPr lang="cs-CZ" b="0" dirty="0"/>
              <a:t>Základní příčina DM 2</a:t>
            </a:r>
          </a:p>
          <a:p>
            <a:pPr marL="171450" indent="-171450">
              <a:buFontTx/>
              <a:buChar char="-"/>
            </a:pPr>
            <a:r>
              <a:rPr lang="cs-CZ" b="0" dirty="0"/>
              <a:t>Porucha </a:t>
            </a:r>
            <a:r>
              <a:rPr lang="cs-CZ" b="0" dirty="0" err="1"/>
              <a:t>suprese</a:t>
            </a:r>
            <a:r>
              <a:rPr lang="cs-CZ" b="0" dirty="0"/>
              <a:t> tvorby glukózy a snížení vychytávání glukózy v tkáních</a:t>
            </a:r>
          </a:p>
          <a:p>
            <a:pPr marL="171450" indent="-171450">
              <a:buFontTx/>
              <a:buChar char="-"/>
            </a:pPr>
            <a:r>
              <a:rPr lang="cs-CZ" b="0" dirty="0" err="1"/>
              <a:t>Hyperinzulinémie</a:t>
            </a:r>
            <a:r>
              <a:rPr lang="cs-CZ" b="0" dirty="0"/>
              <a:t> (beta buňky kompenzují inzulínovou rezistenci)</a:t>
            </a:r>
          </a:p>
          <a:p>
            <a:pPr marL="171450" indent="-171450">
              <a:buFontTx/>
              <a:buChar char="-"/>
            </a:pPr>
            <a:r>
              <a:rPr lang="cs-CZ" b="0" dirty="0"/>
              <a:t>Následně dojde k vyčerpání a inzulinové deficienci</a:t>
            </a:r>
          </a:p>
          <a:p>
            <a:pPr marL="0" indent="0">
              <a:buFontTx/>
              <a:buNone/>
            </a:pPr>
            <a:endParaRPr lang="cs-CZ" b="0" dirty="0"/>
          </a:p>
          <a:p>
            <a:pPr marL="0" indent="0">
              <a:buFontTx/>
              <a:buNone/>
            </a:pPr>
            <a:r>
              <a:rPr lang="cs-CZ" b="1" dirty="0" err="1"/>
              <a:t>Aterogenní</a:t>
            </a:r>
            <a:r>
              <a:rPr lang="cs-CZ" b="1" dirty="0"/>
              <a:t> </a:t>
            </a:r>
            <a:r>
              <a:rPr lang="cs-CZ" b="1" dirty="0" err="1"/>
              <a:t>dyslipidémie</a:t>
            </a:r>
            <a:endParaRPr lang="cs-CZ" b="1" dirty="0"/>
          </a:p>
          <a:p>
            <a:pPr marL="171450" indent="-171450">
              <a:buFontTx/>
              <a:buChar char="-"/>
            </a:pPr>
            <a:r>
              <a:rPr lang="cs-CZ" b="0" dirty="0"/>
              <a:t>Porucha častá u pacientů s manifestní aterosklerózou</a:t>
            </a:r>
          </a:p>
          <a:p>
            <a:pPr marL="171450" indent="-171450">
              <a:buFontTx/>
              <a:buChar char="-"/>
            </a:pPr>
            <a:r>
              <a:rPr lang="cs-CZ" b="0" dirty="0"/>
              <a:t>Vyznačuje se souborem biochemických příznaků (zejména </a:t>
            </a:r>
            <a:r>
              <a:rPr lang="cs-CZ" b="0" dirty="0" err="1"/>
              <a:t>hypertriglyceridémie</a:t>
            </a:r>
            <a:r>
              <a:rPr lang="cs-CZ" b="0" dirty="0"/>
              <a:t>, nízká plazmatická koncentrace HDL-C)</a:t>
            </a:r>
          </a:p>
          <a:p>
            <a:pPr marL="0" indent="0">
              <a:buFontTx/>
              <a:buNone/>
            </a:pPr>
            <a:endParaRPr lang="cs-CZ" b="0" dirty="0"/>
          </a:p>
          <a:p>
            <a:pPr marL="0" indent="0">
              <a:buFontTx/>
              <a:buNone/>
            </a:pPr>
            <a:r>
              <a:rPr lang="cs-CZ" b="1" dirty="0"/>
              <a:t>Endoteliální dysfunkce</a:t>
            </a:r>
          </a:p>
          <a:p>
            <a:pPr marL="171450" indent="-171450">
              <a:buFontTx/>
              <a:buChar char="-"/>
            </a:pPr>
            <a:r>
              <a:rPr lang="cs-CZ" b="0" dirty="0"/>
              <a:t>Funkční poškození endoteliální výstelky je počátkem cévních změn, které mohou vyústit v </a:t>
            </a:r>
            <a:r>
              <a:rPr lang="cs-CZ" b="0" dirty="0" err="1"/>
              <a:t>aterotrombotické</a:t>
            </a:r>
            <a:r>
              <a:rPr lang="cs-CZ" b="0" dirty="0"/>
              <a:t> cévní komplikace</a:t>
            </a:r>
          </a:p>
          <a:p>
            <a:pPr marL="171450" indent="-171450">
              <a:buFontTx/>
              <a:buChar char="-"/>
            </a:pPr>
            <a:r>
              <a:rPr lang="cs-CZ" b="0" dirty="0"/>
              <a:t>Bývá označována jako první stádium aterosklerózy</a:t>
            </a:r>
          </a:p>
          <a:p>
            <a:pPr marL="0" indent="0">
              <a:buFontTx/>
              <a:buNone/>
            </a:pPr>
            <a:endParaRPr lang="cs-CZ" b="0" dirty="0"/>
          </a:p>
          <a:p>
            <a:pPr marL="0" indent="0">
              <a:buFontTx/>
              <a:buNone/>
            </a:pPr>
            <a:r>
              <a:rPr lang="cs-CZ" b="1" dirty="0" err="1"/>
              <a:t>Protrombotický</a:t>
            </a:r>
            <a:r>
              <a:rPr lang="cs-CZ" b="1" dirty="0"/>
              <a:t> stav</a:t>
            </a:r>
          </a:p>
          <a:p>
            <a:pPr marL="171450" indent="-171450">
              <a:buFontTx/>
              <a:buChar char="-"/>
            </a:pPr>
            <a:r>
              <a:rPr lang="cs-CZ" b="0" dirty="0"/>
              <a:t>Může prostřednictvím inzulínové rezistence zvyšovat kardiovaskulární riziko a riziko </a:t>
            </a:r>
            <a:r>
              <a:rPr lang="cs-CZ" b="0" dirty="0" err="1"/>
              <a:t>tromboembolie</a:t>
            </a:r>
            <a:endParaRPr lang="cs-CZ" b="0" dirty="0"/>
          </a:p>
          <a:p>
            <a:pPr marL="171450" indent="-171450">
              <a:buFontTx/>
              <a:buChar char="-"/>
            </a:pPr>
            <a:r>
              <a:rPr lang="cs-CZ" b="0" dirty="0"/>
              <a:t>Příznivý vliv má léčba </a:t>
            </a:r>
            <a:r>
              <a:rPr lang="cs-CZ" b="0" dirty="0" err="1"/>
              <a:t>ACEi</a:t>
            </a:r>
            <a:r>
              <a:rPr lang="cs-CZ" b="0" dirty="0"/>
              <a:t> díky jejich schopnosti upravovat funkci endotelu a trombocytů</a:t>
            </a:r>
          </a:p>
          <a:p>
            <a:pPr marL="171450" indent="-171450">
              <a:buFontTx/>
              <a:buChar char="-"/>
            </a:pPr>
            <a:endParaRPr lang="cs-CZ" b="0" dirty="0"/>
          </a:p>
          <a:p>
            <a:pPr marL="0" indent="0">
              <a:buFontTx/>
              <a:buNone/>
            </a:pPr>
            <a:r>
              <a:rPr lang="cs-CZ" b="1" dirty="0" err="1"/>
              <a:t>Hemodynamické</a:t>
            </a:r>
            <a:r>
              <a:rPr lang="cs-CZ" b="1" dirty="0"/>
              <a:t> změny</a:t>
            </a:r>
          </a:p>
          <a:p>
            <a:pPr marL="171450" indent="-171450">
              <a:buFontTx/>
              <a:buChar char="-"/>
            </a:pPr>
            <a:r>
              <a:rPr lang="cs-CZ" b="0" dirty="0" err="1"/>
              <a:t>Hemodynamika</a:t>
            </a:r>
            <a:r>
              <a:rPr lang="cs-CZ" b="0" dirty="0"/>
              <a:t> se zabývá průtokem krve v cévách</a:t>
            </a:r>
          </a:p>
          <a:p>
            <a:pPr marL="171450" indent="-171450">
              <a:buFontTx/>
              <a:buChar char="-"/>
            </a:pPr>
            <a:r>
              <a:rPr lang="cs-CZ" b="0" dirty="0"/>
              <a:t>Základním </a:t>
            </a:r>
            <a:r>
              <a:rPr lang="cs-CZ" b="0" dirty="0" err="1"/>
              <a:t>hemodynamickým</a:t>
            </a:r>
            <a:r>
              <a:rPr lang="cs-CZ" b="0" dirty="0"/>
              <a:t> parametrem je průtoková rychlost (v litrech či mililitrech za sekundu)</a:t>
            </a:r>
          </a:p>
          <a:p>
            <a:pPr marL="171450" indent="-171450">
              <a:buFontTx/>
              <a:buChar char="-"/>
            </a:pPr>
            <a:r>
              <a:rPr lang="cs-CZ" b="0" dirty="0" err="1"/>
              <a:t>Hemodynamiku</a:t>
            </a:r>
            <a:r>
              <a:rPr lang="cs-CZ" b="0" dirty="0"/>
              <a:t> lze sledovat např. diagnostickým ultrazvukem</a:t>
            </a:r>
          </a:p>
          <a:p>
            <a:pPr marL="171450" indent="-171450">
              <a:buFontTx/>
              <a:buChar char="-"/>
            </a:pPr>
            <a:endParaRPr lang="cs-CZ" b="0" dirty="0"/>
          </a:p>
          <a:p>
            <a:pPr marL="0" indent="0">
              <a:buFontTx/>
              <a:buNone/>
            </a:pPr>
            <a:r>
              <a:rPr lang="cs-CZ" b="1" dirty="0"/>
              <a:t>Prozánětlivý stav</a:t>
            </a:r>
          </a:p>
          <a:p>
            <a:pPr marL="171450" indent="-171450">
              <a:buFontTx/>
              <a:buChar char="-"/>
            </a:pPr>
            <a:r>
              <a:rPr lang="cs-CZ" b="0" dirty="0"/>
              <a:t>Je ukazatel charakterizovaný zvýšenou hodnotou CRP (C-reaktivní protein), která ukazuje na přítomnost zánětu a zánětlivého procesu v organismu</a:t>
            </a:r>
          </a:p>
          <a:p>
            <a:pPr marL="171450" indent="-171450">
              <a:buFontTx/>
              <a:buChar char="-"/>
            </a:pPr>
            <a:r>
              <a:rPr lang="cs-CZ" b="0" dirty="0"/>
              <a:t>Působí jako rizikový faktor vzniku onemocnění srdce a cév (čím vyšší hodnota CRP, tím vyšší riziko infarktu myokardu)</a:t>
            </a:r>
          </a:p>
          <a:p>
            <a:pPr marL="171450" indent="-171450">
              <a:buFontTx/>
              <a:buChar char="-"/>
            </a:pPr>
            <a:endParaRPr lang="cs-CZ" b="0" dirty="0"/>
          </a:p>
          <a:p>
            <a:pPr marL="0" indent="0">
              <a:buFontTx/>
              <a:buNone/>
            </a:pPr>
            <a:r>
              <a:rPr lang="cs-CZ" b="1" dirty="0"/>
              <a:t>Syndrom </a:t>
            </a:r>
            <a:r>
              <a:rPr lang="cs-CZ" b="1" dirty="0" err="1"/>
              <a:t>polycystických</a:t>
            </a:r>
            <a:r>
              <a:rPr lang="cs-CZ" b="1" dirty="0"/>
              <a:t> </a:t>
            </a:r>
            <a:r>
              <a:rPr lang="cs-CZ" b="1" dirty="0" err="1"/>
              <a:t>ovárií</a:t>
            </a:r>
            <a:endParaRPr lang="cs-CZ" b="1" dirty="0"/>
          </a:p>
          <a:p>
            <a:pPr marL="171450" indent="-171450">
              <a:buFontTx/>
              <a:buChar char="-"/>
            </a:pPr>
            <a:r>
              <a:rPr lang="cs-CZ" b="0" dirty="0"/>
              <a:t>Nadměrná produkce testosteronu vaječníky</a:t>
            </a:r>
          </a:p>
          <a:p>
            <a:pPr marL="171450" indent="-171450">
              <a:buFontTx/>
              <a:buChar char="-"/>
            </a:pPr>
            <a:r>
              <a:rPr lang="cs-CZ" b="0" dirty="0"/>
              <a:t>Ženy s tímto syndromem mají zvýšené riziko, že v průběhu života onemocní diabetem </a:t>
            </a:r>
            <a:r>
              <a:rPr lang="cs-CZ" b="0" dirty="0" err="1"/>
              <a:t>mellitu</a:t>
            </a:r>
            <a:r>
              <a:rPr lang="cs-CZ" b="0" dirty="0"/>
              <a:t> 2. typu, častěji trpí poruchami KV systému způsobené aterosklerózou – vysokým krevním tlakem, vysokou hladinou krevních tuků, častější výskyt cévních mozkových příhod či infarktů myokardu</a:t>
            </a:r>
          </a:p>
          <a:p>
            <a:pPr marL="171450" indent="-171450">
              <a:buFontTx/>
              <a:buChar char="-"/>
            </a:pPr>
            <a:endParaRPr lang="cs-CZ" b="0" dirty="0"/>
          </a:p>
          <a:p>
            <a:pPr marL="0" indent="0">
              <a:buFontTx/>
              <a:buNone/>
            </a:pPr>
            <a:r>
              <a:rPr lang="cs-CZ" b="1" dirty="0"/>
              <a:t>Poruchy spánku</a:t>
            </a:r>
          </a:p>
          <a:p>
            <a:pPr marL="171450" indent="-171450">
              <a:buFontTx/>
              <a:buChar char="-"/>
            </a:pPr>
            <a:r>
              <a:rPr lang="cs-CZ" b="0" dirty="0"/>
              <a:t>Obstrukční spánková apnoe (ale i jiné poruchy spánku) mohou být rizikovým faktorem pro zvýšení inzulinové rezistence (a tím i většího rizika metabolického syndromu)</a:t>
            </a:r>
          </a:p>
          <a:p>
            <a:pPr marL="171450" indent="-171450">
              <a:buFontTx/>
              <a:buChar char="-"/>
            </a:pPr>
            <a:r>
              <a:rPr lang="cs-CZ" b="0" dirty="0"/>
              <a:t>Poruchy spánku mohou souviset se vznikem depresí, metabolický syndrom byl diagnostikován u 51 % ambulantních psychiatrických pacientů</a:t>
            </a:r>
          </a:p>
        </p:txBody>
      </p:sp>
      <p:sp>
        <p:nvSpPr>
          <p:cNvPr id="4" name="Slide Number Placeholder 3"/>
          <p:cNvSpPr>
            <a:spLocks noGrp="1"/>
          </p:cNvSpPr>
          <p:nvPr>
            <p:ph type="sldNum" sz="quarter" idx="10"/>
          </p:nvPr>
        </p:nvSpPr>
        <p:spPr/>
        <p:txBody>
          <a:bodyPr/>
          <a:lstStyle/>
          <a:p>
            <a:fld id="{FAD751AE-7ABC-314D-AFAD-47B860ED6FFE}" type="slidenum">
              <a:rPr lang="en-US" smtClean="0"/>
              <a:pPr/>
              <a:t>34</a:t>
            </a:fld>
            <a:endParaRPr lang="en-US"/>
          </a:p>
        </p:txBody>
      </p:sp>
    </p:spTree>
    <p:extLst>
      <p:ext uri="{BB962C8B-B14F-4D97-AF65-F5344CB8AC3E}">
        <p14:creationId xmlns:p14="http://schemas.microsoft.com/office/powerpoint/2010/main" val="431161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cs-CZ" dirty="0" err="1"/>
              <a:t>Dapagliflozin</a:t>
            </a:r>
            <a:r>
              <a:rPr lang="cs-CZ" dirty="0"/>
              <a:t> napomáhá řešit klinické důsledky metabolického syndromu:</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dirty="0"/>
              <a:t>Působí nezávisle na funkci beta buněk</a:t>
            </a:r>
          </a:p>
          <a:p>
            <a:pPr marL="171450" indent="-171450">
              <a:buFontTx/>
              <a:buChar char="-"/>
            </a:pPr>
            <a:r>
              <a:rPr lang="cs-CZ" dirty="0"/>
              <a:t>Vede k poklesu hodnot HbA1c</a:t>
            </a:r>
          </a:p>
          <a:p>
            <a:pPr marL="171450" indent="-171450">
              <a:buFontTx/>
              <a:buChar char="-"/>
            </a:pPr>
            <a:r>
              <a:rPr lang="cs-CZ" dirty="0"/>
              <a:t>Vede k úbytku tělesné hmotnosti</a:t>
            </a:r>
          </a:p>
          <a:p>
            <a:pPr marL="171450" indent="-171450">
              <a:buFontTx/>
              <a:buChar char="-"/>
            </a:pPr>
            <a:r>
              <a:rPr lang="cs-CZ" dirty="0"/>
              <a:t>Zvyšuje diurézu a vede k významnému snížení krevního tlaku</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cs-CZ" dirty="0"/>
              <a:t>Nezvyšuje riziko hypoglykémie</a:t>
            </a:r>
          </a:p>
          <a:p>
            <a:pPr marL="171450" indent="-171450">
              <a:buFontTx/>
              <a:buChar char="-"/>
            </a:pPr>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35</a:t>
            </a:fld>
            <a:endParaRPr lang="en-US"/>
          </a:p>
        </p:txBody>
      </p:sp>
    </p:spTree>
    <p:extLst>
      <p:ext uri="{BB962C8B-B14F-4D97-AF65-F5344CB8AC3E}">
        <p14:creationId xmlns:p14="http://schemas.microsoft.com/office/powerpoint/2010/main" val="4049368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dirty="0"/>
              <a:t>Ledviny</a:t>
            </a:r>
          </a:p>
          <a:p>
            <a:pPr marL="171450" indent="-171450">
              <a:buFont typeface="Arial" panose="020B0604020202020204" pitchFamily="34" charset="0"/>
              <a:buChar char="•"/>
            </a:pPr>
            <a:r>
              <a:rPr lang="cs-CZ" dirty="0"/>
              <a:t>Párový orgán v zadní dutině břišní</a:t>
            </a:r>
          </a:p>
          <a:p>
            <a:pPr marL="171450" indent="-171450">
              <a:buFont typeface="Arial" panose="020B0604020202020204" pitchFamily="34" charset="0"/>
              <a:buChar char="•"/>
            </a:pPr>
            <a:r>
              <a:rPr lang="cs-CZ" dirty="0"/>
              <a:t>Hlavní úloha – čištění krve od odpadních látek a udržování rovnováhy tekutin a elektrolytů v krvi</a:t>
            </a:r>
          </a:p>
          <a:p>
            <a:pPr marL="171450" indent="-171450">
              <a:buFont typeface="Arial" panose="020B0604020202020204" pitchFamily="34" charset="0"/>
              <a:buChar char="•"/>
            </a:pPr>
            <a:r>
              <a:rPr lang="cs-CZ" dirty="0"/>
              <a:t>Každá ledvina obsahuje 1 milion nefronů, které fungují jako mikroskopické filtry krve</a:t>
            </a:r>
          </a:p>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37</a:t>
            </a:fld>
            <a:endParaRPr lang="en-US"/>
          </a:p>
        </p:txBody>
      </p:sp>
    </p:spTree>
    <p:extLst>
      <p:ext uri="{BB962C8B-B14F-4D97-AF65-F5344CB8AC3E}">
        <p14:creationId xmlns:p14="http://schemas.microsoft.com/office/powerpoint/2010/main" val="4049368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cs-CZ" b="1" dirty="0"/>
              <a:t>Stavba a funkce nefronu</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dirty="0"/>
              <a:t>Každá ledvina obsahuje 1 milion nefronů, které fungují jako mikroskopické filtry krve</a:t>
            </a:r>
          </a:p>
          <a:p>
            <a:pPr marL="171450" indent="-171450">
              <a:buFont typeface="Arial" panose="020B0604020202020204" pitchFamily="34" charset="0"/>
              <a:buChar char="•"/>
            </a:pPr>
            <a:r>
              <a:rPr lang="cs-CZ" dirty="0"/>
              <a:t>Glomerulus = klubíčko cév ve kterém probíhá filtrace krve</a:t>
            </a:r>
          </a:p>
          <a:p>
            <a:pPr marL="171450" indent="-171450">
              <a:buFont typeface="Arial" panose="020B0604020202020204" pitchFamily="34" charset="0"/>
              <a:buChar char="•"/>
            </a:pPr>
            <a:r>
              <a:rPr lang="cs-CZ" dirty="0"/>
              <a:t>Tekutina filtrovaná z krve (glomerulární filtrát) protéká renálními tubuly, v nichž dochází ke zpětnému vstřebávání základních elektrolytů a glukózy zpět do krve</a:t>
            </a:r>
          </a:p>
          <a:p>
            <a:pPr marL="628650" lvl="1" indent="-171450">
              <a:buFont typeface="Arial" panose="020B0604020202020204" pitchFamily="34" charset="0"/>
              <a:buChar char="•"/>
            </a:pPr>
            <a:r>
              <a:rPr lang="cs-CZ" dirty="0"/>
              <a:t>Nejvíce v proximálním tubulu</a:t>
            </a:r>
          </a:p>
          <a:p>
            <a:pPr marL="171450" indent="-171450">
              <a:buFont typeface="Arial" panose="020B0604020202020204" pitchFamily="34" charset="0"/>
              <a:buChar char="•"/>
            </a:pPr>
            <a:r>
              <a:rPr lang="cs-CZ" dirty="0"/>
              <a:t>Přebytek vody a odpadních látek se vyloučí do moči</a:t>
            </a:r>
          </a:p>
          <a:p>
            <a:pPr marL="0" indent="0">
              <a:buFont typeface="Arial" panose="020B0604020202020204" pitchFamily="34" charset="0"/>
              <a:buNone/>
            </a:pPr>
            <a:endParaRPr lang="cs-CZ" dirty="0"/>
          </a:p>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38</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dirty="0" err="1"/>
              <a:t>Reabsorbce</a:t>
            </a:r>
            <a:r>
              <a:rPr lang="cs-CZ" b="1" dirty="0"/>
              <a:t> glukózy a její význam</a:t>
            </a:r>
          </a:p>
          <a:p>
            <a:pPr marL="171450" indent="-171450">
              <a:buFont typeface="Arial" panose="020B0604020202020204" pitchFamily="34" charset="0"/>
              <a:buChar char="•"/>
            </a:pPr>
            <a:r>
              <a:rPr lang="cs-CZ" dirty="0"/>
              <a:t>Napomáhá udržovat potřebnou energii a vyrovnané hladiny glykemie</a:t>
            </a:r>
          </a:p>
          <a:p>
            <a:pPr marL="171450" indent="-171450">
              <a:buFont typeface="Arial" panose="020B0604020202020204" pitchFamily="34" charset="0"/>
              <a:buChar char="•"/>
            </a:pPr>
            <a:r>
              <a:rPr lang="cs-CZ" dirty="0"/>
              <a:t>Vyrovnaná hladina glykemie je zásadní podmínka pro zachování nepřetržitého přísunu glukózy do mozku</a:t>
            </a:r>
          </a:p>
          <a:p>
            <a:pPr marL="171450" indent="-171450">
              <a:buFont typeface="Arial" panose="020B0604020202020204" pitchFamily="34" charset="0"/>
              <a:buChar char="•"/>
            </a:pPr>
            <a:r>
              <a:rPr lang="cs-CZ" dirty="0"/>
              <a:t>Vysoké koncentrace cukru v moči vedou k masivnímu úniku vody do moči, což vyvolává dehydrataci organismu – tzv. </a:t>
            </a:r>
            <a:r>
              <a:rPr lang="cs-CZ" dirty="0">
                <a:solidFill>
                  <a:srgbClr val="FF0000"/>
                </a:solidFill>
              </a:rPr>
              <a:t>osmotická diuréza</a:t>
            </a:r>
          </a:p>
          <a:p>
            <a:pPr marL="171450" indent="-171450">
              <a:buFont typeface="Arial" panose="020B0604020202020204" pitchFamily="34" charset="0"/>
              <a:buChar char="•"/>
            </a:pPr>
            <a:r>
              <a:rPr lang="cs-CZ" dirty="0"/>
              <a:t>Probíhá pomocí specializovaných transportérů, tzv. transportní proteiny</a:t>
            </a:r>
          </a:p>
          <a:p>
            <a:pPr marL="628650" lvl="1" indent="-171450">
              <a:buFont typeface="Arial" panose="020B0604020202020204" pitchFamily="34" charset="0"/>
              <a:buChar char="•"/>
            </a:pPr>
            <a:r>
              <a:rPr lang="cs-CZ" i="1" dirty="0">
                <a:solidFill>
                  <a:srgbClr val="FF0000"/>
                </a:solidFill>
              </a:rPr>
              <a:t>SGLT</a:t>
            </a:r>
            <a:r>
              <a:rPr lang="cs-CZ" i="1" dirty="0"/>
              <a:t>: </a:t>
            </a:r>
            <a:r>
              <a:rPr lang="cs-CZ" i="1" dirty="0" err="1"/>
              <a:t>sodíko</a:t>
            </a:r>
            <a:r>
              <a:rPr lang="cs-CZ" i="1" dirty="0"/>
              <a:t>-glukózové </a:t>
            </a:r>
            <a:r>
              <a:rPr lang="cs-CZ" i="1" dirty="0" err="1"/>
              <a:t>kotransportéry</a:t>
            </a:r>
            <a:endParaRPr lang="cs-CZ" i="1" dirty="0"/>
          </a:p>
          <a:p>
            <a:pPr marL="171450" indent="-171450">
              <a:buFont typeface="Arial" panose="020B0604020202020204" pitchFamily="34" charset="0"/>
              <a:buChar char="•"/>
            </a:pPr>
            <a:r>
              <a:rPr lang="cs-CZ" dirty="0"/>
              <a:t>V proximálním tubulu v jeho proximální části z glomerulárního filtrátu - 90% pomocí </a:t>
            </a:r>
            <a:r>
              <a:rPr lang="cs-CZ" dirty="0">
                <a:solidFill>
                  <a:srgbClr val="FFC000"/>
                </a:solidFill>
              </a:rPr>
              <a:t>SGLT2</a:t>
            </a:r>
          </a:p>
          <a:p>
            <a:pPr marL="171450" indent="-171450">
              <a:buFont typeface="Arial" panose="020B0604020202020204" pitchFamily="34" charset="0"/>
              <a:buChar char="•"/>
            </a:pPr>
            <a:r>
              <a:rPr lang="cs-CZ" dirty="0"/>
              <a:t>V proximálním tubulu v jeho distální části - 10% pomocí </a:t>
            </a:r>
            <a:r>
              <a:rPr lang="cs-CZ" dirty="0">
                <a:solidFill>
                  <a:srgbClr val="FFC000"/>
                </a:solidFill>
              </a:rPr>
              <a:t>SGLT1</a:t>
            </a:r>
          </a:p>
          <a:p>
            <a:pPr marL="628650" lvl="1" indent="-171450">
              <a:buFont typeface="Arial" panose="020B0604020202020204" pitchFamily="34" charset="0"/>
              <a:buChar char="•"/>
            </a:pPr>
            <a:r>
              <a:rPr lang="cs-CZ" i="1" dirty="0"/>
              <a:t>Výskyt také ve střevě = vstřebávání glukózy ve střevě = při jejich zablokování (např. </a:t>
            </a:r>
            <a:r>
              <a:rPr lang="cs-CZ" i="1" dirty="0" err="1"/>
              <a:t>canagliflozin</a:t>
            </a:r>
            <a:r>
              <a:rPr lang="cs-CZ" i="1" dirty="0"/>
              <a:t> od dávky 200mg) se často vyskytují nežádoucí účinky, jako průjmy apod.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dirty="0"/>
              <a:t>Množství filtrované glukózy stoupá, pokud jsou hodnoty plazmatické glukózy zvýšené, nebo je vyšší glomerulární filtrace, ale schopnost zpětně vstřebat glukózu zůstává stejná (SGLT2i mají tedy vyšší účinnost při vyšších hladinách glykémií, resp. HbA1C u diabetiků)</a:t>
            </a:r>
          </a:p>
          <a:p>
            <a:pPr marL="0" lvl="0" indent="0">
              <a:buFont typeface="Arial" panose="020B0604020202020204" pitchFamily="34" charset="0"/>
              <a:buNone/>
            </a:pPr>
            <a:endParaRPr lang="cs-CZ" b="1" i="0" dirty="0"/>
          </a:p>
          <a:p>
            <a:pPr marL="0" indent="0">
              <a:buFont typeface="Arial" panose="020B0604020202020204" pitchFamily="34" charset="0"/>
              <a:buNone/>
            </a:pPr>
            <a:r>
              <a:rPr lang="cs-CZ" b="1" i="0" dirty="0" err="1">
                <a:solidFill>
                  <a:srgbClr val="FF0000"/>
                </a:solidFill>
              </a:rPr>
              <a:t>Glukosurie</a:t>
            </a:r>
            <a:endParaRPr lang="cs-CZ" b="1" i="0" dirty="0">
              <a:solidFill>
                <a:srgbClr val="FF0000"/>
              </a:solidFill>
            </a:endParaRPr>
          </a:p>
          <a:p>
            <a:pPr marL="171450" indent="-171450">
              <a:buFont typeface="Arial" panose="020B0604020202020204" pitchFamily="34" charset="0"/>
              <a:buChar char="•"/>
            </a:pPr>
            <a:r>
              <a:rPr lang="cs-CZ" dirty="0"/>
              <a:t>signalizuje, že v těle se odehrává něco patologického (např. významně zvýšené hladiny krevní glukózy)</a:t>
            </a:r>
          </a:p>
          <a:p>
            <a:pPr marL="628650" lvl="1" indent="-171450">
              <a:buFont typeface="Arial" panose="020B0604020202020204" pitchFamily="34" charset="0"/>
              <a:buChar char="•"/>
            </a:pPr>
            <a:r>
              <a:rPr lang="cs-CZ" dirty="0"/>
              <a:t>Je překročena transportní kapacita glukózy, která je u pacientů s diabetem zvýšená a proto se do moči vyloučí méně cukru než kolik vyžaduje přítomná hyperglykémie</a:t>
            </a:r>
          </a:p>
          <a:p>
            <a:pPr marL="171450" indent="-171450">
              <a:buFont typeface="Arial" panose="020B0604020202020204" pitchFamily="34" charset="0"/>
              <a:buChar char="•"/>
            </a:pPr>
            <a:r>
              <a:rPr lang="cs-CZ" dirty="0"/>
              <a:t>U pacientů s hyperglykémií je výhodná, protože napomáhá odstranit přebytečnou glukózu z těla a upravuje nežádoucí hodnoty glykémie!</a:t>
            </a:r>
          </a:p>
          <a:p>
            <a:pPr marL="0" indent="0">
              <a:buFont typeface="Arial" panose="020B0604020202020204" pitchFamily="34" charset="0"/>
              <a:buNone/>
            </a:pPr>
            <a:r>
              <a:rPr lang="cs-CZ" b="1" dirty="0"/>
              <a:t>Navozená </a:t>
            </a:r>
            <a:r>
              <a:rPr lang="cs-CZ" b="1" dirty="0" err="1"/>
              <a:t>glukosurie</a:t>
            </a:r>
            <a:endParaRPr lang="cs-CZ" b="1" dirty="0"/>
          </a:p>
          <a:p>
            <a:pPr marL="171450" indent="-171450">
              <a:buFont typeface="Arial" panose="020B0604020202020204" pitchFamily="34" charset="0"/>
              <a:buChar char="•"/>
            </a:pPr>
            <a:r>
              <a:rPr lang="cs-CZ" b="0" dirty="0"/>
              <a:t>V současné době lze navodit terapií SGLT2 inhibitory</a:t>
            </a:r>
          </a:p>
          <a:p>
            <a:pPr marL="0" indent="0">
              <a:buFont typeface="Arial" panose="020B0604020202020204" pitchFamily="34" charset="0"/>
              <a:buNone/>
            </a:pPr>
            <a:endParaRPr lang="cs-CZ" dirty="0"/>
          </a:p>
          <a:p>
            <a:pPr marL="0" indent="0">
              <a:buFont typeface="Arial" panose="020B0604020202020204" pitchFamily="34" charset="0"/>
              <a:buNone/>
            </a:pPr>
            <a:endParaRPr lang="cs-CZ" b="1" i="0" dirty="0">
              <a:solidFill>
                <a:srgbClr val="FF0000"/>
              </a:solidFill>
            </a:endParaRPr>
          </a:p>
          <a:p>
            <a:endParaRPr lang="cs-CZ" b="1"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39</a:t>
            </a:fld>
            <a:endParaRPr lang="en-US"/>
          </a:p>
        </p:txBody>
      </p:sp>
    </p:spTree>
    <p:extLst>
      <p:ext uri="{BB962C8B-B14F-4D97-AF65-F5344CB8AC3E}">
        <p14:creationId xmlns:p14="http://schemas.microsoft.com/office/powerpoint/2010/main" val="43116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6038" y="741363"/>
            <a:ext cx="6578600" cy="370205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A6467BF-FB99-4F98-84D0-E810D499C774}" type="slidenum">
              <a:rPr lang="en-US" smtClean="0"/>
              <a:t>41</a:t>
            </a:fld>
            <a:endParaRPr lang="cs-CZ" dirty="0"/>
          </a:p>
        </p:txBody>
      </p:sp>
    </p:spTree>
    <p:extLst>
      <p:ext uri="{BB962C8B-B14F-4D97-AF65-F5344CB8AC3E}">
        <p14:creationId xmlns:p14="http://schemas.microsoft.com/office/powerpoint/2010/main" val="131808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Diabetes </a:t>
            </a:r>
            <a:r>
              <a:rPr lang="cs-CZ" dirty="0" err="1"/>
              <a:t>mellitus</a:t>
            </a:r>
            <a:r>
              <a:rPr lang="cs-CZ" dirty="0"/>
              <a:t> (zkratka DM); další  možné názvy: diabetes, cukrovka</a:t>
            </a:r>
          </a:p>
          <a:p>
            <a:r>
              <a:rPr lang="cs-CZ" dirty="0"/>
              <a:t>Hyperglykemie - vysoká hladina glukózy v krvi</a:t>
            </a:r>
          </a:p>
          <a:p>
            <a:pPr>
              <a:buClr>
                <a:schemeClr val="accent2">
                  <a:lumMod val="75000"/>
                  <a:lumOff val="25000"/>
                </a:schemeClr>
              </a:buClr>
              <a:buFont typeface="Courier New" panose="02070309020205020404" pitchFamily="49" charset="0"/>
              <a:buNone/>
            </a:pPr>
            <a:r>
              <a:rPr lang="cs-CZ" sz="1200" b="0" dirty="0">
                <a:solidFill>
                  <a:schemeClr val="accent2">
                    <a:lumMod val="75000"/>
                    <a:lumOff val="25000"/>
                  </a:schemeClr>
                </a:solidFill>
              </a:rPr>
              <a:t>Inzulin</a:t>
            </a:r>
            <a:r>
              <a:rPr lang="cs-CZ" b="0" dirty="0"/>
              <a:t> - </a:t>
            </a:r>
            <a:r>
              <a:rPr lang="cs-CZ" dirty="0"/>
              <a:t>hormon </a:t>
            </a:r>
            <a:r>
              <a:rPr lang="cs-CZ" sz="1200" dirty="0"/>
              <a:t>produkovaný </a:t>
            </a:r>
            <a:r>
              <a:rPr lang="el-GR" sz="1200" dirty="0"/>
              <a:t>β</a:t>
            </a:r>
            <a:r>
              <a:rPr lang="cs-CZ" sz="1200" dirty="0"/>
              <a:t>-buňkami </a:t>
            </a:r>
            <a:r>
              <a:rPr lang="cs-CZ" sz="1200" b="0" dirty="0">
                <a:solidFill>
                  <a:schemeClr val="accent2">
                    <a:lumMod val="75000"/>
                    <a:lumOff val="25000"/>
                  </a:schemeClr>
                </a:solidFill>
              </a:rPr>
              <a:t>slinivky břišní</a:t>
            </a:r>
          </a:p>
          <a:p>
            <a:pPr marL="0" indent="0">
              <a:buNone/>
            </a:pPr>
            <a:r>
              <a:rPr lang="cs-CZ" dirty="0"/>
              <a:t>            - </a:t>
            </a:r>
            <a:r>
              <a:rPr lang="cs-CZ" sz="1200" dirty="0"/>
              <a:t>klíčový </a:t>
            </a:r>
            <a:r>
              <a:rPr lang="cs-CZ" sz="1200" b="0" dirty="0">
                <a:solidFill>
                  <a:schemeClr val="accent2">
                    <a:lumMod val="75000"/>
                    <a:lumOff val="25000"/>
                  </a:schemeClr>
                </a:solidFill>
              </a:rPr>
              <a:t>hormon, který se podílí na regulaci hladiny cukru v krvi </a:t>
            </a:r>
          </a:p>
          <a:p>
            <a:pPr marL="0" indent="0">
              <a:buNone/>
            </a:pPr>
            <a:r>
              <a:rPr lang="cs-CZ" sz="1200" b="0" dirty="0">
                <a:solidFill>
                  <a:schemeClr val="accent2">
                    <a:lumMod val="75000"/>
                    <a:lumOff val="25000"/>
                  </a:schemeClr>
                </a:solidFill>
              </a:rPr>
              <a:t>            - umožňuje vstup cukru z krve do buněk</a:t>
            </a:r>
            <a:r>
              <a:rPr lang="cs-CZ" sz="1200" b="0" dirty="0"/>
              <a:t>, kde je využíván jako zdroj energie nebo uložen do zásoby</a:t>
            </a:r>
          </a:p>
          <a:p>
            <a:pPr marL="0" indent="0">
              <a:buNone/>
            </a:pPr>
            <a:r>
              <a:rPr lang="cs-CZ" dirty="0"/>
              <a:t>            </a:t>
            </a:r>
            <a:r>
              <a:rPr lang="cs-CZ" sz="1200" dirty="0">
                <a:solidFill>
                  <a:srgbClr val="000000"/>
                </a:solidFill>
              </a:rPr>
              <a:t>- pokud </a:t>
            </a:r>
            <a:r>
              <a:rPr lang="cs-CZ" sz="1200" b="0" dirty="0">
                <a:solidFill>
                  <a:schemeClr val="accent2">
                    <a:lumMod val="75000"/>
                    <a:lumOff val="25000"/>
                  </a:schemeClr>
                </a:solidFill>
              </a:rPr>
              <a:t>nemůže inzulin působit správně </a:t>
            </a:r>
            <a:r>
              <a:rPr lang="cs-CZ" sz="1200" b="0" dirty="0">
                <a:solidFill>
                  <a:srgbClr val="000000"/>
                </a:solidFill>
              </a:rPr>
              <a:t>nebo je-li ho </a:t>
            </a:r>
            <a:r>
              <a:rPr lang="cs-CZ" sz="1200" b="0" dirty="0">
                <a:solidFill>
                  <a:schemeClr val="accent2">
                    <a:lumMod val="75000"/>
                    <a:lumOff val="25000"/>
                  </a:schemeClr>
                </a:solidFill>
              </a:rPr>
              <a:t>nedostatek</a:t>
            </a:r>
            <a:r>
              <a:rPr lang="cs-CZ" sz="1200" b="0" dirty="0">
                <a:solidFill>
                  <a:srgbClr val="000000"/>
                </a:solidFill>
              </a:rPr>
              <a:t>, tak zůstává  </a:t>
            </a:r>
            <a:r>
              <a:rPr lang="cs-CZ" sz="1200" b="0" dirty="0">
                <a:solidFill>
                  <a:schemeClr val="accent2">
                    <a:lumMod val="75000"/>
                    <a:lumOff val="25000"/>
                  </a:schemeClr>
                </a:solidFill>
              </a:rPr>
              <a:t>cukr v krvi a jeho hladina stoupá</a:t>
            </a:r>
          </a:p>
          <a:p>
            <a:pPr marL="0" indent="0">
              <a:buNone/>
            </a:pPr>
            <a:r>
              <a:rPr lang="cs-CZ" dirty="0"/>
              <a:t>	 	</a:t>
            </a:r>
          </a:p>
        </p:txBody>
      </p:sp>
      <p:sp>
        <p:nvSpPr>
          <p:cNvPr id="4" name="Slide Number Placeholder 3"/>
          <p:cNvSpPr>
            <a:spLocks noGrp="1"/>
          </p:cNvSpPr>
          <p:nvPr>
            <p:ph type="sldNum" sz="quarter" idx="10"/>
          </p:nvPr>
        </p:nvSpPr>
        <p:spPr/>
        <p:txBody>
          <a:bodyPr/>
          <a:lstStyle/>
          <a:p>
            <a:fld id="{FAD751AE-7ABC-314D-AFAD-47B860ED6FFE}" type="slidenum">
              <a:rPr lang="en-US" smtClean="0"/>
              <a:pPr/>
              <a:t>4</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41363"/>
            <a:ext cx="6578600" cy="3702050"/>
          </a:xfrm>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D581B5FA-230C-4455-A34A-2424BC73BC93}" type="slidenum">
              <a:rPr lang="en-GB" smtClean="0">
                <a:solidFill>
                  <a:prstClr val="black"/>
                </a:solidFill>
              </a:rPr>
              <a:pPr/>
              <a:t>42</a:t>
            </a:fld>
            <a:endParaRPr lang="cs-CZ" dirty="0">
              <a:solidFill>
                <a:prstClr val="black"/>
              </a:solidFill>
            </a:endParaRPr>
          </a:p>
        </p:txBody>
      </p:sp>
    </p:spTree>
    <p:extLst>
      <p:ext uri="{BB962C8B-B14F-4D97-AF65-F5344CB8AC3E}">
        <p14:creationId xmlns:p14="http://schemas.microsoft.com/office/powerpoint/2010/main" val="1965266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41363"/>
            <a:ext cx="6578600"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81B5FA-230C-4455-A34A-2424BC73BC93}" type="slidenum">
              <a:rPr lang="en-GB" smtClean="0"/>
              <a:t>44</a:t>
            </a:fld>
            <a:endParaRPr lang="cs-CZ" dirty="0"/>
          </a:p>
        </p:txBody>
      </p:sp>
    </p:spTree>
    <p:extLst>
      <p:ext uri="{BB962C8B-B14F-4D97-AF65-F5344CB8AC3E}">
        <p14:creationId xmlns:p14="http://schemas.microsoft.com/office/powerpoint/2010/main" val="3063005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41363"/>
            <a:ext cx="6578600" cy="370205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581B5FA-230C-4455-A34A-2424BC73BC93}" type="slidenum">
              <a:rPr lang="en-GB" smtClean="0"/>
              <a:t>46</a:t>
            </a:fld>
            <a:endParaRPr lang="cs-CZ" dirty="0"/>
          </a:p>
        </p:txBody>
      </p:sp>
    </p:spTree>
    <p:extLst>
      <p:ext uri="{BB962C8B-B14F-4D97-AF65-F5344CB8AC3E}">
        <p14:creationId xmlns:p14="http://schemas.microsoft.com/office/powerpoint/2010/main" val="663423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8" y="741363"/>
            <a:ext cx="6578600" cy="37020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81B5FA-230C-4455-A34A-2424BC73BC93}" type="slidenum">
              <a:rPr lang="en-GB" smtClean="0"/>
              <a:t>49</a:t>
            </a:fld>
            <a:endParaRPr lang="cs-CZ" dirty="0"/>
          </a:p>
        </p:txBody>
      </p:sp>
    </p:spTree>
    <p:extLst>
      <p:ext uri="{BB962C8B-B14F-4D97-AF65-F5344CB8AC3E}">
        <p14:creationId xmlns:p14="http://schemas.microsoft.com/office/powerpoint/2010/main" val="318656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AD751AE-7ABC-314D-AFAD-47B860ED6FFE}" type="slidenum">
              <a:rPr lang="en-US" smtClean="0"/>
              <a:pPr/>
              <a:t>6</a:t>
            </a:fld>
            <a:endParaRPr lang="en-US"/>
          </a:p>
        </p:txBody>
      </p:sp>
    </p:spTree>
    <p:extLst>
      <p:ext uri="{BB962C8B-B14F-4D97-AF65-F5344CB8AC3E}">
        <p14:creationId xmlns:p14="http://schemas.microsoft.com/office/powerpoint/2010/main" val="96821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AD751AE-7ABC-314D-AFAD-47B860ED6FFE}" type="slidenum">
              <a:rPr lang="en-US" smtClean="0"/>
              <a:pPr/>
              <a:t>7</a:t>
            </a:fld>
            <a:endParaRPr lang="en-US"/>
          </a:p>
        </p:txBody>
      </p:sp>
    </p:spTree>
    <p:extLst>
      <p:ext uri="{BB962C8B-B14F-4D97-AF65-F5344CB8AC3E}">
        <p14:creationId xmlns:p14="http://schemas.microsoft.com/office/powerpoint/2010/main" val="356144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lumMod val="75000"/>
                  <a:lumOff val="25000"/>
                </a:schemeClr>
              </a:buClr>
              <a:buFontTx/>
              <a:buNone/>
            </a:pPr>
            <a:r>
              <a:rPr lang="cs-CZ" sz="1200" b="1" dirty="0"/>
              <a:t>Klasifikace diabetu</a:t>
            </a:r>
            <a:r>
              <a:rPr lang="cs-CZ" sz="1200" b="0" dirty="0"/>
              <a:t>:</a:t>
            </a:r>
          </a:p>
          <a:p>
            <a:pPr marL="171450" indent="-171450">
              <a:buClr>
                <a:schemeClr val="accent2">
                  <a:lumMod val="75000"/>
                  <a:lumOff val="25000"/>
                </a:schemeClr>
              </a:buClr>
              <a:buFont typeface="Arial" panose="020B0604020202020204" pitchFamily="34" charset="0"/>
              <a:buChar char="•"/>
            </a:pPr>
            <a:r>
              <a:rPr lang="cs-CZ" sz="1200" b="1" dirty="0"/>
              <a:t>DM 1. typu </a:t>
            </a:r>
            <a:r>
              <a:rPr lang="cs-CZ" sz="1200" b="0" dirty="0"/>
              <a:t>(dříve nazýván inzulin dependentní, juvenilní)</a:t>
            </a:r>
          </a:p>
          <a:p>
            <a:pPr marL="0" indent="0">
              <a:buClr>
                <a:schemeClr val="accent2">
                  <a:lumMod val="75000"/>
                  <a:lumOff val="25000"/>
                </a:schemeClr>
              </a:buClr>
              <a:buFontTx/>
              <a:buNone/>
            </a:pPr>
            <a:r>
              <a:rPr lang="cs-CZ" sz="1200" b="0" dirty="0"/>
              <a:t>            - je provázen absolutním nedostatkem inzulinu v důsledku autoimunitního onemocnění </a:t>
            </a:r>
          </a:p>
          <a:p>
            <a:pPr marL="0" indent="0">
              <a:buClr>
                <a:schemeClr val="accent2">
                  <a:lumMod val="75000"/>
                  <a:lumOff val="25000"/>
                </a:schemeClr>
              </a:buClr>
              <a:buFontTx/>
              <a:buNone/>
            </a:pPr>
            <a:r>
              <a:rPr lang="cs-CZ" sz="1200" b="0" dirty="0"/>
              <a:t>            - představuje  5-10 % DM,</a:t>
            </a:r>
          </a:p>
          <a:p>
            <a:pPr marL="0" indent="0">
              <a:buClr>
                <a:schemeClr val="accent2">
                  <a:lumMod val="75000"/>
                  <a:lumOff val="25000"/>
                </a:schemeClr>
              </a:buClr>
              <a:buFontTx/>
              <a:buNone/>
            </a:pPr>
            <a:r>
              <a:rPr lang="cs-CZ" sz="1200" b="0" dirty="0"/>
              <a:t>            - objevuje se v dětství a dospívání.</a:t>
            </a:r>
          </a:p>
          <a:p>
            <a:pPr marL="0" indent="0">
              <a:buClr>
                <a:schemeClr val="accent2">
                  <a:lumMod val="75000"/>
                  <a:lumOff val="25000"/>
                </a:schemeClr>
              </a:buClr>
              <a:buFontTx/>
              <a:buNone/>
            </a:pPr>
            <a:r>
              <a:rPr lang="cs-CZ" sz="1200" b="0" dirty="0"/>
              <a:t>            - vyznačuje se rychlým nástupem příznaků- žízeň a </a:t>
            </a:r>
            <a:r>
              <a:rPr lang="cs-CZ" sz="1200" b="0" dirty="0" err="1"/>
              <a:t>ketoacidóza</a:t>
            </a:r>
            <a:r>
              <a:rPr lang="cs-CZ" sz="1200" b="0" dirty="0"/>
              <a:t> (zvracení, hyperventilace, dehydratace), </a:t>
            </a:r>
          </a:p>
          <a:p>
            <a:pPr marL="0" indent="0">
              <a:buClr>
                <a:schemeClr val="accent2">
                  <a:lumMod val="75000"/>
                  <a:lumOff val="25000"/>
                </a:schemeClr>
              </a:buClr>
              <a:buFontTx/>
              <a:buNone/>
            </a:pPr>
            <a:r>
              <a:rPr lang="cs-CZ" sz="1200" b="0" dirty="0"/>
              <a:t>            - typický je nedávný a výrazný úbytek hmotnosti - obvykle svalstva</a:t>
            </a:r>
          </a:p>
          <a:p>
            <a:pPr marL="0" indent="0">
              <a:buClr>
                <a:schemeClr val="accent2">
                  <a:lumMod val="75000"/>
                  <a:lumOff val="25000"/>
                </a:schemeClr>
              </a:buClr>
              <a:buFontTx/>
              <a:buNone/>
            </a:pPr>
            <a:r>
              <a:rPr lang="cs-CZ" sz="1200" b="0" dirty="0"/>
              <a:t>            - v krvi chybí C-peptid</a:t>
            </a:r>
          </a:p>
          <a:p>
            <a:pPr marL="0" marR="0" lvl="0" indent="0" algn="l" defTabSz="457200" rtl="0" eaLnBrk="1" fontAlgn="auto" latinLnBrk="0" hangingPunct="1">
              <a:lnSpc>
                <a:spcPct val="100000"/>
              </a:lnSpc>
              <a:spcBef>
                <a:spcPts val="0"/>
              </a:spcBef>
              <a:spcAft>
                <a:spcPts val="0"/>
              </a:spcAft>
              <a:buClr>
                <a:schemeClr val="accent2">
                  <a:lumMod val="75000"/>
                  <a:lumOff val="25000"/>
                </a:schemeClr>
              </a:buClr>
              <a:buSzTx/>
              <a:buFontTx/>
              <a:buNone/>
              <a:tabLst/>
              <a:defRPr/>
            </a:pPr>
            <a:r>
              <a:rPr lang="cs-CZ" sz="1200" b="0" dirty="0"/>
              <a:t>    pozn.  autoimunitní onemocnění - vlastní tělo si ničí </a:t>
            </a:r>
            <a:r>
              <a:rPr lang="el-GR" sz="1200" b="0" dirty="0"/>
              <a:t>β</a:t>
            </a:r>
            <a:r>
              <a:rPr lang="cs-CZ" sz="1200" b="0" dirty="0"/>
              <a:t> buňky slinivky břišní, které přestávají produkovat  inzulin (genetické příčiny, viry nebo kombinace obojího)</a:t>
            </a:r>
          </a:p>
          <a:p>
            <a:pPr marL="0" indent="0">
              <a:buClr>
                <a:schemeClr val="accent2">
                  <a:lumMod val="75000"/>
                  <a:lumOff val="25000"/>
                </a:schemeClr>
              </a:buClr>
              <a:buFontTx/>
              <a:buNone/>
            </a:pPr>
            <a:r>
              <a:rPr lang="cs-CZ" sz="1200" b="0" dirty="0"/>
              <a:t>    </a:t>
            </a:r>
          </a:p>
          <a:p>
            <a:pPr marL="171450" indent="-171450">
              <a:buClr>
                <a:schemeClr val="accent2">
                  <a:lumMod val="75000"/>
                  <a:lumOff val="25000"/>
                </a:schemeClr>
              </a:buClr>
              <a:buFont typeface="Arial" panose="020B0604020202020204" pitchFamily="34" charset="0"/>
              <a:buChar char="•"/>
            </a:pPr>
            <a:r>
              <a:rPr lang="cs-CZ" sz="1200" b="1" dirty="0"/>
              <a:t>DM 2. typu (dříve nazývaný inzulin-non-dependentní)</a:t>
            </a:r>
          </a:p>
          <a:p>
            <a:pPr marL="0" indent="0">
              <a:buClr>
                <a:schemeClr val="accent2">
                  <a:lumMod val="75000"/>
                  <a:lumOff val="25000"/>
                </a:schemeClr>
              </a:buClr>
              <a:buFontTx/>
              <a:buNone/>
            </a:pPr>
            <a:r>
              <a:rPr lang="cs-CZ" sz="1200" b="1" dirty="0"/>
              <a:t>           - je způsoben neschopností organismu správně reagovat na  účinky inzulinu a sníženou tvorbou inzulinu,</a:t>
            </a:r>
          </a:p>
          <a:p>
            <a:pPr marL="0" indent="0">
              <a:buClr>
                <a:schemeClr val="accent2">
                  <a:lumMod val="75000"/>
                  <a:lumOff val="25000"/>
                </a:schemeClr>
              </a:buClr>
              <a:buFontTx/>
              <a:buNone/>
            </a:pPr>
            <a:r>
              <a:rPr lang="cs-CZ" sz="1200" b="1" dirty="0"/>
              <a:t>           - představuje 90-95 % případů DM, </a:t>
            </a:r>
          </a:p>
          <a:p>
            <a:pPr marL="0" marR="0" lvl="0" indent="0" algn="l" defTabSz="457200" rtl="0" eaLnBrk="1" fontAlgn="auto" latinLnBrk="0" hangingPunct="1">
              <a:lnSpc>
                <a:spcPct val="100000"/>
              </a:lnSpc>
              <a:spcBef>
                <a:spcPts val="0"/>
              </a:spcBef>
              <a:spcAft>
                <a:spcPts val="0"/>
              </a:spcAft>
              <a:buClr>
                <a:schemeClr val="accent2">
                  <a:lumMod val="75000"/>
                  <a:lumOff val="25000"/>
                </a:schemeClr>
              </a:buClr>
              <a:buSzTx/>
              <a:buFontTx/>
              <a:buNone/>
              <a:tabLst/>
              <a:defRPr/>
            </a:pPr>
            <a:r>
              <a:rPr lang="cs-CZ" sz="1200" b="1" dirty="0"/>
              <a:t>           - vyznačuje se </a:t>
            </a:r>
            <a:r>
              <a:rPr lang="cs-CZ" sz="1200" b="1" kern="0" dirty="0"/>
              <a:t>pozvolným nástupem příznaků – zvýšený </a:t>
            </a:r>
            <a:r>
              <a:rPr lang="cs-CZ" sz="1200" b="1" dirty="0"/>
              <a:t>pocit žízně a častější močení, pocit hladu, úbytek hmotnosti, únava a malátnost, rozmazané vidění,</a:t>
            </a:r>
          </a:p>
          <a:p>
            <a:pPr marL="0" marR="0" lvl="0" indent="0" algn="l" defTabSz="457200" rtl="0" eaLnBrk="1" fontAlgn="auto" latinLnBrk="0" hangingPunct="1">
              <a:lnSpc>
                <a:spcPct val="100000"/>
              </a:lnSpc>
              <a:spcBef>
                <a:spcPts val="0"/>
              </a:spcBef>
              <a:spcAft>
                <a:spcPts val="0"/>
              </a:spcAft>
              <a:buClr>
                <a:schemeClr val="accent2">
                  <a:lumMod val="75000"/>
                  <a:lumOff val="25000"/>
                </a:schemeClr>
              </a:buClr>
              <a:buSzTx/>
              <a:buFontTx/>
              <a:buNone/>
              <a:tabLst/>
              <a:defRPr/>
            </a:pPr>
            <a:r>
              <a:rPr lang="cs-CZ" sz="1200" b="1" dirty="0"/>
              <a:t>             špatně se hojící rány a častější infekce, tmavé skvrny na kůži, porucha sexuálních funkcí, snížená citlivost nebo mravenčení v končetinách</a:t>
            </a:r>
          </a:p>
          <a:p>
            <a:pPr marL="0" indent="0">
              <a:buClr>
                <a:schemeClr val="accent2">
                  <a:lumMod val="75000"/>
                  <a:lumOff val="25000"/>
                </a:schemeClr>
              </a:buClr>
              <a:buFontTx/>
              <a:buNone/>
            </a:pPr>
            <a:r>
              <a:rPr lang="cs-CZ" sz="1200" b="1" dirty="0"/>
              <a:t>           - objevuje se ve středním věku a  je spojen s obezitou a nedostatkem pohybu.</a:t>
            </a:r>
          </a:p>
          <a:p>
            <a:pPr marL="0" indent="0">
              <a:buClr>
                <a:schemeClr val="accent2">
                  <a:lumMod val="75000"/>
                  <a:lumOff val="25000"/>
                </a:schemeClr>
              </a:buClr>
              <a:buFontTx/>
              <a:buNone/>
            </a:pPr>
            <a:endParaRPr lang="cs-CZ" sz="1200" b="0" dirty="0"/>
          </a:p>
          <a:p>
            <a:pPr marL="171450" indent="-171450">
              <a:buFont typeface="Arial" panose="020B0604020202020204" pitchFamily="34" charset="0"/>
              <a:buChar char="•"/>
            </a:pPr>
            <a:r>
              <a:rPr lang="cs-CZ" sz="1200" b="1" dirty="0"/>
              <a:t>Gestační diabetes (těhotenská  cukrovka</a:t>
            </a:r>
            <a:r>
              <a:rPr lang="cs-CZ" sz="1200" b="0" dirty="0"/>
              <a:t>) </a:t>
            </a:r>
          </a:p>
          <a:p>
            <a:pPr marL="457200" lvl="1" indent="0">
              <a:buFont typeface="Arial" panose="020B0604020202020204" pitchFamily="34" charset="0"/>
              <a:buNone/>
            </a:pPr>
            <a:r>
              <a:rPr lang="cs-CZ" sz="1200" b="0" dirty="0"/>
              <a:t>- porucha metabolismu cukrů, která se může rozvinout v průběhu těhotenství v důsledku zvýšení hladin některých hormonů;</a:t>
            </a:r>
          </a:p>
          <a:p>
            <a:pPr marL="0" indent="0">
              <a:buFontTx/>
              <a:buNone/>
            </a:pPr>
            <a:r>
              <a:rPr lang="cs-CZ" sz="1200" b="0" dirty="0"/>
              <a:t>	- objevuje se po 20 týdnu těhotenství; výskyt u </a:t>
            </a:r>
            <a:r>
              <a:rPr lang="cs-CZ" dirty="0"/>
              <a:t>7 % těhotných, obvykle se upraví po narození dítěte; RF pro rozvoj DM2</a:t>
            </a:r>
          </a:p>
          <a:p>
            <a:pPr marL="0" indent="0">
              <a:buFontTx/>
              <a:buNone/>
            </a:pPr>
            <a:endParaRPr lang="cs-CZ" dirty="0"/>
          </a:p>
          <a:p>
            <a:pPr marL="171450" indent="-171450">
              <a:buFont typeface="Arial" panose="020B0604020202020204" pitchFamily="34" charset="0"/>
              <a:buChar char="•"/>
            </a:pPr>
            <a:r>
              <a:rPr lang="cs-CZ" b="1" dirty="0"/>
              <a:t>Sekundární diabetes</a:t>
            </a:r>
            <a:r>
              <a:rPr lang="cs-CZ" dirty="0"/>
              <a:t>:</a:t>
            </a:r>
          </a:p>
          <a:p>
            <a:pPr lvl="1"/>
            <a:r>
              <a:rPr lang="cs-CZ" dirty="0"/>
              <a:t>- DM provázející onemocnění pankreatu – infekce/pankreatitida, trauma, pankreatektomie</a:t>
            </a:r>
          </a:p>
          <a:p>
            <a:pPr lvl="1"/>
            <a:r>
              <a:rPr lang="cs-CZ" dirty="0"/>
              <a:t>- DM po lécích – např. steroidy, diuretika, beta blokátory</a:t>
            </a:r>
          </a:p>
          <a:p>
            <a:pPr lvl="1"/>
            <a:endParaRPr lang="cs-CZ" dirty="0"/>
          </a:p>
          <a:p>
            <a:pPr marL="171450" indent="-171450">
              <a:buFont typeface="Arial" panose="020B0604020202020204" pitchFamily="34" charset="0"/>
              <a:buChar char="•"/>
            </a:pPr>
            <a:r>
              <a:rPr lang="cs-CZ" b="1" dirty="0"/>
              <a:t>Diabetes MODY</a:t>
            </a:r>
            <a:r>
              <a:rPr lang="cs-CZ" dirty="0"/>
              <a:t>:</a:t>
            </a:r>
          </a:p>
          <a:p>
            <a:pPr lvl="1"/>
            <a:r>
              <a:rPr lang="cs-CZ" dirty="0"/>
              <a:t>- DM 2 ve věku 5-25 let (Maturity </a:t>
            </a:r>
            <a:r>
              <a:rPr lang="cs-CZ" dirty="0" err="1"/>
              <a:t>Onset</a:t>
            </a:r>
            <a:r>
              <a:rPr lang="cs-CZ" dirty="0"/>
              <a:t> Diabetes </a:t>
            </a:r>
            <a:r>
              <a:rPr lang="cs-CZ" dirty="0" err="1"/>
              <a:t>of</a:t>
            </a:r>
            <a:r>
              <a:rPr lang="cs-CZ" dirty="0"/>
              <a:t> </a:t>
            </a:r>
            <a:r>
              <a:rPr lang="cs-CZ" dirty="0" err="1"/>
              <a:t>the</a:t>
            </a:r>
            <a:r>
              <a:rPr lang="cs-CZ" dirty="0"/>
              <a:t> </a:t>
            </a:r>
            <a:r>
              <a:rPr lang="cs-CZ" dirty="0" err="1"/>
              <a:t>Young</a:t>
            </a:r>
            <a:r>
              <a:rPr lang="cs-CZ" dirty="0"/>
              <a:t>); 3-5 % ze všech diabetiků; autosomálně dominantně dědičný typ, který není závislý na inzulínu (více než 5 let kontrolován bez podání inzulínu); MODY 1-6: defekt beta buněk nebo </a:t>
            </a:r>
            <a:r>
              <a:rPr lang="cs-CZ" dirty="0" err="1"/>
              <a:t>glukokinázy</a:t>
            </a:r>
            <a:r>
              <a:rPr lang="cs-CZ" dirty="0"/>
              <a:t> (enzym zahajující glykolýzu)</a:t>
            </a:r>
          </a:p>
          <a:p>
            <a:pPr lvl="1"/>
            <a:endParaRPr lang="cs-CZ" dirty="0"/>
          </a:p>
          <a:p>
            <a:pPr marL="171450" indent="-171450">
              <a:buFont typeface="Arial" panose="020B0604020202020204" pitchFamily="34" charset="0"/>
              <a:buChar char="•"/>
            </a:pPr>
            <a:r>
              <a:rPr lang="cs-CZ" b="1" dirty="0"/>
              <a:t>Diabetes LADA:</a:t>
            </a:r>
          </a:p>
          <a:p>
            <a:pPr marL="0" indent="0">
              <a:buFont typeface="Arial" panose="020B0604020202020204" pitchFamily="34" charset="0"/>
              <a:buNone/>
            </a:pPr>
            <a:r>
              <a:rPr lang="cs-CZ" b="1" dirty="0"/>
              <a:t>	</a:t>
            </a:r>
            <a:r>
              <a:rPr lang="cs-CZ" b="0" dirty="0"/>
              <a:t>- </a:t>
            </a:r>
            <a:r>
              <a:rPr lang="cs-CZ" b="1" dirty="0"/>
              <a:t> </a:t>
            </a:r>
            <a:r>
              <a:rPr lang="cs-CZ" dirty="0"/>
              <a:t>(podtyp DM 1) - „bezpříznakový“, manifestovaný nad 35 let; </a:t>
            </a:r>
            <a:r>
              <a:rPr lang="cs-CZ" dirty="0" err="1"/>
              <a:t>Latent</a:t>
            </a:r>
            <a:r>
              <a:rPr lang="cs-CZ" dirty="0"/>
              <a:t> </a:t>
            </a:r>
            <a:r>
              <a:rPr lang="cs-CZ" dirty="0" err="1"/>
              <a:t>Autoimune</a:t>
            </a:r>
            <a:r>
              <a:rPr lang="cs-CZ" dirty="0"/>
              <a:t> Diabetes in </a:t>
            </a:r>
            <a:r>
              <a:rPr lang="cs-CZ" dirty="0" err="1"/>
              <a:t>the</a:t>
            </a:r>
            <a:r>
              <a:rPr lang="cs-CZ" dirty="0"/>
              <a:t> </a:t>
            </a:r>
            <a:r>
              <a:rPr lang="cs-CZ" dirty="0" err="1"/>
              <a:t>Adult</a:t>
            </a:r>
            <a:r>
              <a:rPr lang="cs-CZ" dirty="0"/>
              <a:t> – destrukce beta buněk</a:t>
            </a:r>
          </a:p>
          <a:p>
            <a:pPr lvl="1"/>
            <a:endParaRPr lang="cs-CZ" dirty="0"/>
          </a:p>
          <a:p>
            <a:pPr lvl="1"/>
            <a:endParaRPr lang="cs-CZ" dirty="0"/>
          </a:p>
          <a:p>
            <a:pPr marL="0" indent="0">
              <a:buFontTx/>
              <a:buNone/>
            </a:pPr>
            <a:r>
              <a:rPr lang="cs-CZ" dirty="0"/>
              <a:t> </a:t>
            </a:r>
          </a:p>
          <a:p>
            <a:pPr marL="0" indent="0">
              <a:buClr>
                <a:schemeClr val="accent2">
                  <a:lumMod val="75000"/>
                  <a:lumOff val="25000"/>
                </a:schemeClr>
              </a:buClr>
              <a:buFontTx/>
              <a:buNone/>
            </a:pPr>
            <a:endParaRPr lang="cs-CZ" sz="1200" b="0" dirty="0"/>
          </a:p>
          <a:p>
            <a:pPr>
              <a:buClr>
                <a:schemeClr val="accent2">
                  <a:lumMod val="75000"/>
                  <a:lumOff val="25000"/>
                </a:schemeClr>
              </a:buClr>
              <a:buFontTx/>
              <a:buNone/>
            </a:pPr>
            <a:r>
              <a:rPr lang="cs-CZ" sz="1200" b="0" dirty="0"/>
              <a:t>                              </a:t>
            </a:r>
          </a:p>
          <a:p>
            <a:pPr>
              <a:buClr>
                <a:schemeClr val="accent2">
                  <a:lumMod val="75000"/>
                  <a:lumOff val="25000"/>
                </a:schemeClr>
              </a:buClr>
              <a:buFontTx/>
              <a:buNone/>
            </a:pPr>
            <a:endParaRPr lang="cs-CZ" sz="1200" b="0" dirty="0"/>
          </a:p>
          <a:p>
            <a:pPr>
              <a:buClr>
                <a:schemeClr val="accent2">
                  <a:lumMod val="75000"/>
                  <a:lumOff val="25000"/>
                </a:schemeClr>
              </a:buClr>
              <a:buFontTx/>
              <a:buNone/>
            </a:pPr>
            <a:r>
              <a:rPr lang="cs-CZ" sz="1200" b="0" dirty="0"/>
              <a:t>                                </a:t>
            </a:r>
            <a:endParaRPr lang="cs-CZ" b="0"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8</a:t>
            </a:fld>
            <a:endParaRPr lang="en-US"/>
          </a:p>
        </p:txBody>
      </p:sp>
    </p:spTree>
    <p:extLst>
      <p:ext uri="{BB962C8B-B14F-4D97-AF65-F5344CB8AC3E}">
        <p14:creationId xmlns:p14="http://schemas.microsoft.com/office/powerpoint/2010/main" val="404936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Režimová opatření - neboli dieta, fyzická aktivita a zanechání nežádoucích návyků (zvýšená konzumace alkoholu, kouření) jsou základním pilířem léčby diabetu a prvním krokem v doporučených postupech všech diabetologických společností</a:t>
            </a:r>
          </a:p>
          <a:p>
            <a:r>
              <a:rPr lang="cs-CZ" b="1" dirty="0"/>
              <a:t>Glukóza</a:t>
            </a:r>
            <a:r>
              <a:rPr lang="cs-CZ" dirty="0"/>
              <a:t> = hroznový cukr</a:t>
            </a:r>
          </a:p>
          <a:p>
            <a:pPr marL="171450" indent="-171450">
              <a:buFont typeface="Arial" panose="020B0604020202020204" pitchFamily="34" charset="0"/>
              <a:buChar char="•"/>
            </a:pPr>
            <a:r>
              <a:rPr lang="cs-CZ" dirty="0"/>
              <a:t>Pohonná látka ze které organismus získává energii pro fyzickou a duševní činnost</a:t>
            </a:r>
          </a:p>
          <a:p>
            <a:pPr marL="171450" indent="-171450">
              <a:buFont typeface="Arial" panose="020B0604020202020204" pitchFamily="34" charset="0"/>
              <a:buChar char="•"/>
            </a:pPr>
            <a:r>
              <a:rPr lang="cs-CZ" dirty="0"/>
              <a:t>Zpracovávána v buňkách kde je štěpena na jednodušší látky. Během těchto reakcí vzniká kysličník uhličitý, voda a </a:t>
            </a:r>
            <a:r>
              <a:rPr lang="cs-CZ" b="1" dirty="0"/>
              <a:t>energie</a:t>
            </a:r>
          </a:p>
          <a:p>
            <a:pPr marL="0" indent="0">
              <a:buFont typeface="Arial" panose="020B0604020202020204" pitchFamily="34" charset="0"/>
              <a:buNone/>
            </a:pPr>
            <a:r>
              <a:rPr lang="cs-CZ" b="1" dirty="0"/>
              <a:t>Glykolýza – </a:t>
            </a:r>
            <a:r>
              <a:rPr lang="cs-CZ" b="0" dirty="0"/>
              <a:t>proces rozkladu glukózy na dvě molekuly pyruvátu, 2 molekuly ATP a dvě molekuly NADH+ </a:t>
            </a:r>
            <a:r>
              <a:rPr lang="cs-CZ" dirty="0"/>
              <a:t>= </a:t>
            </a:r>
            <a:r>
              <a:rPr lang="cs-CZ" b="0" dirty="0"/>
              <a:t>rozklad glukózy, při kterém dojde k uvolnění energie</a:t>
            </a:r>
            <a:endParaRPr lang="cs-CZ" b="1" dirty="0"/>
          </a:p>
          <a:p>
            <a:pPr marL="0" indent="0">
              <a:buFont typeface="Arial" panose="020B0604020202020204" pitchFamily="34" charset="0"/>
              <a:buNone/>
            </a:pPr>
            <a:r>
              <a:rPr lang="cs-CZ" b="1" dirty="0"/>
              <a:t>Glukoneogeneze – </a:t>
            </a:r>
            <a:r>
              <a:rPr lang="cs-CZ" b="0" dirty="0"/>
              <a:t>tvorba glukózy z necukerných látek (mastné kyseliny, aminokyseliny, laktát</a:t>
            </a:r>
          </a:p>
          <a:p>
            <a:pPr marL="0" indent="0">
              <a:buFont typeface="Arial" panose="020B0604020202020204" pitchFamily="34" charset="0"/>
              <a:buNone/>
            </a:pPr>
            <a:r>
              <a:rPr lang="cs-CZ" b="1" dirty="0" err="1"/>
              <a:t>Glykogeneze</a:t>
            </a:r>
            <a:r>
              <a:rPr lang="cs-CZ" b="0" dirty="0"/>
              <a:t> – tvorba glykogenu (zásobní polysacharid lidského těla, u rostlin je obdobou škrob) z glukózy</a:t>
            </a:r>
          </a:p>
          <a:p>
            <a:pPr marL="0" indent="0">
              <a:buFont typeface="Arial" panose="020B0604020202020204" pitchFamily="34" charset="0"/>
              <a:buNone/>
            </a:pPr>
            <a:r>
              <a:rPr lang="cs-CZ" b="1" dirty="0" err="1"/>
              <a:t>Glykogenolýza</a:t>
            </a:r>
            <a:r>
              <a:rPr lang="cs-CZ" b="0" dirty="0"/>
              <a:t> – rozklad zásobního glykogenu na glukózu</a:t>
            </a:r>
            <a:endParaRPr lang="cs-CZ" b="1" dirty="0"/>
          </a:p>
          <a:p>
            <a:endParaRPr lang="cs-CZ" dirty="0"/>
          </a:p>
        </p:txBody>
      </p:sp>
      <p:sp>
        <p:nvSpPr>
          <p:cNvPr id="4" name="Slide Number Placeholder 3"/>
          <p:cNvSpPr>
            <a:spLocks noGrp="1"/>
          </p:cNvSpPr>
          <p:nvPr>
            <p:ph type="sldNum" sz="quarter" idx="10"/>
          </p:nvPr>
        </p:nvSpPr>
        <p:spPr/>
        <p:txBody>
          <a:bodyPr/>
          <a:lstStyle/>
          <a:p>
            <a:fld id="{FAD751AE-7ABC-314D-AFAD-47B860ED6FFE}" type="slidenum">
              <a:rPr lang="en-US" smtClean="0"/>
              <a:pPr/>
              <a:t>10</a:t>
            </a:fld>
            <a:endParaRPr lang="en-US"/>
          </a:p>
        </p:txBody>
      </p:sp>
    </p:spTree>
    <p:extLst>
      <p:ext uri="{BB962C8B-B14F-4D97-AF65-F5344CB8AC3E}">
        <p14:creationId xmlns:p14="http://schemas.microsoft.com/office/powerpoint/2010/main" val="207551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AD751AE-7ABC-314D-AFAD-47B860ED6FFE}" type="slidenum">
              <a:rPr lang="en-US" smtClean="0"/>
              <a:pPr/>
              <a:t>11</a:t>
            </a:fld>
            <a:endParaRPr lang="en-US"/>
          </a:p>
        </p:txBody>
      </p:sp>
    </p:spTree>
    <p:extLst>
      <p:ext uri="{BB962C8B-B14F-4D97-AF65-F5344CB8AC3E}">
        <p14:creationId xmlns:p14="http://schemas.microsoft.com/office/powerpoint/2010/main" val="122336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s-CZ" dirty="0"/>
              <a:t>Tělo udržuje rovnováhu mezi příjmem a vychytáváním glukózy (vyrovnané hladiny v krvi) </a:t>
            </a:r>
            <a:r>
              <a:rPr lang="cs-CZ" dirty="0">
                <a:sym typeface="Symbol"/>
              </a:rPr>
              <a:t>pomocí hormonů </a:t>
            </a:r>
            <a:r>
              <a:rPr lang="cs-CZ" dirty="0">
                <a:solidFill>
                  <a:srgbClr val="FF0000"/>
                </a:solidFill>
                <a:sym typeface="Symbol"/>
              </a:rPr>
              <a:t>inzulinu a </a:t>
            </a:r>
            <a:r>
              <a:rPr lang="cs-CZ" dirty="0" err="1">
                <a:solidFill>
                  <a:srgbClr val="FF0000"/>
                </a:solidFill>
                <a:sym typeface="Symbol"/>
              </a:rPr>
              <a:t>glukagonu</a:t>
            </a:r>
            <a:r>
              <a:rPr lang="cs-CZ" dirty="0">
                <a:solidFill>
                  <a:srgbClr val="FF0000"/>
                </a:solidFill>
                <a:sym typeface="Symbo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cs-CZ" dirty="0">
                <a:sym typeface="Symbol"/>
              </a:rPr>
              <a:t>Klíčovou roli při udržování hladin glukózy mají </a:t>
            </a:r>
            <a:r>
              <a:rPr lang="cs-CZ" dirty="0">
                <a:solidFill>
                  <a:srgbClr val="FF0000"/>
                </a:solidFill>
                <a:sym typeface="Symbol"/>
              </a:rPr>
              <a:t>slinivka, játra, ledviny, svaly a tuková tkáň.</a:t>
            </a:r>
          </a:p>
          <a:p>
            <a:r>
              <a:rPr lang="cs-CZ" dirty="0"/>
              <a:t>.</a:t>
            </a:r>
          </a:p>
        </p:txBody>
      </p:sp>
      <p:sp>
        <p:nvSpPr>
          <p:cNvPr id="4" name="Slide Number Placeholder 3"/>
          <p:cNvSpPr>
            <a:spLocks noGrp="1"/>
          </p:cNvSpPr>
          <p:nvPr>
            <p:ph type="sldNum" sz="quarter" idx="10"/>
          </p:nvPr>
        </p:nvSpPr>
        <p:spPr/>
        <p:txBody>
          <a:bodyPr/>
          <a:lstStyle/>
          <a:p>
            <a:fld id="{FAD751AE-7ABC-314D-AFAD-47B860ED6FFE}" type="slidenum">
              <a:rPr lang="en-US" smtClean="0"/>
              <a:pPr/>
              <a:t>12</a:t>
            </a:fld>
            <a:endParaRPr lang="en-US"/>
          </a:p>
        </p:txBody>
      </p:sp>
    </p:spTree>
    <p:extLst>
      <p:ext uri="{BB962C8B-B14F-4D97-AF65-F5344CB8AC3E}">
        <p14:creationId xmlns:p14="http://schemas.microsoft.com/office/powerpoint/2010/main" val="4049368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I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Eosinophil_NK_Cell_10K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46797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ross-Section of Cell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9" name="Picture Placeholder 7" descr="AZ1466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52811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abetes">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2" name="Picture 1" descr="Diabetes.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6050" y="2876550"/>
            <a:ext cx="8856000" cy="2127250"/>
          </a:xfrm>
          <a:prstGeom prst="rect">
            <a:avLst/>
          </a:prstGeom>
        </p:spPr>
      </p:pic>
    </p:spTree>
    <p:extLst>
      <p:ext uri="{BB962C8B-B14F-4D97-AF65-F5344CB8AC3E}">
        <p14:creationId xmlns:p14="http://schemas.microsoft.com/office/powerpoint/2010/main" val="126413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IA TLR9">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10" name="Picture 9" descr="TLR9_Endosome_and_Receptor_RGB LR.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0" y="2878137"/>
            <a:ext cx="8856000" cy="2125663"/>
          </a:xfrm>
          <a:prstGeom prst="rect">
            <a:avLst/>
          </a:prstGeom>
        </p:spPr>
      </p:pic>
    </p:spTree>
    <p:extLst>
      <p:ext uri="{BB962C8B-B14F-4D97-AF65-F5344CB8AC3E}">
        <p14:creationId xmlns:p14="http://schemas.microsoft.com/office/powerpoint/2010/main" val="2792299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lide Title Only">
    <p:spTree>
      <p:nvGrpSpPr>
        <p:cNvPr id="1" name=""/>
        <p:cNvGrpSpPr/>
        <p:nvPr/>
      </p:nvGrpSpPr>
      <p:grpSpPr>
        <a:xfrm>
          <a:off x="0" y="0"/>
          <a:ext cx="0" cy="0"/>
          <a:chOff x="0" y="0"/>
          <a:chExt cx="0" cy="0"/>
        </a:xfrm>
      </p:grpSpPr>
      <p:pic>
        <p:nvPicPr>
          <p:cNvPr id="11" name="Picture 10" descr="AZ_RGB_H_PO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8"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15999" y="44590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3" name="Text Placeholder 29"/>
          <p:cNvSpPr>
            <a:spLocks noGrp="1"/>
          </p:cNvSpPr>
          <p:nvPr>
            <p:ph type="body" sz="quarter" idx="12" hasCustomPrompt="1"/>
          </p:nvPr>
        </p:nvSpPr>
        <p:spPr>
          <a:xfrm>
            <a:off x="215999" y="46653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6" name="Text Placeholder 29"/>
          <p:cNvSpPr>
            <a:spLocks noGrp="1"/>
          </p:cNvSpPr>
          <p:nvPr>
            <p:ph type="body" sz="quarter" idx="15" hasCustomPrompt="1"/>
          </p:nvPr>
        </p:nvSpPr>
        <p:spPr>
          <a:xfrm>
            <a:off x="7128000" y="44590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7" name="Text Placeholder 29"/>
          <p:cNvSpPr>
            <a:spLocks noGrp="1"/>
          </p:cNvSpPr>
          <p:nvPr>
            <p:ph type="body" sz="quarter" idx="13" hasCustomPrompt="1"/>
          </p:nvPr>
        </p:nvSpPr>
        <p:spPr>
          <a:xfrm>
            <a:off x="7128000" y="46653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625363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IA">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7" name="Picture 6" descr="Eosinophil_NK_Cell_10K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extLst>
      <p:ext uri="{BB962C8B-B14F-4D97-AF65-F5344CB8AC3E}">
        <p14:creationId xmlns:p14="http://schemas.microsoft.com/office/powerpoint/2010/main" val="1048682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colog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page_04_AST109_TCell_Cancer_Cell_Lipid_Layer_10K_01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Tree>
    <p:extLst>
      <p:ext uri="{BB962C8B-B14F-4D97-AF65-F5344CB8AC3E}">
        <p14:creationId xmlns:p14="http://schemas.microsoft.com/office/powerpoint/2010/main" val="335005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VMD">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CR_Science image_f1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2821" y="2876550"/>
            <a:ext cx="8850368" cy="2125664"/>
          </a:xfrm>
          <a:prstGeom prst="rect">
            <a:avLst/>
          </a:prstGeom>
        </p:spPr>
      </p:pic>
    </p:spTree>
    <p:extLst>
      <p:ext uri="{BB962C8B-B14F-4D97-AF65-F5344CB8AC3E}">
        <p14:creationId xmlns:p14="http://schemas.microsoft.com/office/powerpoint/2010/main" val="1977425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tDNA">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DNA_Inside_Blood_Vessel_10K_AD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Tree>
    <p:extLst>
      <p:ext uri="{BB962C8B-B14F-4D97-AF65-F5344CB8AC3E}">
        <p14:creationId xmlns:p14="http://schemas.microsoft.com/office/powerpoint/2010/main" val="3873502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scovery Sciences">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CRISPR_technology_for_genome_editing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Tree>
    <p:extLst>
      <p:ext uri="{BB962C8B-B14F-4D97-AF65-F5344CB8AC3E}">
        <p14:creationId xmlns:p14="http://schemas.microsoft.com/office/powerpoint/2010/main" val="177054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euro">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13" descr="AZ1383_screen rotate.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44001" y="2875468"/>
            <a:ext cx="8855075" cy="2133000"/>
          </a:xfrm>
          <a:prstGeom prst="rect">
            <a:avLst/>
          </a:prstGeom>
        </p:spPr>
      </p:pic>
    </p:spTree>
    <p:extLst>
      <p:ext uri="{BB962C8B-B14F-4D97-AF65-F5344CB8AC3E}">
        <p14:creationId xmlns:p14="http://schemas.microsoft.com/office/powerpoint/2010/main" val="185716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ncolog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page_04_AST109_TCell_Cancer_Cell_Lipid_Layer_10K_0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463"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297786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fection">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3082" cy="2128214"/>
          </a:xfrm>
          <a:prstGeom prst="rect">
            <a:avLst/>
          </a:prstGeom>
        </p:spPr>
      </p:pic>
    </p:spTree>
    <p:extLst>
      <p:ext uri="{BB962C8B-B14F-4D97-AF65-F5344CB8AC3E}">
        <p14:creationId xmlns:p14="http://schemas.microsoft.com/office/powerpoint/2010/main" val="3652679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UK Scientist">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4" name="Picture Placeholder 23" descr="AZ1388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1434364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cientist Examining Placenta">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3" descr="AZ1428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3299240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ross-Section of Cells">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Placeholder 7" descr="AZ1466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Tree>
    <p:extLst>
      <p:ext uri="{BB962C8B-B14F-4D97-AF65-F5344CB8AC3E}">
        <p14:creationId xmlns:p14="http://schemas.microsoft.com/office/powerpoint/2010/main" val="182007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abetes">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4" name="Picture 3" descr="Diabetes.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6050" y="2876550"/>
            <a:ext cx="8856000" cy="2127250"/>
          </a:xfrm>
          <a:prstGeom prst="rect">
            <a:avLst/>
          </a:prstGeom>
        </p:spPr>
      </p:pic>
    </p:spTree>
    <p:extLst>
      <p:ext uri="{BB962C8B-B14F-4D97-AF65-F5344CB8AC3E}">
        <p14:creationId xmlns:p14="http://schemas.microsoft.com/office/powerpoint/2010/main" val="2150167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IA TLR9">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TLR9_Endosome_and_Receptor_RGB 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8137"/>
            <a:ext cx="8856000" cy="2125663"/>
          </a:xfrm>
          <a:prstGeom prst="rect">
            <a:avLst/>
          </a:prstGeom>
        </p:spPr>
      </p:pic>
    </p:spTree>
    <p:extLst>
      <p:ext uri="{BB962C8B-B14F-4D97-AF65-F5344CB8AC3E}">
        <p14:creationId xmlns:p14="http://schemas.microsoft.com/office/powerpoint/2010/main" val="2034777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cientist in Lab 1">
    <p:spTree>
      <p:nvGrpSpPr>
        <p:cNvPr id="1" name=""/>
        <p:cNvGrpSpPr/>
        <p:nvPr/>
      </p:nvGrpSpPr>
      <p:grpSpPr>
        <a:xfrm>
          <a:off x="0" y="0"/>
          <a:ext cx="0" cy="0"/>
          <a:chOff x="0" y="0"/>
          <a:chExt cx="0" cy="0"/>
        </a:xfrm>
      </p:grpSpPr>
      <p:pic>
        <p:nvPicPr>
          <p:cNvPr id="5" name="Picture Placeholder 13" descr="AZ1486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13878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cientist in Lab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Deepal_P_Shot_2-024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8544" y="2876550"/>
            <a:ext cx="8856000" cy="2133600"/>
          </a:xfrm>
          <a:prstGeom prst="rect">
            <a:avLst/>
          </a:prstGeom>
        </p:spPr>
      </p:pic>
    </p:spTree>
    <p:extLst>
      <p:ext uri="{BB962C8B-B14F-4D97-AF65-F5344CB8AC3E}">
        <p14:creationId xmlns:p14="http://schemas.microsoft.com/office/powerpoint/2010/main" val="3331752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cientist in Lab 3">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Drew_M-057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1"/>
            <a:ext cx="8856662" cy="2133600"/>
          </a:xfrm>
          <a:prstGeom prst="rect">
            <a:avLst/>
          </a:prstGeom>
        </p:spPr>
      </p:pic>
    </p:spTree>
    <p:extLst>
      <p:ext uri="{BB962C8B-B14F-4D97-AF65-F5344CB8AC3E}">
        <p14:creationId xmlns:p14="http://schemas.microsoft.com/office/powerpoint/2010/main" val="2524310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quipment 1">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Shot_1-060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49"/>
            <a:ext cx="8856000" cy="2133601"/>
          </a:xfrm>
          <a:prstGeom prst="rect">
            <a:avLst/>
          </a:prstGeom>
        </p:spPr>
      </p:pic>
    </p:spTree>
    <p:extLst>
      <p:ext uri="{BB962C8B-B14F-4D97-AF65-F5344CB8AC3E}">
        <p14:creationId xmlns:p14="http://schemas.microsoft.com/office/powerpoint/2010/main" val="581016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VMD">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CR_Science image_f1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2821" y="2876550"/>
            <a:ext cx="8850368"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4124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quipment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Shot_3-037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463" y="2876550"/>
            <a:ext cx="8856662" cy="2133600"/>
          </a:xfrm>
          <a:prstGeom prst="rect">
            <a:avLst/>
          </a:prstGeom>
        </p:spPr>
      </p:pic>
    </p:spTree>
    <p:extLst>
      <p:ext uri="{BB962C8B-B14F-4D97-AF65-F5344CB8AC3E}">
        <p14:creationId xmlns:p14="http://schemas.microsoft.com/office/powerpoint/2010/main" val="2822725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atient 1">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2" name="Picture 1" descr="Meryl_G-154_Re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3538" y="2876551"/>
            <a:ext cx="8856000" cy="2133600"/>
          </a:xfrm>
          <a:prstGeom prst="rect">
            <a:avLst/>
          </a:prstGeom>
        </p:spPr>
      </p:pic>
    </p:spTree>
    <p:extLst>
      <p:ext uri="{BB962C8B-B14F-4D97-AF65-F5344CB8AC3E}">
        <p14:creationId xmlns:p14="http://schemas.microsoft.com/office/powerpoint/2010/main" val="2145215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atient 2">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5" name="Picture 4" descr="Liam_S-137_Ret_EDI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7638" y="2876549"/>
            <a:ext cx="8856000" cy="2133601"/>
          </a:xfrm>
          <a:prstGeom prst="rect">
            <a:avLst/>
          </a:prstGeom>
        </p:spPr>
      </p:pic>
    </p:spTree>
    <p:extLst>
      <p:ext uri="{BB962C8B-B14F-4D97-AF65-F5344CB8AC3E}">
        <p14:creationId xmlns:p14="http://schemas.microsoft.com/office/powerpoint/2010/main" val="315681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atient 3">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tx2"/>
                </a:solidFill>
                <a:latin typeface="Arial" pitchFamily="34" charset="0"/>
                <a:cs typeface="Arial" pitchFamily="34" charset="0"/>
              </a:defRPr>
            </a:lvl1pPr>
          </a:lstStyle>
          <a:p>
            <a:r>
              <a:rPr lang="en-GB" noProof="0" dirty="0"/>
              <a:t>Click to add divider title</a:t>
            </a:r>
          </a:p>
        </p:txBody>
      </p:sp>
      <p:pic>
        <p:nvPicPr>
          <p:cNvPr id="6" name="Picture 5" descr="Jasmine_A-141_Ret_EDIT_screen.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7638" y="2876549"/>
            <a:ext cx="8864600" cy="2133601"/>
          </a:xfrm>
          <a:prstGeom prst="rect">
            <a:avLst/>
          </a:prstGeom>
        </p:spPr>
      </p:pic>
    </p:spTree>
    <p:extLst>
      <p:ext uri="{BB962C8B-B14F-4D97-AF65-F5344CB8AC3E}">
        <p14:creationId xmlns:p14="http://schemas.microsoft.com/office/powerpoint/2010/main" val="2938016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4234815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087268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35394026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1308046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44000" y="144000"/>
            <a:ext cx="8856000" cy="486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Title 8"/>
          <p:cNvSpPr>
            <a:spLocks noGrp="1"/>
          </p:cNvSpPr>
          <p:nvPr>
            <p:ph type="title" hasCustomPrompt="1"/>
          </p:nvPr>
        </p:nvSpPr>
        <p:spPr>
          <a:xfrm>
            <a:off x="237600" y="144000"/>
            <a:ext cx="8280000" cy="504000"/>
          </a:xfrm>
          <a:prstGeom prst="rect">
            <a:avLst/>
          </a:prstGeom>
        </p:spPr>
        <p:txBody>
          <a:bodyPr vert="horz"/>
          <a:lstStyle>
            <a:lvl1pPr algn="l">
              <a:defRPr sz="2400" b="1" baseline="0">
                <a:solidFill>
                  <a:schemeClr val="bg1"/>
                </a:solidFill>
                <a:latin typeface="Arial" pitchFamily="34" charset="0"/>
                <a:cs typeface="Arial" pitchFamily="34" charset="0"/>
              </a:defRPr>
            </a:lvl1pPr>
          </a:lstStyle>
          <a:p>
            <a:r>
              <a:rPr lang="en-GB" noProof="0" dirty="0"/>
              <a:t>Click to add divider title</a:t>
            </a:r>
          </a:p>
        </p:txBody>
      </p:sp>
    </p:spTree>
    <p:extLst>
      <p:ext uri="{BB962C8B-B14F-4D97-AF65-F5344CB8AC3E}">
        <p14:creationId xmlns:p14="http://schemas.microsoft.com/office/powerpoint/2010/main" val="2201137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237061" y="1164512"/>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10851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tDNA">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3" name="Picture 2" descr="DNA_Inside_Blood_Vessel_10K_AD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3767009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39842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2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29" name="Text Placeholder 49"/>
          <p:cNvSpPr>
            <a:spLocks noGrp="1"/>
          </p:cNvSpPr>
          <p:nvPr>
            <p:ph type="body" sz="quarter" idx="29" hasCustomPrompt="1"/>
          </p:nvPr>
        </p:nvSpPr>
        <p:spPr>
          <a:xfrm>
            <a:off x="330200" y="1802967"/>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33" name="Text Placeholder 49"/>
          <p:cNvSpPr>
            <a:spLocks noGrp="1"/>
          </p:cNvSpPr>
          <p:nvPr>
            <p:ph type="body" sz="quarter" idx="32" hasCustomPrompt="1"/>
          </p:nvPr>
        </p:nvSpPr>
        <p:spPr>
          <a:xfrm>
            <a:off x="330200" y="2312024"/>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132338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3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539051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4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07861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5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830051"/>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a:p>
        </p:txBody>
      </p:sp>
      <p:sp>
        <p:nvSpPr>
          <p:cNvPr id="42" name="Text Placeholder 49"/>
          <p:cNvSpPr>
            <a:spLocks noGrp="1"/>
          </p:cNvSpPr>
          <p:nvPr>
            <p:ph type="body" sz="quarter" idx="41" hasCustomPrompt="1"/>
          </p:nvPr>
        </p:nvSpPr>
        <p:spPr>
          <a:xfrm>
            <a:off x="330200" y="3847226"/>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35750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6 title</a:t>
            </a:r>
          </a:p>
        </p:txBody>
      </p:sp>
      <p:sp>
        <p:nvSpPr>
          <p:cNvPr id="23" name="Table Placeholder 29"/>
          <p:cNvSpPr>
            <a:spLocks noGrp="1"/>
          </p:cNvSpPr>
          <p:nvPr>
            <p:ph type="tbl" sz="quarter" idx="15"/>
          </p:nvPr>
        </p:nvSpPr>
        <p:spPr>
          <a:xfrm>
            <a:off x="987429"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4"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5" name="Text Placeholder 49"/>
          <p:cNvSpPr>
            <a:spLocks noGrp="1"/>
          </p:cNvSpPr>
          <p:nvPr>
            <p:ph type="body" sz="quarter" idx="26" hasCustomPrompt="1"/>
          </p:nvPr>
        </p:nvSpPr>
        <p:spPr>
          <a:xfrm>
            <a:off x="330200" y="1298700"/>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28"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29" name="Text Placeholder 49"/>
          <p:cNvSpPr>
            <a:spLocks noGrp="1"/>
          </p:cNvSpPr>
          <p:nvPr>
            <p:ph type="body" sz="quarter" idx="29" hasCustomPrompt="1"/>
          </p:nvPr>
        </p:nvSpPr>
        <p:spPr>
          <a:xfrm>
            <a:off x="330200" y="1802967"/>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2</a:t>
            </a:r>
          </a:p>
        </p:txBody>
      </p:sp>
      <p:sp>
        <p:nvSpPr>
          <p:cNvPr id="30"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1"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3"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3</a:t>
            </a:r>
          </a:p>
        </p:txBody>
      </p:sp>
      <p:sp>
        <p:nvSpPr>
          <p:cNvPr id="34"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6" name="Text Placeholder 49"/>
          <p:cNvSpPr>
            <a:spLocks noGrp="1"/>
          </p:cNvSpPr>
          <p:nvPr>
            <p:ph type="body" sz="quarter" idx="35" hasCustomPrompt="1"/>
          </p:nvPr>
        </p:nvSpPr>
        <p:spPr>
          <a:xfrm>
            <a:off x="330200" y="2822732"/>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4</a:t>
            </a:r>
          </a:p>
        </p:txBody>
      </p:sp>
      <p:sp>
        <p:nvSpPr>
          <p:cNvPr id="37"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38"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39" name="Text Placeholder 49"/>
          <p:cNvSpPr>
            <a:spLocks noGrp="1"/>
          </p:cNvSpPr>
          <p:nvPr>
            <p:ph type="body" sz="quarter" idx="38" hasCustomPrompt="1"/>
          </p:nvPr>
        </p:nvSpPr>
        <p:spPr>
          <a:xfrm>
            <a:off x="330200" y="3331009"/>
            <a:ext cx="540000" cy="405000"/>
          </a:xfrm>
          <a:prstGeom prst="rect">
            <a:avLst/>
          </a:prstGeom>
          <a:solidFill>
            <a:schemeClr val="tx2"/>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lvl="0"/>
            <a:r>
              <a:rPr lang="en-GB" noProof="0" dirty="0"/>
              <a:t>5</a:t>
            </a:r>
          </a:p>
        </p:txBody>
      </p:sp>
      <p:sp>
        <p:nvSpPr>
          <p:cNvPr id="40"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endParaRPr lang="en-GB" noProof="0"/>
          </a:p>
        </p:txBody>
      </p:sp>
      <p:sp>
        <p:nvSpPr>
          <p:cNvPr id="41"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endParaRPr lang="en-GB" noProof="0" dirty="0"/>
          </a:p>
        </p:txBody>
      </p:sp>
      <p:sp>
        <p:nvSpPr>
          <p:cNvPr id="42" name="Text Placeholder 49"/>
          <p:cNvSpPr>
            <a:spLocks noGrp="1"/>
          </p:cNvSpPr>
          <p:nvPr>
            <p:ph type="body" sz="quarter" idx="41" hasCustomPrompt="1"/>
          </p:nvPr>
        </p:nvSpPr>
        <p:spPr>
          <a:xfrm>
            <a:off x="330200" y="3847226"/>
            <a:ext cx="540000" cy="405000"/>
          </a:xfrm>
          <a:prstGeom prst="rect">
            <a:avLst/>
          </a:prstGeom>
          <a:solidFill>
            <a:srgbClr val="D8DCDE"/>
          </a:solidFill>
          <a:ln w="19050" cmpd="sng">
            <a:noFill/>
          </a:ln>
        </p:spPr>
        <p:txBody>
          <a:bodyPr vert="horz" anchor="ctr"/>
          <a:lstStyle>
            <a:lvl1pPr marL="0" indent="0" algn="ctr">
              <a:lnSpc>
                <a:spcPct val="90000"/>
              </a:lnSpc>
              <a:spcBef>
                <a:spcPts val="0"/>
              </a:spcBef>
              <a:buNone/>
              <a:defRPr sz="1800" b="1">
                <a:solidFill>
                  <a:schemeClr val="tx2"/>
                </a:solidFill>
                <a:latin typeface="Arial" pitchFamily="34" charset="0"/>
                <a:cs typeface="Arial" pitchFamily="34" charset="0"/>
              </a:defRPr>
            </a:lvl1pPr>
          </a:lstStyle>
          <a:p>
            <a:pPr lvl="0"/>
            <a:r>
              <a:rPr lang="en-GB" noProof="0" dirty="0"/>
              <a:t>6</a:t>
            </a:r>
          </a:p>
        </p:txBody>
      </p:sp>
      <p:sp>
        <p:nvSpPr>
          <p:cNvPr id="2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175979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5" name="Rectangle 4"/>
          <p:cNvSpPr>
            <a:spLocks noGrp="1" noChangeArrowheads="1"/>
          </p:cNvSpPr>
          <p:nvPr userDrawn="1"/>
        </p:nvSpPr>
        <p:spPr bwMode="auto">
          <a:xfrm>
            <a:off x="528758" y="3431381"/>
            <a:ext cx="2689225" cy="285750"/>
          </a:xfrm>
          <a:prstGeom prst="rect">
            <a:avLst/>
          </a:prstGeom>
          <a:noFill/>
          <a:ln w="9525">
            <a:noFill/>
            <a:miter lim="800000"/>
            <a:headEnd/>
            <a:tailEnd/>
          </a:ln>
          <a:effectLst/>
        </p:spPr>
        <p:txBody>
          <a:bodyPr anchor="b"/>
          <a:lstStyle/>
          <a:p>
            <a:r>
              <a:rPr lang="en-GB" sz="1400" b="1" dirty="0">
                <a:solidFill>
                  <a:schemeClr val="tx1"/>
                </a:solidFill>
                <a:latin typeface="Arial" pitchFamily="34" charset="0"/>
                <a:cs typeface="Arial" pitchFamily="34" charset="0"/>
              </a:rPr>
              <a:t>Confidentiality Notice </a:t>
            </a:r>
            <a:endParaRPr lang="en-GB" sz="2400" dirty="0">
              <a:solidFill>
                <a:schemeClr val="tx1"/>
              </a:solidFill>
              <a:latin typeface="Arial" pitchFamily="34" charset="0"/>
              <a:cs typeface="Arial" pitchFamily="34" charset="0"/>
            </a:endParaRPr>
          </a:p>
        </p:txBody>
      </p:sp>
      <p:sp>
        <p:nvSpPr>
          <p:cNvPr id="7" name="Rectangle 6"/>
          <p:cNvSpPr>
            <a:spLocks noGrp="1" noChangeArrowheads="1"/>
          </p:cNvSpPr>
          <p:nvPr userDrawn="1"/>
        </p:nvSpPr>
        <p:spPr bwMode="auto">
          <a:xfrm>
            <a:off x="541457" y="3717131"/>
            <a:ext cx="7440493" cy="648000"/>
          </a:xfrm>
          <a:prstGeom prst="rect">
            <a:avLst/>
          </a:prstGeom>
          <a:noFill/>
          <a:ln w="9525">
            <a:noFill/>
            <a:miter lim="800000"/>
            <a:headEnd/>
            <a:tailEnd/>
          </a:ln>
          <a:effectLst/>
        </p:spPr>
        <p:txBody>
          <a:bodyPr/>
          <a:lstStyle/>
          <a:p>
            <a:r>
              <a:rPr lang="en-GB" sz="900" noProof="0" dirty="0">
                <a:solidFill>
                  <a:schemeClr val="tx1"/>
                </a:solidFill>
                <a:latin typeface="+mn-lt"/>
                <a:cs typeface="Arial"/>
              </a:rPr>
              <a:t>This file is private and may contain confidential and proprietary information. If you have received this file in error, please notify us and remove </a:t>
            </a:r>
            <a:br>
              <a:rPr lang="en-GB" sz="900" noProof="0" dirty="0">
                <a:solidFill>
                  <a:schemeClr val="tx1"/>
                </a:solidFill>
                <a:latin typeface="+mn-lt"/>
                <a:cs typeface="Arial"/>
              </a:rPr>
            </a:br>
            <a:r>
              <a:rPr lang="en-GB" sz="900" noProof="0" dirty="0">
                <a:solidFill>
                  <a:schemeClr val="tx1"/>
                </a:solidFill>
                <a:latin typeface="+mn-lt"/>
                <a:cs typeface="Arial"/>
              </a:rPr>
              <a:t>it from your system and note that you must not copy, distribute or take any action in reliance on it. Any unauthorized use or disclosure of the contents of this file is not permitted and may be unlawful. AstraZeneca PLC, </a:t>
            </a:r>
            <a:r>
              <a:rPr lang="en-US" sz="900" kern="1200" dirty="0">
                <a:solidFill>
                  <a:schemeClr val="tx1"/>
                </a:solidFill>
                <a:latin typeface="+mn-lt"/>
                <a:ea typeface="+mn-ea"/>
                <a:cs typeface="Arial"/>
              </a:rPr>
              <a:t>1 Francis Crick Avenue</a:t>
            </a:r>
            <a:r>
              <a:rPr lang="en-US" sz="900" kern="1200" baseline="0" dirty="0">
                <a:solidFill>
                  <a:schemeClr val="tx1"/>
                </a:solidFill>
                <a:latin typeface="+mn-lt"/>
                <a:ea typeface="+mn-ea"/>
                <a:cs typeface="Arial"/>
              </a:rPr>
              <a:t>, </a:t>
            </a:r>
            <a:r>
              <a:rPr lang="en-US" sz="900" kern="1200" dirty="0">
                <a:solidFill>
                  <a:schemeClr val="tx1"/>
                </a:solidFill>
                <a:latin typeface="+mn-lt"/>
                <a:ea typeface="+mn-ea"/>
                <a:cs typeface="Arial"/>
              </a:rPr>
              <a:t>Cambridge Biomedical Campus, Cambridge, CB2 0AA</a:t>
            </a:r>
            <a:r>
              <a:rPr lang="en-GB" sz="900" noProof="0" dirty="0">
                <a:solidFill>
                  <a:schemeClr val="tx1"/>
                </a:solidFill>
                <a:latin typeface="+mn-lt"/>
                <a:cs typeface="Arial"/>
              </a:rPr>
              <a:t>, UK, T: +44(0)203 749 5000, www.astrazeneca.com</a:t>
            </a:r>
          </a:p>
        </p:txBody>
      </p:sp>
    </p:spTree>
    <p:extLst>
      <p:ext uri="{BB962C8B-B14F-4D97-AF65-F5344CB8AC3E}">
        <p14:creationId xmlns:p14="http://schemas.microsoft.com/office/powerpoint/2010/main" val="2565178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083382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Subtitle 2"/>
          <p:cNvSpPr>
            <a:spLocks noGrp="1"/>
          </p:cNvSpPr>
          <p:nvPr>
            <p:ph type="subTitle" idx="10" hasCustomPrompt="1"/>
          </p:nvPr>
        </p:nvSpPr>
        <p:spPr>
          <a:xfrm>
            <a:off x="237061" y="526851"/>
            <a:ext cx="8765651" cy="324000"/>
          </a:xfrm>
          <a:prstGeom prst="rect">
            <a:avLst/>
          </a:prstGeom>
        </p:spPr>
        <p:txBody>
          <a:bodyPr/>
          <a:lstStyle>
            <a:lvl1pPr marL="0" indent="0" algn="l">
              <a:lnSpc>
                <a:spcPct val="100000"/>
              </a:lnSpc>
              <a:spcBef>
                <a:spcPts val="0"/>
              </a:spcBef>
              <a:buNone/>
              <a:defRPr sz="2400">
                <a:solidFill>
                  <a:schemeClr val="tx2"/>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a:t>Click to add subtitle</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981671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Text Placeholder 3"/>
          <p:cNvSpPr>
            <a:spLocks noGrp="1"/>
          </p:cNvSpPr>
          <p:nvPr>
            <p:ph type="body" sz="quarter" idx="11"/>
          </p:nvPr>
        </p:nvSpPr>
        <p:spPr>
          <a:xfrm>
            <a:off x="237600" y="1237097"/>
            <a:ext cx="705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0222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scovery Science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23" name="Picture 22"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2" name="Picture 1" descr="CRISPR_technology_for_genome_editing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6957" y="2876550"/>
            <a:ext cx="8856000" cy="2125664"/>
          </a:xfrm>
          <a:prstGeom prst="rect">
            <a:avLst/>
          </a:prstGeom>
        </p:spPr>
      </p:pic>
      <p:sp>
        <p:nvSpPr>
          <p:cNvPr id="10"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1"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2"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3"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3196244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36537" y="1237098"/>
            <a:ext cx="7056000" cy="1620000"/>
          </a:xfrm>
          <a:prstGeom prst="rect">
            <a:avLst/>
          </a:prstGeom>
        </p:spPr>
        <p:txBody>
          <a:bodyPr vert="horz"/>
          <a:lstStyle>
            <a:lvl1pPr marL="0" marR="0" indent="0" algn="l" defTabSz="685800" rtl="0" eaLnBrk="1" fontAlgn="base" latinLnBrk="0" hangingPunct="1">
              <a:lnSpc>
                <a:spcPct val="100000"/>
              </a:lnSpc>
              <a:spcBef>
                <a:spcPct val="0"/>
              </a:spcBef>
              <a:spcAft>
                <a:spcPct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5" hasCustomPrompt="1"/>
          </p:nvPr>
        </p:nvSpPr>
        <p:spPr>
          <a:xfrm>
            <a:off x="237600" y="2905963"/>
            <a:ext cx="7056000" cy="1444752"/>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599162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2" name="Content Placeholder 2"/>
          <p:cNvSpPr>
            <a:spLocks noGrp="1"/>
          </p:cNvSpPr>
          <p:nvPr>
            <p:ph idx="13" hasCustomPrompt="1"/>
          </p:nvPr>
        </p:nvSpPr>
        <p:spPr>
          <a:xfrm>
            <a:off x="237062"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3" name="Content Placeholder 2"/>
          <p:cNvSpPr>
            <a:spLocks noGrp="1"/>
          </p:cNvSpPr>
          <p:nvPr>
            <p:ph idx="17" hasCustomPrompt="1"/>
          </p:nvPr>
        </p:nvSpPr>
        <p:spPr>
          <a:xfrm>
            <a:off x="4680000" y="2905963"/>
            <a:ext cx="4086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222769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237600" y="1237099"/>
            <a:ext cx="7056000" cy="1620000"/>
          </a:xfrm>
          <a:prstGeom prst="rect">
            <a:avLst/>
          </a:prstGeom>
        </p:spPr>
        <p:txBody>
          <a:bodyPr/>
          <a:lstStyle>
            <a:lvl1pPr marL="0" indent="0">
              <a:lnSpc>
                <a:spcPct val="100000"/>
              </a:lnSpc>
              <a:spcBef>
                <a:spcPts val="0"/>
              </a:spcBef>
              <a:buClr>
                <a:srgbClr val="830051"/>
              </a:buClr>
              <a:buFont typeface="Arial" pitchFamily="34" charset="0"/>
              <a:buNone/>
              <a:defRPr sz="1800">
                <a:solidFill>
                  <a:schemeClr val="tx1"/>
                </a:solidFill>
                <a:latin typeface="Arial" pitchFamily="34" charset="0"/>
                <a:cs typeface="Arial" pitchFamily="34" charset="0"/>
              </a:defRPr>
            </a:lvl1pPr>
            <a:lvl2pPr marL="405000" indent="-135000">
              <a:lnSpc>
                <a:spcPct val="100000"/>
              </a:lnSpc>
              <a:spcBef>
                <a:spcPts val="0"/>
              </a:spcBef>
              <a:buNone/>
              <a:defRPr sz="135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8" hasCustomPrompt="1"/>
          </p:nvPr>
        </p:nvSpPr>
        <p:spPr>
          <a:xfrm>
            <a:off x="237600" y="2903515"/>
            <a:ext cx="2664000" cy="1444752"/>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5" name="Content Placeholder 2"/>
          <p:cNvSpPr>
            <a:spLocks noGrp="1"/>
          </p:cNvSpPr>
          <p:nvPr>
            <p:ph idx="16" hasCustomPrompt="1"/>
          </p:nvPr>
        </p:nvSpPr>
        <p:spPr>
          <a:xfrm>
            <a:off x="3250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
        <p:nvSpPr>
          <p:cNvPr id="16" name="Content Placeholder 2"/>
          <p:cNvSpPr>
            <a:spLocks noGrp="1"/>
          </p:cNvSpPr>
          <p:nvPr>
            <p:ph idx="17" hasCustomPrompt="1"/>
          </p:nvPr>
        </p:nvSpPr>
        <p:spPr>
          <a:xfrm>
            <a:off x="6274223" y="2908267"/>
            <a:ext cx="2664000" cy="1440000"/>
          </a:xfrm>
          <a:prstGeom prst="rect">
            <a:avLst/>
          </a:prstGeom>
        </p:spPr>
        <p:txBody>
          <a:bodyPr/>
          <a:lstStyle>
            <a:lvl1pPr marL="135000" indent="-135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405000" indent="-135000">
              <a:lnSpc>
                <a:spcPct val="100000"/>
              </a:lnSpc>
              <a:spcBef>
                <a:spcPts val="0"/>
              </a:spcBef>
              <a:defRPr sz="14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p:txBody>
      </p:sp>
    </p:spTree>
    <p:extLst>
      <p:ext uri="{BB962C8B-B14F-4D97-AF65-F5344CB8AC3E}">
        <p14:creationId xmlns:p14="http://schemas.microsoft.com/office/powerpoint/2010/main" val="3545193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4" name="Text Placeholder 3"/>
          <p:cNvSpPr>
            <a:spLocks noGrp="1"/>
          </p:cNvSpPr>
          <p:nvPr>
            <p:ph type="body" sz="quarter" idx="12"/>
          </p:nvPr>
        </p:nvSpPr>
        <p:spPr>
          <a:xfrm>
            <a:off x="4680000" y="1237098"/>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627866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9"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5"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005862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237099"/>
            <a:ext cx="4086000" cy="1620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0"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8" name="Content Placeholder 2"/>
          <p:cNvSpPr>
            <a:spLocks noGrp="1"/>
          </p:cNvSpPr>
          <p:nvPr>
            <p:ph idx="17" hasCustomPrompt="1"/>
          </p:nvPr>
        </p:nvSpPr>
        <p:spPr>
          <a:xfrm>
            <a:off x="4678499" y="2725591"/>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Content Placeholder 2"/>
          <p:cNvSpPr>
            <a:spLocks noGrp="1"/>
          </p:cNvSpPr>
          <p:nvPr>
            <p:ph idx="16" hasCustomPrompt="1"/>
          </p:nvPr>
        </p:nvSpPr>
        <p:spPr>
          <a:xfrm>
            <a:off x="4680000" y="1234440"/>
            <a:ext cx="4086000" cy="1371600"/>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6241074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6" name="Content Placeholder 2"/>
          <p:cNvSpPr>
            <a:spLocks noGrp="1"/>
          </p:cNvSpPr>
          <p:nvPr>
            <p:ph idx="16" hasCustomPrompt="1"/>
          </p:nvPr>
        </p:nvSpPr>
        <p:spPr>
          <a:xfrm>
            <a:off x="237061"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1" name="Content Placeholder 2"/>
          <p:cNvSpPr>
            <a:spLocks noGrp="1"/>
          </p:cNvSpPr>
          <p:nvPr>
            <p:ph idx="17" hasCustomPrompt="1"/>
          </p:nvPr>
        </p:nvSpPr>
        <p:spPr>
          <a:xfrm>
            <a:off x="4680000" y="1234440"/>
            <a:ext cx="4086000" cy="1618488"/>
          </a:xfrm>
          <a:prstGeom prst="rect">
            <a:avLst/>
          </a:prstGeom>
        </p:spPr>
        <p:txBody>
          <a:bodyPr/>
          <a:lstStyle>
            <a:lvl1pPr marL="180000" indent="-180000">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40000" indent="-180000">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186465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2376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8" name="Text Placeholder 3"/>
          <p:cNvSpPr>
            <a:spLocks noGrp="1"/>
          </p:cNvSpPr>
          <p:nvPr>
            <p:ph type="body" sz="quarter" idx="12"/>
          </p:nvPr>
        </p:nvSpPr>
        <p:spPr>
          <a:xfrm>
            <a:off x="6264000" y="1337391"/>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a:t>Click to edit Master text styles</a:t>
            </a:r>
          </a:p>
        </p:txBody>
      </p:sp>
      <p:sp>
        <p:nvSpPr>
          <p:cNvPr id="13" name="Text Placeholder 3"/>
          <p:cNvSpPr>
            <a:spLocks noGrp="1"/>
          </p:cNvSpPr>
          <p:nvPr>
            <p:ph type="body" sz="quarter" idx="13"/>
          </p:nvPr>
        </p:nvSpPr>
        <p:spPr>
          <a:xfrm>
            <a:off x="3240000" y="1329335"/>
            <a:ext cx="2664000" cy="702000"/>
          </a:xfrm>
          <a:prstGeom prst="rect">
            <a:avLst/>
          </a:prstGeom>
        </p:spPr>
        <p:txBody>
          <a:bodyPr vert="horz"/>
          <a:lstStyle>
            <a:lvl1pPr marL="0" indent="0" algn="l">
              <a:spcBef>
                <a:spcPts val="0"/>
              </a:spcBef>
              <a:buNone/>
              <a:defRPr sz="1200" b="1"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11" name="Content Placeholder 2"/>
          <p:cNvSpPr>
            <a:spLocks noGrp="1"/>
          </p:cNvSpPr>
          <p:nvPr>
            <p:ph idx="17" hasCustomPrompt="1"/>
          </p:nvPr>
        </p:nvSpPr>
        <p:spPr>
          <a:xfrm>
            <a:off x="237600"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6" name="Content Placeholder 2"/>
          <p:cNvSpPr>
            <a:spLocks noGrp="1"/>
          </p:cNvSpPr>
          <p:nvPr>
            <p:ph idx="18" hasCustomPrompt="1"/>
          </p:nvPr>
        </p:nvSpPr>
        <p:spPr>
          <a:xfrm>
            <a:off x="3250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17" name="Content Placeholder 2"/>
          <p:cNvSpPr>
            <a:spLocks noGrp="1"/>
          </p:cNvSpPr>
          <p:nvPr>
            <p:ph idx="19" hasCustomPrompt="1"/>
          </p:nvPr>
        </p:nvSpPr>
        <p:spPr>
          <a:xfrm>
            <a:off x="6274223" y="2072820"/>
            <a:ext cx="2664000" cy="2015968"/>
          </a:xfrm>
          <a:prstGeom prst="rect">
            <a:avLst/>
          </a:prstGeom>
        </p:spPr>
        <p:txBody>
          <a:bodyPr/>
          <a:lstStyle>
            <a:lvl1pPr marL="180000" indent="-180000">
              <a:lnSpc>
                <a:spcPct val="10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40000" indent="-180000">
              <a:lnSpc>
                <a:spcPct val="10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800" indent="-180000">
              <a:defRPr sz="1400">
                <a:latin typeface="Arial" pitchFamily="34" charset="0"/>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2237833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52800"/>
            <a:ext cx="4086000" cy="2835988"/>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2625302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600" y="1237099"/>
            <a:ext cx="4086000" cy="702000"/>
          </a:xfrm>
          <a:prstGeom prst="rect">
            <a:avLst/>
          </a:prstGeom>
        </p:spPr>
        <p:txBody>
          <a:bodyPr vert="horz"/>
          <a:lstStyle>
            <a:lvl1pPr marL="0" indent="0" algn="l">
              <a:spcBef>
                <a:spcPts val="0"/>
              </a:spcBef>
              <a:buNone/>
              <a:defRPr sz="1800" baseline="0">
                <a:solidFill>
                  <a:schemeClr val="tx1"/>
                </a:solidFill>
                <a:latin typeface="Arial" pitchFamily="34" charset="0"/>
                <a:cs typeface="Arial" pitchFamily="34" charset="0"/>
              </a:defRPr>
            </a:lvl1pPr>
            <a:lvl2pPr marL="342900" indent="0" algn="l">
              <a:buNone/>
              <a:defRPr sz="1050"/>
            </a:lvl2pPr>
            <a:lvl3pPr marL="685800" indent="0" algn="l">
              <a:buNone/>
              <a:defRPr sz="1050"/>
            </a:lvl3pPr>
            <a:lvl4pPr marL="1028700" indent="0" algn="l">
              <a:buNone/>
              <a:defRPr sz="1050"/>
            </a:lvl4pPr>
            <a:lvl5pPr marL="1371600" indent="0" algn="l">
              <a:buNone/>
              <a:defRPr sz="1050"/>
            </a:lvl5pPr>
          </a:lstStyle>
          <a:p>
            <a:pPr lvl="0"/>
            <a:r>
              <a:rPr lang="en-GB" noProof="0" dirty="0"/>
              <a:t>Click to edit Master text styles</a:t>
            </a:r>
          </a:p>
        </p:txBody>
      </p:sp>
      <p:sp>
        <p:nvSpPr>
          <p:cNvPr id="19" name="Picture Placeholder 16"/>
          <p:cNvSpPr>
            <a:spLocks noGrp="1"/>
          </p:cNvSpPr>
          <p:nvPr>
            <p:ph type="pic" sz="quarter" idx="14"/>
          </p:nvPr>
        </p:nvSpPr>
        <p:spPr>
          <a:xfrm>
            <a:off x="4680000" y="1261267"/>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0" name="Picture Placeholder 16"/>
          <p:cNvSpPr>
            <a:spLocks noGrp="1"/>
          </p:cNvSpPr>
          <p:nvPr>
            <p:ph type="pic" sz="quarter" idx="15"/>
          </p:nvPr>
        </p:nvSpPr>
        <p:spPr>
          <a:xfrm>
            <a:off x="4680000" y="2904253"/>
            <a:ext cx="4086000" cy="1485000"/>
          </a:xfrm>
          <a:prstGeom prst="rect">
            <a:avLst/>
          </a:prstGeom>
        </p:spPr>
        <p:txBody>
          <a:bodyPr vert="horz" lIns="0" tIns="0" rIns="0" bIns="0" anchor="ctr" anchorCtr="0"/>
          <a:lstStyle>
            <a:lvl1pPr marL="0" indent="0" algn="ctr">
              <a:spcBef>
                <a:spcPts val="0"/>
              </a:spcBef>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476138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uro">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10" name="Picture Placeholder 13" descr="AZ1383_screen rotate.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068852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7"/>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642841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46188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2" name="Picture Placeholder 16"/>
          <p:cNvSpPr>
            <a:spLocks noGrp="1"/>
          </p:cNvSpPr>
          <p:nvPr>
            <p:ph type="pic" sz="quarter" idx="16"/>
          </p:nvPr>
        </p:nvSpPr>
        <p:spPr>
          <a:xfrm>
            <a:off x="327600" y="2766792"/>
            <a:ext cx="414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236537" y="1237099"/>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834755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327600"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3201023"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19" name="Picture Placeholder 16"/>
          <p:cNvSpPr>
            <a:spLocks noGrp="1"/>
          </p:cNvSpPr>
          <p:nvPr>
            <p:ph type="pic" sz="quarter" idx="16"/>
          </p:nvPr>
        </p:nvSpPr>
        <p:spPr>
          <a:xfrm>
            <a:off x="6067748" y="2766792"/>
            <a:ext cx="2700000" cy="1620000"/>
          </a:xfrm>
          <a:prstGeom prst="rect">
            <a:avLst/>
          </a:prstGeom>
        </p:spPr>
        <p:txBody>
          <a:bodyPr vert="horz" lIns="0" tIns="0" rIns="0" bIns="0" anchor="ctr" anchorCtr="0"/>
          <a:lstStyle>
            <a:lvl1pPr marL="0" indent="0" algn="ctr">
              <a:lnSpc>
                <a:spcPct val="100000"/>
              </a:lnSpc>
              <a:spcBef>
                <a:spcPts val="0"/>
              </a:spcBef>
              <a:spcAft>
                <a:spcPts val="0"/>
              </a:spcAft>
              <a:buNone/>
              <a:defRPr sz="1050" baseline="0">
                <a:solidFill>
                  <a:schemeClr val="tx1"/>
                </a:solidFill>
                <a:latin typeface="Arial" pitchFamily="34" charset="0"/>
                <a:cs typeface="Arial" pitchFamily="34" charset="0"/>
              </a:defRPr>
            </a:lvl1pPr>
          </a:lstStyle>
          <a:p>
            <a:r>
              <a:rPr lang="en-GB" noProof="0"/>
              <a:t>Click icon to add picture</a:t>
            </a:r>
          </a:p>
        </p:txBody>
      </p:sp>
      <p:sp>
        <p:nvSpPr>
          <p:cNvPr id="21" name="Text Placeholder 2"/>
          <p:cNvSpPr>
            <a:spLocks noGrp="1"/>
          </p:cNvSpPr>
          <p:nvPr>
            <p:ph type="body" sz="quarter" idx="13"/>
          </p:nvPr>
        </p:nvSpPr>
        <p:spPr>
          <a:xfrm>
            <a:off x="236537" y="1237098"/>
            <a:ext cx="7056000" cy="1440000"/>
          </a:xfrm>
          <a:prstGeom prst="rect">
            <a:avLst/>
          </a:prstGeom>
        </p:spPr>
        <p:txBody>
          <a:bodyPr vert="horz"/>
          <a:lstStyle>
            <a:lvl1pPr marL="0" marR="0" indent="0" algn="l" defTabSz="685800" rtl="0" eaLnBrk="1" fontAlgn="base" latinLnBrk="0" hangingPunct="1">
              <a:lnSpc>
                <a:spcPct val="100000"/>
              </a:lnSpc>
              <a:spcBef>
                <a:spcPts val="0"/>
              </a:spcBef>
              <a:spcAft>
                <a:spcPts val="0"/>
              </a:spcAft>
              <a:buClrTx/>
              <a:buSzTx/>
              <a:buFontTx/>
              <a:buNone/>
              <a:tabLst/>
              <a:defRPr sz="1800">
                <a:solidFill>
                  <a:schemeClr val="tx1"/>
                </a:solidFill>
                <a:latin typeface="Arial" pitchFamily="34" charset="0"/>
                <a:cs typeface="Arial" pitchFamily="34" charset="0"/>
              </a:defRPr>
            </a:lvl1pPr>
            <a:lvl2pPr marL="198835" marR="0" indent="-197644" algn="l" defTabSz="685800" rtl="0" eaLnBrk="1" fontAlgn="base" latinLnBrk="0" hangingPunct="1">
              <a:lnSpc>
                <a:spcPct val="90000"/>
              </a:lnSpc>
              <a:spcBef>
                <a:spcPct val="0"/>
              </a:spcBef>
              <a:spcAft>
                <a:spcPct val="0"/>
              </a:spcAft>
              <a:buClrTx/>
              <a:buSzTx/>
              <a:buFontTx/>
              <a:buChar char="•"/>
              <a:tabLst/>
              <a:defRPr sz="1350"/>
            </a:lvl2pPr>
            <a:lvl3pPr marL="466725" marR="0" indent="-135731" algn="l" defTabSz="685800" rtl="0" eaLnBrk="1" fontAlgn="base" latinLnBrk="0" hangingPunct="1">
              <a:lnSpc>
                <a:spcPct val="90000"/>
              </a:lnSpc>
              <a:spcBef>
                <a:spcPct val="0"/>
              </a:spcBef>
              <a:spcAft>
                <a:spcPct val="0"/>
              </a:spcAft>
              <a:buClrTx/>
              <a:buSzTx/>
              <a:buFont typeface="Arial" charset="0"/>
              <a:buChar char="-"/>
              <a:tabLst/>
              <a:defRPr sz="1350"/>
            </a:lvl3pPr>
            <a:lvl4pPr marL="1243013" indent="-214313">
              <a:buFont typeface="Arial"/>
              <a:buChar char="•"/>
              <a:defRPr sz="1350"/>
            </a:lvl4pPr>
            <a:lvl5pPr marL="1585913" indent="-214313">
              <a:buFont typeface="Arial"/>
              <a:buChar char="•"/>
              <a:defRPr sz="1350"/>
            </a:lvl5pPr>
          </a:lstStyle>
          <a:p>
            <a:pPr lvl="0"/>
            <a:r>
              <a:rPr lang="en-GB" noProof="0" dirty="0"/>
              <a:t>Click to edit Master text styles</a:t>
            </a:r>
          </a:p>
        </p:txBody>
      </p:sp>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3069386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6537" y="1233071"/>
            <a:ext cx="8766174" cy="3172500"/>
          </a:xfrm>
          <a:prstGeom prst="rect">
            <a:avLst/>
          </a:prstGeom>
        </p:spPr>
        <p:txBody>
          <a:bodyPr/>
          <a:lstStyle>
            <a:lvl1pPr marL="269875" indent="-269875">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500" indent="-135000">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0" baseline="0">
                <a:latin typeface="Arial" pitchFamily="34" charset="0"/>
                <a:cs typeface="Arial" pitchFamily="34" charset="0"/>
              </a:defRPr>
            </a:lvl3pPr>
            <a:lvl4pPr marL="467100" indent="-135000">
              <a:defRPr sz="1050">
                <a:latin typeface="Arial" pitchFamily="34" charset="0"/>
                <a:cs typeface="Arial" pitchFamily="34" charset="0"/>
              </a:defRPr>
            </a:lvl4pPr>
            <a:lvl5pPr marL="467100">
              <a:defRPr sz="105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content title</a:t>
            </a:r>
          </a:p>
        </p:txBody>
      </p:sp>
    </p:spTree>
    <p:extLst>
      <p:ext uri="{BB962C8B-B14F-4D97-AF65-F5344CB8AC3E}">
        <p14:creationId xmlns:p14="http://schemas.microsoft.com/office/powerpoint/2010/main" val="4194071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237062" y="144000"/>
            <a:ext cx="8765651" cy="504000"/>
          </a:xfrm>
          <a:prstGeom prst="rect">
            <a:avLst/>
          </a:prstGeom>
        </p:spPr>
        <p:txBody>
          <a:bodyPr vert="horz"/>
          <a:lstStyle>
            <a:lvl1pPr algn="l" defTabSz="457200"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Tree>
    <p:extLst>
      <p:ext uri="{BB962C8B-B14F-4D97-AF65-F5344CB8AC3E}">
        <p14:creationId xmlns:p14="http://schemas.microsoft.com/office/powerpoint/2010/main" val="11422112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43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CVRM_TA">
    <p:spTree>
      <p:nvGrpSpPr>
        <p:cNvPr id="1" name=""/>
        <p:cNvGrpSpPr/>
        <p:nvPr/>
      </p:nvGrpSpPr>
      <p:grpSpPr>
        <a:xfrm>
          <a:off x="0" y="0"/>
          <a:ext cx="0" cy="0"/>
          <a:chOff x="0" y="0"/>
          <a:chExt cx="0" cy="0"/>
        </a:xfrm>
      </p:grpSpPr>
      <p:pic>
        <p:nvPicPr>
          <p:cNvPr id="11"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78745"/>
            <a:ext cx="8853082" cy="2123399"/>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10" name="Picture 9" descr="AZ MEDIMMUNE_RGB_H_CO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65988" y="208161"/>
            <a:ext cx="3492000" cy="397735"/>
          </a:xfrm>
          <a:prstGeom prst="rect">
            <a:avLst/>
          </a:prstGeom>
        </p:spPr>
      </p:pic>
    </p:spTree>
    <p:extLst>
      <p:ext uri="{BB962C8B-B14F-4D97-AF65-F5344CB8AC3E}">
        <p14:creationId xmlns:p14="http://schemas.microsoft.com/office/powerpoint/2010/main" val="32469581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2343150"/>
            <a:ext cx="6172200" cy="1420772"/>
          </a:xfrm>
        </p:spPr>
        <p:txBody>
          <a:bodyPr/>
          <a:lstStyle>
            <a:lvl1pPr>
              <a:defRPr b="1"/>
            </a:lvl1pPr>
          </a:lstStyle>
          <a:p>
            <a:r>
              <a:rPr kumimoji="0" lang="cs-CZ" smtClean="0"/>
              <a:t>Kliknutím lze upravit styl.</a:t>
            </a:r>
            <a:endParaRPr kumimoji="0" lang="en-US"/>
          </a:p>
        </p:txBody>
      </p:sp>
      <p:sp>
        <p:nvSpPr>
          <p:cNvPr id="9" name="Podnadpis 8"/>
          <p:cNvSpPr>
            <a:spLocks noGrp="1"/>
          </p:cNvSpPr>
          <p:nvPr>
            <p:ph type="subTitle" idx="1"/>
          </p:nvPr>
        </p:nvSpPr>
        <p:spPr>
          <a:xfrm>
            <a:off x="2286000" y="3752492"/>
            <a:ext cx="6172200" cy="10287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bwMode="auto">
          <a:xfrm rot="5400000">
            <a:off x="8050371" y="832948"/>
            <a:ext cx="1714500" cy="381000"/>
          </a:xfrm>
        </p:spPr>
        <p:txBody>
          <a:bodyPr/>
          <a:lstStyle/>
          <a:p>
            <a:fld id="{28E80666-FB37-4B36-9149-507F3B0178E3}" type="datetimeFigureOut">
              <a:rPr lang="en-US" smtClean="0"/>
              <a:pPr/>
              <a:t>11/10/2019</a:t>
            </a:fld>
            <a:endParaRPr lang="en-US"/>
          </a:p>
        </p:txBody>
      </p:sp>
      <p:sp>
        <p:nvSpPr>
          <p:cNvPr id="17" name="Zástupný symbol pro zápatí 16"/>
          <p:cNvSpPr>
            <a:spLocks noGrp="1"/>
          </p:cNvSpPr>
          <p:nvPr>
            <p:ph type="ftr" sz="quarter" idx="11"/>
          </p:nvPr>
        </p:nvSpPr>
        <p:spPr bwMode="auto">
          <a:xfrm rot="5400000">
            <a:off x="7534469" y="3088246"/>
            <a:ext cx="2743200" cy="384048"/>
          </a:xfrm>
        </p:spPr>
        <p:txBody>
          <a:bodyPr/>
          <a:lstStyle/>
          <a:p>
            <a:endParaRPr lang="en-US"/>
          </a:p>
        </p:txBody>
      </p:sp>
      <p:sp>
        <p:nvSpPr>
          <p:cNvPr id="10" name="Obdélník 9"/>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nice 10"/>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nice 17"/>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nice 19"/>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nice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nice 14"/>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nice 21"/>
          <p:cNvSpPr>
            <a:spLocks noChangeShapeType="1"/>
          </p:cNvSpPr>
          <p:nvPr/>
        </p:nvSpPr>
        <p:spPr bwMode="auto">
          <a:xfrm>
            <a:off x="9113856"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ál 20"/>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ál 22"/>
          <p:cNvSpPr/>
          <p:nvPr/>
        </p:nvSpPr>
        <p:spPr bwMode="auto">
          <a:xfrm>
            <a:off x="1309632"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ál 23"/>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ál 25"/>
          <p:cNvSpPr/>
          <p:nvPr/>
        </p:nvSpPr>
        <p:spPr bwMode="auto">
          <a:xfrm>
            <a:off x="1664208" y="4341114"/>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ál 24"/>
          <p:cNvSpPr/>
          <p:nvPr/>
        </p:nvSpPr>
        <p:spPr>
          <a:xfrm>
            <a:off x="1905000" y="3371850"/>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3696527"/>
            <a:ext cx="609600" cy="388143"/>
          </a:xfrm>
        </p:spPr>
        <p:txBody>
          <a:bodyPr/>
          <a:lstStyle/>
          <a:p>
            <a:fld id="{3C4F54F3-C349-4609-AFEE-01462D5C7942}" type="slidenum">
              <a:rPr lang="en-GB" smtClean="0"/>
              <a:pPr/>
              <a:t>‹#›</a:t>
            </a:fld>
            <a:endParaRPr lang="en-GB"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8" name="Zástupný symbol pro obsah 7"/>
          <p:cNvSpPr>
            <a:spLocks noGrp="1"/>
          </p:cNvSpPr>
          <p:nvPr>
            <p:ph sz="quarter" idx="1"/>
          </p:nvPr>
        </p:nvSpPr>
        <p:spPr>
          <a:xfrm>
            <a:off x="457200" y="1200150"/>
            <a:ext cx="7467600" cy="3655314"/>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4"/>
          </p:nvPr>
        </p:nvSpPr>
        <p:spPr/>
        <p:txBody>
          <a:bodyPr rtlCol="0"/>
          <a:lstStyle/>
          <a:p>
            <a:fld id="{28E80666-FB37-4B36-9149-507F3B0178E3}" type="datetimeFigureOut">
              <a:rPr lang="en-US" smtClean="0"/>
              <a:pPr/>
              <a:t>11/10/2019</a:t>
            </a:fld>
            <a:endParaRPr lang="en-US"/>
          </a:p>
        </p:txBody>
      </p:sp>
      <p:sp>
        <p:nvSpPr>
          <p:cNvPr id="9" name="Zástupný symbol pro číslo snímku 8"/>
          <p:cNvSpPr>
            <a:spLocks noGrp="1"/>
          </p:cNvSpPr>
          <p:nvPr>
            <p:ph type="sldNum" sz="quarter" idx="15"/>
          </p:nvPr>
        </p:nvSpPr>
        <p:spPr/>
        <p:txBody>
          <a:bodyPr rtlCol="0"/>
          <a:lstStyle/>
          <a:p>
            <a:fld id="{3C4F54F3-C349-4609-AFEE-01462D5C7942}" type="slidenum">
              <a:rPr lang="en-GB" smtClean="0"/>
              <a:pPr/>
              <a:t>‹#›</a:t>
            </a:fld>
            <a:endParaRPr lang="en-GB" dirty="0"/>
          </a:p>
        </p:txBody>
      </p:sp>
      <p:sp>
        <p:nvSpPr>
          <p:cNvPr id="10" name="Zástupný symbol pro zápatí 9"/>
          <p:cNvSpPr>
            <a:spLocks noGrp="1"/>
          </p:cNvSpPr>
          <p:nvPr>
            <p:ph type="ftr" sz="quarter" idx="16"/>
          </p:nvPr>
        </p:nvSpPr>
        <p:spPr/>
        <p:txBody>
          <a:bodyPr rtlCol="0"/>
          <a:lstStyle/>
          <a:p>
            <a:endParaRPr lang="en-US"/>
          </a:p>
        </p:txBody>
      </p:sp>
    </p:spTree>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171700"/>
            <a:ext cx="6172200" cy="1540193"/>
          </a:xfrm>
        </p:spPr>
        <p:txBody>
          <a:bodyPr/>
          <a:lstStyle>
            <a:lvl1pPr algn="l">
              <a:buNone/>
              <a:defRPr sz="3000" b="1" cap="small" baseline="0"/>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2286000" y="3757613"/>
            <a:ext cx="6172200" cy="10287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bwMode="auto">
          <a:xfrm rot="5400000">
            <a:off x="8049006" y="830199"/>
            <a:ext cx="1714500" cy="381000"/>
          </a:xfrm>
        </p:spPr>
        <p:txBody>
          <a:bodyPr/>
          <a:lstStyle/>
          <a:p>
            <a:fld id="{28E80666-FB37-4B36-9149-507F3B0178E3}" type="datetimeFigureOut">
              <a:rPr lang="en-US" smtClean="0"/>
              <a:pPr/>
              <a:t>11/10/2019</a:t>
            </a:fld>
            <a:endParaRPr lang="en-US"/>
          </a:p>
        </p:txBody>
      </p:sp>
      <p:sp>
        <p:nvSpPr>
          <p:cNvPr id="5" name="Zástupný symbol pro zápatí 4"/>
          <p:cNvSpPr>
            <a:spLocks noGrp="1"/>
          </p:cNvSpPr>
          <p:nvPr>
            <p:ph type="ftr" sz="quarter" idx="11"/>
          </p:nvPr>
        </p:nvSpPr>
        <p:spPr bwMode="auto">
          <a:xfrm rot="5400000">
            <a:off x="7534656" y="3086100"/>
            <a:ext cx="2743200" cy="384048"/>
          </a:xfrm>
        </p:spPr>
        <p:txBody>
          <a:bodyPr/>
          <a:lstStyle/>
          <a:p>
            <a:endParaRPr lang="en-US"/>
          </a:p>
        </p:txBody>
      </p:sp>
      <p:sp>
        <p:nvSpPr>
          <p:cNvPr id="9" name="Obdélník 8"/>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nice 12"/>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nice 13"/>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nice 14"/>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nice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nice 16"/>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ál 18"/>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ál 19"/>
          <p:cNvSpPr/>
          <p:nvPr/>
        </p:nvSpPr>
        <p:spPr bwMode="auto">
          <a:xfrm>
            <a:off x="1324704"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ál 20"/>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ál 21"/>
          <p:cNvSpPr/>
          <p:nvPr/>
        </p:nvSpPr>
        <p:spPr bwMode="auto">
          <a:xfrm>
            <a:off x="1664208" y="4343400"/>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ál 22"/>
          <p:cNvSpPr/>
          <p:nvPr/>
        </p:nvSpPr>
        <p:spPr bwMode="auto">
          <a:xfrm>
            <a:off x="1879040" y="3359916"/>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nice 25"/>
          <p:cNvSpPr>
            <a:spLocks noChangeShapeType="1"/>
          </p:cNvSpPr>
          <p:nvPr/>
        </p:nvSpPr>
        <p:spPr bwMode="auto">
          <a:xfrm>
            <a:off x="9097944"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3696527"/>
            <a:ext cx="609600" cy="388143"/>
          </a:xfrm>
        </p:spPr>
        <p:txBody>
          <a:bodyPr/>
          <a:lstStyle/>
          <a:p>
            <a:fld id="{3C4F54F3-C349-4609-AFEE-01462D5C7942}"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fec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44000" y="2877962"/>
            <a:ext cx="8853082" cy="2128214"/>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13097905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5" name="Zástupný symbol pro datum 4"/>
          <p:cNvSpPr>
            <a:spLocks noGrp="1"/>
          </p:cNvSpPr>
          <p:nvPr>
            <p:ph type="dt" sz="half" idx="10"/>
          </p:nvPr>
        </p:nvSpPr>
        <p:spPr/>
        <p:txBody>
          <a:bodyPr/>
          <a:lstStyle/>
          <a:p>
            <a:fld id="{28E80666-FB37-4B36-9149-507F3B0178E3}" type="datetimeFigureOut">
              <a:rPr lang="en-US" smtClean="0"/>
              <a:pPr/>
              <a:t>11/10/2019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3C4F54F3-C349-4609-AFEE-01462D5C7942}" type="slidenum">
              <a:rPr lang="en-GB" smtClean="0"/>
              <a:pPr/>
              <a:t>‹#›</a:t>
            </a:fld>
            <a:endParaRPr lang="en-GB" dirty="0"/>
          </a:p>
        </p:txBody>
      </p:sp>
      <p:sp>
        <p:nvSpPr>
          <p:cNvPr id="9" name="Zástupný symbol pro obsah 8"/>
          <p:cNvSpPr>
            <a:spLocks noGrp="1"/>
          </p:cNvSpPr>
          <p:nvPr>
            <p:ph sz="quarter" idx="1"/>
          </p:nvPr>
        </p:nvSpPr>
        <p:spPr>
          <a:xfrm>
            <a:off x="457200" y="1200150"/>
            <a:ext cx="3657600" cy="3429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270248" y="1200150"/>
            <a:ext cx="3657600" cy="3429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4788"/>
            <a:ext cx="7543800" cy="857250"/>
          </a:xfrm>
        </p:spPr>
        <p:txBody>
          <a:bodyPr anchor="b"/>
          <a:lstStyle>
            <a:lvl1pPr>
              <a:defRPr/>
            </a:lvl1pPr>
          </a:lstStyle>
          <a:p>
            <a:r>
              <a:rPr kumimoji="0" lang="cs-CZ" smtClean="0"/>
              <a:t>Kliknutím lze upravit styl.</a:t>
            </a:r>
            <a:endParaRPr kumimoji="0" lang="en-US"/>
          </a:p>
        </p:txBody>
      </p:sp>
      <p:sp>
        <p:nvSpPr>
          <p:cNvPr id="7" name="Zástupný symbol pro datum 6"/>
          <p:cNvSpPr>
            <a:spLocks noGrp="1"/>
          </p:cNvSpPr>
          <p:nvPr>
            <p:ph type="dt" sz="half" idx="10"/>
          </p:nvPr>
        </p:nvSpPr>
        <p:spPr/>
        <p:txBody>
          <a:bodyPr/>
          <a:lstStyle/>
          <a:p>
            <a:fld id="{28E80666-FB37-4B36-9149-507F3B0178E3}" type="datetimeFigureOut">
              <a:rPr lang="en-US" smtClean="0"/>
              <a:pPr/>
              <a:t>11/10/2019</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3C4F54F3-C349-4609-AFEE-01462D5C7942}" type="slidenum">
              <a:rPr lang="en-GB" smtClean="0"/>
              <a:pPr/>
              <a:t>‹#›</a:t>
            </a:fld>
            <a:endParaRPr lang="en-GB" dirty="0"/>
          </a:p>
        </p:txBody>
      </p:sp>
      <p:sp>
        <p:nvSpPr>
          <p:cNvPr id="11" name="Zástupný symbol pro obsah 10"/>
          <p:cNvSpPr>
            <a:spLocks noGrp="1"/>
          </p:cNvSpPr>
          <p:nvPr>
            <p:ph sz="quarter" idx="2"/>
          </p:nvPr>
        </p:nvSpPr>
        <p:spPr>
          <a:xfrm>
            <a:off x="457200" y="1771650"/>
            <a:ext cx="3657600" cy="291465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371975" y="1771650"/>
            <a:ext cx="3657600" cy="291465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text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
        <p:nvSpPr>
          <p:cNvPr id="14" name="Zástupný symbol pro text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Kliknutím lze upravit styly předlohy textu.</a:t>
            </a:r>
          </a:p>
        </p:txBody>
      </p:sp>
    </p:spTree>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6" name="Zástupný symbol pro datum 5"/>
          <p:cNvSpPr>
            <a:spLocks noGrp="1"/>
          </p:cNvSpPr>
          <p:nvPr>
            <p:ph type="dt" sz="half" idx="10"/>
          </p:nvPr>
        </p:nvSpPr>
        <p:spPr/>
        <p:txBody>
          <a:bodyPr rtlCol="0"/>
          <a:lstStyle/>
          <a:p>
            <a:fld id="{28E80666-FB37-4B36-9149-507F3B0178E3}" type="datetimeFigureOut">
              <a:rPr lang="en-US" smtClean="0"/>
              <a:pPr/>
              <a:t>11/10/2019</a:t>
            </a:fld>
            <a:endParaRPr lang="en-US"/>
          </a:p>
        </p:txBody>
      </p:sp>
      <p:sp>
        <p:nvSpPr>
          <p:cNvPr id="7" name="Zástupný symbol pro číslo snímku 6"/>
          <p:cNvSpPr>
            <a:spLocks noGrp="1"/>
          </p:cNvSpPr>
          <p:nvPr>
            <p:ph type="sldNum" sz="quarter" idx="11"/>
          </p:nvPr>
        </p:nvSpPr>
        <p:spPr/>
        <p:txBody>
          <a:bodyPr rtlCol="0"/>
          <a:lstStyle/>
          <a:p>
            <a:fld id="{3C4F54F3-C349-4609-AFEE-01462D5C7942}" type="slidenum">
              <a:rPr lang="en-GB" smtClean="0"/>
              <a:pPr/>
              <a:t>‹#›</a:t>
            </a:fld>
            <a:endParaRPr lang="en-GB" dirty="0"/>
          </a:p>
        </p:txBody>
      </p:sp>
      <p:sp>
        <p:nvSpPr>
          <p:cNvPr id="8" name="Zástupný symbol pro zápatí 7"/>
          <p:cNvSpPr>
            <a:spLocks noGrp="1"/>
          </p:cNvSpPr>
          <p:nvPr>
            <p:ph type="ftr" sz="quarter" idx="12"/>
          </p:nvPr>
        </p:nvSpPr>
        <p:spPr/>
        <p:txBody>
          <a:bodyPr rtlCol="0"/>
          <a:lstStyle/>
          <a:p>
            <a:endParaRPr lang="en-US"/>
          </a:p>
        </p:txBody>
      </p:sp>
    </p:spTree>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8E80666-FB37-4B36-9149-507F3B0178E3}" type="datetimeFigureOut">
              <a:rPr lang="en-US" smtClean="0"/>
              <a:pPr/>
              <a:t>11/10/2019</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3C4F54F3-C349-4609-AFEE-01462D5C7942}" type="slidenum">
              <a:rPr lang="en-GB" smtClean="0"/>
              <a:pPr/>
              <a:t>‹#›</a:t>
            </a:fld>
            <a:endParaRPr lang="en-GB" dirty="0"/>
          </a:p>
        </p:txBody>
      </p:sp>
    </p:spTree>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nice 9"/>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4160520" y="2343150"/>
            <a:ext cx="4732020" cy="457200"/>
          </a:xfrm>
        </p:spPr>
        <p:txBody>
          <a:bodyPr anchor="b"/>
          <a:lstStyle>
            <a:lvl1pPr algn="l">
              <a:buNone/>
              <a:defRPr sz="2000" b="1" cap="small" baseline="0"/>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6812280" y="205740"/>
            <a:ext cx="1527048" cy="373761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8" name="Přímá spojnice 7"/>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nice 8"/>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nice 10"/>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nice 12"/>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ál 13"/>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05740"/>
            <a:ext cx="5638800" cy="4745736"/>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4"/>
          </p:nvPr>
        </p:nvSpPr>
        <p:spPr/>
        <p:txBody>
          <a:bodyPr rtlCol="0"/>
          <a:lstStyle/>
          <a:p>
            <a:fld id="{28E80666-FB37-4B36-9149-507F3B0178E3}" type="datetimeFigureOut">
              <a:rPr lang="en-US" smtClean="0"/>
              <a:pPr/>
              <a:t>11/10/2019</a:t>
            </a:fld>
            <a:endParaRPr lang="en-US"/>
          </a:p>
        </p:txBody>
      </p:sp>
      <p:sp>
        <p:nvSpPr>
          <p:cNvPr id="22" name="Zástupný symbol pro číslo snímku 21"/>
          <p:cNvSpPr>
            <a:spLocks noGrp="1"/>
          </p:cNvSpPr>
          <p:nvPr>
            <p:ph type="sldNum" sz="quarter" idx="15"/>
          </p:nvPr>
        </p:nvSpPr>
        <p:spPr/>
        <p:txBody>
          <a:bodyPr rtlCol="0"/>
          <a:lstStyle/>
          <a:p>
            <a:fld id="{3C4F54F3-C349-4609-AFEE-01462D5C7942}" type="slidenum">
              <a:rPr lang="en-GB" smtClean="0"/>
              <a:pPr/>
              <a:t>‹#›</a:t>
            </a:fld>
            <a:endParaRPr lang="en-GB" dirty="0"/>
          </a:p>
        </p:txBody>
      </p:sp>
      <p:sp>
        <p:nvSpPr>
          <p:cNvPr id="23" name="Zástupný symbol pro zápatí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nice 8"/>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ál 12"/>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4138803" y="2343150"/>
            <a:ext cx="4732020" cy="457200"/>
          </a:xfrm>
        </p:spPr>
        <p:txBody>
          <a:bodyPr anchor="b"/>
          <a:lstStyle>
            <a:lvl1pPr algn="l">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smtClean="0"/>
              <a:t>Kliknutím na ikonu přidáte obrázek.</a:t>
            </a:r>
            <a:endParaRPr kumimoji="0" lang="en-US" dirty="0"/>
          </a:p>
        </p:txBody>
      </p:sp>
      <p:sp>
        <p:nvSpPr>
          <p:cNvPr id="4" name="Zástupný symbol pro text 3"/>
          <p:cNvSpPr>
            <a:spLocks noGrp="1"/>
          </p:cNvSpPr>
          <p:nvPr>
            <p:ph type="body" sz="half" idx="2"/>
          </p:nvPr>
        </p:nvSpPr>
        <p:spPr>
          <a:xfrm>
            <a:off x="6765798" y="198596"/>
            <a:ext cx="1524000" cy="3717036"/>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10" name="Přímá spojnice 9"/>
          <p:cNvSpPr>
            <a:spLocks noChangeShapeType="1"/>
          </p:cNvSpPr>
          <p:nvPr/>
        </p:nvSpPr>
        <p:spPr bwMode="auto">
          <a:xfrm>
            <a:off x="8991600" y="0"/>
            <a:ext cx="0" cy="51435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nice 11"/>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nice 18"/>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nice 19"/>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fld id="{28E80666-FB37-4B36-9149-507F3B0178E3}" type="datetimeFigureOut">
              <a:rPr lang="en-US" smtClean="0"/>
              <a:pPr/>
              <a:t>11/10/2019</a:t>
            </a:fld>
            <a:endParaRPr lang="en-US"/>
          </a:p>
        </p:txBody>
      </p:sp>
      <p:sp>
        <p:nvSpPr>
          <p:cNvPr id="18" name="Zástupný symbol pro číslo snímku 17"/>
          <p:cNvSpPr>
            <a:spLocks noGrp="1"/>
          </p:cNvSpPr>
          <p:nvPr>
            <p:ph type="sldNum" sz="quarter" idx="11"/>
          </p:nvPr>
        </p:nvSpPr>
        <p:spPr/>
        <p:txBody>
          <a:bodyPr rtlCol="0"/>
          <a:lstStyle/>
          <a:p>
            <a:fld id="{3C4F54F3-C349-4609-AFEE-01462D5C7942}" type="slidenum">
              <a:rPr lang="en-GB" smtClean="0"/>
              <a:pPr/>
              <a:t>‹#›</a:t>
            </a:fld>
            <a:endParaRPr lang="en-GB" dirty="0"/>
          </a:p>
        </p:txBody>
      </p:sp>
      <p:sp>
        <p:nvSpPr>
          <p:cNvPr id="21" name="Zástupný symbol pro zápatí 20"/>
          <p:cNvSpPr>
            <a:spLocks noGrp="1"/>
          </p:cNvSpPr>
          <p:nvPr>
            <p:ph type="ftr" sz="quarter" idx="12"/>
          </p:nvPr>
        </p:nvSpPr>
        <p:spPr/>
        <p:txBody>
          <a:bodyPr rtlCol="0"/>
          <a:lstStyle/>
          <a:p>
            <a:endParaRPr lang="en-US"/>
          </a:p>
        </p:txBody>
      </p:sp>
    </p:spTree>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28E80666-FB37-4B36-9149-507F3B0178E3}" type="datetimeFigureOut">
              <a:rPr lang="en-US" smtClean="0"/>
              <a:pPr/>
              <a:t>11/10/2019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3C4F54F3-C349-4609-AFEE-01462D5C7942}" type="slidenum">
              <a:rPr lang="en-GB" smtClean="0"/>
              <a:pPr/>
              <a:t>‹#›</a:t>
            </a:fld>
            <a:endParaRPr lang="en-GB" dirty="0"/>
          </a:p>
        </p:txBody>
      </p:sp>
    </p:spTree>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80"/>
            <a:ext cx="1676400" cy="4388644"/>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28E80666-FB37-4B36-9149-507F3B0178E3}" type="datetimeFigureOut">
              <a:rPr lang="en-US" smtClean="0"/>
              <a:pPr/>
              <a:t>11/10/2019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3C4F54F3-C349-4609-AFEE-01462D5C7942}" type="slidenum">
              <a:rPr lang="en-GB" smtClean="0"/>
              <a:pPr/>
              <a:t>‹#›</a:t>
            </a:fld>
            <a:endParaRPr lang="en-GB" dirty="0"/>
          </a:p>
        </p:txBody>
      </p:sp>
    </p:spTree>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23760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title</a:t>
            </a:r>
          </a:p>
        </p:txBody>
      </p:sp>
      <p:sp>
        <p:nvSpPr>
          <p:cNvPr id="6" name="Text Placeholder 3"/>
          <p:cNvSpPr>
            <a:spLocks noGrp="1"/>
          </p:cNvSpPr>
          <p:nvPr>
            <p:ph type="body" sz="quarter" idx="11" hasCustomPrompt="1"/>
          </p:nvPr>
        </p:nvSpPr>
        <p:spPr>
          <a:xfrm>
            <a:off x="237061" y="1164512"/>
            <a:ext cx="7023713" cy="3172141"/>
          </a:xfrm>
          <a:prstGeom prst="rect">
            <a:avLst/>
          </a:prstGeom>
        </p:spPr>
        <p:txBody>
          <a:bodyPr vert="horz"/>
          <a:lstStyle>
            <a:lvl1pPr marL="0" indent="0">
              <a:spcBef>
                <a:spcPts val="0"/>
              </a:spcBef>
              <a:buNone/>
              <a:defRPr sz="2400" baseline="0">
                <a:solidFill>
                  <a:schemeClr val="tx1"/>
                </a:solidFill>
                <a:latin typeface="Arial" pitchFamily="34" charset="0"/>
                <a:cs typeface="Arial"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GB" noProof="0" dirty="0"/>
              <a:t>Click to add introduction text</a:t>
            </a:r>
          </a:p>
        </p:txBody>
      </p:sp>
      <p:sp>
        <p:nvSpPr>
          <p:cNvPr id="7"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108513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CVRM_TA">
    <p:spTree>
      <p:nvGrpSpPr>
        <p:cNvPr id="1" name=""/>
        <p:cNvGrpSpPr/>
        <p:nvPr/>
      </p:nvGrpSpPr>
      <p:grpSpPr>
        <a:xfrm>
          <a:off x="0" y="0"/>
          <a:ext cx="0" cy="0"/>
          <a:chOff x="0" y="0"/>
          <a:chExt cx="0" cy="0"/>
        </a:xfrm>
      </p:grpSpPr>
      <p:pic>
        <p:nvPicPr>
          <p:cNvPr id="11" name="Picture Placeholder 17">
            <a:extLst>
              <a:ext uri="{FF2B5EF4-FFF2-40B4-BE49-F238E27FC236}">
                <a16:creationId xmlns:a16="http://schemas.microsoft.com/office/drawing/2014/main" xmlns="" id="{CA117B70-6B8D-4CE5-A512-9A88F050DE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00" y="2878745"/>
            <a:ext cx="8853082" cy="2123399"/>
          </a:xfrm>
          <a:prstGeom prst="rect">
            <a:avLst/>
          </a:prstGeom>
        </p:spPr>
      </p:pic>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6"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7"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8"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pic>
        <p:nvPicPr>
          <p:cNvPr id="10" name="Picture 9" descr="AZ MEDIMMUNE_RGB_H_CO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65988" y="208161"/>
            <a:ext cx="3492000" cy="397735"/>
          </a:xfrm>
          <a:prstGeom prst="rect">
            <a:avLst/>
          </a:prstGeom>
        </p:spPr>
      </p:pic>
    </p:spTree>
    <p:extLst>
      <p:ext uri="{BB962C8B-B14F-4D97-AF65-F5344CB8AC3E}">
        <p14:creationId xmlns:p14="http://schemas.microsoft.com/office/powerpoint/2010/main" val="324695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UK Scientist">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10" name="Picture Placeholder 23" descr="AZ138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23874017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237061" y="144000"/>
            <a:ext cx="8280000" cy="504000"/>
          </a:xfrm>
          <a:prstGeom prst="rect">
            <a:avLst/>
          </a:prstGeom>
        </p:spPr>
        <p:txBody>
          <a:bodyPr vert="horz"/>
          <a:lstStyle>
            <a:lvl1pPr algn="l">
              <a:lnSpc>
                <a:spcPct val="100000"/>
              </a:lnSpc>
              <a:defRPr sz="2400" b="1" baseline="0">
                <a:solidFill>
                  <a:schemeClr val="tx2"/>
                </a:solidFill>
                <a:latin typeface="Arial" pitchFamily="34" charset="0"/>
                <a:cs typeface="Arial" pitchFamily="34" charset="0"/>
              </a:defRPr>
            </a:lvl1pPr>
          </a:lstStyle>
          <a:p>
            <a:r>
              <a:rPr lang="en-GB" noProof="0" dirty="0"/>
              <a:t>Click to add navigation 1 title</a:t>
            </a:r>
          </a:p>
        </p:txBody>
      </p:sp>
      <p:sp>
        <p:nvSpPr>
          <p:cNvPr id="61" name="Table Placeholder 29"/>
          <p:cNvSpPr>
            <a:spLocks noGrp="1"/>
          </p:cNvSpPr>
          <p:nvPr>
            <p:ph type="tbl" sz="quarter" idx="15"/>
          </p:nvPr>
        </p:nvSpPr>
        <p:spPr>
          <a:xfrm>
            <a:off x="986400" y="1298350"/>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046699" y="1409914"/>
            <a:ext cx="5718173" cy="295649"/>
          </a:xfrm>
          <a:prstGeom prst="rect">
            <a:avLst/>
          </a:prstGeom>
        </p:spPr>
        <p:txBody>
          <a:bodyPr vert="horz"/>
          <a:lstStyle>
            <a:lvl1pPr marL="0" indent="0">
              <a:lnSpc>
                <a:spcPct val="60000"/>
              </a:lnSpc>
              <a:buNone/>
              <a:defRPr sz="1600" b="1">
                <a:solidFill>
                  <a:schemeClr val="tx2"/>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330200" y="1298700"/>
            <a:ext cx="540000" cy="405000"/>
          </a:xfrm>
          <a:prstGeom prst="rect">
            <a:avLst/>
          </a:prstGeom>
          <a:solidFill>
            <a:srgbClr val="D8DCDE"/>
          </a:solidFill>
          <a:ln w="19050" cmpd="sng">
            <a:noFill/>
          </a:ln>
        </p:spPr>
        <p:txBody>
          <a:bodyPr vert="horz" anchor="ctr"/>
          <a:lstStyle>
            <a:lvl1pPr marL="0" indent="0" algn="ctr">
              <a:lnSpc>
                <a:spcPct val="90000"/>
              </a:lnSpc>
              <a:spcBef>
                <a:spcPts val="600"/>
              </a:spcBef>
              <a:buNone/>
              <a:defRPr sz="1800" b="1">
                <a:solidFill>
                  <a:schemeClr val="tx2"/>
                </a:solidFill>
                <a:latin typeface="Arial" pitchFamily="34" charset="0"/>
                <a:cs typeface="Arial" pitchFamily="34" charset="0"/>
              </a:defRPr>
            </a:lvl1pPr>
          </a:lstStyle>
          <a:p>
            <a:pPr marL="0" marR="0" lvl="0" indent="0" algn="ctr" defTabSz="914400" eaLnBrk="1" fontAlgn="auto" latinLnBrk="0" hangingPunct="1">
              <a:lnSpc>
                <a:spcPct val="90000"/>
              </a:lnSpc>
              <a:spcBef>
                <a:spcPts val="600"/>
              </a:spcBef>
              <a:spcAft>
                <a:spcPts val="0"/>
              </a:spcAft>
              <a:buClrTx/>
              <a:buSzTx/>
              <a:buFontTx/>
              <a:buNone/>
              <a:tabLst/>
              <a:defRPr/>
            </a:pPr>
            <a:r>
              <a:rPr kumimoji="0" lang="en-GB" sz="1800" b="1" i="0" u="none" strike="noStrike" kern="0" cap="none" spc="0" normalizeH="0" baseline="0" noProof="0" dirty="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987429" y="1802617"/>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046699" y="1914181"/>
            <a:ext cx="5718173" cy="295649"/>
          </a:xfrm>
          <a:prstGeom prst="rect">
            <a:avLst/>
          </a:prstGeom>
        </p:spPr>
        <p:txBody>
          <a:bodyPr vert="horz"/>
          <a:lstStyle>
            <a:lvl1pPr marL="0" indent="0">
              <a:lnSpc>
                <a:spcPct val="60000"/>
              </a:lnSpc>
              <a:buNone/>
              <a:defRPr sz="1600" b="1" baseline="0">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330200" y="1802967"/>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987429" y="2311673"/>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046699" y="2423237"/>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330200" y="2312024"/>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987429" y="2822381"/>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046699" y="2933945"/>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330200" y="2822732"/>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987429" y="3330659"/>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046699" y="3442222"/>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330200" y="3331009"/>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987429" y="3846875"/>
            <a:ext cx="5976000" cy="405000"/>
          </a:xfrm>
          <a:prstGeom prst="rect">
            <a:avLst/>
          </a:prstGeom>
          <a:solidFill>
            <a:srgbClr val="D8DCDE"/>
          </a:solidFill>
        </p:spPr>
        <p:txBody>
          <a:bodyPr vert="horz"/>
          <a:lstStyle>
            <a:lvl1pPr marL="0" indent="0">
              <a:buNone/>
              <a:defRPr sz="100">
                <a:latin typeface="Arial"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 b="0" i="0" u="none" strike="noStrike" kern="0" cap="none" spc="0" normalizeH="0" baseline="0" noProof="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046699" y="3958439"/>
            <a:ext cx="5718173" cy="295649"/>
          </a:xfrm>
          <a:prstGeom prst="rect">
            <a:avLst/>
          </a:prstGeom>
        </p:spPr>
        <p:txBody>
          <a:bodyPr vert="horz"/>
          <a:lstStyle>
            <a:lvl1pPr marL="0" indent="0">
              <a:lnSpc>
                <a:spcPct val="60000"/>
              </a:lnSpc>
              <a:buNone/>
              <a:defRPr sz="1600" b="1">
                <a:solidFill>
                  <a:srgbClr val="C4CACD"/>
                </a:solidFill>
                <a:latin typeface="Arial" pitchFamily="34" charset="0"/>
                <a:cs typeface="Arial" pitchFamily="34" charset="0"/>
              </a:defRPr>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marL="0" marR="0" lvl="0" indent="0" defTabSz="914400" eaLnBrk="1" fontAlgn="auto" latinLnBrk="0" hangingPunct="1">
              <a:lnSpc>
                <a:spcPct val="6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330200" y="3847226"/>
            <a:ext cx="540000" cy="405000"/>
          </a:xfrm>
          <a:prstGeom prst="rect">
            <a:avLst/>
          </a:prstGeom>
          <a:solidFill>
            <a:srgbClr val="830051"/>
          </a:solidFill>
          <a:ln w="19050" cmpd="sng">
            <a:noFill/>
          </a:ln>
        </p:spPr>
        <p:txBody>
          <a:bodyPr vert="horz" anchor="ctr"/>
          <a:lstStyle>
            <a:lvl1pPr marL="0" indent="0" algn="ctr">
              <a:lnSpc>
                <a:spcPct val="90000"/>
              </a:lnSpc>
              <a:spcBef>
                <a:spcPts val="0"/>
              </a:spcBef>
              <a:buNone/>
              <a:defRPr sz="1800" b="1">
                <a:solidFill>
                  <a:srgbClr val="C4CACD"/>
                </a:solidFill>
                <a:latin typeface="Arial" pitchFamily="34" charset="0"/>
                <a:cs typeface="Arial" pitchFamily="34" charset="0"/>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GB" sz="18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39842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Blank Slide - Whit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3090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Slide with Footer">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cientist Examining Placenta">
    <p:spTree>
      <p:nvGrpSpPr>
        <p:cNvPr id="1" name=""/>
        <p:cNvGrpSpPr/>
        <p:nvPr/>
      </p:nvGrpSpPr>
      <p:grpSpPr>
        <a:xfrm>
          <a:off x="0" y="0"/>
          <a:ext cx="0" cy="0"/>
          <a:chOff x="0" y="0"/>
          <a:chExt cx="0" cy="0"/>
        </a:xfrm>
      </p:grpSpPr>
      <p:sp>
        <p:nvSpPr>
          <p:cNvPr id="13" name="Title 8"/>
          <p:cNvSpPr>
            <a:spLocks noGrp="1"/>
          </p:cNvSpPr>
          <p:nvPr>
            <p:ph type="title" hasCustomPrompt="1"/>
          </p:nvPr>
        </p:nvSpPr>
        <p:spPr>
          <a:xfrm>
            <a:off x="216001" y="1081682"/>
            <a:ext cx="6822759" cy="504000"/>
          </a:xfrm>
          <a:prstGeom prst="rect">
            <a:avLst/>
          </a:prstGeom>
        </p:spPr>
        <p:txBody>
          <a:bodyPr vert="horz"/>
          <a:lstStyle>
            <a:lvl1pPr algn="l">
              <a:lnSpc>
                <a:spcPct val="90000"/>
              </a:lnSpc>
              <a:defRPr sz="2800" b="1" baseline="0">
                <a:solidFill>
                  <a:schemeClr val="tx2"/>
                </a:solidFill>
                <a:latin typeface="Arial" pitchFamily="34" charset="0"/>
                <a:cs typeface="Arial" pitchFamily="34" charset="0"/>
              </a:defRPr>
            </a:lvl1pPr>
          </a:lstStyle>
          <a:p>
            <a:r>
              <a:rPr lang="en-GB" noProof="0" dirty="0"/>
              <a:t>Click to add presentation title</a:t>
            </a:r>
          </a:p>
        </p:txBody>
      </p:sp>
      <p:pic>
        <p:nvPicPr>
          <p:cNvPr id="11" name="Picture 10" descr="AZ_RGB_H_PO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38760" y="106818"/>
            <a:ext cx="1998000" cy="659979"/>
          </a:xfrm>
          <a:prstGeom prst="rect">
            <a:avLst/>
          </a:prstGeom>
        </p:spPr>
      </p:pic>
      <p:pic>
        <p:nvPicPr>
          <p:cNvPr id="9" name="Picture Placeholder 3" descr="AZ1428_screen.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4001" y="2875468"/>
            <a:ext cx="8855075" cy="2133000"/>
          </a:xfrm>
          <a:prstGeom prst="rect">
            <a:avLst/>
          </a:prstGeom>
        </p:spPr>
      </p:pic>
      <p:sp>
        <p:nvSpPr>
          <p:cNvPr id="16" name="Text Placeholder 29"/>
          <p:cNvSpPr>
            <a:spLocks noGrp="1"/>
          </p:cNvSpPr>
          <p:nvPr>
            <p:ph type="body" sz="quarter" idx="11" hasCustomPrompt="1"/>
          </p:nvPr>
        </p:nvSpPr>
        <p:spPr>
          <a:xfrm>
            <a:off x="215999" y="2401650"/>
            <a:ext cx="6480000" cy="190800"/>
          </a:xfrm>
          <a:prstGeom prst="rect">
            <a:avLst/>
          </a:prstGeom>
        </p:spPr>
        <p:txBody>
          <a:bodyPr vert="horz"/>
          <a:lstStyle>
            <a:lvl1pPr marL="0" indent="0">
              <a:lnSpc>
                <a:spcPts val="1100"/>
              </a:lnSpc>
              <a:spcBef>
                <a:spcPts val="0"/>
              </a:spcBef>
              <a:buNone/>
              <a:defRPr sz="1400" b="1">
                <a:solidFill>
                  <a:schemeClr val="tx1"/>
                </a:solidFill>
                <a:latin typeface="Arial" pitchFamily="34" charset="0"/>
                <a:cs typeface="Arial" pitchFamily="34" charset="0"/>
              </a:defRPr>
            </a:lvl1pPr>
          </a:lstStyle>
          <a:p>
            <a:pPr lvl="0"/>
            <a:r>
              <a:rPr lang="en-GB" noProof="0" dirty="0"/>
              <a:t>Click to add speaker title</a:t>
            </a:r>
          </a:p>
        </p:txBody>
      </p:sp>
      <p:sp>
        <p:nvSpPr>
          <p:cNvPr id="17" name="Text Placeholder 29"/>
          <p:cNvSpPr>
            <a:spLocks noGrp="1"/>
          </p:cNvSpPr>
          <p:nvPr>
            <p:ph type="body" sz="quarter" idx="12" hasCustomPrompt="1"/>
          </p:nvPr>
        </p:nvSpPr>
        <p:spPr>
          <a:xfrm>
            <a:off x="215999" y="2607900"/>
            <a:ext cx="6480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Click to add event title</a:t>
            </a:r>
          </a:p>
        </p:txBody>
      </p:sp>
      <p:sp>
        <p:nvSpPr>
          <p:cNvPr id="18" name="Text Placeholder 29"/>
          <p:cNvSpPr>
            <a:spLocks noGrp="1"/>
          </p:cNvSpPr>
          <p:nvPr>
            <p:ph type="body" sz="quarter" idx="15" hasCustomPrompt="1"/>
          </p:nvPr>
        </p:nvSpPr>
        <p:spPr>
          <a:xfrm>
            <a:off x="7128000" y="2401650"/>
            <a:ext cx="1872000" cy="190800"/>
          </a:xfrm>
          <a:prstGeom prst="rect">
            <a:avLst/>
          </a:prstGeom>
        </p:spPr>
        <p:txBody>
          <a:bodyPr vert="horz"/>
          <a:lstStyle>
            <a:lvl1pPr marL="0" indent="0">
              <a:lnSpc>
                <a:spcPts val="1100"/>
              </a:lnSpc>
              <a:spcBef>
                <a:spcPts val="0"/>
              </a:spcBef>
              <a:buNone/>
              <a:defRPr sz="1200" baseline="0">
                <a:solidFill>
                  <a:schemeClr val="tx1"/>
                </a:solidFill>
                <a:latin typeface="Arial" pitchFamily="34" charset="0"/>
                <a:cs typeface="Arial" pitchFamily="34" charset="0"/>
              </a:defRPr>
            </a:lvl1pPr>
          </a:lstStyle>
          <a:p>
            <a:pPr lvl="0"/>
            <a:r>
              <a:rPr lang="en-GB" noProof="0" dirty="0"/>
              <a:t>Confidential statement</a:t>
            </a:r>
          </a:p>
        </p:txBody>
      </p:sp>
      <p:sp>
        <p:nvSpPr>
          <p:cNvPr id="19" name="Text Placeholder 29"/>
          <p:cNvSpPr>
            <a:spLocks noGrp="1"/>
          </p:cNvSpPr>
          <p:nvPr>
            <p:ph type="body" sz="quarter" idx="13" hasCustomPrompt="1"/>
          </p:nvPr>
        </p:nvSpPr>
        <p:spPr>
          <a:xfrm>
            <a:off x="7128000" y="2607900"/>
            <a:ext cx="1872000" cy="190800"/>
          </a:xfrm>
          <a:prstGeom prst="rect">
            <a:avLst/>
          </a:prstGeom>
        </p:spPr>
        <p:txBody>
          <a:bodyPr vert="horz"/>
          <a:lstStyle>
            <a:lvl1pPr marL="0" indent="0">
              <a:lnSpc>
                <a:spcPts val="1100"/>
              </a:lnSpc>
              <a:spcBef>
                <a:spcPts val="0"/>
              </a:spcBef>
              <a:buNone/>
              <a:defRPr sz="1200">
                <a:solidFill>
                  <a:schemeClr val="tx1"/>
                </a:solidFill>
                <a:latin typeface="Arial" pitchFamily="34" charset="0"/>
                <a:cs typeface="Arial" pitchFamily="34" charset="0"/>
              </a:defRPr>
            </a:lvl1pPr>
          </a:lstStyle>
          <a:p>
            <a:pPr lvl="0"/>
            <a:r>
              <a:rPr lang="en-GB" noProof="0" dirty="0"/>
              <a:t>00 Month Year</a:t>
            </a:r>
          </a:p>
        </p:txBody>
      </p:sp>
    </p:spTree>
    <p:extLst>
      <p:ext uri="{BB962C8B-B14F-4D97-AF65-F5344CB8AC3E}">
        <p14:creationId xmlns:p14="http://schemas.microsoft.com/office/powerpoint/2010/main" val="4275947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3.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5.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Z_SYMBOL_RGB.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440596" y="4497844"/>
            <a:ext cx="453600" cy="522161"/>
          </a:xfrm>
          <a:prstGeom prst="rect">
            <a:avLst/>
          </a:prstGeom>
        </p:spPr>
      </p:pic>
      <p:sp>
        <p:nvSpPr>
          <p:cNvPr id="8"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3211318905"/>
      </p:ext>
    </p:extLst>
  </p:cSld>
  <p:clrMap bg1="lt1" tx1="dk1" bg2="lt2" tx2="dk2" accent1="accent1" accent2="accent2" accent3="accent3" accent4="accent4" accent5="accent5" accent6="accent6" hlink="hlink" folHlink="folHlink"/>
  <p:sldLayoutIdLst>
    <p:sldLayoutId id="2147483752" r:id="rId1"/>
    <p:sldLayoutId id="2147483790"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24" r:id="rId11"/>
    <p:sldLayoutId id="2147483826" r:id="rId12"/>
    <p:sldLayoutId id="2147483789"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6052965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06" r:id="rId6"/>
    <p:sldLayoutId id="2147483807" r:id="rId7"/>
    <p:sldLayoutId id="2147483808" r:id="rId8"/>
    <p:sldLayoutId id="2147483809" r:id="rId9"/>
    <p:sldLayoutId id="2147483810" r:id="rId10"/>
    <p:sldLayoutId id="2147483825" r:id="rId11"/>
    <p:sldLayoutId id="2147483827"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56080045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8440596" y="4497844"/>
            <a:ext cx="453600" cy="522161"/>
          </a:xfrm>
          <a:prstGeom prst="rect">
            <a:avLst/>
          </a:prstGeom>
        </p:spPr>
      </p:pic>
    </p:spTree>
    <p:extLst>
      <p:ext uri="{BB962C8B-B14F-4D97-AF65-F5344CB8AC3E}">
        <p14:creationId xmlns:p14="http://schemas.microsoft.com/office/powerpoint/2010/main" val="525332996"/>
      </p:ext>
    </p:extLst>
  </p:cSld>
  <p:clrMap bg1="lt1" tx1="dk1" bg2="lt2" tx2="dk2" accent1="accent1" accent2="accent2" accent3="accent3" accent4="accent4" accent5="accent5" accent6="accent6" hlink="hlink" folHlink="folHlink"/>
  <p:sldLayoutIdLst>
    <p:sldLayoutId id="2147483676" r:id="rId1"/>
    <p:sldLayoutId id="2147483714" r:id="rId2"/>
    <p:sldLayoutId id="2147483720" r:id="rId3"/>
    <p:sldLayoutId id="2147483721" r:id="rId4"/>
    <p:sldLayoutId id="2147483722" r:id="rId5"/>
    <p:sldLayoutId id="2147483723" r:id="rId6"/>
    <p:sldLayoutId id="2147483724" r:id="rId7"/>
    <p:sldLayoutId id="214748368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828" r:id="rId2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nice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05979"/>
            <a:ext cx="7467600" cy="857250"/>
          </a:xfrm>
          <a:prstGeom prst="rect">
            <a:avLst/>
          </a:prstGeom>
        </p:spPr>
        <p:txBody>
          <a:bodyPr vert="horz" anchor="b">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200150"/>
            <a:ext cx="7467600" cy="3655314"/>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rot="5400000">
            <a:off x="7840980" y="763382"/>
            <a:ext cx="1508760" cy="384048"/>
          </a:xfrm>
          <a:prstGeom prst="rect">
            <a:avLst/>
          </a:prstGeom>
        </p:spPr>
        <p:txBody>
          <a:bodyPr vert="horz" anchor="ctr" anchorCtr="0"/>
          <a:lstStyle>
            <a:lvl1pPr algn="r" eaLnBrk="1" latinLnBrk="0" hangingPunct="1">
              <a:defRPr kumimoji="0" sz="1200">
                <a:solidFill>
                  <a:schemeClr val="tx2"/>
                </a:solidFill>
              </a:defRPr>
            </a:lvl1pPr>
          </a:lstStyle>
          <a:p>
            <a:pPr algn="r" eaLnBrk="1" latinLnBrk="0" hangingPunct="1"/>
            <a:fld id="{E6F9B8CD-342D-4579-98EC-A8FD6B7370E1}" type="datetimeFigureOut">
              <a:rPr lang="en-US" smtClean="0"/>
              <a:pPr algn="r" eaLnBrk="1" latinLnBrk="0" hangingPunct="1"/>
              <a:t>11/10/2019</a:t>
            </a:fld>
            <a:endParaRPr lang="en-US" dirty="0">
              <a:solidFill>
                <a:schemeClr val="tx2"/>
              </a:solidFill>
            </a:endParaRPr>
          </a:p>
        </p:txBody>
      </p:sp>
      <p:sp>
        <p:nvSpPr>
          <p:cNvPr id="3" name="Zástupný symbol pro zápatí 2"/>
          <p:cNvSpPr>
            <a:spLocks noGrp="1"/>
          </p:cNvSpPr>
          <p:nvPr>
            <p:ph type="ftr" sz="quarter" idx="3"/>
          </p:nvPr>
        </p:nvSpPr>
        <p:spPr>
          <a:xfrm rot="5400000">
            <a:off x="7390236" y="2757210"/>
            <a:ext cx="2400300" cy="365760"/>
          </a:xfrm>
          <a:prstGeom prst="rect">
            <a:avLst/>
          </a:prstGeom>
        </p:spPr>
        <p:txBody>
          <a:bodyPr vert="horz" anchor="ctr" anchorCtr="0"/>
          <a:lstStyle>
            <a:lvl1pPr algn="l" eaLnBrk="1" latinLnBrk="0" hangingPunct="1">
              <a:defRPr kumimoji="0" sz="1200">
                <a:solidFill>
                  <a:schemeClr val="tx2"/>
                </a:solidFill>
              </a:defRPr>
            </a:lvl1pPr>
          </a:lstStyle>
          <a:p>
            <a:pPr algn="l" eaLnBrk="1" latinLnBrk="0" hangingPunct="1"/>
            <a:endParaRPr kumimoji="0" lang="en-US" dirty="0">
              <a:solidFill>
                <a:schemeClr val="tx2"/>
              </a:solidFill>
            </a:endParaRPr>
          </a:p>
        </p:txBody>
      </p:sp>
      <p:sp>
        <p:nvSpPr>
          <p:cNvPr id="7" name="Přímá spojnice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nice 8"/>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nice 10"/>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ál 11"/>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4300538"/>
            <a:ext cx="609600" cy="390906"/>
          </a:xfrm>
          <a:prstGeom prst="rect">
            <a:avLst/>
          </a:prstGeom>
        </p:spPr>
        <p:txBody>
          <a:bodyPr vert="horz" anchor="ctr"/>
          <a:lstStyle>
            <a:lvl1pPr algn="ctr" eaLnBrk="1" latinLnBrk="0" hangingPunct="1">
              <a:defRPr kumimoji="0" sz="1400" b="1">
                <a:solidFill>
                  <a:srgbClr val="FFFFFF"/>
                </a:solidFill>
              </a:defRPr>
            </a:lvl1pPr>
          </a:lstStyle>
          <a:p>
            <a:fld id="{3C4F54F3-C349-4609-AFEE-01462D5C7942}" type="slidenum">
              <a:rPr lang="en-GB" smtClean="0"/>
              <a:pPr/>
              <a:t>‹#›</a:t>
            </a:fld>
            <a:endParaRPr lang="en-GB" dirty="0"/>
          </a:p>
        </p:txBody>
      </p:sp>
      <p:pic>
        <p:nvPicPr>
          <p:cNvPr id="15" name="Picture 3" descr="AZ_SYMBOL_RGB.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440596" y="4497844"/>
            <a:ext cx="453600" cy="522161"/>
          </a:xfrm>
          <a:prstGeom prst="rect">
            <a:avLst/>
          </a:prstGeom>
        </p:spPr>
      </p:pic>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8.xml"/><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8.xml"/><Relationship Id="rId1" Type="http://schemas.openxmlformats.org/officeDocument/2006/relationships/themeOverride" Target="../theme/themeOverride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8.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8.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5.gif"/><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7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8.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8.xml"/><Relationship Id="rId1" Type="http://schemas.openxmlformats.org/officeDocument/2006/relationships/vmlDrawing" Target="../drawings/vmlDrawing2.vml"/><Relationship Id="rId5" Type="http://schemas.openxmlformats.org/officeDocument/2006/relationships/image" Target="../media/image58.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8.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7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8.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7.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68.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8.png"/><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8.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68.xml"/><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91.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80.png"/><Relationship Id="rId5" Type="http://schemas.openxmlformats.org/officeDocument/2006/relationships/image" Target="../media/image90.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image" Target="../media/image96.png"/><Relationship Id="rId1" Type="http://schemas.openxmlformats.org/officeDocument/2006/relationships/slideLayout" Target="../slideLayouts/slideLayout68.xml"/><Relationship Id="rId6" Type="http://schemas.openxmlformats.org/officeDocument/2006/relationships/image" Target="../media/image87.png"/><Relationship Id="rId5" Type="http://schemas.openxmlformats.org/officeDocument/2006/relationships/image" Target="../media/image99.jpe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31119-2AC4-4EF4-81B2-1811EF27E7A5}"/>
              </a:ext>
            </a:extLst>
          </p:cNvPr>
          <p:cNvSpPr>
            <a:spLocks noGrp="1"/>
          </p:cNvSpPr>
          <p:nvPr>
            <p:ph type="title"/>
          </p:nvPr>
        </p:nvSpPr>
        <p:spPr>
          <a:xfrm>
            <a:off x="216001" y="1081682"/>
            <a:ext cx="8667534" cy="504000"/>
          </a:xfrm>
        </p:spPr>
        <p:txBody>
          <a:bodyPr/>
          <a:lstStyle/>
          <a:p>
            <a:r>
              <a:rPr lang="cs-CZ" sz="2000" dirty="0" smtClean="0"/>
              <a:t>Diabetes </a:t>
            </a:r>
            <a:r>
              <a:rPr lang="cs-CZ" sz="2000" dirty="0" err="1"/>
              <a:t>mellitus</a:t>
            </a:r>
            <a:r>
              <a:rPr lang="cs-CZ" sz="2000" dirty="0"/>
              <a:t> – základní informace</a:t>
            </a:r>
          </a:p>
        </p:txBody>
      </p:sp>
      <p:sp>
        <p:nvSpPr>
          <p:cNvPr id="3" name="Text Placeholder 2">
            <a:extLst>
              <a:ext uri="{FF2B5EF4-FFF2-40B4-BE49-F238E27FC236}">
                <a16:creationId xmlns:a16="http://schemas.microsoft.com/office/drawing/2014/main" xmlns="" id="{741024EC-35B3-4DF7-9CC7-F1A4B7BFA4B0}"/>
              </a:ext>
            </a:extLst>
          </p:cNvPr>
          <p:cNvSpPr>
            <a:spLocks noGrp="1"/>
          </p:cNvSpPr>
          <p:nvPr>
            <p:ph type="body" sz="quarter" idx="11"/>
          </p:nvPr>
        </p:nvSpPr>
        <p:spPr/>
        <p:txBody>
          <a:bodyPr/>
          <a:lstStyle/>
          <a:p>
            <a:endParaRPr lang="cs-CZ" dirty="0"/>
          </a:p>
        </p:txBody>
      </p:sp>
      <p:sp>
        <p:nvSpPr>
          <p:cNvPr id="5" name="Text Placeholder 4">
            <a:extLst>
              <a:ext uri="{FF2B5EF4-FFF2-40B4-BE49-F238E27FC236}">
                <a16:creationId xmlns:a16="http://schemas.microsoft.com/office/drawing/2014/main" xmlns="" id="{FA8926F2-33E7-492B-A17A-C6312B2F078D}"/>
              </a:ext>
            </a:extLst>
          </p:cNvPr>
          <p:cNvSpPr>
            <a:spLocks noGrp="1"/>
          </p:cNvSpPr>
          <p:nvPr>
            <p:ph type="body" sz="quarter" idx="15"/>
          </p:nvPr>
        </p:nvSpPr>
        <p:spPr>
          <a:xfrm>
            <a:off x="7128000" y="2401650"/>
            <a:ext cx="1872000" cy="45719"/>
          </a:xfrm>
        </p:spPr>
        <p:txBody>
          <a:bodyPr/>
          <a:lstStyle/>
          <a:p>
            <a:endParaRPr lang="cs-CZ" dirty="0"/>
          </a:p>
        </p:txBody>
      </p:sp>
      <p:sp>
        <p:nvSpPr>
          <p:cNvPr id="6" name="Text Placeholder 5">
            <a:extLst>
              <a:ext uri="{FF2B5EF4-FFF2-40B4-BE49-F238E27FC236}">
                <a16:creationId xmlns:a16="http://schemas.microsoft.com/office/drawing/2014/main" xmlns="" id="{2D0934EA-6478-44E9-92E1-F7C107CB1256}"/>
              </a:ext>
            </a:extLst>
          </p:cNvPr>
          <p:cNvSpPr>
            <a:spLocks noGrp="1"/>
          </p:cNvSpPr>
          <p:nvPr>
            <p:ph type="body" sz="quarter" idx="13"/>
          </p:nvPr>
        </p:nvSpPr>
        <p:spPr/>
        <p:txBody>
          <a:bodyPr/>
          <a:lstStyle/>
          <a:p>
            <a:endParaRPr lang="cs-CZ" dirty="0"/>
          </a:p>
        </p:txBody>
      </p:sp>
      <p:sp>
        <p:nvSpPr>
          <p:cNvPr id="7" name="TextBox 6">
            <a:extLst>
              <a:ext uri="{FF2B5EF4-FFF2-40B4-BE49-F238E27FC236}">
                <a16:creationId xmlns:a16="http://schemas.microsoft.com/office/drawing/2014/main" xmlns="" id="{321ECF6D-E885-4882-B902-458CB05D4C6D}"/>
              </a:ext>
            </a:extLst>
          </p:cNvPr>
          <p:cNvSpPr txBox="1"/>
          <p:nvPr/>
        </p:nvSpPr>
        <p:spPr>
          <a:xfrm>
            <a:off x="215998" y="2037860"/>
            <a:ext cx="5879999" cy="369332"/>
          </a:xfrm>
          <a:prstGeom prst="rect">
            <a:avLst/>
          </a:prstGeom>
          <a:noFill/>
        </p:spPr>
        <p:txBody>
          <a:bodyPr wrap="square" rtlCol="0">
            <a:spAutoFit/>
          </a:bodyPr>
          <a:lstStyle/>
          <a:p>
            <a:r>
              <a:rPr lang="cs-CZ" dirty="0" smtClean="0"/>
              <a:t>MUDr. Lenka </a:t>
            </a:r>
            <a:r>
              <a:rPr lang="cs-CZ" dirty="0" err="1" smtClean="0"/>
              <a:t>Zimolková</a:t>
            </a:r>
            <a:endParaRPr lang="cs-CZ" dirty="0"/>
          </a:p>
        </p:txBody>
      </p:sp>
      <p:sp>
        <p:nvSpPr>
          <p:cNvPr id="4" name="Obdélník 3"/>
          <p:cNvSpPr/>
          <p:nvPr/>
        </p:nvSpPr>
        <p:spPr>
          <a:xfrm>
            <a:off x="6695999" y="147484"/>
            <a:ext cx="2197278" cy="13126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852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a:t>Metabolismus sacharidů</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10</a:t>
            </a:fld>
            <a:endParaRPr lang="en-GB" dirty="0"/>
          </a:p>
        </p:txBody>
      </p:sp>
      <p:pic>
        <p:nvPicPr>
          <p:cNvPr id="6" name="Picture 5">
            <a:extLst>
              <a:ext uri="{FF2B5EF4-FFF2-40B4-BE49-F238E27FC236}">
                <a16:creationId xmlns:a16="http://schemas.microsoft.com/office/drawing/2014/main" xmlns="" id="{012ED200-E845-4B1F-B561-CC198CAA3BC7}"/>
              </a:ext>
            </a:extLst>
          </p:cNvPr>
          <p:cNvPicPr>
            <a:picLocks noChangeAspect="1"/>
          </p:cNvPicPr>
          <p:nvPr/>
        </p:nvPicPr>
        <p:blipFill>
          <a:blip r:embed="rId3"/>
          <a:stretch>
            <a:fillRect/>
          </a:stretch>
        </p:blipFill>
        <p:spPr>
          <a:xfrm>
            <a:off x="4110252" y="1437473"/>
            <a:ext cx="4470630" cy="3041806"/>
          </a:xfrm>
          <a:prstGeom prst="rect">
            <a:avLst/>
          </a:prstGeom>
        </p:spPr>
      </p:pic>
      <p:pic>
        <p:nvPicPr>
          <p:cNvPr id="8" name="Picture 7">
            <a:extLst>
              <a:ext uri="{FF2B5EF4-FFF2-40B4-BE49-F238E27FC236}">
                <a16:creationId xmlns:a16="http://schemas.microsoft.com/office/drawing/2014/main" xmlns="" id="{A069DBCC-8AA3-4C69-A9B4-38727D03ACEB}"/>
              </a:ext>
            </a:extLst>
          </p:cNvPr>
          <p:cNvPicPr>
            <a:picLocks noChangeAspect="1"/>
          </p:cNvPicPr>
          <p:nvPr/>
        </p:nvPicPr>
        <p:blipFill>
          <a:blip r:embed="rId4"/>
          <a:stretch>
            <a:fillRect/>
          </a:stretch>
        </p:blipFill>
        <p:spPr>
          <a:xfrm>
            <a:off x="318375" y="594948"/>
            <a:ext cx="3036518" cy="2893368"/>
          </a:xfrm>
          <a:prstGeom prst="rect">
            <a:avLst/>
          </a:prstGeom>
        </p:spPr>
      </p:pic>
      <p:sp>
        <p:nvSpPr>
          <p:cNvPr id="9" name="Arrow: Right 8">
            <a:extLst>
              <a:ext uri="{FF2B5EF4-FFF2-40B4-BE49-F238E27FC236}">
                <a16:creationId xmlns:a16="http://schemas.microsoft.com/office/drawing/2014/main" xmlns="" id="{499C0673-3100-4FFA-ABFB-2A5BA2FD9A15}"/>
              </a:ext>
            </a:extLst>
          </p:cNvPr>
          <p:cNvSpPr/>
          <p:nvPr/>
        </p:nvSpPr>
        <p:spPr>
          <a:xfrm>
            <a:off x="2705374" y="1509681"/>
            <a:ext cx="1397737" cy="46026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0" name="TextBox 9">
            <a:extLst>
              <a:ext uri="{FF2B5EF4-FFF2-40B4-BE49-F238E27FC236}">
                <a16:creationId xmlns:a16="http://schemas.microsoft.com/office/drawing/2014/main" xmlns="" id="{A713318E-CEEC-4256-9CE2-FB7A7DCF37E3}"/>
              </a:ext>
            </a:extLst>
          </p:cNvPr>
          <p:cNvSpPr txBox="1"/>
          <p:nvPr/>
        </p:nvSpPr>
        <p:spPr>
          <a:xfrm>
            <a:off x="638238" y="3426947"/>
            <a:ext cx="3390545" cy="369332"/>
          </a:xfrm>
          <a:prstGeom prst="rect">
            <a:avLst/>
          </a:prstGeom>
          <a:noFill/>
        </p:spPr>
        <p:txBody>
          <a:bodyPr wrap="square" rtlCol="0">
            <a:spAutoFit/>
          </a:bodyPr>
          <a:lstStyle/>
          <a:p>
            <a:r>
              <a:rPr lang="cs-CZ" dirty="0"/>
              <a:t>Potravinová pyramida </a:t>
            </a:r>
          </a:p>
        </p:txBody>
      </p:sp>
      <p:sp>
        <p:nvSpPr>
          <p:cNvPr id="2" name="Vývojový diagram: postup 1"/>
          <p:cNvSpPr/>
          <p:nvPr/>
        </p:nvSpPr>
        <p:spPr>
          <a:xfrm>
            <a:off x="8008374" y="4262284"/>
            <a:ext cx="1135626" cy="90524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19160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quarter" idx="11"/>
          </p:nvPr>
        </p:nvSpPr>
        <p:spPr>
          <a:xfrm>
            <a:off x="237061" y="144000"/>
            <a:ext cx="8750528" cy="4702754"/>
          </a:xfrm>
        </p:spPr>
        <p:txBody>
          <a:bodyPr/>
          <a:lstStyle/>
          <a:p>
            <a:r>
              <a:rPr lang="cs-CZ" dirty="0"/>
              <a:t>Režimová opatření - </a:t>
            </a:r>
            <a:r>
              <a:rPr lang="cs-CZ" sz="1600" dirty="0"/>
              <a:t>neboli dieta, fyzická aktivita a zanechání nežádoucích </a:t>
            </a:r>
            <a:endParaRPr lang="cs-CZ" sz="1600" dirty="0" smtClean="0"/>
          </a:p>
          <a:p>
            <a:r>
              <a:rPr lang="cs-CZ" sz="1600" dirty="0"/>
              <a:t> </a:t>
            </a:r>
            <a:r>
              <a:rPr lang="cs-CZ" sz="1600" dirty="0" smtClean="0"/>
              <a:t>     návyků  (</a:t>
            </a:r>
            <a:r>
              <a:rPr lang="cs-CZ" sz="1600" dirty="0"/>
              <a:t>zvýšená konzumace alkoholu, kouření) jsou základním pilířem léčby diabetu </a:t>
            </a:r>
            <a:endParaRPr lang="cs-CZ" sz="1600" dirty="0" smtClean="0"/>
          </a:p>
          <a:p>
            <a:r>
              <a:rPr lang="cs-CZ" sz="1600" dirty="0"/>
              <a:t> </a:t>
            </a:r>
            <a:r>
              <a:rPr lang="cs-CZ" sz="1600" dirty="0" smtClean="0"/>
              <a:t>      a </a:t>
            </a:r>
            <a:r>
              <a:rPr lang="cs-CZ" sz="1600" dirty="0"/>
              <a:t>prvním krokem v doporučených postupech všech diabetologických společností</a:t>
            </a:r>
          </a:p>
          <a:p>
            <a:pPr marL="342900" indent="-342900">
              <a:buFont typeface="Arial" panose="020B0604020202020204" pitchFamily="34" charset="0"/>
              <a:buChar char="•"/>
            </a:pPr>
            <a:r>
              <a:rPr lang="cs-CZ" b="1" dirty="0"/>
              <a:t>Glukóza</a:t>
            </a:r>
            <a:r>
              <a:rPr lang="cs-CZ" dirty="0"/>
              <a:t> </a:t>
            </a:r>
            <a:r>
              <a:rPr lang="cs-CZ" sz="1800" dirty="0">
                <a:latin typeface="+mn-lt"/>
                <a:cs typeface="+mn-cs"/>
              </a:rPr>
              <a:t>= </a:t>
            </a:r>
            <a:r>
              <a:rPr lang="cs-CZ" sz="1600" dirty="0"/>
              <a:t>hroznový cukr</a:t>
            </a:r>
          </a:p>
          <a:p>
            <a:r>
              <a:rPr lang="cs-CZ" sz="1600" dirty="0" smtClean="0"/>
              <a:t>      Pohonná </a:t>
            </a:r>
            <a:r>
              <a:rPr lang="cs-CZ" sz="1600" dirty="0"/>
              <a:t>látka ze které organismus získává energii pro fyzickou a duševní činnost</a:t>
            </a:r>
          </a:p>
          <a:p>
            <a:r>
              <a:rPr lang="cs-CZ" sz="1600" dirty="0" smtClean="0"/>
              <a:t>      Zpracovávána </a:t>
            </a:r>
            <a:r>
              <a:rPr lang="cs-CZ" sz="1600" dirty="0"/>
              <a:t>v buňkách kde je štěpena na jednodušší látky. Během těchto reakcí </a:t>
            </a:r>
            <a:endParaRPr lang="cs-CZ" sz="1600" dirty="0" smtClean="0"/>
          </a:p>
          <a:p>
            <a:r>
              <a:rPr lang="cs-CZ" sz="1600" dirty="0"/>
              <a:t> </a:t>
            </a:r>
            <a:r>
              <a:rPr lang="cs-CZ" sz="1600" dirty="0" smtClean="0"/>
              <a:t>     vzniká  kysličník </a:t>
            </a:r>
            <a:r>
              <a:rPr lang="cs-CZ" sz="1600" dirty="0"/>
              <a:t>uhličitý, voda a energie</a:t>
            </a:r>
          </a:p>
          <a:p>
            <a:pPr marL="342900" indent="-342900">
              <a:buFont typeface="Arial" panose="020B0604020202020204" pitchFamily="34" charset="0"/>
              <a:buChar char="•"/>
            </a:pPr>
            <a:r>
              <a:rPr lang="cs-CZ" b="1" dirty="0"/>
              <a:t>Glykolýza </a:t>
            </a:r>
            <a:r>
              <a:rPr lang="cs-CZ" sz="1800" dirty="0">
                <a:latin typeface="+mn-lt"/>
                <a:cs typeface="+mn-cs"/>
              </a:rPr>
              <a:t>– </a:t>
            </a:r>
            <a:r>
              <a:rPr lang="cs-CZ" sz="1600" dirty="0"/>
              <a:t>proces rozkladu glukózy na dvě molekuly pyruvátu, 2 molekuly ATP   </a:t>
            </a:r>
            <a:endParaRPr lang="cs-CZ" sz="1600" dirty="0" smtClean="0"/>
          </a:p>
          <a:p>
            <a:r>
              <a:rPr lang="cs-CZ" sz="1600" dirty="0"/>
              <a:t> </a:t>
            </a:r>
            <a:r>
              <a:rPr lang="cs-CZ" sz="1600" dirty="0" smtClean="0"/>
              <a:t>      a </a:t>
            </a:r>
            <a:r>
              <a:rPr lang="cs-CZ" sz="1600" dirty="0"/>
              <a:t>dvě </a:t>
            </a:r>
            <a:r>
              <a:rPr lang="cs-CZ" sz="1600" dirty="0" smtClean="0"/>
              <a:t>  molekuly </a:t>
            </a:r>
            <a:r>
              <a:rPr lang="cs-CZ" sz="1600" dirty="0"/>
              <a:t>NADH+ = rozklad glukózy, při kterém dojde k uvolnění energie</a:t>
            </a:r>
          </a:p>
          <a:p>
            <a:pPr marL="171450" indent="-171450">
              <a:buFont typeface="Arial" panose="020B0604020202020204" pitchFamily="34" charset="0"/>
              <a:buChar char="•"/>
            </a:pPr>
            <a:r>
              <a:rPr lang="cs-CZ" b="1" dirty="0" smtClean="0"/>
              <a:t>  Glukoneogeneze </a:t>
            </a:r>
            <a:r>
              <a:rPr lang="cs-CZ" sz="1800" dirty="0">
                <a:latin typeface="+mn-lt"/>
                <a:cs typeface="+mn-cs"/>
              </a:rPr>
              <a:t>– </a:t>
            </a:r>
            <a:r>
              <a:rPr lang="cs-CZ" sz="1600" dirty="0"/>
              <a:t>tvorba glukózy z necukerných látek </a:t>
            </a:r>
            <a:endParaRPr lang="cs-CZ" sz="1600" dirty="0" smtClean="0"/>
          </a:p>
          <a:p>
            <a:r>
              <a:rPr lang="cs-CZ" sz="1600" dirty="0" smtClean="0"/>
              <a:t>      (mastné </a:t>
            </a:r>
            <a:r>
              <a:rPr lang="cs-CZ" sz="1600" dirty="0"/>
              <a:t>kyseliny, </a:t>
            </a:r>
            <a:r>
              <a:rPr lang="cs-CZ" sz="1600" dirty="0" smtClean="0"/>
              <a:t> aminokyseliny</a:t>
            </a:r>
            <a:r>
              <a:rPr lang="cs-CZ" sz="1600" dirty="0"/>
              <a:t>, laktát</a:t>
            </a:r>
          </a:p>
          <a:p>
            <a:pPr marL="171450" indent="-171450">
              <a:buFont typeface="Arial" panose="020B0604020202020204" pitchFamily="34" charset="0"/>
              <a:buChar char="•"/>
            </a:pPr>
            <a:r>
              <a:rPr lang="cs-CZ" b="1" dirty="0" smtClean="0"/>
              <a:t>  </a:t>
            </a:r>
            <a:r>
              <a:rPr lang="cs-CZ" b="1" dirty="0" err="1" smtClean="0"/>
              <a:t>Glykogeneze</a:t>
            </a:r>
            <a:r>
              <a:rPr lang="cs-CZ" dirty="0" smtClean="0"/>
              <a:t> </a:t>
            </a:r>
            <a:r>
              <a:rPr lang="cs-CZ" sz="1800" dirty="0">
                <a:latin typeface="+mn-lt"/>
                <a:cs typeface="+mn-cs"/>
              </a:rPr>
              <a:t>– </a:t>
            </a:r>
            <a:r>
              <a:rPr lang="cs-CZ" sz="1600" dirty="0"/>
              <a:t>tvorba glykogenu (zásobní polysacharid lidského těla, u rostlin </a:t>
            </a:r>
            <a:endParaRPr lang="cs-CZ" sz="1600" dirty="0" smtClean="0"/>
          </a:p>
          <a:p>
            <a:r>
              <a:rPr lang="cs-CZ" sz="1600" dirty="0" smtClean="0"/>
              <a:t>      je  obdobou </a:t>
            </a:r>
            <a:r>
              <a:rPr lang="cs-CZ" sz="1600" dirty="0"/>
              <a:t>škrob) z glukózy</a:t>
            </a:r>
          </a:p>
          <a:p>
            <a:pPr marL="171450" indent="-171450">
              <a:buFont typeface="Arial" panose="020B0604020202020204" pitchFamily="34" charset="0"/>
              <a:buChar char="•"/>
            </a:pPr>
            <a:r>
              <a:rPr lang="cs-CZ" b="1" dirty="0" smtClean="0"/>
              <a:t>  </a:t>
            </a:r>
            <a:r>
              <a:rPr lang="cs-CZ" b="1" dirty="0" err="1" smtClean="0"/>
              <a:t>Glykogenolýza</a:t>
            </a:r>
            <a:r>
              <a:rPr lang="cs-CZ" dirty="0" smtClean="0"/>
              <a:t> </a:t>
            </a:r>
            <a:r>
              <a:rPr lang="cs-CZ" sz="1800" dirty="0">
                <a:latin typeface="+mn-lt"/>
                <a:cs typeface="+mn-cs"/>
              </a:rPr>
              <a:t>– </a:t>
            </a:r>
            <a:r>
              <a:rPr lang="cs-CZ" sz="1600" dirty="0"/>
              <a:t>rozklad zásobního glykogenu na glukózu</a:t>
            </a:r>
          </a:p>
          <a:p>
            <a:r>
              <a:rPr lang="cs-CZ" dirty="0" smtClean="0"/>
              <a:t> </a:t>
            </a:r>
            <a:endParaRPr lang="cs-CZ" dirty="0"/>
          </a:p>
        </p:txBody>
      </p:sp>
      <p:sp>
        <p:nvSpPr>
          <p:cNvPr id="4" name="Zástupný symbol pro číslo snímku 3"/>
          <p:cNvSpPr>
            <a:spLocks noGrp="1"/>
          </p:cNvSpPr>
          <p:nvPr>
            <p:ph type="sldNum" sz="quarter" idx="4"/>
          </p:nvPr>
        </p:nvSpPr>
        <p:spPr/>
        <p:txBody>
          <a:bodyPr/>
          <a:lstStyle/>
          <a:p>
            <a:fld id="{3C4F54F3-C349-4609-AFEE-01462D5C7942}" type="slidenum">
              <a:rPr lang="en-GB" smtClean="0"/>
              <a:pPr/>
              <a:t>11</a:t>
            </a:fld>
            <a:endParaRPr lang="en-GB" dirty="0"/>
          </a:p>
        </p:txBody>
      </p:sp>
      <p:sp>
        <p:nvSpPr>
          <p:cNvPr id="5" name="Vývojový diagram: postup 4"/>
          <p:cNvSpPr/>
          <p:nvPr/>
        </p:nvSpPr>
        <p:spPr>
          <a:xfrm>
            <a:off x="7964129" y="4144297"/>
            <a:ext cx="1185692" cy="100878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98287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a:t>Inzulin a </a:t>
            </a:r>
            <a:r>
              <a:rPr lang="cs-CZ" dirty="0" err="1"/>
              <a:t>glukagon</a:t>
            </a:r>
            <a:endParaRPr lang="cs-CZ" dirty="0"/>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12</a:t>
            </a:fld>
            <a:endParaRPr lang="en-GB" dirty="0"/>
          </a:p>
        </p:txBody>
      </p:sp>
      <p:pic>
        <p:nvPicPr>
          <p:cNvPr id="8" name="Picture 7">
            <a:extLst>
              <a:ext uri="{FF2B5EF4-FFF2-40B4-BE49-F238E27FC236}">
                <a16:creationId xmlns:a16="http://schemas.microsoft.com/office/drawing/2014/main" xmlns="" id="{5F618F4E-8078-4E95-868E-A9ED4B105EEE}"/>
              </a:ext>
            </a:extLst>
          </p:cNvPr>
          <p:cNvPicPr>
            <a:picLocks noChangeAspect="1"/>
          </p:cNvPicPr>
          <p:nvPr/>
        </p:nvPicPr>
        <p:blipFill>
          <a:blip r:embed="rId3"/>
          <a:stretch>
            <a:fillRect/>
          </a:stretch>
        </p:blipFill>
        <p:spPr>
          <a:xfrm>
            <a:off x="3222200" y="478876"/>
            <a:ext cx="5227895" cy="4537003"/>
          </a:xfrm>
          <a:prstGeom prst="rect">
            <a:avLst/>
          </a:prstGeom>
        </p:spPr>
      </p:pic>
      <p:pic>
        <p:nvPicPr>
          <p:cNvPr id="10" name="Picture 9">
            <a:extLst>
              <a:ext uri="{FF2B5EF4-FFF2-40B4-BE49-F238E27FC236}">
                <a16:creationId xmlns:a16="http://schemas.microsoft.com/office/drawing/2014/main" xmlns="" id="{0DA81980-DAEC-4E72-813C-6A92F7A81AC2}"/>
              </a:ext>
            </a:extLst>
          </p:cNvPr>
          <p:cNvPicPr>
            <a:picLocks noChangeAspect="1"/>
          </p:cNvPicPr>
          <p:nvPr/>
        </p:nvPicPr>
        <p:blipFill>
          <a:blip r:embed="rId4"/>
          <a:stretch>
            <a:fillRect/>
          </a:stretch>
        </p:blipFill>
        <p:spPr>
          <a:xfrm>
            <a:off x="1326384" y="730447"/>
            <a:ext cx="1283808" cy="1344620"/>
          </a:xfrm>
          <a:prstGeom prst="rect">
            <a:avLst/>
          </a:prstGeom>
        </p:spPr>
      </p:pic>
      <p:pic>
        <p:nvPicPr>
          <p:cNvPr id="12" name="Picture 11">
            <a:extLst>
              <a:ext uri="{FF2B5EF4-FFF2-40B4-BE49-F238E27FC236}">
                <a16:creationId xmlns:a16="http://schemas.microsoft.com/office/drawing/2014/main" xmlns="" id="{271275D7-E190-4FBE-90CE-CD9EE1356A3D}"/>
              </a:ext>
            </a:extLst>
          </p:cNvPr>
          <p:cNvPicPr>
            <a:picLocks noChangeAspect="1"/>
          </p:cNvPicPr>
          <p:nvPr/>
        </p:nvPicPr>
        <p:blipFill>
          <a:blip r:embed="rId5"/>
          <a:stretch>
            <a:fillRect/>
          </a:stretch>
        </p:blipFill>
        <p:spPr>
          <a:xfrm>
            <a:off x="785524" y="3259934"/>
            <a:ext cx="2078368" cy="955678"/>
          </a:xfrm>
          <a:prstGeom prst="rect">
            <a:avLst/>
          </a:prstGeom>
        </p:spPr>
      </p:pic>
      <p:sp>
        <p:nvSpPr>
          <p:cNvPr id="13" name="TextBox 12">
            <a:extLst>
              <a:ext uri="{FF2B5EF4-FFF2-40B4-BE49-F238E27FC236}">
                <a16:creationId xmlns:a16="http://schemas.microsoft.com/office/drawing/2014/main" xmlns="" id="{7DBA9BE5-74D0-4E66-B85A-205643699310}"/>
              </a:ext>
            </a:extLst>
          </p:cNvPr>
          <p:cNvSpPr txBox="1"/>
          <p:nvPr/>
        </p:nvSpPr>
        <p:spPr>
          <a:xfrm>
            <a:off x="1610181" y="1974969"/>
            <a:ext cx="838691" cy="369332"/>
          </a:xfrm>
          <a:prstGeom prst="rect">
            <a:avLst/>
          </a:prstGeom>
          <a:noFill/>
        </p:spPr>
        <p:txBody>
          <a:bodyPr wrap="none" rtlCol="0">
            <a:spAutoFit/>
          </a:bodyPr>
          <a:lstStyle/>
          <a:p>
            <a:r>
              <a:rPr lang="cs-CZ" dirty="0"/>
              <a:t>inzulin</a:t>
            </a:r>
          </a:p>
        </p:txBody>
      </p:sp>
      <p:sp>
        <p:nvSpPr>
          <p:cNvPr id="14" name="TextBox 13">
            <a:extLst>
              <a:ext uri="{FF2B5EF4-FFF2-40B4-BE49-F238E27FC236}">
                <a16:creationId xmlns:a16="http://schemas.microsoft.com/office/drawing/2014/main" xmlns="" id="{2DF16C0A-4FFB-4F00-A11E-39DFC7F43EF7}"/>
              </a:ext>
            </a:extLst>
          </p:cNvPr>
          <p:cNvSpPr txBox="1"/>
          <p:nvPr/>
        </p:nvSpPr>
        <p:spPr>
          <a:xfrm>
            <a:off x="1469116" y="4030946"/>
            <a:ext cx="1120820" cy="369332"/>
          </a:xfrm>
          <a:prstGeom prst="rect">
            <a:avLst/>
          </a:prstGeom>
          <a:noFill/>
        </p:spPr>
        <p:txBody>
          <a:bodyPr wrap="none" rtlCol="0">
            <a:spAutoFit/>
          </a:bodyPr>
          <a:lstStyle/>
          <a:p>
            <a:r>
              <a:rPr lang="cs-CZ" dirty="0" err="1"/>
              <a:t>glukagon</a:t>
            </a:r>
            <a:endParaRPr lang="cs-CZ" dirty="0"/>
          </a:p>
        </p:txBody>
      </p:sp>
      <p:sp>
        <p:nvSpPr>
          <p:cNvPr id="2" name="Vývojový diagram: postup 1"/>
          <p:cNvSpPr/>
          <p:nvPr/>
        </p:nvSpPr>
        <p:spPr>
          <a:xfrm>
            <a:off x="8517601" y="4400278"/>
            <a:ext cx="45719" cy="4571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Vývojový diagram: postup 2"/>
          <p:cNvSpPr/>
          <p:nvPr/>
        </p:nvSpPr>
        <p:spPr>
          <a:xfrm>
            <a:off x="8229600" y="4215612"/>
            <a:ext cx="914400" cy="93746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10403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marL="742950" lvl="1" indent="-285750" algn="l" defTabSz="457200" rtl="0">
              <a:spcBef>
                <a:spcPct val="20000"/>
              </a:spcBef>
              <a:buFont typeface="Arial"/>
              <a:buChar char="–"/>
            </a:pPr>
            <a:endParaRPr lang="cs-CZ" sz="1600" kern="1200" dirty="0">
              <a:solidFill>
                <a:schemeClr val="tx1"/>
              </a:solidFill>
              <a:latin typeface="Arial" panose="020B0604020202020204" pitchFamily="34" charset="0"/>
              <a:ea typeface="+mn-ea"/>
              <a:cs typeface="Arial" panose="020B0604020202020204" pitchFamily="34" charset="0"/>
            </a:endParaRPr>
          </a:p>
        </p:txBody>
      </p:sp>
      <p:sp>
        <p:nvSpPr>
          <p:cNvPr id="3" name="Zástupný symbol pro text 2"/>
          <p:cNvSpPr>
            <a:spLocks noGrp="1"/>
          </p:cNvSpPr>
          <p:nvPr>
            <p:ph type="body" sz="quarter" idx="11"/>
          </p:nvPr>
        </p:nvSpPr>
        <p:spPr>
          <a:xfrm>
            <a:off x="318375" y="1253612"/>
            <a:ext cx="8597025" cy="3593142"/>
          </a:xfrm>
        </p:spPr>
        <p:txBody>
          <a:bodyPr/>
          <a:lstStyle/>
          <a:p>
            <a:pPr lvl="0">
              <a:defRPr/>
            </a:pPr>
            <a:r>
              <a:rPr lang="cs-CZ" sz="1600" dirty="0"/>
              <a:t>Tělo udržuje rovnováhu mezi příjmem a vychytáváním glukózy (vyrovnané hladiny v krvi) </a:t>
            </a:r>
            <a:r>
              <a:rPr lang="cs-CZ" sz="1600" dirty="0">
                <a:sym typeface="Symbol"/>
              </a:rPr>
              <a:t>pomocí hormonů inzulinu a </a:t>
            </a:r>
            <a:r>
              <a:rPr lang="cs-CZ" sz="1600" dirty="0" err="1">
                <a:sym typeface="Symbol"/>
              </a:rPr>
              <a:t>glukagonu</a:t>
            </a:r>
            <a:r>
              <a:rPr lang="cs-CZ" sz="1600" dirty="0">
                <a:sym typeface="Symbol"/>
              </a:rPr>
              <a:t>.</a:t>
            </a:r>
          </a:p>
          <a:p>
            <a:pPr lvl="0">
              <a:defRPr/>
            </a:pPr>
            <a:endParaRPr lang="cs-CZ" sz="1600" dirty="0">
              <a:sym typeface="Symbol"/>
            </a:endParaRPr>
          </a:p>
          <a:p>
            <a:pPr lvl="0">
              <a:defRPr/>
            </a:pPr>
            <a:endParaRPr lang="cs-CZ" sz="1600" dirty="0" smtClean="0">
              <a:sym typeface="Symbol"/>
            </a:endParaRPr>
          </a:p>
          <a:p>
            <a:pPr lvl="0">
              <a:defRPr/>
            </a:pPr>
            <a:r>
              <a:rPr lang="cs-CZ" sz="1600" dirty="0" smtClean="0">
                <a:sym typeface="Symbol"/>
              </a:rPr>
              <a:t>Klíčovou </a:t>
            </a:r>
            <a:r>
              <a:rPr lang="cs-CZ" sz="1600" dirty="0">
                <a:sym typeface="Symbol"/>
              </a:rPr>
              <a:t>roli při udržování hladin glukózy mají slinivka, játra, ledviny, svaly a tuková tkáň.</a:t>
            </a:r>
          </a:p>
          <a:p>
            <a:endParaRPr lang="cs-CZ" dirty="0"/>
          </a:p>
        </p:txBody>
      </p:sp>
      <p:sp>
        <p:nvSpPr>
          <p:cNvPr id="4" name="Zástupný symbol pro číslo snímku 3"/>
          <p:cNvSpPr>
            <a:spLocks noGrp="1"/>
          </p:cNvSpPr>
          <p:nvPr>
            <p:ph type="sldNum" sz="quarter" idx="4"/>
          </p:nvPr>
        </p:nvSpPr>
        <p:spPr/>
        <p:txBody>
          <a:bodyPr/>
          <a:lstStyle/>
          <a:p>
            <a:fld id="{3C4F54F3-C349-4609-AFEE-01462D5C7942}" type="slidenum">
              <a:rPr lang="en-GB" smtClean="0"/>
              <a:pPr/>
              <a:t>13</a:t>
            </a:fld>
            <a:endParaRPr lang="en-GB" dirty="0"/>
          </a:p>
        </p:txBody>
      </p:sp>
      <p:sp>
        <p:nvSpPr>
          <p:cNvPr id="5" name="Vývojový diagram: postup 4"/>
          <p:cNvSpPr/>
          <p:nvPr/>
        </p:nvSpPr>
        <p:spPr>
          <a:xfrm>
            <a:off x="8008374" y="4232787"/>
            <a:ext cx="1135626" cy="9052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66544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normAutofit fontScale="90000"/>
          </a:bodyPr>
          <a:lstStyle/>
          <a:p>
            <a:r>
              <a:rPr lang="cs-CZ" dirty="0"/>
              <a:t>		Inzulin								</a:t>
            </a:r>
            <a:r>
              <a:rPr lang="cs-CZ" dirty="0" err="1"/>
              <a:t>Glukagon</a:t>
            </a:r>
            <a:endParaRPr lang="cs-CZ" dirty="0"/>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14</a:t>
            </a:fld>
            <a:endParaRPr lang="en-GB" dirty="0"/>
          </a:p>
        </p:txBody>
      </p:sp>
      <p:pic>
        <p:nvPicPr>
          <p:cNvPr id="6" name="Picture 5">
            <a:extLst>
              <a:ext uri="{FF2B5EF4-FFF2-40B4-BE49-F238E27FC236}">
                <a16:creationId xmlns:a16="http://schemas.microsoft.com/office/drawing/2014/main" xmlns="" id="{234B5C77-8B24-457E-8820-5DF15FF59CDF}"/>
              </a:ext>
            </a:extLst>
          </p:cNvPr>
          <p:cNvPicPr>
            <a:picLocks noChangeAspect="1"/>
          </p:cNvPicPr>
          <p:nvPr/>
        </p:nvPicPr>
        <p:blipFill>
          <a:blip r:embed="rId3"/>
          <a:stretch>
            <a:fillRect/>
          </a:stretch>
        </p:blipFill>
        <p:spPr>
          <a:xfrm>
            <a:off x="516375" y="1231700"/>
            <a:ext cx="4196774" cy="3505998"/>
          </a:xfrm>
          <a:prstGeom prst="rect">
            <a:avLst/>
          </a:prstGeom>
        </p:spPr>
      </p:pic>
      <p:pic>
        <p:nvPicPr>
          <p:cNvPr id="8" name="Picture 7">
            <a:extLst>
              <a:ext uri="{FF2B5EF4-FFF2-40B4-BE49-F238E27FC236}">
                <a16:creationId xmlns:a16="http://schemas.microsoft.com/office/drawing/2014/main" xmlns="" id="{BED3290D-307C-4EB0-89F3-310874E72131}"/>
              </a:ext>
            </a:extLst>
          </p:cNvPr>
          <p:cNvPicPr>
            <a:picLocks noChangeAspect="1"/>
          </p:cNvPicPr>
          <p:nvPr/>
        </p:nvPicPr>
        <p:blipFill>
          <a:blip r:embed="rId4"/>
          <a:stretch>
            <a:fillRect/>
          </a:stretch>
        </p:blipFill>
        <p:spPr>
          <a:xfrm>
            <a:off x="5538919" y="981986"/>
            <a:ext cx="2717940" cy="3530781"/>
          </a:xfrm>
          <a:prstGeom prst="rect">
            <a:avLst/>
          </a:prstGeom>
        </p:spPr>
      </p:pic>
      <p:sp>
        <p:nvSpPr>
          <p:cNvPr id="2" name="Vývojový diagram: postup 1"/>
          <p:cNvSpPr/>
          <p:nvPr/>
        </p:nvSpPr>
        <p:spPr>
          <a:xfrm>
            <a:off x="7846142" y="4247535"/>
            <a:ext cx="1297858" cy="89596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85653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quarter" idx="11"/>
          </p:nvPr>
        </p:nvSpPr>
        <p:spPr>
          <a:xfrm>
            <a:off x="237061" y="144000"/>
            <a:ext cx="8726465" cy="5119816"/>
          </a:xfrm>
        </p:spPr>
        <p:txBody>
          <a:bodyPr/>
          <a:lstStyle/>
          <a:p>
            <a:r>
              <a:rPr lang="cs-CZ" b="1" dirty="0" smtClean="0"/>
              <a:t>Inzulin</a:t>
            </a:r>
          </a:p>
          <a:p>
            <a:endParaRPr lang="cs-CZ" b="1" dirty="0"/>
          </a:p>
          <a:p>
            <a:pPr marL="171450" lvl="0" indent="-171450">
              <a:buFont typeface="Arial" panose="020B0604020202020204" pitchFamily="34" charset="0"/>
              <a:buChar char="•"/>
              <a:defRPr/>
            </a:pPr>
            <a:r>
              <a:rPr lang="cs-CZ" sz="1800" dirty="0">
                <a:latin typeface="+mn-lt"/>
                <a:cs typeface="+mn-cs"/>
              </a:rPr>
              <a:t>Peptid, tvořený z 51 aminokyselin (řetězec A 21 a B 30)</a:t>
            </a:r>
          </a:p>
          <a:p>
            <a:pPr marL="171450" lvl="0" indent="-171450">
              <a:buFont typeface="Arial" panose="020B0604020202020204" pitchFamily="34" charset="0"/>
              <a:buChar char="•"/>
              <a:defRPr/>
            </a:pPr>
            <a:r>
              <a:rPr lang="cs-CZ" sz="1800" dirty="0">
                <a:latin typeface="+mn-lt"/>
                <a:cs typeface="+mn-cs"/>
              </a:rPr>
              <a:t>Produkován v beta buňkách pankreatu</a:t>
            </a:r>
          </a:p>
          <a:p>
            <a:pPr marL="171450" lvl="0" indent="-171450">
              <a:buFont typeface="Arial" panose="020B0604020202020204" pitchFamily="34" charset="0"/>
              <a:buChar char="•"/>
              <a:defRPr/>
            </a:pPr>
            <a:r>
              <a:rPr lang="cs-CZ" sz="1800" dirty="0">
                <a:latin typeface="+mn-lt"/>
                <a:cs typeface="+mn-cs"/>
              </a:rPr>
              <a:t>Po zvýšení glykémie po jídle vstupuje glukóza do pankreatické beta buňky a v konečném důsledku dojde k uvolnění inzulinu, který reaguje s inzulinovým receptorem</a:t>
            </a:r>
          </a:p>
          <a:p>
            <a:pPr marL="171450" lvl="0" indent="-171450">
              <a:buFont typeface="Arial" panose="020B0604020202020204" pitchFamily="34" charset="0"/>
              <a:buChar char="•"/>
              <a:defRPr/>
            </a:pPr>
            <a:r>
              <a:rPr lang="cs-CZ" sz="1800" dirty="0">
                <a:latin typeface="+mn-lt"/>
                <a:cs typeface="+mn-cs"/>
              </a:rPr>
              <a:t>Denní produkce 20-40 jednotek (IU</a:t>
            </a:r>
            <a:r>
              <a:rPr lang="cs-CZ" sz="1800" dirty="0" smtClean="0">
                <a:latin typeface="+mn-lt"/>
                <a:cs typeface="+mn-cs"/>
              </a:rPr>
              <a:t>)</a:t>
            </a:r>
          </a:p>
          <a:p>
            <a:pPr marL="171450" lvl="0" indent="-171450">
              <a:buFont typeface="Arial" panose="020B0604020202020204" pitchFamily="34" charset="0"/>
              <a:buChar char="•"/>
              <a:defRPr/>
            </a:pPr>
            <a:endParaRPr lang="cs-CZ" sz="1800" dirty="0">
              <a:latin typeface="+mn-lt"/>
              <a:cs typeface="+mn-cs"/>
            </a:endParaRPr>
          </a:p>
          <a:p>
            <a:pPr lvl="0">
              <a:defRPr/>
            </a:pPr>
            <a:r>
              <a:rPr lang="cs-CZ" b="1" kern="0" dirty="0" err="1" smtClean="0"/>
              <a:t>Glukagon</a:t>
            </a:r>
            <a:endParaRPr lang="cs-CZ" b="1" kern="0" dirty="0" smtClean="0"/>
          </a:p>
          <a:p>
            <a:pPr lvl="0">
              <a:defRPr/>
            </a:pPr>
            <a:endParaRPr lang="cs-CZ" b="1" kern="0" dirty="0"/>
          </a:p>
          <a:p>
            <a:pPr marL="171450" lvl="0" indent="-171450">
              <a:buFont typeface="Arial" panose="020B0604020202020204" pitchFamily="34" charset="0"/>
              <a:buChar char="•"/>
              <a:defRPr/>
            </a:pPr>
            <a:r>
              <a:rPr lang="cs-CZ" sz="1800" dirty="0">
                <a:latin typeface="+mn-lt"/>
                <a:cs typeface="+mn-cs"/>
              </a:rPr>
              <a:t>Zvyšuje glykémii a kontraktilitu myokardu</a:t>
            </a:r>
          </a:p>
          <a:p>
            <a:pPr marL="171450" indent="-171450">
              <a:buFont typeface="Arial" panose="020B0604020202020204" pitchFamily="34" charset="0"/>
              <a:buChar char="•"/>
              <a:defRPr/>
            </a:pPr>
            <a:r>
              <a:rPr lang="cs-CZ" sz="1800" dirty="0">
                <a:latin typeface="+mn-lt"/>
                <a:cs typeface="+mn-cs"/>
              </a:rPr>
              <a:t>Snižuje gastrickou a </a:t>
            </a:r>
            <a:r>
              <a:rPr lang="cs-CZ" sz="1800" dirty="0" err="1">
                <a:latin typeface="+mn-lt"/>
                <a:cs typeface="+mn-cs"/>
              </a:rPr>
              <a:t>paPolypeptid</a:t>
            </a:r>
            <a:r>
              <a:rPr lang="cs-CZ" sz="1800" dirty="0">
                <a:latin typeface="+mn-lt"/>
                <a:cs typeface="+mn-cs"/>
              </a:rPr>
              <a:t> tvořený v alfa buňkách slinivky</a:t>
            </a:r>
          </a:p>
          <a:p>
            <a:pPr marL="171450" lvl="0" indent="-171450">
              <a:buFont typeface="Arial" panose="020B0604020202020204" pitchFamily="34" charset="0"/>
              <a:buChar char="•"/>
              <a:defRPr/>
            </a:pPr>
            <a:r>
              <a:rPr lang="cs-CZ" sz="1800" dirty="0" err="1">
                <a:latin typeface="+mn-lt"/>
                <a:cs typeface="+mn-cs"/>
              </a:rPr>
              <a:t>nkreatickou</a:t>
            </a:r>
            <a:r>
              <a:rPr lang="cs-CZ" sz="1800" dirty="0">
                <a:latin typeface="+mn-lt"/>
                <a:cs typeface="+mn-cs"/>
              </a:rPr>
              <a:t> sekreci a tonus hladkého svalstva</a:t>
            </a:r>
          </a:p>
          <a:p>
            <a:pPr marL="171450" lvl="0" indent="-171450">
              <a:buFont typeface="Arial" panose="020B0604020202020204" pitchFamily="34" charset="0"/>
              <a:buChar char="•"/>
              <a:defRPr/>
            </a:pPr>
            <a:r>
              <a:rPr lang="cs-CZ" sz="1800" dirty="0">
                <a:latin typeface="+mn-lt"/>
                <a:cs typeface="+mn-cs"/>
              </a:rPr>
              <a:t>Využívá se pro léčbu akutní hypoglykémie u DM</a:t>
            </a:r>
          </a:p>
          <a:p>
            <a:pPr marL="171450" lvl="0" indent="-171450">
              <a:buFont typeface="Arial" panose="020B0604020202020204" pitchFamily="34" charset="0"/>
              <a:buChar char="•"/>
              <a:defRPr/>
            </a:pPr>
            <a:endParaRPr lang="cs-CZ" kern="0" dirty="0"/>
          </a:p>
          <a:p>
            <a:endParaRPr lang="cs-CZ" dirty="0"/>
          </a:p>
        </p:txBody>
      </p:sp>
      <p:sp>
        <p:nvSpPr>
          <p:cNvPr id="4" name="Zástupný symbol pro číslo snímku 3"/>
          <p:cNvSpPr>
            <a:spLocks noGrp="1"/>
          </p:cNvSpPr>
          <p:nvPr>
            <p:ph type="sldNum" sz="quarter" idx="4"/>
          </p:nvPr>
        </p:nvSpPr>
        <p:spPr/>
        <p:txBody>
          <a:bodyPr/>
          <a:lstStyle/>
          <a:p>
            <a:fld id="{3C4F54F3-C349-4609-AFEE-01462D5C7942}" type="slidenum">
              <a:rPr lang="en-GB" smtClean="0"/>
              <a:pPr/>
              <a:t>15</a:t>
            </a:fld>
            <a:endParaRPr lang="en-GB" dirty="0"/>
          </a:p>
        </p:txBody>
      </p:sp>
      <p:sp>
        <p:nvSpPr>
          <p:cNvPr id="5" name="Vývojový diagram: postup 4"/>
          <p:cNvSpPr/>
          <p:nvPr/>
        </p:nvSpPr>
        <p:spPr>
          <a:xfrm>
            <a:off x="8111613" y="4188542"/>
            <a:ext cx="1032387" cy="96631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74721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001" y="1081682"/>
            <a:ext cx="8607959" cy="504000"/>
          </a:xfrm>
        </p:spPr>
        <p:txBody>
          <a:bodyPr/>
          <a:lstStyle/>
          <a:p>
            <a:r>
              <a:rPr lang="cs-CZ" sz="2000" dirty="0" smtClean="0"/>
              <a:t> </a:t>
            </a:r>
            <a:r>
              <a:rPr lang="cs-CZ" sz="2000" dirty="0"/>
              <a:t>Hypoglykémie a hyperglykémie – rizika, příznaky, hodnoty</a:t>
            </a:r>
            <a:endParaRPr lang="en-US" sz="2000" dirty="0"/>
          </a:p>
        </p:txBody>
      </p:sp>
      <p:sp>
        <p:nvSpPr>
          <p:cNvPr id="4" name="Text Placeholder 3"/>
          <p:cNvSpPr>
            <a:spLocks noGrp="1"/>
          </p:cNvSpPr>
          <p:nvPr>
            <p:ph type="body" sz="quarter" idx="11"/>
          </p:nvPr>
        </p:nvSpPr>
        <p:spPr>
          <a:xfrm flipV="1">
            <a:off x="216001" y="2521259"/>
            <a:ext cx="6480000" cy="45719"/>
          </a:xfrm>
        </p:spPr>
        <p:txBody>
          <a:bodyPr>
            <a:normAutofit fontScale="25000" lnSpcReduction="20000"/>
          </a:bodyPr>
          <a:lstStyle/>
          <a:p>
            <a:endParaRPr lang="en-US" sz="1600" dirty="0"/>
          </a:p>
        </p:txBody>
      </p:sp>
      <p:sp>
        <p:nvSpPr>
          <p:cNvPr id="5" name="Text Placeholder 4"/>
          <p:cNvSpPr>
            <a:spLocks noGrp="1"/>
          </p:cNvSpPr>
          <p:nvPr>
            <p:ph type="body" sz="quarter" idx="12"/>
          </p:nvPr>
        </p:nvSpPr>
        <p:spPr>
          <a:xfrm>
            <a:off x="216001" y="2210850"/>
            <a:ext cx="6480000" cy="190800"/>
          </a:xfrm>
        </p:spPr>
        <p:txBody>
          <a:bodyPr>
            <a:normAutofit fontScale="25000" lnSpcReduction="20000"/>
          </a:bodyPr>
          <a:lstStyle/>
          <a:p>
            <a:endParaRPr lang="en-US" dirty="0"/>
          </a:p>
        </p:txBody>
      </p:sp>
      <p:sp>
        <p:nvSpPr>
          <p:cNvPr id="7" name="Text Placeholder 6"/>
          <p:cNvSpPr>
            <a:spLocks noGrp="1"/>
          </p:cNvSpPr>
          <p:nvPr>
            <p:ph type="body" sz="quarter" idx="15"/>
          </p:nvPr>
        </p:nvSpPr>
        <p:spPr/>
        <p:txBody>
          <a:bodyPr>
            <a:normAutofit fontScale="25000" lnSpcReduction="20000"/>
          </a:bodyPr>
          <a:lstStyle/>
          <a:p>
            <a:endParaRPr lang="en-US" dirty="0"/>
          </a:p>
        </p:txBody>
      </p:sp>
      <p:sp>
        <p:nvSpPr>
          <p:cNvPr id="6" name="Text Placeholder 5"/>
          <p:cNvSpPr>
            <a:spLocks noGrp="1"/>
          </p:cNvSpPr>
          <p:nvPr>
            <p:ph type="body" sz="quarter" idx="13"/>
          </p:nvPr>
        </p:nvSpPr>
        <p:spPr/>
        <p:txBody>
          <a:bodyPr>
            <a:normAutofit fontScale="25000" lnSpcReduction="20000"/>
          </a:bodyPr>
          <a:lstStyle/>
          <a:p>
            <a:endParaRPr lang="en-US" dirty="0"/>
          </a:p>
        </p:txBody>
      </p:sp>
      <p:sp>
        <p:nvSpPr>
          <p:cNvPr id="2" name="Vývojový diagram: postup 1"/>
          <p:cNvSpPr/>
          <p:nvPr/>
        </p:nvSpPr>
        <p:spPr>
          <a:xfrm>
            <a:off x="5102942" y="221226"/>
            <a:ext cx="3897058" cy="6126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71333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xmlns="" id="{B809ED0E-8DE2-4C68-9B7F-C0BC7B0FD729}"/>
              </a:ext>
            </a:extLst>
          </p:cNvPr>
          <p:cNvSpPr>
            <a:spLocks noGrp="1"/>
          </p:cNvSpPr>
          <p:nvPr>
            <p:ph type="title"/>
          </p:nvPr>
        </p:nvSpPr>
        <p:spPr>
          <a:xfrm>
            <a:off x="411163" y="427083"/>
            <a:ext cx="8351837" cy="492125"/>
          </a:xfrm>
        </p:spPr>
        <p:txBody>
          <a:bodyPr/>
          <a:lstStyle/>
          <a:p>
            <a:r>
              <a:rPr lang="cs-CZ" sz="2000" dirty="0"/>
              <a:t>Hypoglykémie</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17</a:t>
            </a:fld>
            <a:endParaRPr lang="en-GB" dirty="0"/>
          </a:p>
        </p:txBody>
      </p:sp>
      <p:sp>
        <p:nvSpPr>
          <p:cNvPr id="12" name="Content Placeholder 3">
            <a:extLst>
              <a:ext uri="{FF2B5EF4-FFF2-40B4-BE49-F238E27FC236}">
                <a16:creationId xmlns:a16="http://schemas.microsoft.com/office/drawing/2014/main" xmlns="" id="{400CAFD7-3F04-4975-B9CD-B940D0B6B72C}"/>
              </a:ext>
            </a:extLst>
          </p:cNvPr>
          <p:cNvSpPr txBox="1">
            <a:spLocks/>
          </p:cNvSpPr>
          <p:nvPr/>
        </p:nvSpPr>
        <p:spPr>
          <a:xfrm>
            <a:off x="411164" y="913594"/>
            <a:ext cx="6291853" cy="405167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cs-CZ" sz="1600" dirty="0">
                <a:latin typeface="Arial" panose="020B0604020202020204" pitchFamily="34" charset="0"/>
                <a:cs typeface="Arial" panose="020B0604020202020204" pitchFamily="34" charset="0"/>
              </a:rPr>
              <a:t>= </a:t>
            </a:r>
            <a:r>
              <a:rPr lang="cs-CZ" sz="1600" dirty="0"/>
              <a:t>pokles glykemie pod 3,3 </a:t>
            </a:r>
            <a:r>
              <a:rPr lang="cs-CZ" sz="1600" dirty="0" err="1"/>
              <a:t>mmol</a:t>
            </a:r>
            <a:r>
              <a:rPr lang="cs-CZ" sz="1600" dirty="0"/>
              <a:t>/l doprovázený klinickými     projevy:</a:t>
            </a:r>
            <a:endParaRPr lang="cs-CZ" sz="1600" dirty="0">
              <a:latin typeface="Arial" panose="020B0604020202020204" pitchFamily="34" charset="0"/>
              <a:cs typeface="Arial" panose="020B0604020202020204" pitchFamily="34" charset="0"/>
            </a:endParaRPr>
          </a:p>
          <a:p>
            <a:pPr lvl="1"/>
            <a:r>
              <a:rPr lang="cs-CZ" sz="1600" dirty="0">
                <a:latin typeface="Arial" panose="020B0604020202020204" pitchFamily="34" charset="0"/>
                <a:cs typeface="Arial" panose="020B0604020202020204" pitchFamily="34" charset="0"/>
              </a:rPr>
              <a:t>Pocení</a:t>
            </a:r>
          </a:p>
          <a:p>
            <a:pPr lvl="1"/>
            <a:r>
              <a:rPr lang="cs-CZ" sz="1600" dirty="0">
                <a:latin typeface="Arial" panose="020B0604020202020204" pitchFamily="34" charset="0"/>
                <a:cs typeface="Arial" panose="020B0604020202020204" pitchFamily="34" charset="0"/>
              </a:rPr>
              <a:t>Třes, tachykardie, bledost, chvění</a:t>
            </a:r>
          </a:p>
          <a:p>
            <a:pPr lvl="1"/>
            <a:r>
              <a:rPr lang="cs-CZ" sz="1600" dirty="0">
                <a:latin typeface="Arial" panose="020B0604020202020204" pitchFamily="34" charset="0"/>
                <a:cs typeface="Arial" panose="020B0604020202020204" pitchFamily="34" charset="0"/>
              </a:rPr>
              <a:t>Hlad</a:t>
            </a:r>
          </a:p>
          <a:p>
            <a:pPr lvl="1"/>
            <a:r>
              <a:rPr lang="cs-CZ" sz="1600" dirty="0">
                <a:latin typeface="Arial" panose="020B0604020202020204" pitchFamily="34" charset="0"/>
                <a:cs typeface="Arial" panose="020B0604020202020204" pitchFamily="34" charset="0"/>
              </a:rPr>
              <a:t>Porucha zraku, jemné motoriky</a:t>
            </a:r>
          </a:p>
          <a:p>
            <a:pPr lvl="1"/>
            <a:r>
              <a:rPr lang="cs-CZ" sz="1600" dirty="0">
                <a:latin typeface="Arial" panose="020B0604020202020204" pitchFamily="34" charset="0"/>
                <a:cs typeface="Arial" panose="020B0604020202020204" pitchFamily="34" charset="0"/>
              </a:rPr>
              <a:t>Závrať, nevolnost,  chování připomínající opilost</a:t>
            </a:r>
          </a:p>
          <a:p>
            <a:pPr lvl="1"/>
            <a:r>
              <a:rPr lang="cs-CZ" sz="1600" dirty="0">
                <a:latin typeface="Arial" panose="020B0604020202020204" pitchFamily="34" charset="0"/>
                <a:cs typeface="Arial" panose="020B0604020202020204" pitchFamily="34" charset="0"/>
              </a:rPr>
              <a:t>Bolest hlavy</a:t>
            </a:r>
          </a:p>
          <a:p>
            <a:pPr lvl="1"/>
            <a:r>
              <a:rPr lang="cs-CZ" sz="1600" dirty="0">
                <a:latin typeface="Arial" panose="020B0604020202020204" pitchFamily="34" charset="0"/>
                <a:cs typeface="Arial" panose="020B0604020202020204" pitchFamily="34" charset="0"/>
              </a:rPr>
              <a:t>Poruchy nálady, dysforie, negativismus, slabost, pokles výkonu</a:t>
            </a:r>
          </a:p>
          <a:p>
            <a:pPr marL="457200" lvl="1" indent="0">
              <a:buNone/>
            </a:pPr>
            <a:endParaRPr lang="cs-CZ" sz="16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Mozek je první orgán, který bude postižen – zmatenost, ztráta vědomí, kóma</a:t>
            </a:r>
          </a:p>
          <a:p>
            <a:r>
              <a:rPr lang="cs-CZ" sz="1600" dirty="0">
                <a:latin typeface="Arial" panose="020B0604020202020204" pitchFamily="34" charset="0"/>
                <a:cs typeface="Arial" panose="020B0604020202020204" pitchFamily="34" charset="0"/>
              </a:rPr>
              <a:t>Podat cukr!</a:t>
            </a:r>
          </a:p>
        </p:txBody>
      </p:sp>
      <p:pic>
        <p:nvPicPr>
          <p:cNvPr id="45" name="Picture 44">
            <a:extLst>
              <a:ext uri="{FF2B5EF4-FFF2-40B4-BE49-F238E27FC236}">
                <a16:creationId xmlns:a16="http://schemas.microsoft.com/office/drawing/2014/main" xmlns="" id="{E1B2C65B-D45E-4183-901E-E1224A45FAC6}"/>
              </a:ext>
            </a:extLst>
          </p:cNvPr>
          <p:cNvPicPr>
            <a:picLocks noChangeAspect="1"/>
          </p:cNvPicPr>
          <p:nvPr/>
        </p:nvPicPr>
        <p:blipFill rotWithShape="1">
          <a:blip r:embed="rId4"/>
          <a:srcRect l="7811" t="20187" r="51272" b="2620"/>
          <a:stretch/>
        </p:blipFill>
        <p:spPr>
          <a:xfrm>
            <a:off x="6173225" y="263472"/>
            <a:ext cx="2682564" cy="2846740"/>
          </a:xfrm>
          <a:prstGeom prst="rect">
            <a:avLst/>
          </a:prstGeom>
        </p:spPr>
      </p:pic>
      <p:sp>
        <p:nvSpPr>
          <p:cNvPr id="2" name="Vývojový diagram: postup 1"/>
          <p:cNvSpPr/>
          <p:nvPr/>
        </p:nvSpPr>
        <p:spPr>
          <a:xfrm>
            <a:off x="8067368" y="4100052"/>
            <a:ext cx="1076632" cy="103775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272497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xmlns="" id="{7390ED7D-B31D-4095-80D9-3195D0A98FD5}"/>
              </a:ext>
            </a:extLst>
          </p:cNvPr>
          <p:cNvSpPr>
            <a:spLocks noGrp="1"/>
          </p:cNvSpPr>
          <p:nvPr>
            <p:ph type="sldNum" sz="quarter" idx="4"/>
          </p:nvPr>
        </p:nvSpPr>
        <p:spPr/>
        <p:txBody>
          <a:bodyPr/>
          <a:lstStyle/>
          <a:p>
            <a:fld id="{3C4F54F3-C349-4609-AFEE-01462D5C7942}" type="slidenum">
              <a:rPr lang="en-GB" smtClean="0"/>
              <a:pPr/>
              <a:t>18</a:t>
            </a:fld>
            <a:endParaRPr lang="en-GB" dirty="0"/>
          </a:p>
        </p:txBody>
      </p:sp>
      <p:pic>
        <p:nvPicPr>
          <p:cNvPr id="22" name="Picture 21">
            <a:extLst>
              <a:ext uri="{FF2B5EF4-FFF2-40B4-BE49-F238E27FC236}">
                <a16:creationId xmlns:a16="http://schemas.microsoft.com/office/drawing/2014/main" xmlns="" id="{A933520C-E129-4F09-B9DC-09E0BBCDEC47}"/>
              </a:ext>
            </a:extLst>
          </p:cNvPr>
          <p:cNvPicPr>
            <a:picLocks noChangeAspect="1"/>
          </p:cNvPicPr>
          <p:nvPr/>
        </p:nvPicPr>
        <p:blipFill>
          <a:blip r:embed="rId3"/>
          <a:stretch>
            <a:fillRect/>
          </a:stretch>
        </p:blipFill>
        <p:spPr>
          <a:xfrm>
            <a:off x="4409818" y="422361"/>
            <a:ext cx="4001548" cy="2302429"/>
          </a:xfrm>
          <a:prstGeom prst="rect">
            <a:avLst/>
          </a:prstGeom>
        </p:spPr>
      </p:pic>
      <p:pic>
        <p:nvPicPr>
          <p:cNvPr id="24" name="Picture 23">
            <a:extLst>
              <a:ext uri="{FF2B5EF4-FFF2-40B4-BE49-F238E27FC236}">
                <a16:creationId xmlns:a16="http://schemas.microsoft.com/office/drawing/2014/main" xmlns="" id="{AAD13E96-716B-4F3E-B382-424C3936EC6F}"/>
              </a:ext>
            </a:extLst>
          </p:cNvPr>
          <p:cNvPicPr>
            <a:picLocks noChangeAspect="1"/>
          </p:cNvPicPr>
          <p:nvPr/>
        </p:nvPicPr>
        <p:blipFill>
          <a:blip r:embed="rId4"/>
          <a:stretch>
            <a:fillRect/>
          </a:stretch>
        </p:blipFill>
        <p:spPr>
          <a:xfrm>
            <a:off x="1198925" y="3146127"/>
            <a:ext cx="1905000" cy="1428750"/>
          </a:xfrm>
          <a:prstGeom prst="rect">
            <a:avLst/>
          </a:prstGeom>
        </p:spPr>
      </p:pic>
      <p:sp>
        <p:nvSpPr>
          <p:cNvPr id="25" name="TextBox 24">
            <a:extLst>
              <a:ext uri="{FF2B5EF4-FFF2-40B4-BE49-F238E27FC236}">
                <a16:creationId xmlns:a16="http://schemas.microsoft.com/office/drawing/2014/main" xmlns="" id="{0B82CF66-DE7C-4736-9E3E-765E63333098}"/>
              </a:ext>
            </a:extLst>
          </p:cNvPr>
          <p:cNvSpPr txBox="1"/>
          <p:nvPr/>
        </p:nvSpPr>
        <p:spPr>
          <a:xfrm>
            <a:off x="595281" y="1195905"/>
            <a:ext cx="3191194" cy="1077218"/>
          </a:xfrm>
          <a:prstGeom prst="rect">
            <a:avLst/>
          </a:prstGeom>
          <a:noFill/>
        </p:spPr>
        <p:txBody>
          <a:bodyPr wrap="square" rtlCol="0">
            <a:spAutoFit/>
          </a:bodyPr>
          <a:lstStyle/>
          <a:p>
            <a:pPr marL="285750" indent="-285750">
              <a:buFont typeface="Arial" panose="020B0604020202020204" pitchFamily="34" charset="0"/>
              <a:buChar char="•"/>
            </a:pPr>
            <a:r>
              <a:rPr lang="cs-CZ" sz="1600" dirty="0"/>
              <a:t>Pod hodnotou 2,2 </a:t>
            </a:r>
            <a:r>
              <a:rPr lang="cs-CZ" sz="1600" dirty="0" err="1"/>
              <a:t>mmol</a:t>
            </a:r>
            <a:r>
              <a:rPr lang="cs-CZ" sz="1600" dirty="0"/>
              <a:t>/l již hrozí riziko ztráty vědomí.</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Podat injekčně </a:t>
            </a:r>
            <a:r>
              <a:rPr lang="cs-CZ" sz="1600" dirty="0" err="1"/>
              <a:t>Glukagon</a:t>
            </a:r>
            <a:endParaRPr lang="cs-CZ" sz="1600" dirty="0"/>
          </a:p>
        </p:txBody>
      </p:sp>
      <p:sp>
        <p:nvSpPr>
          <p:cNvPr id="26" name="TextBox 25">
            <a:extLst>
              <a:ext uri="{FF2B5EF4-FFF2-40B4-BE49-F238E27FC236}">
                <a16:creationId xmlns:a16="http://schemas.microsoft.com/office/drawing/2014/main" xmlns="" id="{0EA6A613-3583-439E-AC97-1F65E4402669}"/>
              </a:ext>
            </a:extLst>
          </p:cNvPr>
          <p:cNvSpPr txBox="1"/>
          <p:nvPr/>
        </p:nvSpPr>
        <p:spPr>
          <a:xfrm>
            <a:off x="516375" y="422361"/>
            <a:ext cx="3270100" cy="400110"/>
          </a:xfrm>
          <a:prstGeom prst="rect">
            <a:avLst/>
          </a:prstGeom>
          <a:noFill/>
        </p:spPr>
        <p:txBody>
          <a:bodyPr wrap="square" rtlCol="0">
            <a:spAutoFit/>
          </a:bodyPr>
          <a:lstStyle/>
          <a:p>
            <a:r>
              <a:rPr lang="cs-CZ" sz="2000" b="1" dirty="0">
                <a:solidFill>
                  <a:schemeClr val="accent1"/>
                </a:solidFill>
                <a:latin typeface="Arial" panose="020B0604020202020204" pitchFamily="34" charset="0"/>
                <a:cs typeface="Arial" panose="020B0604020202020204" pitchFamily="34" charset="0"/>
              </a:rPr>
              <a:t>Těžká hypoglykémie</a:t>
            </a:r>
          </a:p>
        </p:txBody>
      </p:sp>
      <p:sp>
        <p:nvSpPr>
          <p:cNvPr id="27" name="TextBox 26">
            <a:extLst>
              <a:ext uri="{FF2B5EF4-FFF2-40B4-BE49-F238E27FC236}">
                <a16:creationId xmlns:a16="http://schemas.microsoft.com/office/drawing/2014/main" xmlns="" id="{DB3A1560-F56E-453D-9086-38A4FC407B0F}"/>
              </a:ext>
            </a:extLst>
          </p:cNvPr>
          <p:cNvSpPr txBox="1"/>
          <p:nvPr/>
        </p:nvSpPr>
        <p:spPr>
          <a:xfrm>
            <a:off x="4409818" y="3568114"/>
            <a:ext cx="3868877" cy="830997"/>
          </a:xfrm>
          <a:prstGeom prst="rect">
            <a:avLst/>
          </a:prstGeom>
          <a:noFill/>
        </p:spPr>
        <p:txBody>
          <a:bodyPr wrap="square" rtlCol="0">
            <a:spAutoFit/>
          </a:bodyPr>
          <a:lstStyle/>
          <a:p>
            <a:r>
              <a:rPr lang="cs-CZ" sz="1600" dirty="0"/>
              <a:t>Novinka v léčbě těžké hypoglykémie</a:t>
            </a:r>
          </a:p>
          <a:p>
            <a:endParaRPr lang="cs-CZ" sz="1600" dirty="0"/>
          </a:p>
          <a:p>
            <a:r>
              <a:rPr lang="cs-CZ" sz="1600" dirty="0"/>
              <a:t>– </a:t>
            </a:r>
            <a:r>
              <a:rPr lang="cs-CZ" sz="1600" dirty="0" err="1"/>
              <a:t>intranazální</a:t>
            </a:r>
            <a:r>
              <a:rPr lang="cs-CZ" sz="1600" dirty="0"/>
              <a:t> </a:t>
            </a:r>
            <a:r>
              <a:rPr lang="cs-CZ" sz="1600" dirty="0" err="1"/>
              <a:t>glukagon</a:t>
            </a:r>
            <a:endParaRPr lang="cs-CZ" sz="1600" dirty="0"/>
          </a:p>
        </p:txBody>
      </p:sp>
      <p:sp>
        <p:nvSpPr>
          <p:cNvPr id="2" name="Vývojový diagram: postup 1"/>
          <p:cNvSpPr/>
          <p:nvPr/>
        </p:nvSpPr>
        <p:spPr>
          <a:xfrm>
            <a:off x="7875639" y="4159045"/>
            <a:ext cx="1268361" cy="98445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07031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411163" y="358792"/>
            <a:ext cx="8106438" cy="504000"/>
          </a:xfrm>
        </p:spPr>
        <p:txBody>
          <a:bodyPr/>
          <a:lstStyle/>
          <a:p>
            <a:r>
              <a:rPr lang="cs-CZ" sz="2000" dirty="0"/>
              <a:t>Hyperglykémie</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19</a:t>
            </a:fld>
            <a:endParaRPr lang="en-GB" dirty="0"/>
          </a:p>
        </p:txBody>
      </p:sp>
      <p:sp>
        <p:nvSpPr>
          <p:cNvPr id="6" name="Content Placeholder 3">
            <a:extLst>
              <a:ext uri="{FF2B5EF4-FFF2-40B4-BE49-F238E27FC236}">
                <a16:creationId xmlns:a16="http://schemas.microsoft.com/office/drawing/2014/main" xmlns="" id="{6DC6FEE9-7E74-4BCD-8FBD-6374E9C02253}"/>
              </a:ext>
            </a:extLst>
          </p:cNvPr>
          <p:cNvSpPr txBox="1">
            <a:spLocks/>
          </p:cNvSpPr>
          <p:nvPr/>
        </p:nvSpPr>
        <p:spPr>
          <a:xfrm>
            <a:off x="411163" y="868255"/>
            <a:ext cx="6082627" cy="417450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cs-CZ" sz="1600" dirty="0">
                <a:latin typeface="Arial" panose="020B0604020202020204" pitchFamily="34" charset="0"/>
                <a:cs typeface="Arial" panose="020B0604020202020204" pitchFamily="34" charset="0"/>
              </a:rPr>
              <a:t>= zvýšená glykémie nad 7 </a:t>
            </a:r>
            <a:r>
              <a:rPr lang="cs-CZ" sz="1600" dirty="0" err="1">
                <a:latin typeface="Arial" panose="020B0604020202020204" pitchFamily="34" charset="0"/>
                <a:cs typeface="Arial" panose="020B0604020202020204" pitchFamily="34" charset="0"/>
              </a:rPr>
              <a:t>mmol</a:t>
            </a:r>
            <a:r>
              <a:rPr lang="cs-CZ" sz="1600" dirty="0">
                <a:latin typeface="Arial" panose="020B0604020202020204" pitchFamily="34" charset="0"/>
                <a:cs typeface="Arial" panose="020B0604020202020204" pitchFamily="34" charset="0"/>
              </a:rPr>
              <a:t>/l doprovázená klinickými projevy:</a:t>
            </a:r>
          </a:p>
          <a:p>
            <a:pPr lvl="1"/>
            <a:r>
              <a:rPr lang="cs-CZ" sz="1600" dirty="0">
                <a:latin typeface="Arial" panose="020B0604020202020204" pitchFamily="34" charset="0"/>
                <a:cs typeface="Arial" panose="020B0604020202020204" pitchFamily="34" charset="0"/>
              </a:rPr>
              <a:t>Žízeň</a:t>
            </a:r>
          </a:p>
          <a:p>
            <a:pPr lvl="1"/>
            <a:r>
              <a:rPr lang="cs-CZ" sz="1600" dirty="0">
                <a:latin typeface="Arial" panose="020B0604020202020204" pitchFamily="34" charset="0"/>
                <a:cs typeface="Arial" panose="020B0604020202020204" pitchFamily="34" charset="0"/>
              </a:rPr>
              <a:t>Časté a vydatné močení, známky dehydratace – suché sliznice</a:t>
            </a:r>
          </a:p>
          <a:p>
            <a:pPr lvl="1"/>
            <a:r>
              <a:rPr lang="cs-CZ" sz="1600" dirty="0">
                <a:latin typeface="Arial" panose="020B0604020202020204" pitchFamily="34" charset="0"/>
                <a:cs typeface="Arial" panose="020B0604020202020204" pitchFamily="34" charset="0"/>
              </a:rPr>
              <a:t>Únava, ospalost</a:t>
            </a:r>
          </a:p>
          <a:p>
            <a:pPr lvl="1"/>
            <a:r>
              <a:rPr lang="cs-CZ" sz="1600" dirty="0">
                <a:latin typeface="Arial" panose="020B0604020202020204" pitchFamily="34" charset="0"/>
                <a:cs typeface="Arial" panose="020B0604020202020204" pitchFamily="34" charset="0"/>
              </a:rPr>
              <a:t>Úbytek tělesné hmotnosti</a:t>
            </a:r>
          </a:p>
          <a:p>
            <a:pPr lvl="1"/>
            <a:r>
              <a:rPr lang="cs-CZ" sz="1600" dirty="0">
                <a:latin typeface="Arial" panose="020B0604020202020204" pitchFamily="34" charset="0"/>
                <a:cs typeface="Arial" panose="020B0604020202020204" pitchFamily="34" charset="0"/>
              </a:rPr>
              <a:t>Špatné hojení ran, infekce, svědění, zamlžené vědomí</a:t>
            </a:r>
          </a:p>
          <a:p>
            <a:pPr lvl="1"/>
            <a:r>
              <a:rPr lang="cs-CZ" sz="1600" dirty="0">
                <a:latin typeface="Arial" panose="020B0604020202020204" pitchFamily="34" charset="0"/>
                <a:cs typeface="Arial" panose="020B0604020202020204" pitchFamily="34" charset="0"/>
              </a:rPr>
              <a:t>Bolest břicha, nauzea, zvracení</a:t>
            </a:r>
          </a:p>
          <a:p>
            <a:pPr lvl="1"/>
            <a:r>
              <a:rPr lang="cs-CZ" sz="1600" dirty="0">
                <a:latin typeface="Arial" panose="020B0604020202020204" pitchFamily="34" charset="0"/>
                <a:cs typeface="Arial" panose="020B0604020202020204" pitchFamily="34" charset="0"/>
              </a:rPr>
              <a:t>Pach acetonu - odpadní látky (ketolátky, aceton) vznikající při štěpení tuků z nedostatku energetických zásob v buňkách (sacharidy jsou v krvi) + zvýšení kyselosti vnitřního prostředí</a:t>
            </a:r>
          </a:p>
          <a:p>
            <a:pPr lvl="1"/>
            <a:r>
              <a:rPr lang="cs-CZ" sz="1600" dirty="0">
                <a:latin typeface="Arial" panose="020B0604020202020204" pitchFamily="34" charset="0"/>
                <a:cs typeface="Arial" panose="020B0604020202020204" pitchFamily="34" charset="0"/>
              </a:rPr>
              <a:t>Hluboké a zrychlené dýchání (</a:t>
            </a:r>
            <a:r>
              <a:rPr lang="cs-CZ" sz="1600" dirty="0" err="1">
                <a:latin typeface="Arial" panose="020B0604020202020204" pitchFamily="34" charset="0"/>
                <a:cs typeface="Arial" panose="020B0604020202020204" pitchFamily="34" charset="0"/>
              </a:rPr>
              <a:t>Kussmaulovo</a:t>
            </a:r>
            <a:r>
              <a:rPr lang="cs-CZ" sz="1600" dirty="0">
                <a:latin typeface="Arial" panose="020B0604020202020204" pitchFamily="34" charset="0"/>
                <a:cs typeface="Arial" panose="020B0604020202020204" pitchFamily="34" charset="0"/>
              </a:rPr>
              <a:t> dýchání)</a:t>
            </a:r>
          </a:p>
          <a:p>
            <a:pPr lvl="1"/>
            <a:r>
              <a:rPr lang="cs-CZ" sz="1600" dirty="0">
                <a:latin typeface="Arial" panose="020B0604020202020204" pitchFamily="34" charset="0"/>
                <a:cs typeface="Arial" panose="020B0604020202020204" pitchFamily="34" charset="0"/>
              </a:rPr>
              <a:t>Poruchy vědomí, kóma, edém mozku</a:t>
            </a:r>
          </a:p>
        </p:txBody>
      </p:sp>
      <p:pic>
        <p:nvPicPr>
          <p:cNvPr id="7" name="Picture 6">
            <a:extLst>
              <a:ext uri="{FF2B5EF4-FFF2-40B4-BE49-F238E27FC236}">
                <a16:creationId xmlns:a16="http://schemas.microsoft.com/office/drawing/2014/main" xmlns="" id="{E1F9FA77-B1E9-49B7-977C-D7175B5C209F}"/>
              </a:ext>
            </a:extLst>
          </p:cNvPr>
          <p:cNvPicPr>
            <a:picLocks noChangeAspect="1"/>
          </p:cNvPicPr>
          <p:nvPr/>
        </p:nvPicPr>
        <p:blipFill rotWithShape="1">
          <a:blip r:embed="rId3"/>
          <a:srcRect l="53305" t="21544" r="8220" b="2620"/>
          <a:stretch/>
        </p:blipFill>
        <p:spPr>
          <a:xfrm>
            <a:off x="6269064" y="228297"/>
            <a:ext cx="2683489" cy="2975255"/>
          </a:xfrm>
          <a:prstGeom prst="rect">
            <a:avLst/>
          </a:prstGeom>
        </p:spPr>
      </p:pic>
      <p:sp>
        <p:nvSpPr>
          <p:cNvPr id="2" name="Vývojový diagram: postup 1"/>
          <p:cNvSpPr/>
          <p:nvPr/>
        </p:nvSpPr>
        <p:spPr>
          <a:xfrm>
            <a:off x="8517601" y="4468761"/>
            <a:ext cx="45719" cy="589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Vývojový diagram: postup 2"/>
          <p:cNvSpPr/>
          <p:nvPr/>
        </p:nvSpPr>
        <p:spPr>
          <a:xfrm>
            <a:off x="7890387" y="4144430"/>
            <a:ext cx="1253613" cy="98135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96342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237601" y="238444"/>
            <a:ext cx="8280000" cy="950704"/>
          </a:xfrm>
        </p:spPr>
        <p:txBody>
          <a:bodyPr/>
          <a:lstStyle/>
          <a:p>
            <a:r>
              <a:rPr lang="cs-CZ" dirty="0"/>
              <a:t>Diabetes </a:t>
            </a:r>
            <a:r>
              <a:rPr lang="cs-CZ" dirty="0" err="1"/>
              <a:t>mellitus</a:t>
            </a:r>
            <a:r>
              <a:rPr lang="cs-CZ" dirty="0"/>
              <a:t> - velmi závažné onemocnění, které narůstá obrovskou rychlostí</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a:t>
            </a:fld>
            <a:endParaRPr lang="en-GB" dirty="0"/>
          </a:p>
        </p:txBody>
      </p:sp>
      <p:pic>
        <p:nvPicPr>
          <p:cNvPr id="6" name="Picture 2">
            <a:extLst>
              <a:ext uri="{FF2B5EF4-FFF2-40B4-BE49-F238E27FC236}">
                <a16:creationId xmlns:a16="http://schemas.microsoft.com/office/drawing/2014/main" xmlns="" id="{E307D2CB-8B9D-4C83-B01C-0C955F95E9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268" b="15346"/>
          <a:stretch/>
        </p:blipFill>
        <p:spPr bwMode="auto">
          <a:xfrm>
            <a:off x="318375" y="1345843"/>
            <a:ext cx="4837837" cy="304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kt 1">
            <a:extLst>
              <a:ext uri="{FF2B5EF4-FFF2-40B4-BE49-F238E27FC236}">
                <a16:creationId xmlns:a16="http://schemas.microsoft.com/office/drawing/2014/main" xmlns="" id="{2A57B6A6-7780-44A5-B008-C6AB0EAA68D0}"/>
              </a:ext>
            </a:extLst>
          </p:cNvPr>
          <p:cNvGraphicFramePr>
            <a:graphicFrameLocks noChangeAspect="1"/>
          </p:cNvGraphicFramePr>
          <p:nvPr>
            <p:extLst>
              <p:ext uri="{D42A27DB-BD31-4B8C-83A1-F6EECF244321}">
                <p14:modId xmlns:p14="http://schemas.microsoft.com/office/powerpoint/2010/main" val="421935948"/>
              </p:ext>
            </p:extLst>
          </p:nvPr>
        </p:nvGraphicFramePr>
        <p:xfrm>
          <a:off x="5297568" y="1189148"/>
          <a:ext cx="3528057" cy="3041429"/>
        </p:xfrm>
        <a:graphic>
          <a:graphicData uri="http://schemas.openxmlformats.org/presentationml/2006/ole">
            <mc:AlternateContent xmlns:mc="http://schemas.openxmlformats.org/markup-compatibility/2006">
              <mc:Choice xmlns:v="urn:schemas-microsoft-com:vml" Requires="v">
                <p:oleObj spid="_x0000_s1054" name="Image" r:id="rId5" imgW="4050720" imgH="3492000" progId="Photoshop.Image.18">
                  <p:embed/>
                </p:oleObj>
              </mc:Choice>
              <mc:Fallback>
                <p:oleObj name="Image" r:id="rId5" imgW="4050720" imgH="3492000" progId="Photoshop.Image.18">
                  <p:embed/>
                  <p:pic>
                    <p:nvPicPr>
                      <p:cNvPr id="0" name=""/>
                      <p:cNvPicPr/>
                      <p:nvPr/>
                    </p:nvPicPr>
                    <p:blipFill>
                      <a:blip r:embed="rId6"/>
                      <a:stretch>
                        <a:fillRect/>
                      </a:stretch>
                    </p:blipFill>
                    <p:spPr>
                      <a:xfrm>
                        <a:off x="5297568" y="1189148"/>
                        <a:ext cx="3528057" cy="3041429"/>
                      </a:xfrm>
                      <a:prstGeom prst="rect">
                        <a:avLst/>
                      </a:prstGeom>
                    </p:spPr>
                  </p:pic>
                </p:oleObj>
              </mc:Fallback>
            </mc:AlternateContent>
          </a:graphicData>
        </a:graphic>
      </p:graphicFrame>
      <p:sp>
        <p:nvSpPr>
          <p:cNvPr id="3" name="Obdélník 2"/>
          <p:cNvSpPr/>
          <p:nvPr/>
        </p:nvSpPr>
        <p:spPr>
          <a:xfrm>
            <a:off x="7581485" y="4230577"/>
            <a:ext cx="1562515" cy="8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32500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999" y="1081682"/>
            <a:ext cx="8607959" cy="504000"/>
          </a:xfrm>
        </p:spPr>
        <p:txBody>
          <a:bodyPr/>
          <a:lstStyle/>
          <a:p>
            <a:r>
              <a:rPr lang="cs-CZ" sz="2000" dirty="0" smtClean="0"/>
              <a:t>Jak </a:t>
            </a:r>
            <a:r>
              <a:rPr lang="cs-CZ" sz="2000" dirty="0"/>
              <a:t>„měříme“ diabetiky?</a:t>
            </a:r>
            <a:endParaRPr lang="en-US" sz="2000" dirty="0"/>
          </a:p>
        </p:txBody>
      </p:sp>
      <p:sp>
        <p:nvSpPr>
          <p:cNvPr id="8" name="Zástupný symbol pro text 7"/>
          <p:cNvSpPr>
            <a:spLocks noGrp="1"/>
          </p:cNvSpPr>
          <p:nvPr>
            <p:ph type="body" sz="quarter" idx="11"/>
          </p:nvPr>
        </p:nvSpPr>
        <p:spPr/>
        <p:txBody>
          <a:bodyPr>
            <a:normAutofit fontScale="25000" lnSpcReduction="20000"/>
          </a:bodyPr>
          <a:lstStyle/>
          <a:p>
            <a:endParaRPr lang="cs-CZ"/>
          </a:p>
        </p:txBody>
      </p:sp>
      <p:sp>
        <p:nvSpPr>
          <p:cNvPr id="2" name="Zástupný symbol pro text 1"/>
          <p:cNvSpPr>
            <a:spLocks noGrp="1"/>
          </p:cNvSpPr>
          <p:nvPr>
            <p:ph type="body" sz="quarter" idx="12"/>
          </p:nvPr>
        </p:nvSpPr>
        <p:spPr/>
        <p:txBody>
          <a:bodyPr>
            <a:normAutofit fontScale="25000" lnSpcReduction="20000"/>
          </a:bodyPr>
          <a:lstStyle/>
          <a:p>
            <a:endParaRPr lang="cs-CZ"/>
          </a:p>
        </p:txBody>
      </p:sp>
      <p:sp>
        <p:nvSpPr>
          <p:cNvPr id="7" name="Text Placeholder 6"/>
          <p:cNvSpPr>
            <a:spLocks noGrp="1"/>
          </p:cNvSpPr>
          <p:nvPr>
            <p:ph type="body" sz="quarter" idx="15"/>
          </p:nvPr>
        </p:nvSpPr>
        <p:spPr/>
        <p:txBody>
          <a:bodyPr>
            <a:normAutofit fontScale="25000" lnSpcReduction="20000"/>
          </a:bodyPr>
          <a:lstStyle/>
          <a:p>
            <a:endParaRPr lang="en-US" dirty="0"/>
          </a:p>
        </p:txBody>
      </p:sp>
      <p:sp>
        <p:nvSpPr>
          <p:cNvPr id="6" name="Text Placeholder 5"/>
          <p:cNvSpPr>
            <a:spLocks noGrp="1"/>
          </p:cNvSpPr>
          <p:nvPr>
            <p:ph type="body" sz="quarter" idx="13"/>
          </p:nvPr>
        </p:nvSpPr>
        <p:spPr>
          <a:xfrm>
            <a:off x="7128000" y="2592450"/>
            <a:ext cx="1872000" cy="190800"/>
          </a:xfrm>
        </p:spPr>
        <p:txBody>
          <a:bodyPr>
            <a:normAutofit fontScale="25000" lnSpcReduction="20000"/>
          </a:bodyPr>
          <a:lstStyle/>
          <a:p>
            <a:endParaRPr lang="en-US" dirty="0"/>
          </a:p>
        </p:txBody>
      </p:sp>
      <p:sp>
        <p:nvSpPr>
          <p:cNvPr id="4" name="Vývojový diagram: postup 3"/>
          <p:cNvSpPr/>
          <p:nvPr/>
        </p:nvSpPr>
        <p:spPr>
          <a:xfrm>
            <a:off x="6610762" y="176981"/>
            <a:ext cx="2359742" cy="84231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Vývojový diagram: postup 4"/>
          <p:cNvSpPr/>
          <p:nvPr/>
        </p:nvSpPr>
        <p:spPr>
          <a:xfrm>
            <a:off x="5206181" y="103239"/>
            <a:ext cx="1489818" cy="6126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76812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76200" y="144000"/>
            <a:ext cx="8953499" cy="504000"/>
          </a:xfrm>
        </p:spPr>
        <p:txBody>
          <a:bodyPr/>
          <a:lstStyle/>
          <a:p>
            <a:pPr algn="ctr"/>
            <a:r>
              <a:rPr lang="cs-CZ" dirty="0"/>
              <a:t>DM2 - základní sledované parametry</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21</a:t>
            </a:fld>
            <a:endParaRPr lang="en-GB" dirty="0"/>
          </a:p>
        </p:txBody>
      </p:sp>
      <p:pic>
        <p:nvPicPr>
          <p:cNvPr id="14" name="Obrázek 13">
            <a:extLst>
              <a:ext uri="{FF2B5EF4-FFF2-40B4-BE49-F238E27FC236}">
                <a16:creationId xmlns:a16="http://schemas.microsoft.com/office/drawing/2014/main" xmlns="" id="{0F37D178-EA20-43C3-8465-F5A7B1AC9F0A}"/>
              </a:ext>
            </a:extLst>
          </p:cNvPr>
          <p:cNvPicPr>
            <a:picLocks noChangeAspect="1"/>
          </p:cNvPicPr>
          <p:nvPr/>
        </p:nvPicPr>
        <p:blipFill>
          <a:blip r:embed="rId3"/>
          <a:stretch>
            <a:fillRect/>
          </a:stretch>
        </p:blipFill>
        <p:spPr>
          <a:xfrm>
            <a:off x="3136488" y="1893326"/>
            <a:ext cx="2871023" cy="2153267"/>
          </a:xfrm>
          <a:prstGeom prst="rect">
            <a:avLst/>
          </a:prstGeom>
        </p:spPr>
      </p:pic>
      <p:sp>
        <p:nvSpPr>
          <p:cNvPr id="15" name="TextovéPole 14">
            <a:extLst>
              <a:ext uri="{FF2B5EF4-FFF2-40B4-BE49-F238E27FC236}">
                <a16:creationId xmlns:a16="http://schemas.microsoft.com/office/drawing/2014/main" xmlns="" id="{C657C8D7-E01B-4918-BD57-FAA3F7F345FC}"/>
              </a:ext>
            </a:extLst>
          </p:cNvPr>
          <p:cNvSpPr txBox="1"/>
          <p:nvPr/>
        </p:nvSpPr>
        <p:spPr>
          <a:xfrm>
            <a:off x="410004" y="2373618"/>
            <a:ext cx="2499360" cy="1015663"/>
          </a:xfrm>
          <a:prstGeom prst="rect">
            <a:avLst/>
          </a:prstGeom>
          <a:noFill/>
        </p:spPr>
        <p:txBody>
          <a:bodyPr wrap="square" rtlCol="0">
            <a:spAutoFit/>
          </a:bodyPr>
          <a:lstStyle/>
          <a:p>
            <a:pPr algn="ctr"/>
            <a:r>
              <a:rPr lang="cs-CZ" sz="1200" b="1" dirty="0"/>
              <a:t>FPG – glukóza na lačno</a:t>
            </a:r>
          </a:p>
          <a:p>
            <a:pPr algn="ctr"/>
            <a:r>
              <a:rPr lang="cs-CZ" sz="1200" dirty="0"/>
              <a:t>ukazuje jakým způsobem dokáže tělo řídit hladiny krevního cukru v situaci, kdy nemá přísun potravin</a:t>
            </a:r>
          </a:p>
          <a:p>
            <a:endParaRPr lang="cs-CZ" sz="1200" dirty="0"/>
          </a:p>
        </p:txBody>
      </p:sp>
      <p:sp>
        <p:nvSpPr>
          <p:cNvPr id="18" name="TextovéPole 17">
            <a:extLst>
              <a:ext uri="{FF2B5EF4-FFF2-40B4-BE49-F238E27FC236}">
                <a16:creationId xmlns:a16="http://schemas.microsoft.com/office/drawing/2014/main" xmlns="" id="{9F700A83-5110-4AF1-B847-08EFE1AAEB41}"/>
              </a:ext>
            </a:extLst>
          </p:cNvPr>
          <p:cNvSpPr txBox="1"/>
          <p:nvPr/>
        </p:nvSpPr>
        <p:spPr>
          <a:xfrm>
            <a:off x="6234635" y="2369796"/>
            <a:ext cx="2499360" cy="1200329"/>
          </a:xfrm>
          <a:prstGeom prst="rect">
            <a:avLst/>
          </a:prstGeom>
          <a:noFill/>
        </p:spPr>
        <p:txBody>
          <a:bodyPr wrap="square" rtlCol="0">
            <a:spAutoFit/>
          </a:bodyPr>
          <a:lstStyle/>
          <a:p>
            <a:r>
              <a:rPr lang="cs-CZ" sz="1200" b="1" dirty="0"/>
              <a:t>PPG – </a:t>
            </a:r>
            <a:r>
              <a:rPr lang="cs-CZ" sz="1200" b="1" dirty="0" err="1"/>
              <a:t>postprandiální</a:t>
            </a:r>
            <a:r>
              <a:rPr lang="cs-CZ" sz="1200" b="1" dirty="0"/>
              <a:t> glukózy</a:t>
            </a:r>
          </a:p>
          <a:p>
            <a:pPr algn="ctr"/>
            <a:r>
              <a:rPr lang="cs-CZ" sz="1200" dirty="0"/>
              <a:t>ukazuje jakým způsobem tělo zvládá udržovat hladiny krevního cukru po náporu glukózy (glukózová tolerance)</a:t>
            </a:r>
          </a:p>
          <a:p>
            <a:endParaRPr lang="cs-CZ" sz="1200" dirty="0"/>
          </a:p>
        </p:txBody>
      </p:sp>
      <p:sp>
        <p:nvSpPr>
          <p:cNvPr id="19" name="TextovéPole 18">
            <a:extLst>
              <a:ext uri="{FF2B5EF4-FFF2-40B4-BE49-F238E27FC236}">
                <a16:creationId xmlns:a16="http://schemas.microsoft.com/office/drawing/2014/main" xmlns="" id="{6A89FAE9-CDBF-4AB6-B044-4DFDC2782C14}"/>
              </a:ext>
            </a:extLst>
          </p:cNvPr>
          <p:cNvSpPr txBox="1"/>
          <p:nvPr/>
        </p:nvSpPr>
        <p:spPr>
          <a:xfrm>
            <a:off x="3322319" y="3884918"/>
            <a:ext cx="2499360" cy="1200329"/>
          </a:xfrm>
          <a:prstGeom prst="rect">
            <a:avLst/>
          </a:prstGeom>
          <a:noFill/>
        </p:spPr>
        <p:txBody>
          <a:bodyPr wrap="square" rtlCol="0">
            <a:spAutoFit/>
          </a:bodyPr>
          <a:lstStyle/>
          <a:p>
            <a:pPr algn="ctr"/>
            <a:r>
              <a:rPr lang="cs-CZ" sz="1200" b="1" dirty="0"/>
              <a:t>HbA1c – glykovaný hemoglobin</a:t>
            </a:r>
          </a:p>
          <a:p>
            <a:pPr algn="ctr"/>
            <a:r>
              <a:rPr lang="cs-CZ" sz="1200" dirty="0"/>
              <a:t>hodnota nese informaci o kompenzaci diabetu v časovém období 3 měsíce před jejím stanovením</a:t>
            </a:r>
          </a:p>
          <a:p>
            <a:pPr algn="ctr"/>
            <a:endParaRPr lang="cs-CZ" sz="1200" dirty="0"/>
          </a:p>
        </p:txBody>
      </p:sp>
      <p:pic>
        <p:nvPicPr>
          <p:cNvPr id="20" name="Obrázek 19">
            <a:extLst>
              <a:ext uri="{FF2B5EF4-FFF2-40B4-BE49-F238E27FC236}">
                <a16:creationId xmlns:a16="http://schemas.microsoft.com/office/drawing/2014/main" xmlns="" id="{9D75D993-2D89-438A-A365-3070226F29CC}"/>
              </a:ext>
            </a:extLst>
          </p:cNvPr>
          <p:cNvPicPr>
            <a:picLocks noChangeAspect="1"/>
          </p:cNvPicPr>
          <p:nvPr/>
        </p:nvPicPr>
        <p:blipFill>
          <a:blip r:embed="rId4"/>
          <a:stretch>
            <a:fillRect/>
          </a:stretch>
        </p:blipFill>
        <p:spPr>
          <a:xfrm>
            <a:off x="2490334" y="710447"/>
            <a:ext cx="4163329" cy="1436131"/>
          </a:xfrm>
          <a:prstGeom prst="rect">
            <a:avLst/>
          </a:prstGeom>
        </p:spPr>
      </p:pic>
      <p:sp>
        <p:nvSpPr>
          <p:cNvPr id="2" name="Vývojový diagram: postup 1"/>
          <p:cNvSpPr/>
          <p:nvPr/>
        </p:nvSpPr>
        <p:spPr>
          <a:xfrm>
            <a:off x="8390358" y="4485082"/>
            <a:ext cx="45719" cy="4571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Vývojový diagram: postup 2"/>
          <p:cNvSpPr/>
          <p:nvPr/>
        </p:nvSpPr>
        <p:spPr>
          <a:xfrm>
            <a:off x="7934632" y="4188542"/>
            <a:ext cx="1150374" cy="95490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46874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pPr algn="ctr"/>
            <a:r>
              <a:rPr lang="cs-CZ" dirty="0"/>
              <a:t>Krevní tlak, BMI, obvod pasu, cholesterol</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22</a:t>
            </a:fld>
            <a:endParaRPr lang="en-GB" dirty="0"/>
          </a:p>
        </p:txBody>
      </p:sp>
      <p:pic>
        <p:nvPicPr>
          <p:cNvPr id="8" name="Obrázek 7">
            <a:extLst>
              <a:ext uri="{FF2B5EF4-FFF2-40B4-BE49-F238E27FC236}">
                <a16:creationId xmlns:a16="http://schemas.microsoft.com/office/drawing/2014/main" xmlns="" id="{E7519FC9-0804-4334-BB94-169F5812ECCE}"/>
              </a:ext>
            </a:extLst>
          </p:cNvPr>
          <p:cNvPicPr>
            <a:picLocks noChangeAspect="1"/>
          </p:cNvPicPr>
          <p:nvPr/>
        </p:nvPicPr>
        <p:blipFill>
          <a:blip r:embed="rId3"/>
          <a:stretch>
            <a:fillRect/>
          </a:stretch>
        </p:blipFill>
        <p:spPr>
          <a:xfrm rot="21403368">
            <a:off x="5250079" y="2792023"/>
            <a:ext cx="2127411" cy="2136865"/>
          </a:xfrm>
          <a:prstGeom prst="rect">
            <a:avLst/>
          </a:prstGeom>
        </p:spPr>
      </p:pic>
      <p:pic>
        <p:nvPicPr>
          <p:cNvPr id="9" name="Obrázek 8">
            <a:extLst>
              <a:ext uri="{FF2B5EF4-FFF2-40B4-BE49-F238E27FC236}">
                <a16:creationId xmlns:a16="http://schemas.microsoft.com/office/drawing/2014/main" xmlns="" id="{245658C6-60BB-427E-BF63-8E11B348E2AB}"/>
              </a:ext>
            </a:extLst>
          </p:cNvPr>
          <p:cNvPicPr>
            <a:picLocks noChangeAspect="1"/>
          </p:cNvPicPr>
          <p:nvPr/>
        </p:nvPicPr>
        <p:blipFill>
          <a:blip r:embed="rId4"/>
          <a:stretch>
            <a:fillRect/>
          </a:stretch>
        </p:blipFill>
        <p:spPr>
          <a:xfrm rot="21360065">
            <a:off x="455789" y="740203"/>
            <a:ext cx="3802379" cy="2376487"/>
          </a:xfrm>
          <a:prstGeom prst="rect">
            <a:avLst/>
          </a:prstGeom>
        </p:spPr>
      </p:pic>
      <p:pic>
        <p:nvPicPr>
          <p:cNvPr id="10" name="Obrázek 9">
            <a:extLst>
              <a:ext uri="{FF2B5EF4-FFF2-40B4-BE49-F238E27FC236}">
                <a16:creationId xmlns:a16="http://schemas.microsoft.com/office/drawing/2014/main" xmlns="" id="{9878E3E2-0399-4792-AEFC-D11B6E09E871}"/>
              </a:ext>
            </a:extLst>
          </p:cNvPr>
          <p:cNvPicPr>
            <a:picLocks noChangeAspect="1"/>
          </p:cNvPicPr>
          <p:nvPr/>
        </p:nvPicPr>
        <p:blipFill>
          <a:blip r:embed="rId5"/>
          <a:stretch>
            <a:fillRect/>
          </a:stretch>
        </p:blipFill>
        <p:spPr>
          <a:xfrm>
            <a:off x="1504035" y="3246382"/>
            <a:ext cx="3461238" cy="1415961"/>
          </a:xfrm>
          <a:prstGeom prst="rect">
            <a:avLst/>
          </a:prstGeom>
        </p:spPr>
      </p:pic>
      <p:pic>
        <p:nvPicPr>
          <p:cNvPr id="11" name="Obrázek 10">
            <a:extLst>
              <a:ext uri="{FF2B5EF4-FFF2-40B4-BE49-F238E27FC236}">
                <a16:creationId xmlns:a16="http://schemas.microsoft.com/office/drawing/2014/main" xmlns="" id="{75E32230-2F15-4A12-B56A-60124B1B80EB}"/>
              </a:ext>
            </a:extLst>
          </p:cNvPr>
          <p:cNvPicPr>
            <a:picLocks noChangeAspect="1"/>
          </p:cNvPicPr>
          <p:nvPr/>
        </p:nvPicPr>
        <p:blipFill>
          <a:blip r:embed="rId6"/>
          <a:stretch>
            <a:fillRect/>
          </a:stretch>
        </p:blipFill>
        <p:spPr>
          <a:xfrm rot="260576">
            <a:off x="4455054" y="764682"/>
            <a:ext cx="4146328" cy="1964865"/>
          </a:xfrm>
          <a:prstGeom prst="rect">
            <a:avLst/>
          </a:prstGeom>
        </p:spPr>
      </p:pic>
      <p:sp>
        <p:nvSpPr>
          <p:cNvPr id="2" name="Vývojový diagram: postup 1"/>
          <p:cNvSpPr/>
          <p:nvPr/>
        </p:nvSpPr>
        <p:spPr>
          <a:xfrm>
            <a:off x="8517601" y="4437791"/>
            <a:ext cx="45719" cy="4571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Vývojový diagram: postup 2"/>
          <p:cNvSpPr/>
          <p:nvPr/>
        </p:nvSpPr>
        <p:spPr>
          <a:xfrm>
            <a:off x="8083260" y="4100052"/>
            <a:ext cx="1060740" cy="105302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79282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a:t>DM2 a ledviny – co sledujeme?</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23</a:t>
            </a:fld>
            <a:endParaRPr lang="en-GB" dirty="0"/>
          </a:p>
        </p:txBody>
      </p:sp>
      <p:sp>
        <p:nvSpPr>
          <p:cNvPr id="8" name="TextovéPole 7">
            <a:extLst>
              <a:ext uri="{FF2B5EF4-FFF2-40B4-BE49-F238E27FC236}">
                <a16:creationId xmlns:a16="http://schemas.microsoft.com/office/drawing/2014/main" xmlns="" id="{A97C1370-E4EE-428C-9895-AE55C440617C}"/>
              </a:ext>
            </a:extLst>
          </p:cNvPr>
          <p:cNvSpPr txBox="1"/>
          <p:nvPr/>
        </p:nvSpPr>
        <p:spPr>
          <a:xfrm>
            <a:off x="448104" y="1627814"/>
            <a:ext cx="3003756" cy="830997"/>
          </a:xfrm>
          <a:prstGeom prst="rect">
            <a:avLst/>
          </a:prstGeom>
          <a:noFill/>
        </p:spPr>
        <p:txBody>
          <a:bodyPr wrap="square" rtlCol="0">
            <a:spAutoFit/>
          </a:bodyPr>
          <a:lstStyle/>
          <a:p>
            <a:pPr algn="ctr"/>
            <a:r>
              <a:rPr lang="cs-CZ" sz="1200" b="1" dirty="0"/>
              <a:t>GFR (rozsah glomerulární filtrace)</a:t>
            </a:r>
          </a:p>
          <a:p>
            <a:pPr algn="ctr"/>
            <a:r>
              <a:rPr lang="cs-CZ" sz="1200" dirty="0"/>
              <a:t>množství krve, které glomeruly přefiltrují za 1 min/1,73 m</a:t>
            </a:r>
            <a:r>
              <a:rPr lang="cs-CZ" sz="1200" baseline="30000" dirty="0"/>
              <a:t>2</a:t>
            </a:r>
            <a:r>
              <a:rPr lang="cs-CZ" sz="1200" dirty="0"/>
              <a:t> tělesné plochy</a:t>
            </a:r>
          </a:p>
          <a:p>
            <a:endParaRPr lang="cs-CZ" sz="1200" dirty="0"/>
          </a:p>
        </p:txBody>
      </p:sp>
      <p:sp>
        <p:nvSpPr>
          <p:cNvPr id="9" name="TextovéPole 8">
            <a:extLst>
              <a:ext uri="{FF2B5EF4-FFF2-40B4-BE49-F238E27FC236}">
                <a16:creationId xmlns:a16="http://schemas.microsoft.com/office/drawing/2014/main" xmlns="" id="{CC957F92-762D-47C8-A3F8-11ED291C2578}"/>
              </a:ext>
            </a:extLst>
          </p:cNvPr>
          <p:cNvSpPr txBox="1"/>
          <p:nvPr/>
        </p:nvSpPr>
        <p:spPr>
          <a:xfrm>
            <a:off x="5687592" y="1177170"/>
            <a:ext cx="3003756" cy="830997"/>
          </a:xfrm>
          <a:prstGeom prst="rect">
            <a:avLst/>
          </a:prstGeom>
          <a:noFill/>
        </p:spPr>
        <p:txBody>
          <a:bodyPr wrap="square" rtlCol="0">
            <a:spAutoFit/>
          </a:bodyPr>
          <a:lstStyle/>
          <a:p>
            <a:pPr algn="ctr"/>
            <a:r>
              <a:rPr lang="cs-CZ" sz="1200" b="1" dirty="0" err="1"/>
              <a:t>CrCl</a:t>
            </a:r>
            <a:r>
              <a:rPr lang="cs-CZ" sz="1200" b="1" dirty="0"/>
              <a:t> (clearance </a:t>
            </a:r>
            <a:r>
              <a:rPr lang="cs-CZ" sz="1200" b="1" dirty="0" err="1"/>
              <a:t>creatininu</a:t>
            </a:r>
            <a:r>
              <a:rPr lang="cs-CZ" sz="1200" b="1" dirty="0"/>
              <a:t>)</a:t>
            </a:r>
          </a:p>
          <a:p>
            <a:pPr algn="ctr"/>
            <a:r>
              <a:rPr lang="cs-CZ" sz="1200" dirty="0"/>
              <a:t>objem krevní plazmy vyčištěné od kreatininu za 1 minutu</a:t>
            </a:r>
          </a:p>
          <a:p>
            <a:endParaRPr lang="cs-CZ" sz="1200" dirty="0"/>
          </a:p>
        </p:txBody>
      </p:sp>
      <p:pic>
        <p:nvPicPr>
          <p:cNvPr id="10" name="Obrázek 9">
            <a:extLst>
              <a:ext uri="{FF2B5EF4-FFF2-40B4-BE49-F238E27FC236}">
                <a16:creationId xmlns:a16="http://schemas.microsoft.com/office/drawing/2014/main" xmlns="" id="{D7F994C1-7D57-46A2-A6F2-89B49CE0811F}"/>
              </a:ext>
            </a:extLst>
          </p:cNvPr>
          <p:cNvPicPr>
            <a:picLocks noChangeAspect="1"/>
          </p:cNvPicPr>
          <p:nvPr/>
        </p:nvPicPr>
        <p:blipFill>
          <a:blip r:embed="rId3"/>
          <a:stretch>
            <a:fillRect/>
          </a:stretch>
        </p:blipFill>
        <p:spPr>
          <a:xfrm>
            <a:off x="2091690" y="3005186"/>
            <a:ext cx="5097780" cy="1887876"/>
          </a:xfrm>
          <a:prstGeom prst="rect">
            <a:avLst/>
          </a:prstGeom>
        </p:spPr>
      </p:pic>
      <p:sp>
        <p:nvSpPr>
          <p:cNvPr id="11" name="TextovéPole 10">
            <a:extLst>
              <a:ext uri="{FF2B5EF4-FFF2-40B4-BE49-F238E27FC236}">
                <a16:creationId xmlns:a16="http://schemas.microsoft.com/office/drawing/2014/main" xmlns="" id="{A952CE7C-2E3F-4E95-9FE7-D859FBD8B340}"/>
              </a:ext>
            </a:extLst>
          </p:cNvPr>
          <p:cNvSpPr txBox="1"/>
          <p:nvPr/>
        </p:nvSpPr>
        <p:spPr>
          <a:xfrm>
            <a:off x="2598420" y="2719436"/>
            <a:ext cx="3924300" cy="276999"/>
          </a:xfrm>
          <a:prstGeom prst="rect">
            <a:avLst/>
          </a:prstGeom>
          <a:noFill/>
        </p:spPr>
        <p:txBody>
          <a:bodyPr wrap="square" rtlCol="0">
            <a:spAutoFit/>
          </a:bodyPr>
          <a:lstStyle/>
          <a:p>
            <a:pPr algn="ctr"/>
            <a:r>
              <a:rPr lang="cs-CZ" sz="1200" b="1" dirty="0"/>
              <a:t>GFR (rozsah glomerulární filtrace)</a:t>
            </a:r>
          </a:p>
        </p:txBody>
      </p:sp>
      <p:pic>
        <p:nvPicPr>
          <p:cNvPr id="13" name="Obrázek 12">
            <a:extLst>
              <a:ext uri="{FF2B5EF4-FFF2-40B4-BE49-F238E27FC236}">
                <a16:creationId xmlns:a16="http://schemas.microsoft.com/office/drawing/2014/main" xmlns="" id="{1149FCFC-6B2D-4F61-92FB-9EEB0996E525}"/>
              </a:ext>
            </a:extLst>
          </p:cNvPr>
          <p:cNvPicPr>
            <a:picLocks noChangeAspect="1"/>
          </p:cNvPicPr>
          <p:nvPr/>
        </p:nvPicPr>
        <p:blipFill>
          <a:blip r:embed="rId4"/>
          <a:stretch>
            <a:fillRect/>
          </a:stretch>
        </p:blipFill>
        <p:spPr>
          <a:xfrm>
            <a:off x="3532970" y="927708"/>
            <a:ext cx="2215220" cy="1661415"/>
          </a:xfrm>
          <a:prstGeom prst="rect">
            <a:avLst/>
          </a:prstGeom>
        </p:spPr>
      </p:pic>
      <p:sp>
        <p:nvSpPr>
          <p:cNvPr id="2" name="Vývojový diagram: postup 1"/>
          <p:cNvSpPr/>
          <p:nvPr/>
        </p:nvSpPr>
        <p:spPr>
          <a:xfrm>
            <a:off x="8126361" y="4289707"/>
            <a:ext cx="1017639" cy="8778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14763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001" y="1081682"/>
            <a:ext cx="8607959" cy="504000"/>
          </a:xfrm>
        </p:spPr>
        <p:txBody>
          <a:bodyPr/>
          <a:lstStyle/>
          <a:p>
            <a:r>
              <a:rPr lang="cs-CZ" sz="2000" dirty="0" smtClean="0"/>
              <a:t> </a:t>
            </a:r>
            <a:r>
              <a:rPr lang="cs-CZ" sz="2000" dirty="0"/>
              <a:t>Diabetes </a:t>
            </a:r>
            <a:r>
              <a:rPr lang="cs-CZ" sz="2000" dirty="0" err="1"/>
              <a:t>mellitus</a:t>
            </a:r>
            <a:r>
              <a:rPr lang="cs-CZ" sz="2000" dirty="0"/>
              <a:t> 2. typu – mechanismus vzniku nemoci</a:t>
            </a:r>
            <a:endParaRPr lang="en-US" sz="2000" dirty="0"/>
          </a:p>
        </p:txBody>
      </p:sp>
      <p:sp>
        <p:nvSpPr>
          <p:cNvPr id="5" name="Text Placeholder 4"/>
          <p:cNvSpPr>
            <a:spLocks noGrp="1"/>
          </p:cNvSpPr>
          <p:nvPr>
            <p:ph type="body" sz="quarter" idx="12"/>
          </p:nvPr>
        </p:nvSpPr>
        <p:spPr>
          <a:xfrm>
            <a:off x="215999" y="2441310"/>
            <a:ext cx="6480000" cy="190800"/>
          </a:xfrm>
        </p:spPr>
        <p:txBody>
          <a:bodyPr>
            <a:normAutofit fontScale="25000" lnSpcReduction="20000"/>
          </a:bodyPr>
          <a:lstStyle/>
          <a:p>
            <a:endParaRPr lang="en-US" dirty="0"/>
          </a:p>
        </p:txBody>
      </p:sp>
      <p:sp>
        <p:nvSpPr>
          <p:cNvPr id="7" name="Text Placeholder 6"/>
          <p:cNvSpPr>
            <a:spLocks noGrp="1"/>
          </p:cNvSpPr>
          <p:nvPr>
            <p:ph type="body" sz="quarter" idx="15"/>
          </p:nvPr>
        </p:nvSpPr>
        <p:spPr>
          <a:xfrm>
            <a:off x="7055666" y="2401650"/>
            <a:ext cx="1872000" cy="190800"/>
          </a:xfrm>
        </p:spPr>
        <p:txBody>
          <a:bodyPr>
            <a:normAutofit fontScale="25000" lnSpcReduction="20000"/>
          </a:bodyPr>
          <a:lstStyle/>
          <a:p>
            <a:endParaRPr lang="en-US" dirty="0"/>
          </a:p>
        </p:txBody>
      </p:sp>
      <p:sp>
        <p:nvSpPr>
          <p:cNvPr id="6" name="Text Placeholder 5"/>
          <p:cNvSpPr>
            <a:spLocks noGrp="1"/>
          </p:cNvSpPr>
          <p:nvPr>
            <p:ph type="body" sz="quarter" idx="13"/>
          </p:nvPr>
        </p:nvSpPr>
        <p:spPr/>
        <p:txBody>
          <a:bodyPr>
            <a:normAutofit fontScale="25000" lnSpcReduction="20000"/>
          </a:bodyPr>
          <a:lstStyle/>
          <a:p>
            <a:endParaRPr lang="en-US" dirty="0"/>
          </a:p>
        </p:txBody>
      </p:sp>
      <p:sp>
        <p:nvSpPr>
          <p:cNvPr id="2" name="Zástupný symbol pro text 1"/>
          <p:cNvSpPr>
            <a:spLocks noGrp="1"/>
          </p:cNvSpPr>
          <p:nvPr>
            <p:ph type="body" sz="quarter" idx="11"/>
          </p:nvPr>
        </p:nvSpPr>
        <p:spPr/>
        <p:txBody>
          <a:bodyPr>
            <a:normAutofit fontScale="25000" lnSpcReduction="20000"/>
          </a:bodyPr>
          <a:lstStyle/>
          <a:p>
            <a:endParaRPr lang="cs-CZ"/>
          </a:p>
        </p:txBody>
      </p:sp>
      <p:sp>
        <p:nvSpPr>
          <p:cNvPr id="4" name="Obdélník 3"/>
          <p:cNvSpPr/>
          <p:nvPr/>
        </p:nvSpPr>
        <p:spPr>
          <a:xfrm>
            <a:off x="5117690" y="103239"/>
            <a:ext cx="3809976" cy="737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26373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237601" y="144000"/>
            <a:ext cx="8280000" cy="252000"/>
          </a:xfrm>
        </p:spPr>
        <p:txBody>
          <a:bodyPr>
            <a:normAutofit fontScale="90000"/>
          </a:bodyPr>
          <a:lstStyle/>
          <a:p>
            <a:r>
              <a:rPr lang="cs-CZ" sz="2000" dirty="0"/>
              <a:t>Diabetes </a:t>
            </a:r>
            <a:r>
              <a:rPr lang="cs-CZ" sz="2000" dirty="0" err="1"/>
              <a:t>mellitus</a:t>
            </a:r>
            <a:r>
              <a:rPr lang="cs-CZ" sz="2000" dirty="0"/>
              <a:t> 2. typu - mechanismus vzniku</a:t>
            </a:r>
          </a:p>
        </p:txBody>
      </p:sp>
      <p:sp>
        <p:nvSpPr>
          <p:cNvPr id="3" name="Text Placeholder 2">
            <a:extLst>
              <a:ext uri="{FF2B5EF4-FFF2-40B4-BE49-F238E27FC236}">
                <a16:creationId xmlns:a16="http://schemas.microsoft.com/office/drawing/2014/main" xmlns="" id="{C6FF286E-7D95-4030-BB59-69C235D9DA95}"/>
              </a:ext>
            </a:extLst>
          </p:cNvPr>
          <p:cNvSpPr>
            <a:spLocks noGrp="1"/>
          </p:cNvSpPr>
          <p:nvPr>
            <p:ph type="body" sz="quarter" idx="11"/>
          </p:nvPr>
        </p:nvSpPr>
        <p:spPr>
          <a:xfrm>
            <a:off x="237601" y="3794635"/>
            <a:ext cx="8341643" cy="836897"/>
          </a:xfrm>
        </p:spPr>
        <p:txBody>
          <a:bodyPr>
            <a:normAutofit lnSpcReduction="10000"/>
          </a:bodyPr>
          <a:lstStyle/>
          <a:p>
            <a:pPr marL="285750" indent="-285750">
              <a:buFont typeface="Wingdings" panose="05000000000000000000" pitchFamily="2" charset="2"/>
              <a:buChar char="§"/>
            </a:pPr>
            <a:r>
              <a:rPr lang="cs-CZ" sz="1400" b="1" dirty="0"/>
              <a:t>Inzulinová rezistence (IR) - </a:t>
            </a:r>
            <a:r>
              <a:rPr lang="cs-CZ" sz="1400" dirty="0">
                <a:solidFill>
                  <a:srgbClr val="FF0000"/>
                </a:solidFill>
              </a:rPr>
              <a:t>snížená citlivost tkání (jaterní, svalové, tukové) na účinky inzulinu</a:t>
            </a:r>
          </a:p>
          <a:p>
            <a:pPr marL="285750" indent="-285750">
              <a:buFont typeface="Wingdings" panose="05000000000000000000" pitchFamily="2" charset="2"/>
              <a:buChar char="§"/>
            </a:pPr>
            <a:endParaRPr lang="cs-CZ" sz="1400" dirty="0"/>
          </a:p>
          <a:p>
            <a:pPr marL="285750" indent="-285750">
              <a:buFont typeface="Wingdings" panose="05000000000000000000" pitchFamily="2" charset="2"/>
              <a:buChar char="§"/>
            </a:pPr>
            <a:r>
              <a:rPr lang="cs-CZ" sz="1400" b="1" dirty="0"/>
              <a:t>Inzulinová deficience - </a:t>
            </a:r>
            <a:r>
              <a:rPr lang="cs-CZ" sz="1400" dirty="0">
                <a:solidFill>
                  <a:srgbClr val="FF0000"/>
                </a:solidFill>
              </a:rPr>
              <a:t>nedostatek inzulinu</a:t>
            </a:r>
            <a:endParaRPr lang="cs-CZ" sz="1200" dirty="0"/>
          </a:p>
          <a:p>
            <a:r>
              <a:rPr lang="cs-CZ" sz="1200" dirty="0"/>
              <a:t>                                         </a:t>
            </a:r>
          </a:p>
          <a:p>
            <a:endParaRPr lang="cs-CZ" sz="1600" b="1" dirty="0"/>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25</a:t>
            </a:fld>
            <a:endParaRPr lang="en-GB" dirty="0"/>
          </a:p>
        </p:txBody>
      </p:sp>
      <p:pic>
        <p:nvPicPr>
          <p:cNvPr id="6" name="Picture 5">
            <a:extLst>
              <a:ext uri="{FF2B5EF4-FFF2-40B4-BE49-F238E27FC236}">
                <a16:creationId xmlns:a16="http://schemas.microsoft.com/office/drawing/2014/main" xmlns="" id="{C392379B-D3DF-4E4B-B8B5-602CA448F92A}"/>
              </a:ext>
            </a:extLst>
          </p:cNvPr>
          <p:cNvPicPr>
            <a:picLocks noChangeAspect="1"/>
          </p:cNvPicPr>
          <p:nvPr/>
        </p:nvPicPr>
        <p:blipFill rotWithShape="1">
          <a:blip r:embed="rId3"/>
          <a:srcRect l="32624" t="34380" r="16961" b="24477"/>
          <a:stretch/>
        </p:blipFill>
        <p:spPr>
          <a:xfrm>
            <a:off x="2052339" y="1355967"/>
            <a:ext cx="4932000" cy="1912558"/>
          </a:xfrm>
          <a:prstGeom prst="rect">
            <a:avLst/>
          </a:prstGeom>
        </p:spPr>
      </p:pic>
      <p:sp>
        <p:nvSpPr>
          <p:cNvPr id="8" name="TextBox 7">
            <a:extLst>
              <a:ext uri="{FF2B5EF4-FFF2-40B4-BE49-F238E27FC236}">
                <a16:creationId xmlns:a16="http://schemas.microsoft.com/office/drawing/2014/main" xmlns="" id="{3D355C61-D350-438A-8434-5EA97D842077}"/>
              </a:ext>
            </a:extLst>
          </p:cNvPr>
          <p:cNvSpPr txBox="1"/>
          <p:nvPr/>
        </p:nvSpPr>
        <p:spPr>
          <a:xfrm>
            <a:off x="2052339" y="945848"/>
            <a:ext cx="5211683" cy="369332"/>
          </a:xfrm>
          <a:prstGeom prst="rect">
            <a:avLst/>
          </a:prstGeom>
          <a:noFill/>
        </p:spPr>
        <p:txBody>
          <a:bodyPr wrap="none" rtlCol="0">
            <a:spAutoFit/>
          </a:bodyPr>
          <a:lstStyle/>
          <a:p>
            <a:r>
              <a:rPr lang="cs-CZ" b="1" dirty="0"/>
              <a:t>Nerovnováha mezi sekrecí a účinkem inzulinu</a:t>
            </a:r>
          </a:p>
        </p:txBody>
      </p:sp>
      <p:sp>
        <p:nvSpPr>
          <p:cNvPr id="2" name="Oval 1">
            <a:extLst>
              <a:ext uri="{FF2B5EF4-FFF2-40B4-BE49-F238E27FC236}">
                <a16:creationId xmlns:a16="http://schemas.microsoft.com/office/drawing/2014/main" xmlns="" id="{A9135699-8A84-489E-9A56-9424D77AA2AA}"/>
              </a:ext>
            </a:extLst>
          </p:cNvPr>
          <p:cNvSpPr/>
          <p:nvPr/>
        </p:nvSpPr>
        <p:spPr>
          <a:xfrm>
            <a:off x="666339" y="621453"/>
            <a:ext cx="7704000" cy="2808000"/>
          </a:xfrm>
          <a:prstGeom prst="ellipse">
            <a:avLst/>
          </a:prstGeom>
          <a:noFill/>
          <a:ln w="28575">
            <a:solidFill>
              <a:srgbClr val="0066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Vývojový diagram: postup 6"/>
          <p:cNvSpPr/>
          <p:nvPr/>
        </p:nvSpPr>
        <p:spPr>
          <a:xfrm>
            <a:off x="8037871" y="4218039"/>
            <a:ext cx="1106129" cy="93503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61659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a:t>Rozvoj DM 2. typu - fáze </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26</a:t>
            </a:fld>
            <a:endParaRPr lang="en-GB" dirty="0"/>
          </a:p>
        </p:txBody>
      </p:sp>
      <p:pic>
        <p:nvPicPr>
          <p:cNvPr id="6" name="Picture 2">
            <a:extLst>
              <a:ext uri="{FF2B5EF4-FFF2-40B4-BE49-F238E27FC236}">
                <a16:creationId xmlns:a16="http://schemas.microsoft.com/office/drawing/2014/main" xmlns="" id="{48749578-C82E-49B7-BA0A-7C910B13A6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20" t="41015" r="28470" b="11880"/>
          <a:stretch/>
        </p:blipFill>
        <p:spPr bwMode="auto">
          <a:xfrm>
            <a:off x="237601" y="976191"/>
            <a:ext cx="5419403" cy="341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a:extLst>
              <a:ext uri="{FF2B5EF4-FFF2-40B4-BE49-F238E27FC236}">
                <a16:creationId xmlns:a16="http://schemas.microsoft.com/office/drawing/2014/main" xmlns="" id="{C75A4C17-BAB9-40AB-98D3-894492C32B3E}"/>
              </a:ext>
            </a:extLst>
          </p:cNvPr>
          <p:cNvSpPr txBox="1">
            <a:spLocks/>
          </p:cNvSpPr>
          <p:nvPr/>
        </p:nvSpPr>
        <p:spPr>
          <a:xfrm>
            <a:off x="5868785" y="974170"/>
            <a:ext cx="3125090" cy="43719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t>Obezita a nedostatek pohybu vyvolají inzulinovou rezistenci</a:t>
            </a:r>
          </a:p>
          <a:p>
            <a:r>
              <a:rPr lang="cs-CZ" sz="1400" dirty="0"/>
              <a:t>Beta buňky začnou zvýšeně produkovat inzulin</a:t>
            </a:r>
          </a:p>
          <a:p>
            <a:r>
              <a:rPr lang="cs-CZ" sz="1400" dirty="0"/>
              <a:t>Dokud budou beta buňky schopny vyrovnávat produkcí inzulínu rezistenci, budou hodnoty glykemie normální</a:t>
            </a:r>
          </a:p>
          <a:p>
            <a:r>
              <a:rPr lang="cs-CZ" sz="1400" dirty="0"/>
              <a:t>Po vyčerpání beta buněk začnou hodnoty glukózy stoupat    </a:t>
            </a:r>
          </a:p>
        </p:txBody>
      </p:sp>
      <p:sp>
        <p:nvSpPr>
          <p:cNvPr id="2" name="Vývojový diagram: postup 1"/>
          <p:cNvSpPr/>
          <p:nvPr/>
        </p:nvSpPr>
        <p:spPr>
          <a:xfrm>
            <a:off x="8096865" y="4176891"/>
            <a:ext cx="1047135" cy="96660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7921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xmlns="" id="{EE05F3A1-C3E4-47FE-9F63-AC70C0E1752A}"/>
              </a:ext>
            </a:extLst>
          </p:cNvPr>
          <p:cNvSpPr>
            <a:spLocks noGrp="1"/>
          </p:cNvSpPr>
          <p:nvPr>
            <p:ph type="title"/>
          </p:nvPr>
        </p:nvSpPr>
        <p:spPr/>
        <p:txBody>
          <a:bodyPr>
            <a:normAutofit fontScale="90000"/>
          </a:bodyPr>
          <a:lstStyle/>
          <a:p>
            <a:r>
              <a:rPr lang="cs-CZ" dirty="0"/>
              <a:t>Patogeneze DM 2. typu - </a:t>
            </a:r>
            <a:r>
              <a:rPr lang="cs-CZ" dirty="0" err="1"/>
              <a:t>DeFronzův</a:t>
            </a:r>
            <a:r>
              <a:rPr lang="cs-CZ" dirty="0"/>
              <a:t> „osudový oktet“</a:t>
            </a:r>
            <a:br>
              <a:rPr lang="cs-CZ" dirty="0"/>
            </a:br>
            <a:r>
              <a:rPr lang="cs-CZ" dirty="0"/>
              <a:t/>
            </a:r>
            <a:br>
              <a:rPr lang="cs-CZ" dirty="0"/>
            </a:br>
            <a:endParaRPr lang="cs-CZ" dirty="0"/>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27</a:t>
            </a:fld>
            <a:endParaRPr lang="en-GB" dirty="0"/>
          </a:p>
        </p:txBody>
      </p:sp>
      <p:pic>
        <p:nvPicPr>
          <p:cNvPr id="6" name="Picture 5">
            <a:extLst>
              <a:ext uri="{FF2B5EF4-FFF2-40B4-BE49-F238E27FC236}">
                <a16:creationId xmlns:a16="http://schemas.microsoft.com/office/drawing/2014/main" xmlns="" id="{CA5DC59C-3116-4545-8C52-C91E20AAEA62}"/>
              </a:ext>
            </a:extLst>
          </p:cNvPr>
          <p:cNvPicPr>
            <a:picLocks noChangeAspect="1"/>
          </p:cNvPicPr>
          <p:nvPr/>
        </p:nvPicPr>
        <p:blipFill rotWithShape="1">
          <a:blip r:embed="rId3"/>
          <a:srcRect l="36909" t="12078" r="13143" b="2865"/>
          <a:stretch/>
        </p:blipFill>
        <p:spPr>
          <a:xfrm>
            <a:off x="1752710" y="896700"/>
            <a:ext cx="4761562" cy="3879179"/>
          </a:xfrm>
          <a:prstGeom prst="rect">
            <a:avLst/>
          </a:prstGeom>
        </p:spPr>
      </p:pic>
      <p:sp>
        <p:nvSpPr>
          <p:cNvPr id="2" name="Vývojový diagram: postup 1"/>
          <p:cNvSpPr/>
          <p:nvPr/>
        </p:nvSpPr>
        <p:spPr>
          <a:xfrm>
            <a:off x="8060400" y="4144297"/>
            <a:ext cx="1083599" cy="99920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7520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001" y="1081682"/>
            <a:ext cx="8607959" cy="504000"/>
          </a:xfrm>
        </p:spPr>
        <p:txBody>
          <a:bodyPr/>
          <a:lstStyle/>
          <a:p>
            <a:r>
              <a:rPr lang="cs-CZ" sz="2000" dirty="0" smtClean="0"/>
              <a:t>Komplikace </a:t>
            </a:r>
            <a:r>
              <a:rPr lang="cs-CZ" sz="2000" dirty="0"/>
              <a:t>diabetu</a:t>
            </a:r>
            <a:endParaRPr lang="en-US" sz="2000" dirty="0"/>
          </a:p>
        </p:txBody>
      </p:sp>
      <p:sp>
        <p:nvSpPr>
          <p:cNvPr id="4" name="Text Placeholder 3"/>
          <p:cNvSpPr>
            <a:spLocks noGrp="1"/>
          </p:cNvSpPr>
          <p:nvPr>
            <p:ph type="body" sz="quarter" idx="11"/>
          </p:nvPr>
        </p:nvSpPr>
        <p:spPr>
          <a:xfrm>
            <a:off x="215999" y="2235060"/>
            <a:ext cx="6480000" cy="190800"/>
          </a:xfrm>
        </p:spPr>
        <p:txBody>
          <a:bodyPr>
            <a:normAutofit fontScale="25000" lnSpcReduction="20000"/>
          </a:bodyPr>
          <a:lstStyle/>
          <a:p>
            <a:endParaRPr lang="en-US" sz="1600" dirty="0"/>
          </a:p>
        </p:txBody>
      </p:sp>
      <p:sp>
        <p:nvSpPr>
          <p:cNvPr id="2" name="Zástupný symbol pro text 1"/>
          <p:cNvSpPr>
            <a:spLocks noGrp="1"/>
          </p:cNvSpPr>
          <p:nvPr>
            <p:ph type="body" sz="quarter" idx="12"/>
          </p:nvPr>
        </p:nvSpPr>
        <p:spPr/>
        <p:txBody>
          <a:bodyPr>
            <a:normAutofit fontScale="25000" lnSpcReduction="20000"/>
          </a:bodyPr>
          <a:lstStyle/>
          <a:p>
            <a:endParaRPr lang="cs-CZ"/>
          </a:p>
        </p:txBody>
      </p:sp>
      <p:sp>
        <p:nvSpPr>
          <p:cNvPr id="7" name="Text Placeholder 6"/>
          <p:cNvSpPr>
            <a:spLocks noGrp="1"/>
          </p:cNvSpPr>
          <p:nvPr>
            <p:ph type="body" sz="quarter" idx="15"/>
          </p:nvPr>
        </p:nvSpPr>
        <p:spPr/>
        <p:txBody>
          <a:bodyPr>
            <a:normAutofit fontScale="25000" lnSpcReduction="20000"/>
          </a:bodyPr>
          <a:lstStyle/>
          <a:p>
            <a:endParaRPr lang="en-US" dirty="0"/>
          </a:p>
        </p:txBody>
      </p:sp>
      <p:sp>
        <p:nvSpPr>
          <p:cNvPr id="8" name="Zástupný symbol pro text 7"/>
          <p:cNvSpPr>
            <a:spLocks noGrp="1"/>
          </p:cNvSpPr>
          <p:nvPr>
            <p:ph type="body" sz="quarter" idx="13"/>
          </p:nvPr>
        </p:nvSpPr>
        <p:spPr/>
        <p:txBody>
          <a:bodyPr>
            <a:normAutofit fontScale="25000" lnSpcReduction="20000"/>
          </a:bodyPr>
          <a:lstStyle/>
          <a:p>
            <a:endParaRPr lang="cs-CZ" dirty="0"/>
          </a:p>
        </p:txBody>
      </p:sp>
      <p:sp>
        <p:nvSpPr>
          <p:cNvPr id="9" name="Vývojový diagram: postup 8"/>
          <p:cNvSpPr/>
          <p:nvPr/>
        </p:nvSpPr>
        <p:spPr>
          <a:xfrm>
            <a:off x="5058696" y="147484"/>
            <a:ext cx="3941303" cy="89286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27301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sz="2000" dirty="0"/>
              <a:t>Komplikace diabetu </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29</a:t>
            </a:fld>
            <a:endParaRPr lang="en-GB" dirty="0"/>
          </a:p>
        </p:txBody>
      </p:sp>
      <p:sp>
        <p:nvSpPr>
          <p:cNvPr id="10" name="Rectangle 9">
            <a:extLst>
              <a:ext uri="{FF2B5EF4-FFF2-40B4-BE49-F238E27FC236}">
                <a16:creationId xmlns:a16="http://schemas.microsoft.com/office/drawing/2014/main" xmlns="" id="{4DD9AEC3-43A0-4681-AF75-E74630EA0DFB}"/>
              </a:ext>
            </a:extLst>
          </p:cNvPr>
          <p:cNvSpPr/>
          <p:nvPr/>
        </p:nvSpPr>
        <p:spPr>
          <a:xfrm>
            <a:off x="647443" y="648000"/>
            <a:ext cx="7870158" cy="1815882"/>
          </a:xfrm>
          <a:prstGeom prst="rect">
            <a:avLst/>
          </a:prstGeom>
        </p:spPr>
        <p:txBody>
          <a:bodyPr wrap="square">
            <a:spAutoFit/>
          </a:bodyPr>
          <a:lstStyle/>
          <a:p>
            <a:r>
              <a:rPr lang="cs-CZ" sz="1600" b="1" dirty="0"/>
              <a:t>Akutní komplikace</a:t>
            </a:r>
            <a:r>
              <a:rPr lang="cs-CZ" sz="1600" dirty="0"/>
              <a:t>:</a:t>
            </a:r>
          </a:p>
          <a:p>
            <a:endParaRPr lang="cs-CZ" sz="1600" dirty="0"/>
          </a:p>
          <a:p>
            <a:pPr marL="742950" lvl="1" indent="-285750">
              <a:buFont typeface="Arial" panose="020B0604020202020204" pitchFamily="34" charset="0"/>
              <a:buChar char="•"/>
            </a:pPr>
            <a:r>
              <a:rPr lang="cs-CZ" sz="1600" dirty="0"/>
              <a:t>Hypoglykémie</a:t>
            </a:r>
          </a:p>
          <a:p>
            <a:pPr marL="742950" lvl="1" indent="-285750">
              <a:buFont typeface="Arial" panose="020B0604020202020204" pitchFamily="34" charset="0"/>
              <a:buChar char="•"/>
            </a:pPr>
            <a:r>
              <a:rPr lang="cs-CZ" sz="1600" dirty="0"/>
              <a:t>Hypoglykemické kóma</a:t>
            </a:r>
          </a:p>
          <a:p>
            <a:pPr marL="742950" lvl="1" indent="-285750">
              <a:buFont typeface="Arial" panose="020B0604020202020204" pitchFamily="34" charset="0"/>
              <a:buChar char="•"/>
            </a:pPr>
            <a:r>
              <a:rPr lang="cs-CZ" sz="1600" dirty="0"/>
              <a:t>Hyperglykémie</a:t>
            </a:r>
          </a:p>
          <a:p>
            <a:pPr marL="742950" lvl="1" indent="-285750">
              <a:buFont typeface="Arial" panose="020B0604020202020204" pitchFamily="34" charset="0"/>
              <a:buChar char="•"/>
            </a:pPr>
            <a:r>
              <a:rPr lang="cs-CZ" sz="1600" dirty="0" err="1"/>
              <a:t>Hyperglykémické</a:t>
            </a:r>
            <a:r>
              <a:rPr lang="cs-CZ" sz="1600" dirty="0"/>
              <a:t> kóma </a:t>
            </a:r>
          </a:p>
          <a:p>
            <a:pPr marL="742950" lvl="1" indent="-285750">
              <a:buFont typeface="Arial" panose="020B0604020202020204" pitchFamily="34" charset="0"/>
              <a:buChar char="•"/>
            </a:pPr>
            <a:r>
              <a:rPr lang="cs-CZ" sz="1600" dirty="0"/>
              <a:t>Diabetická </a:t>
            </a:r>
            <a:r>
              <a:rPr lang="cs-CZ" sz="1600" dirty="0" err="1"/>
              <a:t>ketoacidóza</a:t>
            </a:r>
            <a:endParaRPr lang="cs-CZ" sz="1600" dirty="0"/>
          </a:p>
        </p:txBody>
      </p:sp>
      <p:sp>
        <p:nvSpPr>
          <p:cNvPr id="2" name="Rectangle 1">
            <a:extLst>
              <a:ext uri="{FF2B5EF4-FFF2-40B4-BE49-F238E27FC236}">
                <a16:creationId xmlns:a16="http://schemas.microsoft.com/office/drawing/2014/main" xmlns="" id="{8C463D7D-7BEE-4C08-9FCA-C7CDDC0B93CF}"/>
              </a:ext>
            </a:extLst>
          </p:cNvPr>
          <p:cNvSpPr/>
          <p:nvPr/>
        </p:nvSpPr>
        <p:spPr>
          <a:xfrm>
            <a:off x="647443" y="2468243"/>
            <a:ext cx="7956075" cy="2554545"/>
          </a:xfrm>
          <a:prstGeom prst="rect">
            <a:avLst/>
          </a:prstGeom>
        </p:spPr>
        <p:txBody>
          <a:bodyPr wrap="square">
            <a:spAutoFit/>
          </a:bodyPr>
          <a:lstStyle/>
          <a:p>
            <a:r>
              <a:rPr lang="cs-CZ" sz="1600" b="1" dirty="0"/>
              <a:t>Chronické komplikace</a:t>
            </a:r>
          </a:p>
          <a:p>
            <a:endParaRPr lang="cs-CZ" sz="1600" dirty="0"/>
          </a:p>
          <a:p>
            <a:pPr marL="742950" lvl="1" indent="-285750">
              <a:buFont typeface="Arial" panose="020B0604020202020204" pitchFamily="34" charset="0"/>
              <a:buChar char="•"/>
            </a:pPr>
            <a:r>
              <a:rPr lang="cs-CZ" sz="1600" dirty="0"/>
              <a:t>Na základě dlouhotrvající hyperglykémie – rozvoj viz obrázek/poznámka</a:t>
            </a:r>
          </a:p>
          <a:p>
            <a:r>
              <a:rPr lang="cs-CZ" sz="1600" dirty="0"/>
              <a:t>		Glukóza je velmi reaktivní a snadno reaguje s molekulami bílkovin</a:t>
            </a:r>
          </a:p>
          <a:p>
            <a:pPr lvl="1"/>
            <a:r>
              <a:rPr lang="cs-CZ" sz="1600" dirty="0"/>
              <a:t>	</a:t>
            </a:r>
            <a:r>
              <a:rPr lang="cs-CZ" sz="1600" dirty="0" err="1"/>
              <a:t>Glykace</a:t>
            </a:r>
            <a:r>
              <a:rPr lang="cs-CZ" sz="1600" dirty="0"/>
              <a:t> dané bílkoviny změní její chemické vlastnosti a bílkovina již 	nemůže plnit svou původní funkci</a:t>
            </a:r>
          </a:p>
          <a:p>
            <a:pPr marL="742950" lvl="1" indent="-285750">
              <a:buFont typeface="Arial" panose="020B0604020202020204" pitchFamily="34" charset="0"/>
              <a:buChar char="•"/>
            </a:pPr>
            <a:r>
              <a:rPr lang="cs-CZ" sz="1600" dirty="0"/>
              <a:t>Hyperglykémie podporuje oxidační stres organismu, vznik aterosklerotických plátů velkých cév, stupňuje rychlost </a:t>
            </a:r>
            <a:r>
              <a:rPr lang="cs-CZ" sz="1600" dirty="0" err="1"/>
              <a:t>glykace</a:t>
            </a:r>
            <a:r>
              <a:rPr lang="cs-CZ" sz="1600" dirty="0"/>
              <a:t> bílkovin a ty vytvářejí volné kyslíkové radikály.</a:t>
            </a:r>
          </a:p>
          <a:p>
            <a:pPr marL="742950" lvl="1" indent="-285750">
              <a:buFont typeface="Arial" panose="020B0604020202020204" pitchFamily="34" charset="0"/>
              <a:buChar char="•"/>
            </a:pPr>
            <a:r>
              <a:rPr lang="cs-CZ" sz="1600" dirty="0"/>
              <a:t>Poškození cév – mikro a </a:t>
            </a:r>
            <a:r>
              <a:rPr lang="cs-CZ" sz="1600" dirty="0" err="1"/>
              <a:t>makrovaskulární</a:t>
            </a:r>
            <a:endParaRPr lang="cs-CZ" sz="1600" dirty="0"/>
          </a:p>
        </p:txBody>
      </p:sp>
      <p:pic>
        <p:nvPicPr>
          <p:cNvPr id="3" name="Picture 2">
            <a:extLst>
              <a:ext uri="{FF2B5EF4-FFF2-40B4-BE49-F238E27FC236}">
                <a16:creationId xmlns:a16="http://schemas.microsoft.com/office/drawing/2014/main" xmlns="" id="{36CFCD4A-67B1-4698-A1D0-37FDD78DEC24}"/>
              </a:ext>
            </a:extLst>
          </p:cNvPr>
          <p:cNvPicPr>
            <a:picLocks noChangeAspect="1"/>
          </p:cNvPicPr>
          <p:nvPr/>
        </p:nvPicPr>
        <p:blipFill>
          <a:blip r:embed="rId3"/>
          <a:stretch>
            <a:fillRect/>
          </a:stretch>
        </p:blipFill>
        <p:spPr>
          <a:xfrm>
            <a:off x="4431533" y="144000"/>
            <a:ext cx="4086068" cy="2603545"/>
          </a:xfrm>
          <a:prstGeom prst="rect">
            <a:avLst/>
          </a:prstGeom>
        </p:spPr>
      </p:pic>
      <p:sp>
        <p:nvSpPr>
          <p:cNvPr id="6" name="Vývojový diagram: postup 5"/>
          <p:cNvSpPr/>
          <p:nvPr/>
        </p:nvSpPr>
        <p:spPr>
          <a:xfrm>
            <a:off x="8096865" y="4291781"/>
            <a:ext cx="1047135" cy="85171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93247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sz="quarter" idx="11"/>
          </p:nvPr>
        </p:nvSpPr>
        <p:spPr>
          <a:xfrm>
            <a:off x="0" y="648000"/>
            <a:ext cx="8893277" cy="4360754"/>
          </a:xfrm>
        </p:spPr>
        <p:txBody>
          <a:bodyPr/>
          <a:lstStyle/>
          <a:p>
            <a:pPr lvl="1"/>
            <a:r>
              <a:rPr lang="cs-CZ" sz="1600" b="1" dirty="0"/>
              <a:t>Diabetes </a:t>
            </a:r>
            <a:r>
              <a:rPr lang="cs-CZ" sz="1600" b="1" dirty="0" err="1"/>
              <a:t>mellitus</a:t>
            </a:r>
            <a:r>
              <a:rPr lang="cs-CZ" sz="1600" b="1" dirty="0"/>
              <a:t> </a:t>
            </a:r>
            <a:r>
              <a:rPr lang="cs-CZ" sz="1600" dirty="0"/>
              <a:t>je velmi </a:t>
            </a:r>
            <a:r>
              <a:rPr lang="cs-CZ" sz="1600" b="1" dirty="0"/>
              <a:t>závažné onemocnění </a:t>
            </a:r>
            <a:r>
              <a:rPr lang="cs-CZ" sz="1600" dirty="0"/>
              <a:t>se smrtelnými následky, je důvodem předčasného úmrtí - nejčastěji z KV příčin. Komplikace související s touto nemocí a fakt, že se jedná o nevyléčitelné onemocnění, svědčí o jeho závažnosti</a:t>
            </a:r>
            <a:r>
              <a:rPr lang="cs-CZ" sz="1600" dirty="0" smtClean="0"/>
              <a:t>.</a:t>
            </a:r>
            <a:endParaRPr lang="cs-CZ" sz="1600" b="1" dirty="0"/>
          </a:p>
          <a:p>
            <a:pPr lvl="1"/>
            <a:r>
              <a:rPr lang="cs-CZ" sz="1600" dirty="0"/>
              <a:t>Počet pacientů  s diabetem narůstá obrovskou rychlostí na celém světě (mluví se  o pandemii diabetu). </a:t>
            </a:r>
            <a:r>
              <a:rPr lang="sk-SK" altLang="en-US" sz="1600" dirty="0" err="1"/>
              <a:t>Nárůst</a:t>
            </a:r>
            <a:r>
              <a:rPr lang="sk-SK" altLang="en-US" sz="1600" dirty="0"/>
              <a:t> počtu </a:t>
            </a:r>
            <a:r>
              <a:rPr lang="sk-SK" altLang="en-US" sz="1600" dirty="0" err="1"/>
              <a:t>diabetiků</a:t>
            </a:r>
            <a:r>
              <a:rPr lang="sk-SK" altLang="en-US" sz="1600" dirty="0"/>
              <a:t> v </a:t>
            </a:r>
            <a:r>
              <a:rPr lang="sk-SK" altLang="en-US" sz="1600" dirty="0" err="1"/>
              <a:t>Evropě</a:t>
            </a:r>
            <a:r>
              <a:rPr lang="sk-SK" altLang="en-US" sz="1600" dirty="0"/>
              <a:t> (DM2) – </a:t>
            </a:r>
            <a:r>
              <a:rPr lang="sk-SK" altLang="en-US" sz="1600" b="1" dirty="0"/>
              <a:t>cca 8</a:t>
            </a:r>
            <a:r>
              <a:rPr lang="sk-SK" altLang="en-US" sz="1600" b="1" dirty="0" smtClean="0"/>
              <a:t>%.</a:t>
            </a:r>
          </a:p>
          <a:p>
            <a:pPr lvl="1"/>
            <a:r>
              <a:rPr lang="cs-CZ" sz="1600" b="1" dirty="0" smtClean="0"/>
              <a:t>V </a:t>
            </a:r>
            <a:r>
              <a:rPr lang="cs-CZ" sz="1600" b="1" dirty="0"/>
              <a:t>Evropě </a:t>
            </a:r>
            <a:r>
              <a:rPr lang="cs-CZ" sz="1600" dirty="0"/>
              <a:t>trpí diabetem asi </a:t>
            </a:r>
            <a:r>
              <a:rPr lang="cs-CZ" sz="1600" b="1" dirty="0"/>
              <a:t>52 800 000 lidí</a:t>
            </a:r>
            <a:r>
              <a:rPr lang="cs-CZ" sz="1600" dirty="0"/>
              <a:t>; </a:t>
            </a:r>
            <a:r>
              <a:rPr lang="cs-CZ" sz="1600" b="1" dirty="0"/>
              <a:t>v České republice </a:t>
            </a:r>
            <a:r>
              <a:rPr lang="cs-CZ" sz="1600" dirty="0"/>
              <a:t>asi </a:t>
            </a:r>
            <a:r>
              <a:rPr lang="cs-CZ" sz="1600" b="1" dirty="0"/>
              <a:t>900 000 lidí. </a:t>
            </a:r>
          </a:p>
          <a:p>
            <a:pPr lvl="1"/>
            <a:r>
              <a:rPr lang="cs-CZ" sz="1600" dirty="0"/>
              <a:t>Diabetes se stal z hlediska nákladů na léčbu jedním z  nejzávažnějších  zdravotních problémů na celém světě. </a:t>
            </a:r>
          </a:p>
          <a:p>
            <a:pPr>
              <a:buClr>
                <a:srgbClr val="FF0000"/>
              </a:buClr>
            </a:pPr>
            <a:r>
              <a:rPr lang="cs-CZ" sz="1600" dirty="0"/>
              <a:t>       </a:t>
            </a:r>
            <a:r>
              <a:rPr lang="cs-CZ" sz="1600" dirty="0" smtClean="0"/>
              <a:t> </a:t>
            </a:r>
            <a:r>
              <a:rPr lang="cs-CZ" sz="1600" dirty="0"/>
              <a:t>Epidemiologické údaje (data ÚZIS z roku 2016) ukazují, že v České </a:t>
            </a:r>
            <a:r>
              <a:rPr lang="cs-CZ" sz="1600" dirty="0" smtClean="0"/>
              <a:t>       republice </a:t>
            </a:r>
            <a:r>
              <a:rPr lang="cs-CZ" sz="1600" dirty="0"/>
              <a:t>je </a:t>
            </a:r>
            <a:r>
              <a:rPr lang="cs-CZ" sz="1600" dirty="0" smtClean="0"/>
              <a:t> </a:t>
            </a:r>
          </a:p>
          <a:p>
            <a:pPr>
              <a:buClr>
                <a:srgbClr val="FF0000"/>
              </a:buClr>
            </a:pPr>
            <a:r>
              <a:rPr lang="cs-CZ" sz="1600" b="1" dirty="0"/>
              <a:t> </a:t>
            </a:r>
            <a:r>
              <a:rPr lang="cs-CZ" sz="1600" b="1" dirty="0" smtClean="0"/>
              <a:t>       </a:t>
            </a:r>
            <a:r>
              <a:rPr lang="cs-CZ" sz="2000" b="1" dirty="0" smtClean="0"/>
              <a:t>861 </a:t>
            </a:r>
            <a:r>
              <a:rPr lang="cs-CZ" sz="2000" b="1" dirty="0"/>
              <a:t>500 léčených pacientů </a:t>
            </a:r>
            <a:r>
              <a:rPr lang="cs-CZ" sz="2000" dirty="0"/>
              <a:t>a cca </a:t>
            </a:r>
            <a:r>
              <a:rPr lang="cs-CZ" sz="2000" b="1" dirty="0"/>
              <a:t>300 000 o DM neví</a:t>
            </a:r>
            <a:r>
              <a:rPr lang="cs-CZ" sz="2000" dirty="0"/>
              <a:t>, z tohoto </a:t>
            </a:r>
            <a:r>
              <a:rPr lang="cs-CZ" sz="2000" dirty="0" smtClean="0"/>
              <a:t>počtu</a:t>
            </a:r>
          </a:p>
          <a:p>
            <a:pPr>
              <a:buClr>
                <a:srgbClr val="FF0000"/>
              </a:buClr>
            </a:pPr>
            <a:r>
              <a:rPr lang="cs-CZ" sz="2000" dirty="0"/>
              <a:t> </a:t>
            </a:r>
            <a:r>
              <a:rPr lang="cs-CZ" sz="2000" dirty="0" smtClean="0"/>
              <a:t>      </a:t>
            </a:r>
            <a:r>
              <a:rPr lang="cs-CZ" sz="2000" dirty="0"/>
              <a:t>je </a:t>
            </a:r>
            <a:r>
              <a:rPr lang="cs-CZ" sz="2000" b="1" dirty="0"/>
              <a:t>91,7% </a:t>
            </a:r>
          </a:p>
          <a:p>
            <a:pPr>
              <a:buClr>
                <a:srgbClr val="FF0000"/>
              </a:buClr>
            </a:pPr>
            <a:r>
              <a:rPr lang="cs-CZ" sz="2000" b="1" dirty="0"/>
              <a:t>       </a:t>
            </a:r>
            <a:r>
              <a:rPr lang="cs-CZ" sz="2000" b="1" dirty="0" smtClean="0"/>
              <a:t>DM </a:t>
            </a:r>
            <a:r>
              <a:rPr lang="cs-CZ" sz="2000" b="1" dirty="0"/>
              <a:t>2. typu, </a:t>
            </a:r>
            <a:r>
              <a:rPr lang="cs-CZ" sz="2000" dirty="0"/>
              <a:t>diabetici </a:t>
            </a:r>
            <a:r>
              <a:rPr lang="cs-CZ" sz="2000" b="1" dirty="0"/>
              <a:t>umírají průměrně o 8 let dříve </a:t>
            </a:r>
            <a:r>
              <a:rPr lang="cs-CZ" sz="2000" dirty="0"/>
              <a:t>(</a:t>
            </a:r>
            <a:r>
              <a:rPr lang="cs-CZ" sz="2000" dirty="0" smtClean="0"/>
              <a:t>nejčastěji</a:t>
            </a:r>
          </a:p>
          <a:p>
            <a:pPr>
              <a:buClr>
                <a:srgbClr val="FF0000"/>
              </a:buClr>
            </a:pPr>
            <a:r>
              <a:rPr lang="cs-CZ" sz="2000" dirty="0"/>
              <a:t> </a:t>
            </a:r>
            <a:r>
              <a:rPr lang="cs-CZ" sz="2000" dirty="0" smtClean="0"/>
              <a:t>      na </a:t>
            </a:r>
            <a:r>
              <a:rPr lang="cs-CZ" sz="2000" dirty="0"/>
              <a:t>KV onemocnění) a léčba diabetu spotřebuje až </a:t>
            </a:r>
            <a:endParaRPr lang="cs-CZ" sz="2000" dirty="0" smtClean="0"/>
          </a:p>
          <a:p>
            <a:pPr>
              <a:buClr>
                <a:srgbClr val="FF0000"/>
              </a:buClr>
            </a:pPr>
            <a:r>
              <a:rPr lang="cs-CZ" sz="2000" b="1" dirty="0"/>
              <a:t> </a:t>
            </a:r>
            <a:r>
              <a:rPr lang="cs-CZ" sz="2000" b="1" dirty="0" smtClean="0"/>
              <a:t>      15</a:t>
            </a:r>
            <a:r>
              <a:rPr lang="cs-CZ" sz="2000" b="1" dirty="0"/>
              <a:t>% celkových nákladů.</a:t>
            </a:r>
          </a:p>
          <a:p>
            <a:pPr lvl="1">
              <a:spcBef>
                <a:spcPts val="0"/>
              </a:spcBef>
              <a:defRPr/>
            </a:pPr>
            <a:endParaRPr lang="cs-CZ" sz="2000" b="1" dirty="0"/>
          </a:p>
          <a:p>
            <a:pPr lvl="1">
              <a:spcBef>
                <a:spcPts val="0"/>
              </a:spcBef>
              <a:defRPr/>
            </a:pPr>
            <a:endParaRPr lang="cs-CZ" sz="2000" b="1" dirty="0"/>
          </a:p>
          <a:p>
            <a:pPr lvl="1">
              <a:spcBef>
                <a:spcPts val="0"/>
              </a:spcBef>
              <a:defRPr/>
            </a:pPr>
            <a:endParaRPr lang="cs-CZ" sz="2000" dirty="0"/>
          </a:p>
          <a:p>
            <a:pPr lvl="1"/>
            <a:endParaRPr lang="cs-CZ" sz="1600" b="1" dirty="0"/>
          </a:p>
          <a:p>
            <a:pPr marL="742950" lvl="1" indent="-285750">
              <a:buFont typeface="Wingdings" panose="05000000000000000000" pitchFamily="2" charset="2"/>
              <a:buChar char="§"/>
            </a:pPr>
            <a:endParaRPr lang="cs-CZ" sz="1600" dirty="0"/>
          </a:p>
          <a:p>
            <a:endParaRPr lang="cs-CZ" dirty="0"/>
          </a:p>
          <a:p>
            <a:endParaRPr lang="cs-CZ" dirty="0"/>
          </a:p>
          <a:p>
            <a:endParaRPr lang="cs-CZ" dirty="0"/>
          </a:p>
          <a:p>
            <a:endParaRPr lang="cs-CZ" dirty="0"/>
          </a:p>
        </p:txBody>
      </p:sp>
      <p:sp>
        <p:nvSpPr>
          <p:cNvPr id="4" name="Zástupný symbol pro číslo snímku 3"/>
          <p:cNvSpPr>
            <a:spLocks noGrp="1"/>
          </p:cNvSpPr>
          <p:nvPr>
            <p:ph type="sldNum" sz="quarter" idx="4"/>
          </p:nvPr>
        </p:nvSpPr>
        <p:spPr/>
        <p:txBody>
          <a:bodyPr/>
          <a:lstStyle/>
          <a:p>
            <a:fld id="{3C4F54F3-C349-4609-AFEE-01462D5C7942}" type="slidenum">
              <a:rPr lang="en-GB" smtClean="0"/>
              <a:pPr/>
              <a:t>3</a:t>
            </a:fld>
            <a:endParaRPr lang="en-GB" dirty="0"/>
          </a:p>
        </p:txBody>
      </p:sp>
      <p:sp>
        <p:nvSpPr>
          <p:cNvPr id="5" name="Obdélník 4"/>
          <p:cNvSpPr/>
          <p:nvPr/>
        </p:nvSpPr>
        <p:spPr>
          <a:xfrm>
            <a:off x="8060400" y="4223402"/>
            <a:ext cx="108359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62447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sz="2000" dirty="0" err="1"/>
              <a:t>Makrovaskulární</a:t>
            </a:r>
            <a:r>
              <a:rPr lang="cs-CZ" sz="2000" dirty="0"/>
              <a:t> komplikace diabetu</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30</a:t>
            </a:fld>
            <a:endParaRPr lang="en-GB" dirty="0"/>
          </a:p>
        </p:txBody>
      </p:sp>
      <p:pic>
        <p:nvPicPr>
          <p:cNvPr id="12" name="Picture 11">
            <a:extLst>
              <a:ext uri="{FF2B5EF4-FFF2-40B4-BE49-F238E27FC236}">
                <a16:creationId xmlns:a16="http://schemas.microsoft.com/office/drawing/2014/main" xmlns="" id="{08979C3D-50B8-4197-B32E-7E0C796BC33D}"/>
              </a:ext>
            </a:extLst>
          </p:cNvPr>
          <p:cNvPicPr>
            <a:picLocks noChangeAspect="1"/>
          </p:cNvPicPr>
          <p:nvPr/>
        </p:nvPicPr>
        <p:blipFill>
          <a:blip r:embed="rId3"/>
          <a:stretch>
            <a:fillRect/>
          </a:stretch>
        </p:blipFill>
        <p:spPr>
          <a:xfrm>
            <a:off x="607622" y="756674"/>
            <a:ext cx="4013406" cy="3918151"/>
          </a:xfrm>
          <a:prstGeom prst="rect">
            <a:avLst/>
          </a:prstGeom>
        </p:spPr>
      </p:pic>
      <p:sp>
        <p:nvSpPr>
          <p:cNvPr id="13" name="Content Placeholder 7">
            <a:extLst>
              <a:ext uri="{FF2B5EF4-FFF2-40B4-BE49-F238E27FC236}">
                <a16:creationId xmlns:a16="http://schemas.microsoft.com/office/drawing/2014/main" xmlns="" id="{4C4976F5-C911-4213-A4D5-69F2700BCBC6}"/>
              </a:ext>
            </a:extLst>
          </p:cNvPr>
          <p:cNvSpPr txBox="1">
            <a:spLocks/>
          </p:cNvSpPr>
          <p:nvPr/>
        </p:nvSpPr>
        <p:spPr>
          <a:xfrm>
            <a:off x="4694728" y="648000"/>
            <a:ext cx="4083050" cy="58222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cs-CZ" sz="1600" dirty="0">
              <a:solidFill>
                <a:srgbClr val="FF0000"/>
              </a:solidFill>
            </a:endParaRPr>
          </a:p>
          <a:p>
            <a:pPr marL="0" indent="0">
              <a:buFont typeface="Arial"/>
              <a:buNone/>
            </a:pPr>
            <a:r>
              <a:rPr lang="cs-CZ" sz="1600" u="sng" dirty="0"/>
              <a:t>Kardiovaskulární nemoci</a:t>
            </a:r>
          </a:p>
          <a:p>
            <a:r>
              <a:rPr lang="cs-CZ" sz="1600" dirty="0"/>
              <a:t>Příčina až 80% všech úmrtí u pacientů s DM</a:t>
            </a:r>
          </a:p>
          <a:p>
            <a:r>
              <a:rPr lang="cs-CZ" sz="1600" dirty="0" err="1"/>
              <a:t>Dyslipidémie</a:t>
            </a:r>
            <a:r>
              <a:rPr lang="cs-CZ" sz="1600" dirty="0"/>
              <a:t> </a:t>
            </a:r>
          </a:p>
          <a:p>
            <a:r>
              <a:rPr lang="cs-CZ" sz="1600" dirty="0"/>
              <a:t>Hypertenze</a:t>
            </a:r>
          </a:p>
          <a:p>
            <a:r>
              <a:rPr lang="cs-CZ" sz="1600" dirty="0"/>
              <a:t>ICHS </a:t>
            </a:r>
          </a:p>
          <a:p>
            <a:pPr marL="0" indent="0">
              <a:buFont typeface="Arial"/>
              <a:buNone/>
            </a:pPr>
            <a:r>
              <a:rPr lang="cs-CZ" sz="1600" u="sng" dirty="0"/>
              <a:t>Cerebrovaskulární nemoci</a:t>
            </a:r>
          </a:p>
          <a:p>
            <a:r>
              <a:rPr lang="cs-CZ" sz="1600" dirty="0"/>
              <a:t>Riziko vzniku CMP</a:t>
            </a:r>
          </a:p>
          <a:p>
            <a:pPr marL="0" indent="0">
              <a:buFont typeface="Arial"/>
              <a:buNone/>
            </a:pPr>
            <a:r>
              <a:rPr lang="cs-CZ" sz="1600" u="sng" dirty="0"/>
              <a:t>Onemocnění periferních cév</a:t>
            </a:r>
          </a:p>
          <a:p>
            <a:r>
              <a:rPr lang="cs-CZ" sz="1600" dirty="0"/>
              <a:t>Ischémie dolní končetiny – syndrom diabetické nohy</a:t>
            </a:r>
          </a:p>
        </p:txBody>
      </p:sp>
      <p:sp>
        <p:nvSpPr>
          <p:cNvPr id="2" name="Vývojový diagram: postup 1"/>
          <p:cNvSpPr/>
          <p:nvPr/>
        </p:nvSpPr>
        <p:spPr>
          <a:xfrm>
            <a:off x="7934632" y="4144297"/>
            <a:ext cx="1241352" cy="99920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819999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sz="2000" dirty="0" err="1"/>
              <a:t>Mikrovaskulární</a:t>
            </a:r>
            <a:r>
              <a:rPr lang="cs-CZ" sz="2000" dirty="0"/>
              <a:t> komplikace diabetu</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31</a:t>
            </a:fld>
            <a:endParaRPr lang="en-GB" dirty="0"/>
          </a:p>
        </p:txBody>
      </p:sp>
      <p:sp>
        <p:nvSpPr>
          <p:cNvPr id="7" name="Content Placeholder 8">
            <a:extLst>
              <a:ext uri="{FF2B5EF4-FFF2-40B4-BE49-F238E27FC236}">
                <a16:creationId xmlns:a16="http://schemas.microsoft.com/office/drawing/2014/main" xmlns="" id="{530AE2C4-EDBC-4083-8697-D8A87B78B58E}"/>
              </a:ext>
            </a:extLst>
          </p:cNvPr>
          <p:cNvSpPr txBox="1">
            <a:spLocks/>
          </p:cNvSpPr>
          <p:nvPr/>
        </p:nvSpPr>
        <p:spPr>
          <a:xfrm>
            <a:off x="4836857" y="860724"/>
            <a:ext cx="4083050" cy="582226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cs-CZ" sz="1600" dirty="0">
              <a:solidFill>
                <a:srgbClr val="FF0000"/>
              </a:solidFill>
            </a:endParaRPr>
          </a:p>
          <a:p>
            <a:pPr marL="0" indent="0">
              <a:buFont typeface="Arial"/>
              <a:buNone/>
            </a:pPr>
            <a:r>
              <a:rPr lang="cs-CZ" sz="1600" u="sng" dirty="0"/>
              <a:t>Diabetická retinopatie</a:t>
            </a:r>
          </a:p>
          <a:p>
            <a:r>
              <a:rPr lang="cs-CZ" sz="1600" dirty="0"/>
              <a:t>Slepota</a:t>
            </a:r>
          </a:p>
          <a:p>
            <a:pPr marL="0" indent="0">
              <a:buNone/>
            </a:pPr>
            <a:endParaRPr lang="cs-CZ" sz="1600" dirty="0"/>
          </a:p>
          <a:p>
            <a:pPr marL="0" indent="0">
              <a:buFont typeface="Arial"/>
              <a:buNone/>
            </a:pPr>
            <a:r>
              <a:rPr lang="cs-CZ" sz="1600" u="sng" dirty="0"/>
              <a:t>Diabetická nefropatie</a:t>
            </a:r>
          </a:p>
          <a:p>
            <a:r>
              <a:rPr lang="cs-CZ" sz="1600" dirty="0"/>
              <a:t>Selhávání ledvin (u 40% případů)</a:t>
            </a:r>
          </a:p>
          <a:p>
            <a:r>
              <a:rPr lang="cs-CZ" sz="1600" dirty="0"/>
              <a:t>Příčina 10% úmrtí u pacientů s DM</a:t>
            </a:r>
          </a:p>
          <a:p>
            <a:pPr marL="0" indent="0">
              <a:buNone/>
            </a:pPr>
            <a:endParaRPr lang="cs-CZ" sz="1600" dirty="0"/>
          </a:p>
          <a:p>
            <a:pPr marL="0" indent="0">
              <a:buFont typeface="Arial"/>
              <a:buNone/>
            </a:pPr>
            <a:r>
              <a:rPr lang="cs-CZ" sz="1600" u="sng" dirty="0"/>
              <a:t>Diabetická neuropatie – </a:t>
            </a:r>
            <a:r>
              <a:rPr lang="cs-CZ" sz="1600" u="sng" dirty="0" err="1"/>
              <a:t>sy</a:t>
            </a:r>
            <a:r>
              <a:rPr lang="cs-CZ" sz="1600" u="sng" dirty="0"/>
              <a:t> diabetické nohy</a:t>
            </a:r>
          </a:p>
          <a:p>
            <a:r>
              <a:rPr lang="cs-CZ" sz="1600" dirty="0"/>
              <a:t>Amputace dolních končetin</a:t>
            </a:r>
          </a:p>
        </p:txBody>
      </p:sp>
      <p:pic>
        <p:nvPicPr>
          <p:cNvPr id="8" name="Picture 2">
            <a:extLst>
              <a:ext uri="{FF2B5EF4-FFF2-40B4-BE49-F238E27FC236}">
                <a16:creationId xmlns:a16="http://schemas.microsoft.com/office/drawing/2014/main" xmlns="" id="{3D13BA3D-D186-420A-BD61-5C191752B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42" t="32955" r="36679" b="16179"/>
          <a:stretch/>
        </p:blipFill>
        <p:spPr bwMode="auto">
          <a:xfrm>
            <a:off x="315085" y="860724"/>
            <a:ext cx="4062516" cy="352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ývojový diagram: postup 1"/>
          <p:cNvSpPr/>
          <p:nvPr/>
        </p:nvSpPr>
        <p:spPr>
          <a:xfrm>
            <a:off x="7993626" y="4218039"/>
            <a:ext cx="1179871" cy="90889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02581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001" y="1081682"/>
            <a:ext cx="8607959" cy="504000"/>
          </a:xfrm>
        </p:spPr>
        <p:txBody>
          <a:bodyPr/>
          <a:lstStyle/>
          <a:p>
            <a:r>
              <a:rPr lang="cs-CZ" sz="2000" dirty="0" smtClean="0"/>
              <a:t> </a:t>
            </a:r>
            <a:r>
              <a:rPr lang="cs-CZ" sz="2000" dirty="0"/>
              <a:t>Metabolický syndrom</a:t>
            </a:r>
            <a:endParaRPr lang="en-US" sz="2000" dirty="0"/>
          </a:p>
        </p:txBody>
      </p:sp>
      <p:sp>
        <p:nvSpPr>
          <p:cNvPr id="4" name="Text Placeholder 3"/>
          <p:cNvSpPr>
            <a:spLocks noGrp="1"/>
          </p:cNvSpPr>
          <p:nvPr>
            <p:ph type="body" sz="quarter" idx="11"/>
          </p:nvPr>
        </p:nvSpPr>
        <p:spPr>
          <a:xfrm>
            <a:off x="215999" y="2235060"/>
            <a:ext cx="6480000" cy="190800"/>
          </a:xfrm>
        </p:spPr>
        <p:txBody>
          <a:bodyPr>
            <a:normAutofit fontScale="25000" lnSpcReduction="20000"/>
          </a:bodyPr>
          <a:lstStyle/>
          <a:p>
            <a:endParaRPr lang="en-US" sz="1600" dirty="0"/>
          </a:p>
        </p:txBody>
      </p:sp>
      <p:sp>
        <p:nvSpPr>
          <p:cNvPr id="5" name="Text Placeholder 4"/>
          <p:cNvSpPr>
            <a:spLocks noGrp="1"/>
          </p:cNvSpPr>
          <p:nvPr>
            <p:ph type="body" sz="quarter" idx="12"/>
          </p:nvPr>
        </p:nvSpPr>
        <p:spPr>
          <a:xfrm>
            <a:off x="215999" y="2441310"/>
            <a:ext cx="6480000" cy="190800"/>
          </a:xfrm>
        </p:spPr>
        <p:txBody>
          <a:bodyPr>
            <a:normAutofit fontScale="25000" lnSpcReduction="20000"/>
          </a:bodyPr>
          <a:lstStyle/>
          <a:p>
            <a:endParaRPr lang="en-US" dirty="0"/>
          </a:p>
        </p:txBody>
      </p:sp>
      <p:sp>
        <p:nvSpPr>
          <p:cNvPr id="7" name="Text Placeholder 6"/>
          <p:cNvSpPr>
            <a:spLocks noGrp="1"/>
          </p:cNvSpPr>
          <p:nvPr>
            <p:ph type="body" sz="quarter" idx="15"/>
          </p:nvPr>
        </p:nvSpPr>
        <p:spPr>
          <a:xfrm>
            <a:off x="6695999" y="2497050"/>
            <a:ext cx="1872000" cy="190800"/>
          </a:xfrm>
        </p:spPr>
        <p:txBody>
          <a:bodyPr>
            <a:normAutofit fontScale="25000" lnSpcReduction="20000"/>
          </a:bodyPr>
          <a:lstStyle/>
          <a:p>
            <a:endParaRPr lang="en-US" dirty="0"/>
          </a:p>
        </p:txBody>
      </p:sp>
      <p:sp>
        <p:nvSpPr>
          <p:cNvPr id="6" name="Text Placeholder 5"/>
          <p:cNvSpPr>
            <a:spLocks noGrp="1"/>
          </p:cNvSpPr>
          <p:nvPr>
            <p:ph type="body" sz="quarter" idx="13"/>
          </p:nvPr>
        </p:nvSpPr>
        <p:spPr/>
        <p:txBody>
          <a:bodyPr>
            <a:normAutofit fontScale="25000" lnSpcReduction="20000"/>
          </a:bodyPr>
          <a:lstStyle/>
          <a:p>
            <a:endParaRPr lang="en-US" dirty="0"/>
          </a:p>
        </p:txBody>
      </p:sp>
      <p:sp>
        <p:nvSpPr>
          <p:cNvPr id="2" name="Vývojový diagram: postup 1"/>
          <p:cNvSpPr/>
          <p:nvPr/>
        </p:nvSpPr>
        <p:spPr>
          <a:xfrm>
            <a:off x="5043948" y="117987"/>
            <a:ext cx="3956052" cy="93711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72951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76200" y="144000"/>
            <a:ext cx="8953499" cy="504000"/>
          </a:xfrm>
        </p:spPr>
        <p:txBody>
          <a:bodyPr/>
          <a:lstStyle/>
          <a:p>
            <a:pPr algn="ctr"/>
            <a:r>
              <a:rPr lang="cs-CZ" dirty="0"/>
              <a:t>Metabolický syndrom – definice a diagnostika</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33</a:t>
            </a:fld>
            <a:endParaRPr lang="en-GB" dirty="0"/>
          </a:p>
        </p:txBody>
      </p:sp>
      <p:pic>
        <p:nvPicPr>
          <p:cNvPr id="3" name="Obrázek 2">
            <a:extLst>
              <a:ext uri="{FF2B5EF4-FFF2-40B4-BE49-F238E27FC236}">
                <a16:creationId xmlns:a16="http://schemas.microsoft.com/office/drawing/2014/main" xmlns="" id="{D982747C-D6D2-46F0-8A58-47A5CD7121FA}"/>
              </a:ext>
            </a:extLst>
          </p:cNvPr>
          <p:cNvPicPr>
            <a:picLocks noChangeAspect="1"/>
          </p:cNvPicPr>
          <p:nvPr/>
        </p:nvPicPr>
        <p:blipFill>
          <a:blip r:embed="rId3"/>
          <a:stretch>
            <a:fillRect/>
          </a:stretch>
        </p:blipFill>
        <p:spPr>
          <a:xfrm>
            <a:off x="5192044" y="746760"/>
            <a:ext cx="2854646" cy="4046462"/>
          </a:xfrm>
          <a:prstGeom prst="rect">
            <a:avLst/>
          </a:prstGeom>
        </p:spPr>
      </p:pic>
      <p:sp>
        <p:nvSpPr>
          <p:cNvPr id="11" name="TextovéPole 10">
            <a:extLst>
              <a:ext uri="{FF2B5EF4-FFF2-40B4-BE49-F238E27FC236}">
                <a16:creationId xmlns:a16="http://schemas.microsoft.com/office/drawing/2014/main" xmlns="" id="{FE17CBC7-E7DB-4E91-A7AB-6171018B13BA}"/>
              </a:ext>
            </a:extLst>
          </p:cNvPr>
          <p:cNvSpPr txBox="1"/>
          <p:nvPr/>
        </p:nvSpPr>
        <p:spPr>
          <a:xfrm>
            <a:off x="516375" y="738773"/>
            <a:ext cx="4352805" cy="1261884"/>
          </a:xfrm>
          <a:prstGeom prst="rect">
            <a:avLst/>
          </a:prstGeom>
          <a:noFill/>
        </p:spPr>
        <p:txBody>
          <a:bodyPr wrap="square" rtlCol="0">
            <a:spAutoFit/>
          </a:bodyPr>
          <a:lstStyle/>
          <a:p>
            <a:pPr algn="ctr"/>
            <a:r>
              <a:rPr lang="cs-CZ" sz="1600" b="1" dirty="0"/>
              <a:t>Metabolický syndrom</a:t>
            </a:r>
          </a:p>
          <a:p>
            <a:pPr algn="ctr"/>
            <a:r>
              <a:rPr lang="cs-CZ" sz="1200" dirty="0"/>
              <a:t>(též označovaný jako </a:t>
            </a:r>
            <a:r>
              <a:rPr lang="cs-CZ" sz="1200" dirty="0" err="1"/>
              <a:t>Reavenův</a:t>
            </a:r>
            <a:r>
              <a:rPr lang="cs-CZ" sz="1200" dirty="0"/>
              <a:t> syndrom, syndrom X, </a:t>
            </a:r>
            <a:r>
              <a:rPr lang="cs-CZ" sz="1200" dirty="0" err="1"/>
              <a:t>kardiometabolický</a:t>
            </a:r>
            <a:r>
              <a:rPr lang="cs-CZ" sz="1200" dirty="0"/>
              <a:t> syndrom, syndrom inzulinové rezistence)</a:t>
            </a:r>
          </a:p>
          <a:p>
            <a:pPr algn="ctr"/>
            <a:r>
              <a:rPr lang="cs-CZ" sz="1200" dirty="0"/>
              <a:t>označuje spojení některých nemocí a rizikových faktorů, jejichž společný výskyt vede k řadě zdravotních komplikací</a:t>
            </a:r>
          </a:p>
          <a:p>
            <a:endParaRPr lang="cs-CZ" sz="1200" dirty="0"/>
          </a:p>
        </p:txBody>
      </p:sp>
      <p:graphicFrame>
        <p:nvGraphicFramePr>
          <p:cNvPr id="6" name="Diagram 5">
            <a:extLst>
              <a:ext uri="{FF2B5EF4-FFF2-40B4-BE49-F238E27FC236}">
                <a16:creationId xmlns:a16="http://schemas.microsoft.com/office/drawing/2014/main" xmlns="" id="{3A04FF74-923F-4F4C-A8C2-9C5D8E7CE3B8}"/>
              </a:ext>
            </a:extLst>
          </p:cNvPr>
          <p:cNvGraphicFramePr/>
          <p:nvPr>
            <p:extLst>
              <p:ext uri="{D42A27DB-BD31-4B8C-83A1-F6EECF244321}">
                <p14:modId xmlns:p14="http://schemas.microsoft.com/office/powerpoint/2010/main" val="3605488177"/>
              </p:ext>
            </p:extLst>
          </p:nvPr>
        </p:nvGraphicFramePr>
        <p:xfrm>
          <a:off x="1097310" y="1767004"/>
          <a:ext cx="3611880" cy="3079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ovéPole 6">
            <a:extLst>
              <a:ext uri="{FF2B5EF4-FFF2-40B4-BE49-F238E27FC236}">
                <a16:creationId xmlns:a16="http://schemas.microsoft.com/office/drawing/2014/main" xmlns="" id="{C645CA5C-0BCF-4E53-9A9F-4F26F3D0AF19}"/>
              </a:ext>
            </a:extLst>
          </p:cNvPr>
          <p:cNvSpPr txBox="1"/>
          <p:nvPr/>
        </p:nvSpPr>
        <p:spPr>
          <a:xfrm rot="16200000">
            <a:off x="-158139" y="3106824"/>
            <a:ext cx="2145139" cy="400110"/>
          </a:xfrm>
          <a:prstGeom prst="rect">
            <a:avLst/>
          </a:prstGeom>
          <a:noFill/>
        </p:spPr>
        <p:txBody>
          <a:bodyPr wrap="none" rtlCol="0">
            <a:spAutoFit/>
          </a:bodyPr>
          <a:lstStyle/>
          <a:p>
            <a:r>
              <a:rPr lang="cs-CZ" sz="2000" dirty="0"/>
              <a:t>„Smrtící kvarteto“</a:t>
            </a:r>
          </a:p>
        </p:txBody>
      </p:sp>
      <p:sp>
        <p:nvSpPr>
          <p:cNvPr id="2" name="Vývojový diagram: postup 1"/>
          <p:cNvSpPr/>
          <p:nvPr/>
        </p:nvSpPr>
        <p:spPr>
          <a:xfrm>
            <a:off x="8046690" y="4173794"/>
            <a:ext cx="1097310" cy="98445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99219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237600" y="144000"/>
            <a:ext cx="8647319" cy="504000"/>
          </a:xfrm>
        </p:spPr>
        <p:txBody>
          <a:bodyPr/>
          <a:lstStyle/>
          <a:p>
            <a:pPr algn="ctr"/>
            <a:r>
              <a:rPr lang="cs-CZ" dirty="0"/>
              <a:t>Patofyziologie metabolického syndromu</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34</a:t>
            </a:fld>
            <a:endParaRPr lang="en-GB" dirty="0"/>
          </a:p>
        </p:txBody>
      </p:sp>
      <p:pic>
        <p:nvPicPr>
          <p:cNvPr id="19" name="Picture 7">
            <a:extLst>
              <a:ext uri="{FF2B5EF4-FFF2-40B4-BE49-F238E27FC236}">
                <a16:creationId xmlns:a16="http://schemas.microsoft.com/office/drawing/2014/main" xmlns="" id="{6BA91A0F-5435-4EE8-AE03-DC413C512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613" y="861059"/>
            <a:ext cx="3280940" cy="3540981"/>
          </a:xfrm>
          <a:prstGeom prst="rect">
            <a:avLst/>
          </a:prstGeom>
        </p:spPr>
      </p:pic>
      <p:pic>
        <p:nvPicPr>
          <p:cNvPr id="20" name="Picture 8">
            <a:extLst>
              <a:ext uri="{FF2B5EF4-FFF2-40B4-BE49-F238E27FC236}">
                <a16:creationId xmlns:a16="http://schemas.microsoft.com/office/drawing/2014/main" xmlns="" id="{4F33666C-9CE7-4918-8895-C278090EEBC3}"/>
              </a:ext>
            </a:extLst>
          </p:cNvPr>
          <p:cNvPicPr>
            <a:picLocks noChangeAspect="1"/>
          </p:cNvPicPr>
          <p:nvPr/>
        </p:nvPicPr>
        <p:blipFill rotWithShape="1">
          <a:blip r:embed="rId4"/>
          <a:srcRect l="39559" t="26624" r="25610" b="17134"/>
          <a:stretch/>
        </p:blipFill>
        <p:spPr>
          <a:xfrm>
            <a:off x="1347987" y="1259860"/>
            <a:ext cx="3020418" cy="2743378"/>
          </a:xfrm>
          <a:prstGeom prst="rect">
            <a:avLst/>
          </a:prstGeom>
        </p:spPr>
      </p:pic>
      <p:sp>
        <p:nvSpPr>
          <p:cNvPr id="2" name="Vývojový diagram: postup 1"/>
          <p:cNvSpPr/>
          <p:nvPr/>
        </p:nvSpPr>
        <p:spPr>
          <a:xfrm>
            <a:off x="7925553" y="4203290"/>
            <a:ext cx="1218447" cy="94978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63491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318375" y="144000"/>
            <a:ext cx="8280000" cy="504000"/>
          </a:xfrm>
        </p:spPr>
        <p:txBody>
          <a:bodyPr/>
          <a:lstStyle/>
          <a:p>
            <a:pPr algn="ctr"/>
            <a:r>
              <a:rPr lang="cs-CZ" dirty="0"/>
              <a:t>Klinické důsledky metabolického syndromu</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35</a:t>
            </a:fld>
            <a:endParaRPr lang="en-GB" dirty="0"/>
          </a:p>
        </p:txBody>
      </p:sp>
      <p:graphicFrame>
        <p:nvGraphicFramePr>
          <p:cNvPr id="2" name="Objekt 1">
            <a:extLst>
              <a:ext uri="{FF2B5EF4-FFF2-40B4-BE49-F238E27FC236}">
                <a16:creationId xmlns:a16="http://schemas.microsoft.com/office/drawing/2014/main" xmlns="" id="{3DDAED96-8DFD-47AD-8375-914204D73435}"/>
              </a:ext>
            </a:extLst>
          </p:cNvPr>
          <p:cNvGraphicFramePr>
            <a:graphicFrameLocks noChangeAspect="1"/>
          </p:cNvGraphicFramePr>
          <p:nvPr>
            <p:extLst>
              <p:ext uri="{D42A27DB-BD31-4B8C-83A1-F6EECF244321}">
                <p14:modId xmlns:p14="http://schemas.microsoft.com/office/powerpoint/2010/main" val="3747627623"/>
              </p:ext>
            </p:extLst>
          </p:nvPr>
        </p:nvGraphicFramePr>
        <p:xfrm>
          <a:off x="1424940" y="757237"/>
          <a:ext cx="6096000" cy="3629025"/>
        </p:xfrm>
        <a:graphic>
          <a:graphicData uri="http://schemas.openxmlformats.org/presentationml/2006/ole">
            <mc:AlternateContent xmlns:mc="http://schemas.openxmlformats.org/markup-compatibility/2006">
              <mc:Choice xmlns:v="urn:schemas-microsoft-com:vml" Requires="v">
                <p:oleObj spid="_x0000_s2069" name="Image" r:id="rId4" imgW="22857120" imgH="13701240" progId="Photoshop.Image.18">
                  <p:embed/>
                </p:oleObj>
              </mc:Choice>
              <mc:Fallback>
                <p:oleObj name="Image" r:id="rId4" imgW="22857120" imgH="13701240" progId="Photoshop.Image.18">
                  <p:embed/>
                  <p:pic>
                    <p:nvPicPr>
                      <p:cNvPr id="0" name=""/>
                      <p:cNvPicPr/>
                      <p:nvPr/>
                    </p:nvPicPr>
                    <p:blipFill>
                      <a:blip r:embed="rId5"/>
                      <a:stretch>
                        <a:fillRect/>
                      </a:stretch>
                    </p:blipFill>
                    <p:spPr>
                      <a:xfrm>
                        <a:off x="1424940" y="757237"/>
                        <a:ext cx="6096000" cy="3629025"/>
                      </a:xfrm>
                      <a:prstGeom prst="rect">
                        <a:avLst/>
                      </a:prstGeom>
                    </p:spPr>
                  </p:pic>
                </p:oleObj>
              </mc:Fallback>
            </mc:AlternateContent>
          </a:graphicData>
        </a:graphic>
      </p:graphicFrame>
      <p:sp>
        <p:nvSpPr>
          <p:cNvPr id="3" name="Vývojový diagram: postup 2"/>
          <p:cNvSpPr/>
          <p:nvPr/>
        </p:nvSpPr>
        <p:spPr>
          <a:xfrm>
            <a:off x="7964129" y="4100052"/>
            <a:ext cx="1179871" cy="10434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21380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001" y="1081682"/>
            <a:ext cx="8607959" cy="504000"/>
          </a:xfrm>
        </p:spPr>
        <p:txBody>
          <a:bodyPr/>
          <a:lstStyle/>
          <a:p>
            <a:r>
              <a:rPr lang="cs-CZ" sz="2000" dirty="0" smtClean="0"/>
              <a:t>Ledviny </a:t>
            </a:r>
            <a:r>
              <a:rPr lang="cs-CZ" sz="2000" dirty="0"/>
              <a:t>– anatomie, nefron, role v regulaci glukózy</a:t>
            </a:r>
            <a:endParaRPr lang="en-US" sz="2000" dirty="0"/>
          </a:p>
        </p:txBody>
      </p:sp>
      <p:sp>
        <p:nvSpPr>
          <p:cNvPr id="5" name="Text Placeholder 4"/>
          <p:cNvSpPr>
            <a:spLocks noGrp="1"/>
          </p:cNvSpPr>
          <p:nvPr>
            <p:ph type="body" sz="quarter" idx="11"/>
          </p:nvPr>
        </p:nvSpPr>
        <p:spPr>
          <a:xfrm>
            <a:off x="216001" y="1905000"/>
            <a:ext cx="6911999" cy="687450"/>
          </a:xfrm>
        </p:spPr>
        <p:txBody>
          <a:bodyPr/>
          <a:lstStyle/>
          <a:p>
            <a:endParaRPr lang="en-US" dirty="0"/>
          </a:p>
        </p:txBody>
      </p:sp>
      <p:sp>
        <p:nvSpPr>
          <p:cNvPr id="9" name="Zástupný symbol pro text 8"/>
          <p:cNvSpPr>
            <a:spLocks noGrp="1"/>
          </p:cNvSpPr>
          <p:nvPr>
            <p:ph type="body" sz="quarter" idx="12"/>
          </p:nvPr>
        </p:nvSpPr>
        <p:spPr/>
        <p:txBody>
          <a:bodyPr>
            <a:normAutofit fontScale="25000" lnSpcReduction="20000"/>
          </a:bodyPr>
          <a:lstStyle/>
          <a:p>
            <a:endParaRPr lang="cs-CZ"/>
          </a:p>
        </p:txBody>
      </p:sp>
      <p:sp>
        <p:nvSpPr>
          <p:cNvPr id="8" name="Zástupný symbol pro text 7"/>
          <p:cNvSpPr>
            <a:spLocks noGrp="1"/>
          </p:cNvSpPr>
          <p:nvPr>
            <p:ph type="body" sz="quarter" idx="13"/>
          </p:nvPr>
        </p:nvSpPr>
        <p:spPr/>
        <p:txBody>
          <a:bodyPr>
            <a:normAutofit fontScale="25000" lnSpcReduction="20000"/>
          </a:bodyPr>
          <a:lstStyle/>
          <a:p>
            <a:endParaRPr lang="cs-CZ"/>
          </a:p>
        </p:txBody>
      </p:sp>
      <p:sp>
        <p:nvSpPr>
          <p:cNvPr id="10" name="Vývojový diagram: postup 9"/>
          <p:cNvSpPr/>
          <p:nvPr/>
        </p:nvSpPr>
        <p:spPr>
          <a:xfrm>
            <a:off x="5353664" y="442451"/>
            <a:ext cx="45719" cy="8849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ývojový diagram: postup 10"/>
          <p:cNvSpPr/>
          <p:nvPr/>
        </p:nvSpPr>
        <p:spPr>
          <a:xfrm>
            <a:off x="6340333" y="396732"/>
            <a:ext cx="45719" cy="4571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ývojový diagram: postup 11"/>
          <p:cNvSpPr/>
          <p:nvPr/>
        </p:nvSpPr>
        <p:spPr>
          <a:xfrm>
            <a:off x="4925961" y="191729"/>
            <a:ext cx="4074039" cy="95186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80291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a:t>Ledviny</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37</a:t>
            </a:fld>
            <a:endParaRPr lang="en-GB" dirty="0"/>
          </a:p>
        </p:txBody>
      </p:sp>
      <p:pic>
        <p:nvPicPr>
          <p:cNvPr id="7" name="Picture 2">
            <a:extLst>
              <a:ext uri="{FF2B5EF4-FFF2-40B4-BE49-F238E27FC236}">
                <a16:creationId xmlns:a16="http://schemas.microsoft.com/office/drawing/2014/main" xmlns="" id="{8C87A19B-6197-4B5F-B32E-AED2FE82AC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23" t="24352" r="46455" b="26988"/>
          <a:stretch/>
        </p:blipFill>
        <p:spPr bwMode="auto">
          <a:xfrm>
            <a:off x="4803775" y="786147"/>
            <a:ext cx="3289079" cy="336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xmlns="" id="{3804A7E5-6C3A-4C0D-A17C-39A967DE38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53" t="30632" r="59622" b="18678"/>
          <a:stretch/>
        </p:blipFill>
        <p:spPr bwMode="auto">
          <a:xfrm>
            <a:off x="892466" y="648000"/>
            <a:ext cx="2667401" cy="409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xmlns="" id="{F1ECBFFE-F89C-4215-9058-0BAB5A95411D}"/>
              </a:ext>
            </a:extLst>
          </p:cNvPr>
          <p:cNvCxnSpPr>
            <a:cxnSpLocks/>
          </p:cNvCxnSpPr>
          <p:nvPr/>
        </p:nvCxnSpPr>
        <p:spPr>
          <a:xfrm>
            <a:off x="2768655" y="2186907"/>
            <a:ext cx="4697849" cy="152989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xmlns="" id="{0E9FE050-C153-41DE-96A9-22E1C0C15012}"/>
              </a:ext>
            </a:extLst>
          </p:cNvPr>
          <p:cNvCxnSpPr>
            <a:cxnSpLocks/>
          </p:cNvCxnSpPr>
          <p:nvPr/>
        </p:nvCxnSpPr>
        <p:spPr>
          <a:xfrm>
            <a:off x="2409232" y="2237567"/>
            <a:ext cx="3636333" cy="13147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 name="Vývojový diagram: postup 1"/>
          <p:cNvSpPr/>
          <p:nvPr/>
        </p:nvSpPr>
        <p:spPr>
          <a:xfrm>
            <a:off x="7949381" y="4151646"/>
            <a:ext cx="1194619" cy="100143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195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a:t>Ledviny</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38</a:t>
            </a:fld>
            <a:endParaRPr lang="en-GB" dirty="0"/>
          </a:p>
        </p:txBody>
      </p:sp>
      <p:pic>
        <p:nvPicPr>
          <p:cNvPr id="7" name="Picture 2" descr="\\jnjczprfps01\Home$\jvinkler\SLOŽKY\DIABETOLOGIE\Edukace\Obrázky a schémata\ledvina.jpg">
            <a:extLst>
              <a:ext uri="{FF2B5EF4-FFF2-40B4-BE49-F238E27FC236}">
                <a16:creationId xmlns:a16="http://schemas.microsoft.com/office/drawing/2014/main" xmlns="" id="{585A8125-BDDC-4874-B418-22B77E77D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01" y="648000"/>
            <a:ext cx="2642605" cy="35841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xmlns="" id="{DF0FB376-4910-49C6-B890-CAD131773D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03" t="12537" r="28022" b="7045"/>
          <a:stretch/>
        </p:blipFill>
        <p:spPr bwMode="auto">
          <a:xfrm>
            <a:off x="3128835" y="131726"/>
            <a:ext cx="2923459" cy="308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lowchart: Connector 10">
            <a:extLst>
              <a:ext uri="{FF2B5EF4-FFF2-40B4-BE49-F238E27FC236}">
                <a16:creationId xmlns:a16="http://schemas.microsoft.com/office/drawing/2014/main" xmlns="" id="{E6187A0E-943C-411C-94C0-A32630B06431}"/>
              </a:ext>
            </a:extLst>
          </p:cNvPr>
          <p:cNvSpPr/>
          <p:nvPr/>
        </p:nvSpPr>
        <p:spPr>
          <a:xfrm>
            <a:off x="2049730" y="1344608"/>
            <a:ext cx="349804" cy="331393"/>
          </a:xfrm>
          <a:prstGeom prst="flowChartConnector">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4" name="Arrow: Right 13">
            <a:extLst>
              <a:ext uri="{FF2B5EF4-FFF2-40B4-BE49-F238E27FC236}">
                <a16:creationId xmlns:a16="http://schemas.microsoft.com/office/drawing/2014/main" xmlns="" id="{7F98F8D3-43F6-4335-9D50-D1F7DC13DCA3}"/>
              </a:ext>
            </a:extLst>
          </p:cNvPr>
          <p:cNvSpPr/>
          <p:nvPr/>
        </p:nvSpPr>
        <p:spPr>
          <a:xfrm>
            <a:off x="2290485" y="1344608"/>
            <a:ext cx="607553" cy="45719"/>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21" name="Picture 2">
            <a:extLst>
              <a:ext uri="{FF2B5EF4-FFF2-40B4-BE49-F238E27FC236}">
                <a16:creationId xmlns:a16="http://schemas.microsoft.com/office/drawing/2014/main" xmlns="" id="{16A92D28-D6EA-4CEE-961B-11712E17BE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250" t="28125" r="52558" b="13881"/>
          <a:stretch/>
        </p:blipFill>
        <p:spPr bwMode="auto">
          <a:xfrm>
            <a:off x="2795043" y="2996641"/>
            <a:ext cx="1674712" cy="214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xmlns="" id="{E09D3ABE-93B0-4140-A22D-25E6E14171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99" t="28125" r="52558" b="14317"/>
          <a:stretch/>
        </p:blipFill>
        <p:spPr bwMode="auto">
          <a:xfrm>
            <a:off x="2795043" y="2996640"/>
            <a:ext cx="1683454" cy="216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lowchart: Connector 25">
            <a:extLst>
              <a:ext uri="{FF2B5EF4-FFF2-40B4-BE49-F238E27FC236}">
                <a16:creationId xmlns:a16="http://schemas.microsoft.com/office/drawing/2014/main" xmlns="" id="{23A54690-7C29-46A6-B73A-D900FEB09D35}"/>
              </a:ext>
            </a:extLst>
          </p:cNvPr>
          <p:cNvSpPr/>
          <p:nvPr/>
        </p:nvSpPr>
        <p:spPr>
          <a:xfrm>
            <a:off x="4469755" y="563129"/>
            <a:ext cx="285881" cy="268421"/>
          </a:xfrm>
          <a:prstGeom prst="flowChartConnector">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cxnSp>
        <p:nvCxnSpPr>
          <p:cNvPr id="28" name="Straight Arrow Connector 27">
            <a:extLst>
              <a:ext uri="{FF2B5EF4-FFF2-40B4-BE49-F238E27FC236}">
                <a16:creationId xmlns:a16="http://schemas.microsoft.com/office/drawing/2014/main" xmlns="" id="{2199A696-EF0A-4CDB-9953-34E45E16FD52}"/>
              </a:ext>
            </a:extLst>
          </p:cNvPr>
          <p:cNvCxnSpPr/>
          <p:nvPr/>
        </p:nvCxnSpPr>
        <p:spPr>
          <a:xfrm flipH="1">
            <a:off x="4028010" y="845011"/>
            <a:ext cx="562554" cy="204621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xmlns="" id="{C3505AE8-6BF7-4BA5-BAFA-25A74D336A93}"/>
              </a:ext>
            </a:extLst>
          </p:cNvPr>
          <p:cNvSpPr txBox="1"/>
          <p:nvPr/>
        </p:nvSpPr>
        <p:spPr>
          <a:xfrm>
            <a:off x="2585557" y="557605"/>
            <a:ext cx="877163" cy="369332"/>
          </a:xfrm>
          <a:prstGeom prst="rect">
            <a:avLst/>
          </a:prstGeom>
          <a:noFill/>
        </p:spPr>
        <p:txBody>
          <a:bodyPr wrap="none" rtlCol="0">
            <a:spAutoFit/>
          </a:bodyPr>
          <a:lstStyle/>
          <a:p>
            <a:r>
              <a:rPr lang="cs-CZ" dirty="0">
                <a:solidFill>
                  <a:schemeClr val="accent1"/>
                </a:solidFill>
              </a:rPr>
              <a:t>Nefron</a:t>
            </a:r>
          </a:p>
        </p:txBody>
      </p:sp>
      <p:sp>
        <p:nvSpPr>
          <p:cNvPr id="30" name="TextBox 29">
            <a:extLst>
              <a:ext uri="{FF2B5EF4-FFF2-40B4-BE49-F238E27FC236}">
                <a16:creationId xmlns:a16="http://schemas.microsoft.com/office/drawing/2014/main" xmlns="" id="{1ADCFC6A-E5F8-41F9-AF7F-9234E22927C5}"/>
              </a:ext>
            </a:extLst>
          </p:cNvPr>
          <p:cNvSpPr txBox="1"/>
          <p:nvPr/>
        </p:nvSpPr>
        <p:spPr>
          <a:xfrm>
            <a:off x="6076817" y="122920"/>
            <a:ext cx="2800767" cy="369332"/>
          </a:xfrm>
          <a:prstGeom prst="rect">
            <a:avLst/>
          </a:prstGeom>
          <a:noFill/>
        </p:spPr>
        <p:txBody>
          <a:bodyPr wrap="none" rtlCol="0">
            <a:spAutoFit/>
          </a:bodyPr>
          <a:lstStyle/>
          <a:p>
            <a:r>
              <a:rPr lang="cs-CZ" dirty="0">
                <a:solidFill>
                  <a:schemeClr val="accent1"/>
                </a:solidFill>
              </a:rPr>
              <a:t>Schéma filtrace v nefronu</a:t>
            </a:r>
          </a:p>
        </p:txBody>
      </p:sp>
      <p:sp>
        <p:nvSpPr>
          <p:cNvPr id="31" name="TextBox 30">
            <a:extLst>
              <a:ext uri="{FF2B5EF4-FFF2-40B4-BE49-F238E27FC236}">
                <a16:creationId xmlns:a16="http://schemas.microsoft.com/office/drawing/2014/main" xmlns="" id="{F1DECA98-6272-42BD-B8CD-68E4505DCDFB}"/>
              </a:ext>
            </a:extLst>
          </p:cNvPr>
          <p:cNvSpPr txBox="1"/>
          <p:nvPr/>
        </p:nvSpPr>
        <p:spPr>
          <a:xfrm>
            <a:off x="523903" y="4743088"/>
            <a:ext cx="2274982" cy="369332"/>
          </a:xfrm>
          <a:prstGeom prst="rect">
            <a:avLst/>
          </a:prstGeom>
          <a:noFill/>
        </p:spPr>
        <p:txBody>
          <a:bodyPr wrap="none" rtlCol="0">
            <a:spAutoFit/>
          </a:bodyPr>
          <a:lstStyle/>
          <a:p>
            <a:r>
              <a:rPr lang="cs-CZ" dirty="0" err="1">
                <a:solidFill>
                  <a:schemeClr val="accent1"/>
                </a:solidFill>
              </a:rPr>
              <a:t>Reabsorbce</a:t>
            </a:r>
            <a:r>
              <a:rPr lang="cs-CZ" dirty="0">
                <a:solidFill>
                  <a:schemeClr val="accent1"/>
                </a:solidFill>
              </a:rPr>
              <a:t> glukózy</a:t>
            </a:r>
          </a:p>
        </p:txBody>
      </p:sp>
      <p:pic>
        <p:nvPicPr>
          <p:cNvPr id="33" name="Picture 32">
            <a:extLst>
              <a:ext uri="{FF2B5EF4-FFF2-40B4-BE49-F238E27FC236}">
                <a16:creationId xmlns:a16="http://schemas.microsoft.com/office/drawing/2014/main" xmlns="" id="{6B018C98-0F9A-457B-96B0-64A7CBA36429}"/>
              </a:ext>
            </a:extLst>
          </p:cNvPr>
          <p:cNvPicPr>
            <a:picLocks noChangeAspect="1"/>
          </p:cNvPicPr>
          <p:nvPr/>
        </p:nvPicPr>
        <p:blipFill>
          <a:blip r:embed="rId7"/>
          <a:stretch>
            <a:fillRect/>
          </a:stretch>
        </p:blipFill>
        <p:spPr>
          <a:xfrm>
            <a:off x="6414724" y="492252"/>
            <a:ext cx="2438400" cy="4651248"/>
          </a:xfrm>
          <a:prstGeom prst="rect">
            <a:avLst/>
          </a:prstGeom>
        </p:spPr>
      </p:pic>
      <p:cxnSp>
        <p:nvCxnSpPr>
          <p:cNvPr id="35" name="Straight Arrow Connector 34">
            <a:extLst>
              <a:ext uri="{FF2B5EF4-FFF2-40B4-BE49-F238E27FC236}">
                <a16:creationId xmlns:a16="http://schemas.microsoft.com/office/drawing/2014/main" xmlns="" id="{C69DED4C-6DCC-49F1-BE26-DDCD7C791C88}"/>
              </a:ext>
            </a:extLst>
          </p:cNvPr>
          <p:cNvCxnSpPr/>
          <p:nvPr/>
        </p:nvCxnSpPr>
        <p:spPr>
          <a:xfrm>
            <a:off x="5795736" y="1357765"/>
            <a:ext cx="362430"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xmlns="" id="{C5837E38-2736-4352-A901-4682B0AF355C}"/>
              </a:ext>
            </a:extLst>
          </p:cNvPr>
          <p:cNvSpPr/>
          <p:nvPr/>
        </p:nvSpPr>
        <p:spPr>
          <a:xfrm>
            <a:off x="7004013" y="1324046"/>
            <a:ext cx="486803" cy="477791"/>
          </a:xfrm>
          <a:prstGeom prst="ellipse">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ln w="76200">
                <a:solidFill>
                  <a:schemeClr val="tx1"/>
                </a:solidFill>
              </a:ln>
            </a:endParaRPr>
          </a:p>
        </p:txBody>
      </p:sp>
      <p:cxnSp>
        <p:nvCxnSpPr>
          <p:cNvPr id="38" name="Straight Arrow Connector 37">
            <a:extLst>
              <a:ext uri="{FF2B5EF4-FFF2-40B4-BE49-F238E27FC236}">
                <a16:creationId xmlns:a16="http://schemas.microsoft.com/office/drawing/2014/main" xmlns="" id="{D683C791-5809-4D81-A924-F6BFFEC6B6BE}"/>
              </a:ext>
            </a:extLst>
          </p:cNvPr>
          <p:cNvCxnSpPr>
            <a:stCxn id="36" idx="3"/>
          </p:cNvCxnSpPr>
          <p:nvPr/>
        </p:nvCxnSpPr>
        <p:spPr>
          <a:xfrm flipH="1">
            <a:off x="4692335" y="1731866"/>
            <a:ext cx="2382969" cy="16494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2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6" grpId="0" animBg="1"/>
      <p:bldP spid="29" grpId="0"/>
      <p:bldP spid="30" grpId="0"/>
      <p:bldP spid="31" grpId="0"/>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err="1"/>
              <a:t>Reabsorbce</a:t>
            </a:r>
            <a:r>
              <a:rPr lang="cs-CZ" dirty="0"/>
              <a:t> glukózy v nefronu</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39</a:t>
            </a:fld>
            <a:endParaRPr lang="en-GB" dirty="0"/>
          </a:p>
        </p:txBody>
      </p:sp>
      <p:pic>
        <p:nvPicPr>
          <p:cNvPr id="7" name="Picture 2">
            <a:extLst>
              <a:ext uri="{FF2B5EF4-FFF2-40B4-BE49-F238E27FC236}">
                <a16:creationId xmlns:a16="http://schemas.microsoft.com/office/drawing/2014/main" xmlns="" id="{720BB4DF-C32F-4B53-927A-CC9A8C549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25" t="18985" r="15150" b="26388"/>
          <a:stretch/>
        </p:blipFill>
        <p:spPr bwMode="auto">
          <a:xfrm>
            <a:off x="1" y="648000"/>
            <a:ext cx="4881186" cy="295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a:extLst>
              <a:ext uri="{FF2B5EF4-FFF2-40B4-BE49-F238E27FC236}">
                <a16:creationId xmlns:a16="http://schemas.microsoft.com/office/drawing/2014/main" xmlns="" id="{097702B8-FB8A-4825-B421-F7BBDABD6B3C}"/>
              </a:ext>
            </a:extLst>
          </p:cNvPr>
          <p:cNvSpPr/>
          <p:nvPr/>
        </p:nvSpPr>
        <p:spPr>
          <a:xfrm>
            <a:off x="1328840" y="901243"/>
            <a:ext cx="1289370" cy="1221954"/>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cxnSp>
        <p:nvCxnSpPr>
          <p:cNvPr id="12" name="Straight Arrow Connector 11">
            <a:extLst>
              <a:ext uri="{FF2B5EF4-FFF2-40B4-BE49-F238E27FC236}">
                <a16:creationId xmlns:a16="http://schemas.microsoft.com/office/drawing/2014/main" xmlns="" id="{9086BF78-FE30-45EA-A126-DF868F5E49C9}"/>
              </a:ext>
            </a:extLst>
          </p:cNvPr>
          <p:cNvCxnSpPr/>
          <p:nvPr/>
        </p:nvCxnSpPr>
        <p:spPr>
          <a:xfrm>
            <a:off x="2618210" y="1388046"/>
            <a:ext cx="2098515" cy="1241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xmlns="" id="{38EB7D0D-5BAE-436B-B395-3CC05D71A1C0}"/>
              </a:ext>
            </a:extLst>
          </p:cNvPr>
          <p:cNvPicPr>
            <a:picLocks noChangeAspect="1"/>
          </p:cNvPicPr>
          <p:nvPr/>
        </p:nvPicPr>
        <p:blipFill>
          <a:blip r:embed="rId4"/>
          <a:stretch>
            <a:fillRect/>
          </a:stretch>
        </p:blipFill>
        <p:spPr>
          <a:xfrm>
            <a:off x="4830461" y="784489"/>
            <a:ext cx="2027470" cy="2677416"/>
          </a:xfrm>
          <a:prstGeom prst="rect">
            <a:avLst/>
          </a:prstGeom>
        </p:spPr>
      </p:pic>
      <p:pic>
        <p:nvPicPr>
          <p:cNvPr id="16" name="Picture 15">
            <a:extLst>
              <a:ext uri="{FF2B5EF4-FFF2-40B4-BE49-F238E27FC236}">
                <a16:creationId xmlns:a16="http://schemas.microsoft.com/office/drawing/2014/main" xmlns="" id="{4A90B538-3141-43EF-9A61-D500E9A3B4F8}"/>
              </a:ext>
            </a:extLst>
          </p:cNvPr>
          <p:cNvPicPr>
            <a:picLocks noChangeAspect="1"/>
          </p:cNvPicPr>
          <p:nvPr/>
        </p:nvPicPr>
        <p:blipFill>
          <a:blip r:embed="rId5"/>
          <a:stretch>
            <a:fillRect/>
          </a:stretch>
        </p:blipFill>
        <p:spPr>
          <a:xfrm>
            <a:off x="6989887" y="784490"/>
            <a:ext cx="2080294" cy="2677415"/>
          </a:xfrm>
          <a:prstGeom prst="rect">
            <a:avLst/>
          </a:prstGeom>
        </p:spPr>
      </p:pic>
      <p:sp>
        <p:nvSpPr>
          <p:cNvPr id="17" name="TextBox 16">
            <a:extLst>
              <a:ext uri="{FF2B5EF4-FFF2-40B4-BE49-F238E27FC236}">
                <a16:creationId xmlns:a16="http://schemas.microsoft.com/office/drawing/2014/main" xmlns="" id="{4000D73B-7DB6-41A1-9F41-8184AEA4A5EC}"/>
              </a:ext>
            </a:extLst>
          </p:cNvPr>
          <p:cNvSpPr txBox="1"/>
          <p:nvPr/>
        </p:nvSpPr>
        <p:spPr>
          <a:xfrm>
            <a:off x="6871282" y="234111"/>
            <a:ext cx="2317504" cy="369332"/>
          </a:xfrm>
          <a:prstGeom prst="rect">
            <a:avLst/>
          </a:prstGeom>
          <a:noFill/>
        </p:spPr>
        <p:txBody>
          <a:bodyPr wrap="square" rtlCol="0">
            <a:spAutoFit/>
          </a:bodyPr>
          <a:lstStyle/>
          <a:p>
            <a:r>
              <a:rPr lang="cs-CZ" dirty="0">
                <a:solidFill>
                  <a:schemeClr val="accent1"/>
                </a:solidFill>
              </a:rPr>
              <a:t>Po přidání SGLT2i</a:t>
            </a:r>
          </a:p>
        </p:txBody>
      </p:sp>
      <p:cxnSp>
        <p:nvCxnSpPr>
          <p:cNvPr id="23" name="Straight Connector 22">
            <a:extLst>
              <a:ext uri="{FF2B5EF4-FFF2-40B4-BE49-F238E27FC236}">
                <a16:creationId xmlns:a16="http://schemas.microsoft.com/office/drawing/2014/main" xmlns="" id="{6B1A3433-AA88-46AA-BDF6-D6CCEE0A84CC}"/>
              </a:ext>
            </a:extLst>
          </p:cNvPr>
          <p:cNvCxnSpPr>
            <a:cxnSpLocks/>
          </p:cNvCxnSpPr>
          <p:nvPr/>
        </p:nvCxnSpPr>
        <p:spPr>
          <a:xfrm>
            <a:off x="5637703" y="3328679"/>
            <a:ext cx="0" cy="63152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xmlns="" id="{611553D7-ADD0-42C5-8E9A-C2CA11C1CE71}"/>
              </a:ext>
            </a:extLst>
          </p:cNvPr>
          <p:cNvCxnSpPr/>
          <p:nvPr/>
        </p:nvCxnSpPr>
        <p:spPr>
          <a:xfrm flipH="1">
            <a:off x="4302285" y="3960207"/>
            <a:ext cx="1335418"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xmlns="" id="{96605642-C562-4D55-A652-740F55994A71}"/>
              </a:ext>
            </a:extLst>
          </p:cNvPr>
          <p:cNvSpPr txBox="1"/>
          <p:nvPr/>
        </p:nvSpPr>
        <p:spPr>
          <a:xfrm>
            <a:off x="4012835" y="4500922"/>
            <a:ext cx="4144402" cy="1200329"/>
          </a:xfrm>
          <a:prstGeom prst="rect">
            <a:avLst/>
          </a:prstGeom>
          <a:noFill/>
        </p:spPr>
        <p:txBody>
          <a:bodyPr wrap="square" rtlCol="0">
            <a:spAutoFit/>
          </a:bodyPr>
          <a:lstStyle/>
          <a:p>
            <a:pPr marL="171450" indent="-171450">
              <a:buFont typeface="Arial" panose="020B0604020202020204" pitchFamily="34" charset="0"/>
              <a:buChar char="•"/>
            </a:pPr>
            <a:r>
              <a:rPr lang="cs-CZ" sz="1200" dirty="0"/>
              <a:t>SGLT2i </a:t>
            </a:r>
            <a:r>
              <a:rPr lang="cs-CZ" sz="1200" dirty="0">
                <a:solidFill>
                  <a:srgbClr val="FF0000"/>
                </a:solidFill>
              </a:rPr>
              <a:t>navozují </a:t>
            </a:r>
            <a:r>
              <a:rPr lang="cs-CZ" sz="1200" dirty="0" err="1">
                <a:solidFill>
                  <a:srgbClr val="FF0000"/>
                </a:solidFill>
              </a:rPr>
              <a:t>glukosurii</a:t>
            </a:r>
            <a:endParaRPr lang="cs-CZ" sz="1200" dirty="0">
              <a:solidFill>
                <a:srgbClr val="FF0000"/>
              </a:solidFill>
            </a:endParaRPr>
          </a:p>
          <a:p>
            <a:pPr marL="171450" indent="-171450">
              <a:buFont typeface="Arial" panose="020B0604020202020204" pitchFamily="34" charset="0"/>
              <a:buChar char="•"/>
            </a:pPr>
            <a:r>
              <a:rPr lang="cs-CZ" sz="1200" dirty="0">
                <a:ea typeface="ＭＳ Ｐゴシック" pitchFamily="42" charset="-128"/>
                <a:cs typeface="ＭＳ Ｐゴシック" pitchFamily="42" charset="-128"/>
              </a:rPr>
              <a:t>Inhibicí SGLT2 dochází denně ke ztrátě cca 70 g glukózy</a:t>
            </a:r>
          </a:p>
          <a:p>
            <a:endParaRPr lang="cs-CZ" sz="1200" dirty="0"/>
          </a:p>
          <a:p>
            <a:endParaRPr lang="cs-CZ" sz="1200" dirty="0"/>
          </a:p>
          <a:p>
            <a:pPr marL="171450" indent="-171450">
              <a:buFont typeface="Arial" panose="020B0604020202020204" pitchFamily="34" charset="0"/>
              <a:buChar char="•"/>
            </a:pPr>
            <a:endParaRPr lang="cs-CZ" sz="1200" dirty="0"/>
          </a:p>
        </p:txBody>
      </p:sp>
      <p:cxnSp>
        <p:nvCxnSpPr>
          <p:cNvPr id="28" name="Straight Connector 27">
            <a:extLst>
              <a:ext uri="{FF2B5EF4-FFF2-40B4-BE49-F238E27FC236}">
                <a16:creationId xmlns:a16="http://schemas.microsoft.com/office/drawing/2014/main" xmlns="" id="{55CBE2C5-0A79-44CB-9F8B-D1761DAC67B5}"/>
              </a:ext>
            </a:extLst>
          </p:cNvPr>
          <p:cNvCxnSpPr>
            <a:cxnSpLocks/>
          </p:cNvCxnSpPr>
          <p:nvPr/>
        </p:nvCxnSpPr>
        <p:spPr>
          <a:xfrm>
            <a:off x="8243853" y="3362667"/>
            <a:ext cx="0" cy="124222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xmlns="" id="{B76DC1FC-F96F-4012-89A6-C5BBA25D896D}"/>
              </a:ext>
            </a:extLst>
          </p:cNvPr>
          <p:cNvCxnSpPr>
            <a:cxnSpLocks/>
          </p:cNvCxnSpPr>
          <p:nvPr/>
        </p:nvCxnSpPr>
        <p:spPr>
          <a:xfrm flipH="1">
            <a:off x="6762613" y="4604892"/>
            <a:ext cx="1481240"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xmlns="" id="{27D8B961-B7A0-4D56-AEA1-904AD6C01BC7}"/>
              </a:ext>
            </a:extLst>
          </p:cNvPr>
          <p:cNvSpPr txBox="1"/>
          <p:nvPr/>
        </p:nvSpPr>
        <p:spPr>
          <a:xfrm>
            <a:off x="233199" y="3777732"/>
            <a:ext cx="4144402" cy="830997"/>
          </a:xfrm>
          <a:prstGeom prst="rect">
            <a:avLst/>
          </a:prstGeom>
          <a:noFill/>
        </p:spPr>
        <p:txBody>
          <a:bodyPr wrap="square" rtlCol="0">
            <a:spAutoFit/>
          </a:bodyPr>
          <a:lstStyle/>
          <a:p>
            <a:pPr marL="171450" indent="-171450">
              <a:buFont typeface="Arial" panose="020B0604020202020204" pitchFamily="34" charset="0"/>
              <a:buChar char="•"/>
            </a:pPr>
            <a:r>
              <a:rPr lang="cs-CZ" sz="1200" dirty="0"/>
              <a:t>Pokud by ledviny zpětně nevstřebávaly, docházelo by ke značným ztrátám cukru do moči (</a:t>
            </a:r>
            <a:r>
              <a:rPr lang="cs-CZ" sz="1200" dirty="0" err="1">
                <a:solidFill>
                  <a:srgbClr val="FF0000"/>
                </a:solidFill>
              </a:rPr>
              <a:t>glukosúrie</a:t>
            </a:r>
            <a:r>
              <a:rPr lang="cs-CZ" sz="1200" dirty="0"/>
              <a:t>) v množství cca 180g/den</a:t>
            </a:r>
          </a:p>
          <a:p>
            <a:pPr marL="171450" indent="-171450">
              <a:buFont typeface="Arial" panose="020B0604020202020204" pitchFamily="34" charset="0"/>
              <a:buChar char="•"/>
            </a:pPr>
            <a:endParaRPr lang="cs-CZ" sz="1200" dirty="0"/>
          </a:p>
        </p:txBody>
      </p:sp>
      <p:sp>
        <p:nvSpPr>
          <p:cNvPr id="2" name="Vývojový diagram: postup 1"/>
          <p:cNvSpPr/>
          <p:nvPr/>
        </p:nvSpPr>
        <p:spPr>
          <a:xfrm>
            <a:off x="8274386" y="4500922"/>
            <a:ext cx="914400" cy="65215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334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26"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a:xfrm>
            <a:off x="237601" y="263973"/>
            <a:ext cx="8280000" cy="504000"/>
          </a:xfrm>
        </p:spPr>
        <p:txBody>
          <a:bodyPr/>
          <a:lstStyle/>
          <a:p>
            <a:r>
              <a:rPr lang="cs-CZ" dirty="0"/>
              <a:t>Diabetes </a:t>
            </a:r>
            <a:r>
              <a:rPr lang="cs-CZ" dirty="0" err="1"/>
              <a:t>mellitus</a:t>
            </a:r>
            <a:r>
              <a:rPr lang="cs-CZ" dirty="0"/>
              <a:t> (DM, diabetes, cukrovka)</a:t>
            </a:r>
          </a:p>
        </p:txBody>
      </p:sp>
      <p:sp>
        <p:nvSpPr>
          <p:cNvPr id="3" name="Text Placeholder 2">
            <a:extLst>
              <a:ext uri="{FF2B5EF4-FFF2-40B4-BE49-F238E27FC236}">
                <a16:creationId xmlns:a16="http://schemas.microsoft.com/office/drawing/2014/main" xmlns="" id="{C6FF286E-7D95-4030-BB59-69C235D9DA95}"/>
              </a:ext>
            </a:extLst>
          </p:cNvPr>
          <p:cNvSpPr>
            <a:spLocks noGrp="1"/>
          </p:cNvSpPr>
          <p:nvPr>
            <p:ph type="body" sz="quarter" idx="11"/>
          </p:nvPr>
        </p:nvSpPr>
        <p:spPr>
          <a:xfrm>
            <a:off x="3413761" y="1102822"/>
            <a:ext cx="5198224" cy="4198754"/>
          </a:xfrm>
        </p:spPr>
        <p:txBody>
          <a:bodyPr/>
          <a:lstStyle/>
          <a:p>
            <a:pPr marL="342900" indent="-342900">
              <a:buClr>
                <a:schemeClr val="tx1"/>
              </a:buClr>
              <a:buFont typeface="Wingdings" panose="05000000000000000000" pitchFamily="2" charset="2"/>
              <a:buChar char="§"/>
            </a:pPr>
            <a:r>
              <a:rPr lang="cs-CZ" sz="1600" dirty="0"/>
              <a:t>Chronické, metabolické onemocnění pro něž je charakteristická </a:t>
            </a:r>
            <a:r>
              <a:rPr lang="cs-CZ" sz="1600" b="1" dirty="0"/>
              <a:t>hyperglykemie</a:t>
            </a:r>
          </a:p>
          <a:p>
            <a:pPr marL="342900" indent="-342900">
              <a:buClr>
                <a:schemeClr val="tx1"/>
              </a:buClr>
              <a:buFont typeface="Wingdings" panose="05000000000000000000" pitchFamily="2" charset="2"/>
              <a:buChar char="§"/>
            </a:pPr>
            <a:endParaRPr lang="cs-CZ" sz="1600" dirty="0"/>
          </a:p>
          <a:p>
            <a:pPr marL="342900" indent="-342900">
              <a:buClr>
                <a:schemeClr val="tx1"/>
              </a:buClr>
              <a:buFont typeface="Wingdings" panose="05000000000000000000" pitchFamily="2" charset="2"/>
              <a:buChar char="§"/>
            </a:pPr>
            <a:r>
              <a:rPr lang="cs-CZ" sz="1600" dirty="0"/>
              <a:t>Vzniká v důsledku </a:t>
            </a:r>
            <a:r>
              <a:rPr lang="cs-CZ" sz="1600" b="1" dirty="0"/>
              <a:t>nedostatku inzulinu, poruchy působení inzulinu nebo kombinací obojího</a:t>
            </a:r>
          </a:p>
          <a:p>
            <a:pPr marL="342900" indent="-342900">
              <a:buClr>
                <a:schemeClr val="tx1"/>
              </a:buClr>
              <a:buFont typeface="Wingdings" panose="05000000000000000000" pitchFamily="2" charset="2"/>
              <a:buChar char="§"/>
            </a:pPr>
            <a:endParaRPr lang="cs-CZ" sz="1600" b="1" dirty="0"/>
          </a:p>
          <a:p>
            <a:pPr marL="342900" indent="-342900">
              <a:buClr>
                <a:schemeClr val="tx1"/>
              </a:buClr>
              <a:buFont typeface="Wingdings" panose="05000000000000000000" pitchFamily="2" charset="2"/>
              <a:buChar char="§"/>
            </a:pPr>
            <a:r>
              <a:rPr lang="cs-CZ" sz="1600" dirty="0"/>
              <a:t>Genetická predispozice</a:t>
            </a:r>
          </a:p>
          <a:p>
            <a:pPr marL="342900" indent="-342900">
              <a:buClr>
                <a:schemeClr val="tx1"/>
              </a:buClr>
              <a:buFont typeface="Wingdings" panose="05000000000000000000" pitchFamily="2" charset="2"/>
              <a:buChar char="§"/>
            </a:pPr>
            <a:endParaRPr lang="cs-CZ" sz="1600" dirty="0"/>
          </a:p>
          <a:p>
            <a:pPr marL="342900" indent="-342900">
              <a:buClr>
                <a:schemeClr val="tx1"/>
              </a:buClr>
              <a:buFont typeface="Wingdings" panose="05000000000000000000" pitchFamily="2" charset="2"/>
              <a:buChar char="§"/>
            </a:pPr>
            <a:r>
              <a:rPr lang="cs-CZ" altLang="en-US" sz="1600" dirty="0"/>
              <a:t>Onemocnění se spojuje s dlouhodobým </a:t>
            </a:r>
            <a:r>
              <a:rPr lang="cs-CZ" altLang="en-US" sz="1600" b="1" dirty="0"/>
              <a:t>poškozením, dysfunkcí až selháním mnoha orgánů, především očí, ledvin, nervů, srdce a cév</a:t>
            </a:r>
            <a:endParaRPr lang="cs-CZ" sz="1600" b="1" dirty="0"/>
          </a:p>
          <a:p>
            <a:endParaRPr lang="cs-CZ" sz="2200" dirty="0"/>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4</a:t>
            </a:fld>
            <a:endParaRPr lang="en-GB" dirty="0"/>
          </a:p>
        </p:txBody>
      </p:sp>
      <p:pic>
        <p:nvPicPr>
          <p:cNvPr id="6" name="Picture 2">
            <a:extLst>
              <a:ext uri="{FF2B5EF4-FFF2-40B4-BE49-F238E27FC236}">
                <a16:creationId xmlns:a16="http://schemas.microsoft.com/office/drawing/2014/main" xmlns="" id="{C825B69B-9A8B-468E-888D-0190ACA636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8" t="33140" r="53169" b="24346"/>
          <a:stretch/>
        </p:blipFill>
        <p:spPr bwMode="auto">
          <a:xfrm>
            <a:off x="318375" y="1102823"/>
            <a:ext cx="2819801" cy="284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7993626" y="4229100"/>
            <a:ext cx="1150374"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35754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63229"/>
          </a:xfrm>
          <a:ln>
            <a:solidFill>
              <a:schemeClr val="bg1"/>
            </a:solidFill>
          </a:ln>
        </p:spPr>
        <p:txBody>
          <a:bodyPr/>
          <a:lstStyle/>
          <a:p>
            <a:pPr algn="ctr"/>
            <a:r>
              <a:rPr lang="cs-CZ" dirty="0" smtClean="0"/>
              <a:t>Děkuji vám za pozornost</a:t>
            </a:r>
            <a:endParaRPr lang="cs-CZ" dirty="0"/>
          </a:p>
        </p:txBody>
      </p:sp>
      <p:sp>
        <p:nvSpPr>
          <p:cNvPr id="3" name="Zástupný symbol pro číslo snímku 2"/>
          <p:cNvSpPr>
            <a:spLocks noGrp="1"/>
          </p:cNvSpPr>
          <p:nvPr>
            <p:ph type="sldNum" sz="quarter" idx="11"/>
          </p:nvPr>
        </p:nvSpPr>
        <p:spPr/>
        <p:txBody>
          <a:bodyPr/>
          <a:lstStyle/>
          <a:p>
            <a:fld id="{3C4F54F3-C349-4609-AFEE-01462D5C7942}" type="slidenum">
              <a:rPr lang="en-GB" smtClean="0"/>
              <a:pPr/>
              <a:t>40</a:t>
            </a:fld>
            <a:endParaRPr lang="en-GB"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228"/>
            <a:ext cx="9144000" cy="4080272"/>
          </a:xfrm>
          <a:prstGeom prst="rect">
            <a:avLst/>
          </a:prstGeom>
        </p:spPr>
      </p:pic>
      <p:sp>
        <p:nvSpPr>
          <p:cNvPr id="5" name="Vývojový diagram: postup 4"/>
          <p:cNvSpPr/>
          <p:nvPr/>
        </p:nvSpPr>
        <p:spPr>
          <a:xfrm>
            <a:off x="8229600" y="0"/>
            <a:ext cx="914400" cy="10632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Vývojový diagram: postup 5"/>
          <p:cNvSpPr/>
          <p:nvPr/>
        </p:nvSpPr>
        <p:spPr>
          <a:xfrm>
            <a:off x="14748" y="0"/>
            <a:ext cx="1047136" cy="106322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499172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85750" y="21055"/>
            <a:ext cx="8505324" cy="5122445"/>
          </a:xfrm>
          <a:prstGeom prst="rect">
            <a:avLst/>
          </a:prstGeom>
        </p:spPr>
      </p:pic>
      <p:sp>
        <p:nvSpPr>
          <p:cNvPr id="11" name="Titel 10"/>
          <p:cNvSpPr>
            <a:spLocks noGrp="1"/>
          </p:cNvSpPr>
          <p:nvPr>
            <p:ph type="ctrTitle"/>
          </p:nvPr>
        </p:nvSpPr>
        <p:spPr bwMode="gray">
          <a:xfrm>
            <a:off x="285750" y="107769"/>
            <a:ext cx="6788818" cy="2566852"/>
          </a:xfrm>
        </p:spPr>
        <p:txBody>
          <a:bodyPr>
            <a:normAutofit fontScale="90000"/>
          </a:bodyPr>
          <a:lstStyle/>
          <a:p>
            <a:r>
              <a:rPr lang="cs-CZ" sz="3600" dirty="0" smtClean="0">
                <a:solidFill>
                  <a:schemeClr val="tx1"/>
                </a:solidFill>
              </a:rPr>
              <a:t>Počátek vzájemně propojeného monitoringu diabetu</a:t>
            </a:r>
            <a:r>
              <a:rPr dirty="0"/>
              <a:t/>
            </a:r>
            <a:br>
              <a:rPr dirty="0"/>
            </a:br>
            <a:r>
              <a:rPr dirty="0"/>
              <a:t/>
            </a:r>
            <a:br>
              <a:rPr dirty="0"/>
            </a:br>
            <a:r>
              <a:rPr dirty="0"/>
              <a:t/>
            </a:r>
            <a:br>
              <a:rPr dirty="0"/>
            </a:br>
            <a:endParaRPr lang="cs-CZ" sz="1800" b="0" dirty="0">
              <a:solidFill>
                <a:schemeClr val="tx1"/>
              </a:solidFill>
            </a:endParaRPr>
          </a:p>
        </p:txBody>
      </p:sp>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268" y="2943162"/>
            <a:ext cx="2617881" cy="1844348"/>
          </a:xfrm>
          <a:prstGeom prst="rect">
            <a:avLst/>
          </a:prstGeom>
        </p:spPr>
      </p:pic>
      <p:pic>
        <p:nvPicPr>
          <p:cNvPr id="4" name="Obrázek 3"/>
          <p:cNvPicPr>
            <a:picLocks noChangeAspect="1"/>
          </p:cNvPicPr>
          <p:nvPr/>
        </p:nvPicPr>
        <p:blipFill>
          <a:blip r:embed="rId5"/>
          <a:stretch>
            <a:fillRect/>
          </a:stretch>
        </p:blipFill>
        <p:spPr>
          <a:xfrm>
            <a:off x="7185467" y="107769"/>
            <a:ext cx="1318247" cy="968201"/>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72" y="4527373"/>
            <a:ext cx="2874545" cy="500266"/>
          </a:xfrm>
          <a:prstGeom prst="rect">
            <a:avLst/>
          </a:prstGeom>
        </p:spPr>
      </p:pic>
      <p:sp>
        <p:nvSpPr>
          <p:cNvPr id="5" name="Obdélník 4"/>
          <p:cNvSpPr/>
          <p:nvPr/>
        </p:nvSpPr>
        <p:spPr>
          <a:xfrm>
            <a:off x="-1" y="4506909"/>
            <a:ext cx="3320717" cy="64174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cs-CZ" b="1" dirty="0" smtClean="0">
                <a:ln w="18000">
                  <a:solidFill>
                    <a:schemeClr val="tx1"/>
                  </a:solidFill>
                  <a:prstDash val="solid"/>
                  <a:miter lim="800000"/>
                </a:ln>
                <a:solidFill>
                  <a:schemeClr val="accent3"/>
                </a:solidFill>
                <a:effectLst>
                  <a:outerShdw blurRad="25500" dist="23000" dir="7020000" algn="tl">
                    <a:srgbClr val="000000">
                      <a:alpha val="50000"/>
                    </a:srgbClr>
                  </a:outerShdw>
                </a:effectLst>
              </a:rPr>
              <a:t>CONTOUR PLUS ONE</a:t>
            </a:r>
            <a:endParaRPr lang="cs-CZ" b="1" dirty="0">
              <a:ln w="18000">
                <a:solidFill>
                  <a:schemeClr val="tx1"/>
                </a:solidFill>
                <a:prstDash val="solid"/>
                <a:miter lim="800000"/>
              </a:ln>
              <a:solidFill>
                <a:schemeClr val="accent3"/>
              </a:solidFill>
              <a:effectLst>
                <a:outerShdw blurRad="25500" dist="23000" dir="7020000" algn="tl">
                  <a:srgbClr val="000000">
                    <a:alpha val="50000"/>
                  </a:srgbClr>
                </a:outerShdw>
              </a:effectLst>
            </a:endParaRPr>
          </a:p>
        </p:txBody>
      </p:sp>
      <p:sp>
        <p:nvSpPr>
          <p:cNvPr id="7" name="Obdélník 6"/>
          <p:cNvSpPr/>
          <p:nvPr/>
        </p:nvSpPr>
        <p:spPr>
          <a:xfrm>
            <a:off x="6916994" y="21055"/>
            <a:ext cx="2227006" cy="1054915"/>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ln w="18000">
                  <a:solidFill>
                    <a:schemeClr val="tx1"/>
                  </a:solidFill>
                  <a:prstDash val="solid"/>
                  <a:miter lim="800000"/>
                </a:ln>
                <a:solidFill>
                  <a:schemeClr val="accent3"/>
                </a:solidFill>
                <a:effectLst>
                  <a:outerShdw blurRad="25500" dist="23000" dir="7020000" algn="tl">
                    <a:srgbClr val="000000">
                      <a:alpha val="50000"/>
                    </a:srgbClr>
                  </a:outerShdw>
                </a:effectLst>
              </a:rPr>
              <a:t>NOVÁ TECHNOLOGIE</a:t>
            </a:r>
            <a:endParaRPr lang="cs-CZ" b="1" dirty="0">
              <a:ln w="18000">
                <a:solidFill>
                  <a:schemeClr val="tx1"/>
                </a:solidFill>
                <a:prstDash val="solid"/>
                <a:miter lim="800000"/>
              </a:ln>
              <a:solidFill>
                <a:schemeClr val="accent3"/>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22728244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Rectangle 5"/>
          <p:cNvSpPr/>
          <p:nvPr/>
        </p:nvSpPr>
        <p:spPr>
          <a:xfrm>
            <a:off x="758890" y="1502229"/>
            <a:ext cx="8204718" cy="3139751"/>
          </a:xfrm>
          <a:prstGeom prst="round1Rect">
            <a:avLst>
              <a:gd name="adj" fmla="val 41054"/>
            </a:avLst>
          </a:prstGeom>
          <a:gradFill flip="none" rotWithShape="1">
            <a:gsLst>
              <a:gs pos="48000">
                <a:schemeClr val="bg2"/>
              </a:gs>
              <a:gs pos="100000">
                <a:schemeClr val="bg2">
                  <a:lumMod val="8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577850" y="187608"/>
            <a:ext cx="7886700" cy="1457484"/>
          </a:xfrm>
        </p:spPr>
        <p:txBody>
          <a:bodyPr>
            <a:noAutofit/>
          </a:bodyPr>
          <a:lstStyle/>
          <a:p>
            <a:pPr algn="l"/>
            <a:r>
              <a:rPr lang="cs-CZ" sz="3200" dirty="0" smtClean="0"/>
              <a:t>V PRŮBĚHU LET DOCHÁZÍ K ROZVOJI TECHNOLOGIÍ, </a:t>
            </a:r>
            <a:r>
              <a:rPr dirty="0"/>
              <a:t/>
            </a:r>
            <a:br>
              <a:rPr dirty="0"/>
            </a:br>
            <a:r>
              <a:rPr lang="cs-CZ" sz="3200" dirty="0" smtClean="0"/>
              <a:t>KTERÉ ZLEPŠUJÍ </a:t>
            </a:r>
            <a:r>
              <a:rPr dirty="0"/>
              <a:t/>
            </a:r>
            <a:br>
              <a:rPr dirty="0"/>
            </a:br>
            <a:r>
              <a:rPr lang="cs-CZ" sz="3200" dirty="0" smtClean="0"/>
              <a:t>MONITORING DIABETU</a:t>
            </a:r>
            <a:endParaRPr lang="cs-CZ" sz="3200" dirty="0"/>
          </a:p>
        </p:txBody>
      </p:sp>
      <p:grpSp>
        <p:nvGrpSpPr>
          <p:cNvPr id="9" name="Group 8"/>
          <p:cNvGrpSpPr/>
          <p:nvPr/>
        </p:nvGrpSpPr>
        <p:grpSpPr>
          <a:xfrm>
            <a:off x="5996473" y="1318097"/>
            <a:ext cx="2680996" cy="2425368"/>
            <a:chOff x="5996473" y="1757462"/>
            <a:chExt cx="2680996" cy="3233824"/>
          </a:xfrm>
        </p:grpSpPr>
        <p:sp>
          <p:nvSpPr>
            <p:cNvPr id="14" name="Oval 13"/>
            <p:cNvSpPr/>
            <p:nvPr/>
          </p:nvSpPr>
          <p:spPr>
            <a:xfrm>
              <a:off x="5996473" y="2270545"/>
              <a:ext cx="2680996" cy="26809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6622044" y="3891498"/>
              <a:ext cx="1523174" cy="1099788"/>
            </a:xfrm>
            <a:prstGeom prst="rect">
              <a:avLst/>
            </a:prstGeom>
          </p:spPr>
          <p:txBody>
            <a:bodyPr wrap="none">
              <a:spAutoFit/>
            </a:bodyPr>
            <a:lstStyle/>
            <a:p>
              <a:pPr algn="ctr">
                <a:lnSpc>
                  <a:spcPct val="85000"/>
                </a:lnSpc>
              </a:pPr>
              <a:r>
                <a:rPr lang="cs-CZ" sz="2800" dirty="0" smtClean="0">
                  <a:solidFill>
                    <a:schemeClr val="bg2"/>
                  </a:solidFill>
                </a:rPr>
                <a:t>...a</a:t>
              </a:r>
              <a:r>
                <a:t/>
              </a:r>
              <a:br/>
              <a:r>
                <a:rPr lang="cs-CZ" sz="2800" dirty="0" smtClean="0">
                  <a:solidFill>
                    <a:schemeClr val="bg2"/>
                  </a:solidFill>
                </a:rPr>
                <a:t>chytřejší</a:t>
              </a:r>
              <a:endParaRPr lang="cs-CZ" sz="2800" dirty="0">
                <a:solidFill>
                  <a:schemeClr val="bg2"/>
                </a:solidFill>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0" t="1369" r="3701" b="1851"/>
            <a:stretch/>
          </p:blipFill>
          <p:spPr bwMode="auto">
            <a:xfrm>
              <a:off x="6832770" y="1757462"/>
              <a:ext cx="1027075" cy="2097487"/>
            </a:xfrm>
            <a:prstGeom prst="roundRect">
              <a:avLst>
                <a:gd name="adj" fmla="val 15401"/>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ight Arrow 6"/>
          <p:cNvSpPr/>
          <p:nvPr/>
        </p:nvSpPr>
        <p:spPr>
          <a:xfrm rot="20206452">
            <a:off x="5311599" y="2473739"/>
            <a:ext cx="1344275" cy="801990"/>
          </a:xfrm>
          <a:prstGeom prst="rightArrow">
            <a:avLst>
              <a:gd name="adj1" fmla="val 45306"/>
              <a:gd name="adj2" fmla="val 79035"/>
            </a:avLst>
          </a:prstGeom>
          <a:solidFill>
            <a:schemeClr val="bg2">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p:nvGrpSpPr>
        <p:grpSpPr>
          <a:xfrm>
            <a:off x="3453696" y="2520261"/>
            <a:ext cx="2210711" cy="1616300"/>
            <a:chOff x="3453696" y="3360347"/>
            <a:chExt cx="2210711" cy="2155066"/>
          </a:xfrm>
        </p:grpSpPr>
        <p:sp>
          <p:nvSpPr>
            <p:cNvPr id="13" name="Oval 12"/>
            <p:cNvSpPr/>
            <p:nvPr/>
          </p:nvSpPr>
          <p:spPr>
            <a:xfrm>
              <a:off x="3453696" y="3360347"/>
              <a:ext cx="2058589" cy="205858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3899180" y="4694676"/>
              <a:ext cx="1765227" cy="820737"/>
            </a:xfrm>
            <a:prstGeom prst="rect">
              <a:avLst/>
            </a:prstGeom>
          </p:spPr>
          <p:txBody>
            <a:bodyPr wrap="none">
              <a:spAutoFit/>
            </a:bodyPr>
            <a:lstStyle/>
            <a:p>
              <a:pPr>
                <a:lnSpc>
                  <a:spcPct val="85000"/>
                </a:lnSpc>
              </a:pPr>
              <a:r>
                <a:rPr lang="cs-CZ" sz="2000" dirty="0" smtClean="0"/>
                <a:t>...rychlejší, </a:t>
              </a:r>
              <a:r>
                <a:rPr dirty="0"/>
                <a:t/>
              </a:r>
              <a:br>
                <a:rPr dirty="0"/>
              </a:br>
              <a:r>
                <a:rPr lang="cs-CZ" sz="2000" dirty="0" smtClean="0"/>
                <a:t>kompaktnější </a:t>
              </a:r>
              <a:endParaRPr lang="cs-CZ" sz="2000" dirty="0"/>
            </a:p>
          </p:txBody>
        </p:sp>
      </p:grpSp>
      <p:sp>
        <p:nvSpPr>
          <p:cNvPr id="17" name="Right Arrow 16"/>
          <p:cNvSpPr/>
          <p:nvPr/>
        </p:nvSpPr>
        <p:spPr>
          <a:xfrm rot="20206452">
            <a:off x="2581421" y="3120011"/>
            <a:ext cx="1344275" cy="801990"/>
          </a:xfrm>
          <a:prstGeom prst="rightArrow">
            <a:avLst>
              <a:gd name="adj1" fmla="val 45306"/>
              <a:gd name="adj2" fmla="val 79035"/>
            </a:avLst>
          </a:prstGeom>
          <a:solidFill>
            <a:schemeClr val="bg2">
              <a:lumMod val="8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p:cNvGrpSpPr/>
          <p:nvPr/>
        </p:nvGrpSpPr>
        <p:grpSpPr>
          <a:xfrm>
            <a:off x="1120409" y="3000105"/>
            <a:ext cx="1725223" cy="1647043"/>
            <a:chOff x="1120408" y="4000140"/>
            <a:chExt cx="1725223" cy="2196057"/>
          </a:xfrm>
        </p:grpSpPr>
        <p:sp>
          <p:nvSpPr>
            <p:cNvPr id="5" name="Oval 4"/>
            <p:cNvSpPr/>
            <p:nvPr/>
          </p:nvSpPr>
          <p:spPr>
            <a:xfrm>
              <a:off x="1120408" y="4272818"/>
              <a:ext cx="1725223" cy="17252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65265" y="4000140"/>
              <a:ext cx="1282834" cy="155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421231" y="5340578"/>
              <a:ext cx="1123577" cy="855619"/>
            </a:xfrm>
            <a:prstGeom prst="rect">
              <a:avLst/>
            </a:prstGeom>
          </p:spPr>
          <p:txBody>
            <a:bodyPr wrap="none">
              <a:spAutoFit/>
            </a:bodyPr>
            <a:lstStyle/>
            <a:p>
              <a:pPr algn="ctr">
                <a:lnSpc>
                  <a:spcPct val="85000"/>
                </a:lnSpc>
              </a:pPr>
              <a:r>
                <a:rPr lang="cs-CZ" sz="1200" dirty="0" smtClean="0">
                  <a:solidFill>
                    <a:schemeClr val="bg2"/>
                  </a:solidFill>
                </a:rPr>
                <a:t>1969 – AMES</a:t>
              </a:r>
            </a:p>
            <a:p>
              <a:pPr algn="ctr">
                <a:lnSpc>
                  <a:spcPct val="85000"/>
                </a:lnSpc>
              </a:pPr>
              <a:r>
                <a:rPr lang="cs-CZ" sz="1200" dirty="0" smtClean="0">
                  <a:solidFill>
                    <a:schemeClr val="bg2"/>
                  </a:solidFill>
                </a:rPr>
                <a:t>Reflektanční</a:t>
              </a:r>
              <a:r>
                <a:rPr lang="cs-CZ" smtClean="0"/>
                <a:t> </a:t>
              </a:r>
              <a:r>
                <a:t/>
              </a:r>
              <a:br/>
              <a:r>
                <a:rPr lang="cs-CZ" sz="1200" dirty="0" smtClean="0">
                  <a:solidFill>
                    <a:schemeClr val="bg2"/>
                  </a:solidFill>
                </a:rPr>
                <a:t>glukometr</a:t>
              </a:r>
              <a:endParaRPr lang="cs-CZ" sz="1200" dirty="0">
                <a:solidFill>
                  <a:schemeClr val="bg2"/>
                </a:solidFill>
              </a:endParaRPr>
            </a:p>
          </p:txBody>
        </p:sp>
      </p:grpSp>
      <p:pic>
        <p:nvPicPr>
          <p:cNvPr id="19"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2904" y="2148398"/>
            <a:ext cx="1350572" cy="1524860"/>
          </a:xfrm>
          <a:prstGeom prst="rect">
            <a:avLst/>
          </a:prstGeom>
        </p:spPr>
      </p:pic>
      <p:sp>
        <p:nvSpPr>
          <p:cNvPr id="10" name="Obdélník 9"/>
          <p:cNvSpPr/>
          <p:nvPr/>
        </p:nvSpPr>
        <p:spPr>
          <a:xfrm>
            <a:off x="7915685" y="4647148"/>
            <a:ext cx="1233732" cy="516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9243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2" presetClass="path" presetSubtype="0" accel="50000" decel="50000" fill="hold" grpId="1" nodeType="withEffect">
                                  <p:stCondLst>
                                    <p:cond delay="0"/>
                                  </p:stCondLst>
                                  <p:childTnLst>
                                    <p:animMotion origin="layout" path="M 8.33333E-7 -7.40741E-7 L -0.1283 0.0625 " pathEditMode="relative" rAng="0" ptsTypes="AA">
                                      <p:cBhvr>
                                        <p:cTn id="16" dur="1000" spd="-100000" fill="hold"/>
                                        <p:tgtEl>
                                          <p:spTgt spid="17"/>
                                        </p:tgtEl>
                                        <p:attrNameLst>
                                          <p:attrName>ppt_x</p:attrName>
                                          <p:attrName>ppt_y</p:attrName>
                                        </p:attrNameLst>
                                      </p:cBhvr>
                                      <p:rCtr x="-6424" y="3125"/>
                                    </p:animMotion>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42" presetClass="path" presetSubtype="0" accel="50000" decel="50000" fill="hold" grpId="1" nodeType="withEffect">
                                  <p:stCondLst>
                                    <p:cond delay="0"/>
                                  </p:stCondLst>
                                  <p:childTnLst>
                                    <p:animMotion origin="layout" path="M -2.77778E-7 3.7037E-6 L -0.14149 0.07129 " pathEditMode="relative" rAng="0" ptsTypes="AA">
                                      <p:cBhvr>
                                        <p:cTn id="35" dur="1000" spd="-100000" fill="hold"/>
                                        <p:tgtEl>
                                          <p:spTgt spid="7"/>
                                        </p:tgtEl>
                                        <p:attrNameLst>
                                          <p:attrName>ppt_x</p:attrName>
                                          <p:attrName>ppt_y</p:attrName>
                                        </p:attrNameLst>
                                      </p:cBhvr>
                                      <p:rCtr x="-7083" y="3565"/>
                                    </p:animMotion>
                                  </p:childTnLst>
                                </p:cTn>
                              </p:par>
                              <p:par>
                                <p:cTn id="36" presetID="10" presetClass="entr" presetSubtype="0" fill="hold" nodeType="withEffect">
                                  <p:stCondLst>
                                    <p:cond delay="75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8513143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mo1 nonbrande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5483" y="2005705"/>
            <a:ext cx="8122808" cy="2094161"/>
          </a:xfrm>
          <a:prstGeom prst="rect">
            <a:avLst/>
          </a:prstGeom>
        </p:spPr>
      </p:pic>
      <p:sp>
        <p:nvSpPr>
          <p:cNvPr id="3" name="Title 2"/>
          <p:cNvSpPr>
            <a:spLocks noGrp="1"/>
          </p:cNvSpPr>
          <p:nvPr>
            <p:ph type="title"/>
          </p:nvPr>
        </p:nvSpPr>
        <p:spPr/>
        <p:txBody>
          <a:bodyPr anchor="t">
            <a:normAutofit fontScale="90000"/>
          </a:bodyPr>
          <a:lstStyle/>
          <a:p>
            <a:pPr algn="l"/>
            <a:r>
              <a:rPr dirty="0"/>
              <a:t/>
            </a:r>
            <a:br>
              <a:rPr dirty="0"/>
            </a:br>
            <a:r>
              <a:rPr lang="cs-CZ" sz="3200" dirty="0" smtClean="0"/>
              <a:t>BGMS CONTOUR</a:t>
            </a:r>
            <a:r>
              <a:rPr lang="cs-CZ" sz="3200" baseline="30000" dirty="0" smtClean="0"/>
              <a:t>TM</a:t>
            </a:r>
            <a:r>
              <a:rPr lang="cs-CZ" sz="3200" dirty="0" smtClean="0"/>
              <a:t>PLUS ONE</a:t>
            </a:r>
            <a:endParaRPr lang="cs-CZ" sz="3200" b="1" dirty="0"/>
          </a:p>
        </p:txBody>
      </p:sp>
      <p:sp>
        <p:nvSpPr>
          <p:cNvPr id="7" name="Rectangle 6"/>
          <p:cNvSpPr/>
          <p:nvPr/>
        </p:nvSpPr>
        <p:spPr>
          <a:xfrm>
            <a:off x="723356" y="2199040"/>
            <a:ext cx="4345626" cy="338554"/>
          </a:xfrm>
          <a:prstGeom prst="rect">
            <a:avLst/>
          </a:prstGeom>
        </p:spPr>
        <p:txBody>
          <a:bodyPr wrap="square">
            <a:spAutoFit/>
          </a:bodyPr>
          <a:lstStyle/>
          <a:p>
            <a:pPr>
              <a:spcAft>
                <a:spcPts val="0"/>
              </a:spcAft>
            </a:pPr>
            <a:r>
              <a:rPr lang="cs-CZ" sz="1600" dirty="0" smtClean="0">
                <a:solidFill>
                  <a:schemeClr val="tx2"/>
                </a:solidFill>
              </a:rPr>
              <a:t>Integrovaný systém se skládá ze čtyř prvků:</a:t>
            </a:r>
            <a:endParaRPr lang="cs-CZ" sz="1600" dirty="0">
              <a:solidFill>
                <a:schemeClr val="tx2"/>
              </a:solidFill>
            </a:endParaRPr>
          </a:p>
        </p:txBody>
      </p:sp>
      <p:sp>
        <p:nvSpPr>
          <p:cNvPr id="9" name="Rectangle 8"/>
          <p:cNvSpPr/>
          <p:nvPr/>
        </p:nvSpPr>
        <p:spPr>
          <a:xfrm>
            <a:off x="748073" y="4069980"/>
            <a:ext cx="1777924" cy="523220"/>
          </a:xfrm>
          <a:prstGeom prst="rect">
            <a:avLst/>
          </a:prstGeom>
        </p:spPr>
        <p:txBody>
          <a:bodyPr wrap="none">
            <a:spAutoFit/>
          </a:bodyPr>
          <a:lstStyle/>
          <a:p>
            <a:pPr algn="ctr">
              <a:spcAft>
                <a:spcPts val="0"/>
              </a:spcAft>
            </a:pPr>
            <a:r>
              <a:rPr lang="cs-CZ" sz="1400" dirty="0" smtClean="0">
                <a:solidFill>
                  <a:schemeClr val="tx2"/>
                </a:solidFill>
              </a:rPr>
              <a:t> CONTOUR</a:t>
            </a:r>
            <a:r>
              <a:rPr lang="cs-CZ" sz="1400" baseline="30000" dirty="0" smtClean="0">
                <a:solidFill>
                  <a:schemeClr val="tx2"/>
                </a:solidFill>
              </a:rPr>
              <a:t>TM</a:t>
            </a:r>
            <a:r>
              <a:rPr lang="cs-CZ" sz="1400" dirty="0" smtClean="0">
                <a:solidFill>
                  <a:schemeClr val="tx2"/>
                </a:solidFill>
              </a:rPr>
              <a:t>PLUS</a:t>
            </a:r>
          </a:p>
          <a:p>
            <a:pPr algn="ctr">
              <a:spcAft>
                <a:spcPts val="0"/>
              </a:spcAft>
            </a:pPr>
            <a:r>
              <a:rPr lang="cs-CZ" sz="1400" b="1" dirty="0" smtClean="0"/>
              <a:t>testovací proužek</a:t>
            </a:r>
            <a:endParaRPr lang="cs-CZ" sz="1400" b="1" dirty="0"/>
          </a:p>
        </p:txBody>
      </p:sp>
      <p:sp>
        <p:nvSpPr>
          <p:cNvPr id="13" name="Rectangle 12"/>
          <p:cNvSpPr/>
          <p:nvPr/>
        </p:nvSpPr>
        <p:spPr>
          <a:xfrm>
            <a:off x="2501289" y="4069980"/>
            <a:ext cx="2217145" cy="523220"/>
          </a:xfrm>
          <a:prstGeom prst="rect">
            <a:avLst/>
          </a:prstGeom>
        </p:spPr>
        <p:txBody>
          <a:bodyPr wrap="none">
            <a:spAutoFit/>
          </a:bodyPr>
          <a:lstStyle/>
          <a:p>
            <a:pPr algn="ctr">
              <a:spcAft>
                <a:spcPts val="0"/>
              </a:spcAft>
            </a:pPr>
            <a:r>
              <a:rPr lang="cs-CZ" sz="1400" dirty="0" smtClean="0">
                <a:solidFill>
                  <a:schemeClr val="tx2"/>
                </a:solidFill>
              </a:rPr>
              <a:t> CONTOUR</a:t>
            </a:r>
            <a:r>
              <a:rPr lang="cs-CZ" sz="1400" baseline="30000" dirty="0" smtClean="0">
                <a:solidFill>
                  <a:schemeClr val="tx2"/>
                </a:solidFill>
              </a:rPr>
              <a:t>TM</a:t>
            </a:r>
            <a:r>
              <a:rPr lang="cs-CZ" sz="1400" dirty="0" smtClean="0">
                <a:solidFill>
                  <a:schemeClr val="tx2"/>
                </a:solidFill>
              </a:rPr>
              <a:t>PLUS ONE</a:t>
            </a:r>
          </a:p>
          <a:p>
            <a:pPr algn="ctr">
              <a:spcAft>
                <a:spcPts val="0"/>
              </a:spcAft>
            </a:pPr>
            <a:r>
              <a:rPr lang="cs-CZ" sz="1400" b="1" dirty="0" smtClean="0"/>
              <a:t>glukometr</a:t>
            </a:r>
            <a:endParaRPr lang="cs-CZ" sz="1400" b="1" dirty="0"/>
          </a:p>
        </p:txBody>
      </p:sp>
      <p:sp>
        <p:nvSpPr>
          <p:cNvPr id="14" name="Rectangle 13"/>
          <p:cNvSpPr/>
          <p:nvPr/>
        </p:nvSpPr>
        <p:spPr>
          <a:xfrm>
            <a:off x="4538469" y="4069980"/>
            <a:ext cx="2262031" cy="584775"/>
          </a:xfrm>
          <a:prstGeom prst="rect">
            <a:avLst/>
          </a:prstGeom>
        </p:spPr>
        <p:txBody>
          <a:bodyPr wrap="none">
            <a:spAutoFit/>
          </a:bodyPr>
          <a:lstStyle/>
          <a:p>
            <a:pPr algn="ctr">
              <a:spcAft>
                <a:spcPts val="0"/>
              </a:spcAft>
            </a:pPr>
            <a:r>
              <a:rPr lang="cs-CZ" sz="1400" dirty="0" smtClean="0">
                <a:solidFill>
                  <a:schemeClr val="tx2"/>
                </a:solidFill>
              </a:rPr>
              <a:t> CONTOUR</a:t>
            </a:r>
            <a:r>
              <a:rPr lang="cs-CZ" sz="1400" baseline="30000" dirty="0" smtClean="0">
                <a:solidFill>
                  <a:schemeClr val="tx2"/>
                </a:solidFill>
              </a:rPr>
              <a:t>TM</a:t>
            </a:r>
            <a:r>
              <a:rPr lang="cs-CZ" smtClean="0"/>
              <a:t> </a:t>
            </a:r>
            <a:r>
              <a:rPr lang="cs-CZ" sz="1400" dirty="0" smtClean="0">
                <a:solidFill>
                  <a:schemeClr val="tx2"/>
                </a:solidFill>
              </a:rPr>
              <a:t>DIABETES</a:t>
            </a:r>
          </a:p>
          <a:p>
            <a:pPr algn="ctr">
              <a:spcAft>
                <a:spcPts val="0"/>
              </a:spcAft>
            </a:pPr>
            <a:r>
              <a:rPr lang="cs-CZ" sz="1400" b="1" dirty="0" smtClean="0"/>
              <a:t>aplikace</a:t>
            </a:r>
            <a:endParaRPr lang="cs-CZ" sz="1400" b="1" dirty="0"/>
          </a:p>
        </p:txBody>
      </p:sp>
      <p:sp>
        <p:nvSpPr>
          <p:cNvPr id="15" name="Rectangle 14"/>
          <p:cNvSpPr/>
          <p:nvPr/>
        </p:nvSpPr>
        <p:spPr>
          <a:xfrm>
            <a:off x="6942748" y="4061868"/>
            <a:ext cx="1341906" cy="523220"/>
          </a:xfrm>
          <a:prstGeom prst="rect">
            <a:avLst/>
          </a:prstGeom>
        </p:spPr>
        <p:txBody>
          <a:bodyPr wrap="none">
            <a:spAutoFit/>
          </a:bodyPr>
          <a:lstStyle/>
          <a:p>
            <a:pPr algn="ctr">
              <a:spcAft>
                <a:spcPts val="0"/>
              </a:spcAft>
            </a:pPr>
            <a:r>
              <a:rPr lang="cs-CZ" sz="1400" dirty="0" smtClean="0">
                <a:solidFill>
                  <a:schemeClr val="tx2"/>
                </a:solidFill>
              </a:rPr>
              <a:t> CONTOUR</a:t>
            </a:r>
            <a:r>
              <a:rPr lang="cs-CZ" sz="1400" baseline="30000" dirty="0" smtClean="0">
                <a:solidFill>
                  <a:schemeClr val="tx2"/>
                </a:solidFill>
              </a:rPr>
              <a:t>TM </a:t>
            </a:r>
            <a:r>
              <a:t/>
            </a:r>
            <a:br/>
            <a:r>
              <a:rPr lang="cs-CZ" sz="1400" b="1" dirty="0" smtClean="0"/>
              <a:t>CLOUD</a:t>
            </a:r>
            <a:endParaRPr lang="cs-CZ" sz="1400" b="1" dirty="0"/>
          </a:p>
        </p:txBody>
      </p:sp>
      <p:sp>
        <p:nvSpPr>
          <p:cNvPr id="4" name="Obdélník 3"/>
          <p:cNvSpPr/>
          <p:nvPr/>
        </p:nvSpPr>
        <p:spPr>
          <a:xfrm>
            <a:off x="8126361" y="4229100"/>
            <a:ext cx="103538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8141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loud contour 2way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6409489" y="1101355"/>
            <a:ext cx="2060006" cy="1768113"/>
          </a:xfrm>
          <a:prstGeom prst="rect">
            <a:avLst/>
          </a:prstGeom>
        </p:spPr>
      </p:pic>
      <p:sp>
        <p:nvSpPr>
          <p:cNvPr id="5" name="Title 4"/>
          <p:cNvSpPr>
            <a:spLocks noGrp="1"/>
          </p:cNvSpPr>
          <p:nvPr>
            <p:ph type="title"/>
          </p:nvPr>
        </p:nvSpPr>
        <p:spPr/>
        <p:txBody>
          <a:bodyPr anchor="t">
            <a:normAutofit fontScale="90000"/>
          </a:bodyPr>
          <a:lstStyle/>
          <a:p>
            <a:r>
              <a:rPr lang="cs-CZ" sz="2600" dirty="0" smtClean="0"/>
              <a:t>BEZPEČNOST DAT V APLIKACI CONTOUR</a:t>
            </a:r>
            <a:r>
              <a:rPr lang="cs-CZ" sz="2600" baseline="30000" dirty="0" smtClean="0"/>
              <a:t>TM</a:t>
            </a:r>
            <a:r>
              <a:rPr lang="cs-CZ" sz="2600" dirty="0" smtClean="0"/>
              <a:t> DIABETES</a:t>
            </a:r>
            <a:endParaRPr lang="cs-CZ" sz="2600" dirty="0"/>
          </a:p>
        </p:txBody>
      </p:sp>
      <p:sp>
        <p:nvSpPr>
          <p:cNvPr id="6" name="Content Placeholder 5"/>
          <p:cNvSpPr>
            <a:spLocks noGrp="1"/>
          </p:cNvSpPr>
          <p:nvPr>
            <p:ph idx="1"/>
          </p:nvPr>
        </p:nvSpPr>
        <p:spPr>
          <a:xfrm>
            <a:off x="628650" y="1383618"/>
            <a:ext cx="5364706" cy="3263592"/>
          </a:xfrm>
        </p:spPr>
        <p:txBody>
          <a:bodyPr>
            <a:normAutofit/>
          </a:bodyPr>
          <a:lstStyle/>
          <a:p>
            <a:pPr marL="180000" indent="-180000">
              <a:spcAft>
                <a:spcPts val="1200"/>
              </a:spcAft>
              <a:buClr>
                <a:schemeClr val="bg1"/>
              </a:buClr>
              <a:buFont typeface="Calibri Light" panose="020F0302020204030204" pitchFamily="34" charset="0"/>
              <a:buChar char="●"/>
            </a:pPr>
            <a:r>
              <a:rPr lang="cs-CZ" sz="1800" dirty="0"/>
              <a:t>Uživatelské údaje jsou ukládány v bezpečných datových centrech s certifikací ISO 27001. Uživatelské údaje jsou ukládány a přenášeny v zašifrované formě</a:t>
            </a:r>
          </a:p>
          <a:p>
            <a:pPr marL="180000" indent="-180000">
              <a:spcAft>
                <a:spcPts val="1200"/>
              </a:spcAft>
              <a:buClr>
                <a:schemeClr val="bg1"/>
              </a:buClr>
              <a:buFont typeface="Calibri Light" panose="020F0302020204030204" pitchFamily="34" charset="0"/>
              <a:buChar char="●"/>
            </a:pPr>
            <a:r>
              <a:rPr lang="cs-CZ" sz="1800" dirty="0"/>
              <a:t>Datové centrum se nachází v </a:t>
            </a:r>
            <a:r>
              <a:rPr lang="cs-CZ" sz="1800" dirty="0" smtClean="0"/>
              <a:t>na území Evropy a </a:t>
            </a:r>
            <a:r>
              <a:rPr lang="cs-CZ" sz="1800" dirty="0"/>
              <a:t>zpracování dat splňuje zákony pro ochranu osobních údajů v </a:t>
            </a:r>
            <a:r>
              <a:rPr lang="cs-CZ" sz="1800" dirty="0" smtClean="0"/>
              <a:t>České republice.</a:t>
            </a:r>
            <a:endParaRPr lang="cs-CZ" sz="1800" dirty="0"/>
          </a:p>
          <a:p>
            <a:pPr marL="180000" indent="-180000">
              <a:spcAft>
                <a:spcPts val="1200"/>
              </a:spcAft>
              <a:buClr>
                <a:schemeClr val="bg1"/>
              </a:buClr>
              <a:buFont typeface="Calibri Light" panose="020F0302020204030204" pitchFamily="34" charset="0"/>
              <a:buChar char="●"/>
            </a:pPr>
            <a:r>
              <a:rPr lang="cs-CZ" sz="1800" dirty="0"/>
              <a:t>Před neoprávněným přístupem z vnějšku údaje chrání několikastupňový firewall</a:t>
            </a:r>
          </a:p>
        </p:txBody>
      </p:sp>
      <p:pic>
        <p:nvPicPr>
          <p:cNvPr id="14" name="Obraz 35"/>
          <p:cNvPicPr>
            <a:picLocks noChangeAspect="1"/>
          </p:cNvPicPr>
          <p:nvPr/>
        </p:nvPicPr>
        <p:blipFill rotWithShape="1">
          <a:blip r:embed="rId5">
            <a:extLst>
              <a:ext uri="{28A0092B-C50C-407E-A947-70E740481C1C}">
                <a14:useLocalDpi xmlns:a14="http://schemas.microsoft.com/office/drawing/2010/main" val="0"/>
              </a:ext>
            </a:extLst>
          </a:blip>
          <a:srcRect l="57342" t="6168" r="31251" b="6089"/>
          <a:stretch/>
        </p:blipFill>
        <p:spPr>
          <a:xfrm>
            <a:off x="6530862" y="2083331"/>
            <a:ext cx="1817261" cy="2618545"/>
          </a:xfrm>
          <a:prstGeom prst="rect">
            <a:avLst/>
          </a:prstGeom>
        </p:spPr>
      </p:pic>
      <p:pic>
        <p:nvPicPr>
          <p:cNvPr id="21" name="Obraz 50"/>
          <p:cNvPicPr>
            <a:picLocks noChangeAspect="1"/>
          </p:cNvPicPr>
          <p:nvPr/>
        </p:nvPicPr>
        <p:blipFill rotWithShape="1">
          <a:blip r:embed="rId5">
            <a:extLst>
              <a:ext uri="{28A0092B-C50C-407E-A947-70E740481C1C}">
                <a14:useLocalDpi xmlns:a14="http://schemas.microsoft.com/office/drawing/2010/main" val="0"/>
              </a:ext>
            </a:extLst>
          </a:blip>
          <a:srcRect l="77289" t="26387" r="8525" b="27943"/>
          <a:stretch/>
        </p:blipFill>
        <p:spPr>
          <a:xfrm>
            <a:off x="6454421" y="755647"/>
            <a:ext cx="1970142" cy="1188132"/>
          </a:xfrm>
          <a:prstGeom prst="rect">
            <a:avLst/>
          </a:prstGeom>
        </p:spPr>
      </p:pic>
      <p:sp>
        <p:nvSpPr>
          <p:cNvPr id="2" name="Obdélník 1"/>
          <p:cNvSpPr/>
          <p:nvPr/>
        </p:nvSpPr>
        <p:spPr>
          <a:xfrm>
            <a:off x="8126361" y="4229100"/>
            <a:ext cx="101763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0961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mediacall" presetSubtype="0" fill="hold" nodeType="withEffect">
                                  <p:stCondLst>
                                    <p:cond delay="0"/>
                                  </p:stCondLst>
                                  <p:childTnLst>
                                    <p:cmd type="call" cmd="playFrom(0.0)">
                                      <p:cBhvr>
                                        <p:cTn id="9"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fontScale="90000"/>
          </a:bodyPr>
          <a:lstStyle/>
          <a:p>
            <a:pPr algn="l"/>
            <a:r>
              <a:rPr lang="cs-CZ" sz="2600" dirty="0" smtClean="0"/>
              <a:t>CONTOUR</a:t>
            </a:r>
            <a:r>
              <a:rPr lang="cs-CZ" sz="2600" baseline="30000" dirty="0" smtClean="0"/>
              <a:t>TM</a:t>
            </a:r>
            <a:r>
              <a:rPr lang="cs-CZ" sz="2600" dirty="0" smtClean="0"/>
              <a:t>PLUS ONE</a:t>
            </a:r>
            <a:r>
              <a:t/>
            </a:r>
            <a:br/>
            <a:r>
              <a:rPr lang="cs-CZ" sz="2600" dirty="0" smtClean="0"/>
              <a:t>– JEDNODUCHÝ GLUKOMETR PŘIZPŮSOBENÝ POTŘEBÁM RŮZNÝCH PACIENTŮ</a:t>
            </a:r>
            <a:endParaRPr lang="cs-CZ" sz="2600" dirty="0"/>
          </a:p>
        </p:txBody>
      </p:sp>
      <p:sp>
        <p:nvSpPr>
          <p:cNvPr id="3" name="Rectangle 2"/>
          <p:cNvSpPr/>
          <p:nvPr/>
        </p:nvSpPr>
        <p:spPr>
          <a:xfrm>
            <a:off x="6300192" y="4300642"/>
            <a:ext cx="2664296" cy="707886"/>
          </a:xfrm>
          <a:prstGeom prst="rect">
            <a:avLst/>
          </a:prstGeom>
        </p:spPr>
        <p:txBody>
          <a:bodyPr wrap="square">
            <a:spAutoFit/>
          </a:bodyPr>
          <a:lstStyle/>
          <a:p>
            <a:pPr marL="108000" indent="-108000">
              <a:buFont typeface="+mj-lt"/>
              <a:buAutoNum type="arabicPeriod"/>
            </a:pPr>
            <a:r>
              <a:rPr lang="cs-CZ" sz="800" dirty="0" smtClean="0">
                <a:solidFill>
                  <a:schemeClr val="tx2"/>
                </a:solidFill>
              </a:rPr>
              <a:t>Uživatelská příručka glukometru CONTOUR</a:t>
            </a:r>
            <a:r>
              <a:rPr lang="cs-CZ" sz="800" baseline="30000" dirty="0" smtClean="0">
                <a:solidFill>
                  <a:schemeClr val="tx2"/>
                </a:solidFill>
              </a:rPr>
              <a:t>TM</a:t>
            </a:r>
            <a:r>
              <a:rPr lang="cs-CZ" sz="800" dirty="0" smtClean="0">
                <a:solidFill>
                  <a:schemeClr val="tx2"/>
                </a:solidFill>
              </a:rPr>
              <a:t>PLUS ONE</a:t>
            </a:r>
          </a:p>
          <a:p>
            <a:pPr marL="108000" indent="-108000">
              <a:buFont typeface="+mj-lt"/>
              <a:buAutoNum type="arabicPeriod"/>
            </a:pPr>
            <a:r>
              <a:rPr lang="cs-CZ" sz="800" dirty="0" smtClean="0">
                <a:solidFill>
                  <a:schemeClr val="tx2"/>
                </a:solidFill>
              </a:rPr>
              <a:t>Grady M a kol. J Diabetes Sci Technol 2015;9:841-8</a:t>
            </a:r>
          </a:p>
          <a:p>
            <a:pPr marL="108000" indent="-108000">
              <a:buFont typeface="+mj-lt"/>
              <a:buAutoNum type="arabicPeriod"/>
            </a:pPr>
            <a:r>
              <a:rPr lang="cs-CZ" sz="800" dirty="0">
                <a:solidFill>
                  <a:schemeClr val="tx2"/>
                </a:solidFill>
              </a:rPr>
              <a:t>Bailey T. a kol. DTS 2015; Bethesda, Maryland, USA</a:t>
            </a:r>
          </a:p>
        </p:txBody>
      </p:sp>
      <p:sp>
        <p:nvSpPr>
          <p:cNvPr id="7" name="Text Box 2"/>
          <p:cNvSpPr txBox="1">
            <a:spLocks noChangeArrowheads="1"/>
          </p:cNvSpPr>
          <p:nvPr/>
        </p:nvSpPr>
        <p:spPr bwMode="auto">
          <a:xfrm>
            <a:off x="683568" y="3126085"/>
            <a:ext cx="2160240" cy="1092607"/>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201295" indent="-179705" algn="ctr">
              <a:spcAft>
                <a:spcPts val="0"/>
              </a:spcAft>
            </a:pPr>
            <a:r>
              <a:rPr lang="cs-CZ" sz="2000" b="1" dirty="0" smtClean="0">
                <a:solidFill>
                  <a:schemeClr val="bg1"/>
                </a:solidFill>
                <a:latin typeface="+mj-lt"/>
              </a:rPr>
              <a:t>JEDNODUCHÝ</a:t>
            </a:r>
            <a:r>
              <a:rPr lang="cs-CZ" smtClean="0"/>
              <a:t> </a:t>
            </a:r>
          </a:p>
          <a:p>
            <a:pPr marL="201295" indent="-179705" algn="ctr">
              <a:spcAft>
                <a:spcPts val="0"/>
              </a:spcAft>
            </a:pPr>
            <a:r>
              <a:rPr lang="cs-CZ" sz="1500" dirty="0" smtClean="0">
                <a:solidFill>
                  <a:schemeClr val="tx2"/>
                </a:solidFill>
                <a:effectLst/>
                <a:latin typeface="+mj-lt"/>
              </a:rPr>
              <a:t>Pro usnadnění</a:t>
            </a:r>
            <a:endParaRPr lang="cs-CZ" sz="1500" dirty="0" smtClean="0">
              <a:solidFill>
                <a:schemeClr val="tx2"/>
              </a:solidFill>
              <a:latin typeface="+mj-lt"/>
              <a:ea typeface="Calibri"/>
              <a:cs typeface="Times New Roman"/>
            </a:endParaRPr>
          </a:p>
          <a:p>
            <a:pPr marL="201295" indent="-179705" algn="ctr">
              <a:spcAft>
                <a:spcPts val="0"/>
              </a:spcAft>
            </a:pPr>
            <a:r>
              <a:rPr lang="cs-CZ" sz="1500" dirty="0" smtClean="0">
                <a:solidFill>
                  <a:schemeClr val="tx2"/>
                </a:solidFill>
                <a:effectLst/>
                <a:latin typeface="+mj-lt"/>
              </a:rPr>
              <a:t>provádění spolehlivých</a:t>
            </a:r>
          </a:p>
          <a:p>
            <a:pPr marL="201295" indent="-179705" algn="ctr">
              <a:spcAft>
                <a:spcPts val="0"/>
              </a:spcAft>
            </a:pPr>
            <a:r>
              <a:rPr lang="cs-CZ" sz="1500" dirty="0" smtClean="0">
                <a:solidFill>
                  <a:schemeClr val="tx2"/>
                </a:solidFill>
                <a:effectLst/>
                <a:latin typeface="+mj-lt"/>
              </a:rPr>
              <a:t>testů pacientů</a:t>
            </a:r>
            <a:r>
              <a:rPr lang="cs-CZ" sz="1500" baseline="30000" dirty="0" smtClean="0">
                <a:solidFill>
                  <a:schemeClr val="tx2"/>
                </a:solidFill>
                <a:effectLst/>
                <a:latin typeface="+mj-lt"/>
              </a:rPr>
              <a:t>1</a:t>
            </a:r>
            <a:endParaRPr lang="cs-CZ" sz="1500" dirty="0" smtClean="0">
              <a:solidFill>
                <a:schemeClr val="tx2"/>
              </a:solidFill>
              <a:effectLst/>
              <a:latin typeface="+mj-lt"/>
              <a:ea typeface="Calibri"/>
              <a:cs typeface="Times New Roman"/>
            </a:endParaRPr>
          </a:p>
        </p:txBody>
      </p:sp>
      <p:sp>
        <p:nvSpPr>
          <p:cNvPr id="9" name="Rectangle 8"/>
          <p:cNvSpPr/>
          <p:nvPr/>
        </p:nvSpPr>
        <p:spPr>
          <a:xfrm>
            <a:off x="2267744" y="4293022"/>
            <a:ext cx="4181878" cy="1261884"/>
          </a:xfrm>
          <a:prstGeom prst="rect">
            <a:avLst/>
          </a:prstGeom>
        </p:spPr>
        <p:txBody>
          <a:bodyPr wrap="square">
            <a:spAutoFit/>
          </a:bodyPr>
          <a:lstStyle/>
          <a:p>
            <a:r>
              <a:rPr lang="cs-CZ" sz="800" baseline="30000" dirty="0" smtClean="0">
                <a:solidFill>
                  <a:schemeClr val="tx2"/>
                </a:solidFill>
              </a:rPr>
              <a:t>*</a:t>
            </a:r>
            <a:r>
              <a:rPr lang="cs-CZ" sz="800" dirty="0" smtClean="0">
                <a:solidFill>
                  <a:schemeClr val="tx2"/>
                </a:solidFill>
              </a:rPr>
              <a:t>Norma ISO 15197:2013 stanovuje, že musí mít </a:t>
            </a:r>
            <a:r>
              <a:rPr lang="cs-CZ" sz="800" dirty="0" smtClean="0">
                <a:solidFill>
                  <a:schemeClr val="tx2"/>
                </a:solidFill>
                <a:latin typeface="Arial" panose="020B0604020202020204" pitchFamily="34" charset="0"/>
              </a:rPr>
              <a:t>≥</a:t>
            </a:r>
            <a:r>
              <a:rPr lang="cs-CZ" sz="800" dirty="0" smtClean="0">
                <a:solidFill>
                  <a:schemeClr val="tx2"/>
                </a:solidFill>
              </a:rPr>
              <a:t>95 % naměřených výsledků hladiny glukózy z krevní plazmy přesnost ±15 mg/dl oproti referenčním laboratorním hodnotám pro koncentraci glukózy</a:t>
            </a:r>
            <a:r>
              <a:rPr lang="cs-CZ" smtClean="0"/>
              <a:t> </a:t>
            </a:r>
            <a:r>
              <a:rPr lang="cs-CZ" sz="800" dirty="0" smtClean="0">
                <a:solidFill>
                  <a:schemeClr val="tx2"/>
                </a:solidFill>
              </a:rPr>
              <a:t>&lt;100 mg/dl a přesnost ±15 % oproti referenční laboratorní hodnotě u koncentrace glukózy z krevní plazmy</a:t>
            </a:r>
            <a:r>
              <a:rPr lang="cs-CZ" smtClean="0"/>
              <a:t> </a:t>
            </a:r>
            <a:r>
              <a:rPr lang="cs-CZ" sz="800" dirty="0" smtClean="0">
                <a:solidFill>
                  <a:schemeClr val="tx2"/>
                </a:solidFill>
              </a:rPr>
              <a:t>≥100 mg/dl;</a:t>
            </a:r>
            <a:r>
              <a:rPr lang="cs-CZ" smtClean="0"/>
              <a:t> </a:t>
            </a:r>
            <a:r>
              <a:rPr lang="cs-CZ" sz="800" dirty="0" smtClean="0">
                <a:solidFill>
                  <a:schemeClr val="tx2"/>
                </a:solidFill>
              </a:rPr>
              <a:t>99 % hodnot jednotlivých měření glukózy z krevní plazmy musí u diabetu typu 1 spadat do oblasti zón A a B chybové mřížky. </a:t>
            </a:r>
          </a:p>
          <a:p>
            <a:endParaRPr lang="cs-CZ" sz="800" dirty="0">
              <a:solidFill>
                <a:schemeClr val="tx2"/>
              </a:solidFill>
            </a:endParaRPr>
          </a:p>
        </p:txBody>
      </p:sp>
      <p:sp>
        <p:nvSpPr>
          <p:cNvPr id="4" name="Rectangle 3"/>
          <p:cNvSpPr/>
          <p:nvPr/>
        </p:nvSpPr>
        <p:spPr>
          <a:xfrm>
            <a:off x="2771800" y="3131148"/>
            <a:ext cx="2376264" cy="1554272"/>
          </a:xfrm>
          <a:prstGeom prst="rect">
            <a:avLst/>
          </a:prstGeom>
        </p:spPr>
        <p:txBody>
          <a:bodyPr wrap="square">
            <a:spAutoFit/>
          </a:bodyPr>
          <a:lstStyle/>
          <a:p>
            <a:pPr marL="201295" indent="-179705" algn="ctr">
              <a:spcAft>
                <a:spcPts val="0"/>
              </a:spcAft>
            </a:pPr>
            <a:r>
              <a:rPr lang="cs-CZ" sz="2000" b="1" dirty="0" smtClean="0">
                <a:solidFill>
                  <a:schemeClr val="bg1"/>
                </a:solidFill>
                <a:latin typeface="+mj-lt"/>
              </a:rPr>
              <a:t>INFORMATIVNÍ</a:t>
            </a:r>
            <a:r>
              <a:rPr lang="cs-CZ" smtClean="0"/>
              <a:t> </a:t>
            </a:r>
          </a:p>
          <a:p>
            <a:pPr marL="201295" indent="-179705" algn="ctr">
              <a:spcAft>
                <a:spcPts val="0"/>
              </a:spcAft>
            </a:pPr>
            <a:r>
              <a:rPr lang="cs-CZ" sz="1500" dirty="0" smtClean="0">
                <a:solidFill>
                  <a:schemeClr val="tx2"/>
                </a:solidFill>
                <a:latin typeface="+mj-lt"/>
              </a:rPr>
              <a:t>Poskytuje pacientům okamžitou zpětnou vazbu prostřednictvím barevné světelné signalizace</a:t>
            </a:r>
            <a:r>
              <a:rPr lang="cs-CZ" sz="1500" baseline="30000" dirty="0" smtClean="0">
                <a:solidFill>
                  <a:schemeClr val="tx2"/>
                </a:solidFill>
                <a:latin typeface="+mj-lt"/>
              </a:rPr>
              <a:t>2</a:t>
            </a:r>
            <a:endParaRPr lang="cs-CZ" sz="1500" dirty="0">
              <a:solidFill>
                <a:schemeClr val="tx2"/>
              </a:solidFill>
              <a:latin typeface="+mj-lt"/>
              <a:ea typeface="Times New Roman"/>
            </a:endParaRPr>
          </a:p>
        </p:txBody>
      </p:sp>
      <p:sp>
        <p:nvSpPr>
          <p:cNvPr id="6" name="Rectangle 5"/>
          <p:cNvSpPr/>
          <p:nvPr/>
        </p:nvSpPr>
        <p:spPr>
          <a:xfrm>
            <a:off x="5076056" y="3132528"/>
            <a:ext cx="3528392" cy="1323439"/>
          </a:xfrm>
          <a:prstGeom prst="rect">
            <a:avLst/>
          </a:prstGeom>
        </p:spPr>
        <p:txBody>
          <a:bodyPr wrap="square">
            <a:spAutoFit/>
          </a:bodyPr>
          <a:lstStyle/>
          <a:p>
            <a:pPr marL="201295" indent="-179705" algn="ctr">
              <a:spcAft>
                <a:spcPts val="0"/>
              </a:spcAft>
            </a:pPr>
            <a:r>
              <a:rPr lang="cs-CZ" sz="2000" b="1" dirty="0" smtClean="0">
                <a:solidFill>
                  <a:schemeClr val="bg1"/>
                </a:solidFill>
                <a:latin typeface="+mj-lt"/>
              </a:rPr>
              <a:t>POZORUHODNĚ PŘESNÝ</a:t>
            </a:r>
          </a:p>
          <a:p>
            <a:pPr marL="201295" indent="-179705" algn="ctr">
              <a:spcAft>
                <a:spcPts val="0"/>
              </a:spcAft>
            </a:pPr>
            <a:r>
              <a:rPr lang="cs-CZ" sz="1500" dirty="0" smtClean="0">
                <a:solidFill>
                  <a:schemeClr val="tx2"/>
                </a:solidFill>
                <a:latin typeface="+mj-lt"/>
              </a:rPr>
              <a:t>Glukometr CONTOUR</a:t>
            </a:r>
            <a:r>
              <a:rPr lang="cs-CZ" sz="1500" baseline="30000" dirty="0" smtClean="0">
                <a:solidFill>
                  <a:schemeClr val="tx2"/>
                </a:solidFill>
                <a:latin typeface="+mj-lt"/>
              </a:rPr>
              <a:t>TM</a:t>
            </a:r>
            <a:r>
              <a:rPr lang="cs-CZ" sz="1500" dirty="0" smtClean="0">
                <a:solidFill>
                  <a:schemeClr val="tx2"/>
                </a:solidFill>
                <a:latin typeface="+mj-lt"/>
              </a:rPr>
              <a:t>PLUS ONE vykazuje vyšší přesnost, než je minimální přesnost vyžadovaná normou ISO 15197:2013</a:t>
            </a:r>
            <a:r>
              <a:rPr lang="cs-CZ" sz="1500" baseline="30000" dirty="0" smtClean="0">
                <a:solidFill>
                  <a:schemeClr val="tx2"/>
                </a:solidFill>
                <a:latin typeface="+mj-lt"/>
              </a:rPr>
              <a:t>*3</a:t>
            </a:r>
            <a:endParaRPr lang="cs-CZ" sz="1500" dirty="0">
              <a:solidFill>
                <a:schemeClr val="tx2"/>
              </a:solidFill>
              <a:latin typeface="+mj-lt"/>
              <a:ea typeface="Times New Roman"/>
            </a:endParaRPr>
          </a:p>
        </p:txBody>
      </p:sp>
      <p:sp>
        <p:nvSpPr>
          <p:cNvPr id="12" name="Rectangle 11"/>
          <p:cNvSpPr/>
          <p:nvPr/>
        </p:nvSpPr>
        <p:spPr>
          <a:xfrm>
            <a:off x="1547664" y="1526476"/>
            <a:ext cx="5672579" cy="461665"/>
          </a:xfrm>
          <a:prstGeom prst="rect">
            <a:avLst/>
          </a:prstGeom>
        </p:spPr>
        <p:txBody>
          <a:bodyPr wrap="none">
            <a:spAutoFit/>
          </a:bodyPr>
          <a:lstStyle/>
          <a:p>
            <a:pPr>
              <a:spcAft>
                <a:spcPts val="0"/>
              </a:spcAft>
            </a:pPr>
            <a:r>
              <a:rPr lang="cs-CZ" sz="2400" b="1" dirty="0">
                <a:solidFill>
                  <a:schemeClr val="tx2"/>
                </a:solidFill>
                <a:latin typeface="+mj-lt"/>
              </a:rPr>
              <a:t>Glukometr CONTOUR</a:t>
            </a:r>
            <a:r>
              <a:rPr lang="cs-CZ" sz="2400" b="1" baseline="30000" dirty="0" smtClean="0">
                <a:solidFill>
                  <a:schemeClr val="tx2"/>
                </a:solidFill>
                <a:latin typeface="+mj-lt"/>
              </a:rPr>
              <a:t>TM</a:t>
            </a:r>
            <a:r>
              <a:rPr lang="cs-CZ" sz="2400" b="1" dirty="0">
                <a:solidFill>
                  <a:schemeClr val="tx2"/>
                </a:solidFill>
                <a:latin typeface="+mj-lt"/>
              </a:rPr>
              <a:t>PLUS ONE je:</a:t>
            </a:r>
            <a:endParaRPr lang="cs-CZ" sz="2400" b="1" dirty="0">
              <a:solidFill>
                <a:schemeClr val="tx2"/>
              </a:solidFill>
              <a:latin typeface="+mj-lt"/>
              <a:ea typeface="Times New Roman"/>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057" y="2015305"/>
            <a:ext cx="3650691" cy="1317851"/>
          </a:xfrm>
          <a:prstGeom prst="rect">
            <a:avLst/>
          </a:prstGeom>
        </p:spPr>
      </p:pic>
      <p:sp>
        <p:nvSpPr>
          <p:cNvPr id="2" name="Obdélník 1"/>
          <p:cNvSpPr/>
          <p:nvPr/>
        </p:nvSpPr>
        <p:spPr>
          <a:xfrm>
            <a:off x="8141110" y="4229100"/>
            <a:ext cx="1044604"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0421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27413"/>
            <a:ext cx="8479854" cy="1022301"/>
          </a:xfrm>
        </p:spPr>
        <p:txBody>
          <a:bodyPr anchor="t">
            <a:noAutofit/>
          </a:bodyPr>
          <a:lstStyle/>
          <a:p>
            <a:pPr algn="l"/>
            <a:r>
              <a:rPr lang="cs-CZ" sz="2600" dirty="0"/>
              <a:t>FUNKCE SMARTLIGHT</a:t>
            </a:r>
            <a:r>
              <a:rPr lang="cs-CZ" sz="2600" baseline="30000" dirty="0" smtClean="0"/>
              <a:t>TM</a:t>
            </a:r>
            <a:r>
              <a:rPr lang="cs-CZ" smtClean="0"/>
              <a:t> </a:t>
            </a:r>
            <a:r>
              <a:rPr lang="cs-CZ" sz="2600" dirty="0"/>
              <a:t>POSKYTUJE PACIENTOVI OKAMŽITOU ZPĚTNOU VAZBU</a:t>
            </a:r>
          </a:p>
        </p:txBody>
      </p:sp>
      <p:sp>
        <p:nvSpPr>
          <p:cNvPr id="6" name="Content Placeholder 5"/>
          <p:cNvSpPr>
            <a:spLocks noGrp="1"/>
          </p:cNvSpPr>
          <p:nvPr>
            <p:ph idx="1"/>
          </p:nvPr>
        </p:nvSpPr>
        <p:spPr>
          <a:xfrm>
            <a:off x="707231" y="1526533"/>
            <a:ext cx="3454522" cy="1491728"/>
          </a:xfrm>
        </p:spPr>
        <p:txBody>
          <a:bodyPr>
            <a:noAutofit/>
          </a:bodyPr>
          <a:lstStyle/>
          <a:p>
            <a:pPr marL="0" lvl="0" indent="0">
              <a:buNone/>
            </a:pPr>
            <a:r>
              <a:rPr lang="cs-CZ" sz="2400" b="1" dirty="0"/>
              <a:t>Funkce </a:t>
            </a:r>
            <a:r>
              <a:rPr lang="cs-CZ" sz="2400" b="1" dirty="0" smtClean="0"/>
              <a:t>smartLIGHT</a:t>
            </a:r>
            <a:r>
              <a:rPr lang="cs-CZ" sz="2400" b="1" baseline="30000" dirty="0" smtClean="0"/>
              <a:t>TM</a:t>
            </a:r>
            <a:r>
              <a:rPr lang="cs-CZ" dirty="0" smtClean="0"/>
              <a:t> </a:t>
            </a:r>
            <a:r>
              <a:rPr lang="cs-CZ" sz="2400" dirty="0"/>
              <a:t>vám okamžitě oznámí, zda je naměřená hladina glukózy </a:t>
            </a:r>
            <a:r>
              <a:rPr lang="cs-CZ" sz="2400" b="1" dirty="0">
                <a:solidFill>
                  <a:srgbClr val="00B050"/>
                </a:solidFill>
              </a:rPr>
              <a:t>v</a:t>
            </a:r>
            <a:r>
              <a:rPr lang="cs-CZ" sz="2400" dirty="0"/>
              <a:t> rámci stanoveného rozpětí cílové hodnoty, </a:t>
            </a:r>
            <a:r>
              <a:rPr lang="cs-CZ" sz="2400" b="1" dirty="0">
                <a:solidFill>
                  <a:srgbClr val="FFC000"/>
                </a:solidFill>
              </a:rPr>
              <a:t>nad </a:t>
            </a:r>
            <a:r>
              <a:rPr lang="cs-CZ" sz="2400" dirty="0"/>
              <a:t>stanoveným rozpětím cílové hodnoty</a:t>
            </a:r>
            <a:r>
              <a:rPr lang="cs-CZ" sz="2400" dirty="0" smtClean="0"/>
              <a:t>,</a:t>
            </a:r>
            <a:r>
              <a:rPr lang="cs-CZ" sz="2400" dirty="0"/>
              <a:t> nebo </a:t>
            </a:r>
            <a:r>
              <a:rPr lang="cs-CZ" sz="2400" b="1" dirty="0">
                <a:solidFill>
                  <a:srgbClr val="FF0000"/>
                </a:solidFill>
              </a:rPr>
              <a:t>pod </a:t>
            </a:r>
            <a:r>
              <a:rPr lang="cs-CZ" sz="2400" dirty="0"/>
              <a:t>stanoveným rozpětím cílové hodnoty</a:t>
            </a:r>
          </a:p>
          <a:p>
            <a:pPr marL="0" indent="0">
              <a:buNone/>
            </a:pPr>
            <a:endParaRPr lang="cs-CZ" sz="2400" dirty="0"/>
          </a:p>
          <a:p>
            <a:pPr marL="0" lvl="0" indent="0">
              <a:buNone/>
            </a:pPr>
            <a:endParaRPr lang="cs-CZ" sz="2400" dirty="0"/>
          </a:p>
        </p:txBody>
      </p:sp>
      <p:sp>
        <p:nvSpPr>
          <p:cNvPr id="3" name="Rectangle 2"/>
          <p:cNvSpPr/>
          <p:nvPr/>
        </p:nvSpPr>
        <p:spPr>
          <a:xfrm>
            <a:off x="5715290" y="4748562"/>
            <a:ext cx="3105183" cy="338554"/>
          </a:xfrm>
          <a:prstGeom prst="rect">
            <a:avLst/>
          </a:prstGeom>
        </p:spPr>
        <p:txBody>
          <a:bodyPr wrap="square">
            <a:spAutoFit/>
          </a:bodyPr>
          <a:lstStyle/>
          <a:p>
            <a:pPr algn="r"/>
            <a:r>
              <a:rPr lang="cs-CZ" sz="800" dirty="0" smtClean="0">
                <a:solidFill>
                  <a:schemeClr val="tx2"/>
                </a:solidFill>
              </a:rPr>
              <a:t>Grady M a kol. J Diabetes Sci Technol 2015;9:841-8 </a:t>
            </a:r>
          </a:p>
          <a:p>
            <a:endParaRPr lang="cs-CZ" sz="800" dirty="0">
              <a:solidFill>
                <a:schemeClr val="tx2"/>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5184" y="1587636"/>
            <a:ext cx="4205181" cy="11203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384" y="3287400"/>
            <a:ext cx="4205181" cy="11203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040" y="2458069"/>
            <a:ext cx="4205181" cy="1120385"/>
          </a:xfrm>
          <a:prstGeom prst="rect">
            <a:avLst/>
          </a:prstGeom>
        </p:spPr>
      </p:pic>
      <p:sp>
        <p:nvSpPr>
          <p:cNvPr id="8" name="Obdélník 7"/>
          <p:cNvSpPr/>
          <p:nvPr/>
        </p:nvSpPr>
        <p:spPr>
          <a:xfrm>
            <a:off x="8508346" y="474856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6135329" y="4229100"/>
            <a:ext cx="298886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6518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801" y="1686988"/>
            <a:ext cx="5034790" cy="1341419"/>
          </a:xfrm>
          <a:prstGeom prst="rect">
            <a:avLst/>
          </a:prstGeom>
        </p:spPr>
      </p:pic>
      <p:sp>
        <p:nvSpPr>
          <p:cNvPr id="5" name="Title 4"/>
          <p:cNvSpPr>
            <a:spLocks noGrp="1"/>
          </p:cNvSpPr>
          <p:nvPr>
            <p:ph type="title"/>
          </p:nvPr>
        </p:nvSpPr>
        <p:spPr>
          <a:xfrm>
            <a:off x="628650" y="327413"/>
            <a:ext cx="8263830" cy="1022301"/>
          </a:xfrm>
        </p:spPr>
        <p:txBody>
          <a:bodyPr anchor="t">
            <a:normAutofit fontScale="90000"/>
          </a:bodyPr>
          <a:lstStyle/>
          <a:p>
            <a:r>
              <a:rPr lang="cs-CZ" smtClean="0"/>
              <a:t>FUNKCE OPAKOVÁNÍ MĚŘENÍ </a:t>
            </a:r>
            <a:r>
              <a:rPr lang="cs-CZ" sz="2600" dirty="0" smtClean="0"/>
              <a:t>SECOND-CHANCE</a:t>
            </a:r>
            <a:r>
              <a:rPr lang="cs-CZ" sz="2600" baseline="30000" dirty="0" smtClean="0"/>
              <a:t>TM</a:t>
            </a:r>
            <a:r>
              <a:rPr lang="cs-CZ" smtClean="0"/>
              <a:t> </a:t>
            </a:r>
            <a:r>
              <a:rPr lang="cs-CZ" sz="2600" dirty="0"/>
              <a:t>UMOŽŇUJE APLIKACI VĚTŠÍHO MNOŽSTVÍ KRVE NA STEJNÝ TESTOVACÍ PROUŽEK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802" y="1686988"/>
            <a:ext cx="5034791" cy="1341419"/>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b="47337"/>
          <a:stretch/>
        </p:blipFill>
        <p:spPr>
          <a:xfrm rot="20080704">
            <a:off x="6609975" y="2757333"/>
            <a:ext cx="2395026" cy="3005222"/>
          </a:xfrm>
          <a:prstGeom prst="rect">
            <a:avLst/>
          </a:prstGeom>
        </p:spPr>
      </p:pic>
      <p:sp>
        <p:nvSpPr>
          <p:cNvPr id="22" name="Freeform 21"/>
          <p:cNvSpPr/>
          <p:nvPr/>
        </p:nvSpPr>
        <p:spPr>
          <a:xfrm>
            <a:off x="-86497" y="3072199"/>
            <a:ext cx="9414852" cy="2237221"/>
          </a:xfrm>
          <a:custGeom>
            <a:avLst/>
            <a:gdLst>
              <a:gd name="connsiteX0" fmla="*/ 24713 w 9675340"/>
              <a:gd name="connsiteY0" fmla="*/ 0 h 2903838"/>
              <a:gd name="connsiteX1" fmla="*/ 9638270 w 9675340"/>
              <a:gd name="connsiteY1" fmla="*/ 0 h 2903838"/>
              <a:gd name="connsiteX2" fmla="*/ 9675340 w 9675340"/>
              <a:gd name="connsiteY2" fmla="*/ 2903838 h 2903838"/>
              <a:gd name="connsiteX3" fmla="*/ 2681416 w 9675340"/>
              <a:gd name="connsiteY3" fmla="*/ 2842054 h 2903838"/>
              <a:gd name="connsiteX4" fmla="*/ 2094470 w 9675340"/>
              <a:gd name="connsiteY4" fmla="*/ 1983259 h 2903838"/>
              <a:gd name="connsiteX5" fmla="*/ 0 w 9675340"/>
              <a:gd name="connsiteY5" fmla="*/ 1983259 h 2903838"/>
              <a:gd name="connsiteX6" fmla="*/ 24713 w 9675340"/>
              <a:gd name="connsiteY6" fmla="*/ 0 h 290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5340" h="2903838">
                <a:moveTo>
                  <a:pt x="24713" y="0"/>
                </a:moveTo>
                <a:lnTo>
                  <a:pt x="9638270" y="0"/>
                </a:lnTo>
                <a:lnTo>
                  <a:pt x="9675340" y="2903838"/>
                </a:lnTo>
                <a:lnTo>
                  <a:pt x="2681416" y="2842054"/>
                </a:lnTo>
                <a:lnTo>
                  <a:pt x="2094470" y="1983259"/>
                </a:lnTo>
                <a:lnTo>
                  <a:pt x="0" y="1983259"/>
                </a:lnTo>
                <a:cubicBezTo>
                  <a:pt x="2059" y="1326292"/>
                  <a:pt x="4119" y="669324"/>
                  <a:pt x="2471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Box 2"/>
          <p:cNvSpPr txBox="1">
            <a:spLocks noChangeArrowheads="1"/>
          </p:cNvSpPr>
          <p:nvPr/>
        </p:nvSpPr>
        <p:spPr bwMode="auto">
          <a:xfrm>
            <a:off x="606528" y="3503163"/>
            <a:ext cx="7903790" cy="120213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cs-CZ" sz="2000" b="1" dirty="0" smtClean="0">
                <a:solidFill>
                  <a:schemeClr val="bg1"/>
                </a:solidFill>
                <a:latin typeface="+mj-lt"/>
              </a:rPr>
              <a:t>FUNKCE OPAKOVANÉHO MĚŘENÍ SECOND-CHANCE</a:t>
            </a:r>
            <a:r>
              <a:rPr lang="cs-CZ" sz="2000" b="1" baseline="30000" dirty="0" smtClean="0">
                <a:solidFill>
                  <a:schemeClr val="bg1"/>
                </a:solidFill>
                <a:latin typeface="+mj-lt"/>
              </a:rPr>
              <a:t>TM</a:t>
            </a:r>
          </a:p>
          <a:p>
            <a:pPr algn="ctr">
              <a:spcAft>
                <a:spcPts val="1200"/>
              </a:spcAft>
            </a:pPr>
            <a:r>
              <a:rPr lang="cs-CZ" dirty="0" smtClean="0">
                <a:solidFill>
                  <a:schemeClr val="tx2"/>
                </a:solidFill>
                <a:latin typeface="+mj-lt"/>
              </a:rPr>
              <a:t>Umožňuje pacientům zopakovat měření hladiny glukózy z krevní plazmy </a:t>
            </a:r>
            <a:r>
              <a:rPr lang="cs-CZ" b="1" dirty="0" smtClean="0">
                <a:latin typeface="+mj-lt"/>
              </a:rPr>
              <a:t>pomocí stejného proužku</a:t>
            </a:r>
            <a:r>
              <a:rPr lang="cs-CZ" smtClean="0"/>
              <a:t> </a:t>
            </a:r>
            <a:r>
              <a:rPr lang="cs-CZ" dirty="0" smtClean="0">
                <a:solidFill>
                  <a:schemeClr val="tx2"/>
                </a:solidFill>
                <a:latin typeface="+mj-lt"/>
              </a:rPr>
              <a:t>v případě, že byl první krevní vzorek nedostatečný</a:t>
            </a:r>
            <a:endParaRPr lang="cs-CZ" b="1" dirty="0" smtClean="0">
              <a:solidFill>
                <a:schemeClr val="tx2"/>
              </a:solidFill>
              <a:latin typeface="+mj-lt"/>
              <a:ea typeface="Times New Roman"/>
            </a:endParaRPr>
          </a:p>
          <a:p>
            <a:pPr algn="ctr">
              <a:spcAft>
                <a:spcPts val="1200"/>
              </a:spcAft>
            </a:pPr>
            <a:r>
              <a:rPr lang="cs-CZ" dirty="0" smtClean="0">
                <a:solidFill>
                  <a:schemeClr val="tx2"/>
                </a:solidFill>
                <a:latin typeface="+mj-lt"/>
              </a:rPr>
              <a:t>Limit pro opětovné nanesení krve </a:t>
            </a:r>
            <a:r>
              <a:rPr lang="cs-CZ" b="1" dirty="0" smtClean="0">
                <a:latin typeface="+mj-lt"/>
              </a:rPr>
              <a:t>byl prodloužen na 60 sekund </a:t>
            </a:r>
            <a:endParaRPr lang="cs-CZ" b="1" dirty="0">
              <a:latin typeface="+mj-lt"/>
              <a:ea typeface="Times New Roman"/>
            </a:endParaRPr>
          </a:p>
        </p:txBody>
      </p:sp>
      <p:grpSp>
        <p:nvGrpSpPr>
          <p:cNvPr id="9" name="Group 8"/>
          <p:cNvGrpSpPr/>
          <p:nvPr/>
        </p:nvGrpSpPr>
        <p:grpSpPr>
          <a:xfrm>
            <a:off x="2084576" y="1139334"/>
            <a:ext cx="2979833" cy="2261064"/>
            <a:chOff x="1914970" y="1700980"/>
            <a:chExt cx="2979833" cy="3014752"/>
          </a:xfrm>
        </p:grpSpPr>
        <p:sp>
          <p:nvSpPr>
            <p:cNvPr id="20" name="Oval 19"/>
            <p:cNvSpPr/>
            <p:nvPr/>
          </p:nvSpPr>
          <p:spPr>
            <a:xfrm>
              <a:off x="1914970" y="1700980"/>
              <a:ext cx="2979833" cy="3014752"/>
            </a:xfrm>
            <a:prstGeom prst="ellipse">
              <a:avLst/>
            </a:prstGeom>
            <a:gradFill flip="none" rotWithShape="1">
              <a:gsLst>
                <a:gs pos="35000">
                  <a:schemeClr val="accent1">
                    <a:lumMod val="5000"/>
                    <a:lumOff val="95000"/>
                  </a:schemeClr>
                </a:gs>
                <a:gs pos="70000">
                  <a:schemeClr val="bg1">
                    <a:lumMod val="40000"/>
                    <a:lumOff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957569" y="1760294"/>
              <a:ext cx="2879903" cy="2913651"/>
            </a:xfrm>
            <a:prstGeom prst="ellipse">
              <a:avLst/>
            </a:prstGeom>
            <a:blipFill dpi="0" rotWithShape="1">
              <a:blip r:embed="rId3"/>
              <a:srcRect/>
              <a:stretch>
                <a:fillRect l="-29000" t="5000" r="-138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61709">
            <a:off x="4866577" y="962507"/>
            <a:ext cx="736286" cy="902910"/>
          </a:xfrm>
          <a:prstGeom prst="rect">
            <a:avLst/>
          </a:prstGeom>
        </p:spPr>
      </p:pic>
    </p:spTree>
    <p:extLst>
      <p:ext uri="{BB962C8B-B14F-4D97-AF65-F5344CB8AC3E}">
        <p14:creationId xmlns:p14="http://schemas.microsoft.com/office/powerpoint/2010/main" val="194754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1750"/>
                            </p:stCondLst>
                            <p:childTnLst>
                              <p:par>
                                <p:cTn id="24" presetID="6" presetClass="emph" presetSubtype="0" repeatCount="2000" accel="41333" decel="42667" autoRev="1" fill="hold" nodeType="afterEffect">
                                  <p:stCondLst>
                                    <p:cond delay="500"/>
                                  </p:stCondLst>
                                  <p:childTnLst>
                                    <p:animScale>
                                      <p:cBhvr>
                                        <p:cTn id="25" dur="250" fill="hold"/>
                                        <p:tgtEl>
                                          <p:spTgt spid="3"/>
                                        </p:tgtEl>
                                      </p:cBhvr>
                                      <p:by x="110000" y="11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par>
                          <p:cTn id="31" fill="hold">
                            <p:stCondLst>
                              <p:cond delay="500"/>
                            </p:stCondLst>
                            <p:childTnLst>
                              <p:par>
                                <p:cTn id="32" presetID="53" presetClass="exit" presetSubtype="32" fill="hold" nodeType="after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42" presetClass="path" presetSubtype="0" accel="50000" decel="50000" fill="hold" nodeType="withEffect">
                                  <p:stCondLst>
                                    <p:cond delay="0"/>
                                  </p:stCondLst>
                                  <p:childTnLst>
                                    <p:animMotion origin="layout" path="M -0.26111 0.06204 L -0.43923 -0.23241 " pathEditMode="relative" rAng="0" ptsTypes="AA">
                                      <p:cBhvr>
                                        <p:cTn id="41" dur="750" fill="hold"/>
                                        <p:tgtEl>
                                          <p:spTgt spid="21"/>
                                        </p:tgtEl>
                                        <p:attrNameLst>
                                          <p:attrName>ppt_x</p:attrName>
                                          <p:attrName>ppt_y</p:attrName>
                                        </p:attrNameLst>
                                      </p:cBhvr>
                                      <p:rCtr x="-8872" y="-14653"/>
                                    </p:animMotion>
                                  </p:childTnLst>
                                </p:cTn>
                              </p:par>
                              <p:par>
                                <p:cTn id="42" presetID="6" presetClass="emph" presetSubtype="0" accel="10000" decel="10000" autoRev="1" fill="hold" nodeType="withEffect">
                                  <p:stCondLst>
                                    <p:cond delay="750"/>
                                  </p:stCondLst>
                                  <p:childTnLst>
                                    <p:animScale>
                                      <p:cBhvr>
                                        <p:cTn id="43" dur="500" fill="hold"/>
                                        <p:tgtEl>
                                          <p:spTgt spid="21"/>
                                        </p:tgtEl>
                                      </p:cBhvr>
                                      <p:by x="95000" y="95000"/>
                                    </p:animScale>
                                  </p:childTnLst>
                                </p:cTn>
                              </p:par>
                            </p:childTnLst>
                          </p:cTn>
                        </p:par>
                        <p:par>
                          <p:cTn id="44" fill="hold">
                            <p:stCondLst>
                              <p:cond delay="2250"/>
                            </p:stCondLst>
                            <p:childTnLst>
                              <p:par>
                                <p:cTn id="45" presetID="42" presetClass="path" presetSubtype="0" accel="50000" decel="50000" fill="hold" nodeType="afterEffect">
                                  <p:stCondLst>
                                    <p:cond delay="0"/>
                                  </p:stCondLst>
                                  <p:childTnLst>
                                    <p:animMotion origin="layout" path="M -0.43924 -0.23241 L -0.42379 0.03148 " pathEditMode="relative" rAng="0" ptsTypes="AA">
                                      <p:cBhvr>
                                        <p:cTn id="46" dur="1000" fill="hold"/>
                                        <p:tgtEl>
                                          <p:spTgt spid="21"/>
                                        </p:tgtEl>
                                        <p:attrNameLst>
                                          <p:attrName>ppt_x</p:attrName>
                                          <p:attrName>ppt_y</p:attrName>
                                        </p:attrNameLst>
                                      </p:cBhvr>
                                      <p:rCtr x="764" y="13194"/>
                                    </p:animMotion>
                                  </p:childTnLst>
                                </p:cTn>
                              </p:par>
                              <p:par>
                                <p:cTn id="47" presetID="10" presetClass="exit" presetSubtype="0" fill="hold" nodeType="with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fontScale="90000"/>
          </a:bodyPr>
          <a:lstStyle/>
          <a:p>
            <a:pPr algn="l"/>
            <a:r>
              <a:rPr lang="cs-CZ" sz="2600" dirty="0" smtClean="0"/>
              <a:t>GLUKOMETR CONTOUR</a:t>
            </a:r>
            <a:r>
              <a:rPr lang="cs-CZ" sz="2600" baseline="30000" dirty="0" smtClean="0"/>
              <a:t>TM</a:t>
            </a:r>
            <a:r>
              <a:rPr lang="cs-CZ" sz="2600" dirty="0" smtClean="0"/>
              <a:t>PLUS ONE PROKÁZAL POZORUHODNOU PŘESNOST </a:t>
            </a:r>
            <a:r>
              <a:rPr lang="cs-CZ" sz="2600" dirty="0" smtClean="0">
                <a:solidFill>
                  <a:schemeClr val="bg1"/>
                </a:solidFill>
              </a:rPr>
              <a:t>PŘI LABORATORNÍCH ZKOUŠKÁCH</a:t>
            </a:r>
            <a:r>
              <a:rPr lang="cs-CZ" sz="2600" baseline="30000" dirty="0" smtClean="0">
                <a:solidFill>
                  <a:schemeClr val="bg1"/>
                </a:solidFill>
              </a:rPr>
              <a:t>*1</a:t>
            </a:r>
            <a:endParaRPr lang="cs-CZ" sz="2600" baseline="30000" dirty="0">
              <a:solidFill>
                <a:schemeClr val="bg1"/>
              </a:solidFill>
            </a:endParaRPr>
          </a:p>
        </p:txBody>
      </p:sp>
      <p:sp>
        <p:nvSpPr>
          <p:cNvPr id="12" name="Rectangle 11"/>
          <p:cNvSpPr/>
          <p:nvPr/>
        </p:nvSpPr>
        <p:spPr>
          <a:xfrm>
            <a:off x="2257426" y="4092201"/>
            <a:ext cx="6819899" cy="1069524"/>
          </a:xfrm>
          <a:prstGeom prst="rect">
            <a:avLst/>
          </a:prstGeom>
        </p:spPr>
        <p:txBody>
          <a:bodyPr wrap="square">
            <a:spAutoFit/>
          </a:bodyPr>
          <a:lstStyle/>
          <a:p>
            <a:pPr>
              <a:spcAft>
                <a:spcPts val="300"/>
              </a:spcAft>
            </a:pPr>
            <a:r>
              <a:rPr lang="cs-CZ" sz="800" dirty="0" smtClean="0">
                <a:solidFill>
                  <a:schemeClr val="tx2"/>
                </a:solidFill>
              </a:rPr>
              <a:t>YSI: Yellow Springs Instrument</a:t>
            </a:r>
          </a:p>
          <a:p>
            <a:pPr>
              <a:spcAft>
                <a:spcPts val="300"/>
              </a:spcAft>
            </a:pPr>
            <a:r>
              <a:rPr lang="cs-CZ" sz="800" dirty="0" smtClean="0">
                <a:solidFill>
                  <a:schemeClr val="tx2"/>
                </a:solidFill>
              </a:rPr>
              <a:t>*V laboratorní studii byly měřeny duplikované vzorky krve 100 osob umístěné na třech šaržích testovacích proužků CONTOUR</a:t>
            </a:r>
            <a:r>
              <a:rPr lang="cs-CZ" sz="800" baseline="30000" dirty="0" smtClean="0">
                <a:solidFill>
                  <a:schemeClr val="tx2"/>
                </a:solidFill>
              </a:rPr>
              <a:t>TM</a:t>
            </a:r>
            <a:r>
              <a:rPr lang="cs-CZ" sz="800" dirty="0" smtClean="0">
                <a:solidFill>
                  <a:schemeClr val="tx2"/>
                </a:solidFill>
              </a:rPr>
              <a:t>PLUS   </a:t>
            </a:r>
          </a:p>
          <a:p>
            <a:pPr>
              <a:spcAft>
                <a:spcPts val="300"/>
              </a:spcAft>
            </a:pPr>
            <a:r>
              <a:rPr lang="cs-CZ" sz="800" baseline="30000" dirty="0" smtClean="0">
                <a:solidFill>
                  <a:schemeClr val="tx2"/>
                </a:solidFill>
              </a:rPr>
              <a:t>†</a:t>
            </a:r>
            <a:r>
              <a:rPr lang="cs-CZ" sz="800" dirty="0" smtClean="0">
                <a:solidFill>
                  <a:schemeClr val="tx2"/>
                </a:solidFill>
              </a:rPr>
              <a:t>Norma ISO 15197:2013 stanovuje, že musí mít ≥95 % naměřených výsledků měření hladiny glukózy z krevní plazmy přesnost ±15 mg/dl oproti referenčním laboratorním hodnotám u koncentrace glukózy &lt;100 mg/dl a přesnost ±15 % oproti referenční laboratorní hodnotě u koncentrace glukózy v krvi ≥100 mg/dl; 99 % hodnot jednotlivých měření glukózy z krevní plazmy musí u diabetu typu 1 spadat do oblasti zón A a B chybové mřížky. </a:t>
            </a:r>
          </a:p>
          <a:p>
            <a:pPr marL="228600" indent="-228600">
              <a:spcAft>
                <a:spcPts val="300"/>
              </a:spcAft>
              <a:buFont typeface="+mj-lt"/>
              <a:buAutoNum type="arabicPeriod"/>
            </a:pPr>
            <a:r>
              <a:rPr lang="cs-CZ" sz="800" dirty="0">
                <a:solidFill>
                  <a:schemeClr val="tx2"/>
                </a:solidFill>
              </a:rPr>
              <a:t>Bailey T. a kol. DTS 2015; Bethesda, Maryland, USA</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8598" y="1415789"/>
            <a:ext cx="3362425" cy="261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5"/>
          <p:cNvSpPr>
            <a:spLocks noGrp="1"/>
          </p:cNvSpPr>
          <p:nvPr>
            <p:ph idx="1"/>
          </p:nvPr>
        </p:nvSpPr>
        <p:spPr>
          <a:xfrm>
            <a:off x="571501" y="1508760"/>
            <a:ext cx="5155679" cy="2683171"/>
          </a:xfrm>
        </p:spPr>
        <p:txBody>
          <a:bodyPr>
            <a:noAutofit/>
          </a:bodyPr>
          <a:lstStyle/>
          <a:p>
            <a:pPr marL="0" lvl="0" indent="0">
              <a:buNone/>
            </a:pPr>
            <a:r>
              <a:rPr lang="cs-CZ" sz="1800" b="1" dirty="0" smtClean="0"/>
              <a:t>Glukometr CONTOUR</a:t>
            </a:r>
            <a:r>
              <a:rPr lang="cs-CZ" sz="1800" b="1" baseline="30000" dirty="0" smtClean="0"/>
              <a:t>TM</a:t>
            </a:r>
            <a:r>
              <a:rPr lang="cs-CZ" sz="1800" b="1" dirty="0" smtClean="0"/>
              <a:t>PLUS ONE při laboratorních zkouškách vykázal vyšší přesnost, než je minimální přesnost vyžadovaná normou ISO 15197:2013</a:t>
            </a:r>
            <a:r>
              <a:rPr lang="cs-CZ" sz="1800" b="1" baseline="30000" dirty="0" smtClean="0"/>
              <a:t>†</a:t>
            </a:r>
          </a:p>
          <a:p>
            <a:pPr>
              <a:buFont typeface="Calibri Light" panose="020F0302020204030204" pitchFamily="34" charset="0"/>
              <a:buChar char="●"/>
            </a:pPr>
            <a:r>
              <a:rPr lang="cs-CZ" sz="1600" b="1" dirty="0" smtClean="0"/>
              <a:t>Glukometr vykázal </a:t>
            </a:r>
            <a:r>
              <a:rPr lang="cs-CZ" sz="1600" b="1" dirty="0" smtClean="0">
                <a:solidFill>
                  <a:schemeClr val="tx1"/>
                </a:solidFill>
              </a:rPr>
              <a:t>dokonce nižší odchylku, </a:t>
            </a:r>
            <a:r>
              <a:rPr lang="cs-CZ" sz="1600" dirty="0" smtClean="0"/>
              <a:t>než vyžaduje norma přesnosti ISO 15197:2013, </a:t>
            </a:r>
            <a:r>
              <a:rPr lang="cs-CZ" sz="1600" b="1" dirty="0" smtClean="0"/>
              <a:t>s dosažením přesnosti </a:t>
            </a:r>
            <a:r>
              <a:rPr lang="cs-CZ" sz="1600" b="1" dirty="0" smtClean="0">
                <a:solidFill>
                  <a:schemeClr val="tx1"/>
                </a:solidFill>
              </a:rPr>
              <a:t>±9,4 mg/dl nebo ±9,4 %</a:t>
            </a:r>
            <a:r>
              <a:rPr lang="cs-CZ" sz="1600" dirty="0" smtClean="0"/>
              <a:t> </a:t>
            </a:r>
            <a:r>
              <a:rPr lang="cs-CZ" sz="1600" b="1" dirty="0" smtClean="0"/>
              <a:t>u 95 % výsledků</a:t>
            </a:r>
            <a:r>
              <a:rPr lang="cs-CZ" sz="1600" b="1" dirty="0" smtClean="0">
                <a:solidFill>
                  <a:schemeClr val="tx1"/>
                </a:solidFill>
              </a:rPr>
              <a:t> </a:t>
            </a:r>
            <a:r>
              <a:rPr lang="cs-CZ" sz="1600" dirty="0" smtClean="0"/>
              <a:t>(v porovnání s referenčním systémem YSI)</a:t>
            </a:r>
          </a:p>
          <a:p>
            <a:pPr lvl="0">
              <a:buFont typeface="Calibri Light" panose="020F0302020204030204" pitchFamily="34" charset="0"/>
              <a:buChar char="●"/>
            </a:pPr>
            <a:r>
              <a:rPr lang="cs-CZ" sz="1600" b="1" dirty="0" smtClean="0">
                <a:solidFill>
                  <a:schemeClr val="tx1"/>
                </a:solidFill>
              </a:rPr>
              <a:t>99,8 % </a:t>
            </a:r>
            <a:r>
              <a:rPr lang="cs-CZ" sz="1600" dirty="0" smtClean="0"/>
              <a:t>výsledků glukometru CONTOUR</a:t>
            </a:r>
            <a:r>
              <a:rPr lang="cs-CZ" sz="1600" baseline="30000" dirty="0" smtClean="0"/>
              <a:t>TM</a:t>
            </a:r>
            <a:r>
              <a:rPr lang="cs-CZ" sz="1600" dirty="0" smtClean="0"/>
              <a:t>PLUS ONE spadá do zóny A chybové mřížky</a:t>
            </a:r>
          </a:p>
        </p:txBody>
      </p:sp>
      <p:sp>
        <p:nvSpPr>
          <p:cNvPr id="2" name="Obdélník 1"/>
          <p:cNvSpPr/>
          <p:nvPr/>
        </p:nvSpPr>
        <p:spPr>
          <a:xfrm>
            <a:off x="8111613" y="4247325"/>
            <a:ext cx="1032387"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8485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quarter" idx="11"/>
          </p:nvPr>
        </p:nvSpPr>
        <p:spPr>
          <a:xfrm>
            <a:off x="237061" y="144000"/>
            <a:ext cx="8715210" cy="4864754"/>
          </a:xfrm>
        </p:spPr>
        <p:txBody>
          <a:bodyPr>
            <a:normAutofit/>
          </a:bodyPr>
          <a:lstStyle/>
          <a:p>
            <a:r>
              <a:rPr lang="cs-CZ" dirty="0"/>
              <a:t>Diabetes </a:t>
            </a:r>
            <a:r>
              <a:rPr lang="cs-CZ" dirty="0" err="1"/>
              <a:t>mellitus</a:t>
            </a:r>
            <a:r>
              <a:rPr lang="cs-CZ" dirty="0"/>
              <a:t> (zkratka DM); další  možné názvy: diabetes, cukrovka</a:t>
            </a:r>
          </a:p>
          <a:p>
            <a:r>
              <a:rPr lang="cs-CZ" dirty="0"/>
              <a:t>Hyperglykemie - </a:t>
            </a:r>
            <a:r>
              <a:rPr lang="cs-CZ" sz="1600" dirty="0"/>
              <a:t>vysoká hladina glukózy v </a:t>
            </a:r>
            <a:r>
              <a:rPr lang="cs-CZ" sz="1600" dirty="0" smtClean="0"/>
              <a:t>krvi</a:t>
            </a:r>
          </a:p>
          <a:p>
            <a:endParaRPr lang="cs-CZ" sz="1600" dirty="0"/>
          </a:p>
          <a:p>
            <a:endParaRPr lang="cs-CZ" sz="1600" dirty="0"/>
          </a:p>
          <a:p>
            <a:r>
              <a:rPr lang="cs-CZ" sz="1600" dirty="0"/>
              <a:t>Inzulin - hormon produkovaný </a:t>
            </a:r>
            <a:r>
              <a:rPr lang="el-GR" sz="1600" dirty="0"/>
              <a:t>β</a:t>
            </a:r>
            <a:r>
              <a:rPr lang="cs-CZ" sz="1600" dirty="0"/>
              <a:t>-buňkami slinivky břišní</a:t>
            </a:r>
          </a:p>
          <a:p>
            <a:r>
              <a:rPr lang="cs-CZ" sz="1600" dirty="0"/>
              <a:t>            - klíčový hormon, který se podílí na regulaci</a:t>
            </a:r>
          </a:p>
          <a:p>
            <a:r>
              <a:rPr lang="cs-CZ" sz="1600" dirty="0"/>
              <a:t>              hladiny   cukru v krvi </a:t>
            </a:r>
          </a:p>
          <a:p>
            <a:r>
              <a:rPr lang="cs-CZ" sz="1600" dirty="0"/>
              <a:t>            - umožňuje vstup cukru z krve do buněk, kde</a:t>
            </a:r>
          </a:p>
          <a:p>
            <a:r>
              <a:rPr lang="cs-CZ" sz="1600" dirty="0"/>
              <a:t>              je využíván jako zdroj energie nebo uložen do zásoby</a:t>
            </a:r>
          </a:p>
          <a:p>
            <a:r>
              <a:rPr lang="cs-CZ" sz="1600" dirty="0"/>
              <a:t>            - pokud nemůže inzulin působit správně nebo je-li </a:t>
            </a:r>
          </a:p>
          <a:p>
            <a:r>
              <a:rPr lang="cs-CZ" sz="1600" dirty="0"/>
              <a:t>              ho nedostatek, tak zůstává  cukr v krvi a jeho </a:t>
            </a:r>
          </a:p>
          <a:p>
            <a:r>
              <a:rPr lang="cs-CZ" sz="1600" dirty="0"/>
              <a:t>              hladina stoupá</a:t>
            </a:r>
          </a:p>
          <a:p>
            <a:r>
              <a:rPr lang="cs-CZ" sz="1600" dirty="0"/>
              <a:t>	 	</a:t>
            </a:r>
          </a:p>
          <a:p>
            <a:endParaRPr lang="cs-CZ" dirty="0"/>
          </a:p>
        </p:txBody>
      </p:sp>
      <p:sp>
        <p:nvSpPr>
          <p:cNvPr id="4" name="Zástupný symbol pro číslo snímku 3"/>
          <p:cNvSpPr>
            <a:spLocks noGrp="1"/>
          </p:cNvSpPr>
          <p:nvPr>
            <p:ph type="sldNum" sz="quarter" idx="4"/>
          </p:nvPr>
        </p:nvSpPr>
        <p:spPr/>
        <p:txBody>
          <a:bodyPr/>
          <a:lstStyle/>
          <a:p>
            <a:fld id="{3C4F54F3-C349-4609-AFEE-01462D5C7942}" type="slidenum">
              <a:rPr lang="en-GB" smtClean="0"/>
              <a:pPr/>
              <a:t>5</a:t>
            </a:fld>
            <a:endParaRPr lang="en-GB" dirty="0"/>
          </a:p>
        </p:txBody>
      </p:sp>
      <p:sp>
        <p:nvSpPr>
          <p:cNvPr id="5" name="Obdélník 4"/>
          <p:cNvSpPr/>
          <p:nvPr/>
        </p:nvSpPr>
        <p:spPr>
          <a:xfrm>
            <a:off x="7919884" y="4229100"/>
            <a:ext cx="122411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836267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loud contour 2way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21434807">
            <a:off x="3144442" y="2337591"/>
            <a:ext cx="3396768" cy="1641955"/>
          </a:xfrm>
          <a:prstGeom prst="rect">
            <a:avLst/>
          </a:prstGeom>
        </p:spPr>
      </p:pic>
      <p:sp>
        <p:nvSpPr>
          <p:cNvPr id="13" name="Oval 12"/>
          <p:cNvSpPr/>
          <p:nvPr/>
        </p:nvSpPr>
        <p:spPr>
          <a:xfrm>
            <a:off x="3216175" y="1080376"/>
            <a:ext cx="5658364" cy="4102454"/>
          </a:xfrm>
          <a:prstGeom prst="ellipse">
            <a:avLst/>
          </a:prstGeom>
          <a:gradFill flip="none" rotWithShape="1">
            <a:gsLst>
              <a:gs pos="70000">
                <a:schemeClr val="bg2">
                  <a:alpha val="0"/>
                </a:schemeClr>
              </a:gs>
              <a:gs pos="49000">
                <a:schemeClr val="bg2">
                  <a:alpha val="0"/>
                </a:schemeClr>
              </a:gs>
              <a:gs pos="65000">
                <a:srgbClr val="00B0F0">
                  <a:alpha val="19000"/>
                </a:srgbClr>
              </a:gs>
            </a:gsLst>
            <a:path path="circle">
              <a:fillToRect l="50000" t="50000" r="50000" b="50000"/>
            </a:path>
            <a:tileRect/>
          </a:gradFill>
          <a:ln w="1016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normAutofit fontScale="90000"/>
          </a:bodyPr>
          <a:lstStyle/>
          <a:p>
            <a:r>
              <a:rPr lang="cs-CZ" sz="2600" dirty="0" smtClean="0"/>
              <a:t>TECHNOLOGIE BLUETOOTH BEZPROBLÉMOVĚ PŘENÁŠÍ ÚDAJE O VÝSLEDCÍCH MĚŘENÍ GLUKÓZY V KRVI</a:t>
            </a:r>
            <a:r>
              <a:t/>
            </a:r>
            <a:br/>
            <a:endParaRPr lang="cs-CZ" sz="26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95" y="2790000"/>
            <a:ext cx="2862729" cy="762717"/>
          </a:xfrm>
          <a:prstGeom prst="rect">
            <a:avLst/>
          </a:prstGeom>
        </p:spPr>
      </p:pic>
      <p:pic>
        <p:nvPicPr>
          <p:cNvPr id="9" name="Obraz 36"/>
          <p:cNvPicPr>
            <a:picLocks noChangeAspect="1"/>
          </p:cNvPicPr>
          <p:nvPr/>
        </p:nvPicPr>
        <p:blipFill rotWithShape="1">
          <a:blip r:embed="rId6">
            <a:extLst>
              <a:ext uri="{28A0092B-C50C-407E-A947-70E740481C1C}">
                <a14:useLocalDpi xmlns:a14="http://schemas.microsoft.com/office/drawing/2010/main" val="0"/>
              </a:ext>
            </a:extLst>
          </a:blip>
          <a:srcRect l="46358" t="39240" r="49079" b="33358"/>
          <a:stretch/>
        </p:blipFill>
        <p:spPr>
          <a:xfrm>
            <a:off x="5806021" y="4137118"/>
            <a:ext cx="600593" cy="675667"/>
          </a:xfrm>
          <a:prstGeom prst="rect">
            <a:avLst/>
          </a:prstGeom>
        </p:spPr>
      </p:pic>
      <p:sp>
        <p:nvSpPr>
          <p:cNvPr id="11" name="Rectangle 10"/>
          <p:cNvSpPr/>
          <p:nvPr/>
        </p:nvSpPr>
        <p:spPr>
          <a:xfrm>
            <a:off x="647289" y="1274879"/>
            <a:ext cx="7839486" cy="892552"/>
          </a:xfrm>
          <a:prstGeom prst="rect">
            <a:avLst/>
          </a:prstGeom>
        </p:spPr>
        <p:txBody>
          <a:bodyPr wrap="square">
            <a:spAutoFit/>
          </a:bodyPr>
          <a:lstStyle/>
          <a:p>
            <a:pPr>
              <a:spcAft>
                <a:spcPts val="300"/>
              </a:spcAft>
            </a:pPr>
            <a:r>
              <a:rPr lang="cs-CZ" sz="1700" dirty="0" smtClean="0">
                <a:solidFill>
                  <a:schemeClr val="tx2"/>
                </a:solidFill>
              </a:rPr>
              <a:t>Výsledky jsou prostřednictvím rozhraní Bluetooth přenášeny ve chvíli, kdy se glukometr CONTOUR™PLUS ONE a zařízení s aplikací CONTOUR™ DIABETES nachází ve vzájemné vzdálenosti menší než </a:t>
            </a:r>
            <a:r>
              <a:rPr lang="cs-CZ" b="1" smtClean="0"/>
              <a:t>6 metrů (20 stop)</a:t>
            </a:r>
            <a:endParaRPr lang="cs-CZ" sz="1700" b="1" dirty="0"/>
          </a:p>
        </p:txBody>
      </p:sp>
      <p:pic>
        <p:nvPicPr>
          <p:cNvPr id="8" name="Obraz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2421" y="2266605"/>
            <a:ext cx="1203058" cy="1914586"/>
          </a:xfrm>
          <a:prstGeom prst="rect">
            <a:avLst/>
          </a:prstGeom>
        </p:spPr>
      </p:pic>
      <p:sp>
        <p:nvSpPr>
          <p:cNvPr id="5" name="Rectangle 4"/>
          <p:cNvSpPr/>
          <p:nvPr/>
        </p:nvSpPr>
        <p:spPr>
          <a:xfrm>
            <a:off x="4945583" y="4558869"/>
            <a:ext cx="2367956" cy="338554"/>
          </a:xfrm>
          <a:prstGeom prst="rect">
            <a:avLst/>
          </a:prstGeom>
        </p:spPr>
        <p:txBody>
          <a:bodyPr wrap="none">
            <a:spAutoFit/>
          </a:bodyPr>
          <a:lstStyle/>
          <a:p>
            <a:pPr>
              <a:spcAft>
                <a:spcPts val="300"/>
              </a:spcAft>
            </a:pPr>
            <a:r>
              <a:rPr lang="cs-CZ" sz="1600" dirty="0">
                <a:solidFill>
                  <a:schemeClr val="bg1"/>
                </a:solidFill>
              </a:rPr>
              <a:t>Okruh 6 metrů (20 stop)</a:t>
            </a:r>
          </a:p>
        </p:txBody>
      </p:sp>
      <p:sp>
        <p:nvSpPr>
          <p:cNvPr id="3" name="Obdélník 2"/>
          <p:cNvSpPr/>
          <p:nvPr/>
        </p:nvSpPr>
        <p:spPr>
          <a:xfrm>
            <a:off x="8067368" y="4229100"/>
            <a:ext cx="1076632"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124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556E-17 4.81481E-6 L 0.2099 0.00115 " pathEditMode="relative" rAng="0" ptsTypes="AA">
                                      <p:cBhvr>
                                        <p:cTn id="6" dur="1250" fill="hold"/>
                                        <p:tgtEl>
                                          <p:spTgt spid="7"/>
                                        </p:tgtEl>
                                        <p:attrNameLst>
                                          <p:attrName>ppt_x</p:attrName>
                                          <p:attrName>ppt_y</p:attrName>
                                        </p:attrNameLst>
                                      </p:cBhvr>
                                      <p:rCtr x="10486" y="46"/>
                                    </p:animMotion>
                                  </p:childTnLst>
                                </p:cTn>
                              </p:par>
                              <p:par>
                                <p:cTn id="7" presetID="10"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500"/>
                                  </p:stCondLst>
                                  <p:childTnLst>
                                    <p:cmd type="call" cmd="playFrom(0.0)">
                                      <p:cBhvr>
                                        <p:cTn id="11" dur="8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1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fontScale="90000"/>
          </a:bodyPr>
          <a:lstStyle/>
          <a:p>
            <a:pPr algn="l"/>
            <a:r>
              <a:rPr lang="cs-CZ" sz="2600" dirty="0" smtClean="0"/>
              <a:t>FUNKCE SMARTALERTS</a:t>
            </a:r>
            <a:r>
              <a:rPr lang="cs-CZ" sz="2600" baseline="30000" dirty="0" smtClean="0"/>
              <a:t>TM </a:t>
            </a:r>
            <a:r>
              <a:rPr lang="cs-CZ" sz="2600" dirty="0" smtClean="0"/>
              <a:t>APLIKACE CONTOUR</a:t>
            </a:r>
            <a:r>
              <a:rPr lang="cs-CZ" sz="2600" baseline="30000" dirty="0" smtClean="0"/>
              <a:t>TM</a:t>
            </a:r>
            <a:r>
              <a:rPr lang="cs-CZ" sz="2600" dirty="0" smtClean="0"/>
              <a:t> DIABETES USNADŇUJÍCÍ PACIENTŮM MONITORING DIABETU</a:t>
            </a:r>
            <a:endParaRPr lang="cs-CZ" sz="2600" dirty="0"/>
          </a:p>
        </p:txBody>
      </p:sp>
      <p:sp>
        <p:nvSpPr>
          <p:cNvPr id="6" name="Content Placeholder 5"/>
          <p:cNvSpPr>
            <a:spLocks noGrp="1"/>
          </p:cNvSpPr>
          <p:nvPr>
            <p:ph idx="1"/>
          </p:nvPr>
        </p:nvSpPr>
        <p:spPr>
          <a:xfrm>
            <a:off x="628650" y="1508760"/>
            <a:ext cx="3943350" cy="3013096"/>
          </a:xfrm>
        </p:spPr>
        <p:txBody>
          <a:bodyPr anchor="ctr">
            <a:normAutofit/>
          </a:bodyPr>
          <a:lstStyle/>
          <a:p>
            <a:pPr marL="0" indent="0">
              <a:buNone/>
            </a:pPr>
            <a:r>
              <a:rPr lang="cs-CZ" sz="1800" dirty="0"/>
              <a:t>Pokud výsledky hladiny glukózy z krevní plazmy dosáhnou nadlimitních nebo podlimitních rozmezí, je automaticky spuštěno varovné upozornění na kriticky nízký či kriticky vysoký výsledek měření</a:t>
            </a:r>
          </a:p>
          <a:p>
            <a:endParaRPr lang="cs-CZ" sz="1800" dirty="0"/>
          </a:p>
        </p:txBody>
      </p:sp>
      <p:pic>
        <p:nvPicPr>
          <p:cNvPr id="7" name="Obrázek 6"/>
          <p:cNvPicPr>
            <a:picLocks noChangeAspect="1"/>
          </p:cNvPicPr>
          <p:nvPr/>
        </p:nvPicPr>
        <p:blipFill rotWithShape="1">
          <a:blip r:embed="rId2" cstate="print">
            <a:extLst>
              <a:ext uri="{28A0092B-C50C-407E-A947-70E740481C1C}">
                <a14:useLocalDpi xmlns:a14="http://schemas.microsoft.com/office/drawing/2010/main" val="0"/>
              </a:ext>
            </a:extLst>
          </a:blip>
          <a:srcRect l="16762" t="25910" r="28762" b="18520"/>
          <a:stretch/>
        </p:blipFill>
        <p:spPr>
          <a:xfrm rot="16200000">
            <a:off x="4868977" y="1619645"/>
            <a:ext cx="3673252" cy="2791323"/>
          </a:xfrm>
          <a:prstGeom prst="rect">
            <a:avLst/>
          </a:prstGeom>
        </p:spPr>
      </p:pic>
      <p:sp>
        <p:nvSpPr>
          <p:cNvPr id="2" name="Obdélník 1"/>
          <p:cNvSpPr/>
          <p:nvPr/>
        </p:nvSpPr>
        <p:spPr>
          <a:xfrm>
            <a:off x="8145510" y="4203290"/>
            <a:ext cx="998490" cy="940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005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27412"/>
            <a:ext cx="7759774" cy="1056206"/>
          </a:xfrm>
        </p:spPr>
        <p:txBody>
          <a:bodyPr anchor="t">
            <a:noAutofit/>
          </a:bodyPr>
          <a:lstStyle/>
          <a:p>
            <a:pPr lvl="0">
              <a:lnSpc>
                <a:spcPct val="100000"/>
              </a:lnSpc>
              <a:spcBef>
                <a:spcPts val="0"/>
              </a:spcBef>
              <a:defRPr/>
            </a:pPr>
            <a:r>
              <a:rPr lang="cs-CZ" sz="2600" spc="0" dirty="0">
                <a:solidFill>
                  <a:srgbClr val="4D205C"/>
                </a:solidFill>
              </a:rPr>
              <a:t>PŘIPOJENÍ POZNÁMEK K VÝSLEDKU MĚŘENÍ HLADINY GLUKÓZY V KRVI</a:t>
            </a:r>
            <a:endParaRPr lang="cs-CZ" sz="2600" dirty="0">
              <a:solidFill>
                <a:srgbClr val="4D205C"/>
              </a:solidFill>
            </a:endParaRPr>
          </a:p>
        </p:txBody>
      </p:sp>
      <p:sp>
        <p:nvSpPr>
          <p:cNvPr id="6" name="Content Placeholder 5"/>
          <p:cNvSpPr>
            <a:spLocks noGrp="1"/>
          </p:cNvSpPr>
          <p:nvPr>
            <p:ph idx="1"/>
          </p:nvPr>
        </p:nvSpPr>
        <p:spPr>
          <a:xfrm>
            <a:off x="628650" y="1383619"/>
            <a:ext cx="4159374" cy="3240359"/>
          </a:xfrm>
        </p:spPr>
        <p:txBody>
          <a:bodyPr anchor="ctr">
            <a:normAutofit/>
          </a:bodyPr>
          <a:lstStyle/>
          <a:p>
            <a:pPr>
              <a:spcBef>
                <a:spcPts val="200"/>
              </a:spcBef>
              <a:buFont typeface="Calibri Light" panose="020F0302020204030204" pitchFamily="34" charset="0"/>
              <a:buChar char="●"/>
            </a:pPr>
            <a:r>
              <a:rPr lang="cs-CZ" sz="1800" dirty="0" smtClean="0"/>
              <a:t>Pacienti mohou zaznamenat události, jako jsou například:</a:t>
            </a:r>
          </a:p>
          <a:p>
            <a:pPr lvl="1">
              <a:spcBef>
                <a:spcPts val="200"/>
              </a:spcBef>
            </a:pPr>
            <a:r>
              <a:rPr lang="cs-CZ" sz="1600" dirty="0" smtClean="0"/>
              <a:t>Dieta</a:t>
            </a:r>
          </a:p>
          <a:p>
            <a:pPr lvl="1">
              <a:spcBef>
                <a:spcPts val="200"/>
              </a:spcBef>
            </a:pPr>
            <a:r>
              <a:rPr lang="cs-CZ" sz="1600" dirty="0" smtClean="0"/>
              <a:t>Cvičení/aktivity</a:t>
            </a:r>
          </a:p>
          <a:p>
            <a:pPr lvl="1">
              <a:spcBef>
                <a:spcPts val="200"/>
              </a:spcBef>
            </a:pPr>
            <a:r>
              <a:rPr lang="cs-CZ" sz="1600" dirty="0" smtClean="0"/>
              <a:t>Užívání medikamentů</a:t>
            </a:r>
          </a:p>
          <a:p>
            <a:pPr lvl="1">
              <a:spcBef>
                <a:spcPts val="200"/>
              </a:spcBef>
            </a:pPr>
            <a:endParaRPr lang="cs-CZ" sz="1600" dirty="0" smtClean="0"/>
          </a:p>
          <a:p>
            <a:pPr>
              <a:spcBef>
                <a:spcPts val="200"/>
              </a:spcBef>
              <a:buFont typeface="Calibri Light" panose="020F0302020204030204" pitchFamily="34" charset="0"/>
              <a:buChar char="●"/>
            </a:pPr>
            <a:r>
              <a:rPr lang="cs-CZ" sz="1800" dirty="0" smtClean="0"/>
              <a:t>Pacienti mohou přidávat:</a:t>
            </a:r>
          </a:p>
          <a:p>
            <a:pPr lvl="1">
              <a:spcBef>
                <a:spcPts val="200"/>
              </a:spcBef>
            </a:pPr>
            <a:r>
              <a:rPr lang="cs-CZ" sz="1600" dirty="0" smtClean="0"/>
              <a:t>Fotografie jídel</a:t>
            </a:r>
          </a:p>
          <a:p>
            <a:pPr lvl="1">
              <a:spcBef>
                <a:spcPts val="200"/>
              </a:spcBef>
            </a:pPr>
            <a:r>
              <a:rPr lang="cs-CZ" sz="1600" dirty="0" smtClean="0"/>
              <a:t>Poznámky</a:t>
            </a:r>
          </a:p>
          <a:p>
            <a:pPr lvl="1">
              <a:spcBef>
                <a:spcPts val="200"/>
              </a:spcBef>
            </a:pPr>
            <a:r>
              <a:rPr lang="cs-CZ" sz="1600" dirty="0" smtClean="0"/>
              <a:t>Hlasové záznamy</a:t>
            </a:r>
          </a:p>
          <a:p>
            <a:pPr lvl="1">
              <a:spcBef>
                <a:spcPts val="200"/>
              </a:spcBef>
            </a:pPr>
            <a:endParaRPr lang="cs-CZ" sz="1400" dirty="0" smtClean="0"/>
          </a:p>
          <a:p>
            <a:pPr lvl="1">
              <a:spcBef>
                <a:spcPts val="200"/>
              </a:spcBef>
            </a:pPr>
            <a:endParaRPr lang="cs-CZ" sz="14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7" y="1301130"/>
            <a:ext cx="4395665" cy="3539233"/>
          </a:xfrm>
          <a:prstGeom prst="rect">
            <a:avLst/>
          </a:prstGeom>
        </p:spPr>
      </p:pic>
      <p:sp>
        <p:nvSpPr>
          <p:cNvPr id="2" name="Obdélník 1"/>
          <p:cNvSpPr/>
          <p:nvPr/>
        </p:nvSpPr>
        <p:spPr>
          <a:xfrm>
            <a:off x="8052619" y="4229100"/>
            <a:ext cx="109138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7172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fontScale="90000"/>
          </a:bodyPr>
          <a:lstStyle/>
          <a:p>
            <a:pPr algn="l"/>
            <a:r>
              <a:rPr lang="cs-CZ" sz="2600" dirty="0" smtClean="0"/>
              <a:t>POMOCÍ APLIKACE CONTOUR</a:t>
            </a:r>
            <a:r>
              <a:rPr lang="cs-CZ" sz="2600" baseline="30000" dirty="0" smtClean="0"/>
              <a:t>TM</a:t>
            </a:r>
            <a:r>
              <a:rPr lang="cs-CZ" sz="2600" dirty="0" smtClean="0"/>
              <a:t> DIABETES SI MOHOU PACIENTI ZOBRAZIT VÝSLEDKY MĚŘENÍ HLADINY GLUKÓZY V KRVI A INTERPRETACE TENDENCÍ</a:t>
            </a:r>
            <a:endParaRPr lang="cs-CZ" sz="2600" dirty="0"/>
          </a:p>
        </p:txBody>
      </p:sp>
      <p:sp>
        <p:nvSpPr>
          <p:cNvPr id="6" name="Content Placeholder 5"/>
          <p:cNvSpPr>
            <a:spLocks noGrp="1"/>
          </p:cNvSpPr>
          <p:nvPr>
            <p:ph idx="1"/>
          </p:nvPr>
        </p:nvSpPr>
        <p:spPr>
          <a:xfrm>
            <a:off x="628650" y="2193708"/>
            <a:ext cx="3583310" cy="2328147"/>
          </a:xfrm>
        </p:spPr>
        <p:txBody>
          <a:bodyPr>
            <a:noAutofit/>
          </a:bodyPr>
          <a:lstStyle/>
          <a:p>
            <a:r>
              <a:rPr lang="cs-CZ" sz="2000" dirty="0" smtClean="0"/>
              <a:t>Výsledky měření hladiny glukózy z krevní plazmy </a:t>
            </a:r>
          </a:p>
          <a:p>
            <a:pPr lvl="1"/>
            <a:r>
              <a:rPr lang="cs-CZ" sz="1700" dirty="0"/>
              <a:t>Jsou prezentovány jednoduchým a intuitivním způsobem</a:t>
            </a:r>
          </a:p>
          <a:p>
            <a:pPr lvl="1"/>
            <a:r>
              <a:rPr lang="cs-CZ" sz="1700" dirty="0" smtClean="0"/>
              <a:t>Mohou být analyzovány pro zjištění opakujících se schémat a tendencí</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301130"/>
            <a:ext cx="4395666" cy="3539233"/>
          </a:xfrm>
          <a:prstGeom prst="rect">
            <a:avLst/>
          </a:prstGeom>
        </p:spPr>
      </p:pic>
      <p:sp>
        <p:nvSpPr>
          <p:cNvPr id="3" name="Obdélník 2"/>
          <p:cNvSpPr/>
          <p:nvPr/>
        </p:nvSpPr>
        <p:spPr>
          <a:xfrm>
            <a:off x="8111613" y="4229100"/>
            <a:ext cx="1032387"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2539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cs-CZ" sz="2600" dirty="0" smtClean="0"/>
              <a:t>STRUKTUROVANÉ ZPRÁVY PACIENTŮ MOHOU BÝT ZASLÁNY PŘÍMO ZDRAVOTNICKÉMU ODBORNÍKOVI</a:t>
            </a:r>
            <a:endParaRPr lang="cs-CZ" sz="2600" dirty="0"/>
          </a:p>
        </p:txBody>
      </p:sp>
      <p:sp>
        <p:nvSpPr>
          <p:cNvPr id="9" name="Content Placeholder 5"/>
          <p:cNvSpPr txBox="1">
            <a:spLocks/>
          </p:cNvSpPr>
          <p:nvPr/>
        </p:nvSpPr>
        <p:spPr>
          <a:xfrm>
            <a:off x="4722419" y="1492457"/>
            <a:ext cx="4087366" cy="2907961"/>
          </a:xfrm>
          <a:prstGeom prst="rect">
            <a:avLst/>
          </a:prstGeom>
        </p:spPr>
        <p:txBody>
          <a:bodyPr vert="horz" lIns="91440" tIns="45720" rIns="91440" bIns="45720" rtlCol="0">
            <a:normAutofit fontScale="92500" lnSpcReduction="20000"/>
          </a:bodyPr>
          <a:lstStyle>
            <a:lvl1pPr marL="216000" indent="-216000" algn="l" defTabSz="914400" rtl="0" eaLnBrk="1" latinLnBrk="0" hangingPunct="1">
              <a:lnSpc>
                <a:spcPct val="100000"/>
              </a:lnSpc>
              <a:spcBef>
                <a:spcPts val="1200"/>
              </a:spcBef>
              <a:buClr>
                <a:schemeClr val="bg1"/>
              </a:buClr>
              <a:buSzPct val="90000"/>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900"/>
              </a:spcBef>
              <a:buClr>
                <a:srgbClr val="5EC8D0"/>
              </a:buClr>
              <a:buSzPct val="9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600"/>
              </a:spcBef>
              <a:buClr>
                <a:srgbClr val="5EC8D0"/>
              </a:buClr>
              <a:buSzPct val="90000"/>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300"/>
              </a:spcBef>
              <a:buClr>
                <a:srgbClr val="5EC8D0"/>
              </a:buClr>
              <a:buSzPct val="90000"/>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buClr>
                <a:srgbClr val="5EC8D0"/>
              </a:buClr>
              <a:buSzPct val="90000"/>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1200"/>
              </a:spcAft>
              <a:buFont typeface="Calibri Light" panose="020F0302020204030204" pitchFamily="34" charset="0"/>
              <a:buChar char="●"/>
            </a:pPr>
            <a:r>
              <a:rPr lang="cs-CZ" sz="1800" dirty="0"/>
              <a:t>Zpráva pro zdravotnické pracovníky poskytuje důvěryhodné informace, které jsou synchronizovány přímo z aplikace CONTOUR</a:t>
            </a:r>
            <a:r>
              <a:rPr lang="cs-CZ" sz="1800" baseline="30000" dirty="0" smtClean="0"/>
              <a:t>TM</a:t>
            </a:r>
            <a:r>
              <a:rPr lang="cs-CZ" smtClean="0"/>
              <a:t> </a:t>
            </a:r>
            <a:r>
              <a:rPr lang="cs-CZ" sz="1800" dirty="0"/>
              <a:t>DIABETES  </a:t>
            </a:r>
          </a:p>
          <a:p>
            <a:pPr>
              <a:spcBef>
                <a:spcPts val="200"/>
              </a:spcBef>
              <a:spcAft>
                <a:spcPts val="1200"/>
              </a:spcAft>
              <a:buFont typeface="Calibri Light" panose="020F0302020204030204" pitchFamily="34" charset="0"/>
              <a:buChar char="●"/>
            </a:pPr>
            <a:r>
              <a:rPr lang="cs-CZ" sz="1800" dirty="0" smtClean="0"/>
              <a:t>Poskytuje intuitivně pochopitelný soubor údajů o pacientovi, který odráží jeho chování v současnosti nebo blízké minulosti</a:t>
            </a:r>
          </a:p>
          <a:p>
            <a:pPr>
              <a:spcBef>
                <a:spcPts val="200"/>
              </a:spcBef>
              <a:spcAft>
                <a:spcPts val="1200"/>
              </a:spcAft>
              <a:buFont typeface="Calibri Light" panose="020F0302020204030204" pitchFamily="34" charset="0"/>
              <a:buChar char="●"/>
            </a:pPr>
            <a:r>
              <a:rPr lang="cs-CZ" sz="1800" dirty="0" smtClean="0"/>
              <a:t>Umožňuje lépe pochopit životní styl pacienta před návštěvou zdravotnického zařízení</a:t>
            </a:r>
          </a:p>
        </p:txBody>
      </p:sp>
      <p:pic>
        <p:nvPicPr>
          <p:cNvPr id="6" name="Obrázek 5"/>
          <p:cNvPicPr/>
          <p:nvPr/>
        </p:nvPicPr>
        <p:blipFill>
          <a:blip r:embed="rId2">
            <a:extLst>
              <a:ext uri="{28A0092B-C50C-407E-A947-70E740481C1C}">
                <a14:useLocalDpi xmlns:a14="http://schemas.microsoft.com/office/drawing/2010/main" val="0"/>
              </a:ext>
            </a:extLst>
          </a:blip>
          <a:srcRect/>
          <a:stretch>
            <a:fillRect/>
          </a:stretch>
        </p:blipFill>
        <p:spPr bwMode="auto">
          <a:xfrm>
            <a:off x="1082041" y="1179095"/>
            <a:ext cx="3249329" cy="3080084"/>
          </a:xfrm>
          <a:prstGeom prst="rect">
            <a:avLst/>
          </a:prstGeom>
          <a:noFill/>
          <a:ln>
            <a:noFill/>
          </a:ln>
        </p:spPr>
      </p:pic>
      <p:sp>
        <p:nvSpPr>
          <p:cNvPr id="3" name="Obdélník 2"/>
          <p:cNvSpPr/>
          <p:nvPr/>
        </p:nvSpPr>
        <p:spPr>
          <a:xfrm>
            <a:off x="8067368" y="4229100"/>
            <a:ext cx="1076632"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7924800" y="4229100"/>
            <a:ext cx="1248697"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412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7283" y="258045"/>
            <a:ext cx="8298400" cy="492443"/>
          </a:xfrm>
          <a:prstGeom prst="rect">
            <a:avLst/>
          </a:prstGeom>
        </p:spPr>
        <p:txBody>
          <a:bodyPr wrap="square">
            <a:spAutoFit/>
          </a:bodyPr>
          <a:lstStyle/>
          <a:p>
            <a:r>
              <a:rPr lang="cs-CZ" sz="2600" b="1" dirty="0" smtClean="0"/>
              <a:t>ÚPRAVA ROZSAHU CÍLOVÉ HODNOTY</a:t>
            </a:r>
            <a:endParaRPr lang="cs-CZ" sz="2600" b="1" spc="300" dirty="0"/>
          </a:p>
        </p:txBody>
      </p:sp>
      <p:sp>
        <p:nvSpPr>
          <p:cNvPr id="22" name="TextBox 21"/>
          <p:cNvSpPr txBox="1"/>
          <p:nvPr/>
        </p:nvSpPr>
        <p:spPr>
          <a:xfrm>
            <a:off x="663626" y="1122792"/>
            <a:ext cx="2461546" cy="1572326"/>
          </a:xfrm>
          <a:prstGeom prst="round1Rect">
            <a:avLst/>
          </a:prstGeom>
          <a:solidFill>
            <a:schemeClr val="bg1">
              <a:lumMod val="20000"/>
              <a:lumOff val="80000"/>
            </a:schemeClr>
          </a:solidFill>
        </p:spPr>
        <p:txBody>
          <a:bodyPr wrap="square" lIns="108000" tIns="108000" bIns="108000" rtlCol="0">
            <a:spAutoFit/>
          </a:bodyPr>
          <a:lstStyle/>
          <a:p>
            <a:r>
              <a:rPr lang="cs-CZ" sz="1400" dirty="0"/>
              <a:t>Aplikace CONTOUR</a:t>
            </a:r>
            <a:r>
              <a:rPr lang="cs-CZ" sz="1400" baseline="30000" dirty="0" smtClean="0"/>
              <a:t>TM</a:t>
            </a:r>
            <a:r>
              <a:rPr lang="cs-CZ" smtClean="0"/>
              <a:t> </a:t>
            </a:r>
            <a:r>
              <a:rPr lang="cs-CZ" sz="1400" dirty="0"/>
              <a:t>DIABETES umožňuje plně nastavit rozsah cílové hodnoty pro výsledky měření hladiny glukózy z krevní plazmy</a:t>
            </a:r>
            <a:endParaRPr lang="cs-CZ" sz="1400" b="1" dirty="0"/>
          </a:p>
        </p:txBody>
      </p:sp>
      <p:sp>
        <p:nvSpPr>
          <p:cNvPr id="23" name="TextBox 22"/>
          <p:cNvSpPr txBox="1"/>
          <p:nvPr/>
        </p:nvSpPr>
        <p:spPr>
          <a:xfrm>
            <a:off x="677172" y="2532215"/>
            <a:ext cx="2448000" cy="864440"/>
          </a:xfrm>
          <a:prstGeom prst="round1Rect">
            <a:avLst/>
          </a:prstGeom>
          <a:solidFill>
            <a:schemeClr val="bg1">
              <a:lumMod val="20000"/>
              <a:lumOff val="80000"/>
            </a:schemeClr>
          </a:solidFill>
        </p:spPr>
        <p:txBody>
          <a:bodyPr wrap="square" lIns="108000" tIns="108000" bIns="108000" rtlCol="0">
            <a:spAutoFit/>
          </a:bodyPr>
          <a:lstStyle/>
          <a:p>
            <a:pPr algn="ctr"/>
            <a:r>
              <a:rPr lang="cs-CZ" sz="1400" dirty="0" smtClean="0"/>
              <a:t>Při prvním stažení aplikace jsou přednastaveny výchozí rozsahy cílových hodnot</a:t>
            </a:r>
            <a:endParaRPr lang="cs-CZ" sz="1400" b="1" dirty="0"/>
          </a:p>
        </p:txBody>
      </p:sp>
      <p:sp>
        <p:nvSpPr>
          <p:cNvPr id="24" name="TextBox 23"/>
          <p:cNvSpPr txBox="1"/>
          <p:nvPr/>
        </p:nvSpPr>
        <p:spPr>
          <a:xfrm>
            <a:off x="677172" y="3360953"/>
            <a:ext cx="2434454" cy="1726215"/>
          </a:xfrm>
          <a:prstGeom prst="round1Rect">
            <a:avLst/>
          </a:prstGeom>
          <a:solidFill>
            <a:schemeClr val="bg1">
              <a:lumMod val="20000"/>
              <a:lumOff val="80000"/>
            </a:schemeClr>
          </a:solidFill>
        </p:spPr>
        <p:txBody>
          <a:bodyPr wrap="square" lIns="108000" tIns="108000" bIns="108000" rtlCol="0">
            <a:spAutoFit/>
          </a:bodyPr>
          <a:lstStyle/>
          <a:p>
            <a:r>
              <a:rPr lang="cs-CZ" sz="1400" dirty="0" smtClean="0"/>
              <a:t>Aplikace CONTOUR</a:t>
            </a:r>
            <a:r>
              <a:rPr lang="cs-CZ" sz="1400" baseline="30000" dirty="0" smtClean="0"/>
              <a:t>TM</a:t>
            </a:r>
            <a:r>
              <a:rPr lang="cs-CZ" sz="1400" dirty="0" smtClean="0"/>
              <a:t> DIABETES pacientům umožňuje přizpůsobit rozsahy cílových hodnot pro normální a kritické výsledky měření podle potřeby</a:t>
            </a:r>
            <a:endParaRPr lang="cs-CZ" sz="1400" dirty="0"/>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213" y="1174420"/>
            <a:ext cx="2016775" cy="316170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533" y="1357449"/>
            <a:ext cx="1947216" cy="2584544"/>
          </a:xfrm>
          <a:prstGeom prst="rect">
            <a:avLst/>
          </a:prstGeom>
        </p:spPr>
      </p:pic>
      <p:sp>
        <p:nvSpPr>
          <p:cNvPr id="31" name="TextBox 30"/>
          <p:cNvSpPr txBox="1"/>
          <p:nvPr/>
        </p:nvSpPr>
        <p:spPr>
          <a:xfrm>
            <a:off x="6057901" y="1135478"/>
            <a:ext cx="2704821" cy="1079884"/>
          </a:xfrm>
          <a:prstGeom prst="round1Rect">
            <a:avLst/>
          </a:prstGeom>
          <a:solidFill>
            <a:schemeClr val="bg1">
              <a:lumMod val="20000"/>
              <a:lumOff val="80000"/>
            </a:schemeClr>
          </a:solidFill>
        </p:spPr>
        <p:txBody>
          <a:bodyPr wrap="square" lIns="108000" tIns="108000" bIns="108000" rtlCol="0">
            <a:spAutoFit/>
          </a:bodyPr>
          <a:lstStyle/>
          <a:p>
            <a:r>
              <a:rPr lang="cs-CZ" sz="1400" dirty="0"/>
              <a:t>Pacienti si mohou v jakékoliv chvíli zobrazit</a:t>
            </a:r>
          </a:p>
          <a:p>
            <a:r>
              <a:rPr lang="cs-CZ" sz="1400" dirty="0"/>
              <a:t>souhrnný přehled cílových hodnot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6326" y="1354558"/>
            <a:ext cx="1947215" cy="25845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326" y="1354557"/>
            <a:ext cx="1947215" cy="25845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80704">
            <a:off x="5855563" y="4706833"/>
            <a:ext cx="2015799" cy="480294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8195" y="1360340"/>
            <a:ext cx="1947214" cy="2584544"/>
          </a:xfrm>
          <a:prstGeom prst="rect">
            <a:avLst/>
          </a:prstGeom>
        </p:spPr>
      </p:pic>
      <p:sp>
        <p:nvSpPr>
          <p:cNvPr id="2" name="Obdélník 1"/>
          <p:cNvSpPr/>
          <p:nvPr/>
        </p:nvSpPr>
        <p:spPr>
          <a:xfrm>
            <a:off x="8008374" y="4224060"/>
            <a:ext cx="113562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3889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6" presetClass="emph" presetSubtype="0" accel="48000" decel="52000" fill="hold" grpId="1" nodeType="withEffect">
                                  <p:stCondLst>
                                    <p:cond delay="0"/>
                                  </p:stCondLst>
                                  <p:childTnLst>
                                    <p:animScale>
                                      <p:cBhvr>
                                        <p:cTn id="14" dur="750" fill="hold"/>
                                        <p:tgtEl>
                                          <p:spTgt spid="22"/>
                                        </p:tgtEl>
                                      </p:cBhvr>
                                      <p:by x="90000" y="90000"/>
                                    </p:animScale>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6" presetClass="emph" presetSubtype="0" accel="48000" decel="52000" fill="hold" grpId="1" nodeType="withEffect">
                                  <p:stCondLst>
                                    <p:cond delay="0"/>
                                  </p:stCondLst>
                                  <p:childTnLst>
                                    <p:animScale>
                                      <p:cBhvr>
                                        <p:cTn id="21" dur="750" fill="hold"/>
                                        <p:tgtEl>
                                          <p:spTgt spid="23"/>
                                        </p:tgtEl>
                                      </p:cBhvr>
                                      <p:by x="90000" y="90000"/>
                                    </p:animScale>
                                  </p:childTnLst>
                                </p:cTn>
                              </p:par>
                              <p:par>
                                <p:cTn id="22" presetID="64" presetClass="path" presetSubtype="0" accel="50000" decel="50000" fill="hold" nodeType="withEffect">
                                  <p:stCondLst>
                                    <p:cond delay="0"/>
                                  </p:stCondLst>
                                  <p:childTnLst>
                                    <p:animMotion origin="layout" path="M 0.07118 0.0007 L -0.07726 -0.67384 " pathEditMode="relative" rAng="0" ptsTypes="AA">
                                      <p:cBhvr>
                                        <p:cTn id="23" dur="1250" fill="hold"/>
                                        <p:tgtEl>
                                          <p:spTgt spid="13"/>
                                        </p:tgtEl>
                                        <p:attrNameLst>
                                          <p:attrName>ppt_x</p:attrName>
                                          <p:attrName>ppt_y</p:attrName>
                                        </p:attrNameLst>
                                      </p:cBhvr>
                                      <p:rCtr x="-7431" y="-33727"/>
                                    </p:animMotion>
                                  </p:childTnLst>
                                </p:cTn>
                              </p:par>
                            </p:childTnLst>
                          </p:cTn>
                        </p:par>
                        <p:par>
                          <p:cTn id="24" fill="hold">
                            <p:stCondLst>
                              <p:cond delay="1250"/>
                            </p:stCondLst>
                            <p:childTnLst>
                              <p:par>
                                <p:cTn id="25" presetID="6" presetClass="emph" presetSubtype="0" decel="100000" autoRev="1" fill="hold" nodeType="afterEffect">
                                  <p:stCondLst>
                                    <p:cond delay="0"/>
                                  </p:stCondLst>
                                  <p:childTnLst>
                                    <p:animScale>
                                      <p:cBhvr>
                                        <p:cTn id="26" dur="500" fill="hold"/>
                                        <p:tgtEl>
                                          <p:spTgt spid="13"/>
                                        </p:tgtEl>
                                      </p:cBhvr>
                                      <p:by x="96000" y="96000"/>
                                    </p:animScale>
                                  </p:childTnLst>
                                </p:cTn>
                              </p:par>
                              <p:par>
                                <p:cTn id="27" presetID="10" presetClass="entr" presetSubtype="0" fill="hold" nodeType="with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250"/>
                            </p:stCondLst>
                            <p:childTnLst>
                              <p:par>
                                <p:cTn id="31" presetID="42" presetClass="path" presetSubtype="0" accel="50000" decel="50000" fill="hold" nodeType="afterEffect">
                                  <p:stCondLst>
                                    <p:cond delay="0"/>
                                  </p:stCondLst>
                                  <p:childTnLst>
                                    <p:animMotion origin="layout" path="M -0.07726 -0.67384 L -0.16146 -0.46111 " pathEditMode="relative" rAng="0" ptsTypes="AA">
                                      <p:cBhvr>
                                        <p:cTn id="32" dur="1000" fill="hold"/>
                                        <p:tgtEl>
                                          <p:spTgt spid="13"/>
                                        </p:tgtEl>
                                        <p:attrNameLst>
                                          <p:attrName>ppt_x</p:attrName>
                                          <p:attrName>ppt_y</p:attrName>
                                        </p:attrNameLst>
                                      </p:cBhvr>
                                      <p:rCtr x="-4219" y="10625"/>
                                    </p:animMotion>
                                  </p:childTnLst>
                                </p:cTn>
                              </p:par>
                            </p:childTnLst>
                          </p:cTn>
                        </p:par>
                        <p:par>
                          <p:cTn id="33" fill="hold">
                            <p:stCondLst>
                              <p:cond delay="3250"/>
                            </p:stCondLst>
                            <p:childTnLst>
                              <p:par>
                                <p:cTn id="34" presetID="42" presetClass="path" presetSubtype="0" accel="50000" decel="50000" fill="hold" nodeType="afterEffect">
                                  <p:stCondLst>
                                    <p:cond delay="0"/>
                                  </p:stCondLst>
                                  <p:childTnLst>
                                    <p:animMotion origin="layout" path="M -0.16146 -0.46111 L -0.16146 -0.39444 " pathEditMode="relative" rAng="0" ptsTypes="AA">
                                      <p:cBhvr>
                                        <p:cTn id="35" dur="1000" fill="hold"/>
                                        <p:tgtEl>
                                          <p:spTgt spid="13"/>
                                        </p:tgtEl>
                                        <p:attrNameLst>
                                          <p:attrName>ppt_x</p:attrName>
                                          <p:attrName>ppt_y</p:attrName>
                                        </p:attrNameLst>
                                      </p:cBhvr>
                                      <p:rCtr x="0" y="3333"/>
                                    </p:animMotion>
                                  </p:childTnLst>
                                </p:cTn>
                              </p:par>
                              <p:par>
                                <p:cTn id="36" presetID="6" presetClass="emph" presetSubtype="0" accel="40000" decel="54000" autoRev="1" fill="hold" nodeType="withEffect">
                                  <p:stCondLst>
                                    <p:cond delay="0"/>
                                  </p:stCondLst>
                                  <p:childTnLst>
                                    <p:animScale>
                                      <p:cBhvr>
                                        <p:cTn id="37" dur="500" fill="hold"/>
                                        <p:tgtEl>
                                          <p:spTgt spid="13"/>
                                        </p:tgtEl>
                                      </p:cBhvr>
                                      <p:by x="95000" y="95000"/>
                                    </p:animScale>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childTnLst>
                                </p:cTn>
                              </p:par>
                            </p:childTnLst>
                          </p:cTn>
                        </p:par>
                        <p:par>
                          <p:cTn id="41" fill="hold">
                            <p:stCondLst>
                              <p:cond delay="4250"/>
                            </p:stCondLst>
                            <p:childTnLst>
                              <p:par>
                                <p:cTn id="42" presetID="1" presetClass="exit" presetSubtype="0" fill="hold" nodeType="afterEffect">
                                  <p:stCondLst>
                                    <p:cond delay="0"/>
                                  </p:stCondLst>
                                  <p:childTnLst>
                                    <p:set>
                                      <p:cBhvr>
                                        <p:cTn id="43" dur="1" fill="hold">
                                          <p:stCondLst>
                                            <p:cond delay="0"/>
                                          </p:stCondLst>
                                        </p:cTn>
                                        <p:tgtEl>
                                          <p:spTgt spid="11"/>
                                        </p:tgtEl>
                                        <p:attrNameLst>
                                          <p:attrName>style.visibility</p:attrName>
                                        </p:attrNameLst>
                                      </p:cBhvr>
                                      <p:to>
                                        <p:strVal val="hidden"/>
                                      </p:to>
                                    </p:set>
                                  </p:childTnLst>
                                </p:cTn>
                              </p:par>
                            </p:childTnLst>
                          </p:cTn>
                        </p:par>
                        <p:par>
                          <p:cTn id="44" fill="hold">
                            <p:stCondLst>
                              <p:cond delay="4250"/>
                            </p:stCondLst>
                            <p:childTnLst>
                              <p:par>
                                <p:cTn id="45" presetID="10" presetClass="exit" presetSubtype="0" fill="hold" nodeType="afterEffect">
                                  <p:stCondLst>
                                    <p:cond delay="50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6" presetClass="emph" presetSubtype="0" accel="48000" decel="52000" fill="hold" grpId="1" nodeType="withEffect">
                                  <p:stCondLst>
                                    <p:cond delay="0"/>
                                  </p:stCondLst>
                                  <p:childTnLst>
                                    <p:animScale>
                                      <p:cBhvr>
                                        <p:cTn id="54" dur="750" fill="hold"/>
                                        <p:tgtEl>
                                          <p:spTgt spid="24"/>
                                        </p:tgtEl>
                                      </p:cBhvr>
                                      <p:by x="90000" y="90000"/>
                                    </p:animScale>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42" presetClass="path" presetSubtype="0" accel="50000" decel="50000" fill="hold" nodeType="withEffect">
                                  <p:stCondLst>
                                    <p:cond delay="0"/>
                                  </p:stCondLst>
                                  <p:childTnLst>
                                    <p:animMotion origin="layout" path="M -0.05833 -0.00717 L -0.0092 -0.39166 " pathEditMode="relative" rAng="0" ptsTypes="AA">
                                      <p:cBhvr>
                                        <p:cTn id="59" dur="1000" fill="hold"/>
                                        <p:tgtEl>
                                          <p:spTgt spid="13"/>
                                        </p:tgtEl>
                                        <p:attrNameLst>
                                          <p:attrName>ppt_x</p:attrName>
                                          <p:attrName>ppt_y</p:attrName>
                                        </p:attrNameLst>
                                      </p:cBhvr>
                                      <p:rCtr x="2448" y="-19236"/>
                                    </p:animMotion>
                                  </p:childTnLst>
                                </p:cTn>
                              </p:par>
                            </p:childTnLst>
                          </p:cTn>
                        </p:par>
                        <p:par>
                          <p:cTn id="60" fill="hold">
                            <p:stCondLst>
                              <p:cond delay="1000"/>
                            </p:stCondLst>
                            <p:childTnLst>
                              <p:par>
                                <p:cTn id="61" presetID="6" presetClass="emph" presetSubtype="0" autoRev="1" fill="hold" nodeType="afterEffect">
                                  <p:stCondLst>
                                    <p:cond delay="0"/>
                                  </p:stCondLst>
                                  <p:childTnLst>
                                    <p:animScale>
                                      <p:cBhvr>
                                        <p:cTn id="62" dur="250" fill="hold"/>
                                        <p:tgtEl>
                                          <p:spTgt spid="13"/>
                                        </p:tgtEl>
                                      </p:cBhvr>
                                      <p:by x="95000" y="95000"/>
                                    </p:animScale>
                                  </p:childTnLst>
                                </p:cTn>
                              </p:par>
                            </p:childTnLst>
                          </p:cTn>
                        </p:par>
                        <p:par>
                          <p:cTn id="63" fill="hold">
                            <p:stCondLst>
                              <p:cond delay="1500"/>
                            </p:stCondLst>
                            <p:childTnLst>
                              <p:par>
                                <p:cTn id="64" presetID="10" presetClass="exit" presetSubtype="0" fill="hold" nodeType="after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0.0092 -0.39166 L -0.07726 -0.49213 " pathEditMode="relative" rAng="0" ptsTypes="AA">
                                      <p:cBhvr>
                                        <p:cTn id="69" dur="1000" fill="hold"/>
                                        <p:tgtEl>
                                          <p:spTgt spid="13"/>
                                        </p:tgtEl>
                                        <p:attrNameLst>
                                          <p:attrName>ppt_x</p:attrName>
                                          <p:attrName>ppt_y</p:attrName>
                                        </p:attrNameLst>
                                      </p:cBhvr>
                                      <p:rCtr x="-3403" y="-5023"/>
                                    </p:animMotion>
                                  </p:childTnLst>
                                </p:cTn>
                              </p:par>
                            </p:childTnLst>
                          </p:cTn>
                        </p:par>
                        <p:par>
                          <p:cTn id="70" fill="hold">
                            <p:stCondLst>
                              <p:cond delay="3000"/>
                            </p:stCondLst>
                            <p:childTnLst>
                              <p:par>
                                <p:cTn id="71" presetID="6" presetClass="emph" presetSubtype="0" accel="47000" decel="53000" autoRev="1" fill="hold" nodeType="afterEffect">
                                  <p:stCondLst>
                                    <p:cond delay="0"/>
                                  </p:stCondLst>
                                  <p:childTnLst>
                                    <p:animScale>
                                      <p:cBhvr>
                                        <p:cTn id="72" dur="250" fill="hold"/>
                                        <p:tgtEl>
                                          <p:spTgt spid="13"/>
                                        </p:tgtEl>
                                      </p:cBhvr>
                                      <p:by x="95000" y="95000"/>
                                    </p:animScale>
                                  </p:childTnLst>
                                </p:cTn>
                              </p:par>
                            </p:childTnLst>
                          </p:cTn>
                        </p:par>
                        <p:par>
                          <p:cTn id="73" fill="hold">
                            <p:stCondLst>
                              <p:cond delay="3500"/>
                            </p:stCondLst>
                            <p:childTnLst>
                              <p:par>
                                <p:cTn id="74" presetID="10" presetClass="exit" presetSubtype="0" fill="hold" nodeType="afterEffect">
                                  <p:stCondLst>
                                    <p:cond delay="25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11166">
            <a:off x="3986302" y="2082628"/>
            <a:ext cx="638235" cy="372640"/>
          </a:xfrm>
          <a:prstGeom prst="rect">
            <a:avLst/>
          </a:prstGeom>
          <a:noFill/>
          <a:ln>
            <a:noFill/>
          </a:ln>
          <a:scene3d>
            <a:camera prst="orthographicFront">
              <a:rot lat="0" lon="0" rev="27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548640" y="1257300"/>
            <a:ext cx="7680960" cy="3519084"/>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b="1" kern="1200">
                <a:solidFill>
                  <a:srgbClr val="531963"/>
                </a:solidFill>
                <a:latin typeface="+mj-lt"/>
                <a:ea typeface="+mj-ea"/>
                <a:cs typeface="+mj-cs"/>
              </a:defRPr>
            </a:lvl1pPr>
          </a:lstStyle>
          <a:p>
            <a:pPr marL="285750" indent="-285750" defTabSz="266700">
              <a:lnSpc>
                <a:spcPct val="100000"/>
              </a:lnSpc>
              <a:spcBef>
                <a:spcPts val="600"/>
              </a:spcBef>
              <a:buClr>
                <a:srgbClr val="5EC8D0"/>
              </a:buClr>
              <a:buFont typeface="Arial" panose="020B0604020202020204" pitchFamily="34" charset="0"/>
              <a:buChar char="•"/>
            </a:pPr>
            <a:r>
              <a:rPr lang="cs-CZ" sz="1800" b="0" dirty="0">
                <a:solidFill>
                  <a:srgbClr val="002060"/>
                </a:solidFill>
              </a:rPr>
              <a:t>Používání testovacích proužků CONTOUR® </a:t>
            </a:r>
            <a:r>
              <a:rPr lang="cs-CZ" sz="1800" b="0" dirty="0" smtClean="0">
                <a:solidFill>
                  <a:srgbClr val="002060"/>
                </a:solidFill>
              </a:rPr>
              <a:t>PLUS </a:t>
            </a:r>
            <a:endParaRPr lang="cs-CZ" sz="1800" b="0" dirty="0">
              <a:solidFill>
                <a:srgbClr val="002060"/>
              </a:solidFill>
            </a:endParaRPr>
          </a:p>
          <a:p>
            <a:pPr marL="285750" indent="-285750" defTabSz="266700">
              <a:lnSpc>
                <a:spcPct val="100000"/>
              </a:lnSpc>
              <a:spcBef>
                <a:spcPts val="600"/>
              </a:spcBef>
              <a:buClr>
                <a:srgbClr val="5EC8D0"/>
              </a:buClr>
              <a:buFont typeface="Arial" panose="020B0604020202020204" pitchFamily="34" charset="0"/>
              <a:buChar char="•"/>
            </a:pPr>
            <a:r>
              <a:rPr lang="cs-CZ" sz="1800" b="0" dirty="0" smtClean="0">
                <a:solidFill>
                  <a:srgbClr val="002060"/>
                </a:solidFill>
                <a:latin typeface="+mn-lt"/>
              </a:rPr>
              <a:t>Zlepšená přesnost</a:t>
            </a:r>
          </a:p>
          <a:p>
            <a:pPr marL="285750" indent="-285750" defTabSz="266700">
              <a:lnSpc>
                <a:spcPct val="100000"/>
              </a:lnSpc>
              <a:spcBef>
                <a:spcPts val="600"/>
              </a:spcBef>
              <a:buClr>
                <a:srgbClr val="5EC8D0"/>
              </a:buClr>
              <a:buFont typeface="Arial" panose="020B0604020202020204" pitchFamily="34" charset="0"/>
              <a:buChar char="•"/>
            </a:pPr>
            <a:r>
              <a:rPr lang="cs-CZ" sz="1800" b="0" dirty="0">
                <a:solidFill>
                  <a:srgbClr val="002060"/>
                </a:solidFill>
              </a:rPr>
              <a:t>Bezdrátový přenos výsledků pomocí rozhraní Bluetooth (BLE Profil glukózy z krevní plazmy; BLE: Bluetooth Low Energy)</a:t>
            </a:r>
          </a:p>
          <a:p>
            <a:pPr marL="285750" indent="-285750" defTabSz="266700">
              <a:lnSpc>
                <a:spcPct val="100000"/>
              </a:lnSpc>
              <a:spcBef>
                <a:spcPts val="600"/>
              </a:spcBef>
              <a:buClr>
                <a:srgbClr val="5EC8D0"/>
              </a:buClr>
              <a:buFont typeface="Arial" panose="020B0604020202020204" pitchFamily="34" charset="0"/>
              <a:buChar char="•"/>
            </a:pPr>
            <a:r>
              <a:rPr lang="cs-CZ" sz="1800" b="0" dirty="0">
                <a:solidFill>
                  <a:srgbClr val="002060"/>
                </a:solidFill>
              </a:rPr>
              <a:t>Port proužku osvětlený LED</a:t>
            </a:r>
          </a:p>
          <a:p>
            <a:pPr marL="285750" indent="-285750" defTabSz="266700">
              <a:lnSpc>
                <a:spcPct val="100000"/>
              </a:lnSpc>
              <a:spcBef>
                <a:spcPts val="600"/>
              </a:spcBef>
              <a:buClr>
                <a:srgbClr val="5EC8D0"/>
              </a:buClr>
              <a:buFont typeface="Arial" panose="020B0604020202020204" pitchFamily="34" charset="0"/>
              <a:buChar char="•"/>
            </a:pPr>
            <a:r>
              <a:rPr lang="cs-CZ" sz="1800" b="0" dirty="0" smtClean="0">
                <a:solidFill>
                  <a:srgbClr val="002060"/>
                </a:solidFill>
                <a:latin typeface="+mn-lt"/>
              </a:rPr>
              <a:t>Funkce zopakování měření se stejným proužkem v případě nanesení nedostatečného množství vzorku (funkce druhého nanesení; </a:t>
            </a:r>
            <a:r>
              <a:rPr lang="cs-CZ" sz="1800" dirty="0" smtClean="0">
                <a:solidFill>
                  <a:srgbClr val="002060"/>
                </a:solidFill>
                <a:latin typeface="+mn-lt"/>
              </a:rPr>
              <a:t>do 60 sekund</a:t>
            </a:r>
            <a:r>
              <a:rPr lang="cs-CZ" sz="1800" b="0" dirty="0" smtClean="0">
                <a:solidFill>
                  <a:srgbClr val="002060"/>
                </a:solidFill>
                <a:latin typeface="+mn-lt"/>
              </a:rPr>
              <a:t>)</a:t>
            </a:r>
          </a:p>
          <a:p>
            <a:pPr marL="285750" indent="-285750" defTabSz="266700">
              <a:lnSpc>
                <a:spcPct val="100000"/>
              </a:lnSpc>
              <a:spcBef>
                <a:spcPts val="600"/>
              </a:spcBef>
              <a:buClr>
                <a:srgbClr val="5EC8D0"/>
              </a:buClr>
              <a:buFont typeface="Arial" panose="020B0604020202020204" pitchFamily="34" charset="0"/>
              <a:buChar char="•"/>
            </a:pPr>
            <a:r>
              <a:rPr lang="cs-CZ" sz="1800" b="0" dirty="0">
                <a:solidFill>
                  <a:srgbClr val="002060"/>
                </a:solidFill>
              </a:rPr>
              <a:t>Objem vzorku přibližně 0,6 µl s detekcí nedostatečného množství</a:t>
            </a:r>
            <a:endParaRPr lang="cs-CZ" sz="1800" b="0" dirty="0" smtClean="0">
              <a:solidFill>
                <a:srgbClr val="002060"/>
              </a:solidFill>
              <a:latin typeface="+mn-lt"/>
            </a:endParaRPr>
          </a:p>
          <a:p>
            <a:pPr marL="285750" indent="-285750" defTabSz="266700">
              <a:lnSpc>
                <a:spcPct val="100000"/>
              </a:lnSpc>
              <a:spcBef>
                <a:spcPts val="600"/>
              </a:spcBef>
              <a:buClr>
                <a:srgbClr val="5EC8D0"/>
              </a:buClr>
              <a:buFont typeface="Arial" panose="020B0604020202020204" pitchFamily="34" charset="0"/>
              <a:buChar char="•"/>
            </a:pPr>
            <a:r>
              <a:rPr lang="cs-CZ" sz="1800" b="0" dirty="0" smtClean="0">
                <a:solidFill>
                  <a:srgbClr val="002060"/>
                </a:solidFill>
                <a:latin typeface="+mn-lt"/>
              </a:rPr>
              <a:t>Technologie No Coding™ – žádné kódování (autokalibrace)</a:t>
            </a:r>
          </a:p>
          <a:p>
            <a:pPr marL="285750" indent="-285750" defTabSz="266700">
              <a:lnSpc>
                <a:spcPct val="100000"/>
              </a:lnSpc>
              <a:spcBef>
                <a:spcPts val="600"/>
              </a:spcBef>
              <a:buClr>
                <a:srgbClr val="5EC8D0"/>
              </a:buClr>
              <a:buFont typeface="Arial" panose="020B0604020202020204" pitchFamily="34" charset="0"/>
              <a:buChar char="•"/>
            </a:pPr>
            <a:r>
              <a:rPr lang="cs-CZ" sz="1800" b="0" dirty="0" smtClean="0">
                <a:solidFill>
                  <a:srgbClr val="002060"/>
                </a:solidFill>
              </a:rPr>
              <a:t>Pětisekundová (5) doba měření</a:t>
            </a:r>
          </a:p>
          <a:p>
            <a:pPr marL="285750" indent="-285750" defTabSz="266700">
              <a:lnSpc>
                <a:spcPct val="100000"/>
              </a:lnSpc>
              <a:spcBef>
                <a:spcPts val="600"/>
              </a:spcBef>
              <a:buClr>
                <a:srgbClr val="5EC8D0"/>
              </a:buClr>
              <a:buFont typeface="Arial" panose="020B0604020202020204" pitchFamily="34" charset="0"/>
              <a:buChar char="•"/>
            </a:pPr>
            <a:r>
              <a:rPr lang="cs-CZ" sz="1800" b="0" dirty="0" smtClean="0">
                <a:solidFill>
                  <a:srgbClr val="002060"/>
                </a:solidFill>
              </a:rPr>
              <a:t>800 výsledků ukládaných do paměti glukometru</a:t>
            </a:r>
          </a:p>
          <a:p>
            <a:pPr marL="285750" indent="-285750" defTabSz="266700">
              <a:lnSpc>
                <a:spcPct val="100000"/>
              </a:lnSpc>
              <a:spcBef>
                <a:spcPts val="600"/>
              </a:spcBef>
              <a:buClr>
                <a:srgbClr val="5EC8D0"/>
              </a:buClr>
              <a:buFont typeface="Arial" panose="020B0604020202020204" pitchFamily="34" charset="0"/>
              <a:buChar char="•"/>
            </a:pPr>
            <a:r>
              <a:rPr lang="cs-CZ" sz="1800" b="0" dirty="0" smtClean="0">
                <a:solidFill>
                  <a:srgbClr val="002060"/>
                </a:solidFill>
              </a:rPr>
              <a:t>Podsvícení</a:t>
            </a:r>
            <a:r>
              <a:rPr lang="cs-CZ" sz="1800" b="0" dirty="0">
                <a:solidFill>
                  <a:srgbClr val="002060"/>
                </a:solidFill>
              </a:rPr>
              <a:t>, displej s vynikající čitelností</a:t>
            </a:r>
          </a:p>
          <a:p>
            <a:pPr marL="285750" indent="-285750" defTabSz="266700">
              <a:lnSpc>
                <a:spcPct val="100000"/>
              </a:lnSpc>
              <a:spcBef>
                <a:spcPts val="600"/>
              </a:spcBef>
              <a:buClr>
                <a:srgbClr val="5EC8D0"/>
              </a:buClr>
              <a:buFont typeface="Arial" panose="020B0604020202020204" pitchFamily="34" charset="0"/>
              <a:buChar char="•"/>
            </a:pPr>
            <a:endParaRPr lang="cs-CZ" sz="1800" b="0" dirty="0" smtClean="0"/>
          </a:p>
        </p:txBody>
      </p:sp>
      <p:sp>
        <p:nvSpPr>
          <p:cNvPr id="5" name="Title 3"/>
          <p:cNvSpPr txBox="1">
            <a:spLocks/>
          </p:cNvSpPr>
          <p:nvPr/>
        </p:nvSpPr>
        <p:spPr>
          <a:xfrm>
            <a:off x="548640" y="205740"/>
            <a:ext cx="8229600" cy="617220"/>
          </a:xfrm>
          <a:prstGeom prst="rect">
            <a:avLst/>
          </a:prstGeom>
        </p:spPr>
        <p:txBody>
          <a:bodyPr>
            <a:noAutofit/>
          </a:bodyPr>
          <a:lstStyle>
            <a:lvl1pPr algn="l" defTabSz="914400" rtl="0" eaLnBrk="1" latinLnBrk="0" hangingPunct="1">
              <a:lnSpc>
                <a:spcPct val="90000"/>
              </a:lnSpc>
              <a:spcBef>
                <a:spcPct val="0"/>
              </a:spcBef>
              <a:buNone/>
              <a:defRPr sz="4400" b="1" kern="1200" spc="300">
                <a:solidFill>
                  <a:schemeClr val="tx1"/>
                </a:solidFill>
                <a:latin typeface="+mj-lt"/>
                <a:ea typeface="+mj-ea"/>
                <a:cs typeface="+mj-cs"/>
              </a:defRPr>
            </a:lvl1pPr>
          </a:lstStyle>
          <a:p>
            <a:r>
              <a:rPr lang="cs-CZ" sz="3200" dirty="0" smtClean="0">
                <a:solidFill>
                  <a:srgbClr val="002060"/>
                </a:solidFill>
              </a:rPr>
              <a:t>Hlavní charakteristiky systému CONTOUR PLUS ONE</a:t>
            </a:r>
            <a:endParaRPr lang="cs-CZ" sz="3200" spc="400" dirty="0">
              <a:solidFill>
                <a:srgbClr val="002060"/>
              </a:solidFill>
            </a:endParaRPr>
          </a:p>
        </p:txBody>
      </p:sp>
      <p:sp>
        <p:nvSpPr>
          <p:cNvPr id="2" name="Obdélník 1"/>
          <p:cNvSpPr/>
          <p:nvPr/>
        </p:nvSpPr>
        <p:spPr>
          <a:xfrm>
            <a:off x="7816645" y="4229100"/>
            <a:ext cx="1327355" cy="914400"/>
          </a:xfrm>
          <a:prstGeom prst="rect">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8401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sz="quarter" idx="11"/>
          </p:nvPr>
        </p:nvSpPr>
        <p:spPr>
          <a:xfrm>
            <a:off x="237061" y="144000"/>
            <a:ext cx="8700462" cy="4864754"/>
          </a:xfrm>
        </p:spPr>
        <p:txBody>
          <a:bodyPr>
            <a:normAutofit fontScale="85000" lnSpcReduction="20000"/>
          </a:bodyPr>
          <a:lstStyle/>
          <a:p>
            <a:pPr>
              <a:buClr>
                <a:schemeClr val="accent2">
                  <a:lumMod val="75000"/>
                  <a:lumOff val="25000"/>
                </a:schemeClr>
              </a:buClr>
            </a:pPr>
            <a:r>
              <a:rPr lang="cs-CZ" sz="1200" b="1" dirty="0">
                <a:effectLst>
                  <a:outerShdw blurRad="38100" dist="38100" dir="2700000" algn="tl">
                    <a:srgbClr val="000000">
                      <a:alpha val="43137"/>
                    </a:srgbClr>
                  </a:outerShdw>
                </a:effectLst>
              </a:rPr>
              <a:t>Klasifikace diabetu</a:t>
            </a:r>
            <a:r>
              <a:rPr lang="cs-CZ" sz="1200" b="1" dirty="0" smtClean="0">
                <a:effectLst>
                  <a:outerShdw blurRad="38100" dist="38100" dir="2700000" algn="tl">
                    <a:srgbClr val="000000">
                      <a:alpha val="43137"/>
                    </a:srgbClr>
                  </a:outerShdw>
                </a:effectLst>
              </a:rPr>
              <a:t>:</a:t>
            </a:r>
          </a:p>
          <a:p>
            <a:pPr>
              <a:buClr>
                <a:schemeClr val="accent2">
                  <a:lumMod val="75000"/>
                  <a:lumOff val="25000"/>
                </a:schemeClr>
              </a:buClr>
            </a:pPr>
            <a:endParaRPr lang="cs-CZ" sz="1200" dirty="0"/>
          </a:p>
          <a:p>
            <a:pPr defTabSz="457200">
              <a:buClr>
                <a:srgbClr val="FF0000"/>
              </a:buClr>
            </a:pPr>
            <a:endParaRPr lang="cs-CZ" sz="1500" kern="0" dirty="0">
              <a:latin typeface="+mn-lt"/>
              <a:cs typeface="+mn-cs"/>
            </a:endParaRPr>
          </a:p>
          <a:p>
            <a:pPr indent="-171450" defTabSz="457200">
              <a:buClr>
                <a:srgbClr val="FF0000"/>
              </a:buClr>
              <a:buFont typeface="Arial" panose="020B0604020202020204" pitchFamily="34" charset="0"/>
              <a:buChar char="•"/>
            </a:pPr>
            <a:r>
              <a:rPr lang="cs-CZ" sz="1500" b="1" kern="0" dirty="0">
                <a:latin typeface="+mn-lt"/>
                <a:cs typeface="+mn-cs"/>
              </a:rPr>
              <a:t>DM 1. typu </a:t>
            </a:r>
            <a:r>
              <a:rPr lang="cs-CZ" sz="1500" kern="0" dirty="0">
                <a:latin typeface="+mn-lt"/>
                <a:cs typeface="+mn-cs"/>
              </a:rPr>
              <a:t>(dříve nazýván inzulin dependentní, juvenilní)</a:t>
            </a:r>
          </a:p>
          <a:p>
            <a:pPr defTabSz="457200">
              <a:buClr>
                <a:srgbClr val="FF0000"/>
              </a:buClr>
            </a:pPr>
            <a:r>
              <a:rPr lang="cs-CZ" sz="1500" kern="0" dirty="0">
                <a:latin typeface="+mn-lt"/>
                <a:cs typeface="+mn-cs"/>
              </a:rPr>
              <a:t>            - je provázen absolutním nedostatkem inzulinu v důsledku autoimunitního onemocnění </a:t>
            </a:r>
          </a:p>
          <a:p>
            <a:pPr defTabSz="457200">
              <a:buClr>
                <a:srgbClr val="FF0000"/>
              </a:buClr>
            </a:pPr>
            <a:r>
              <a:rPr lang="cs-CZ" sz="1500" kern="0" dirty="0">
                <a:latin typeface="+mn-lt"/>
                <a:cs typeface="+mn-cs"/>
              </a:rPr>
              <a:t>            - představuje  5-10 % DM,</a:t>
            </a:r>
          </a:p>
          <a:p>
            <a:pPr defTabSz="457200">
              <a:buClr>
                <a:srgbClr val="FF0000"/>
              </a:buClr>
            </a:pPr>
            <a:r>
              <a:rPr lang="cs-CZ" sz="1500" kern="0" dirty="0">
                <a:latin typeface="+mn-lt"/>
                <a:cs typeface="+mn-cs"/>
              </a:rPr>
              <a:t>            - objevuje se v dětství a dospívání.</a:t>
            </a:r>
          </a:p>
          <a:p>
            <a:pPr defTabSz="457200">
              <a:buClr>
                <a:srgbClr val="FF0000"/>
              </a:buClr>
            </a:pPr>
            <a:r>
              <a:rPr lang="cs-CZ" sz="1500" kern="0" dirty="0">
                <a:latin typeface="+mn-lt"/>
                <a:cs typeface="+mn-cs"/>
              </a:rPr>
              <a:t>            - vyznačuje se rychlým nástupem příznaků- žízeň a </a:t>
            </a:r>
            <a:r>
              <a:rPr lang="cs-CZ" sz="1500" kern="0" dirty="0" err="1">
                <a:latin typeface="+mn-lt"/>
                <a:cs typeface="+mn-cs"/>
              </a:rPr>
              <a:t>ketoacidóza</a:t>
            </a:r>
            <a:r>
              <a:rPr lang="cs-CZ" sz="1500" kern="0" dirty="0">
                <a:latin typeface="+mn-lt"/>
                <a:cs typeface="+mn-cs"/>
              </a:rPr>
              <a:t> (zvracení, hyperventilace, dehydratace), </a:t>
            </a:r>
          </a:p>
          <a:p>
            <a:pPr defTabSz="457200">
              <a:buClr>
                <a:srgbClr val="FF0000"/>
              </a:buClr>
            </a:pPr>
            <a:r>
              <a:rPr lang="cs-CZ" sz="1500" kern="0" dirty="0">
                <a:latin typeface="+mn-lt"/>
                <a:cs typeface="+mn-cs"/>
              </a:rPr>
              <a:t>            - typický je nedávný a výrazný úbytek hmotnosti - obvykle svalstva</a:t>
            </a:r>
          </a:p>
          <a:p>
            <a:pPr defTabSz="457200">
              <a:buClr>
                <a:srgbClr val="FF0000"/>
              </a:buClr>
            </a:pPr>
            <a:r>
              <a:rPr lang="cs-CZ" sz="1500" kern="0" dirty="0">
                <a:latin typeface="+mn-lt"/>
                <a:cs typeface="+mn-cs"/>
              </a:rPr>
              <a:t>            - v krvi chybí C-peptid</a:t>
            </a:r>
          </a:p>
          <a:p>
            <a:pPr lvl="0" defTabSz="457200">
              <a:buClr>
                <a:srgbClr val="FF0000"/>
              </a:buClr>
              <a:defRPr/>
            </a:pPr>
            <a:r>
              <a:rPr lang="cs-CZ" sz="1500" kern="0" dirty="0">
                <a:latin typeface="+mn-lt"/>
                <a:cs typeface="+mn-cs"/>
              </a:rPr>
              <a:t>              pozn.  autoimunitní onemocnění - vlastní tělo si ničí </a:t>
            </a:r>
            <a:r>
              <a:rPr lang="el-GR" sz="1500" kern="0" dirty="0">
                <a:latin typeface="+mn-lt"/>
                <a:cs typeface="+mn-cs"/>
              </a:rPr>
              <a:t>β</a:t>
            </a:r>
            <a:r>
              <a:rPr lang="cs-CZ" sz="1500" kern="0" dirty="0">
                <a:latin typeface="+mn-lt"/>
                <a:cs typeface="+mn-cs"/>
              </a:rPr>
              <a:t> buňky slinivky břišní, které přestávají </a:t>
            </a:r>
          </a:p>
          <a:p>
            <a:pPr lvl="0" defTabSz="457200">
              <a:buClr>
                <a:srgbClr val="FF0000"/>
              </a:buClr>
              <a:defRPr/>
            </a:pPr>
            <a:r>
              <a:rPr lang="cs-CZ" sz="1500" kern="0" dirty="0">
                <a:latin typeface="+mn-lt"/>
                <a:cs typeface="+mn-cs"/>
              </a:rPr>
              <a:t>              produkovat  inzulin  (genetické příčiny, viry nebo kombinace </a:t>
            </a:r>
            <a:r>
              <a:rPr lang="cs-CZ" sz="1500" kern="0" dirty="0" smtClean="0">
                <a:latin typeface="+mn-lt"/>
                <a:cs typeface="+mn-cs"/>
              </a:rPr>
              <a:t>obojího)</a:t>
            </a:r>
          </a:p>
          <a:p>
            <a:pPr lvl="0" defTabSz="457200">
              <a:buClr>
                <a:srgbClr val="FF0000"/>
              </a:buClr>
              <a:defRPr/>
            </a:pPr>
            <a:endParaRPr lang="cs-CZ" sz="1500" kern="0" dirty="0">
              <a:latin typeface="+mn-lt"/>
              <a:cs typeface="+mn-cs"/>
            </a:endParaRPr>
          </a:p>
          <a:p>
            <a:pPr lvl="0" defTabSz="457200">
              <a:buClr>
                <a:srgbClr val="FF0000"/>
              </a:buClr>
              <a:defRPr/>
            </a:pPr>
            <a:endParaRPr lang="cs-CZ" sz="1500" kern="0" dirty="0">
              <a:latin typeface="+mn-lt"/>
              <a:cs typeface="+mn-cs"/>
            </a:endParaRPr>
          </a:p>
          <a:p>
            <a:pPr defTabSz="457200">
              <a:buClr>
                <a:srgbClr val="FF0000"/>
              </a:buClr>
            </a:pPr>
            <a:r>
              <a:rPr lang="cs-CZ" sz="1500" kern="0" dirty="0">
                <a:latin typeface="+mn-lt"/>
                <a:cs typeface="+mn-cs"/>
              </a:rPr>
              <a:t>    </a:t>
            </a:r>
          </a:p>
          <a:p>
            <a:pPr indent="-171450" defTabSz="457200">
              <a:buClr>
                <a:srgbClr val="FF0000"/>
              </a:buClr>
              <a:buFont typeface="Arial" panose="020B0604020202020204" pitchFamily="34" charset="0"/>
              <a:buChar char="•"/>
            </a:pPr>
            <a:r>
              <a:rPr lang="cs-CZ" sz="1500" b="1" kern="0" dirty="0">
                <a:latin typeface="+mn-lt"/>
                <a:cs typeface="+mn-cs"/>
              </a:rPr>
              <a:t>DM 2. typu </a:t>
            </a:r>
            <a:r>
              <a:rPr lang="cs-CZ" sz="1500" kern="0" dirty="0">
                <a:latin typeface="+mn-lt"/>
                <a:cs typeface="+mn-cs"/>
              </a:rPr>
              <a:t>(dříve nazývaný inzulin-non-dependentní)</a:t>
            </a:r>
          </a:p>
          <a:p>
            <a:pPr defTabSz="457200">
              <a:buClr>
                <a:srgbClr val="FF0000"/>
              </a:buClr>
            </a:pPr>
            <a:r>
              <a:rPr lang="cs-CZ" sz="1500" kern="0" dirty="0">
                <a:latin typeface="+mn-lt"/>
                <a:cs typeface="+mn-cs"/>
              </a:rPr>
              <a:t>           - je způsoben neschopností organismu správně reagovat na  účinky inzulinu a sníženou tvorbou inzulinu,</a:t>
            </a:r>
          </a:p>
          <a:p>
            <a:pPr defTabSz="457200">
              <a:buClr>
                <a:srgbClr val="FF0000"/>
              </a:buClr>
            </a:pPr>
            <a:r>
              <a:rPr lang="cs-CZ" sz="1500" kern="0" dirty="0">
                <a:latin typeface="+mn-lt"/>
                <a:cs typeface="+mn-cs"/>
              </a:rPr>
              <a:t>           - představuje 90-95 % případů DM, </a:t>
            </a:r>
          </a:p>
          <a:p>
            <a:pPr lvl="0" defTabSz="457200">
              <a:buClr>
                <a:srgbClr val="FF0000"/>
              </a:buClr>
              <a:defRPr/>
            </a:pPr>
            <a:r>
              <a:rPr lang="cs-CZ" sz="1500" kern="0" dirty="0">
                <a:latin typeface="+mn-lt"/>
                <a:cs typeface="+mn-cs"/>
              </a:rPr>
              <a:t>           - vyznačuje se pozvolným nástupem příznaků – zvýšený pocit žízně a častější močení, pocit hladu,</a:t>
            </a:r>
          </a:p>
          <a:p>
            <a:pPr lvl="0" defTabSz="457200">
              <a:buClr>
                <a:srgbClr val="FF0000"/>
              </a:buClr>
              <a:defRPr/>
            </a:pPr>
            <a:r>
              <a:rPr lang="cs-CZ" sz="1500" kern="0" dirty="0">
                <a:latin typeface="+mn-lt"/>
                <a:cs typeface="+mn-cs"/>
              </a:rPr>
              <a:t>              úbytek hmotnosti, únava a malátnost, rozmazané vidění,</a:t>
            </a:r>
          </a:p>
          <a:p>
            <a:pPr lvl="0" defTabSz="457200">
              <a:buClr>
                <a:srgbClr val="FF0000"/>
              </a:buClr>
              <a:defRPr/>
            </a:pPr>
            <a:r>
              <a:rPr lang="cs-CZ" sz="1500" kern="0" dirty="0">
                <a:latin typeface="+mn-lt"/>
                <a:cs typeface="+mn-cs"/>
              </a:rPr>
              <a:t>             špatně se hojící rány a častější infekce, tmavé skvrny na kůži, porucha sexuálních funkcí, snížená</a:t>
            </a:r>
          </a:p>
          <a:p>
            <a:pPr lvl="0" defTabSz="457200">
              <a:buClr>
                <a:srgbClr val="FF0000"/>
              </a:buClr>
              <a:defRPr/>
            </a:pPr>
            <a:r>
              <a:rPr lang="cs-CZ" sz="1500" kern="0" dirty="0">
                <a:latin typeface="+mn-lt"/>
                <a:cs typeface="+mn-cs"/>
              </a:rPr>
              <a:t>              citlivost nebo mravenčení v končetinách</a:t>
            </a:r>
          </a:p>
          <a:p>
            <a:pPr defTabSz="457200">
              <a:buClr>
                <a:srgbClr val="FF0000"/>
              </a:buClr>
            </a:pPr>
            <a:r>
              <a:rPr lang="cs-CZ" sz="1500" kern="0" dirty="0">
                <a:latin typeface="+mn-lt"/>
                <a:cs typeface="+mn-cs"/>
              </a:rPr>
              <a:t>           - objevuje se ve středním věku a  je spojen s obezitou a nedostatkem pohybu.</a:t>
            </a:r>
          </a:p>
          <a:p>
            <a:pPr defTabSz="457200">
              <a:buClr>
                <a:srgbClr val="FF0000"/>
              </a:buClr>
            </a:pPr>
            <a:endParaRPr lang="cs-CZ" sz="1500" kern="0" dirty="0">
              <a:latin typeface="+mn-lt"/>
              <a:cs typeface="+mn-cs"/>
            </a:endParaRPr>
          </a:p>
          <a:p>
            <a:pPr defTabSz="457200">
              <a:buClr>
                <a:srgbClr val="FF0000"/>
              </a:buClr>
            </a:pPr>
            <a:endParaRPr lang="cs-CZ" sz="1500" kern="0" dirty="0">
              <a:latin typeface="+mn-lt"/>
              <a:cs typeface="+mn-cs"/>
            </a:endParaRPr>
          </a:p>
          <a:p>
            <a:pPr defTabSz="457200">
              <a:buClr>
                <a:srgbClr val="FF0000"/>
              </a:buClr>
            </a:pPr>
            <a:r>
              <a:rPr lang="cs-CZ" sz="1500" kern="0" dirty="0">
                <a:latin typeface="+mn-lt"/>
                <a:cs typeface="+mn-cs"/>
              </a:rPr>
              <a:t>	</a:t>
            </a:r>
          </a:p>
          <a:p>
            <a:pPr lvl="1"/>
            <a:endParaRPr lang="cs-CZ" dirty="0"/>
          </a:p>
          <a:p>
            <a:r>
              <a:rPr lang="cs-CZ" dirty="0"/>
              <a:t> </a:t>
            </a:r>
          </a:p>
          <a:p>
            <a:endParaRPr lang="cs-CZ" dirty="0"/>
          </a:p>
        </p:txBody>
      </p:sp>
      <p:sp>
        <p:nvSpPr>
          <p:cNvPr id="4" name="Zástupný symbol pro číslo snímku 3"/>
          <p:cNvSpPr>
            <a:spLocks noGrp="1"/>
          </p:cNvSpPr>
          <p:nvPr>
            <p:ph type="sldNum" sz="quarter" idx="4"/>
          </p:nvPr>
        </p:nvSpPr>
        <p:spPr/>
        <p:txBody>
          <a:bodyPr/>
          <a:lstStyle/>
          <a:p>
            <a:fld id="{3C4F54F3-C349-4609-AFEE-01462D5C7942}" type="slidenum">
              <a:rPr lang="en-GB" smtClean="0"/>
              <a:pPr/>
              <a:t>6</a:t>
            </a:fld>
            <a:endParaRPr lang="en-GB" dirty="0"/>
          </a:p>
        </p:txBody>
      </p:sp>
      <p:sp>
        <p:nvSpPr>
          <p:cNvPr id="5" name="Obdélník 4"/>
          <p:cNvSpPr/>
          <p:nvPr/>
        </p:nvSpPr>
        <p:spPr>
          <a:xfrm>
            <a:off x="8096865" y="4229100"/>
            <a:ext cx="104713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17940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601" y="144000"/>
            <a:ext cx="8280000" cy="45719"/>
          </a:xfrm>
        </p:spPr>
        <p:txBody>
          <a:bodyPr>
            <a:normAutofit fontScale="90000"/>
          </a:bodyPr>
          <a:lstStyle/>
          <a:p>
            <a:endParaRPr lang="cs-CZ" dirty="0"/>
          </a:p>
        </p:txBody>
      </p:sp>
      <p:sp>
        <p:nvSpPr>
          <p:cNvPr id="3" name="Zástupný symbol pro text 2"/>
          <p:cNvSpPr>
            <a:spLocks noGrp="1"/>
          </p:cNvSpPr>
          <p:nvPr>
            <p:ph type="body" sz="quarter" idx="11"/>
          </p:nvPr>
        </p:nvSpPr>
        <p:spPr>
          <a:xfrm>
            <a:off x="237061" y="442452"/>
            <a:ext cx="8744707" cy="4701048"/>
          </a:xfrm>
        </p:spPr>
        <p:txBody>
          <a:bodyPr>
            <a:normAutofit fontScale="40000" lnSpcReduction="20000"/>
          </a:bodyPr>
          <a:lstStyle/>
          <a:p>
            <a:pPr marL="171450" indent="-171450">
              <a:buFont typeface="Arial" panose="020B0604020202020204" pitchFamily="34" charset="0"/>
              <a:buChar char="•"/>
            </a:pPr>
            <a:r>
              <a:rPr lang="cs-CZ" b="1" dirty="0"/>
              <a:t>Gestační diabetes (těhotenská  cukrovka</a:t>
            </a:r>
            <a:r>
              <a:rPr lang="cs-CZ" b="1" dirty="0" smtClean="0"/>
              <a:t>)</a:t>
            </a:r>
          </a:p>
          <a:p>
            <a:pPr defTabSz="457200"/>
            <a:r>
              <a:rPr lang="cs-CZ" sz="2000" kern="0" dirty="0">
                <a:latin typeface="+mn-lt"/>
                <a:cs typeface="+mn-cs"/>
              </a:rPr>
              <a:t> </a:t>
            </a:r>
            <a:endParaRPr lang="cs-CZ" sz="2900" dirty="0"/>
          </a:p>
          <a:p>
            <a:pPr defTabSz="457200"/>
            <a:r>
              <a:rPr lang="cs-CZ" sz="2900" dirty="0"/>
              <a:t>     - porucha metabolismu cukrů, která se může rozvinout v průběhu těhotenství v důsledku zvýšení hladin některých hormonů;</a:t>
            </a:r>
          </a:p>
          <a:p>
            <a:pPr defTabSz="457200"/>
            <a:r>
              <a:rPr lang="cs-CZ" sz="2900" dirty="0"/>
              <a:t>     - objevuje se po 20 týdnu těhotenství; výskyt u 7 % těhotných, obvykle se upraví po narození dítěte; RF pro rozvoj DM2</a:t>
            </a:r>
          </a:p>
          <a:p>
            <a:pPr marL="171450" indent="-171450">
              <a:buFont typeface="Arial" panose="020B0604020202020204" pitchFamily="34" charset="0"/>
              <a:buChar char="•"/>
            </a:pPr>
            <a:endParaRPr lang="cs-CZ" b="1" dirty="0" smtClean="0"/>
          </a:p>
          <a:p>
            <a:r>
              <a:rPr lang="cs-CZ" b="1" dirty="0" smtClean="0"/>
              <a:t>Sekundární </a:t>
            </a:r>
            <a:r>
              <a:rPr lang="cs-CZ" b="1" dirty="0"/>
              <a:t>diabetes</a:t>
            </a:r>
            <a:r>
              <a:rPr lang="cs-CZ" dirty="0"/>
              <a:t>:</a:t>
            </a:r>
          </a:p>
          <a:p>
            <a:pPr marL="285750" lvl="1" indent="-285750" defTabSz="457200">
              <a:spcBef>
                <a:spcPts val="0"/>
              </a:spcBef>
              <a:buSzPct val="70000"/>
              <a:buFont typeface="Wingdings" panose="05000000000000000000" pitchFamily="2" charset="2"/>
              <a:buChar char="§"/>
            </a:pPr>
            <a:endParaRPr lang="cs-CZ" sz="2900" dirty="0">
              <a:latin typeface="Arial" pitchFamily="34" charset="0"/>
              <a:cs typeface="Arial" pitchFamily="34" charset="0"/>
            </a:endParaRPr>
          </a:p>
          <a:p>
            <a:pPr marL="0" lvl="1" defTabSz="457200">
              <a:spcBef>
                <a:spcPts val="0"/>
              </a:spcBef>
              <a:buSzPct val="70000"/>
            </a:pPr>
            <a:r>
              <a:rPr lang="cs-CZ" sz="2900" dirty="0">
                <a:latin typeface="Arial" pitchFamily="34" charset="0"/>
                <a:cs typeface="Arial" pitchFamily="34" charset="0"/>
              </a:rPr>
              <a:t>    - DM provázející onemocnění pankreatu – infekce/pankreatitida, trauma, pankreatektomie</a:t>
            </a:r>
          </a:p>
          <a:p>
            <a:pPr marL="0" lvl="1" defTabSz="457200">
              <a:spcBef>
                <a:spcPts val="0"/>
              </a:spcBef>
              <a:buSzPct val="70000"/>
            </a:pPr>
            <a:r>
              <a:rPr lang="cs-CZ" sz="2900" dirty="0">
                <a:latin typeface="Arial" pitchFamily="34" charset="0"/>
                <a:cs typeface="Arial" pitchFamily="34" charset="0"/>
              </a:rPr>
              <a:t>    - DM po lécích – např. steroidy, diuretika, beta blokátory</a:t>
            </a:r>
          </a:p>
          <a:p>
            <a:pPr marL="171450" indent="-171450">
              <a:buFont typeface="Arial" panose="020B0604020202020204" pitchFamily="34" charset="0"/>
              <a:buChar char="•"/>
            </a:pPr>
            <a:endParaRPr lang="cs-CZ" b="1" dirty="0" smtClean="0"/>
          </a:p>
          <a:p>
            <a:pPr marL="171450" indent="-171450">
              <a:buFont typeface="Arial" panose="020B0604020202020204" pitchFamily="34" charset="0"/>
              <a:buChar char="•"/>
            </a:pPr>
            <a:endParaRPr lang="cs-CZ" b="1" dirty="0" smtClean="0"/>
          </a:p>
          <a:p>
            <a:pPr marL="171450" indent="-171450">
              <a:buFont typeface="Arial" panose="020B0604020202020204" pitchFamily="34" charset="0"/>
              <a:buChar char="•"/>
            </a:pPr>
            <a:r>
              <a:rPr lang="cs-CZ" b="1" dirty="0" smtClean="0"/>
              <a:t>Diabetes </a:t>
            </a:r>
            <a:r>
              <a:rPr lang="cs-CZ" b="1" dirty="0"/>
              <a:t>MODY</a:t>
            </a:r>
            <a:r>
              <a:rPr lang="cs-CZ" dirty="0"/>
              <a:t>:</a:t>
            </a:r>
          </a:p>
          <a:p>
            <a:pPr marL="285750" lvl="1" indent="-285750" defTabSz="457200">
              <a:spcBef>
                <a:spcPts val="0"/>
              </a:spcBef>
              <a:buSzPct val="70000"/>
              <a:buFont typeface="Wingdings" panose="05000000000000000000" pitchFamily="2" charset="2"/>
              <a:buChar char="§"/>
            </a:pPr>
            <a:endParaRPr lang="cs-CZ" sz="2900" dirty="0">
              <a:latin typeface="Arial" pitchFamily="34" charset="0"/>
              <a:cs typeface="Arial" pitchFamily="34" charset="0"/>
            </a:endParaRPr>
          </a:p>
          <a:p>
            <a:pPr marL="0" lvl="1" defTabSz="457200">
              <a:spcBef>
                <a:spcPts val="0"/>
              </a:spcBef>
              <a:buSzPct val="70000"/>
            </a:pPr>
            <a:r>
              <a:rPr lang="cs-CZ" sz="2900" dirty="0">
                <a:latin typeface="Arial" pitchFamily="34" charset="0"/>
                <a:cs typeface="Arial" pitchFamily="34" charset="0"/>
              </a:rPr>
              <a:t>     - DM 2 ve věku 5-25 let (Maturity </a:t>
            </a:r>
            <a:r>
              <a:rPr lang="cs-CZ" sz="2900" dirty="0" err="1">
                <a:latin typeface="Arial" pitchFamily="34" charset="0"/>
                <a:cs typeface="Arial" pitchFamily="34" charset="0"/>
              </a:rPr>
              <a:t>Onset</a:t>
            </a:r>
            <a:r>
              <a:rPr lang="cs-CZ" sz="2900" dirty="0">
                <a:latin typeface="Arial" pitchFamily="34" charset="0"/>
                <a:cs typeface="Arial" pitchFamily="34" charset="0"/>
              </a:rPr>
              <a:t> Diabetes </a:t>
            </a:r>
            <a:r>
              <a:rPr lang="cs-CZ" sz="2900" dirty="0" err="1">
                <a:latin typeface="Arial" pitchFamily="34" charset="0"/>
                <a:cs typeface="Arial" pitchFamily="34" charset="0"/>
              </a:rPr>
              <a:t>of</a:t>
            </a:r>
            <a:r>
              <a:rPr lang="cs-CZ" sz="2900" dirty="0">
                <a:latin typeface="Arial" pitchFamily="34" charset="0"/>
                <a:cs typeface="Arial" pitchFamily="34" charset="0"/>
              </a:rPr>
              <a:t> </a:t>
            </a:r>
            <a:r>
              <a:rPr lang="cs-CZ" sz="2900" dirty="0" err="1">
                <a:latin typeface="Arial" pitchFamily="34" charset="0"/>
                <a:cs typeface="Arial" pitchFamily="34" charset="0"/>
              </a:rPr>
              <a:t>the</a:t>
            </a:r>
            <a:r>
              <a:rPr lang="cs-CZ" sz="2900" dirty="0">
                <a:latin typeface="Arial" pitchFamily="34" charset="0"/>
                <a:cs typeface="Arial" pitchFamily="34" charset="0"/>
              </a:rPr>
              <a:t> </a:t>
            </a:r>
            <a:r>
              <a:rPr lang="cs-CZ" sz="2900" dirty="0" err="1">
                <a:latin typeface="Arial" pitchFamily="34" charset="0"/>
                <a:cs typeface="Arial" pitchFamily="34" charset="0"/>
              </a:rPr>
              <a:t>Young</a:t>
            </a:r>
            <a:r>
              <a:rPr lang="cs-CZ" sz="2900" dirty="0">
                <a:latin typeface="Arial" pitchFamily="34" charset="0"/>
                <a:cs typeface="Arial" pitchFamily="34" charset="0"/>
              </a:rPr>
              <a:t>); 3-5 % ze všech diabetiků; autosomálně dominantně</a:t>
            </a:r>
          </a:p>
          <a:p>
            <a:pPr marL="0" lvl="1" defTabSz="457200">
              <a:spcBef>
                <a:spcPts val="0"/>
              </a:spcBef>
              <a:buSzPct val="70000"/>
            </a:pPr>
            <a:r>
              <a:rPr lang="cs-CZ" sz="2900" dirty="0">
                <a:latin typeface="Arial" pitchFamily="34" charset="0"/>
                <a:cs typeface="Arial" pitchFamily="34" charset="0"/>
              </a:rPr>
              <a:t>       dědičný typ, který není závislý na inzulínu (více než 5 let kontrolován bez podání inzulínu); MODY 1-6: defekt</a:t>
            </a:r>
          </a:p>
          <a:p>
            <a:pPr marL="0" lvl="1" defTabSz="457200">
              <a:spcBef>
                <a:spcPts val="0"/>
              </a:spcBef>
              <a:buSzPct val="70000"/>
            </a:pPr>
            <a:r>
              <a:rPr lang="cs-CZ" sz="2900" dirty="0">
                <a:latin typeface="Arial" pitchFamily="34" charset="0"/>
                <a:cs typeface="Arial" pitchFamily="34" charset="0"/>
              </a:rPr>
              <a:t>       beta buněk</a:t>
            </a:r>
          </a:p>
          <a:p>
            <a:pPr marL="0" lvl="1" defTabSz="457200">
              <a:spcBef>
                <a:spcPts val="0"/>
              </a:spcBef>
              <a:buSzPct val="70000"/>
            </a:pPr>
            <a:r>
              <a:rPr lang="cs-CZ" sz="2900" dirty="0">
                <a:latin typeface="Arial" pitchFamily="34" charset="0"/>
                <a:cs typeface="Arial" pitchFamily="34" charset="0"/>
              </a:rPr>
              <a:t>       nebo </a:t>
            </a:r>
            <a:r>
              <a:rPr lang="cs-CZ" sz="2900" dirty="0" err="1">
                <a:latin typeface="Arial" pitchFamily="34" charset="0"/>
                <a:cs typeface="Arial" pitchFamily="34" charset="0"/>
              </a:rPr>
              <a:t>glukokinázy</a:t>
            </a:r>
            <a:r>
              <a:rPr lang="cs-CZ" sz="2900" dirty="0">
                <a:latin typeface="Arial" pitchFamily="34" charset="0"/>
                <a:cs typeface="Arial" pitchFamily="34" charset="0"/>
              </a:rPr>
              <a:t> (enzym zahajující glykolýzu)</a:t>
            </a:r>
          </a:p>
          <a:p>
            <a:pPr marL="0" lvl="1">
              <a:spcBef>
                <a:spcPts val="0"/>
              </a:spcBef>
            </a:pPr>
            <a:endParaRPr lang="cs-CZ" dirty="0"/>
          </a:p>
          <a:p>
            <a:pPr marL="171450" indent="-171450">
              <a:buFont typeface="Arial" panose="020B0604020202020204" pitchFamily="34" charset="0"/>
              <a:buChar char="•"/>
            </a:pPr>
            <a:endParaRPr lang="cs-CZ" b="1" dirty="0" smtClean="0"/>
          </a:p>
          <a:p>
            <a:pPr marL="171450" indent="-171450">
              <a:buFont typeface="Arial" panose="020B0604020202020204" pitchFamily="34" charset="0"/>
              <a:buChar char="•"/>
            </a:pPr>
            <a:r>
              <a:rPr lang="cs-CZ" b="1" dirty="0" smtClean="0"/>
              <a:t>Diabetes </a:t>
            </a:r>
            <a:r>
              <a:rPr lang="cs-CZ" b="1" dirty="0"/>
              <a:t>LADA</a:t>
            </a:r>
            <a:r>
              <a:rPr lang="cs-CZ" b="1" dirty="0" smtClean="0"/>
              <a:t>:</a:t>
            </a:r>
          </a:p>
          <a:p>
            <a:pPr marL="171450" indent="-171450">
              <a:buFont typeface="Arial" panose="020B0604020202020204" pitchFamily="34" charset="0"/>
              <a:buChar char="•"/>
            </a:pPr>
            <a:endParaRPr lang="cs-CZ" sz="3000" dirty="0"/>
          </a:p>
          <a:p>
            <a:pPr marL="0" lvl="1" defTabSz="457200">
              <a:spcBef>
                <a:spcPts val="0"/>
              </a:spcBef>
              <a:buSzPct val="70000"/>
            </a:pPr>
            <a:r>
              <a:rPr lang="cs-CZ" sz="3000" dirty="0">
                <a:latin typeface="Arial" pitchFamily="34" charset="0"/>
                <a:cs typeface="Arial" pitchFamily="34" charset="0"/>
              </a:rPr>
              <a:t> </a:t>
            </a:r>
            <a:r>
              <a:rPr lang="cs-CZ" sz="3000" dirty="0" smtClean="0">
                <a:latin typeface="Arial" pitchFamily="34" charset="0"/>
                <a:cs typeface="Arial" pitchFamily="34" charset="0"/>
              </a:rPr>
              <a:t>    -  </a:t>
            </a:r>
            <a:r>
              <a:rPr lang="cs-CZ" sz="3000" dirty="0">
                <a:latin typeface="Arial" pitchFamily="34" charset="0"/>
                <a:cs typeface="Arial" pitchFamily="34" charset="0"/>
              </a:rPr>
              <a:t>(podtyp DM 1) - „bezpříznakový“, manifestovaný nad 35 let; </a:t>
            </a:r>
            <a:r>
              <a:rPr lang="cs-CZ" sz="3000" dirty="0" err="1">
                <a:latin typeface="Arial" pitchFamily="34" charset="0"/>
                <a:cs typeface="Arial" pitchFamily="34" charset="0"/>
              </a:rPr>
              <a:t>Latent</a:t>
            </a:r>
            <a:r>
              <a:rPr lang="cs-CZ" sz="3000" dirty="0">
                <a:latin typeface="Arial" pitchFamily="34" charset="0"/>
                <a:cs typeface="Arial" pitchFamily="34" charset="0"/>
              </a:rPr>
              <a:t> </a:t>
            </a:r>
            <a:r>
              <a:rPr lang="cs-CZ" sz="3000" dirty="0" err="1">
                <a:latin typeface="Arial" pitchFamily="34" charset="0"/>
                <a:cs typeface="Arial" pitchFamily="34" charset="0"/>
              </a:rPr>
              <a:t>Autoimune</a:t>
            </a:r>
            <a:r>
              <a:rPr lang="cs-CZ" sz="3000" dirty="0">
                <a:latin typeface="Arial" pitchFamily="34" charset="0"/>
                <a:cs typeface="Arial" pitchFamily="34" charset="0"/>
              </a:rPr>
              <a:t> Diabetes in </a:t>
            </a:r>
            <a:r>
              <a:rPr lang="cs-CZ" sz="3000" dirty="0" err="1">
                <a:latin typeface="Arial" pitchFamily="34" charset="0"/>
                <a:cs typeface="Arial" pitchFamily="34" charset="0"/>
              </a:rPr>
              <a:t>the</a:t>
            </a:r>
            <a:r>
              <a:rPr lang="cs-CZ" sz="3000" dirty="0">
                <a:latin typeface="Arial" pitchFamily="34" charset="0"/>
                <a:cs typeface="Arial" pitchFamily="34" charset="0"/>
              </a:rPr>
              <a:t> </a:t>
            </a:r>
            <a:r>
              <a:rPr lang="cs-CZ" sz="3000" dirty="0" err="1">
                <a:latin typeface="Arial" pitchFamily="34" charset="0"/>
                <a:cs typeface="Arial" pitchFamily="34" charset="0"/>
              </a:rPr>
              <a:t>Adult</a:t>
            </a:r>
            <a:r>
              <a:rPr lang="cs-CZ" sz="3000" dirty="0">
                <a:latin typeface="Arial" pitchFamily="34" charset="0"/>
                <a:cs typeface="Arial" pitchFamily="34" charset="0"/>
              </a:rPr>
              <a:t> – </a:t>
            </a:r>
          </a:p>
          <a:p>
            <a:pPr marL="0" lvl="1" defTabSz="457200">
              <a:spcBef>
                <a:spcPts val="0"/>
              </a:spcBef>
              <a:buSzPct val="70000"/>
            </a:pPr>
            <a:r>
              <a:rPr lang="cs-CZ" sz="3000" dirty="0">
                <a:latin typeface="Arial" pitchFamily="34" charset="0"/>
                <a:cs typeface="Arial" pitchFamily="34" charset="0"/>
              </a:rPr>
              <a:t>              destrukce beta buněk</a:t>
            </a:r>
          </a:p>
          <a:p>
            <a:pPr marL="285750" lvl="1" indent="-285750" defTabSz="457200">
              <a:spcBef>
                <a:spcPts val="0"/>
              </a:spcBef>
              <a:buSzPct val="70000"/>
              <a:buFont typeface="Wingdings" panose="05000000000000000000" pitchFamily="2" charset="2"/>
              <a:buChar char="§"/>
            </a:pPr>
            <a:endParaRPr lang="cs-CZ" sz="2200" kern="0" dirty="0"/>
          </a:p>
          <a:p>
            <a:pPr lvl="1"/>
            <a:endParaRPr lang="cs-CZ" dirty="0"/>
          </a:p>
          <a:p>
            <a:pPr lvl="1"/>
            <a:endParaRPr lang="cs-CZ" dirty="0"/>
          </a:p>
          <a:p>
            <a:r>
              <a:rPr lang="cs-CZ" dirty="0"/>
              <a:t> </a:t>
            </a:r>
          </a:p>
          <a:p>
            <a:pPr>
              <a:buClr>
                <a:schemeClr val="accent2">
                  <a:lumMod val="75000"/>
                  <a:lumOff val="25000"/>
                </a:schemeClr>
              </a:buClr>
            </a:pPr>
            <a:endParaRPr lang="cs-CZ" sz="1200" dirty="0"/>
          </a:p>
          <a:p>
            <a:pPr>
              <a:buClr>
                <a:schemeClr val="accent2">
                  <a:lumMod val="75000"/>
                  <a:lumOff val="25000"/>
                </a:schemeClr>
              </a:buClr>
            </a:pPr>
            <a:r>
              <a:rPr lang="cs-CZ" sz="1200" dirty="0"/>
              <a:t>                              </a:t>
            </a:r>
          </a:p>
          <a:p>
            <a:pPr>
              <a:buClr>
                <a:schemeClr val="accent2">
                  <a:lumMod val="75000"/>
                  <a:lumOff val="25000"/>
                </a:schemeClr>
              </a:buClr>
            </a:pPr>
            <a:endParaRPr lang="cs-CZ" sz="1200" dirty="0"/>
          </a:p>
          <a:p>
            <a:pPr>
              <a:buClr>
                <a:schemeClr val="accent2">
                  <a:lumMod val="75000"/>
                  <a:lumOff val="25000"/>
                </a:schemeClr>
              </a:buClr>
            </a:pPr>
            <a:r>
              <a:rPr lang="cs-CZ" sz="1200" dirty="0"/>
              <a:t>                                </a:t>
            </a:r>
            <a:endParaRPr lang="cs-CZ" dirty="0"/>
          </a:p>
        </p:txBody>
      </p:sp>
      <p:sp>
        <p:nvSpPr>
          <p:cNvPr id="4" name="Zástupný symbol pro číslo snímku 3"/>
          <p:cNvSpPr>
            <a:spLocks noGrp="1"/>
          </p:cNvSpPr>
          <p:nvPr>
            <p:ph type="sldNum" sz="quarter" idx="4"/>
          </p:nvPr>
        </p:nvSpPr>
        <p:spPr/>
        <p:txBody>
          <a:bodyPr/>
          <a:lstStyle/>
          <a:p>
            <a:fld id="{3C4F54F3-C349-4609-AFEE-01462D5C7942}" type="slidenum">
              <a:rPr lang="en-GB" smtClean="0"/>
              <a:pPr/>
              <a:t>7</a:t>
            </a:fld>
            <a:endParaRPr lang="en-GB" dirty="0"/>
          </a:p>
        </p:txBody>
      </p:sp>
      <p:sp>
        <p:nvSpPr>
          <p:cNvPr id="5" name="Vývojový diagram: postup 4"/>
          <p:cNvSpPr/>
          <p:nvPr/>
        </p:nvSpPr>
        <p:spPr>
          <a:xfrm>
            <a:off x="7949381" y="4247534"/>
            <a:ext cx="1194619" cy="89596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6731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C1CD12B-9C84-41F3-9CD4-3C21DC3B02BE}"/>
              </a:ext>
            </a:extLst>
          </p:cNvPr>
          <p:cNvSpPr>
            <a:spLocks noGrp="1"/>
          </p:cNvSpPr>
          <p:nvPr>
            <p:ph type="title"/>
          </p:nvPr>
        </p:nvSpPr>
        <p:spPr/>
        <p:txBody>
          <a:bodyPr/>
          <a:lstStyle/>
          <a:p>
            <a:r>
              <a:rPr lang="cs-CZ" dirty="0"/>
              <a:t>Diabetes </a:t>
            </a:r>
            <a:r>
              <a:rPr lang="cs-CZ" dirty="0" err="1"/>
              <a:t>mellitus</a:t>
            </a:r>
            <a:r>
              <a:rPr lang="cs-CZ" dirty="0"/>
              <a:t> 2. typu a jeho příznaky</a:t>
            </a:r>
          </a:p>
        </p:txBody>
      </p:sp>
      <p:sp>
        <p:nvSpPr>
          <p:cNvPr id="4" name="Slide Number Placeholder 3">
            <a:extLst>
              <a:ext uri="{FF2B5EF4-FFF2-40B4-BE49-F238E27FC236}">
                <a16:creationId xmlns:a16="http://schemas.microsoft.com/office/drawing/2014/main" xmlns="" id="{6CECFC4B-EAE1-406F-A623-96B8C4BB2F9D}"/>
              </a:ext>
            </a:extLst>
          </p:cNvPr>
          <p:cNvSpPr>
            <a:spLocks noGrp="1"/>
          </p:cNvSpPr>
          <p:nvPr>
            <p:ph type="sldNum" sz="quarter" idx="4"/>
          </p:nvPr>
        </p:nvSpPr>
        <p:spPr/>
        <p:txBody>
          <a:bodyPr/>
          <a:lstStyle/>
          <a:p>
            <a:fld id="{3C4F54F3-C349-4609-AFEE-01462D5C7942}" type="slidenum">
              <a:rPr lang="en-GB" smtClean="0"/>
              <a:pPr/>
              <a:t>8</a:t>
            </a:fld>
            <a:endParaRPr lang="en-GB" dirty="0"/>
          </a:p>
        </p:txBody>
      </p:sp>
      <p:sp>
        <p:nvSpPr>
          <p:cNvPr id="11" name="TextBox 10">
            <a:extLst>
              <a:ext uri="{FF2B5EF4-FFF2-40B4-BE49-F238E27FC236}">
                <a16:creationId xmlns:a16="http://schemas.microsoft.com/office/drawing/2014/main" xmlns="" id="{EDE4EF02-75EC-4EE9-9679-A00B4F70B4D7}"/>
              </a:ext>
            </a:extLst>
          </p:cNvPr>
          <p:cNvSpPr txBox="1"/>
          <p:nvPr/>
        </p:nvSpPr>
        <p:spPr>
          <a:xfrm>
            <a:off x="306897" y="850006"/>
            <a:ext cx="4467339" cy="5109091"/>
          </a:xfrm>
          <a:prstGeom prst="rect">
            <a:avLst/>
          </a:prstGeom>
          <a:noFill/>
        </p:spPr>
        <p:txBody>
          <a:bodyPr wrap="square" rtlCol="0">
            <a:spAutoFit/>
          </a:bodyPr>
          <a:lstStyle/>
          <a:p>
            <a:pPr>
              <a:buClr>
                <a:srgbClr val="FF0000"/>
              </a:buClr>
            </a:pPr>
            <a:r>
              <a:rPr lang="cs-CZ" sz="1400" b="1" u="sng" kern="0" dirty="0"/>
              <a:t>DM 2. typu</a:t>
            </a:r>
          </a:p>
          <a:p>
            <a:pPr marL="285750" indent="-285750">
              <a:buFont typeface="Wingdings" panose="05000000000000000000" pitchFamily="2" charset="2"/>
              <a:buChar char="§"/>
            </a:pPr>
            <a:r>
              <a:rPr lang="cs-CZ" sz="1400" kern="0" dirty="0"/>
              <a:t>Snížená schopnost těla správně reagovat </a:t>
            </a:r>
          </a:p>
          <a:p>
            <a:pPr>
              <a:buClr>
                <a:srgbClr val="FF0000"/>
              </a:buClr>
            </a:pPr>
            <a:r>
              <a:rPr lang="cs-CZ" sz="1400" kern="0" dirty="0"/>
              <a:t>      na účinky inzulinu (tzv. inzulinová rezistence) </a:t>
            </a:r>
          </a:p>
          <a:p>
            <a:pPr>
              <a:buClr>
                <a:srgbClr val="FF0000"/>
              </a:buClr>
            </a:pPr>
            <a:r>
              <a:rPr lang="cs-CZ" sz="1400" kern="0" dirty="0"/>
              <a:t>      a snížené množství produkovaného inzulinu</a:t>
            </a:r>
          </a:p>
          <a:p>
            <a:pPr>
              <a:buClr>
                <a:srgbClr val="FF0000"/>
              </a:buClr>
            </a:pPr>
            <a:r>
              <a:rPr lang="cs-CZ" sz="1400" kern="0" dirty="0"/>
              <a:t>      (inzulinová deficience)</a:t>
            </a:r>
          </a:p>
          <a:p>
            <a:pPr>
              <a:buClr>
                <a:srgbClr val="FF0000"/>
              </a:buClr>
            </a:pPr>
            <a:endParaRPr lang="cs-CZ" sz="1400" kern="0" dirty="0"/>
          </a:p>
          <a:p>
            <a:pPr marL="285750" indent="-285750">
              <a:buFont typeface="Wingdings" panose="05000000000000000000" pitchFamily="2" charset="2"/>
              <a:buChar char="§"/>
            </a:pPr>
            <a:r>
              <a:rPr lang="cs-CZ" sz="1400" kern="0" dirty="0"/>
              <a:t>90-95% případů DM</a:t>
            </a:r>
          </a:p>
          <a:p>
            <a:pPr marL="285750" indent="-285750">
              <a:buFont typeface="Wingdings" panose="05000000000000000000" pitchFamily="2" charset="2"/>
              <a:buChar char="§"/>
            </a:pPr>
            <a:endParaRPr lang="cs-CZ" sz="1400" kern="0" dirty="0"/>
          </a:p>
          <a:p>
            <a:pPr marL="285750" indent="-285750">
              <a:buClr>
                <a:schemeClr val="tx1"/>
              </a:buClr>
              <a:buFont typeface="Wingdings" panose="05000000000000000000" pitchFamily="2" charset="2"/>
              <a:buChar char="§"/>
            </a:pPr>
            <a:r>
              <a:rPr lang="cs-CZ" sz="1400" kern="0" dirty="0"/>
              <a:t>Objevuje se nejčastěji ve středním věku </a:t>
            </a:r>
          </a:p>
          <a:p>
            <a:pPr marL="285750" indent="-285750">
              <a:buClr>
                <a:schemeClr val="tx1"/>
              </a:buClr>
              <a:buFont typeface="Wingdings" panose="05000000000000000000" pitchFamily="2" charset="2"/>
              <a:buChar char="§"/>
            </a:pPr>
            <a:endParaRPr lang="cs-CZ" sz="1400" kern="0" dirty="0"/>
          </a:p>
          <a:p>
            <a:pPr marL="285750" indent="-285750">
              <a:buClr>
                <a:schemeClr val="tx1"/>
              </a:buClr>
              <a:buFont typeface="Wingdings" panose="05000000000000000000" pitchFamily="2" charset="2"/>
              <a:buChar char="§"/>
            </a:pPr>
            <a:r>
              <a:rPr lang="cs-CZ" sz="1400" kern="0" dirty="0"/>
              <a:t>Pozvolný nástup příznaků</a:t>
            </a:r>
          </a:p>
          <a:p>
            <a:pPr marL="285750" indent="-285750">
              <a:buClr>
                <a:schemeClr val="tx1"/>
              </a:buClr>
              <a:buFont typeface="Wingdings" panose="05000000000000000000" pitchFamily="2" charset="2"/>
              <a:buChar char="§"/>
            </a:pPr>
            <a:endParaRPr lang="cs-CZ" sz="1400" kern="0" dirty="0"/>
          </a:p>
          <a:p>
            <a:pPr marL="285750" indent="-285750">
              <a:buClr>
                <a:schemeClr val="tx1"/>
              </a:buClr>
              <a:buFont typeface="Wingdings" panose="05000000000000000000" pitchFamily="2" charset="2"/>
              <a:buChar char="§"/>
            </a:pPr>
            <a:r>
              <a:rPr lang="cs-CZ" sz="1400" dirty="0"/>
              <a:t>Souvisí s nezdravým životním stylem,</a:t>
            </a:r>
          </a:p>
          <a:p>
            <a:pPr>
              <a:buClr>
                <a:schemeClr val="tx1"/>
              </a:buClr>
            </a:pPr>
            <a:r>
              <a:rPr lang="cs-CZ" sz="1400" dirty="0"/>
              <a:t>      obezitou, nedostatkem pohybu…</a:t>
            </a:r>
          </a:p>
          <a:p>
            <a:pPr marL="285750" indent="-285750">
              <a:buClr>
                <a:schemeClr val="tx1"/>
              </a:buClr>
              <a:buFont typeface="Wingdings" panose="05000000000000000000" pitchFamily="2" charset="2"/>
              <a:buChar char="§"/>
            </a:pPr>
            <a:endParaRPr lang="cs-CZ" sz="1400" dirty="0"/>
          </a:p>
          <a:p>
            <a:pPr marL="285750" indent="-285750">
              <a:buClr>
                <a:schemeClr val="tx1"/>
              </a:buClr>
              <a:buFont typeface="Wingdings" panose="05000000000000000000" pitchFamily="2" charset="2"/>
              <a:buChar char="§"/>
            </a:pPr>
            <a:r>
              <a:rPr lang="cs-CZ" sz="1400" dirty="0"/>
              <a:t>Bývá často spojen s dalšími onemocněními jako je hypertenze, zvýšená hladinou lipidů a obezita</a:t>
            </a:r>
          </a:p>
          <a:p>
            <a:pPr>
              <a:buClr>
                <a:schemeClr val="tx1"/>
              </a:buClr>
            </a:pPr>
            <a:r>
              <a:rPr lang="cs-CZ" sz="1400" dirty="0"/>
              <a:t>     (tzv. metabolický syndrom) </a:t>
            </a:r>
          </a:p>
          <a:p>
            <a:pPr>
              <a:buClr>
                <a:schemeClr val="tx1"/>
              </a:buClr>
            </a:pPr>
            <a:endParaRPr lang="cs-CZ" sz="1400" dirty="0"/>
          </a:p>
          <a:p>
            <a:pPr>
              <a:buClr>
                <a:srgbClr val="FF0000"/>
              </a:buClr>
            </a:pPr>
            <a:endParaRPr lang="cs-CZ" sz="1400" dirty="0"/>
          </a:p>
          <a:p>
            <a:pPr marL="342900" indent="-342900">
              <a:buClr>
                <a:srgbClr val="FF0000"/>
              </a:buClr>
              <a:buFont typeface="Wingdings" panose="05000000000000000000" pitchFamily="2" charset="2"/>
              <a:buChar char="§"/>
            </a:pPr>
            <a:endParaRPr lang="cs-CZ" sz="1400" dirty="0"/>
          </a:p>
          <a:p>
            <a:pPr marL="342900" indent="-342900">
              <a:buClr>
                <a:srgbClr val="FF0000"/>
              </a:buClr>
              <a:buFont typeface="Wingdings" panose="05000000000000000000" pitchFamily="2" charset="2"/>
              <a:buChar char="§"/>
            </a:pPr>
            <a:endParaRPr lang="cs-CZ" sz="1400" kern="0" dirty="0"/>
          </a:p>
          <a:p>
            <a:endParaRPr lang="cs-CZ" dirty="0"/>
          </a:p>
        </p:txBody>
      </p:sp>
      <p:sp>
        <p:nvSpPr>
          <p:cNvPr id="12" name="Rectangle: Rounded Corners 11">
            <a:extLst>
              <a:ext uri="{FF2B5EF4-FFF2-40B4-BE49-F238E27FC236}">
                <a16:creationId xmlns:a16="http://schemas.microsoft.com/office/drawing/2014/main" xmlns="" id="{0672F943-F2AD-48EF-85C2-A8692B1F9263}"/>
              </a:ext>
            </a:extLst>
          </p:cNvPr>
          <p:cNvSpPr/>
          <p:nvPr/>
        </p:nvSpPr>
        <p:spPr>
          <a:xfrm>
            <a:off x="144087" y="754979"/>
            <a:ext cx="4023360" cy="3855814"/>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 name="TextBox 1">
            <a:extLst>
              <a:ext uri="{FF2B5EF4-FFF2-40B4-BE49-F238E27FC236}">
                <a16:creationId xmlns:a16="http://schemas.microsoft.com/office/drawing/2014/main" xmlns="" id="{966FB39C-F406-4DCF-9ABE-A1671D1DF357}"/>
              </a:ext>
            </a:extLst>
          </p:cNvPr>
          <p:cNvSpPr txBox="1"/>
          <p:nvPr/>
        </p:nvSpPr>
        <p:spPr>
          <a:xfrm>
            <a:off x="5853448" y="1642056"/>
            <a:ext cx="1410237" cy="369332"/>
          </a:xfrm>
          <a:prstGeom prst="rect">
            <a:avLst/>
          </a:prstGeom>
          <a:noFill/>
        </p:spPr>
        <p:txBody>
          <a:bodyPr wrap="square" rtlCol="0">
            <a:spAutoFit/>
          </a:bodyPr>
          <a:lstStyle/>
          <a:p>
            <a:endParaRPr lang="cs-CZ" dirty="0"/>
          </a:p>
        </p:txBody>
      </p:sp>
      <p:sp>
        <p:nvSpPr>
          <p:cNvPr id="13" name="TextBox 12">
            <a:extLst>
              <a:ext uri="{FF2B5EF4-FFF2-40B4-BE49-F238E27FC236}">
                <a16:creationId xmlns:a16="http://schemas.microsoft.com/office/drawing/2014/main" xmlns="" id="{0FBD87F1-4894-48D2-9149-4F4ACB2869E1}"/>
              </a:ext>
            </a:extLst>
          </p:cNvPr>
          <p:cNvSpPr txBox="1"/>
          <p:nvPr/>
        </p:nvSpPr>
        <p:spPr>
          <a:xfrm>
            <a:off x="5814022" y="4265920"/>
            <a:ext cx="2880005" cy="369332"/>
          </a:xfrm>
          <a:prstGeom prst="rect">
            <a:avLst/>
          </a:prstGeom>
          <a:noFill/>
        </p:spPr>
        <p:txBody>
          <a:bodyPr wrap="square" rtlCol="0">
            <a:spAutoFit/>
          </a:bodyPr>
          <a:lstStyle/>
          <a:p>
            <a:endParaRPr lang="cs-CZ" dirty="0"/>
          </a:p>
        </p:txBody>
      </p:sp>
      <p:cxnSp>
        <p:nvCxnSpPr>
          <p:cNvPr id="19" name="Straight Connector 18">
            <a:extLst>
              <a:ext uri="{FF2B5EF4-FFF2-40B4-BE49-F238E27FC236}">
                <a16:creationId xmlns:a16="http://schemas.microsoft.com/office/drawing/2014/main" xmlns="" id="{B49424E5-827C-46FD-ACDC-600A7812F9A4}"/>
              </a:ext>
            </a:extLst>
          </p:cNvPr>
          <p:cNvCxnSpPr>
            <a:cxnSpLocks/>
          </p:cNvCxnSpPr>
          <p:nvPr/>
        </p:nvCxnSpPr>
        <p:spPr>
          <a:xfrm>
            <a:off x="4799388" y="769443"/>
            <a:ext cx="36629" cy="415831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 name="Picture 2">
            <a:extLst>
              <a:ext uri="{FF2B5EF4-FFF2-40B4-BE49-F238E27FC236}">
                <a16:creationId xmlns:a16="http://schemas.microsoft.com/office/drawing/2014/main" xmlns="" id="{92027476-4C42-48A0-B099-34E9EDD736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43" t="38699" r="55436" b="31541"/>
          <a:stretch/>
        </p:blipFill>
        <p:spPr bwMode="auto">
          <a:xfrm>
            <a:off x="4873441" y="1359789"/>
            <a:ext cx="3761346" cy="290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xmlns="" id="{EEC3E8F1-4E2A-4921-B14B-2560AA48170F}"/>
              </a:ext>
            </a:extLst>
          </p:cNvPr>
          <p:cNvSpPr txBox="1"/>
          <p:nvPr/>
        </p:nvSpPr>
        <p:spPr>
          <a:xfrm>
            <a:off x="4937046" y="850006"/>
            <a:ext cx="1875835" cy="307777"/>
          </a:xfrm>
          <a:prstGeom prst="rect">
            <a:avLst/>
          </a:prstGeom>
          <a:noFill/>
        </p:spPr>
        <p:txBody>
          <a:bodyPr wrap="none" rtlCol="0">
            <a:spAutoFit/>
          </a:bodyPr>
          <a:lstStyle/>
          <a:p>
            <a:r>
              <a:rPr lang="cs-CZ" sz="1400" b="1" u="sng" dirty="0"/>
              <a:t>Příznaky DM 2. typu</a:t>
            </a:r>
          </a:p>
        </p:txBody>
      </p:sp>
      <p:sp>
        <p:nvSpPr>
          <p:cNvPr id="3" name="Obdélník 2"/>
          <p:cNvSpPr/>
          <p:nvPr/>
        </p:nvSpPr>
        <p:spPr>
          <a:xfrm>
            <a:off x="8111613" y="4229100"/>
            <a:ext cx="1032387"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70104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001" y="1081682"/>
            <a:ext cx="8607959" cy="504000"/>
          </a:xfrm>
        </p:spPr>
        <p:txBody>
          <a:bodyPr/>
          <a:lstStyle/>
          <a:p>
            <a:r>
              <a:rPr lang="cs-CZ" sz="2000" dirty="0" smtClean="0"/>
              <a:t> </a:t>
            </a:r>
            <a:r>
              <a:rPr lang="cs-CZ" sz="2000" dirty="0"/>
              <a:t>Metabolismus sacharidů, působení inzulinu a glukagonu</a:t>
            </a:r>
            <a:endParaRPr lang="en-US" sz="2000" dirty="0"/>
          </a:p>
        </p:txBody>
      </p:sp>
      <p:sp>
        <p:nvSpPr>
          <p:cNvPr id="4" name="Text Placeholder 3"/>
          <p:cNvSpPr>
            <a:spLocks noGrp="1"/>
          </p:cNvSpPr>
          <p:nvPr>
            <p:ph type="body" sz="quarter" idx="11"/>
          </p:nvPr>
        </p:nvSpPr>
        <p:spPr>
          <a:xfrm>
            <a:off x="215999" y="2235060"/>
            <a:ext cx="6480000" cy="190800"/>
          </a:xfrm>
        </p:spPr>
        <p:txBody>
          <a:bodyPr>
            <a:normAutofit fontScale="25000" lnSpcReduction="20000"/>
          </a:bodyPr>
          <a:lstStyle/>
          <a:p>
            <a:endParaRPr lang="en-US" sz="1600" dirty="0"/>
          </a:p>
        </p:txBody>
      </p:sp>
      <p:sp>
        <p:nvSpPr>
          <p:cNvPr id="5" name="Text Placeholder 4"/>
          <p:cNvSpPr>
            <a:spLocks noGrp="1"/>
          </p:cNvSpPr>
          <p:nvPr>
            <p:ph type="body" sz="quarter" idx="12"/>
          </p:nvPr>
        </p:nvSpPr>
        <p:spPr>
          <a:xfrm>
            <a:off x="215999" y="2441310"/>
            <a:ext cx="6480000" cy="190800"/>
          </a:xfrm>
        </p:spPr>
        <p:txBody>
          <a:bodyPr>
            <a:normAutofit fontScale="25000" lnSpcReduction="20000"/>
          </a:bodyPr>
          <a:lstStyle/>
          <a:p>
            <a:endParaRPr lang="en-US" dirty="0"/>
          </a:p>
        </p:txBody>
      </p:sp>
      <p:sp>
        <p:nvSpPr>
          <p:cNvPr id="7" name="Text Placeholder 6"/>
          <p:cNvSpPr>
            <a:spLocks noGrp="1"/>
          </p:cNvSpPr>
          <p:nvPr>
            <p:ph type="body" sz="quarter" idx="15"/>
          </p:nvPr>
        </p:nvSpPr>
        <p:spPr/>
        <p:txBody>
          <a:bodyPr>
            <a:normAutofit fontScale="25000" lnSpcReduction="20000"/>
          </a:bodyPr>
          <a:lstStyle/>
          <a:p>
            <a:endParaRPr lang="en-US" dirty="0"/>
          </a:p>
        </p:txBody>
      </p:sp>
      <p:sp>
        <p:nvSpPr>
          <p:cNvPr id="6" name="Text Placeholder 5"/>
          <p:cNvSpPr>
            <a:spLocks noGrp="1"/>
          </p:cNvSpPr>
          <p:nvPr>
            <p:ph type="body" sz="quarter" idx="13"/>
          </p:nvPr>
        </p:nvSpPr>
        <p:spPr/>
        <p:txBody>
          <a:bodyPr>
            <a:normAutofit fontScale="25000" lnSpcReduction="20000"/>
          </a:bodyPr>
          <a:lstStyle/>
          <a:p>
            <a:endParaRPr lang="en-US" dirty="0"/>
          </a:p>
        </p:txBody>
      </p:sp>
      <p:sp>
        <p:nvSpPr>
          <p:cNvPr id="2" name="Vývojový diagram: postup 1"/>
          <p:cNvSpPr/>
          <p:nvPr/>
        </p:nvSpPr>
        <p:spPr>
          <a:xfrm>
            <a:off x="5235676" y="147484"/>
            <a:ext cx="3764323" cy="61264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1189640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TRAZENECA" val="TEMPLATE04"/>
</p:tagLst>
</file>

<file path=ppt/theme/_rels/theme5.xml.rels><?xml version="1.0" encoding="UTF-8" standalone="yes"?>
<Relationships xmlns="http://schemas.openxmlformats.org/package/2006/relationships"><Relationship Id="rId1" Type="http://schemas.openxmlformats.org/officeDocument/2006/relationships/image" Target="../media/image26.jpeg"/></Relationships>
</file>

<file path=ppt/theme/theme1.xml><?xml version="1.0" encoding="utf-8"?>
<a:theme xmlns:a="http://schemas.openxmlformats.org/drawingml/2006/main" name="AZ Cover Slide Options">
  <a:themeElements>
    <a:clrScheme name="Custom 239">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B0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 External Template 16x9.potx" id="{2869ACD4-1693-4F65-BD54-2051ACED5F7F}" vid="{04D652D5-83BA-4C49-8C9E-B283E5C2DC94}"/>
    </a:ext>
  </a:extLst>
</a:theme>
</file>

<file path=ppt/theme/theme2.xml><?xml version="1.0" encoding="utf-8"?>
<a:theme xmlns:a="http://schemas.openxmlformats.org/drawingml/2006/main" name="AZ Divid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 External Template 16x9.potx" id="{2869ACD4-1693-4F65-BD54-2051ACED5F7F}" vid="{C405CDF7-6B1A-4359-A756-07517A4455F5}"/>
    </a:ext>
  </a:extLst>
</a:theme>
</file>

<file path=ppt/theme/theme3.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 External Template 16x9.potx" id="{2869ACD4-1693-4F65-BD54-2051ACED5F7F}" vid="{0D6A6422-3D74-455F-BB9F-90AE73CD780D}"/>
    </a:ext>
  </a:extLst>
</a:theme>
</file>

<file path=ppt/theme/theme4.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AZ External Template 16x9.potx" id="{2869ACD4-1693-4F65-BD54-2051ACED5F7F}" vid="{D4B437A4-A9CF-4D1F-ADCE-993FC96AAEB1}"/>
    </a:ext>
  </a:extLst>
</a:theme>
</file>

<file path=ppt/theme/theme5.xml><?xml version="1.0" encoding="utf-8"?>
<a:theme xmlns:a="http://schemas.openxmlformats.org/drawingml/2006/main" name="Arkýř">
  <a:themeElements>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rkýř">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blank</Template>
  <TotalTime>2158</TotalTime>
  <Words>5656</Words>
  <Application>Microsoft Office PowerPoint</Application>
  <PresentationFormat>Předvádění na obrazovce (16:9)</PresentationFormat>
  <Paragraphs>774</Paragraphs>
  <Slides>56</Slides>
  <Notes>33</Notes>
  <HiddenSlides>0</HiddenSlides>
  <MMClips>3</MMClips>
  <ScaleCrop>false</ScaleCrop>
  <HeadingPairs>
    <vt:vector size="6" baseType="variant">
      <vt:variant>
        <vt:lpstr>Motiv</vt:lpstr>
      </vt:variant>
      <vt:variant>
        <vt:i4>5</vt:i4>
      </vt:variant>
      <vt:variant>
        <vt:lpstr>Vložené servery OLE</vt:lpstr>
      </vt:variant>
      <vt:variant>
        <vt:i4>1</vt:i4>
      </vt:variant>
      <vt:variant>
        <vt:lpstr>Nadpisy snímků</vt:lpstr>
      </vt:variant>
      <vt:variant>
        <vt:i4>56</vt:i4>
      </vt:variant>
    </vt:vector>
  </HeadingPairs>
  <TitlesOfParts>
    <vt:vector size="62" baseType="lpstr">
      <vt:lpstr>AZ Cover Slide Options</vt:lpstr>
      <vt:lpstr>AZ Divider Slide Options</vt:lpstr>
      <vt:lpstr>AZ Divider Slide Options - Colours</vt:lpstr>
      <vt:lpstr>AZ General Master Slide Options</vt:lpstr>
      <vt:lpstr>Arkýř</vt:lpstr>
      <vt:lpstr>Image</vt:lpstr>
      <vt:lpstr>Diabetes mellitus – základní informace</vt:lpstr>
      <vt:lpstr>Diabetes mellitus - velmi závažné onemocnění, které narůstá obrovskou rychlostí</vt:lpstr>
      <vt:lpstr>Prezentace aplikace PowerPoint</vt:lpstr>
      <vt:lpstr>Diabetes mellitus (DM, diabetes, cukrovka)</vt:lpstr>
      <vt:lpstr>Prezentace aplikace PowerPoint</vt:lpstr>
      <vt:lpstr>Prezentace aplikace PowerPoint</vt:lpstr>
      <vt:lpstr>Prezentace aplikace PowerPoint</vt:lpstr>
      <vt:lpstr>Diabetes mellitus 2. typu a jeho příznaky</vt:lpstr>
      <vt:lpstr> Metabolismus sacharidů, působení inzulinu a glukagonu</vt:lpstr>
      <vt:lpstr>Metabolismus sacharidů</vt:lpstr>
      <vt:lpstr>Prezentace aplikace PowerPoint</vt:lpstr>
      <vt:lpstr>Inzulin a glukagon</vt:lpstr>
      <vt:lpstr>Prezentace aplikace PowerPoint</vt:lpstr>
      <vt:lpstr>  Inzulin        Glukagon</vt:lpstr>
      <vt:lpstr>Prezentace aplikace PowerPoint</vt:lpstr>
      <vt:lpstr> Hypoglykémie a hyperglykémie – rizika, příznaky, hodnoty</vt:lpstr>
      <vt:lpstr>Hypoglykémie</vt:lpstr>
      <vt:lpstr>Prezentace aplikace PowerPoint</vt:lpstr>
      <vt:lpstr>Hyperglykémie</vt:lpstr>
      <vt:lpstr>Jak „měříme“ diabetiky?</vt:lpstr>
      <vt:lpstr>DM2 - základní sledované parametry</vt:lpstr>
      <vt:lpstr>Krevní tlak, BMI, obvod pasu, cholesterol</vt:lpstr>
      <vt:lpstr>DM2 a ledviny – co sledujeme?</vt:lpstr>
      <vt:lpstr> Diabetes mellitus 2. typu – mechanismus vzniku nemoci</vt:lpstr>
      <vt:lpstr>Diabetes mellitus 2. typu - mechanismus vzniku</vt:lpstr>
      <vt:lpstr>Rozvoj DM 2. typu - fáze </vt:lpstr>
      <vt:lpstr>Patogeneze DM 2. typu - DeFronzův „osudový oktet“  </vt:lpstr>
      <vt:lpstr>Komplikace diabetu</vt:lpstr>
      <vt:lpstr>Komplikace diabetu </vt:lpstr>
      <vt:lpstr>Makrovaskulární komplikace diabetu</vt:lpstr>
      <vt:lpstr>Mikrovaskulární komplikace diabetu</vt:lpstr>
      <vt:lpstr> Metabolický syndrom</vt:lpstr>
      <vt:lpstr>Metabolický syndrom – definice a diagnostika</vt:lpstr>
      <vt:lpstr>Patofyziologie metabolického syndromu</vt:lpstr>
      <vt:lpstr>Klinické důsledky metabolického syndromu</vt:lpstr>
      <vt:lpstr>Ledviny – anatomie, nefron, role v regulaci glukózy</vt:lpstr>
      <vt:lpstr>Ledviny</vt:lpstr>
      <vt:lpstr>Ledviny</vt:lpstr>
      <vt:lpstr>Reabsorbce glukózy v nefronu</vt:lpstr>
      <vt:lpstr>Děkuji vám za pozornost</vt:lpstr>
      <vt:lpstr>Počátek vzájemně propojeného monitoringu diabetu   </vt:lpstr>
      <vt:lpstr>V PRŮBĚHU LET DOCHÁZÍ K ROZVOJI TECHNOLOGIÍ,  KTERÉ ZLEPŠUJÍ  MONITORING DIABETU</vt:lpstr>
      <vt:lpstr>Prezentace aplikace PowerPoint</vt:lpstr>
      <vt:lpstr> BGMS CONTOURTMPLUS ONE</vt:lpstr>
      <vt:lpstr>BEZPEČNOST DAT V APLIKACI CONTOURTM DIABETES</vt:lpstr>
      <vt:lpstr>CONTOURTMPLUS ONE – JEDNODUCHÝ GLUKOMETR PŘIZPŮSOBENÝ POTŘEBÁM RŮZNÝCH PACIENTŮ</vt:lpstr>
      <vt:lpstr>FUNKCE SMARTLIGHTTM POSKYTUJE PACIENTOVI OKAMŽITOU ZPĚTNOU VAZBU</vt:lpstr>
      <vt:lpstr>FUNKCE OPAKOVÁNÍ MĚŘENÍ SECOND-CHANCETM UMOŽŇUJE APLIKACI VĚTŠÍHO MNOŽSTVÍ KRVE NA STEJNÝ TESTOVACÍ PROUŽEK</vt:lpstr>
      <vt:lpstr>GLUKOMETR CONTOURTMPLUS ONE PROKÁZAL POZORUHODNOU PŘESNOST PŘI LABORATORNÍCH ZKOUŠKÁCH*1</vt:lpstr>
      <vt:lpstr>TECHNOLOGIE BLUETOOTH BEZPROBLÉMOVĚ PŘENÁŠÍ ÚDAJE O VÝSLEDCÍCH MĚŘENÍ GLUKÓZY V KRVI </vt:lpstr>
      <vt:lpstr>FUNKCE SMARTALERTSTM APLIKACE CONTOURTM DIABETES USNADŇUJÍCÍ PACIENTŮM MONITORING DIABETU</vt:lpstr>
      <vt:lpstr>PŘIPOJENÍ POZNÁMEK K VÝSLEDKU MĚŘENÍ HLADINY GLUKÓZY V KRVI</vt:lpstr>
      <vt:lpstr>POMOCÍ APLIKACE CONTOURTM DIABETES SI MOHOU PACIENTI ZOBRAZIT VÝSLEDKY MĚŘENÍ HLADINY GLUKÓZY V KRVI A INTERPRETACE TENDENCÍ</vt:lpstr>
      <vt:lpstr>STRUKTUROVANÉ ZPRÁVY PACIENTŮ MOHOU BÝT ZASLÁNY PŘÍMO ZDRAVOTNICKÉMU ODBORNÍKOVI</vt:lpstr>
      <vt:lpstr>Prezentace aplikace PowerPoint</vt:lpstr>
      <vt:lpstr>Prezentace aplikace PowerPoint</vt:lpstr>
    </vt:vector>
  </TitlesOfParts>
  <Company>AstraZeneca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Diabetes mellitus – základní informace</dc:title>
  <dc:creator>Behring, Sven</dc:creator>
  <cp:keywords>16:9</cp:keywords>
  <dc:description>v1.0</dc:description>
  <cp:lastModifiedBy>Hrstková Iveta - Promedica Praha</cp:lastModifiedBy>
  <cp:revision>87</cp:revision>
  <cp:lastPrinted>2015-02-23T14:12:16Z</cp:lastPrinted>
  <dcterms:created xsi:type="dcterms:W3CDTF">2018-05-16T08:16:32Z</dcterms:created>
  <dcterms:modified xsi:type="dcterms:W3CDTF">2019-11-10T20:32:26Z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ient">
    <vt:lpwstr>AstraZeneca</vt:lpwstr>
  </property>
  <property fmtid="{D5CDD505-2E9C-101B-9397-08002B2CF9AE}" pid="3" name="Language">
    <vt:lpwstr>English (UK)</vt:lpwstr>
  </property>
  <property fmtid="{D5CDD505-2E9C-101B-9397-08002B2CF9AE}" pid="4" name="Owner">
    <vt:lpwstr>P L Kessler</vt:lpwstr>
  </property>
  <property fmtid="{D5CDD505-2E9C-101B-9397-08002B2CF9AE}" pid="5" name="Project">
    <vt:lpwstr>The Chase</vt:lpwstr>
  </property>
  <property fmtid="{D5CDD505-2E9C-101B-9397-08002B2CF9AE}" pid="6" name="Publisher">
    <vt:lpwstr>Kessler Associates</vt:lpwstr>
  </property>
</Properties>
</file>